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8" r:id="rId4"/>
    <p:sldId id="259" r:id="rId5"/>
    <p:sldId id="268" r:id="rId6"/>
    <p:sldId id="269" r:id="rId7"/>
    <p:sldId id="270" r:id="rId8"/>
    <p:sldId id="261" r:id="rId9"/>
    <p:sldId id="324" r:id="rId10"/>
    <p:sldId id="334" r:id="rId11"/>
    <p:sldId id="332" r:id="rId12"/>
    <p:sldId id="326" r:id="rId13"/>
    <p:sldId id="262" r:id="rId14"/>
    <p:sldId id="265" r:id="rId15"/>
    <p:sldId id="331" r:id="rId16"/>
    <p:sldId id="330" r:id="rId17"/>
    <p:sldId id="333" r:id="rId18"/>
    <p:sldId id="335" r:id="rId19"/>
    <p:sldId id="336" r:id="rId20"/>
    <p:sldId id="267" r:id="rId21"/>
  </p:sldIdLst>
  <p:sldSz cx="18288000" cy="10287000"/>
  <p:notesSz cx="6858000" cy="9144000"/>
  <p:embeddedFontLst>
    <p:embeddedFont>
      <p:font typeface="Quicksand" panose="020B0604020202020204" charset="0"/>
      <p:regular r:id="rId23"/>
    </p:embeddedFont>
    <p:embeddedFont>
      <p:font typeface="Quicksand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22" autoAdjust="0"/>
  </p:normalViewPr>
  <p:slideViewPr>
    <p:cSldViewPr>
      <p:cViewPr varScale="1">
        <p:scale>
          <a:sx n="47" d="100"/>
          <a:sy n="47" d="100"/>
        </p:scale>
        <p:origin x="4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27D90-07F2-451D-AA5E-BABD4792D9E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9BFA-4DD8-4AF3-83FD-13F0B16B9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8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87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8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D6CAE-22ED-0834-3342-720DBA486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143E1-F2EE-AC9E-E611-0EFB0AA7C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C1EF2-1967-F950-E1BB-26855DA98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BB307-6B28-141E-8DA8-D61F1422D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7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C2F3F-7193-CD33-53A5-74A07C00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5A4EC-3796-4707-7474-5F5B5212A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BB7C5-B54F-ECC4-4C19-DC5A0F8E8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114EB-358E-ACF6-440B-61723202E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2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2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0B3B-6B11-F73A-F752-B67E7B0CF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D0ED9-4097-3C13-286B-4A32ADF02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8074E9-EB54-69D6-5634-49C2662D4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9EB16-6A1C-E825-111B-D1BD3A58A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4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3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22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5AF44-3D98-0831-FE8D-B34870381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87D1D2-F3A6-1C66-3316-A7089A995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9CF739-273A-595F-5AE1-2C3F56598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9A404-BF30-7D4D-EFE6-C376E9845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9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FEEF8-23D3-9A64-A0AA-5A64D95D9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1FCA1-B8CC-7BBB-08DE-6E6BC75E0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A80E2-B4F9-1345-219A-A98AFA24D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22449-83EC-6BFF-E4E4-DC3F66CE2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6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9E55E-7F4E-3803-4FAF-13440EDCD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029BF-70C1-D7D7-8E3F-173215C2F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FF292-B0C6-EE48-5BAC-38AB7084B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6D822-FA59-18D6-3726-82408BEA06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69BFA-4DD8-4AF3-83FD-13F0B16B9E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9158735" y="3055791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043764" y="9075591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618706" y="8816683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3335000" y="8319624"/>
            <a:ext cx="6988496" cy="497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2000" dirty="0"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16 September 2025</a:t>
            </a:r>
          </a:p>
        </p:txBody>
      </p:sp>
      <p:sp>
        <p:nvSpPr>
          <p:cNvPr id="9" name="Freeform 9"/>
          <p:cNvSpPr/>
          <p:nvPr/>
        </p:nvSpPr>
        <p:spPr>
          <a:xfrm>
            <a:off x="5646742" y="2873083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84" y="4697262"/>
            <a:ext cx="1661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Characterization of a Data Acquisition System for High-Energy Physics with Ethernet-based Communication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60371" y="-278760"/>
            <a:ext cx="2712922" cy="24540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3077" y="0"/>
            <a:ext cx="3243353" cy="24203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00" y="23628"/>
            <a:ext cx="3775908" cy="21516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19200" y="7861284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Fatima Bzeih 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Prof. Paolo Musico, Prof. Paolo Gastaldo, Prof. Saverio Minotuli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Genoa and Padua / INFN Genoa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3591D2-9F17-566E-C2AB-2C0CC8E97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340941D-724A-B817-7D7C-D6A45725AA07}"/>
              </a:ext>
            </a:extLst>
          </p:cNvPr>
          <p:cNvGrpSpPr/>
          <p:nvPr/>
        </p:nvGrpSpPr>
        <p:grpSpPr>
          <a:xfrm>
            <a:off x="1770904" y="1149740"/>
            <a:ext cx="14368222" cy="6934200"/>
            <a:chOff x="0" y="-123825"/>
            <a:chExt cx="1444837" cy="19208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6144AA1-C1CD-7284-8247-9F23C1920FCE}"/>
                </a:ext>
              </a:extLst>
            </p:cNvPr>
            <p:cNvSpPr/>
            <p:nvPr/>
          </p:nvSpPr>
          <p:spPr>
            <a:xfrm>
              <a:off x="26364" y="361662"/>
              <a:ext cx="1418473" cy="1435351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6C8296B-D3FC-18F1-CC50-77C45378E471}"/>
                </a:ext>
              </a:extLst>
            </p:cNvPr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E955BB1C-F9F4-2CE1-86C3-46655CF41571}"/>
              </a:ext>
            </a:extLst>
          </p:cNvPr>
          <p:cNvSpPr txBox="1"/>
          <p:nvPr/>
        </p:nvSpPr>
        <p:spPr>
          <a:xfrm>
            <a:off x="0" y="599709"/>
            <a:ext cx="18288000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FPGA in High Energy Physics DAQ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4A61A04-745E-B17A-6597-F9FAB3EED201}"/>
              </a:ext>
            </a:extLst>
          </p:cNvPr>
          <p:cNvSpPr txBox="1"/>
          <p:nvPr/>
        </p:nvSpPr>
        <p:spPr>
          <a:xfrm>
            <a:off x="2513081" y="4110991"/>
            <a:ext cx="1288386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Reconfigurable hardware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processing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latency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throughput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On-chip integration combines deserialization, signal processing, and network interfaces in a single device.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&amp; power efficiency are more flexible and energy-efficient than building custom ASICs.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Future-proof: firmware can be upgraded as experimental requirements evolve.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FF8A805-D43E-2B1F-B97E-41E9E43C453B}"/>
              </a:ext>
            </a:extLst>
          </p:cNvPr>
          <p:cNvSpPr txBox="1"/>
          <p:nvPr/>
        </p:nvSpPr>
        <p:spPr>
          <a:xfrm>
            <a:off x="2513081" y="3440476"/>
            <a:ext cx="868831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FPGA in High-Energy Physics DAQ</a:t>
            </a:r>
          </a:p>
        </p:txBody>
      </p:sp>
    </p:spTree>
    <p:extLst>
      <p:ext uri="{BB962C8B-B14F-4D97-AF65-F5344CB8AC3E}">
        <p14:creationId xmlns:p14="http://schemas.microsoft.com/office/powerpoint/2010/main" val="266410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5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806BF5-F6F9-D411-8B28-56BAC679A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7526E4-DDCD-3A0C-B79C-A7D8314F60A1}"/>
              </a:ext>
            </a:extLst>
          </p:cNvPr>
          <p:cNvGrpSpPr/>
          <p:nvPr/>
        </p:nvGrpSpPr>
        <p:grpSpPr>
          <a:xfrm>
            <a:off x="1409700" y="1485901"/>
            <a:ext cx="15468600" cy="8458199"/>
            <a:chOff x="0" y="-215205"/>
            <a:chExt cx="1979031" cy="188243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C718300-2558-85F3-5206-4058FDF378AB}"/>
                </a:ext>
              </a:extLst>
            </p:cNvPr>
            <p:cNvSpPr/>
            <p:nvPr/>
          </p:nvSpPr>
          <p:spPr>
            <a:xfrm>
              <a:off x="0" y="-215205"/>
              <a:ext cx="1979031" cy="1882432"/>
            </a:xfrm>
            <a:custGeom>
              <a:avLst/>
              <a:gdLst/>
              <a:ahLst/>
              <a:cxnLst/>
              <a:rect l="l" t="t" r="r" b="b"/>
              <a:pathLst>
                <a:path w="1979031" h="1667227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614681"/>
                  </a:lnTo>
                  <a:cubicBezTo>
                    <a:pt x="1979031" y="1628617"/>
                    <a:pt x="1973495" y="1641982"/>
                    <a:pt x="1963641" y="1651836"/>
                  </a:cubicBezTo>
                  <a:cubicBezTo>
                    <a:pt x="1953786" y="1661690"/>
                    <a:pt x="1940421" y="1667227"/>
                    <a:pt x="1926485" y="1667227"/>
                  </a:cubicBezTo>
                  <a:lnTo>
                    <a:pt x="52546" y="1667227"/>
                  </a:lnTo>
                  <a:cubicBezTo>
                    <a:pt x="38610" y="1667227"/>
                    <a:pt x="25245" y="1661690"/>
                    <a:pt x="15390" y="1651836"/>
                  </a:cubicBezTo>
                  <a:cubicBezTo>
                    <a:pt x="5536" y="1641982"/>
                    <a:pt x="0" y="1628617"/>
                    <a:pt x="0" y="1614681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52E62AF-FD61-51AC-543C-09B2812C73CD}"/>
                </a:ext>
              </a:extLst>
            </p:cNvPr>
            <p:cNvSpPr txBox="1"/>
            <p:nvPr/>
          </p:nvSpPr>
          <p:spPr>
            <a:xfrm>
              <a:off x="0" y="-123825"/>
              <a:ext cx="1979031" cy="179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726DCB3B-A170-2D53-B0CA-3398E69ADA0F}"/>
              </a:ext>
            </a:extLst>
          </p:cNvPr>
          <p:cNvSpPr txBox="1"/>
          <p:nvPr/>
        </p:nvSpPr>
        <p:spPr>
          <a:xfrm>
            <a:off x="0" y="85821"/>
            <a:ext cx="18288000" cy="1083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FPGA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E609E-E051-E60F-4860-2CA919C50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20" y="1896487"/>
            <a:ext cx="13942760" cy="75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3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F52BF-6703-F3DD-A26F-10DA94D4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31B99098-34B7-8CAC-178B-B33CE5AD216F}"/>
              </a:ext>
            </a:extLst>
          </p:cNvPr>
          <p:cNvSpPr txBox="1"/>
          <p:nvPr/>
        </p:nvSpPr>
        <p:spPr>
          <a:xfrm>
            <a:off x="0" y="599709"/>
            <a:ext cx="182880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Genoa Laboratory Testbench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B44BCD3-164A-20EA-7D6B-47C0E8D71526}"/>
              </a:ext>
            </a:extLst>
          </p:cNvPr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DA65C81-D989-4D45-A123-B361788167B6}"/>
              </a:ext>
            </a:extLst>
          </p:cNvPr>
          <p:cNvSpPr/>
          <p:nvPr/>
        </p:nvSpPr>
        <p:spPr>
          <a:xfrm>
            <a:off x="838200" y="95631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61DFC2-5EC8-9761-570E-BCBD3B0509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17"/>
          <a:stretch>
            <a:fillRect/>
          </a:stretch>
        </p:blipFill>
        <p:spPr>
          <a:xfrm>
            <a:off x="2743200" y="1790700"/>
            <a:ext cx="12344400" cy="739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449761" y="0"/>
            <a:ext cx="9838239" cy="10287000"/>
            <a:chOff x="0" y="0"/>
            <a:chExt cx="2591141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91141" cy="2709333"/>
            </a:xfrm>
            <a:custGeom>
              <a:avLst/>
              <a:gdLst/>
              <a:ahLst/>
              <a:cxnLst/>
              <a:rect l="l" t="t" r="r" b="b"/>
              <a:pathLst>
                <a:path w="2591141" h="2709333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85821"/>
            <a:ext cx="182880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Work Accomplished So Far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55471" y="2743623"/>
            <a:ext cx="8606683" cy="2314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MPD board tested and validated.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 Ethernet connection successfully established.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detector readout with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µ-RWELL + APV25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(cosmic particles).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endParaRPr lang="en-US" sz="24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52617" y="5637232"/>
            <a:ext cx="8606683" cy="2043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980" lvl="1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Memory-mapped TCP interface: 30 MB/s sustained over 1G link..</a:t>
            </a:r>
          </a:p>
          <a:p>
            <a:pPr marL="601980" lvl="1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Quicksand"/>
                <a:cs typeface="Times New Roman" panose="02020603050405020304" pitchFamily="18" charset="0"/>
                <a:sym typeface="Quicksand"/>
              </a:rPr>
              <a:t>Achieved 100 MB/s throughput with synthetic FPGA data (upper 1G limit).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2616" y="1997437"/>
            <a:ext cx="8606683" cy="527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5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Development &amp; Validation</a:t>
            </a:r>
            <a:endParaRPr lang="en-US" sz="2638" b="1" dirty="0">
              <a:solidFill>
                <a:srgbClr val="0F4662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52616" y="4944550"/>
            <a:ext cx="8606683" cy="527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5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Transfer &amp; Throughput</a:t>
            </a:r>
            <a:endParaRPr lang="en-US" sz="2638" b="1" dirty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28700" y="99441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11186160" y="14097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3C6205-9D41-E108-942E-444F22D74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5"/>
          <a:stretch>
            <a:fillRect/>
          </a:stretch>
        </p:blipFill>
        <p:spPr>
          <a:xfrm rot="5400000">
            <a:off x="441291" y="1364522"/>
            <a:ext cx="3407363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15345E-616A-6379-A80F-1690D6D12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21" y="1185409"/>
            <a:ext cx="3287665" cy="3327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749002-D516-7199-F2B7-3CD7636F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06" y="4914900"/>
            <a:ext cx="7315198" cy="465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339E1DA8-5C67-083B-BD02-09A3CB60A7AA}"/>
              </a:ext>
            </a:extLst>
          </p:cNvPr>
          <p:cNvSpPr txBox="1"/>
          <p:nvPr/>
        </p:nvSpPr>
        <p:spPr>
          <a:xfrm>
            <a:off x="8652615" y="8289563"/>
            <a:ext cx="8606683" cy="525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5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High-Speed Link Testing (10 G</a:t>
            </a:r>
            <a:r>
              <a:rPr lang="en-US" sz="2800" dirty="0"/>
              <a:t>)</a:t>
            </a:r>
            <a:endParaRPr lang="en-US" sz="2638" b="1" dirty="0"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DE889EEE-BE66-9B2A-C3B6-39B351DC6642}"/>
              </a:ext>
            </a:extLst>
          </p:cNvPr>
          <p:cNvSpPr txBox="1"/>
          <p:nvPr/>
        </p:nvSpPr>
        <p:spPr>
          <a:xfrm>
            <a:off x="8652615" y="8897142"/>
            <a:ext cx="8606683" cy="99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1980" lvl="1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G Ethernet transceiver tested using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IBERT (Integrated Bit Error Ratio Tester)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Vivado.</a:t>
            </a:r>
            <a:endParaRPr lang="en-US" sz="2400" dirty="0"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1391098"/>
            <a:ext cx="11391900" cy="8019602"/>
            <a:chOff x="0" y="-123825"/>
            <a:chExt cx="1979031" cy="17910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9031" cy="1667227"/>
            </a:xfrm>
            <a:custGeom>
              <a:avLst/>
              <a:gdLst/>
              <a:ahLst/>
              <a:cxnLst/>
              <a:rect l="l" t="t" r="r" b="b"/>
              <a:pathLst>
                <a:path w="1979031" h="1667227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614681"/>
                  </a:lnTo>
                  <a:cubicBezTo>
                    <a:pt x="1979031" y="1628617"/>
                    <a:pt x="1973495" y="1641982"/>
                    <a:pt x="1963641" y="1651836"/>
                  </a:cubicBezTo>
                  <a:cubicBezTo>
                    <a:pt x="1953786" y="1661690"/>
                    <a:pt x="1940421" y="1667227"/>
                    <a:pt x="1926485" y="1667227"/>
                  </a:cubicBezTo>
                  <a:lnTo>
                    <a:pt x="52546" y="1667227"/>
                  </a:lnTo>
                  <a:cubicBezTo>
                    <a:pt x="38610" y="1667227"/>
                    <a:pt x="25245" y="1661690"/>
                    <a:pt x="15390" y="1651836"/>
                  </a:cubicBezTo>
                  <a:cubicBezTo>
                    <a:pt x="5536" y="1641982"/>
                    <a:pt x="0" y="1628617"/>
                    <a:pt x="0" y="1614681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79031" cy="179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3D6F684-B832-0905-D3C9-E2CCC2663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2388"/>
              </p:ext>
            </p:extLst>
          </p:nvPr>
        </p:nvGraphicFramePr>
        <p:xfrm>
          <a:off x="781050" y="2617275"/>
          <a:ext cx="10744200" cy="6121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44218655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602913539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810346482"/>
                    </a:ext>
                  </a:extLst>
                </a:gridCol>
              </a:tblGrid>
              <a:tr h="844371"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Course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Title</a:t>
                      </a:r>
                      <a:endParaRPr lang="en-US" sz="2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455270942"/>
                  </a:ext>
                </a:extLst>
              </a:tr>
              <a:tr h="100269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 Learning programming in physics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849693041"/>
                  </a:ext>
                </a:extLst>
              </a:tr>
              <a:tr h="1424875">
                <a:tc>
                  <a:txBody>
                    <a:bodyPr/>
                    <a:lstStyle/>
                    <a:p>
                      <a:pPr rtl="0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Gaseous detector for experimental particle physics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617399895"/>
                  </a:ext>
                </a:extLst>
              </a:tr>
              <a:tr h="1424875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of readout integrated circuits for particle detector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4081130759"/>
                  </a:ext>
                </a:extLst>
              </a:tr>
              <a:tr h="1424875">
                <a:tc>
                  <a:txBody>
                    <a:bodyPr/>
                    <a:lstStyle/>
                    <a:p>
                      <a:r>
                        <a:rPr lang="en-US" sz="2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Advanced FPGA design and design management techniques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Finishes before the end of September 2025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/>
                </a:tc>
                <a:extLst>
                  <a:ext uri="{0D108BD9-81ED-4DB2-BD59-A6C34878D82A}">
                    <a16:rowId xmlns:a16="http://schemas.microsoft.com/office/drawing/2014/main" val="94994174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50DAB8E-6C6F-563C-71EA-50113B2F9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100" y="1391098"/>
            <a:ext cx="5829300" cy="8019598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BD283A39-46E8-69AE-A9AA-6621B3C3D4A7}"/>
              </a:ext>
            </a:extLst>
          </p:cNvPr>
          <p:cNvSpPr txBox="1"/>
          <p:nvPr/>
        </p:nvSpPr>
        <p:spPr>
          <a:xfrm>
            <a:off x="0" y="85821"/>
            <a:ext cx="18288000" cy="1083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959"/>
              </a:lnSpc>
              <a:spcBef>
                <a:spcPct val="0"/>
              </a:spcBef>
            </a:pPr>
            <a:r>
              <a:rPr lang="en-US" sz="6600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Courses and Conferences</a:t>
            </a:r>
            <a:endParaRPr lang="en-US" sz="6399" b="1" i="1" dirty="0">
              <a:latin typeface="Times New Roman" panose="02020603050405020304" pitchFamily="18" charset="0"/>
              <a:ea typeface="Cormorant Garamond Bold Italics"/>
              <a:cs typeface="Times New Roman" panose="02020603050405020304" pitchFamily="18" charset="0"/>
              <a:sym typeface="Cormorant Garamond Bold Itali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41EE95-8A6C-12D1-2994-2C00DDDD8B2C}"/>
              </a:ext>
            </a:extLst>
          </p:cNvPr>
          <p:cNvSpPr txBox="1"/>
          <p:nvPr/>
        </p:nvSpPr>
        <p:spPr>
          <a:xfrm>
            <a:off x="12001500" y="2400300"/>
            <a:ext cx="5829300" cy="6991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Retreat – Gran Sasso National Laboratories, February 2025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Poster presentation on Design and Characterization of a DAQ Board for High-Energy Physics with 1G/10G Ethernet Connectivity.</a:t>
            </a:r>
          </a:p>
          <a:p>
            <a:pPr marR="0" lvl="1" algn="just" rtl="0"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 rtl="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Weeks Jlab Visit- June 2025</a:t>
            </a:r>
          </a:p>
          <a:p>
            <a:pPr marR="0" lvl="1" algn="just" rtl="0">
              <a:lnSpc>
                <a:spcPct val="115000"/>
              </a:lnSpc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 the MPD board with a real 	Detector.</a:t>
            </a:r>
          </a:p>
          <a:p>
            <a:pPr marR="0" lvl="1" algn="just" rtl="0">
              <a:lnSpc>
                <a:spcPct val="115000"/>
              </a:lnSpc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NEWCAS 2025 – Paris, June 2025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Poster presented in the Young Professional Session based on the abstract submission.</a:t>
            </a:r>
          </a:p>
          <a:p>
            <a:pPr marR="0" lvl="1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5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9C3B88-5611-1692-1F7D-5229D29E6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BBF6D74-CDA5-3357-28A5-DB4817A4C444}"/>
              </a:ext>
            </a:extLst>
          </p:cNvPr>
          <p:cNvGrpSpPr/>
          <p:nvPr/>
        </p:nvGrpSpPr>
        <p:grpSpPr>
          <a:xfrm>
            <a:off x="914400" y="1485900"/>
            <a:ext cx="8534400" cy="7467600"/>
            <a:chOff x="0" y="-123825"/>
            <a:chExt cx="1979031" cy="17910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49181CB-51BF-09AA-8853-C10761E5F668}"/>
                </a:ext>
              </a:extLst>
            </p:cNvPr>
            <p:cNvSpPr/>
            <p:nvPr/>
          </p:nvSpPr>
          <p:spPr>
            <a:xfrm>
              <a:off x="0" y="0"/>
              <a:ext cx="1979031" cy="1667227"/>
            </a:xfrm>
            <a:custGeom>
              <a:avLst/>
              <a:gdLst/>
              <a:ahLst/>
              <a:cxnLst/>
              <a:rect l="l" t="t" r="r" b="b"/>
              <a:pathLst>
                <a:path w="1979031" h="1667227">
                  <a:moveTo>
                    <a:pt x="52546" y="0"/>
                  </a:moveTo>
                  <a:lnTo>
                    <a:pt x="1926485" y="0"/>
                  </a:lnTo>
                  <a:cubicBezTo>
                    <a:pt x="1955505" y="0"/>
                    <a:pt x="1979031" y="23526"/>
                    <a:pt x="1979031" y="52546"/>
                  </a:cubicBezTo>
                  <a:lnTo>
                    <a:pt x="1979031" y="1614681"/>
                  </a:lnTo>
                  <a:cubicBezTo>
                    <a:pt x="1979031" y="1628617"/>
                    <a:pt x="1973495" y="1641982"/>
                    <a:pt x="1963641" y="1651836"/>
                  </a:cubicBezTo>
                  <a:cubicBezTo>
                    <a:pt x="1953786" y="1661690"/>
                    <a:pt x="1940421" y="1667227"/>
                    <a:pt x="1926485" y="1667227"/>
                  </a:cubicBezTo>
                  <a:lnTo>
                    <a:pt x="52546" y="1667227"/>
                  </a:lnTo>
                  <a:cubicBezTo>
                    <a:pt x="38610" y="1667227"/>
                    <a:pt x="25245" y="1661690"/>
                    <a:pt x="15390" y="1651836"/>
                  </a:cubicBezTo>
                  <a:cubicBezTo>
                    <a:pt x="5536" y="1641982"/>
                    <a:pt x="0" y="1628617"/>
                    <a:pt x="0" y="1614681"/>
                  </a:cubicBezTo>
                  <a:lnTo>
                    <a:pt x="0" y="52546"/>
                  </a:lnTo>
                  <a:cubicBezTo>
                    <a:pt x="0" y="23526"/>
                    <a:pt x="23526" y="0"/>
                    <a:pt x="5254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A556FAB-5F4D-FD92-9426-AD7577BA3225}"/>
                </a:ext>
              </a:extLst>
            </p:cNvPr>
            <p:cNvSpPr txBox="1"/>
            <p:nvPr/>
          </p:nvSpPr>
          <p:spPr>
            <a:xfrm>
              <a:off x="0" y="-123825"/>
              <a:ext cx="1979031" cy="1791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4" name="TextBox 7">
            <a:extLst>
              <a:ext uri="{FF2B5EF4-FFF2-40B4-BE49-F238E27FC236}">
                <a16:creationId xmlns:a16="http://schemas.microsoft.com/office/drawing/2014/main" id="{CF209804-F126-DC74-E01D-32D2A6DEF8F5}"/>
              </a:ext>
            </a:extLst>
          </p:cNvPr>
          <p:cNvSpPr txBox="1"/>
          <p:nvPr/>
        </p:nvSpPr>
        <p:spPr>
          <a:xfrm>
            <a:off x="0" y="85821"/>
            <a:ext cx="18288000" cy="1083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Publications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13E1D-72F2-4C31-0FA4-DF8CEC058780}"/>
              </a:ext>
            </a:extLst>
          </p:cNvPr>
          <p:cNvSpPr txBox="1"/>
          <p:nvPr/>
        </p:nvSpPr>
        <p:spPr>
          <a:xfrm>
            <a:off x="762000" y="2399768"/>
            <a:ext cx="8382000" cy="6004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just" rtl="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NEWCAS 2025 – Paris, June 2025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Poster presented in the Young Professional Session based on the abstract submission.</a:t>
            </a:r>
          </a:p>
          <a:p>
            <a:pPr marL="742950" marR="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 2025 – Taormina, September 2025 (upcoming)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Accepted paper on Real-Time Histogramming Module for a Multichannel ADC Board (oral presentation scheduled).</a:t>
            </a:r>
          </a:p>
          <a:p>
            <a:pPr marL="742950" marR="0" lvl="1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ICECS 2025 – Morocco, November 2025 (upcoming)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Accepted paper on Modular 1 Gbps Hardware TCP/IP FPGA Readout for MPGD Applications with APV25 (oral presentation scheduled).</a:t>
            </a:r>
          </a:p>
          <a:p>
            <a:pPr marL="742950" marR="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paper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the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1G Ethernet system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target venues are like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IEEE Transactions on Nuclear Science (TNS)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 Instruments and Methods in Physics Research (NIM).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D7BA1-39A3-6612-4259-E38AC261B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0061">
            <a:off x="10092077" y="2253458"/>
            <a:ext cx="7112366" cy="2616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BFB1A3-D56E-7331-8ACC-94B22EEF3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3440">
            <a:off x="10636229" y="6133353"/>
            <a:ext cx="7221316" cy="2482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0491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20D38-789B-8674-EDEE-3139F7650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7BDB04CF-86B9-2B87-2409-0C883619BB1E}"/>
              </a:ext>
            </a:extLst>
          </p:cNvPr>
          <p:cNvGrpSpPr/>
          <p:nvPr/>
        </p:nvGrpSpPr>
        <p:grpSpPr>
          <a:xfrm>
            <a:off x="8449761" y="0"/>
            <a:ext cx="9838239" cy="10287000"/>
            <a:chOff x="0" y="0"/>
            <a:chExt cx="2591141" cy="270933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BD3CE2C-6535-BA94-DFF7-FA6779C3198C}"/>
                </a:ext>
              </a:extLst>
            </p:cNvPr>
            <p:cNvSpPr/>
            <p:nvPr/>
          </p:nvSpPr>
          <p:spPr>
            <a:xfrm>
              <a:off x="0" y="0"/>
              <a:ext cx="2591141" cy="2709333"/>
            </a:xfrm>
            <a:custGeom>
              <a:avLst/>
              <a:gdLst/>
              <a:ahLst/>
              <a:cxnLst/>
              <a:rect l="l" t="t" r="r" b="b"/>
              <a:pathLst>
                <a:path w="2591141" h="2709333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B9090E9-22E5-E559-420F-7F1E1A5D4415}"/>
                </a:ext>
              </a:extLst>
            </p:cNvPr>
            <p:cNvSpPr txBox="1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E65F9A7A-0BB4-33A5-4891-BF344F22F015}"/>
              </a:ext>
            </a:extLst>
          </p:cNvPr>
          <p:cNvSpPr txBox="1"/>
          <p:nvPr/>
        </p:nvSpPr>
        <p:spPr>
          <a:xfrm>
            <a:off x="0" y="85821"/>
            <a:ext cx="182880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Abroad Stay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408526E-C0FB-22E7-EFC8-61BB46A40C95}"/>
              </a:ext>
            </a:extLst>
          </p:cNvPr>
          <p:cNvSpPr txBox="1"/>
          <p:nvPr/>
        </p:nvSpPr>
        <p:spPr>
          <a:xfrm>
            <a:off x="9065537" y="3168331"/>
            <a:ext cx="9070062" cy="1945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stay: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June 5 – 19, 2025 (Jefferson Lab, Newport News, VA, USA).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stay: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August 20 – October 25, 2025 (65 days).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period at JLab: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days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(over 2 months).</a:t>
            </a:r>
          </a:p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endParaRPr lang="en-US" sz="24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8C6F3C1-F497-228F-0C34-DC4FE9C61D4E}"/>
              </a:ext>
            </a:extLst>
          </p:cNvPr>
          <p:cNvSpPr txBox="1"/>
          <p:nvPr/>
        </p:nvSpPr>
        <p:spPr>
          <a:xfrm>
            <a:off x="8652616" y="2381555"/>
            <a:ext cx="8606683" cy="525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ts val="4485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Abroad Research Stay (Jefferson Lab, USA)</a:t>
            </a:r>
            <a:endParaRPr lang="en-US" sz="2638" b="1" dirty="0">
              <a:solidFill>
                <a:srgbClr val="0F4662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34D4BA46-7603-BB73-08F0-86A54A462F5D}"/>
              </a:ext>
            </a:extLst>
          </p:cNvPr>
          <p:cNvSpPr/>
          <p:nvPr/>
        </p:nvSpPr>
        <p:spPr>
          <a:xfrm>
            <a:off x="11186160" y="17145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 descr="A green electronic device with wires&#10;&#10;AI-generated content may be incorrect.">
            <a:extLst>
              <a:ext uri="{FF2B5EF4-FFF2-40B4-BE49-F238E27FC236}">
                <a16:creationId xmlns:a16="http://schemas.microsoft.com/office/drawing/2014/main" id="{0E7FE621-8833-F730-0AB0-2727D6ECC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39100"/>
            <a:ext cx="4182275" cy="1983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Picture 27" descr="A person standing in a factory&#10;&#10;AI-generated content may be incorrect.">
            <a:extLst>
              <a:ext uri="{FF2B5EF4-FFF2-40B4-BE49-F238E27FC236}">
                <a16:creationId xmlns:a16="http://schemas.microsoft.com/office/drawing/2014/main" id="{0BCCDC23-92C0-E0A1-FE0E-44D5B3A6D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19" y="997074"/>
            <a:ext cx="4876798" cy="3657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" name="Picture 33" descr="A person standing in front of a rack of wires&#10;&#10;AI-generated content may be incorrect.">
            <a:extLst>
              <a:ext uri="{FF2B5EF4-FFF2-40B4-BE49-F238E27FC236}">
                <a16:creationId xmlns:a16="http://schemas.microsoft.com/office/drawing/2014/main" id="{9A48E155-6ABB-3808-9AE8-7D7590B80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4" y="5058487"/>
            <a:ext cx="3343275" cy="3550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6" name="Picture 35" descr="A room with many wires and wires&#10;&#10;AI-generated content may be incorrect.">
            <a:extLst>
              <a:ext uri="{FF2B5EF4-FFF2-40B4-BE49-F238E27FC236}">
                <a16:creationId xmlns:a16="http://schemas.microsoft.com/office/drawing/2014/main" id="{88F14EEE-8F3F-3EAE-8E10-A8BF7106E8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89" y="4165453"/>
            <a:ext cx="4191000" cy="3873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7" name="TextBox 11">
            <a:extLst>
              <a:ext uri="{FF2B5EF4-FFF2-40B4-BE49-F238E27FC236}">
                <a16:creationId xmlns:a16="http://schemas.microsoft.com/office/drawing/2014/main" id="{B38C1A64-DD7F-8EAF-2A6D-78E703FB9C9F}"/>
              </a:ext>
            </a:extLst>
          </p:cNvPr>
          <p:cNvSpPr txBox="1"/>
          <p:nvPr/>
        </p:nvSpPr>
        <p:spPr>
          <a:xfrm>
            <a:off x="8652616" y="5031760"/>
            <a:ext cx="8606683" cy="525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lnSpc>
                <a:spcPts val="4485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Abroad Research Stay (Jefferson Lab, USA)</a:t>
            </a:r>
            <a:endParaRPr lang="en-US" sz="2638" b="1" dirty="0">
              <a:solidFill>
                <a:srgbClr val="0F4662"/>
              </a:solidFill>
              <a:latin typeface="Times New Roman" panose="02020603050405020304" pitchFamily="18" charset="0"/>
              <a:ea typeface="Quicksand Bold"/>
              <a:cs typeface="Times New Roman" panose="02020603050405020304" pitchFamily="18" charset="0"/>
              <a:sym typeface="Quicksand Bold"/>
            </a:endParaRP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74179881-1C35-916E-BDCB-D23CC1F70184}"/>
              </a:ext>
            </a:extLst>
          </p:cNvPr>
          <p:cNvSpPr txBox="1"/>
          <p:nvPr/>
        </p:nvSpPr>
        <p:spPr>
          <a:xfrm>
            <a:off x="9065538" y="5818536"/>
            <a:ext cx="907006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the team on installation of the MOLLER experiment in Hall 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use of our MPD boards (up to 80) with 10G Ethernet in this experiment.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Abroad stay organized and financially supported by supervisor Prof. Musico and partner institutions.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decision pending whether the 6-month abroad period will be completed at JLab or partially at a European facility (due to high living costs in the USA).</a:t>
            </a:r>
            <a:endParaRPr lang="en-US" sz="24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42213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64D0A-8807-1EA3-F8EA-72614CFA8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5B0978-59B6-B16B-EC3C-5256707860EB}"/>
              </a:ext>
            </a:extLst>
          </p:cNvPr>
          <p:cNvGrpSpPr/>
          <p:nvPr/>
        </p:nvGrpSpPr>
        <p:grpSpPr>
          <a:xfrm>
            <a:off x="14093893" y="15849"/>
            <a:ext cx="4194107" cy="10271151"/>
            <a:chOff x="0" y="0"/>
            <a:chExt cx="1104621" cy="270515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63DE926-15B1-BB36-3604-BADDCAEAEF72}"/>
                </a:ext>
              </a:extLst>
            </p:cNvPr>
            <p:cNvSpPr/>
            <p:nvPr/>
          </p:nvSpPr>
          <p:spPr>
            <a:xfrm>
              <a:off x="0" y="0"/>
              <a:ext cx="1104621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7994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90978DA-BEEF-8A55-7DF5-102D74F6C649}"/>
                </a:ext>
              </a:extLst>
            </p:cNvPr>
            <p:cNvSpPr txBox="1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5F9A454A-5AE1-0471-30EE-536C608DA985}"/>
              </a:ext>
            </a:extLst>
          </p:cNvPr>
          <p:cNvSpPr/>
          <p:nvPr/>
        </p:nvSpPr>
        <p:spPr>
          <a:xfrm>
            <a:off x="1028700" y="9736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A0C1975-5786-4168-806B-8AA68D4C7B03}"/>
              </a:ext>
            </a:extLst>
          </p:cNvPr>
          <p:cNvSpPr txBox="1"/>
          <p:nvPr/>
        </p:nvSpPr>
        <p:spPr>
          <a:xfrm>
            <a:off x="0" y="194860"/>
            <a:ext cx="182880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Current and Future Work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5CFF511-0201-F801-F344-A38865959608}"/>
              </a:ext>
            </a:extLst>
          </p:cNvPr>
          <p:cNvSpPr txBox="1"/>
          <p:nvPr/>
        </p:nvSpPr>
        <p:spPr>
          <a:xfrm>
            <a:off x="629372" y="1892638"/>
            <a:ext cx="12835150" cy="2569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 algn="just">
              <a:lnSpc>
                <a:spcPts val="4079"/>
              </a:lnSpc>
              <a:buFont typeface="Wingdings" panose="05000000000000000000" pitchFamily="2" charset="2"/>
              <a:buChar char="Ø"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Work</a:t>
            </a:r>
          </a:p>
          <a:p>
            <a:pPr marL="800100" lvl="1" indent="-342900" algn="just">
              <a:lnSpc>
                <a:spcPts val="4079"/>
              </a:lnSpc>
              <a:buFont typeface="Wingdings" panose="05000000000000000000" pitchFamily="2" charset="2"/>
              <a:buChar char="Ø"/>
            </a:pP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Abroad stay at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Jefferson Lab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the end of October 2025.</a:t>
            </a:r>
          </a:p>
          <a:p>
            <a:pPr marL="1257300" lvl="2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parallel: Writing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paper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1G Ethernet DAQ system.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0D742-6031-2A2F-FCB3-BF001A1E71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248" y="5061011"/>
            <a:ext cx="12835151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</a:p>
          <a:p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10G Ethernet implementation: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 development and perform testing.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Abroad stay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finalize the remaining mobility period (at JLab or European facility).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 thesis 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prepare for defense.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publications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results (1G system, 10G upgrade, DAQ applications).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summer school(s)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strengthen knowledge and networking.</a:t>
            </a:r>
          </a:p>
        </p:txBody>
      </p:sp>
    </p:spTree>
    <p:extLst>
      <p:ext uri="{BB962C8B-B14F-4D97-AF65-F5344CB8AC3E}">
        <p14:creationId xmlns:p14="http://schemas.microsoft.com/office/powerpoint/2010/main" val="296224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5E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50E7E5-83C7-600D-E1DD-3D476AFFF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F7FA467-3ABA-27A7-2072-D1FFE6B0CADB}"/>
              </a:ext>
            </a:extLst>
          </p:cNvPr>
          <p:cNvSpPr/>
          <p:nvPr/>
        </p:nvSpPr>
        <p:spPr>
          <a:xfrm>
            <a:off x="1981200" y="2095500"/>
            <a:ext cx="14325600" cy="7465164"/>
          </a:xfrm>
          <a:custGeom>
            <a:avLst/>
            <a:gdLst/>
            <a:ahLst/>
            <a:cxnLst/>
            <a:rect l="l" t="t" r="r" b="b"/>
            <a:pathLst>
              <a:path w="1979031" h="1667227">
                <a:moveTo>
                  <a:pt x="52546" y="0"/>
                </a:moveTo>
                <a:lnTo>
                  <a:pt x="1926485" y="0"/>
                </a:lnTo>
                <a:cubicBezTo>
                  <a:pt x="1955505" y="0"/>
                  <a:pt x="1979031" y="23526"/>
                  <a:pt x="1979031" y="52546"/>
                </a:cubicBezTo>
                <a:lnTo>
                  <a:pt x="1979031" y="1614681"/>
                </a:lnTo>
                <a:cubicBezTo>
                  <a:pt x="1979031" y="1628617"/>
                  <a:pt x="1973495" y="1641982"/>
                  <a:pt x="1963641" y="1651836"/>
                </a:cubicBezTo>
                <a:cubicBezTo>
                  <a:pt x="1953786" y="1661690"/>
                  <a:pt x="1940421" y="1667227"/>
                  <a:pt x="1926485" y="1667227"/>
                </a:cubicBezTo>
                <a:lnTo>
                  <a:pt x="52546" y="1667227"/>
                </a:lnTo>
                <a:cubicBezTo>
                  <a:pt x="38610" y="1667227"/>
                  <a:pt x="25245" y="1661690"/>
                  <a:pt x="15390" y="1651836"/>
                </a:cubicBezTo>
                <a:cubicBezTo>
                  <a:pt x="5536" y="1641982"/>
                  <a:pt x="0" y="1628617"/>
                  <a:pt x="0" y="1614681"/>
                </a:cubicBezTo>
                <a:lnTo>
                  <a:pt x="0" y="52546"/>
                </a:lnTo>
                <a:cubicBezTo>
                  <a:pt x="0" y="23526"/>
                  <a:pt x="23526" y="0"/>
                  <a:pt x="52546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E4A8B45F-E415-10C5-4A59-0E04BB883DBF}"/>
              </a:ext>
            </a:extLst>
          </p:cNvPr>
          <p:cNvSpPr txBox="1"/>
          <p:nvPr/>
        </p:nvSpPr>
        <p:spPr>
          <a:xfrm>
            <a:off x="0" y="85821"/>
            <a:ext cx="18288000" cy="1083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959"/>
              </a:lnSpc>
              <a:spcBef>
                <a:spcPct val="0"/>
              </a:spcBef>
            </a:pPr>
            <a:r>
              <a:rPr lang="en-US" sz="6600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Overall Planning</a:t>
            </a:r>
            <a:endParaRPr lang="en-US" sz="6399" b="1" i="1" dirty="0">
              <a:latin typeface="Times New Roman" panose="02020603050405020304" pitchFamily="18" charset="0"/>
              <a:ea typeface="Cormorant Garamond Bold Italics"/>
              <a:cs typeface="Times New Roman" panose="02020603050405020304" pitchFamily="18" charset="0"/>
              <a:sym typeface="Cormorant Garamond Bold Itali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4B9A2-03F9-43A9-C2D0-9556571E36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64"/>
          <a:stretch>
            <a:fillRect/>
          </a:stretch>
        </p:blipFill>
        <p:spPr>
          <a:xfrm>
            <a:off x="3074517" y="2399587"/>
            <a:ext cx="12138966" cy="68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9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9CBED0-8B3D-A44E-E614-BC35EDAFA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DD81A2AA-F1C5-089C-E5A0-E5BD70765E8B}"/>
              </a:ext>
            </a:extLst>
          </p:cNvPr>
          <p:cNvSpPr/>
          <p:nvPr/>
        </p:nvSpPr>
        <p:spPr>
          <a:xfrm>
            <a:off x="5897880" y="2812917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E63F6D34-BD8A-EE16-4316-DECC34AF26D7}"/>
              </a:ext>
            </a:extLst>
          </p:cNvPr>
          <p:cNvSpPr/>
          <p:nvPr/>
        </p:nvSpPr>
        <p:spPr>
          <a:xfrm>
            <a:off x="5897880" y="79629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873F1D3-6571-E54A-4827-D9C69D0148A3}"/>
              </a:ext>
            </a:extLst>
          </p:cNvPr>
          <p:cNvSpPr/>
          <p:nvPr/>
        </p:nvSpPr>
        <p:spPr>
          <a:xfrm>
            <a:off x="8304001" y="17145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776E174-A89E-7485-AA9F-62FE24E29F29}"/>
              </a:ext>
            </a:extLst>
          </p:cNvPr>
          <p:cNvSpPr txBox="1"/>
          <p:nvPr/>
        </p:nvSpPr>
        <p:spPr>
          <a:xfrm>
            <a:off x="0" y="266700"/>
            <a:ext cx="18288000" cy="1085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Conclusion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CAF4E0D-B4E3-ED76-33EB-17770213F3A5}"/>
              </a:ext>
            </a:extLst>
          </p:cNvPr>
          <p:cNvSpPr/>
          <p:nvPr/>
        </p:nvSpPr>
        <p:spPr>
          <a:xfrm>
            <a:off x="8304001" y="881141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40C36-B25D-3C9D-4BCF-3600C32A3913}"/>
              </a:ext>
            </a:extLst>
          </p:cNvPr>
          <p:cNvSpPr txBox="1"/>
          <p:nvPr/>
        </p:nvSpPr>
        <p:spPr>
          <a:xfrm>
            <a:off x="5996939" y="3328730"/>
            <a:ext cx="629411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project is on track for timely completion.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1G Ethernet DAQ implementation.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focus: Abroad stay at Jefferson Lab.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10G Ethernet upgrade.</a:t>
            </a:r>
          </a:p>
          <a:p>
            <a:pPr lvl="1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 in preparation (IEEE TNS, etc.).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 to complete thesis and defend on time.</a:t>
            </a:r>
          </a:p>
        </p:txBody>
      </p:sp>
    </p:spTree>
    <p:extLst>
      <p:ext uri="{BB962C8B-B14F-4D97-AF65-F5344CB8AC3E}">
        <p14:creationId xmlns:p14="http://schemas.microsoft.com/office/powerpoint/2010/main" val="152027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0" y="599709"/>
            <a:ext cx="182880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Outline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26592" y="2400300"/>
            <a:ext cx="15434816" cy="6847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 and Motivation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Block Diagram 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 in High Energy Physics DAQ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 Architecture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Genoa Laboratory Testbench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Work Accomplished So Far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Courses and Conferences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Abroad Stay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and Future Work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Planning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endParaRPr lang="en-US" sz="2400" b="1" dirty="0">
              <a:solidFill>
                <a:srgbClr val="0F4662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24384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10" y="3369664"/>
            <a:ext cx="11402580" cy="305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en-US" sz="18577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Thank you</a:t>
            </a:r>
          </a:p>
        </p:txBody>
      </p:sp>
      <p:sp>
        <p:nvSpPr>
          <p:cNvPr id="3" name="AutoShape 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304001" y="1116666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97880" y="3009901"/>
            <a:ext cx="6492240" cy="5198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just">
              <a:lnSpc>
                <a:spcPts val="4079"/>
              </a:lnSpc>
              <a:buFont typeface="Wingdings" panose="05000000000000000000" pitchFamily="2" charset="2"/>
              <a:buChar char="v"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High-Energy Physics Experiments </a:t>
            </a:r>
          </a:p>
          <a:p>
            <a:pPr marL="800100" lvl="1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Large-scale scientific investigations that use particle accelerators and advanced detectors to explore the fundamental building blocks of matter and the forces governing them.</a:t>
            </a:r>
          </a:p>
          <a:p>
            <a:pPr marL="342900" lvl="0" indent="-342900" algn="just">
              <a:lnSpc>
                <a:spcPts val="4079"/>
              </a:lnSpc>
              <a:buFont typeface="Wingdings" panose="05000000000000000000" pitchFamily="2" charset="2"/>
              <a:buChar char="v"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 (DAQ)</a:t>
            </a:r>
          </a:p>
          <a:p>
            <a:pPr marL="800100" lvl="1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collecting, digitizing,  and transmitting detector signals in real time to enable meaningful physics analysis.</a:t>
            </a:r>
          </a:p>
          <a:p>
            <a:pPr marL="342900" lvl="0" indent="-342900" algn="just">
              <a:lnSpc>
                <a:spcPts val="4079"/>
              </a:lnSpc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F4662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897880" y="2812917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897880" y="79629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04001" y="17145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0" y="266700"/>
            <a:ext cx="18288000" cy="1085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Introduction</a:t>
            </a:r>
          </a:p>
        </p:txBody>
      </p:sp>
      <p:sp>
        <p:nvSpPr>
          <p:cNvPr id="7" name="Freeform 7"/>
          <p:cNvSpPr/>
          <p:nvPr/>
        </p:nvSpPr>
        <p:spPr>
          <a:xfrm>
            <a:off x="8304001" y="8811418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22981-A47C-1404-C4EB-A4383304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0852" y="266700"/>
            <a:ext cx="4566875" cy="350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798F55-59CC-6384-B5EC-043145D08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763" y="6455840"/>
            <a:ext cx="4572973" cy="350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93893" y="15849"/>
            <a:ext cx="4194107" cy="10271151"/>
            <a:chOff x="0" y="0"/>
            <a:chExt cx="1104621" cy="27051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621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7994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9736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0" y="194860"/>
            <a:ext cx="182880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Introduction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4727" y="2797704"/>
            <a:ext cx="11273036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with  Gas Electron Multiplier GEM Detectors</a:t>
            </a:r>
            <a:endParaRPr lang="en-US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08B28C-A133-78F2-5256-4E04BBD05D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71" r="8282"/>
          <a:stretch>
            <a:fillRect/>
          </a:stretch>
        </p:blipFill>
        <p:spPr>
          <a:xfrm>
            <a:off x="12965806" y="925940"/>
            <a:ext cx="3581400" cy="9039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804BCF16-44BA-7C6B-3F36-9031104C5F81}"/>
              </a:ext>
            </a:extLst>
          </p:cNvPr>
          <p:cNvSpPr txBox="1"/>
          <p:nvPr/>
        </p:nvSpPr>
        <p:spPr>
          <a:xfrm>
            <a:off x="1191745" y="7200900"/>
            <a:ext cx="11194095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  <a:defRPr/>
            </a:pPr>
            <a:r>
              <a:rPr lang="en-US" sz="2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with  APV25 front-end electronics card</a:t>
            </a:r>
            <a:endParaRPr lang="en-US" sz="2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E3E6E-783E-B37C-E05A-91C7AB8E4914}"/>
              </a:ext>
            </a:extLst>
          </p:cNvPr>
          <p:cNvSpPr txBox="1"/>
          <p:nvPr/>
        </p:nvSpPr>
        <p:spPr>
          <a:xfrm>
            <a:off x="1191745" y="3221556"/>
            <a:ext cx="11273036" cy="3187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Ionization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charged particle passing through the detector ionizes the argon gas, creating electron-ion pairs.</a:t>
            </a:r>
          </a:p>
          <a:p>
            <a:pPr marL="800100" lvl="1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electrons are accelerated by the electric field in the GEM foils, causing further ionizations and producing a cascade of electrons.</a:t>
            </a:r>
          </a:p>
          <a:p>
            <a:pPr marL="800100" lvl="1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multiplied electrons are collected, generating a detectable signal.</a:t>
            </a:r>
          </a:p>
          <a:p>
            <a:pPr marL="800100" lvl="1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mixture 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70% Argon (Ar) and 30% Carbon dioxide (CO₂).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04F9F-9352-F340-73D9-A10284F15C3C}"/>
              </a:ext>
            </a:extLst>
          </p:cNvPr>
          <p:cNvSpPr txBox="1"/>
          <p:nvPr/>
        </p:nvSpPr>
        <p:spPr>
          <a:xfrm>
            <a:off x="344140" y="7845667"/>
            <a:ext cx="120075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3050" lvl="2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Amplification</a:t>
            </a:r>
          </a:p>
          <a:p>
            <a:pPr marL="1200150" lvl="2" algn="just">
              <a:defRPr/>
            </a:pP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43050" lvl="2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Shaping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F8820-FEF5-30FF-91FE-66391C62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410E6BEA-F9B0-3337-60FB-77AE2D2ABC33}"/>
              </a:ext>
            </a:extLst>
          </p:cNvPr>
          <p:cNvSpPr txBox="1"/>
          <p:nvPr/>
        </p:nvSpPr>
        <p:spPr>
          <a:xfrm>
            <a:off x="0" y="599709"/>
            <a:ext cx="182880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Introduction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CE38568-D5CE-72D8-61BF-FF424D2E3AEF}"/>
              </a:ext>
            </a:extLst>
          </p:cNvPr>
          <p:cNvSpPr txBox="1"/>
          <p:nvPr/>
        </p:nvSpPr>
        <p:spPr>
          <a:xfrm>
            <a:off x="1024384" y="2053169"/>
            <a:ext cx="13072616" cy="2427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Digitization with Multi-Purpose Digitizer (MPD)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 the analog signals from APV into digital data, preparing it for further processing and transmission.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an Existing MPD board that operates with VME.</a:t>
            </a:r>
          </a:p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endParaRPr lang="en-US" sz="2799" b="1" dirty="0">
              <a:solidFill>
                <a:srgbClr val="0F4662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3F079E7-8C14-B899-4936-C29C27575686}"/>
              </a:ext>
            </a:extLst>
          </p:cNvPr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8E37CEC-59B0-BC63-09F2-03A427A394DC}"/>
              </a:ext>
            </a:extLst>
          </p:cNvPr>
          <p:cNvSpPr/>
          <p:nvPr/>
        </p:nvSpPr>
        <p:spPr>
          <a:xfrm>
            <a:off x="1024384" y="98679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D2C8B-244A-E0A6-3DF4-394E70ED2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2800" y="2153935"/>
            <a:ext cx="2877561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55B358-0C39-51CA-9FCE-88F94C9B6DFB}"/>
              </a:ext>
            </a:extLst>
          </p:cNvPr>
          <p:cNvSpPr txBox="1"/>
          <p:nvPr/>
        </p:nvSpPr>
        <p:spPr>
          <a:xfrm>
            <a:off x="1024384" y="5912302"/>
            <a:ext cx="1307261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 with VME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VME Bus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parallel bus system that allows for high-speed data transfer between modules.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0FDCA4-4680-57EE-2CFC-EBF2104B2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3975" y="6424905"/>
            <a:ext cx="3115326" cy="341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009666-30EE-CAF8-B5DF-6BF8A0804225}"/>
              </a:ext>
            </a:extLst>
          </p:cNvPr>
          <p:cNvSpPr txBox="1"/>
          <p:nvPr/>
        </p:nvSpPr>
        <p:spPr>
          <a:xfrm>
            <a:off x="15678150" y="1636024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6105A-535D-8760-FB3F-3B7D44F7D27E}"/>
              </a:ext>
            </a:extLst>
          </p:cNvPr>
          <p:cNvSpPr txBox="1"/>
          <p:nvPr/>
        </p:nvSpPr>
        <p:spPr>
          <a:xfrm>
            <a:off x="14161337" y="5958469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33004-66A7-7E3A-1889-FEA424A1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2FA34AD-43DA-9116-5FD3-CBA0A2626976}"/>
              </a:ext>
            </a:extLst>
          </p:cNvPr>
          <p:cNvGrpSpPr/>
          <p:nvPr/>
        </p:nvGrpSpPr>
        <p:grpSpPr>
          <a:xfrm>
            <a:off x="14093893" y="15849"/>
            <a:ext cx="4194107" cy="10271151"/>
            <a:chOff x="0" y="0"/>
            <a:chExt cx="1104621" cy="270515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89078C3-52E3-44FF-5CD6-0A8CB2896BFF}"/>
                </a:ext>
              </a:extLst>
            </p:cNvPr>
            <p:cNvSpPr/>
            <p:nvPr/>
          </p:nvSpPr>
          <p:spPr>
            <a:xfrm>
              <a:off x="0" y="0"/>
              <a:ext cx="1104621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7994A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9697847-5630-9635-03A8-46BED4FB771D}"/>
                </a:ext>
              </a:extLst>
            </p:cNvPr>
            <p:cNvSpPr txBox="1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77B0B46-DBB3-CC4F-1E01-037B5197E2AA}"/>
              </a:ext>
            </a:extLst>
          </p:cNvPr>
          <p:cNvSpPr/>
          <p:nvPr/>
        </p:nvSpPr>
        <p:spPr>
          <a:xfrm>
            <a:off x="1028700" y="9736931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9885DDA-CE70-5035-3ABD-A32105F9301B}"/>
              </a:ext>
            </a:extLst>
          </p:cNvPr>
          <p:cNvSpPr txBox="1"/>
          <p:nvPr/>
        </p:nvSpPr>
        <p:spPr>
          <a:xfrm>
            <a:off x="0" y="194860"/>
            <a:ext cx="182880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Introduction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E4D5FBC-79D8-AE13-5806-B27B058B8323}"/>
              </a:ext>
            </a:extLst>
          </p:cNvPr>
          <p:cNvSpPr txBox="1"/>
          <p:nvPr/>
        </p:nvSpPr>
        <p:spPr>
          <a:xfrm>
            <a:off x="1028700" y="1759886"/>
            <a:ext cx="10477500" cy="6775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 algn="just">
              <a:lnSpc>
                <a:spcPts val="4079"/>
              </a:lnSpc>
              <a:buFont typeface="Wingdings" panose="05000000000000000000" pitchFamily="2" charset="2"/>
              <a:buChar char="Ø"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historical triggers and data rates.</a:t>
            </a:r>
          </a:p>
          <a:p>
            <a:pPr marL="800100" lvl="1" indent="-342900" algn="just">
              <a:lnSpc>
                <a:spcPts val="4079"/>
              </a:lnSpc>
              <a:buFont typeface="Wingdings" panose="05000000000000000000" pitchFamily="2" charset="2"/>
              <a:buChar char="Ø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JLab – mid 1990s CLAS, 2 kHz and 10-15 MB/s </a:t>
            </a:r>
          </a:p>
          <a:p>
            <a:pPr marL="1714500" lvl="3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 2000s - 20 kHz and 50 MB/s</a:t>
            </a:r>
          </a:p>
          <a:p>
            <a:pPr marL="1714500" lvl="3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mid 2010’s </a:t>
            </a:r>
          </a:p>
          <a:p>
            <a:pPr marL="2171700" lvl="4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HPS, 50 kHz and 100 MB/s</a:t>
            </a:r>
          </a:p>
          <a:p>
            <a:pPr lvl="4" algn="just">
              <a:lnSpc>
                <a:spcPts val="4079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FRIB - odd assortment of experiments with varying rates </a:t>
            </a:r>
          </a:p>
          <a:p>
            <a:pPr marL="1714500" lvl="3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GRETA 4000 channel gamma detector with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MB/s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channel.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(2025 timescale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714500" lvl="3" indent="-342900" algn="just">
              <a:lnSpc>
                <a:spcPts val="4079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ts val="4079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historical trends, the highest trigger rate experiments increase the rate by a factor of 10 every 10 years.</a:t>
            </a:r>
            <a:endParaRPr lang="en-US" sz="2400" dirty="0">
              <a:solidFill>
                <a:srgbClr val="0F4662"/>
              </a:solidFill>
              <a:latin typeface="Times New Roman" panose="02020603050405020304" pitchFamily="18" charset="0"/>
              <a:ea typeface="Quicksand"/>
              <a:cs typeface="Times New Roman" panose="02020603050405020304" pitchFamily="18" charset="0"/>
              <a:sym typeface="Quicksan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E52BD-8028-4F73-F541-CCF7510BF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4800" y="2289262"/>
            <a:ext cx="6248400" cy="572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308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1D832-EC75-2ABB-2951-9BA4B22C1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0F4DC752-42A2-F300-7F25-567FCB797A3B}"/>
              </a:ext>
            </a:extLst>
          </p:cNvPr>
          <p:cNvSpPr txBox="1"/>
          <p:nvPr/>
        </p:nvSpPr>
        <p:spPr>
          <a:xfrm>
            <a:off x="0" y="599709"/>
            <a:ext cx="18288000" cy="109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Introduction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5DF4B3C-14E5-53E8-DB8D-960C7E7B16FB}"/>
              </a:ext>
            </a:extLst>
          </p:cNvPr>
          <p:cNvSpPr txBox="1"/>
          <p:nvPr/>
        </p:nvSpPr>
        <p:spPr>
          <a:xfrm>
            <a:off x="1024384" y="2053169"/>
            <a:ext cx="10253216" cy="3960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VME Limitations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27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data transfer rate was 40MB/s for the original VME bus.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VME320 has a burst transfer rate up to 320 MB/s. </a:t>
            </a: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sustained rate is only 150–200 MB/s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real bottleneck for experiments with high rates.”</a:t>
            </a:r>
            <a:endParaRPr lang="en-US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lnSpc>
                <a:spcPts val="3919"/>
              </a:lnSpc>
              <a:spcBef>
                <a:spcPct val="0"/>
              </a:spcBef>
            </a:pPr>
            <a:endParaRPr lang="en-US" sz="2799" b="1" dirty="0">
              <a:solidFill>
                <a:srgbClr val="0F4662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FB46233-DB7B-F0C9-E4DF-DBD99DB0517F}"/>
              </a:ext>
            </a:extLst>
          </p:cNvPr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44DE6CE-C562-A152-36D2-1A9CFBF42E24}"/>
              </a:ext>
            </a:extLst>
          </p:cNvPr>
          <p:cNvSpPr/>
          <p:nvPr/>
        </p:nvSpPr>
        <p:spPr>
          <a:xfrm>
            <a:off x="1024384" y="98679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D45CC-9266-4E60-365B-5892A310B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00" y="2933700"/>
            <a:ext cx="6477000" cy="6159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DDB23E-EC09-A523-AC0C-4B15DF31EF9B}"/>
              </a:ext>
            </a:extLst>
          </p:cNvPr>
          <p:cNvSpPr txBox="1"/>
          <p:nvPr/>
        </p:nvSpPr>
        <p:spPr>
          <a:xfrm>
            <a:off x="995951" y="5789526"/>
            <a:ext cx="102532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and Server I/O Trends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speed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historically doubled every ~18 months.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I/O performance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doubled every ~24 months.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Gb/s Ethernet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appeared in the mid-2000s but only became widely affordable around 2010, coinciding with server I/O capabilities catching up.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9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6761" y="2456695"/>
            <a:ext cx="5385764" cy="6896810"/>
            <a:chOff x="0" y="0"/>
            <a:chExt cx="1418473" cy="1692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05199" y="2877488"/>
            <a:ext cx="2348889" cy="2348889"/>
          </a:xfrm>
          <a:custGeom>
            <a:avLst/>
            <a:gdLst/>
            <a:ahLst/>
            <a:cxnLst/>
            <a:rect l="l" t="t" r="r" b="b"/>
            <a:pathLst>
              <a:path w="2348889" h="2348889">
                <a:moveTo>
                  <a:pt x="0" y="0"/>
                </a:moveTo>
                <a:lnTo>
                  <a:pt x="2348889" y="0"/>
                </a:lnTo>
                <a:lnTo>
                  <a:pt x="2348889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6451118" y="2456694"/>
            <a:ext cx="5385764" cy="6896811"/>
            <a:chOff x="0" y="0"/>
            <a:chExt cx="1418473" cy="16926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A9BE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015475" y="2456695"/>
            <a:ext cx="5385764" cy="6896810"/>
            <a:chOff x="0" y="0"/>
            <a:chExt cx="1418473" cy="16926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0" y="599709"/>
            <a:ext cx="18288000" cy="1057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i="1" dirty="0">
                <a:latin typeface="Times New Roman" panose="02020603050405020304" pitchFamily="18" charset="0"/>
                <a:ea typeface="Cormorant Garamond Bold Italics"/>
                <a:cs typeface="Times New Roman" panose="02020603050405020304" pitchFamily="18" charset="0"/>
                <a:sym typeface="Cormorant Garamond Bold Italics"/>
              </a:rPr>
              <a:t>Main Objective and Motivation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5399" y="6515923"/>
            <a:ext cx="457200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Transitioning from Traditional Industrial Bus Architecture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Network-Based DAQ System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580494"/>
            <a:ext cx="510188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Objective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157413" y="3930600"/>
            <a:ext cx="5101886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VME Limitations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speed of the Advanced VME320 is around 150–200 MB/s sustained.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data transfer rate.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 and flexibility of implementation.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57413" y="2877488"/>
            <a:ext cx="510188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AB7267-8D40-4A07-6A78-EEF6858EC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778" y="3664242"/>
            <a:ext cx="2682444" cy="469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9B652-B90D-BCD0-06F6-F9A956A9D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676253F-1880-703A-8D37-D10B3617AB89}"/>
              </a:ext>
            </a:extLst>
          </p:cNvPr>
          <p:cNvSpPr txBox="1"/>
          <p:nvPr/>
        </p:nvSpPr>
        <p:spPr>
          <a:xfrm>
            <a:off x="958321" y="685801"/>
            <a:ext cx="16364460" cy="2748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9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ormorant Garamond Bold Italics"/>
              </a:rPr>
              <a:t>System Block Diagram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1553" y="3515868"/>
            <a:ext cx="6858000" cy="27432"/>
          </a:xfrm>
          <a:custGeom>
            <a:avLst/>
            <a:gdLst>
              <a:gd name="connsiteX0" fmla="*/ 0 w 6858000"/>
              <a:gd name="connsiteY0" fmla="*/ 0 h 27432"/>
              <a:gd name="connsiteX1" fmla="*/ 685800 w 6858000"/>
              <a:gd name="connsiteY1" fmla="*/ 0 h 27432"/>
              <a:gd name="connsiteX2" fmla="*/ 1440180 w 6858000"/>
              <a:gd name="connsiteY2" fmla="*/ 0 h 27432"/>
              <a:gd name="connsiteX3" fmla="*/ 2057400 w 6858000"/>
              <a:gd name="connsiteY3" fmla="*/ 0 h 27432"/>
              <a:gd name="connsiteX4" fmla="*/ 2606040 w 6858000"/>
              <a:gd name="connsiteY4" fmla="*/ 0 h 27432"/>
              <a:gd name="connsiteX5" fmla="*/ 3154680 w 6858000"/>
              <a:gd name="connsiteY5" fmla="*/ 0 h 27432"/>
              <a:gd name="connsiteX6" fmla="*/ 3634740 w 6858000"/>
              <a:gd name="connsiteY6" fmla="*/ 0 h 27432"/>
              <a:gd name="connsiteX7" fmla="*/ 4457700 w 6858000"/>
              <a:gd name="connsiteY7" fmla="*/ 0 h 27432"/>
              <a:gd name="connsiteX8" fmla="*/ 5280660 w 6858000"/>
              <a:gd name="connsiteY8" fmla="*/ 0 h 27432"/>
              <a:gd name="connsiteX9" fmla="*/ 6103620 w 6858000"/>
              <a:gd name="connsiteY9" fmla="*/ 0 h 27432"/>
              <a:gd name="connsiteX10" fmla="*/ 6858000 w 6858000"/>
              <a:gd name="connsiteY10" fmla="*/ 0 h 27432"/>
              <a:gd name="connsiteX11" fmla="*/ 6858000 w 6858000"/>
              <a:gd name="connsiteY11" fmla="*/ 27432 h 27432"/>
              <a:gd name="connsiteX12" fmla="*/ 6172200 w 6858000"/>
              <a:gd name="connsiteY12" fmla="*/ 27432 h 27432"/>
              <a:gd name="connsiteX13" fmla="*/ 5417820 w 6858000"/>
              <a:gd name="connsiteY13" fmla="*/ 27432 h 27432"/>
              <a:gd name="connsiteX14" fmla="*/ 4937760 w 6858000"/>
              <a:gd name="connsiteY14" fmla="*/ 27432 h 27432"/>
              <a:gd name="connsiteX15" fmla="*/ 4457700 w 6858000"/>
              <a:gd name="connsiteY15" fmla="*/ 27432 h 27432"/>
              <a:gd name="connsiteX16" fmla="*/ 3977640 w 6858000"/>
              <a:gd name="connsiteY16" fmla="*/ 27432 h 27432"/>
              <a:gd name="connsiteX17" fmla="*/ 3429000 w 6858000"/>
              <a:gd name="connsiteY17" fmla="*/ 27432 h 27432"/>
              <a:gd name="connsiteX18" fmla="*/ 2880360 w 6858000"/>
              <a:gd name="connsiteY18" fmla="*/ 27432 h 27432"/>
              <a:gd name="connsiteX19" fmla="*/ 2331720 w 6858000"/>
              <a:gd name="connsiteY19" fmla="*/ 27432 h 27432"/>
              <a:gd name="connsiteX20" fmla="*/ 1783080 w 6858000"/>
              <a:gd name="connsiteY20" fmla="*/ 27432 h 27432"/>
              <a:gd name="connsiteX21" fmla="*/ 1234440 w 6858000"/>
              <a:gd name="connsiteY21" fmla="*/ 27432 h 27432"/>
              <a:gd name="connsiteX22" fmla="*/ 0 w 6858000"/>
              <a:gd name="connsiteY22" fmla="*/ 27432 h 27432"/>
              <a:gd name="connsiteX23" fmla="*/ 0 w 6858000"/>
              <a:gd name="connsiteY23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0" h="27432" fill="none" extrusionOk="0">
                <a:moveTo>
                  <a:pt x="0" y="0"/>
                </a:moveTo>
                <a:cubicBezTo>
                  <a:pt x="215590" y="-30068"/>
                  <a:pt x="451130" y="3342"/>
                  <a:pt x="685800" y="0"/>
                </a:cubicBezTo>
                <a:cubicBezTo>
                  <a:pt x="920470" y="-3342"/>
                  <a:pt x="1074689" y="-1124"/>
                  <a:pt x="1440180" y="0"/>
                </a:cubicBezTo>
                <a:cubicBezTo>
                  <a:pt x="1805671" y="1124"/>
                  <a:pt x="1804503" y="24385"/>
                  <a:pt x="2057400" y="0"/>
                </a:cubicBezTo>
                <a:cubicBezTo>
                  <a:pt x="2310297" y="-24385"/>
                  <a:pt x="2441267" y="14201"/>
                  <a:pt x="2606040" y="0"/>
                </a:cubicBezTo>
                <a:cubicBezTo>
                  <a:pt x="2770813" y="-14201"/>
                  <a:pt x="3030077" y="-8591"/>
                  <a:pt x="3154680" y="0"/>
                </a:cubicBezTo>
                <a:cubicBezTo>
                  <a:pt x="3279283" y="8591"/>
                  <a:pt x="3408730" y="2964"/>
                  <a:pt x="3634740" y="0"/>
                </a:cubicBezTo>
                <a:cubicBezTo>
                  <a:pt x="3860750" y="-2964"/>
                  <a:pt x="4113360" y="31645"/>
                  <a:pt x="4457700" y="0"/>
                </a:cubicBezTo>
                <a:cubicBezTo>
                  <a:pt x="4802040" y="-31645"/>
                  <a:pt x="4891056" y="-34232"/>
                  <a:pt x="5280660" y="0"/>
                </a:cubicBezTo>
                <a:cubicBezTo>
                  <a:pt x="5670264" y="34232"/>
                  <a:pt x="5850574" y="-30118"/>
                  <a:pt x="6103620" y="0"/>
                </a:cubicBezTo>
                <a:cubicBezTo>
                  <a:pt x="6356666" y="30118"/>
                  <a:pt x="6500548" y="26566"/>
                  <a:pt x="6858000" y="0"/>
                </a:cubicBezTo>
                <a:cubicBezTo>
                  <a:pt x="6858934" y="12270"/>
                  <a:pt x="6856937" y="20068"/>
                  <a:pt x="6858000" y="27432"/>
                </a:cubicBezTo>
                <a:cubicBezTo>
                  <a:pt x="6631559" y="18669"/>
                  <a:pt x="6328621" y="9880"/>
                  <a:pt x="6172200" y="27432"/>
                </a:cubicBezTo>
                <a:cubicBezTo>
                  <a:pt x="6015779" y="44984"/>
                  <a:pt x="5587593" y="50957"/>
                  <a:pt x="5417820" y="27432"/>
                </a:cubicBezTo>
                <a:cubicBezTo>
                  <a:pt x="5248047" y="3907"/>
                  <a:pt x="5064249" y="35470"/>
                  <a:pt x="4937760" y="27432"/>
                </a:cubicBezTo>
                <a:cubicBezTo>
                  <a:pt x="4811271" y="19394"/>
                  <a:pt x="4608241" y="38748"/>
                  <a:pt x="4457700" y="27432"/>
                </a:cubicBezTo>
                <a:cubicBezTo>
                  <a:pt x="4307159" y="16116"/>
                  <a:pt x="4159191" y="16480"/>
                  <a:pt x="3977640" y="27432"/>
                </a:cubicBezTo>
                <a:cubicBezTo>
                  <a:pt x="3796089" y="38384"/>
                  <a:pt x="3667146" y="13299"/>
                  <a:pt x="3429000" y="27432"/>
                </a:cubicBezTo>
                <a:cubicBezTo>
                  <a:pt x="3190854" y="41565"/>
                  <a:pt x="3107099" y="22812"/>
                  <a:pt x="2880360" y="27432"/>
                </a:cubicBezTo>
                <a:cubicBezTo>
                  <a:pt x="2653621" y="32052"/>
                  <a:pt x="2590509" y="47999"/>
                  <a:pt x="2331720" y="27432"/>
                </a:cubicBezTo>
                <a:cubicBezTo>
                  <a:pt x="2072931" y="6865"/>
                  <a:pt x="1918868" y="13213"/>
                  <a:pt x="1783080" y="27432"/>
                </a:cubicBezTo>
                <a:cubicBezTo>
                  <a:pt x="1647292" y="41651"/>
                  <a:pt x="1435571" y="28957"/>
                  <a:pt x="1234440" y="27432"/>
                </a:cubicBezTo>
                <a:cubicBezTo>
                  <a:pt x="1033309" y="25907"/>
                  <a:pt x="360779" y="-20159"/>
                  <a:pt x="0" y="27432"/>
                </a:cubicBezTo>
                <a:cubicBezTo>
                  <a:pt x="-1194" y="21937"/>
                  <a:pt x="1202" y="7917"/>
                  <a:pt x="0" y="0"/>
                </a:cubicBezTo>
                <a:close/>
              </a:path>
              <a:path w="6858000" h="27432" stroke="0" extrusionOk="0">
                <a:moveTo>
                  <a:pt x="0" y="0"/>
                </a:moveTo>
                <a:cubicBezTo>
                  <a:pt x="199753" y="11129"/>
                  <a:pt x="427543" y="-24377"/>
                  <a:pt x="548640" y="0"/>
                </a:cubicBezTo>
                <a:cubicBezTo>
                  <a:pt x="669737" y="24377"/>
                  <a:pt x="858975" y="-6980"/>
                  <a:pt x="1028700" y="0"/>
                </a:cubicBezTo>
                <a:cubicBezTo>
                  <a:pt x="1198425" y="6980"/>
                  <a:pt x="1339223" y="9579"/>
                  <a:pt x="1577340" y="0"/>
                </a:cubicBezTo>
                <a:cubicBezTo>
                  <a:pt x="1815457" y="-9579"/>
                  <a:pt x="1981259" y="26161"/>
                  <a:pt x="2263140" y="0"/>
                </a:cubicBezTo>
                <a:cubicBezTo>
                  <a:pt x="2545021" y="-26161"/>
                  <a:pt x="2797354" y="3173"/>
                  <a:pt x="3017520" y="0"/>
                </a:cubicBezTo>
                <a:cubicBezTo>
                  <a:pt x="3237686" y="-3173"/>
                  <a:pt x="3502108" y="34170"/>
                  <a:pt x="3840480" y="0"/>
                </a:cubicBezTo>
                <a:cubicBezTo>
                  <a:pt x="4178852" y="-34170"/>
                  <a:pt x="4330073" y="24591"/>
                  <a:pt x="4663440" y="0"/>
                </a:cubicBezTo>
                <a:cubicBezTo>
                  <a:pt x="4996807" y="-24591"/>
                  <a:pt x="5064374" y="-9832"/>
                  <a:pt x="5280660" y="0"/>
                </a:cubicBezTo>
                <a:cubicBezTo>
                  <a:pt x="5496946" y="9832"/>
                  <a:pt x="5660598" y="-22499"/>
                  <a:pt x="6035040" y="0"/>
                </a:cubicBezTo>
                <a:cubicBezTo>
                  <a:pt x="6409482" y="22499"/>
                  <a:pt x="6465852" y="8665"/>
                  <a:pt x="6858000" y="0"/>
                </a:cubicBezTo>
                <a:cubicBezTo>
                  <a:pt x="6858316" y="13405"/>
                  <a:pt x="6858486" y="14360"/>
                  <a:pt x="6858000" y="27432"/>
                </a:cubicBezTo>
                <a:cubicBezTo>
                  <a:pt x="6561421" y="57414"/>
                  <a:pt x="6483029" y="41776"/>
                  <a:pt x="6172200" y="27432"/>
                </a:cubicBezTo>
                <a:cubicBezTo>
                  <a:pt x="5861371" y="13088"/>
                  <a:pt x="5665550" y="52650"/>
                  <a:pt x="5417820" y="27432"/>
                </a:cubicBezTo>
                <a:cubicBezTo>
                  <a:pt x="5170090" y="2214"/>
                  <a:pt x="4952853" y="56369"/>
                  <a:pt x="4800600" y="27432"/>
                </a:cubicBezTo>
                <a:cubicBezTo>
                  <a:pt x="4648347" y="-1505"/>
                  <a:pt x="4376162" y="9762"/>
                  <a:pt x="4183380" y="27432"/>
                </a:cubicBezTo>
                <a:cubicBezTo>
                  <a:pt x="3990598" y="45102"/>
                  <a:pt x="3680061" y="65071"/>
                  <a:pt x="3360420" y="27432"/>
                </a:cubicBezTo>
                <a:cubicBezTo>
                  <a:pt x="3040779" y="-10207"/>
                  <a:pt x="3085116" y="25176"/>
                  <a:pt x="2811780" y="27432"/>
                </a:cubicBezTo>
                <a:cubicBezTo>
                  <a:pt x="2538444" y="29688"/>
                  <a:pt x="2242657" y="48552"/>
                  <a:pt x="2057400" y="27432"/>
                </a:cubicBezTo>
                <a:cubicBezTo>
                  <a:pt x="1872143" y="6312"/>
                  <a:pt x="1686102" y="29937"/>
                  <a:pt x="1577340" y="27432"/>
                </a:cubicBezTo>
                <a:cubicBezTo>
                  <a:pt x="1468578" y="24927"/>
                  <a:pt x="1195030" y="38035"/>
                  <a:pt x="891540" y="27432"/>
                </a:cubicBezTo>
                <a:cubicBezTo>
                  <a:pt x="588050" y="16829"/>
                  <a:pt x="299230" y="-3970"/>
                  <a:pt x="0" y="27432"/>
                </a:cubicBezTo>
                <a:cubicBezTo>
                  <a:pt x="-116" y="21844"/>
                  <a:pt x="591" y="65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computer hardware flow&#10;&#10;AI-generated content may be incorrect.">
            <a:extLst>
              <a:ext uri="{FF2B5EF4-FFF2-40B4-BE49-F238E27FC236}">
                <a16:creationId xmlns:a16="http://schemas.microsoft.com/office/drawing/2014/main" id="{43909323-EB04-7AA1-3462-61687A2D2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42" y="4133662"/>
            <a:ext cx="13203679" cy="4654296"/>
          </a:xfrm>
          <a:prstGeom prst="rect">
            <a:avLst/>
          </a:prstGeom>
        </p:spPr>
      </p:pic>
      <p:sp>
        <p:nvSpPr>
          <p:cNvPr id="13" name="Freeform 13">
            <a:extLst>
              <a:ext uri="{FF2B5EF4-FFF2-40B4-BE49-F238E27FC236}">
                <a16:creationId xmlns:a16="http://schemas.microsoft.com/office/drawing/2014/main" id="{D1DCA559-380C-9187-2C51-89F0999C7EEB}"/>
              </a:ext>
            </a:extLst>
          </p:cNvPr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3C9D410D-1667-87D0-ACE2-66107DB76640}"/>
              </a:ext>
            </a:extLst>
          </p:cNvPr>
          <p:cNvSpPr/>
          <p:nvPr/>
        </p:nvSpPr>
        <p:spPr>
          <a:xfrm>
            <a:off x="838200" y="93345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Microsoft Office PowerPoint</Application>
  <PresentationFormat>Custom</PresentationFormat>
  <Paragraphs>192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Quicksand Bold</vt:lpstr>
      <vt:lpstr>Aptos</vt:lpstr>
      <vt:lpstr>Wingdings</vt:lpstr>
      <vt:lpstr>Courier New</vt:lpstr>
      <vt:lpstr>Times New Roman</vt:lpstr>
      <vt:lpstr>Calibri</vt:lpstr>
      <vt:lpstr>Arial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Simple Modern Enhancing Sales Strategy Presentation</dc:title>
  <dc:creator>Fatima bzeih</dc:creator>
  <cp:lastModifiedBy>Fatima Bzeih</cp:lastModifiedBy>
  <cp:revision>84</cp:revision>
  <dcterms:created xsi:type="dcterms:W3CDTF">2006-08-16T00:00:00Z</dcterms:created>
  <dcterms:modified xsi:type="dcterms:W3CDTF">2025-09-09T17:04:57Z</dcterms:modified>
  <dc:identifier>DAGe-UeODSw</dc:identifier>
</cp:coreProperties>
</file>