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6"/>
  </p:notesMasterIdLst>
  <p:sldIdLst>
    <p:sldId id="263" r:id="rId2"/>
    <p:sldId id="278" r:id="rId3"/>
    <p:sldId id="279" r:id="rId4"/>
    <p:sldId id="284" r:id="rId5"/>
    <p:sldId id="282" r:id="rId6"/>
    <p:sldId id="283" r:id="rId7"/>
    <p:sldId id="285" r:id="rId8"/>
    <p:sldId id="274" r:id="rId9"/>
    <p:sldId id="276" r:id="rId10"/>
    <p:sldId id="269" r:id="rId11"/>
    <p:sldId id="257" r:id="rId12"/>
    <p:sldId id="262" r:id="rId13"/>
    <p:sldId id="268" r:id="rId14"/>
    <p:sldId id="26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999"/>
    <a:srgbClr val="1F417F"/>
    <a:srgbClr val="1E458C"/>
    <a:srgbClr val="2E404E"/>
    <a:srgbClr val="6B8CDE"/>
    <a:srgbClr val="638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11" d="100"/>
          <a:sy n="111" d="100"/>
        </p:scale>
        <p:origin x="43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5:53.489"/>
    </inkml:context>
    <inkml:brush xml:id="br0">
      <inkml:brushProperty name="width" value="0.35" units="cm"/>
      <inkml:brushProperty name="height" value="0.35" units="cm"/>
      <inkml:brushProperty name="color" value="#FFFFFF"/>
    </inkml:brush>
  </inkml:definitions>
  <inkml:trace contextRef="#ctx0" brushRef="#br0">0 48 24575,'74'1'0,"80"-2"0,-99-6 0,-23 4 0,34-1 0,-60 4 0,0 0 0,0 0 0,0-1 0,0 1 0,0-1 0,0-1 0,0 1 0,0-1 0,-1 0 0,1 0 0,10-6 0,-5 4 0,0 1 0,0 1 0,0 0 0,1 0 0,-1 1 0,1 0 0,-1 1 0,1 1 0,16 2 0,16-1 0,478-2-1365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43.606"/>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25.241"/>
    </inkml:context>
    <inkml:brush xml:id="br0">
      <inkml:brushProperty name="width" value="0.1" units="cm"/>
      <inkml:brushProperty name="height" value="0.1" units="cm"/>
      <inkml:brushProperty name="color" value="#FFFFFF"/>
    </inkml:brush>
  </inkml:definitions>
  <inkml:trace contextRef="#ctx0" brushRef="#br0">0 30 24575,'3'0'0,"0"-2"0,2-1 0,3-3 0,0-2 0,-1-2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26.791"/>
    </inkml:context>
    <inkml:brush xml:id="br0">
      <inkml:brushProperty name="width" value="0.1" units="cm"/>
      <inkml:brushProperty name="height" value="0.1" units="cm"/>
      <inkml:brushProperty name="color" value="#FFFFFF"/>
    </inkml:brush>
  </inkml:definitions>
  <inkml:trace contextRef="#ctx0" brushRef="#br0">207 1 24575,'-5'0'0,"-1"1"0,0 0 0,1 0 0,-1 1 0,1-1 0,-1 1 0,-6 4 0,6-4 0,-1 1 0,1-1 0,0 0 0,-1 0 0,-8 1 0,7-2-114,0 0 1,-1-1-1,1 0 0,0-1 0,0 1 1,0-1-1,0-1 0,0 0 0,1 0 1,-1 0-1,-12-7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28.189"/>
    </inkml:context>
    <inkml:brush xml:id="br0">
      <inkml:brushProperty name="width" value="0.1" units="cm"/>
      <inkml:brushProperty name="height" value="0.1" units="cm"/>
      <inkml:brushProperty name="color" value="#FFFFFF"/>
    </inkml:brush>
  </inkml:definitions>
  <inkml:trace contextRef="#ctx0" brushRef="#br0">0 42 24575,'25'0'0,"58"1"0,93-13 0,-20-18-1365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3.501"/>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4.87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5.52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6.29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6.963"/>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7.676"/>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15.169"/>
    </inkml:context>
    <inkml:brush xml:id="br0">
      <inkml:brushProperty name="width" value="0.1" units="cm"/>
      <inkml:brushProperty name="height" value="0.1" units="cm"/>
      <inkml:brushProperty name="color" value="#FFFFFF"/>
    </inkml:brush>
  </inkml:definitions>
  <inkml:trace contextRef="#ctx0" brushRef="#br0">1 116 24575,'0'-1'0,"1"0"0,0 0 0,0 0 0,-1 1 0,1-1 0,0 0 0,0 1 0,0-1 0,0 0 0,0 1 0,0-1 0,0 1 0,0-1 0,0 1 0,0 0 0,0-1 0,0 1 0,0 0 0,0 0 0,0 0 0,0 0 0,0 0 0,0 0 0,0 0 0,1 0 0,2 0 0,338-5 0,-196 7 0,246-2 0,-385-1 0,0 0 0,1 0 0,-1-1 0,0 0 0,0 0 0,0-1 0,-1 1 0,1-2 0,-1 1 0,1-1 0,-1 0 0,0 0 0,6-6 0,-1 2 0,0 1 0,23-13 0,-20 16 0,0 0 0,1 1 0,-1 1 0,1 0 0,22 0 0,-7 0 0,305-2 0,-182 6 0,-76 1 0,100 15 0,50 3 0,-226-21 0,0 0 0,0 0 0,0 0 0,0 0 0,0 1 0,0-1 0,1 0 0,-1 0 0,0 1 0,0-1 0,0 1 0,0-1 0,0 1 0,0-1 0,0 1 0,0-1 0,0 1 0,-1 0 0,1 0 0,0-1 0,1 3 0,-2-2 0,0 0 0,0-1 0,0 1 0,0 0 0,0 0 0,-1 0 0,1 0 0,0-1 0,0 1 0,-1 0 0,1 0 0,-1-1 0,1 1 0,-1 0 0,1-1 0,-1 1 0,1 0 0,-1-1 0,1 1 0,-1-1 0,-1 2 0,-45 28 0,44-29 0,-24 13 0,0-1 0,-1-1 0,-54 15 0,56-24 0,0 0 0,0-2 0,-51-3 0,10-1 0,-134-9 0,137 10 0,98-15 0,4 11 0,0 1 0,0 1 0,0 2 0,62 5 0,-11 0 0,12-3 0,-100 0-37,0 1 0,0-1 1,-1 0-1,1 0 0,0 1 0,0-1 0,0 1 0,0-1 0,0 1 0,-1-1 0,1 1 0,0 0 1,0-1-1,-1 1 0,1 0 0,-1-1 0,1 1 0,0 0 0,-1 0 0,1 0 0,-1-1 0,0 1 1,1 0-1,-1 0 0,0 0 0,1 0 0,-1 0 0,0 0 0,0 0 0,0 0 0,0 0 0,0 0 1,0 0-1,0 0 0,0-1 0,-1 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39.392"/>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49.22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49.935"/>
    </inkml:context>
    <inkml:brush xml:id="br0">
      <inkml:brushProperty name="width" value="0.1" units="cm"/>
      <inkml:brushProperty name="height" value="0.1" units="cm"/>
      <inkml:brushProperty name="color" value="#FFFFFF"/>
    </inkml:brush>
  </inkml:definitions>
  <inkml:trace contextRef="#ctx0" brushRef="#br0">0 0 24575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50.64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53.188"/>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53.873"/>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10.814"/>
    </inkml:context>
    <inkml:brush xml:id="br0">
      <inkml:brushProperty name="width" value="0.1" units="cm"/>
      <inkml:brushProperty name="height" value="0.1" units="cm"/>
      <inkml:brushProperty name="color" value="#FFFFFF"/>
    </inkml:brush>
  </inkml:definitions>
  <inkml:trace contextRef="#ctx0" brushRef="#br0">1206 37 24575,'-523'0'0,"505"-1"0,-1-1 0,1 0 0,-20-7 0,19 5 0,-1 0 0,-31-2 0,-401 6 0,444 0-321,0-1 0,0 0 0,-15-5 0,23 6 240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5:59.551"/>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00.479"/>
    </inkml:context>
    <inkml:brush xml:id="br0">
      <inkml:brushProperty name="width" value="0.1" units="cm"/>
      <inkml:brushProperty name="height" value="0.1" units="cm"/>
      <inkml:brushProperty name="color" value="#FFFFFF"/>
    </inkml:brush>
  </inkml:definitions>
  <inkml:trace contextRef="#ctx0" brushRef="#br0">0 1 24575,'3'0'0,"5"0"0,6 0 0,6 0 0,8 0 0,3 0 0,0 0 0,0 0 0,-2 0 0,-5 0 0,-4 0 0,-2 0 0,-3 0 0,0 0 0,-2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05.089"/>
    </inkml:context>
    <inkml:brush xml:id="br0">
      <inkml:brushProperty name="width" value="0.1" units="cm"/>
      <inkml:brushProperty name="height" value="0.1" units="cm"/>
      <inkml:brushProperty name="color" value="#FFFFFF"/>
    </inkml:brush>
  </inkml:definitions>
  <inkml:trace contextRef="#ctx0" brushRef="#br0">0 167 24575,'54'-1'0,"-29"0"0,0 0 0,0 2 0,0 0 0,0 2 0,33 8 0,-64-12 0,0 1 0,-1 0 0,1 0 0,-13 1 0,-5 1 0,-26-3 0,50 1 0,0 0 0,0 0 0,0 0 0,1 0 0,-1 0 0,0 0 0,0 0 0,0 0 0,0 0 0,0-1 0,0 1 0,0 0 0,0 0 0,0 0 0,0 0 0,0 0 0,0 0 0,0 0 0,0 0 0,0 0 0,0 0 0,0 0 0,0 0 0,0-1 0,0 1 0,0 0 0,0 0 0,0 0 0,0 0 0,0 0 0,-1 0 0,1 0 0,0 0 0,0 0 0,0 0 0,0 0 0,0 0 0,0 0 0,0 0 0,0 0 0,0-1 0,0 1 0,0 0 0,0 0 0,0 0 0,0 0 0,-1 0 0,1 0 0,0 0 0,0 0 0,0 0 0,0 0 0,0 0 0,0 0 0,0 0 0,0 0 0,0 0 0,0 0 0,0 0 0,0 0 0,-1 0 0,1 0 0,10-4 0,13-2 0,23 0 0,74-3 0,-185 10 0,52-1 0,45-1 0,20-1 0,55-10 0,-56 5 0,65-1 0,898 9 0,-995-2 0,-1-1 0,0-1 0,22-6 0,-21 4 0,1 2 0,26-3 0,-675 9 0,328-5 0,81-10 0,208 11 0,-2 0 0,-35-5 0,49 6 0,0 0 0,0 0 0,0 0 0,0-1 0,0 1 0,0 0 0,0 0 0,0 0 0,0 0 0,0 0 0,0 0 0,0 0 0,0 0 0,0 0 0,0 0 0,0 0 0,1 0 0,-1 0 0,0 0 0,0 0 0,0 0 0,0 0 0,0 0 0,0 0 0,0-1 0,0 1 0,0 0 0,0 0 0,-1 0 0,1 0 0,0 0 0,0 0 0,0 0 0,0 0 0,0 0 0,0 0 0,0 0 0,0 0 0,0 0 0,0 0 0,0 0 0,0 0 0,0 0 0,0 0 0,0 0 0,0-1 0,0 1 0,0 0 0,0 0 0,0 0 0,0 0 0,0 0 0,0 0 0,9-2 0,16 0 0,239-12 0,163-3 0,-409 18 0,0-2 0,0 0 0,0-1 0,-1-1 0,1-1 0,22-7 0,27-7 0,-122 24 0,-22 15 0,31-7 0,-96 15 0,125-26-455,0-1 0,-20 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07.550"/>
    </inkml:context>
    <inkml:brush xml:id="br0">
      <inkml:brushProperty name="width" value="0.1" units="cm"/>
      <inkml:brushProperty name="height" value="0.1" units="cm"/>
      <inkml:brushProperty name="color" value="#FFFFFF"/>
    </inkml:brush>
  </inkml:definitions>
  <inkml:trace contextRef="#ctx0" brushRef="#br0">1 49 24575,'481'0'0,"-451"-2"0,1-2 0,-1 0 0,36-11 0,-10 2 0,-15 2-1365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18.932"/>
    </inkml:context>
    <inkml:brush xml:id="br0">
      <inkml:brushProperty name="width" value="0.1" units="cm"/>
      <inkml:brushProperty name="height" value="0.1" units="cm"/>
      <inkml:brushProperty name="color" value="#FFFFFF"/>
    </inkml:brush>
  </inkml:definitions>
  <inkml:trace contextRef="#ctx0" brushRef="#br0">1424 174 24575,'-33'-2'0,"1"-1"0,-57-14 0,53 9 0,-66-5 0,32 5 0,57 5 0,-1 1 0,0 0 0,0 1 0,1 1 0,-1 0 0,0 1 0,0 0 0,-22 6 0,35-7 0,0 0 0,0 0 0,0 1 0,0-1 0,0 0 0,0 1 0,0-1 0,0 1 0,0-1 0,0 1 0,0 0 0,1-1 0,-1 1 0,0 0 0,1-1 0,-1 1 0,0 0 0,1 0 0,-1 0 0,1 0 0,-1-1 0,1 1 0,-1 0 0,1 0 0,-1 2 0,1-1 0,0-1 0,1 1 0,-1-1 0,0 1 0,1 0 0,-1-1 0,1 1 0,-1-1 0,1 1 0,0-1 0,0 1 0,0-1 0,0 0 0,1 2 0,3 3 0,0 0 0,1-1 0,0 0 0,0 0 0,12 7 0,-4-4 0,1 0 0,0-1 0,1-1 0,-1 0 0,1-1 0,0-1 0,1-1 0,-1 0 0,0-1 0,19 0 0,39-16 0,-58 9 0,1 2 0,0 0 0,28-1 0,-19 4 0,-22 0 0,-17 0 0,-256-14 0,-190 14 0,373 8 0,72-6 0,-1 1 0,0-2 0,0 0 0,1-1 0,-1 0 0,0-2 0,0 1 0,1-2 0,-20-5 0,11 2 0,-1 1 0,1 1 0,-1 2 0,0 0 0,0 1 0,-42 4 0,-2-1 0,63-1 0,0-1 0,0-1 0,0 1 0,0-1 0,0 0 0,0 0 0,1 0 0,-1-1 0,0 0 0,-5-2 0,9 3 0,0 1 0,0-1 0,0 0 0,1 0 0,-1 0 0,0 1 0,0-1 0,0 0 0,1 0 0,-1 0 0,0 0 0,1-1 0,-1 1 0,1 0 0,-1 0 0,1 0 0,0 0 0,-1-2 0,1 1 0,0 0 0,0-1 0,0 1 0,1 0 0,-1 0 0,1-1 0,-1 1 0,1 0 0,0 0 0,-1 0 0,1 0 0,1 0 0,0-3 0,4-3 0,1 1 0,-1-1 0,1 1 0,0 0 0,1 0 0,0 1 0,0 0 0,0 1 0,1 0 0,14-7 0,6-1 0,1 1 0,31-7 0,-36 14-12,0 1-1,0 1 0,1 1 1,-1 2-1,27 2 0,8-1-1276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0:16:21.821"/>
    </inkml:context>
    <inkml:brush xml:id="br0">
      <inkml:brushProperty name="width" value="0.1" units="cm"/>
      <inkml:brushProperty name="height" value="0.1" units="cm"/>
      <inkml:brushProperty name="color" value="#FFFFFF"/>
    </inkml:brush>
  </inkml:definitions>
  <inkml:trace contextRef="#ctx0" brushRef="#br0">0 0 24084,'890'0'0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D07B2-5D44-4649-9595-9AC902CDEC26}" type="datetimeFigureOut">
              <a:rPr lang="it-IT" smtClean="0"/>
              <a:t>18/09/2025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FF613-9A7F-4BB6-83C8-65A85BF2F4CC}" type="slidenum">
              <a:rPr lang="it-IT" smtClean="0"/>
              <a:t>‹N›</a:t>
            </a:fld>
            <a:endParaRPr lang="it-IT"/>
          </a:p>
        </p:txBody>
      </p:sp>
    </p:spTree>
    <p:extLst>
      <p:ext uri="{BB962C8B-B14F-4D97-AF65-F5344CB8AC3E}">
        <p14:creationId xmlns:p14="http://schemas.microsoft.com/office/powerpoint/2010/main" val="105501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3AFF613-9A7F-4BB6-83C8-65A85BF2F4CC}" type="slidenum">
              <a:rPr lang="it-IT" smtClean="0"/>
              <a:t>0</a:t>
            </a:fld>
            <a:endParaRPr lang="it-IT"/>
          </a:p>
        </p:txBody>
      </p:sp>
    </p:spTree>
    <p:extLst>
      <p:ext uri="{BB962C8B-B14F-4D97-AF65-F5344CB8AC3E}">
        <p14:creationId xmlns:p14="http://schemas.microsoft.com/office/powerpoint/2010/main" val="426759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3AFF613-9A7F-4BB6-83C8-65A85BF2F4CC}" type="slidenum">
              <a:rPr lang="it-IT" smtClean="0"/>
              <a:t>10</a:t>
            </a:fld>
            <a:endParaRPr lang="it-IT"/>
          </a:p>
        </p:txBody>
      </p:sp>
    </p:spTree>
    <p:extLst>
      <p:ext uri="{BB962C8B-B14F-4D97-AF65-F5344CB8AC3E}">
        <p14:creationId xmlns:p14="http://schemas.microsoft.com/office/powerpoint/2010/main" val="245563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8D32-629C-4BB5-B9E5-8CC9C9097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CB931080-B0BF-4E3D-A061-006D9F319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6ECC280F-4984-47EB-A9B6-F4AB25621CE8}"/>
              </a:ext>
            </a:extLst>
          </p:cNvPr>
          <p:cNvSpPr>
            <a:spLocks noGrp="1"/>
          </p:cNvSpPr>
          <p:nvPr>
            <p:ph type="dt" sz="half" idx="10"/>
          </p:nvPr>
        </p:nvSpPr>
        <p:spPr/>
        <p:txBody>
          <a:bodyPr/>
          <a:lstStyle/>
          <a:p>
            <a:fld id="{91FFC23D-F70F-4DB7-B06E-A67CADB46AB9}" type="datetime1">
              <a:rPr lang="it-IT" smtClean="0"/>
              <a:t>18/09/2025</a:t>
            </a:fld>
            <a:endParaRPr lang="it-IT"/>
          </a:p>
        </p:txBody>
      </p:sp>
      <p:sp>
        <p:nvSpPr>
          <p:cNvPr id="5" name="Footer Placeholder 4">
            <a:extLst>
              <a:ext uri="{FF2B5EF4-FFF2-40B4-BE49-F238E27FC236}">
                <a16:creationId xmlns:a16="http://schemas.microsoft.com/office/drawing/2014/main" id="{E8284B8B-CC64-4A85-976F-390AF65AAA2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32F103D-2F09-483B-8C2C-08731E1930D0}"/>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93084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3051-F46E-415A-BA9F-01751E333608}"/>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4BD9A4B-BD87-416A-82B7-D3348A97A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191D71D-1536-4612-B4F7-BCD5E9FED597}"/>
              </a:ext>
            </a:extLst>
          </p:cNvPr>
          <p:cNvSpPr>
            <a:spLocks noGrp="1"/>
          </p:cNvSpPr>
          <p:nvPr>
            <p:ph type="dt" sz="half" idx="10"/>
          </p:nvPr>
        </p:nvSpPr>
        <p:spPr/>
        <p:txBody>
          <a:bodyPr/>
          <a:lstStyle/>
          <a:p>
            <a:fld id="{5E849A64-5DC5-4C1A-A399-553A906CCDFC}" type="datetime1">
              <a:rPr lang="it-IT" smtClean="0"/>
              <a:t>18/09/2025</a:t>
            </a:fld>
            <a:endParaRPr lang="it-IT"/>
          </a:p>
        </p:txBody>
      </p:sp>
      <p:sp>
        <p:nvSpPr>
          <p:cNvPr id="5" name="Footer Placeholder 4">
            <a:extLst>
              <a:ext uri="{FF2B5EF4-FFF2-40B4-BE49-F238E27FC236}">
                <a16:creationId xmlns:a16="http://schemas.microsoft.com/office/drawing/2014/main" id="{5D00DEF0-1B41-432B-BEA5-6B6F2563164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38F652A-76D7-46A3-AAE2-82D8FBD99DCA}"/>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263454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B1626-FE6B-449D-9B65-7040ACCF17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6964FE7-0445-48BA-B1AC-488E2091A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740D04B-B430-4815-88D1-FBD1F6C81DF5}"/>
              </a:ext>
            </a:extLst>
          </p:cNvPr>
          <p:cNvSpPr>
            <a:spLocks noGrp="1"/>
          </p:cNvSpPr>
          <p:nvPr>
            <p:ph type="dt" sz="half" idx="10"/>
          </p:nvPr>
        </p:nvSpPr>
        <p:spPr/>
        <p:txBody>
          <a:bodyPr/>
          <a:lstStyle/>
          <a:p>
            <a:fld id="{96746554-11F6-487E-9D2D-E7C9BB440C48}" type="datetime1">
              <a:rPr lang="it-IT" smtClean="0"/>
              <a:t>18/09/2025</a:t>
            </a:fld>
            <a:endParaRPr lang="it-IT"/>
          </a:p>
        </p:txBody>
      </p:sp>
      <p:sp>
        <p:nvSpPr>
          <p:cNvPr id="5" name="Footer Placeholder 4">
            <a:extLst>
              <a:ext uri="{FF2B5EF4-FFF2-40B4-BE49-F238E27FC236}">
                <a16:creationId xmlns:a16="http://schemas.microsoft.com/office/drawing/2014/main" id="{31A3CF97-F07D-420B-93BE-469D6A4C2C8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E9F3134-E32E-4002-9799-569E45BEB319}"/>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413256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482E-0B2A-46BE-AEF2-6785646CE4F2}"/>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7B88C2C-0196-4C7B-B42C-B3E86241E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A323170-4791-4AC7-80DC-C7E436DAE137}"/>
              </a:ext>
            </a:extLst>
          </p:cNvPr>
          <p:cNvSpPr>
            <a:spLocks noGrp="1"/>
          </p:cNvSpPr>
          <p:nvPr>
            <p:ph type="dt" sz="half" idx="10"/>
          </p:nvPr>
        </p:nvSpPr>
        <p:spPr/>
        <p:txBody>
          <a:bodyPr/>
          <a:lstStyle/>
          <a:p>
            <a:fld id="{8951E110-F5F1-48AC-A862-7A09E7B0BC9D}" type="datetime1">
              <a:rPr lang="it-IT" smtClean="0"/>
              <a:t>18/09/2025</a:t>
            </a:fld>
            <a:endParaRPr lang="it-IT"/>
          </a:p>
        </p:txBody>
      </p:sp>
      <p:sp>
        <p:nvSpPr>
          <p:cNvPr id="5" name="Footer Placeholder 4">
            <a:extLst>
              <a:ext uri="{FF2B5EF4-FFF2-40B4-BE49-F238E27FC236}">
                <a16:creationId xmlns:a16="http://schemas.microsoft.com/office/drawing/2014/main" id="{6EDAD865-E91C-4E98-80A5-4C5F5ADEC66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D767FFE-004F-42ED-A62D-4CFCE81679A2}"/>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189235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AF1E-6DB8-4881-BE3A-B55F300DB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64567914-8DCA-4EA4-BA72-A9BC4FA970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B5231-DC7A-4238-96A0-B2EB4B106EFE}"/>
              </a:ext>
            </a:extLst>
          </p:cNvPr>
          <p:cNvSpPr>
            <a:spLocks noGrp="1"/>
          </p:cNvSpPr>
          <p:nvPr>
            <p:ph type="dt" sz="half" idx="10"/>
          </p:nvPr>
        </p:nvSpPr>
        <p:spPr/>
        <p:txBody>
          <a:bodyPr/>
          <a:lstStyle/>
          <a:p>
            <a:fld id="{CE67EE3D-2375-4F49-B5C9-9F434D01987C}" type="datetime1">
              <a:rPr lang="it-IT" smtClean="0"/>
              <a:t>18/09/2025</a:t>
            </a:fld>
            <a:endParaRPr lang="it-IT"/>
          </a:p>
        </p:txBody>
      </p:sp>
      <p:sp>
        <p:nvSpPr>
          <p:cNvPr id="5" name="Footer Placeholder 4">
            <a:extLst>
              <a:ext uri="{FF2B5EF4-FFF2-40B4-BE49-F238E27FC236}">
                <a16:creationId xmlns:a16="http://schemas.microsoft.com/office/drawing/2014/main" id="{643078CD-AA4D-4E37-B665-99EE92D4915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0F53272-07D0-45A2-A4DA-B22E9EE1101B}"/>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405120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1411-D26E-49BA-8AD5-60745130887B}"/>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9FB9A280-02E4-4B07-A1F7-1898DDA020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146EC85-1180-4CAB-920F-4E0B805D3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339DF97-1F4B-4E9B-9DB0-CEF2872F1332}"/>
              </a:ext>
            </a:extLst>
          </p:cNvPr>
          <p:cNvSpPr>
            <a:spLocks noGrp="1"/>
          </p:cNvSpPr>
          <p:nvPr>
            <p:ph type="dt" sz="half" idx="10"/>
          </p:nvPr>
        </p:nvSpPr>
        <p:spPr/>
        <p:txBody>
          <a:bodyPr/>
          <a:lstStyle/>
          <a:p>
            <a:fld id="{3EA53A34-F2CF-4007-8989-C4AF8E275102}" type="datetime1">
              <a:rPr lang="it-IT" smtClean="0"/>
              <a:t>18/09/2025</a:t>
            </a:fld>
            <a:endParaRPr lang="it-IT"/>
          </a:p>
        </p:txBody>
      </p:sp>
      <p:sp>
        <p:nvSpPr>
          <p:cNvPr id="6" name="Footer Placeholder 5">
            <a:extLst>
              <a:ext uri="{FF2B5EF4-FFF2-40B4-BE49-F238E27FC236}">
                <a16:creationId xmlns:a16="http://schemas.microsoft.com/office/drawing/2014/main" id="{E0CA8ECA-BC71-4AEE-8A78-02EC00AE035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D2216F9-08A7-4408-8221-FF30536FA6C1}"/>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373236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D477-A121-49BE-961C-D7CB668EF288}"/>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3D7D12D-BB81-4876-B367-D941A436A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ACA2E-EB72-4924-851D-9A10249DE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DDB7D2ED-CFC4-4381-AC46-EABA298AB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72305-8229-4690-9F00-3A333D1AF4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083659C2-0518-46B3-A8EB-895CEAE2B2E2}"/>
              </a:ext>
            </a:extLst>
          </p:cNvPr>
          <p:cNvSpPr>
            <a:spLocks noGrp="1"/>
          </p:cNvSpPr>
          <p:nvPr>
            <p:ph type="dt" sz="half" idx="10"/>
          </p:nvPr>
        </p:nvSpPr>
        <p:spPr/>
        <p:txBody>
          <a:bodyPr/>
          <a:lstStyle/>
          <a:p>
            <a:fld id="{F6479EEA-CA48-4974-A1DF-6C42FF5C3F7E}" type="datetime1">
              <a:rPr lang="it-IT" smtClean="0"/>
              <a:t>18/09/2025</a:t>
            </a:fld>
            <a:endParaRPr lang="it-IT"/>
          </a:p>
        </p:txBody>
      </p:sp>
      <p:sp>
        <p:nvSpPr>
          <p:cNvPr id="8" name="Footer Placeholder 7">
            <a:extLst>
              <a:ext uri="{FF2B5EF4-FFF2-40B4-BE49-F238E27FC236}">
                <a16:creationId xmlns:a16="http://schemas.microsoft.com/office/drawing/2014/main" id="{0FBD2C42-447F-4943-AAEC-FC1FB2B81526}"/>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60E8E77-59FC-4879-9801-C819B78F7863}"/>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28322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A161-CD17-41B5-B857-AB3D38EC0E76}"/>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DF5A5F73-051C-4A4F-81C0-9507FC49DDAC}"/>
              </a:ext>
            </a:extLst>
          </p:cNvPr>
          <p:cNvSpPr>
            <a:spLocks noGrp="1"/>
          </p:cNvSpPr>
          <p:nvPr>
            <p:ph type="dt" sz="half" idx="10"/>
          </p:nvPr>
        </p:nvSpPr>
        <p:spPr/>
        <p:txBody>
          <a:bodyPr/>
          <a:lstStyle/>
          <a:p>
            <a:fld id="{2FB00910-FEEC-4863-A278-B12A4778BC44}" type="datetime1">
              <a:rPr lang="it-IT" smtClean="0"/>
              <a:t>18/09/2025</a:t>
            </a:fld>
            <a:endParaRPr lang="it-IT"/>
          </a:p>
        </p:txBody>
      </p:sp>
      <p:sp>
        <p:nvSpPr>
          <p:cNvPr id="4" name="Footer Placeholder 3">
            <a:extLst>
              <a:ext uri="{FF2B5EF4-FFF2-40B4-BE49-F238E27FC236}">
                <a16:creationId xmlns:a16="http://schemas.microsoft.com/office/drawing/2014/main" id="{392A7811-66F8-44C7-A86B-BE5759D6ECE6}"/>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BD2BEA7B-53B4-44BB-B792-55E661C10DD6}"/>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379710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A072E-47F5-4401-98F4-6ECCE14BC0F5}"/>
              </a:ext>
            </a:extLst>
          </p:cNvPr>
          <p:cNvSpPr>
            <a:spLocks noGrp="1"/>
          </p:cNvSpPr>
          <p:nvPr>
            <p:ph type="dt" sz="half" idx="10"/>
          </p:nvPr>
        </p:nvSpPr>
        <p:spPr/>
        <p:txBody>
          <a:bodyPr/>
          <a:lstStyle/>
          <a:p>
            <a:fld id="{51B4F283-B096-4C18-8DE5-A4EBA6D7DAD3}" type="datetime1">
              <a:rPr lang="it-IT" smtClean="0"/>
              <a:t>18/09/2025</a:t>
            </a:fld>
            <a:endParaRPr lang="it-IT"/>
          </a:p>
        </p:txBody>
      </p:sp>
      <p:sp>
        <p:nvSpPr>
          <p:cNvPr id="3" name="Footer Placeholder 2">
            <a:extLst>
              <a:ext uri="{FF2B5EF4-FFF2-40B4-BE49-F238E27FC236}">
                <a16:creationId xmlns:a16="http://schemas.microsoft.com/office/drawing/2014/main" id="{C0EA7696-91C3-4B32-A109-E70093CE4A2C}"/>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6C4F5C32-FF85-41D4-9F6B-BCD2A3F7E408}"/>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89660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78E8-6B32-4BE2-AE55-003A53300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179C70E-50D8-4E89-9CD6-0A37AEC65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249B5475-4A10-4C7F-A8A3-50DF14FE9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46C69-F6A1-404A-BDB8-26383C1B366F}"/>
              </a:ext>
            </a:extLst>
          </p:cNvPr>
          <p:cNvSpPr>
            <a:spLocks noGrp="1"/>
          </p:cNvSpPr>
          <p:nvPr>
            <p:ph type="dt" sz="half" idx="10"/>
          </p:nvPr>
        </p:nvSpPr>
        <p:spPr/>
        <p:txBody>
          <a:bodyPr/>
          <a:lstStyle/>
          <a:p>
            <a:fld id="{5A1E0549-BEC9-4E4F-8E8D-1279DDCF0492}" type="datetime1">
              <a:rPr lang="it-IT" smtClean="0"/>
              <a:t>18/09/2025</a:t>
            </a:fld>
            <a:endParaRPr lang="it-IT"/>
          </a:p>
        </p:txBody>
      </p:sp>
      <p:sp>
        <p:nvSpPr>
          <p:cNvPr id="6" name="Footer Placeholder 5">
            <a:extLst>
              <a:ext uri="{FF2B5EF4-FFF2-40B4-BE49-F238E27FC236}">
                <a16:creationId xmlns:a16="http://schemas.microsoft.com/office/drawing/2014/main" id="{DC95C89A-2665-4D10-81DF-A1F1A9B425A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02B7315-03D3-400F-8592-F38DF899D54C}"/>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217914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1465-E8BA-4251-996F-95E633DCA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DF8B2AD3-81E9-43CA-BD48-1F9CF85C8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B3FC84EF-6D1D-4EB3-8F13-24443E66E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8E4E8-77BB-4B02-A705-02FA803572EE}"/>
              </a:ext>
            </a:extLst>
          </p:cNvPr>
          <p:cNvSpPr>
            <a:spLocks noGrp="1"/>
          </p:cNvSpPr>
          <p:nvPr>
            <p:ph type="dt" sz="half" idx="10"/>
          </p:nvPr>
        </p:nvSpPr>
        <p:spPr/>
        <p:txBody>
          <a:bodyPr/>
          <a:lstStyle/>
          <a:p>
            <a:fld id="{555E346E-D47F-4BDB-91F2-439FC4555581}" type="datetime1">
              <a:rPr lang="it-IT" smtClean="0"/>
              <a:t>18/09/2025</a:t>
            </a:fld>
            <a:endParaRPr lang="it-IT"/>
          </a:p>
        </p:txBody>
      </p:sp>
      <p:sp>
        <p:nvSpPr>
          <p:cNvPr id="6" name="Footer Placeholder 5">
            <a:extLst>
              <a:ext uri="{FF2B5EF4-FFF2-40B4-BE49-F238E27FC236}">
                <a16:creationId xmlns:a16="http://schemas.microsoft.com/office/drawing/2014/main" id="{A353BE7E-13A1-4ACD-B7A8-165CDE149EC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6CE91C9C-6B1E-4789-91A7-E019A2F0F795}"/>
              </a:ext>
            </a:extLst>
          </p:cNvPr>
          <p:cNvSpPr>
            <a:spLocks noGrp="1"/>
          </p:cNvSpPr>
          <p:nvPr>
            <p:ph type="sldNum" sz="quarter" idx="12"/>
          </p:nvPr>
        </p:nvSpPr>
        <p:spPr/>
        <p:txBody>
          <a:bodyPr/>
          <a:lstStyle/>
          <a:p>
            <a:fld id="{C893D099-B0CE-42BC-9EDE-DD1F5FA71F23}" type="slidenum">
              <a:rPr lang="it-IT" smtClean="0"/>
              <a:t>‹N›</a:t>
            </a:fld>
            <a:endParaRPr lang="it-IT"/>
          </a:p>
        </p:txBody>
      </p:sp>
    </p:spTree>
    <p:extLst>
      <p:ext uri="{BB962C8B-B14F-4D97-AF65-F5344CB8AC3E}">
        <p14:creationId xmlns:p14="http://schemas.microsoft.com/office/powerpoint/2010/main" val="216967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AB047-DA2D-46C2-9318-A5E6CC17E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A46B3FA-C7AA-4F64-A6F2-0FD9EC3FE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38926DF-7A43-44A7-AF93-E1891DB6E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65A8D-56B6-48D1-8228-46AAFB5BA3C6}" type="datetime1">
              <a:rPr lang="it-IT" smtClean="0"/>
              <a:t>18/09/2025</a:t>
            </a:fld>
            <a:endParaRPr lang="it-IT"/>
          </a:p>
        </p:txBody>
      </p:sp>
      <p:sp>
        <p:nvSpPr>
          <p:cNvPr id="5" name="Footer Placeholder 4">
            <a:extLst>
              <a:ext uri="{FF2B5EF4-FFF2-40B4-BE49-F238E27FC236}">
                <a16:creationId xmlns:a16="http://schemas.microsoft.com/office/drawing/2014/main" id="{BC3986F5-91B3-42B2-8C23-26DECCCD8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DA275A0A-58C4-40B0-8229-1C2B72A5E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3D099-B0CE-42BC-9EDE-DD1F5FA71F23}" type="slidenum">
              <a:rPr lang="it-IT" smtClean="0"/>
              <a:t>‹N›</a:t>
            </a:fld>
            <a:endParaRPr lang="it-IT"/>
          </a:p>
        </p:txBody>
      </p:sp>
    </p:spTree>
    <p:extLst>
      <p:ext uri="{BB962C8B-B14F-4D97-AF65-F5344CB8AC3E}">
        <p14:creationId xmlns:p14="http://schemas.microsoft.com/office/powerpoint/2010/main" val="3215705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microsoft.com/office/2007/relationships/hdphoto" Target="../media/hdphoto4.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image" Target="../media/image180.png"/><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customXml" Target="../ink/ink20.xml"/><Relationship Id="rId21" Type="http://schemas.openxmlformats.org/officeDocument/2006/relationships/image" Target="../media/image22.png"/><Relationship Id="rId34" Type="http://schemas.openxmlformats.org/officeDocument/2006/relationships/customXml" Target="../ink/ink15.xml"/><Relationship Id="rId42" Type="http://schemas.openxmlformats.org/officeDocument/2006/relationships/customXml" Target="../ink/ink23.xml"/><Relationship Id="rId7" Type="http://schemas.openxmlformats.org/officeDocument/2006/relationships/hyperlink" Target="https://doi.org/10.3390/galaxies13020021" TargetMode="External"/><Relationship Id="rId2" Type="http://schemas.openxmlformats.org/officeDocument/2006/relationships/image" Target="../media/image10.png"/><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customXml" Target="../ink/ink12.xml"/><Relationship Id="rId41" Type="http://schemas.openxmlformats.org/officeDocument/2006/relationships/customXml" Target="../ink/ink2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70.png"/><Relationship Id="rId24" Type="http://schemas.openxmlformats.org/officeDocument/2006/relationships/customXml" Target="../ink/ink9.xml"/><Relationship Id="rId32" Type="http://schemas.openxmlformats.org/officeDocument/2006/relationships/image" Target="../media/image27.png"/><Relationship Id="rId37" Type="http://schemas.openxmlformats.org/officeDocument/2006/relationships/customXml" Target="../ink/ink18.xml"/><Relationship Id="rId40" Type="http://schemas.openxmlformats.org/officeDocument/2006/relationships/customXml" Target="../ink/ink21.xml"/><Relationship Id="rId5" Type="http://schemas.openxmlformats.org/officeDocument/2006/relationships/image" Target="../media/image20.png"/><Relationship Id="rId15" Type="http://schemas.openxmlformats.org/officeDocument/2006/relationships/image" Target="../media/image190.png"/><Relationship Id="rId23" Type="http://schemas.openxmlformats.org/officeDocument/2006/relationships/image" Target="../media/image23.png"/><Relationship Id="rId28" Type="http://schemas.openxmlformats.org/officeDocument/2006/relationships/image" Target="../media/image25.png"/><Relationship Id="rId36" Type="http://schemas.openxmlformats.org/officeDocument/2006/relationships/customXml" Target="../ink/ink17.xml"/><Relationship Id="rId10" Type="http://schemas.openxmlformats.org/officeDocument/2006/relationships/customXml" Target="../ink/ink2.xml"/><Relationship Id="rId19" Type="http://schemas.openxmlformats.org/officeDocument/2006/relationships/image" Target="../media/image210.png"/><Relationship Id="rId31" Type="http://schemas.openxmlformats.org/officeDocument/2006/relationships/customXml" Target="../ink/ink13.xml"/><Relationship Id="rId44" Type="http://schemas.openxmlformats.org/officeDocument/2006/relationships/customXml" Target="../ink/ink25.xml"/><Relationship Id="rId4" Type="http://schemas.openxmlformats.org/officeDocument/2006/relationships/image" Target="../media/image19.png"/><Relationship Id="rId9" Type="http://schemas.openxmlformats.org/officeDocument/2006/relationships/image" Target="../media/image160.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customXml" Target="../ink/ink11.xml"/><Relationship Id="rId30" Type="http://schemas.openxmlformats.org/officeDocument/2006/relationships/image" Target="../media/image26.png"/><Relationship Id="rId35" Type="http://schemas.openxmlformats.org/officeDocument/2006/relationships/customXml" Target="../ink/ink16.xml"/><Relationship Id="rId43" Type="http://schemas.openxmlformats.org/officeDocument/2006/relationships/customXml" Target="../ink/ink24.xml"/><Relationship Id="rId8" Type="http://schemas.openxmlformats.org/officeDocument/2006/relationships/customXml" Target="../ink/ink1.xml"/><Relationship Id="rId3" Type="http://schemas.microsoft.com/office/2007/relationships/hdphoto" Target="../media/hdphoto4.wdp"/><Relationship Id="rId12" Type="http://schemas.openxmlformats.org/officeDocument/2006/relationships/customXml" Target="../ink/ink3.xml"/><Relationship Id="rId17" Type="http://schemas.openxmlformats.org/officeDocument/2006/relationships/image" Target="../media/image200.png"/><Relationship Id="rId25" Type="http://schemas.openxmlformats.org/officeDocument/2006/relationships/image" Target="../media/image24.png"/><Relationship Id="rId33" Type="http://schemas.openxmlformats.org/officeDocument/2006/relationships/customXml" Target="../ink/ink14.xml"/><Relationship Id="rId38" Type="http://schemas.openxmlformats.org/officeDocument/2006/relationships/customXml" Target="../ink/ink19.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4.wdp"/><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4.wdp"/><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E1DCAA3-F040-335E-0D27-EB013521584E}"/>
              </a:ext>
            </a:extLst>
          </p:cNvPr>
          <p:cNvSpPr/>
          <p:nvPr/>
        </p:nvSpPr>
        <p:spPr>
          <a:xfrm>
            <a:off x="0" y="-69011"/>
            <a:ext cx="12732589" cy="6927011"/>
          </a:xfrm>
          <a:prstGeom prst="rect">
            <a:avLst/>
          </a:prstGeom>
          <a:solidFill>
            <a:srgbClr val="1D4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1D4999"/>
              </a:solidFill>
              <a:effectLst/>
              <a:uLnTx/>
              <a:uFillTx/>
              <a:latin typeface="Calibri" panose="020F0502020204030204"/>
              <a:ea typeface="+mn-ea"/>
              <a:cs typeface="+mn-cs"/>
            </a:endParaRPr>
          </a:p>
        </p:txBody>
      </p:sp>
      <p:pic>
        <p:nvPicPr>
          <p:cNvPr id="10" name="Immagine 9" descr="Immagine che contiene cerchio, orologio, arte&#10;&#10;Descrizione generata automaticamente">
            <a:extLst>
              <a:ext uri="{FF2B5EF4-FFF2-40B4-BE49-F238E27FC236}">
                <a16:creationId xmlns:a16="http://schemas.microsoft.com/office/drawing/2014/main" id="{0547E56D-081D-9435-8805-25F91537E900}"/>
              </a:ext>
            </a:extLst>
          </p:cNvPr>
          <p:cNvPicPr>
            <a:picLocks noChangeAspect="1"/>
          </p:cNvPicPr>
          <p:nvPr/>
        </p:nvPicPr>
        <p:blipFill>
          <a:blip r:embed="rId3">
            <a:duotone>
              <a:schemeClr val="accent1">
                <a:shade val="45000"/>
                <a:satMod val="135000"/>
              </a:schemeClr>
              <a:prstClr val="white"/>
            </a:duotone>
            <a:alphaModFix amt="50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970" r="29847"/>
          <a:stretch/>
        </p:blipFill>
        <p:spPr>
          <a:xfrm>
            <a:off x="5018047" y="0"/>
            <a:ext cx="8129240" cy="6789374"/>
          </a:xfrm>
          <a:prstGeom prst="rect">
            <a:avLst/>
          </a:prstGeom>
        </p:spPr>
      </p:pic>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a:xfrm>
            <a:off x="82809" y="5135757"/>
            <a:ext cx="5646187" cy="1655762"/>
          </a:xfrm>
        </p:spPr>
        <p:txBody>
          <a:bodyPr>
            <a:normAutofit fontScale="77500" lnSpcReduction="20000"/>
          </a:bodyPr>
          <a:lstStyle/>
          <a:p>
            <a:pPr algn="just"/>
            <a:r>
              <a:rPr lang="it-IT" b="1" dirty="0" err="1">
                <a:solidFill>
                  <a:schemeClr val="accent5">
                    <a:lumMod val="40000"/>
                    <a:lumOff val="60000"/>
                  </a:schemeClr>
                </a:solidFill>
                <a:latin typeface="ISOCP_IV50" panose="00000400000000000000" pitchFamily="2" charset="0"/>
                <a:cs typeface="ISOCP_IV50" panose="00000400000000000000" pitchFamily="2" charset="0"/>
              </a:rPr>
              <a:t>Ph.D</a:t>
            </a:r>
            <a:r>
              <a:rPr lang="it-IT" b="1" dirty="0">
                <a:solidFill>
                  <a:schemeClr val="accent5">
                    <a:lumMod val="40000"/>
                    <a:lumOff val="60000"/>
                  </a:schemeClr>
                </a:solidFill>
                <a:latin typeface="ISOCP_IV50" panose="00000400000000000000" pitchFamily="2" charset="0"/>
                <a:cs typeface="ISOCP_IV50" panose="00000400000000000000" pitchFamily="2" charset="0"/>
              </a:rPr>
              <a:t> Candidate</a:t>
            </a:r>
            <a:r>
              <a:rPr lang="it-IT" dirty="0">
                <a:solidFill>
                  <a:schemeClr val="accent5">
                    <a:lumMod val="40000"/>
                    <a:lumOff val="60000"/>
                  </a:schemeClr>
                </a:solidFill>
              </a:rPr>
              <a:t>: </a:t>
            </a:r>
            <a:r>
              <a:rPr lang="it-IT" dirty="0">
                <a:solidFill>
                  <a:schemeClr val="bg1"/>
                </a:solidFill>
              </a:rPr>
              <a:t>Moreno Nacca</a:t>
            </a:r>
          </a:p>
          <a:p>
            <a:pPr algn="just"/>
            <a:r>
              <a:rPr lang="it-IT" b="1" dirty="0">
                <a:solidFill>
                  <a:schemeClr val="accent5">
                    <a:lumMod val="40000"/>
                    <a:lumOff val="60000"/>
                  </a:schemeClr>
                </a:solidFill>
                <a:latin typeface="ISOCP_IV50" panose="00000400000000000000" pitchFamily="2" charset="0"/>
                <a:cs typeface="ISOCP_IV50" panose="00000400000000000000" pitchFamily="2" charset="0"/>
              </a:rPr>
              <a:t>Supervisor:</a:t>
            </a:r>
            <a:r>
              <a:rPr lang="it-IT" b="1" dirty="0">
                <a:solidFill>
                  <a:schemeClr val="accent5">
                    <a:lumMod val="40000"/>
                    <a:lumOff val="60000"/>
                  </a:schemeClr>
                </a:solidFill>
              </a:rPr>
              <a:t> </a:t>
            </a:r>
            <a:r>
              <a:rPr lang="it-IT" dirty="0">
                <a:solidFill>
                  <a:schemeClr val="bg1"/>
                </a:solidFill>
              </a:rPr>
              <a:t>Prof. Luca Esposito (UNINA - </a:t>
            </a:r>
            <a:r>
              <a:rPr lang="it-IT" dirty="0" err="1">
                <a:solidFill>
                  <a:schemeClr val="bg1"/>
                </a:solidFill>
              </a:rPr>
              <a:t>DICMaPI</a:t>
            </a:r>
            <a:r>
              <a:rPr lang="it-IT" dirty="0">
                <a:solidFill>
                  <a:schemeClr val="bg1"/>
                </a:solidFill>
              </a:rPr>
              <a:t>) </a:t>
            </a:r>
          </a:p>
          <a:p>
            <a:pPr algn="just"/>
            <a:r>
              <a:rPr lang="it-IT" b="1" dirty="0" err="1">
                <a:solidFill>
                  <a:schemeClr val="accent5">
                    <a:lumMod val="40000"/>
                    <a:lumOff val="60000"/>
                  </a:schemeClr>
                </a:solidFill>
                <a:latin typeface="ISOCP_IV50" panose="00000400000000000000" pitchFamily="2" charset="0"/>
                <a:cs typeface="ISOCP_IV50" panose="00000400000000000000" pitchFamily="2" charset="0"/>
              </a:rPr>
              <a:t>Cosupervisor</a:t>
            </a:r>
            <a:r>
              <a:rPr lang="it-IT" dirty="0">
                <a:solidFill>
                  <a:schemeClr val="accent5">
                    <a:lumMod val="40000"/>
                    <a:lumOff val="60000"/>
                  </a:schemeClr>
                </a:solidFill>
                <a:latin typeface="ISOCP_IV50" panose="00000400000000000000" pitchFamily="2" charset="0"/>
                <a:cs typeface="ISOCP_IV50" panose="00000400000000000000" pitchFamily="2" charset="0"/>
              </a:rPr>
              <a:t>:</a:t>
            </a:r>
            <a:r>
              <a:rPr lang="it-IT" dirty="0">
                <a:solidFill>
                  <a:schemeClr val="bg1"/>
                </a:solidFill>
              </a:rPr>
              <a:t> Eng. Alcide Bertocco (INFN – Napoli)</a:t>
            </a:r>
          </a:p>
          <a:p>
            <a:pPr algn="just"/>
            <a:r>
              <a:rPr lang="it-IT" dirty="0">
                <a:solidFill>
                  <a:schemeClr val="accent5">
                    <a:lumMod val="40000"/>
                    <a:lumOff val="60000"/>
                  </a:schemeClr>
                </a:solidFill>
              </a:rPr>
              <a:t>Host </a:t>
            </a:r>
            <a:r>
              <a:rPr lang="it-IT" dirty="0" err="1">
                <a:solidFill>
                  <a:schemeClr val="accent5">
                    <a:lumMod val="40000"/>
                    <a:lumOff val="60000"/>
                  </a:schemeClr>
                </a:solidFill>
              </a:rPr>
              <a:t>Istitution</a:t>
            </a:r>
            <a:r>
              <a:rPr lang="it-IT" dirty="0">
                <a:solidFill>
                  <a:schemeClr val="accent5">
                    <a:lumMod val="40000"/>
                    <a:lumOff val="60000"/>
                  </a:schemeClr>
                </a:solidFill>
              </a:rPr>
              <a:t>: </a:t>
            </a:r>
            <a:r>
              <a:rPr lang="it-IT" dirty="0">
                <a:solidFill>
                  <a:schemeClr val="bg1"/>
                </a:solidFill>
              </a:rPr>
              <a:t>INFN - Napoli</a:t>
            </a:r>
          </a:p>
          <a:p>
            <a:pPr algn="just"/>
            <a:r>
              <a:rPr lang="it-IT" b="1" dirty="0">
                <a:solidFill>
                  <a:schemeClr val="bg1"/>
                </a:solidFill>
              </a:rPr>
              <a:t>XL </a:t>
            </a:r>
            <a:r>
              <a:rPr lang="it-IT" b="1" dirty="0" err="1">
                <a:solidFill>
                  <a:schemeClr val="bg1"/>
                </a:solidFill>
              </a:rPr>
              <a:t>Cicle</a:t>
            </a:r>
            <a:endParaRPr lang="it-IT" b="1" dirty="0">
              <a:solidFill>
                <a:schemeClr val="bg1"/>
              </a:solidFill>
            </a:endParaRPr>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2008068" y="1817771"/>
            <a:ext cx="9144000" cy="628017"/>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4400" b="1" i="0" u="none" strike="noStrike" kern="1200" cap="none" spc="0" normalizeH="0" baseline="0" noProof="0" dirty="0">
                <a:ln>
                  <a:noFill/>
                </a:ln>
                <a:solidFill>
                  <a:schemeClr val="accent5">
                    <a:lumMod val="40000"/>
                    <a:lumOff val="60000"/>
                  </a:schemeClr>
                </a:solidFill>
                <a:effectLst/>
                <a:uLnTx/>
                <a:uFillTx/>
                <a:latin typeface="ISOCP_IV50" panose="00000400000000000000" pitchFamily="2" charset="0"/>
                <a:ea typeface="+mn-ea"/>
                <a:cs typeface="ISOCP_IV50" panose="00000400000000000000" pitchFamily="2" charset="0"/>
              </a:rPr>
              <a:t>First </a:t>
            </a:r>
            <a:r>
              <a:rPr kumimoji="0" lang="it-IT" sz="14400" b="1" i="0" u="none" strike="noStrike" kern="1200" cap="none" spc="0" normalizeH="0" baseline="0" noProof="0" dirty="0" err="1">
                <a:ln>
                  <a:noFill/>
                </a:ln>
                <a:solidFill>
                  <a:schemeClr val="accent5">
                    <a:lumMod val="40000"/>
                    <a:lumOff val="60000"/>
                  </a:schemeClr>
                </a:solidFill>
                <a:effectLst/>
                <a:uLnTx/>
                <a:uFillTx/>
                <a:latin typeface="ISOCP_IV50" panose="00000400000000000000" pitchFamily="2" charset="0"/>
                <a:ea typeface="+mn-ea"/>
                <a:cs typeface="ISOCP_IV50" panose="00000400000000000000" pitchFamily="2" charset="0"/>
              </a:rPr>
              <a:t>year</a:t>
            </a:r>
            <a:r>
              <a:rPr kumimoji="0" lang="it-IT" sz="14400" b="1" i="0" u="none" strike="noStrike" kern="1200" cap="none" spc="0" normalizeH="0" baseline="0" noProof="0" dirty="0">
                <a:ln>
                  <a:noFill/>
                </a:ln>
                <a:solidFill>
                  <a:schemeClr val="accent5">
                    <a:lumMod val="40000"/>
                    <a:lumOff val="60000"/>
                  </a:schemeClr>
                </a:solidFill>
                <a:effectLst/>
                <a:uLnTx/>
                <a:uFillTx/>
                <a:latin typeface="ISOCP_IV50" panose="00000400000000000000" pitchFamily="2" charset="0"/>
                <a:ea typeface="+mn-ea"/>
                <a:cs typeface="ISOCP_IV50" panose="00000400000000000000" pitchFamily="2" charset="0"/>
              </a:rPr>
              <a:t> </a:t>
            </a:r>
            <a:r>
              <a:rPr kumimoji="0" lang="it-IT" sz="14400" b="1" i="0" u="none" strike="noStrike" kern="1200" cap="none" spc="0" normalizeH="0" baseline="0" noProof="0" dirty="0" err="1">
                <a:ln>
                  <a:noFill/>
                </a:ln>
                <a:solidFill>
                  <a:schemeClr val="accent5">
                    <a:lumMod val="40000"/>
                    <a:lumOff val="60000"/>
                  </a:schemeClr>
                </a:solidFill>
                <a:effectLst/>
                <a:uLnTx/>
                <a:uFillTx/>
                <a:latin typeface="ISOCP_IV50" panose="00000400000000000000" pitchFamily="2" charset="0"/>
                <a:ea typeface="+mn-ea"/>
                <a:cs typeface="ISOCP_IV50" panose="00000400000000000000" pitchFamily="2" charset="0"/>
              </a:rPr>
              <a:t>final</a:t>
            </a:r>
            <a:r>
              <a:rPr kumimoji="0" lang="it-IT" sz="14400" b="1" i="0" u="none" strike="noStrike" kern="1200" cap="none" spc="0" normalizeH="0" baseline="0" noProof="0" dirty="0">
                <a:ln>
                  <a:noFill/>
                </a:ln>
                <a:solidFill>
                  <a:schemeClr val="accent5">
                    <a:lumMod val="40000"/>
                    <a:lumOff val="60000"/>
                  </a:schemeClr>
                </a:solidFill>
                <a:effectLst/>
                <a:uLnTx/>
                <a:uFillTx/>
                <a:latin typeface="ISOCP_IV50" panose="00000400000000000000" pitchFamily="2" charset="0"/>
                <a:ea typeface="+mn-ea"/>
                <a:cs typeface="ISOCP_IV50" panose="00000400000000000000" pitchFamily="2" charset="0"/>
              </a:rPr>
              <a:t> </a:t>
            </a:r>
            <a:r>
              <a:rPr kumimoji="0" lang="it-IT" sz="14400" b="1" i="0" u="none" strike="noStrike" kern="1200" cap="none" spc="0" normalizeH="0" baseline="0" noProof="0" dirty="0" err="1">
                <a:ln>
                  <a:noFill/>
                </a:ln>
                <a:solidFill>
                  <a:schemeClr val="accent5">
                    <a:lumMod val="40000"/>
                    <a:lumOff val="60000"/>
                  </a:schemeClr>
                </a:solidFill>
                <a:effectLst/>
                <a:uLnTx/>
                <a:uFillTx/>
                <a:latin typeface="ISOCP_IV50" panose="00000400000000000000" pitchFamily="2" charset="0"/>
                <a:ea typeface="+mn-ea"/>
                <a:cs typeface="ISOCP_IV50" panose="00000400000000000000" pitchFamily="2" charset="0"/>
              </a:rPr>
              <a:t>presentation</a:t>
            </a:r>
            <a:endParaRPr kumimoji="0" lang="it-IT" sz="14400" b="1" i="1" u="none" strike="noStrike" kern="1200" cap="none" spc="0" normalizeH="0" baseline="0" noProof="0" dirty="0">
              <a:ln>
                <a:noFill/>
              </a:ln>
              <a:solidFill>
                <a:schemeClr val="accent5">
                  <a:lumMod val="40000"/>
                  <a:lumOff val="60000"/>
                </a:schemeClr>
              </a:solidFill>
              <a:effectLst/>
              <a:uLnTx/>
              <a:uFillTx/>
              <a:latin typeface="Roboto" panose="02000000000000000000"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400" b="1" i="0" u="none" strike="noStrike" kern="1200" cap="none" spc="0" normalizeH="0" baseline="0" noProof="0" dirty="0">
              <a:ln>
                <a:noFill/>
              </a:ln>
              <a:solidFill>
                <a:srgbClr val="E7E6E6">
                  <a:lumMod val="75000"/>
                </a:srgbClr>
              </a:solidFill>
              <a:effectLst/>
              <a:uLnTx/>
              <a:uFillTx/>
              <a:latin typeface="Roboto" panose="02000000000000000000"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it-IT" sz="2400" b="0" i="0" u="none" strike="noStrike" kern="1200" cap="none" spc="0" normalizeH="0" baseline="0" noProof="0" dirty="0">
                <a:ln>
                  <a:noFill/>
                </a:ln>
                <a:solidFill>
                  <a:srgbClr val="E7E6E6">
                    <a:lumMod val="75000"/>
                  </a:srgbClr>
                </a:solidFill>
                <a:effectLst/>
                <a:uLnTx/>
                <a:uFillTx/>
                <a:latin typeface="Roboto" panose="02000000000000000000" pitchFamily="2" charset="0"/>
                <a:ea typeface="+mn-ea"/>
                <a:cs typeface="+mn-cs"/>
              </a:rPr>
            </a:br>
            <a:endParaRPr kumimoji="0" lang="it-IT" sz="2400" b="1" i="0" u="none" strike="noStrike" kern="1200" cap="none" spc="0" normalizeH="0" baseline="0" noProof="0" dirty="0">
              <a:ln>
                <a:noFill/>
              </a:ln>
              <a:solidFill>
                <a:srgbClr val="34495E"/>
              </a:solidFill>
              <a:effectLst/>
              <a:uLnTx/>
              <a:uFillTx/>
              <a:latin typeface="Roboto" panose="02000000000000000000" pitchFamily="2" charset="0"/>
              <a:ea typeface="+mn-ea"/>
              <a:cs typeface="+mn-cs"/>
            </a:endParaRPr>
          </a:p>
        </p:txBody>
      </p:sp>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a:xfrm>
            <a:off x="2211356" y="2164702"/>
            <a:ext cx="8798766" cy="1841630"/>
          </a:xfrm>
          <a:noFill/>
        </p:spPr>
        <p:txBody>
          <a:bodyPr>
            <a:noAutofit/>
          </a:bodyPr>
          <a:lstStyle/>
          <a:p>
            <a:r>
              <a:rPr lang="en-US" sz="3200" b="1" dirty="0">
                <a:solidFill>
                  <a:schemeClr val="bg1"/>
                </a:solidFill>
              </a:rPr>
              <a:t>DEVELOPMENT OF MECHANICAL SYSTEMS FOR VIBRATION ISOLATION IN GRAVITATIONAL WAVE DETECTORS AND OTHER FUNDAMENTAL PHYSICS EXPERIMENTS</a:t>
            </a:r>
            <a:endParaRPr lang="it-IT" sz="3200" b="1" dirty="0">
              <a:solidFill>
                <a:schemeClr val="bg1"/>
              </a:solidFill>
            </a:endParaRPr>
          </a:p>
        </p:txBody>
      </p:sp>
      <p:pic>
        <p:nvPicPr>
          <p:cNvPr id="9" name="Immagine 8" descr="Immagine che contiene Elementi grafici, Carattere, logo, grafica&#10;&#10;Il contenuto generato dall'IA potrebbe non essere corretto.">
            <a:extLst>
              <a:ext uri="{FF2B5EF4-FFF2-40B4-BE49-F238E27FC236}">
                <a16:creationId xmlns:a16="http://schemas.microsoft.com/office/drawing/2014/main" id="{EC689DA0-50E1-20B3-0A32-C11A4E1BEB6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01601" y="133984"/>
            <a:ext cx="1016000" cy="459740"/>
          </a:xfrm>
          <a:prstGeom prst="rect">
            <a:avLst/>
          </a:prstGeom>
        </p:spPr>
      </p:pic>
      <p:pic>
        <p:nvPicPr>
          <p:cNvPr id="12" name="Immagine 11" descr="Immagine che contiene testo, Carattere, logo, nero&#10;&#10;Il contenuto generato dall'IA potrebbe non essere corretto.">
            <a:extLst>
              <a:ext uri="{FF2B5EF4-FFF2-40B4-BE49-F238E27FC236}">
                <a16:creationId xmlns:a16="http://schemas.microsoft.com/office/drawing/2014/main" id="{8B8C2B89-618D-DE84-56F2-9472F6E25EDB}"/>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327151" y="0"/>
            <a:ext cx="1377950" cy="878637"/>
          </a:xfrm>
          <a:prstGeom prst="rect">
            <a:avLst/>
          </a:prstGeom>
        </p:spPr>
      </p:pic>
      <p:pic>
        <p:nvPicPr>
          <p:cNvPr id="7" name="Immagine 6">
            <a:extLst>
              <a:ext uri="{FF2B5EF4-FFF2-40B4-BE49-F238E27FC236}">
                <a16:creationId xmlns:a16="http://schemas.microsoft.com/office/drawing/2014/main" id="{7B8AF477-50A9-85A9-4B23-508B2D3C117B}"/>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3081069" y="0"/>
            <a:ext cx="947468" cy="947468"/>
          </a:xfrm>
          <a:prstGeom prst="rect">
            <a:avLst/>
          </a:prstGeom>
        </p:spPr>
      </p:pic>
    </p:spTree>
    <p:extLst>
      <p:ext uri="{BB962C8B-B14F-4D97-AF65-F5344CB8AC3E}">
        <p14:creationId xmlns:p14="http://schemas.microsoft.com/office/powerpoint/2010/main" val="3510546735"/>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D968-84A6-F38F-E83E-6874DDDD5643}"/>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D4C58DBB-BA2E-E617-0EB2-FA62CE75C0A9}"/>
              </a:ext>
            </a:extLst>
          </p:cNvPr>
          <p:cNvSpPr/>
          <p:nvPr/>
        </p:nvSpPr>
        <p:spPr>
          <a:xfrm>
            <a:off x="-1" y="0"/>
            <a:ext cx="12192001"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B5300826-5866-BFFF-1E8F-B2CFA5FBCA8D}"/>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Research</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activities - Papers</a:t>
            </a:r>
            <a:endParaRPr kumimoji="0" lang="it-IT" sz="2800" i="0" u="none" strike="noStrike" kern="1200" cap="none" spc="0" normalizeH="0" baseline="0" noProof="0" dirty="0">
              <a:ln>
                <a:noFill/>
              </a:ln>
              <a:solidFill>
                <a:schemeClr val="bg1"/>
              </a:solidFill>
              <a:effectLst/>
              <a:uLnTx/>
              <a:uFillTx/>
              <a:latin typeface="Roboto" panose="02000000000000000000" pitchFamily="2" charset="0"/>
              <a:ea typeface="+mn-ea"/>
              <a:cs typeface="+mn-cs"/>
            </a:endParaRPr>
          </a:p>
        </p:txBody>
      </p:sp>
      <p:sp>
        <p:nvSpPr>
          <p:cNvPr id="11" name="Rettangolo 10">
            <a:extLst>
              <a:ext uri="{FF2B5EF4-FFF2-40B4-BE49-F238E27FC236}">
                <a16:creationId xmlns:a16="http://schemas.microsoft.com/office/drawing/2014/main" id="{AB1D1389-4D1B-47F9-F034-9C7CDBD46ED2}"/>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i="1" dirty="0"/>
          </a:p>
        </p:txBody>
      </p:sp>
      <p:pic>
        <p:nvPicPr>
          <p:cNvPr id="4" name="Immagine 3" descr="Immagine che contiene cilindro, argento&#10;&#10;Il contenuto generato dall'IA potrebbe non essere corretto.">
            <a:extLst>
              <a:ext uri="{FF2B5EF4-FFF2-40B4-BE49-F238E27FC236}">
                <a16:creationId xmlns:a16="http://schemas.microsoft.com/office/drawing/2014/main" id="{947F54C9-F52D-992D-9F25-73603C3D2ACB}"/>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20" name="CasellaDiTesto 19">
            <a:extLst>
              <a:ext uri="{FF2B5EF4-FFF2-40B4-BE49-F238E27FC236}">
                <a16:creationId xmlns:a16="http://schemas.microsoft.com/office/drawing/2014/main" id="{D0475C56-24AF-914D-2337-664D518C072C}"/>
              </a:ext>
            </a:extLst>
          </p:cNvPr>
          <p:cNvSpPr txBox="1"/>
          <p:nvPr/>
        </p:nvSpPr>
        <p:spPr>
          <a:xfrm>
            <a:off x="0" y="953669"/>
            <a:ext cx="12036490" cy="2308324"/>
          </a:xfrm>
          <a:prstGeom prst="rect">
            <a:avLst/>
          </a:prstGeom>
          <a:noFill/>
        </p:spPr>
        <p:txBody>
          <a:bodyPr wrap="square">
            <a:spAutoFit/>
          </a:bodyPr>
          <a:lstStyle/>
          <a:p>
            <a:pPr algn="just"/>
            <a:r>
              <a:rPr kumimoji="0" lang="it-IT" sz="2400" b="1" i="0" u="none" strike="noStrike" kern="1200" cap="none" spc="0" normalizeH="0" baseline="0" noProof="0" dirty="0">
                <a:ln>
                  <a:noFill/>
                </a:ln>
                <a:solidFill>
                  <a:srgbClr val="1E458C"/>
                </a:solidFill>
                <a:effectLst/>
                <a:uLnTx/>
                <a:uFillTx/>
                <a:latin typeface="Arial Narrow" panose="020B0606020202030204" pitchFamily="34" charset="0"/>
              </a:rPr>
              <a:t>[1]</a:t>
            </a:r>
            <a:r>
              <a:rPr kumimoji="0" lang="it-IT" sz="2400" b="1" i="0" u="none" strike="noStrike" kern="1200" cap="none" spc="0" normalizeH="0" baseline="0" noProof="0" dirty="0">
                <a:ln>
                  <a:noFill/>
                </a:ln>
                <a:solidFill>
                  <a:srgbClr val="638ACF"/>
                </a:solidFill>
                <a:effectLst/>
                <a:uLnTx/>
                <a:uFillTx/>
                <a:latin typeface="Arial Narrow" panose="020B0606020202030204" pitchFamily="34" charset="0"/>
              </a:rPr>
              <a:t> </a:t>
            </a:r>
            <a:r>
              <a:rPr kumimoji="0" lang="en-US" sz="2400" b="1" i="0" u="none" strike="noStrike" kern="1200" cap="none" spc="0" normalizeH="0" baseline="0" noProof="0" dirty="0">
                <a:ln>
                  <a:noFill/>
                </a:ln>
                <a:effectLst/>
                <a:uLnTx/>
                <a:uFillTx/>
                <a:latin typeface="+mj-lt"/>
              </a:rPr>
              <a:t>A Nested Inverted Pendulum as a Possible Pre-Isolator for the ET-LF Seismic Isolation System</a:t>
            </a:r>
          </a:p>
          <a:p>
            <a:pPr algn="just"/>
            <a:r>
              <a:rPr kumimoji="0" lang="en-US" sz="2400" i="0" u="none" strike="noStrike" kern="1200" cap="none" spc="0" normalizeH="0" baseline="0" noProof="0" dirty="0">
                <a:ln>
                  <a:noFill/>
                </a:ln>
                <a:effectLst/>
                <a:uLnTx/>
                <a:uFillTx/>
                <a:latin typeface="+mj-lt"/>
              </a:rPr>
              <a:t>(</a:t>
            </a:r>
            <a:r>
              <a:rPr lang="en-US" sz="2400" dirty="0">
                <a:latin typeface="+mj-lt"/>
              </a:rPr>
              <a:t>https://doi.org/10.3390/galaxies13020021)</a:t>
            </a:r>
            <a:endParaRPr kumimoji="0" lang="en-US" sz="2400" i="0" u="none" strike="noStrike" kern="1200" cap="none" spc="0" normalizeH="0" baseline="0" noProof="0" dirty="0">
              <a:ln>
                <a:noFill/>
              </a:ln>
              <a:effectLst/>
              <a:uLnTx/>
              <a:uFillTx/>
              <a:latin typeface="+mj-lt"/>
            </a:endParaRPr>
          </a:p>
          <a:p>
            <a:pPr algn="just"/>
            <a:endParaRPr lang="it-IT" sz="2400" b="1" dirty="0">
              <a:solidFill>
                <a:srgbClr val="638ACF"/>
              </a:solidFill>
              <a:latin typeface="Arial Narrow" panose="020B0606020202030204" pitchFamily="34" charset="0"/>
            </a:endParaRPr>
          </a:p>
          <a:p>
            <a:pPr algn="just"/>
            <a:r>
              <a:rPr kumimoji="0" lang="it-IT" sz="2400" b="1" i="0" u="none" strike="noStrike" kern="1200" cap="none" spc="0" normalizeH="0" baseline="0" noProof="0" dirty="0">
                <a:ln>
                  <a:noFill/>
                </a:ln>
                <a:solidFill>
                  <a:srgbClr val="1E458C"/>
                </a:solidFill>
                <a:effectLst/>
                <a:uLnTx/>
                <a:uFillTx/>
                <a:latin typeface="Arial Narrow" panose="020B0606020202030204" pitchFamily="34" charset="0"/>
              </a:rPr>
              <a:t>[2]</a:t>
            </a:r>
            <a:r>
              <a:rPr lang="en-US" sz="2400" b="1" dirty="0">
                <a:solidFill>
                  <a:srgbClr val="638ACF"/>
                </a:solidFill>
                <a:latin typeface="Arial Narrow" panose="020B0606020202030204" pitchFamily="34" charset="0"/>
              </a:rPr>
              <a:t> </a:t>
            </a:r>
            <a:r>
              <a:rPr lang="en-US" sz="2400" b="1" dirty="0">
                <a:latin typeface="+mj-lt"/>
              </a:rPr>
              <a:t>Enhanced Weibull Formulation for Capturing Fatigue Life Scatter in AM Alloys Supported by Fractographic Analysis </a:t>
            </a:r>
            <a:r>
              <a:rPr lang="en-US" sz="2400" dirty="0">
                <a:latin typeface="+mj-lt"/>
              </a:rPr>
              <a:t>(presented to 5th International Symposium on Fatigue Design and Material Defects (FDMD), under review)</a:t>
            </a:r>
          </a:p>
        </p:txBody>
      </p:sp>
      <p:sp>
        <p:nvSpPr>
          <p:cNvPr id="5" name="Segnaposto numero diapositiva 4">
            <a:extLst>
              <a:ext uri="{FF2B5EF4-FFF2-40B4-BE49-F238E27FC236}">
                <a16:creationId xmlns:a16="http://schemas.microsoft.com/office/drawing/2014/main" id="{982C612E-66F6-EB0A-1A2B-C7161106280B}"/>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9</a:t>
            </a:fld>
            <a:endParaRPr lang="it-IT" dirty="0">
              <a:solidFill>
                <a:schemeClr val="bg1"/>
              </a:solidFill>
            </a:endParaRPr>
          </a:p>
        </p:txBody>
      </p:sp>
    </p:spTree>
    <p:extLst>
      <p:ext uri="{BB962C8B-B14F-4D97-AF65-F5344CB8AC3E}">
        <p14:creationId xmlns:p14="http://schemas.microsoft.com/office/powerpoint/2010/main" val="339388671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AAC61-4DBE-1569-757E-3E5B2ADF27D6}"/>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304AFC6C-8668-866B-8B12-23D4B6A91761}"/>
              </a:ext>
            </a:extLst>
          </p:cNvPr>
          <p:cNvSpPr/>
          <p:nvPr/>
        </p:nvSpPr>
        <p:spPr>
          <a:xfrm>
            <a:off x="1" y="0"/>
            <a:ext cx="12192000"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3F0FC143-12BA-802C-7255-57AC794B83FB}"/>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2800" dirty="0">
                <a:solidFill>
                  <a:schemeClr val="bg1"/>
                </a:solidFill>
                <a:latin typeface="Arial Narrow" panose="020B0606020202030204" pitchFamily="34" charset="0"/>
              </a:rPr>
              <a:t>Overall planning</a:t>
            </a:r>
            <a:endParaRPr kumimoji="0" lang="it-IT" sz="2800" i="0" u="none" strike="noStrike" kern="1200" cap="none" spc="0" normalizeH="0" baseline="0" noProof="0" dirty="0">
              <a:ln>
                <a:noFill/>
              </a:ln>
              <a:solidFill>
                <a:schemeClr val="bg1"/>
              </a:solidFill>
              <a:effectLst/>
              <a:uLnTx/>
              <a:uFillTx/>
              <a:latin typeface="Arial Narrow" panose="020B0606020202030204" pitchFamily="34" charset="0"/>
            </a:endParaRPr>
          </a:p>
        </p:txBody>
      </p:sp>
      <p:sp>
        <p:nvSpPr>
          <p:cNvPr id="11" name="Rettangolo 10">
            <a:extLst>
              <a:ext uri="{FF2B5EF4-FFF2-40B4-BE49-F238E27FC236}">
                <a16:creationId xmlns:a16="http://schemas.microsoft.com/office/drawing/2014/main" id="{BCA1C8C5-D9BE-CEE0-4993-9CA6895284D0}"/>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Immagine che contiene cilindro, argento&#10;&#10;Il contenuto generato dall'IA potrebbe non essere corretto.">
            <a:extLst>
              <a:ext uri="{FF2B5EF4-FFF2-40B4-BE49-F238E27FC236}">
                <a16:creationId xmlns:a16="http://schemas.microsoft.com/office/drawing/2014/main" id="{0BF5F269-80A1-F5FE-0184-7B5518A7E14F}"/>
              </a:ext>
            </a:extLst>
          </p:cNvPr>
          <p:cNvPicPr>
            <a:picLocks noChangeAspect="1"/>
          </p:cNvPicPr>
          <p:nvPr/>
        </p:nvPicPr>
        <p:blipFill>
          <a:blip r:embed="rId3">
            <a:alphaModFix amt="70000"/>
            <a:duotone>
              <a:schemeClr val="accent1">
                <a:shade val="45000"/>
                <a:satMod val="135000"/>
              </a:schemeClr>
              <a:prstClr val="white"/>
            </a:duotone>
            <a:extLst>
              <a:ext uri="{BEBA8EAE-BF5A-486C-A8C5-ECC9F3942E4B}">
                <a14:imgProps xmlns:a14="http://schemas.microsoft.com/office/drawing/2010/main">
                  <a14:imgLayer r:embed="rId4">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4" name="CasellaDiTesto 3">
            <a:extLst>
              <a:ext uri="{FF2B5EF4-FFF2-40B4-BE49-F238E27FC236}">
                <a16:creationId xmlns:a16="http://schemas.microsoft.com/office/drawing/2014/main" id="{66A29655-B923-86C1-BD45-03C141DFEB1B}"/>
              </a:ext>
            </a:extLst>
          </p:cNvPr>
          <p:cNvSpPr txBox="1"/>
          <p:nvPr/>
        </p:nvSpPr>
        <p:spPr>
          <a:xfrm>
            <a:off x="0" y="738009"/>
            <a:ext cx="12036490" cy="2123658"/>
          </a:xfrm>
          <a:prstGeom prst="rect">
            <a:avLst/>
          </a:prstGeom>
          <a:noFill/>
        </p:spPr>
        <p:txBody>
          <a:bodyPr wrap="square">
            <a:spAutoFit/>
          </a:bodyPr>
          <a:lstStyle/>
          <a:p>
            <a:pPr algn="just"/>
            <a:r>
              <a:rPr kumimoji="0" lang="it-IT" sz="2000" b="1" i="0" u="none" strike="noStrike" kern="1200" cap="none" spc="0" normalizeH="0" baseline="0" noProof="0" dirty="0">
                <a:ln>
                  <a:noFill/>
                </a:ln>
                <a:solidFill>
                  <a:srgbClr val="1E458C"/>
                </a:solidFill>
                <a:effectLst/>
                <a:uLnTx/>
                <a:uFillTx/>
                <a:latin typeface="Arial Narrow" panose="020B0606020202030204" pitchFamily="34" charset="0"/>
              </a:rPr>
              <a:t>First </a:t>
            </a:r>
            <a:r>
              <a:rPr kumimoji="0" lang="it-IT" sz="2000" b="1" i="0" u="none" strike="noStrike" kern="1200" cap="none" spc="0" normalizeH="0" baseline="0" noProof="0" dirty="0" err="1">
                <a:ln>
                  <a:noFill/>
                </a:ln>
                <a:solidFill>
                  <a:srgbClr val="1E458C"/>
                </a:solidFill>
                <a:effectLst/>
                <a:uLnTx/>
                <a:uFillTx/>
                <a:latin typeface="Arial Narrow" panose="020B0606020202030204" pitchFamily="34" charset="0"/>
              </a:rPr>
              <a:t>year</a:t>
            </a:r>
            <a:r>
              <a:rPr kumimoji="0" lang="it-IT" sz="2000" b="1" i="0" u="none" strike="noStrike" kern="1200" cap="none" spc="0" normalizeH="0" baseline="0" noProof="0" dirty="0">
                <a:ln>
                  <a:noFill/>
                </a:ln>
                <a:solidFill>
                  <a:srgbClr val="1E458C"/>
                </a:solidFill>
                <a:effectLst/>
                <a:uLnTx/>
                <a:uFillTx/>
                <a:latin typeface="Arial Narrow" panose="020B0606020202030204" pitchFamily="34" charset="0"/>
              </a:rPr>
              <a:t>: </a:t>
            </a:r>
          </a:p>
          <a:p>
            <a:pPr marL="342900" indent="-342900" algn="just">
              <a:buFont typeface="Arial" panose="020B0604020202020204" pitchFamily="34" charset="0"/>
              <a:buChar char="•"/>
            </a:pPr>
            <a:r>
              <a:rPr kumimoji="0" lang="it-IT" sz="1600" i="0" u="none" strike="noStrike" kern="1200" cap="none" spc="0" normalizeH="0" baseline="0" noProof="0" dirty="0">
                <a:ln>
                  <a:noFill/>
                </a:ln>
                <a:effectLst/>
                <a:uLnTx/>
                <a:uFillTx/>
                <a:latin typeface="+mj-lt"/>
              </a:rPr>
              <a:t>Study </a:t>
            </a:r>
            <a:r>
              <a:rPr lang="it-IT" sz="1600" dirty="0">
                <a:latin typeface="+mj-lt"/>
              </a:rPr>
              <a:t>of the state-of-art </a:t>
            </a:r>
            <a:r>
              <a:rPr lang="it-IT" sz="1600" dirty="0" err="1">
                <a:latin typeface="+mj-lt"/>
              </a:rPr>
              <a:t>solutions</a:t>
            </a:r>
            <a:r>
              <a:rPr lang="it-IT" sz="1600" dirty="0">
                <a:latin typeface="+mj-lt"/>
              </a:rPr>
              <a:t> </a:t>
            </a:r>
            <a:r>
              <a:rPr kumimoji="0" lang="it-IT" sz="1600" i="0" u="none" strike="noStrike" kern="1200" cap="none" spc="0" normalizeH="0" baseline="0" noProof="0" dirty="0">
                <a:ln>
                  <a:noFill/>
                </a:ln>
                <a:effectLst/>
                <a:uLnTx/>
                <a:uFillTx/>
                <a:latin typeface="+mj-lt"/>
              </a:rPr>
              <a:t>in the field of </a:t>
            </a:r>
            <a:r>
              <a:rPr kumimoji="0" lang="it-IT" sz="1600" i="0" u="none" strike="noStrike" kern="1200" cap="none" spc="0" normalizeH="0" baseline="0" noProof="0" dirty="0" err="1">
                <a:ln>
                  <a:noFill/>
                </a:ln>
                <a:effectLst/>
                <a:uLnTx/>
                <a:uFillTx/>
                <a:latin typeface="+mj-lt"/>
              </a:rPr>
              <a:t>mechanical</a:t>
            </a:r>
            <a:r>
              <a:rPr kumimoji="0" lang="it-IT" sz="1600" i="0" u="none" strike="noStrike" kern="1200" cap="none" spc="0" normalizeH="0" baseline="0" noProof="0" dirty="0">
                <a:ln>
                  <a:noFill/>
                </a:ln>
                <a:effectLst/>
                <a:uLnTx/>
                <a:uFillTx/>
                <a:latin typeface="+mj-lt"/>
              </a:rPr>
              <a:t> </a:t>
            </a:r>
            <a:r>
              <a:rPr kumimoji="0" lang="it-IT" sz="1600" i="0" u="none" strike="noStrike" kern="1200" cap="none" spc="0" normalizeH="0" baseline="0" noProof="0" dirty="0" err="1">
                <a:ln>
                  <a:noFill/>
                </a:ln>
                <a:effectLst/>
                <a:uLnTx/>
                <a:uFillTx/>
                <a:latin typeface="+mj-lt"/>
              </a:rPr>
              <a:t>isolation</a:t>
            </a:r>
            <a:r>
              <a:rPr kumimoji="0" lang="it-IT" sz="1600" i="0" u="none" strike="noStrike" kern="1200" cap="none" spc="0" normalizeH="0" baseline="0" noProof="0" dirty="0">
                <a:ln>
                  <a:noFill/>
                </a:ln>
                <a:effectLst/>
                <a:uLnTx/>
                <a:uFillTx/>
                <a:latin typeface="+mj-lt"/>
              </a:rPr>
              <a:t> for </a:t>
            </a:r>
            <a:r>
              <a:rPr kumimoji="0" lang="it-IT" sz="1600" i="0" u="none" strike="noStrike" kern="1200" cap="none" spc="0" normalizeH="0" baseline="0" noProof="0" dirty="0" err="1">
                <a:ln>
                  <a:noFill/>
                </a:ln>
                <a:effectLst/>
                <a:uLnTx/>
                <a:uFillTx/>
                <a:latin typeface="+mj-lt"/>
              </a:rPr>
              <a:t>gravitationa</a:t>
            </a:r>
            <a:r>
              <a:rPr lang="it-IT" sz="1600" dirty="0">
                <a:latin typeface="+mj-lt"/>
              </a:rPr>
              <a:t>l </a:t>
            </a:r>
            <a:r>
              <a:rPr lang="it-IT" sz="1600" dirty="0" err="1">
                <a:latin typeface="+mj-lt"/>
              </a:rPr>
              <a:t>waves</a:t>
            </a:r>
            <a:r>
              <a:rPr lang="it-IT" sz="1600" dirty="0">
                <a:latin typeface="+mj-lt"/>
              </a:rPr>
              <a:t> detectors</a:t>
            </a:r>
            <a:r>
              <a:rPr kumimoji="0" lang="it-IT" sz="1600" i="0" u="none" strike="noStrike" kern="1200" cap="none" spc="0" normalizeH="0" baseline="0" noProof="0" dirty="0">
                <a:ln>
                  <a:noFill/>
                </a:ln>
                <a:effectLst/>
                <a:uLnTx/>
                <a:uFillTx/>
                <a:latin typeface="+mj-lt"/>
              </a:rPr>
              <a:t> (like </a:t>
            </a:r>
            <a:r>
              <a:rPr kumimoji="0" lang="it-IT" sz="1600" i="0" u="none" strike="noStrike" kern="1200" cap="none" spc="0" normalizeH="0" baseline="0" noProof="0" dirty="0" err="1">
                <a:ln>
                  <a:noFill/>
                </a:ln>
                <a:effectLst/>
                <a:uLnTx/>
                <a:uFillTx/>
                <a:latin typeface="+mj-lt"/>
              </a:rPr>
              <a:t>SuperAttenuator</a:t>
            </a:r>
            <a:r>
              <a:rPr lang="it-IT" sz="1600" dirty="0">
                <a:latin typeface="+mj-lt"/>
              </a:rPr>
              <a:t> in </a:t>
            </a:r>
            <a:r>
              <a:rPr lang="it-IT" sz="1600" dirty="0" err="1">
                <a:latin typeface="+mj-lt"/>
              </a:rPr>
              <a:t>AdV</a:t>
            </a:r>
            <a:r>
              <a:rPr lang="it-IT" sz="1600" dirty="0">
                <a:latin typeface="+mj-lt"/>
              </a:rPr>
              <a:t>+)</a:t>
            </a:r>
          </a:p>
          <a:p>
            <a:pPr marL="342900" indent="-342900" algn="just">
              <a:buFont typeface="Arial" panose="020B0604020202020204" pitchFamily="34" charset="0"/>
              <a:buChar char="•"/>
            </a:pPr>
            <a:r>
              <a:rPr lang="it-IT" sz="1600" dirty="0">
                <a:latin typeface="+mj-lt"/>
              </a:rPr>
              <a:t>Study the </a:t>
            </a:r>
            <a:r>
              <a:rPr lang="it-IT" sz="1600" dirty="0" err="1">
                <a:latin typeface="+mj-lt"/>
              </a:rPr>
              <a:t>mechanical</a:t>
            </a:r>
            <a:r>
              <a:rPr lang="it-IT" sz="1600" dirty="0">
                <a:latin typeface="+mj-lt"/>
              </a:rPr>
              <a:t> </a:t>
            </a:r>
            <a:r>
              <a:rPr lang="it-IT" sz="1600" dirty="0" err="1">
                <a:latin typeface="+mj-lt"/>
              </a:rPr>
              <a:t>isolation</a:t>
            </a:r>
            <a:r>
              <a:rPr lang="it-IT" sz="1600" dirty="0">
                <a:latin typeface="+mj-lt"/>
              </a:rPr>
              <a:t> performances </a:t>
            </a:r>
            <a:r>
              <a:rPr lang="it-IT" sz="1600" dirty="0" err="1">
                <a:latin typeface="+mj-lt"/>
              </a:rPr>
              <a:t>required</a:t>
            </a:r>
            <a:r>
              <a:rPr lang="it-IT" sz="1600" dirty="0">
                <a:latin typeface="+mj-lt"/>
              </a:rPr>
              <a:t> for ET-LF </a:t>
            </a:r>
          </a:p>
          <a:p>
            <a:pPr marL="342900" indent="-342900" algn="just">
              <a:buFont typeface="Arial" panose="020B0604020202020204" pitchFamily="34" charset="0"/>
              <a:buChar char="•"/>
            </a:pPr>
            <a:r>
              <a:rPr lang="it-IT" sz="1600" dirty="0">
                <a:latin typeface="+mj-lt"/>
              </a:rPr>
              <a:t>Study the state-of-art </a:t>
            </a:r>
            <a:r>
              <a:rPr lang="it-IT" sz="1600" dirty="0" err="1">
                <a:latin typeface="+mj-lt"/>
              </a:rPr>
              <a:t>simulation</a:t>
            </a:r>
            <a:r>
              <a:rPr lang="it-IT" sz="1600" dirty="0">
                <a:latin typeface="+mj-lt"/>
              </a:rPr>
              <a:t> tools (e.g. OCTOPUS)</a:t>
            </a:r>
          </a:p>
          <a:p>
            <a:pPr marL="342900" indent="-342900" algn="just">
              <a:buFont typeface="Arial" panose="020B0604020202020204" pitchFamily="34" charset="0"/>
              <a:buChar char="•"/>
            </a:pPr>
            <a:r>
              <a:rPr lang="it-IT" sz="1600" dirty="0">
                <a:latin typeface="+mj-lt"/>
              </a:rPr>
              <a:t>Study the </a:t>
            </a:r>
            <a:r>
              <a:rPr lang="it-IT" sz="1600" dirty="0" err="1">
                <a:latin typeface="+mj-lt"/>
              </a:rPr>
              <a:t>mechanics</a:t>
            </a:r>
            <a:r>
              <a:rPr lang="it-IT" sz="1600" dirty="0">
                <a:latin typeface="+mj-lt"/>
              </a:rPr>
              <a:t> of an innovative </a:t>
            </a:r>
            <a:r>
              <a:rPr lang="it-IT" sz="1600" dirty="0" err="1">
                <a:latin typeface="+mj-lt"/>
              </a:rPr>
              <a:t>solution</a:t>
            </a:r>
            <a:r>
              <a:rPr lang="it-IT" sz="1600" dirty="0">
                <a:latin typeface="+mj-lt"/>
              </a:rPr>
              <a:t> for the New Generation </a:t>
            </a:r>
            <a:r>
              <a:rPr lang="it-IT" sz="1600" dirty="0" err="1">
                <a:latin typeface="+mj-lt"/>
              </a:rPr>
              <a:t>SuperAttenuator</a:t>
            </a:r>
            <a:r>
              <a:rPr lang="it-IT" sz="1600" dirty="0">
                <a:latin typeface="+mj-lt"/>
              </a:rPr>
              <a:t> (NGSA) </a:t>
            </a:r>
            <a:r>
              <a:rPr lang="it-IT" sz="1600" dirty="0" err="1">
                <a:latin typeface="+mj-lt"/>
              </a:rPr>
              <a:t>based</a:t>
            </a:r>
            <a:r>
              <a:rPr lang="it-IT" sz="1600" dirty="0">
                <a:latin typeface="+mj-lt"/>
              </a:rPr>
              <a:t> on a </a:t>
            </a:r>
            <a:r>
              <a:rPr lang="it-IT" sz="1600" dirty="0" err="1">
                <a:latin typeface="+mj-lt"/>
              </a:rPr>
              <a:t>Nested</a:t>
            </a:r>
            <a:r>
              <a:rPr lang="it-IT" sz="1600" dirty="0">
                <a:latin typeface="+mj-lt"/>
              </a:rPr>
              <a:t> </a:t>
            </a:r>
            <a:r>
              <a:rPr lang="it-IT" sz="1600" dirty="0" err="1">
                <a:latin typeface="+mj-lt"/>
              </a:rPr>
              <a:t>Inverted</a:t>
            </a:r>
            <a:r>
              <a:rPr lang="it-IT" sz="1600" dirty="0">
                <a:latin typeface="+mj-lt"/>
              </a:rPr>
              <a:t> </a:t>
            </a:r>
            <a:r>
              <a:rPr lang="it-IT" sz="1600" dirty="0" err="1">
                <a:latin typeface="+mj-lt"/>
              </a:rPr>
              <a:t>Pendulum</a:t>
            </a:r>
            <a:r>
              <a:rPr lang="it-IT" sz="1600" dirty="0">
                <a:latin typeface="+mj-lt"/>
              </a:rPr>
              <a:t> (NIP)</a:t>
            </a:r>
          </a:p>
          <a:p>
            <a:pPr marL="342900" indent="-342900" algn="just">
              <a:buFont typeface="Arial" panose="020B0604020202020204" pitchFamily="34" charset="0"/>
              <a:buChar char="•"/>
            </a:pPr>
            <a:r>
              <a:rPr lang="it-IT" sz="1600" dirty="0">
                <a:latin typeface="+mj-lt"/>
              </a:rPr>
              <a:t>Start the design of </a:t>
            </a:r>
            <a:r>
              <a:rPr lang="it-IT" sz="1600" dirty="0" err="1">
                <a:latin typeface="+mj-lt"/>
              </a:rPr>
              <a:t>subassemblies</a:t>
            </a:r>
            <a:r>
              <a:rPr lang="it-IT" sz="1600" dirty="0">
                <a:latin typeface="+mj-lt"/>
              </a:rPr>
              <a:t> </a:t>
            </a:r>
            <a:r>
              <a:rPr lang="it-IT" sz="1600" dirty="0" err="1">
                <a:latin typeface="+mj-lt"/>
              </a:rPr>
              <a:t>required</a:t>
            </a:r>
            <a:r>
              <a:rPr lang="it-IT" sz="1600" dirty="0">
                <a:latin typeface="+mj-lt"/>
              </a:rPr>
              <a:t> for a </a:t>
            </a:r>
            <a:r>
              <a:rPr lang="it-IT" sz="1600" dirty="0" err="1">
                <a:latin typeface="+mj-lt"/>
              </a:rPr>
              <a:t>proof</a:t>
            </a:r>
            <a:r>
              <a:rPr lang="it-IT" sz="1600" dirty="0">
                <a:latin typeface="+mj-lt"/>
              </a:rPr>
              <a:t>-of-concept of the NIP</a:t>
            </a:r>
          </a:p>
          <a:p>
            <a:pPr marL="342900" indent="-342900" algn="just">
              <a:buFont typeface="Arial" panose="020B0604020202020204" pitchFamily="34" charset="0"/>
              <a:buChar char="•"/>
            </a:pPr>
            <a:r>
              <a:rPr lang="it-IT" sz="1600" dirty="0" err="1">
                <a:latin typeface="+mj-lt"/>
              </a:rPr>
              <a:t>Pre</a:t>
            </a:r>
            <a:r>
              <a:rPr lang="it-IT" sz="1600" dirty="0">
                <a:latin typeface="+mj-lt"/>
              </a:rPr>
              <a:t>-assembly the NIP</a:t>
            </a:r>
          </a:p>
          <a:p>
            <a:pPr marL="342900" indent="-342900" algn="just">
              <a:buFont typeface="Arial" panose="020B0604020202020204" pitchFamily="34" charset="0"/>
              <a:buChar char="•"/>
            </a:pPr>
            <a:r>
              <a:rPr lang="en-US" sz="1600" dirty="0">
                <a:latin typeface="+mj-lt"/>
              </a:rPr>
              <a:t>Development of a FEM model and a simplified analytical model of NIP dynamics</a:t>
            </a:r>
            <a:endParaRPr lang="it-IT" sz="1600" dirty="0">
              <a:latin typeface="+mj-lt"/>
            </a:endParaRPr>
          </a:p>
        </p:txBody>
      </p:sp>
      <p:sp>
        <p:nvSpPr>
          <p:cNvPr id="5" name="CasellaDiTesto 4">
            <a:extLst>
              <a:ext uri="{FF2B5EF4-FFF2-40B4-BE49-F238E27FC236}">
                <a16:creationId xmlns:a16="http://schemas.microsoft.com/office/drawing/2014/main" id="{98F0FADA-5706-7887-8E15-EE23602BA202}"/>
              </a:ext>
            </a:extLst>
          </p:cNvPr>
          <p:cNvSpPr txBox="1"/>
          <p:nvPr/>
        </p:nvSpPr>
        <p:spPr>
          <a:xfrm>
            <a:off x="0" y="2887159"/>
            <a:ext cx="12036490" cy="2369880"/>
          </a:xfrm>
          <a:prstGeom prst="rect">
            <a:avLst/>
          </a:prstGeom>
          <a:noFill/>
        </p:spPr>
        <p:txBody>
          <a:bodyPr wrap="square">
            <a:spAutoFit/>
          </a:bodyPr>
          <a:lstStyle/>
          <a:p>
            <a:pPr algn="just"/>
            <a:r>
              <a:rPr kumimoji="0" lang="it-IT" sz="2000" b="1" i="0" u="none" strike="noStrike" kern="1200" cap="none" spc="0" normalizeH="0" baseline="0" noProof="0" dirty="0">
                <a:ln>
                  <a:noFill/>
                </a:ln>
                <a:solidFill>
                  <a:srgbClr val="1E458C"/>
                </a:solidFill>
                <a:effectLst/>
                <a:uLnTx/>
                <a:uFillTx/>
                <a:latin typeface="Arial Narrow" panose="020B0606020202030204" pitchFamily="34" charset="0"/>
              </a:rPr>
              <a:t>Second </a:t>
            </a:r>
            <a:r>
              <a:rPr kumimoji="0" lang="it-IT" sz="2000" b="1" i="0" u="none" strike="noStrike" kern="1200" cap="none" spc="0" normalizeH="0" baseline="0" noProof="0" dirty="0" err="1">
                <a:ln>
                  <a:noFill/>
                </a:ln>
                <a:solidFill>
                  <a:srgbClr val="1E458C"/>
                </a:solidFill>
                <a:effectLst/>
                <a:uLnTx/>
                <a:uFillTx/>
                <a:latin typeface="Arial Narrow" panose="020B0606020202030204" pitchFamily="34" charset="0"/>
              </a:rPr>
              <a:t>year</a:t>
            </a:r>
            <a:r>
              <a:rPr kumimoji="0" lang="it-IT" sz="2000" b="1" i="0" u="none" strike="noStrike" kern="1200" cap="none" spc="0" normalizeH="0" baseline="0" noProof="0" dirty="0">
                <a:ln>
                  <a:noFill/>
                </a:ln>
                <a:solidFill>
                  <a:srgbClr val="1E458C"/>
                </a:solidFill>
                <a:effectLst/>
                <a:uLnTx/>
                <a:uFillTx/>
                <a:latin typeface="Arial Narrow" panose="020B0606020202030204" pitchFamily="34" charset="0"/>
              </a:rPr>
              <a:t>: </a:t>
            </a:r>
          </a:p>
          <a:p>
            <a:pPr marL="342900" indent="-342900" algn="just">
              <a:buFont typeface="Arial" panose="020B0604020202020204" pitchFamily="34" charset="0"/>
              <a:buChar char="•"/>
            </a:pPr>
            <a:r>
              <a:rPr lang="it-IT" sz="1600" dirty="0">
                <a:latin typeface="+mj-lt"/>
              </a:rPr>
              <a:t>Complete the design of the NIP</a:t>
            </a:r>
          </a:p>
          <a:p>
            <a:pPr marL="342900" indent="-342900" algn="just">
              <a:buFont typeface="Arial" panose="020B0604020202020204" pitchFamily="34" charset="0"/>
              <a:buChar char="•"/>
            </a:pPr>
            <a:r>
              <a:rPr lang="it-IT" sz="1600" dirty="0">
                <a:latin typeface="+mj-lt"/>
              </a:rPr>
              <a:t>Assembly the NIP</a:t>
            </a:r>
          </a:p>
          <a:p>
            <a:pPr marL="342900" indent="-342900" algn="just">
              <a:buFont typeface="Arial" panose="020B0604020202020204" pitchFamily="34" charset="0"/>
              <a:buChar char="•"/>
            </a:pPr>
            <a:r>
              <a:rPr lang="en-US" sz="1600" dirty="0">
                <a:latin typeface="+mj-lt"/>
              </a:rPr>
              <a:t>Study the state-of-art simulation tools (e.g. OCTOPUS)</a:t>
            </a:r>
          </a:p>
          <a:p>
            <a:pPr marL="342900" indent="-342900" algn="just">
              <a:buFont typeface="Arial" panose="020B0604020202020204" pitchFamily="34" charset="0"/>
              <a:buChar char="•"/>
            </a:pPr>
            <a:r>
              <a:rPr lang="it-IT" sz="1600" dirty="0" err="1">
                <a:latin typeface="+mj-lt"/>
              </a:rPr>
              <a:t>Improving</a:t>
            </a:r>
            <a:r>
              <a:rPr lang="it-IT" sz="1600" dirty="0">
                <a:latin typeface="+mj-lt"/>
              </a:rPr>
              <a:t> OCTOPUS </a:t>
            </a:r>
          </a:p>
          <a:p>
            <a:pPr marL="342900" indent="-342900" algn="just">
              <a:buFont typeface="Arial" panose="020B0604020202020204" pitchFamily="34" charset="0"/>
              <a:buChar char="•"/>
            </a:pPr>
            <a:r>
              <a:rPr lang="it-IT" sz="1600" dirty="0" err="1">
                <a:latin typeface="+mj-lt"/>
              </a:rPr>
              <a:t>Prepare</a:t>
            </a:r>
            <a:r>
              <a:rPr lang="it-IT" sz="1600" dirty="0">
                <a:latin typeface="+mj-lt"/>
              </a:rPr>
              <a:t> to </a:t>
            </a:r>
            <a:r>
              <a:rPr lang="it-IT" sz="1600" dirty="0" err="1">
                <a:latin typeface="+mj-lt"/>
              </a:rPr>
              <a:t>collect</a:t>
            </a:r>
            <a:r>
              <a:rPr lang="it-IT" sz="1600" dirty="0">
                <a:latin typeface="+mj-lt"/>
              </a:rPr>
              <a:t> data</a:t>
            </a:r>
          </a:p>
          <a:p>
            <a:pPr marL="342900" indent="-342900" algn="just">
              <a:buFont typeface="Arial" panose="020B0604020202020204" pitchFamily="34" charset="0"/>
              <a:buChar char="•"/>
            </a:pPr>
            <a:r>
              <a:rPr lang="it-IT" sz="1600" dirty="0" err="1">
                <a:latin typeface="+mj-lt"/>
              </a:rPr>
              <a:t>Collect</a:t>
            </a:r>
            <a:r>
              <a:rPr lang="it-IT" sz="1600" dirty="0">
                <a:latin typeface="+mj-lt"/>
              </a:rPr>
              <a:t> and elaborate data</a:t>
            </a:r>
          </a:p>
          <a:p>
            <a:pPr marL="342900" indent="-342900" algn="just">
              <a:buFont typeface="Arial" panose="020B0604020202020204" pitchFamily="34" charset="0"/>
              <a:buChar char="•"/>
            </a:pPr>
            <a:r>
              <a:rPr lang="it-IT" sz="1600" dirty="0" err="1">
                <a:latin typeface="+mj-lt"/>
              </a:rPr>
              <a:t>Experimentally</a:t>
            </a:r>
            <a:r>
              <a:rPr lang="it-IT" sz="1600" dirty="0">
                <a:latin typeface="+mj-lt"/>
              </a:rPr>
              <a:t> </a:t>
            </a:r>
            <a:r>
              <a:rPr lang="it-IT" sz="1600" dirty="0" err="1">
                <a:latin typeface="+mj-lt"/>
              </a:rPr>
              <a:t>exploring</a:t>
            </a:r>
            <a:r>
              <a:rPr lang="it-IT" sz="1600" dirty="0">
                <a:latin typeface="+mj-lt"/>
              </a:rPr>
              <a:t> the NIP </a:t>
            </a:r>
            <a:r>
              <a:rPr lang="it-IT" sz="1600" dirty="0" err="1">
                <a:latin typeface="+mj-lt"/>
              </a:rPr>
              <a:t>mechanical</a:t>
            </a:r>
            <a:r>
              <a:rPr lang="it-IT" sz="1600" dirty="0">
                <a:latin typeface="+mj-lt"/>
              </a:rPr>
              <a:t> </a:t>
            </a:r>
            <a:r>
              <a:rPr lang="it-IT" sz="1600" dirty="0" err="1">
                <a:latin typeface="+mj-lt"/>
              </a:rPr>
              <a:t>stability</a:t>
            </a:r>
            <a:r>
              <a:rPr lang="it-IT" sz="1600" dirty="0">
                <a:latin typeface="+mj-lt"/>
              </a:rPr>
              <a:t> </a:t>
            </a:r>
            <a:r>
              <a:rPr lang="it-IT" sz="1600" dirty="0" err="1">
                <a:latin typeface="+mj-lt"/>
              </a:rPr>
              <a:t>near</a:t>
            </a:r>
            <a:r>
              <a:rPr lang="it-IT" sz="1600" dirty="0">
                <a:latin typeface="+mj-lt"/>
              </a:rPr>
              <a:t> to </a:t>
            </a:r>
            <a:r>
              <a:rPr lang="it-IT" sz="1600" dirty="0" err="1">
                <a:latin typeface="+mj-lt"/>
              </a:rPr>
              <a:t>its</a:t>
            </a:r>
            <a:r>
              <a:rPr lang="it-IT" sz="1600" dirty="0">
                <a:latin typeface="+mj-lt"/>
              </a:rPr>
              <a:t> </a:t>
            </a:r>
            <a:r>
              <a:rPr lang="it-IT" sz="1600" dirty="0" err="1">
                <a:latin typeface="+mj-lt"/>
              </a:rPr>
              <a:t>limit</a:t>
            </a:r>
            <a:endParaRPr lang="it-IT" sz="1600" dirty="0">
              <a:latin typeface="+mj-lt"/>
            </a:endParaRPr>
          </a:p>
          <a:p>
            <a:pPr marL="342900" indent="-342900" algn="just">
              <a:buFont typeface="Arial" panose="020B0604020202020204" pitchFamily="34" charset="0"/>
              <a:buChar char="•"/>
            </a:pPr>
            <a:r>
              <a:rPr lang="it-IT" sz="1600" dirty="0">
                <a:latin typeface="+mj-lt"/>
              </a:rPr>
              <a:t>Partecipate to a </a:t>
            </a:r>
            <a:r>
              <a:rPr lang="it-IT" sz="1600" dirty="0" err="1">
                <a:latin typeface="+mj-lt"/>
              </a:rPr>
              <a:t>Ph.D</a:t>
            </a:r>
            <a:r>
              <a:rPr lang="it-IT" sz="1600" dirty="0">
                <a:latin typeface="+mj-lt"/>
              </a:rPr>
              <a:t> school</a:t>
            </a:r>
          </a:p>
        </p:txBody>
      </p:sp>
      <p:sp>
        <p:nvSpPr>
          <p:cNvPr id="6" name="CasellaDiTesto 5">
            <a:extLst>
              <a:ext uri="{FF2B5EF4-FFF2-40B4-BE49-F238E27FC236}">
                <a16:creationId xmlns:a16="http://schemas.microsoft.com/office/drawing/2014/main" id="{39B40D6E-0D70-C6B1-DF6D-7493084EAFB8}"/>
              </a:ext>
            </a:extLst>
          </p:cNvPr>
          <p:cNvSpPr txBox="1"/>
          <p:nvPr/>
        </p:nvSpPr>
        <p:spPr>
          <a:xfrm>
            <a:off x="0" y="5172757"/>
            <a:ext cx="12036490" cy="1169551"/>
          </a:xfrm>
          <a:prstGeom prst="rect">
            <a:avLst/>
          </a:prstGeom>
          <a:noFill/>
        </p:spPr>
        <p:txBody>
          <a:bodyPr wrap="square">
            <a:spAutoFit/>
          </a:bodyPr>
          <a:lstStyle/>
          <a:p>
            <a:pPr algn="just"/>
            <a:r>
              <a:rPr kumimoji="0" lang="it-IT" sz="2000" b="1" i="0" u="none" strike="noStrike" kern="1200" cap="none" spc="0" normalizeH="0" baseline="0" noProof="0" dirty="0">
                <a:ln>
                  <a:noFill/>
                </a:ln>
                <a:solidFill>
                  <a:srgbClr val="1E458C"/>
                </a:solidFill>
                <a:effectLst/>
                <a:uLnTx/>
                <a:uFillTx/>
                <a:latin typeface="Arial Narrow" panose="020B0606020202030204" pitchFamily="34" charset="0"/>
              </a:rPr>
              <a:t>Third </a:t>
            </a:r>
            <a:r>
              <a:rPr kumimoji="0" lang="it-IT" sz="2000" b="1" i="0" u="none" strike="noStrike" kern="1200" cap="none" spc="0" normalizeH="0" baseline="0" noProof="0" dirty="0" err="1">
                <a:ln>
                  <a:noFill/>
                </a:ln>
                <a:solidFill>
                  <a:srgbClr val="1E458C"/>
                </a:solidFill>
                <a:effectLst/>
                <a:uLnTx/>
                <a:uFillTx/>
                <a:latin typeface="Arial Narrow" panose="020B0606020202030204" pitchFamily="34" charset="0"/>
              </a:rPr>
              <a:t>year</a:t>
            </a:r>
            <a:r>
              <a:rPr kumimoji="0" lang="it-IT" sz="2000" b="1" i="0" u="none" strike="noStrike" kern="1200" cap="none" spc="0" normalizeH="0" baseline="0" noProof="0" dirty="0">
                <a:ln>
                  <a:noFill/>
                </a:ln>
                <a:solidFill>
                  <a:srgbClr val="1E458C"/>
                </a:solidFill>
                <a:effectLst/>
                <a:uLnTx/>
                <a:uFillTx/>
                <a:latin typeface="Arial Narrow" panose="020B0606020202030204" pitchFamily="34" charset="0"/>
              </a:rPr>
              <a:t>: </a:t>
            </a:r>
          </a:p>
          <a:p>
            <a:pPr marL="342900" indent="-342900" algn="just">
              <a:buFont typeface="Arial" panose="020B0604020202020204" pitchFamily="34" charset="0"/>
              <a:buChar char="•"/>
            </a:pPr>
            <a:r>
              <a:rPr lang="it-IT" sz="1600" dirty="0" err="1">
                <a:latin typeface="+mj-lt"/>
              </a:rPr>
              <a:t>Collect</a:t>
            </a:r>
            <a:r>
              <a:rPr lang="it-IT" sz="1600" dirty="0">
                <a:latin typeface="+mj-lt"/>
              </a:rPr>
              <a:t> and elaborate data</a:t>
            </a:r>
          </a:p>
          <a:p>
            <a:pPr marL="342900" indent="-342900" algn="just">
              <a:buFont typeface="Arial" panose="020B0604020202020204" pitchFamily="34" charset="0"/>
              <a:buChar char="•"/>
            </a:pPr>
            <a:r>
              <a:rPr lang="it-IT" sz="1600" dirty="0">
                <a:latin typeface="+mj-lt"/>
              </a:rPr>
              <a:t>Design </a:t>
            </a:r>
            <a:r>
              <a:rPr lang="it-IT" sz="1600" dirty="0" err="1">
                <a:latin typeface="+mj-lt"/>
              </a:rPr>
              <a:t>further</a:t>
            </a:r>
            <a:r>
              <a:rPr lang="it-IT" sz="1600" dirty="0">
                <a:latin typeface="+mj-lt"/>
              </a:rPr>
              <a:t> </a:t>
            </a:r>
            <a:r>
              <a:rPr lang="it-IT" sz="1600" dirty="0" err="1">
                <a:latin typeface="+mj-lt"/>
              </a:rPr>
              <a:t>components</a:t>
            </a:r>
            <a:r>
              <a:rPr lang="it-IT" sz="1600" dirty="0">
                <a:latin typeface="+mj-lt"/>
              </a:rPr>
              <a:t> </a:t>
            </a:r>
            <a:r>
              <a:rPr lang="it-IT" sz="1600" dirty="0" err="1">
                <a:latin typeface="+mj-lt"/>
              </a:rPr>
              <a:t>if</a:t>
            </a:r>
            <a:r>
              <a:rPr lang="it-IT" sz="1600" dirty="0">
                <a:latin typeface="+mj-lt"/>
              </a:rPr>
              <a:t> </a:t>
            </a:r>
            <a:r>
              <a:rPr lang="it-IT" sz="1600" dirty="0" err="1">
                <a:latin typeface="+mj-lt"/>
              </a:rPr>
              <a:t>needed</a:t>
            </a:r>
            <a:endParaRPr lang="it-IT" sz="1600" dirty="0">
              <a:latin typeface="+mj-lt"/>
            </a:endParaRPr>
          </a:p>
          <a:p>
            <a:pPr marL="342900" indent="-342900" algn="just">
              <a:buFont typeface="Arial" panose="020B0604020202020204" pitchFamily="34" charset="0"/>
              <a:buChar char="•"/>
            </a:pPr>
            <a:r>
              <a:rPr lang="it-IT" sz="1600" dirty="0" err="1">
                <a:latin typeface="+mj-lt"/>
              </a:rPr>
              <a:t>Prepare</a:t>
            </a:r>
            <a:r>
              <a:rPr lang="it-IT" sz="1600" dirty="0">
                <a:latin typeface="+mj-lt"/>
              </a:rPr>
              <a:t> for </a:t>
            </a:r>
            <a:r>
              <a:rPr lang="it-IT" sz="1600" dirty="0" err="1">
                <a:latin typeface="+mj-lt"/>
              </a:rPr>
              <a:t>defence</a:t>
            </a:r>
            <a:endParaRPr lang="it-IT" sz="1600" dirty="0">
              <a:latin typeface="+mj-lt"/>
            </a:endParaRPr>
          </a:p>
        </p:txBody>
      </p:sp>
      <p:sp>
        <p:nvSpPr>
          <p:cNvPr id="8" name="Segnaposto numero diapositiva 7">
            <a:extLst>
              <a:ext uri="{FF2B5EF4-FFF2-40B4-BE49-F238E27FC236}">
                <a16:creationId xmlns:a16="http://schemas.microsoft.com/office/drawing/2014/main" id="{B60897F1-6E8B-6E31-2A14-1828CE19F619}"/>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10</a:t>
            </a:fld>
            <a:endParaRPr lang="it-IT" dirty="0">
              <a:solidFill>
                <a:schemeClr val="bg1"/>
              </a:solidFill>
            </a:endParaRPr>
          </a:p>
        </p:txBody>
      </p:sp>
    </p:spTree>
    <p:extLst>
      <p:ext uri="{BB962C8B-B14F-4D97-AF65-F5344CB8AC3E}">
        <p14:creationId xmlns:p14="http://schemas.microsoft.com/office/powerpoint/2010/main" val="366881998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A63E4-C89A-1643-A7CC-637E20F0E1F3}"/>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DA852F56-5121-73E6-1BA7-35A6A92A6CAF}"/>
              </a:ext>
            </a:extLst>
          </p:cNvPr>
          <p:cNvSpPr/>
          <p:nvPr/>
        </p:nvSpPr>
        <p:spPr>
          <a:xfrm>
            <a:off x="-1" y="0"/>
            <a:ext cx="12192001"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90A5131E-C908-7682-6157-B18B580563BA}"/>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Training activities - Courses</a:t>
            </a:r>
          </a:p>
        </p:txBody>
      </p:sp>
      <p:sp>
        <p:nvSpPr>
          <p:cNvPr id="11" name="Rettangolo 10">
            <a:extLst>
              <a:ext uri="{FF2B5EF4-FFF2-40B4-BE49-F238E27FC236}">
                <a16:creationId xmlns:a16="http://schemas.microsoft.com/office/drawing/2014/main" id="{7C0EF32A-EE03-A437-56B9-D4F955024704}"/>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Tabella 8">
            <a:extLst>
              <a:ext uri="{FF2B5EF4-FFF2-40B4-BE49-F238E27FC236}">
                <a16:creationId xmlns:a16="http://schemas.microsoft.com/office/drawing/2014/main" id="{D0897076-76B5-9013-D1F9-E82B92D41AE4}"/>
              </a:ext>
            </a:extLst>
          </p:cNvPr>
          <p:cNvGraphicFramePr>
            <a:graphicFrameLocks noGrp="1"/>
          </p:cNvGraphicFramePr>
          <p:nvPr>
            <p:extLst>
              <p:ext uri="{D42A27DB-BD31-4B8C-83A1-F6EECF244321}">
                <p14:modId xmlns:p14="http://schemas.microsoft.com/office/powerpoint/2010/main" val="1690880308"/>
              </p:ext>
            </p:extLst>
          </p:nvPr>
        </p:nvGraphicFramePr>
        <p:xfrm>
          <a:off x="1565469" y="1156998"/>
          <a:ext cx="8903478" cy="4050278"/>
        </p:xfrm>
        <a:graphic>
          <a:graphicData uri="http://schemas.openxmlformats.org/drawingml/2006/table">
            <a:tbl>
              <a:tblPr firstRow="1" bandRow="1">
                <a:tableStyleId>{5C22544A-7EE6-4342-B048-85BDC9FD1C3A}</a:tableStyleId>
              </a:tblPr>
              <a:tblGrid>
                <a:gridCol w="2967826">
                  <a:extLst>
                    <a:ext uri="{9D8B030D-6E8A-4147-A177-3AD203B41FA5}">
                      <a16:colId xmlns:a16="http://schemas.microsoft.com/office/drawing/2014/main" val="4062267086"/>
                    </a:ext>
                  </a:extLst>
                </a:gridCol>
                <a:gridCol w="2967826">
                  <a:extLst>
                    <a:ext uri="{9D8B030D-6E8A-4147-A177-3AD203B41FA5}">
                      <a16:colId xmlns:a16="http://schemas.microsoft.com/office/drawing/2014/main" val="3641781923"/>
                    </a:ext>
                  </a:extLst>
                </a:gridCol>
                <a:gridCol w="2967826">
                  <a:extLst>
                    <a:ext uri="{9D8B030D-6E8A-4147-A177-3AD203B41FA5}">
                      <a16:colId xmlns:a16="http://schemas.microsoft.com/office/drawing/2014/main" val="3128625422"/>
                    </a:ext>
                  </a:extLst>
                </a:gridCol>
              </a:tblGrid>
              <a:tr h="438680">
                <a:tc>
                  <a:txBody>
                    <a:bodyPr/>
                    <a:lstStyle/>
                    <a:p>
                      <a:pPr algn="ctr"/>
                      <a:r>
                        <a:rPr lang="it-IT" dirty="0"/>
                        <a:t>Course name</a:t>
                      </a:r>
                      <a:endParaRPr lang="it-IT" i="0" dirty="0"/>
                    </a:p>
                  </a:txBody>
                  <a:tcPr/>
                </a:tc>
                <a:tc>
                  <a:txBody>
                    <a:bodyPr/>
                    <a:lstStyle/>
                    <a:p>
                      <a:pPr algn="ctr"/>
                      <a:r>
                        <a:rPr lang="it-IT" dirty="0"/>
                        <a:t>CFU</a:t>
                      </a:r>
                      <a:endParaRPr lang="it-IT" i="0" dirty="0"/>
                    </a:p>
                  </a:txBody>
                  <a:tcPr/>
                </a:tc>
                <a:tc>
                  <a:txBody>
                    <a:bodyPr/>
                    <a:lstStyle/>
                    <a:p>
                      <a:pPr algn="ctr"/>
                      <a:r>
                        <a:rPr lang="it-IT" dirty="0"/>
                        <a:t>Status</a:t>
                      </a:r>
                      <a:endParaRPr lang="it-IT" i="0" dirty="0"/>
                    </a:p>
                  </a:txBody>
                  <a:tcPr/>
                </a:tc>
                <a:extLst>
                  <a:ext uri="{0D108BD9-81ED-4DB2-BD59-A6C34878D82A}">
                    <a16:rowId xmlns:a16="http://schemas.microsoft.com/office/drawing/2014/main" val="620445968"/>
                  </a:ext>
                </a:extLst>
              </a:tr>
              <a:tr h="540838">
                <a:tc>
                  <a:txBody>
                    <a:bodyPr/>
                    <a:lstStyle/>
                    <a:p>
                      <a:pPr algn="just"/>
                      <a:r>
                        <a:rPr lang="en-US" sz="1200" dirty="0"/>
                        <a:t>STATISTICAL PROCESS MONITORING OF COMPLEX ENGINEERING DATA</a:t>
                      </a:r>
                      <a:endParaRPr lang="it-IT" sz="1200" dirty="0"/>
                    </a:p>
                  </a:txBody>
                  <a:tcPr anchor="ctr"/>
                </a:tc>
                <a:tc>
                  <a:txBody>
                    <a:bodyPr/>
                    <a:lstStyle/>
                    <a:p>
                      <a:pPr algn="ctr"/>
                      <a:r>
                        <a:rPr lang="it-IT" dirty="0"/>
                        <a:t>3</a:t>
                      </a:r>
                    </a:p>
                  </a:txBody>
                  <a:tcPr anchor="ctr"/>
                </a:tc>
                <a:tc>
                  <a:txBody>
                    <a:bodyPr/>
                    <a:lstStyle/>
                    <a:p>
                      <a:pPr algn="ctr"/>
                      <a:r>
                        <a:rPr lang="it-IT" b="1" dirty="0" err="1">
                          <a:solidFill>
                            <a:srgbClr val="1D4999"/>
                          </a:solidFill>
                        </a:rPr>
                        <a:t>Passed</a:t>
                      </a:r>
                      <a:endParaRPr lang="it-IT" b="1" dirty="0">
                        <a:solidFill>
                          <a:srgbClr val="1D4999"/>
                        </a:solidFill>
                      </a:endParaRPr>
                    </a:p>
                  </a:txBody>
                  <a:tcPr anchor="ctr"/>
                </a:tc>
                <a:extLst>
                  <a:ext uri="{0D108BD9-81ED-4DB2-BD59-A6C34878D82A}">
                    <a16:rowId xmlns:a16="http://schemas.microsoft.com/office/drawing/2014/main" val="2810829316"/>
                  </a:ext>
                </a:extLst>
              </a:tr>
              <a:tr h="540838">
                <a:tc>
                  <a:txBody>
                    <a:bodyPr/>
                    <a:lstStyle/>
                    <a:p>
                      <a:pPr algn="just"/>
                      <a:r>
                        <a:rPr lang="en-US" sz="1200" dirty="0"/>
                        <a:t>Analysis and Modelling of the Additive Manufacturing</a:t>
                      </a:r>
                      <a:endParaRPr lang="it-IT" sz="1200" dirty="0"/>
                    </a:p>
                  </a:txBody>
                  <a:tcPr anchor="ctr"/>
                </a:tc>
                <a:tc>
                  <a:txBody>
                    <a:bodyPr/>
                    <a:lstStyle/>
                    <a:p>
                      <a:pPr algn="ctr"/>
                      <a:r>
                        <a:rPr lang="it-IT" dirty="0"/>
                        <a:t>2</a:t>
                      </a:r>
                    </a:p>
                  </a:txBody>
                  <a:tcPr anchor="ctr"/>
                </a:tc>
                <a:tc>
                  <a:txBody>
                    <a:bodyPr/>
                    <a:lstStyle/>
                    <a:p>
                      <a:pPr algn="ctr"/>
                      <a:r>
                        <a:rPr lang="it-IT" b="1" dirty="0" err="1">
                          <a:solidFill>
                            <a:srgbClr val="1D4999"/>
                          </a:solidFill>
                        </a:rPr>
                        <a:t>Passed</a:t>
                      </a:r>
                      <a:endParaRPr lang="it-IT" b="1" dirty="0">
                        <a:solidFill>
                          <a:srgbClr val="1D4999"/>
                        </a:solidFill>
                      </a:endParaRPr>
                    </a:p>
                  </a:txBody>
                  <a:tcPr anchor="ctr"/>
                </a:tc>
                <a:extLst>
                  <a:ext uri="{0D108BD9-81ED-4DB2-BD59-A6C34878D82A}">
                    <a16:rowId xmlns:a16="http://schemas.microsoft.com/office/drawing/2014/main" val="748043385"/>
                  </a:ext>
                </a:extLst>
              </a:tr>
              <a:tr h="612950">
                <a:tc>
                  <a:txBody>
                    <a:bodyPr/>
                    <a:lstStyle/>
                    <a:p>
                      <a:pPr algn="just"/>
                      <a:r>
                        <a:rPr lang="en-US" sz="1400" dirty="0"/>
                        <a:t> Generative Design for smart Additive </a:t>
                      </a:r>
                      <a:r>
                        <a:rPr lang="en-US" sz="1400" dirty="0" err="1"/>
                        <a:t>Manufactruing</a:t>
                      </a:r>
                      <a:endParaRPr lang="en-US" sz="1400" dirty="0"/>
                    </a:p>
                  </a:txBody>
                  <a:tcPr anchor="ctr"/>
                </a:tc>
                <a:tc>
                  <a:txBody>
                    <a:bodyPr/>
                    <a:lstStyle/>
                    <a:p>
                      <a:pPr algn="ctr"/>
                      <a:r>
                        <a:rPr lang="it-IT" dirty="0"/>
                        <a:t>3</a:t>
                      </a:r>
                    </a:p>
                  </a:txBody>
                  <a:tcPr anchor="ctr"/>
                </a:tc>
                <a:tc>
                  <a:txBody>
                    <a:bodyPr/>
                    <a:lstStyle/>
                    <a:p>
                      <a:pPr algn="ctr"/>
                      <a:r>
                        <a:rPr lang="it-IT" b="1" dirty="0" err="1">
                          <a:solidFill>
                            <a:srgbClr val="1D4999"/>
                          </a:solidFill>
                        </a:rPr>
                        <a:t>Passed</a:t>
                      </a:r>
                      <a:endParaRPr lang="it-IT" b="1" dirty="0">
                        <a:solidFill>
                          <a:srgbClr val="1D4999"/>
                        </a:solidFill>
                      </a:endParaRPr>
                    </a:p>
                  </a:txBody>
                  <a:tcPr anchor="ctr"/>
                </a:tc>
                <a:extLst>
                  <a:ext uri="{0D108BD9-81ED-4DB2-BD59-A6C34878D82A}">
                    <a16:rowId xmlns:a16="http://schemas.microsoft.com/office/drawing/2014/main" val="1336990257"/>
                  </a:ext>
                </a:extLst>
              </a:tr>
              <a:tr h="438680">
                <a:tc>
                  <a:txBody>
                    <a:bodyPr/>
                    <a:lstStyle/>
                    <a:p>
                      <a:pPr algn="just"/>
                      <a:r>
                        <a:rPr lang="it-IT" sz="1400" dirty="0" err="1"/>
                        <a:t>All</a:t>
                      </a:r>
                      <a:r>
                        <a:rPr lang="it-IT" sz="1400" dirty="0"/>
                        <a:t> models are </a:t>
                      </a:r>
                      <a:r>
                        <a:rPr lang="it-IT" sz="1400" dirty="0" err="1"/>
                        <a:t>Uncertain</a:t>
                      </a:r>
                      <a:endParaRPr lang="it-IT" sz="1400" dirty="0"/>
                    </a:p>
                  </a:txBody>
                  <a:tcPr anchor="ctr"/>
                </a:tc>
                <a:tc>
                  <a:txBody>
                    <a:bodyPr/>
                    <a:lstStyle/>
                    <a:p>
                      <a:pPr algn="ctr"/>
                      <a:r>
                        <a:rPr lang="it-IT" dirty="0"/>
                        <a:t>3</a:t>
                      </a:r>
                    </a:p>
                  </a:txBody>
                  <a:tcPr anchor="ctr"/>
                </a:tc>
                <a:tc>
                  <a:txBody>
                    <a:bodyPr/>
                    <a:lstStyle/>
                    <a:p>
                      <a:pPr algn="ctr"/>
                      <a:r>
                        <a:rPr lang="it-IT" b="1" dirty="0" err="1">
                          <a:solidFill>
                            <a:srgbClr val="1D4999"/>
                          </a:solidFill>
                        </a:rPr>
                        <a:t>Passed</a:t>
                      </a:r>
                      <a:endParaRPr lang="it-IT" b="1" dirty="0">
                        <a:solidFill>
                          <a:srgbClr val="1D4999"/>
                        </a:solidFill>
                      </a:endParaRPr>
                    </a:p>
                  </a:txBody>
                  <a:tcPr anchor="ctr"/>
                </a:tc>
                <a:extLst>
                  <a:ext uri="{0D108BD9-81ED-4DB2-BD59-A6C34878D82A}">
                    <a16:rowId xmlns:a16="http://schemas.microsoft.com/office/drawing/2014/main" val="3416817060"/>
                  </a:ext>
                </a:extLst>
              </a:tr>
              <a:tr h="865342">
                <a:tc>
                  <a:txBody>
                    <a:bodyPr/>
                    <a:lstStyle/>
                    <a:p>
                      <a:pPr algn="just"/>
                      <a:r>
                        <a:rPr lang="en-US" sz="1400" dirty="0"/>
                        <a:t> Materials at elevated temperatures, creep modeling and simulation</a:t>
                      </a:r>
                      <a:endParaRPr lang="it-IT" sz="1400" dirty="0"/>
                    </a:p>
                  </a:txBody>
                  <a:tcPr anchor="ctr"/>
                </a:tc>
                <a:tc>
                  <a:txBody>
                    <a:bodyPr/>
                    <a:lstStyle/>
                    <a:p>
                      <a:pPr algn="ctr"/>
                      <a:r>
                        <a:rPr lang="it-IT" dirty="0"/>
                        <a:t>1.5</a:t>
                      </a:r>
                    </a:p>
                  </a:txBody>
                  <a:tcPr anchor="ctr"/>
                </a:tc>
                <a:tc>
                  <a:txBody>
                    <a:bodyPr/>
                    <a:lstStyle/>
                    <a:p>
                      <a:pPr algn="ctr"/>
                      <a:r>
                        <a:rPr lang="it-IT" i="1" dirty="0" err="1">
                          <a:solidFill>
                            <a:schemeClr val="tx1"/>
                          </a:solidFill>
                        </a:rPr>
                        <a:t>September-December</a:t>
                      </a:r>
                      <a:endParaRPr lang="it-IT" i="1" dirty="0">
                        <a:solidFill>
                          <a:schemeClr val="tx1"/>
                        </a:solidFill>
                      </a:endParaRPr>
                    </a:p>
                  </a:txBody>
                  <a:tcPr anchor="ctr"/>
                </a:tc>
                <a:extLst>
                  <a:ext uri="{0D108BD9-81ED-4DB2-BD59-A6C34878D82A}">
                    <a16:rowId xmlns:a16="http://schemas.microsoft.com/office/drawing/2014/main" val="2197464788"/>
                  </a:ext>
                </a:extLst>
              </a:tr>
              <a:tr h="612950">
                <a:tc>
                  <a:txBody>
                    <a:bodyPr/>
                    <a:lstStyle/>
                    <a:p>
                      <a:pPr algn="just"/>
                      <a:r>
                        <a:rPr lang="en-US" sz="1400" dirty="0"/>
                        <a:t>Random Excitation and response of structures</a:t>
                      </a:r>
                      <a:endParaRPr lang="it-IT" sz="1400" dirty="0"/>
                    </a:p>
                  </a:txBody>
                  <a:tcPr anchor="ctr"/>
                </a:tc>
                <a:tc>
                  <a:txBody>
                    <a:bodyPr/>
                    <a:lstStyle/>
                    <a:p>
                      <a:pPr algn="ctr"/>
                      <a:r>
                        <a:rPr lang="it-IT" dirty="0"/>
                        <a:t>3</a:t>
                      </a:r>
                    </a:p>
                  </a:txBody>
                  <a:tcPr anchor="ctr"/>
                </a:tc>
                <a:tc>
                  <a:txBody>
                    <a:bodyPr/>
                    <a:lstStyle/>
                    <a:p>
                      <a:pPr algn="ctr"/>
                      <a:r>
                        <a:rPr lang="it-IT" i="1" dirty="0" err="1">
                          <a:solidFill>
                            <a:schemeClr val="tx1"/>
                          </a:solidFill>
                        </a:rPr>
                        <a:t>September</a:t>
                      </a:r>
                      <a:endParaRPr lang="it-IT" i="1" dirty="0">
                        <a:solidFill>
                          <a:schemeClr val="tx1"/>
                        </a:solidFill>
                      </a:endParaRPr>
                    </a:p>
                  </a:txBody>
                  <a:tcPr anchor="ctr"/>
                </a:tc>
                <a:extLst>
                  <a:ext uri="{0D108BD9-81ED-4DB2-BD59-A6C34878D82A}">
                    <a16:rowId xmlns:a16="http://schemas.microsoft.com/office/drawing/2014/main" val="4242819136"/>
                  </a:ext>
                </a:extLst>
              </a:tr>
            </a:tbl>
          </a:graphicData>
        </a:graphic>
      </p:graphicFrame>
      <p:graphicFrame>
        <p:nvGraphicFramePr>
          <p:cNvPr id="13" name="Tabella 12">
            <a:extLst>
              <a:ext uri="{FF2B5EF4-FFF2-40B4-BE49-F238E27FC236}">
                <a16:creationId xmlns:a16="http://schemas.microsoft.com/office/drawing/2014/main" id="{DD4984A9-0912-10D0-19F2-3BA4FFCD0B13}"/>
              </a:ext>
            </a:extLst>
          </p:cNvPr>
          <p:cNvGraphicFramePr>
            <a:graphicFrameLocks noGrp="1"/>
          </p:cNvGraphicFramePr>
          <p:nvPr>
            <p:extLst>
              <p:ext uri="{D42A27DB-BD31-4B8C-83A1-F6EECF244321}">
                <p14:modId xmlns:p14="http://schemas.microsoft.com/office/powerpoint/2010/main" val="3712712311"/>
              </p:ext>
            </p:extLst>
          </p:nvPr>
        </p:nvGraphicFramePr>
        <p:xfrm>
          <a:off x="1558212" y="5211973"/>
          <a:ext cx="8910736" cy="877360"/>
        </p:xfrm>
        <a:graphic>
          <a:graphicData uri="http://schemas.openxmlformats.org/drawingml/2006/table">
            <a:tbl>
              <a:tblPr firstRow="1" bandRow="1">
                <a:tableStyleId>{69CF1AB2-1976-4502-BF36-3FF5EA218861}</a:tableStyleId>
              </a:tblPr>
              <a:tblGrid>
                <a:gridCol w="4455368">
                  <a:extLst>
                    <a:ext uri="{9D8B030D-6E8A-4147-A177-3AD203B41FA5}">
                      <a16:colId xmlns:a16="http://schemas.microsoft.com/office/drawing/2014/main" val="1407709206"/>
                    </a:ext>
                  </a:extLst>
                </a:gridCol>
                <a:gridCol w="4455368">
                  <a:extLst>
                    <a:ext uri="{9D8B030D-6E8A-4147-A177-3AD203B41FA5}">
                      <a16:colId xmlns:a16="http://schemas.microsoft.com/office/drawing/2014/main" val="1262303590"/>
                    </a:ext>
                  </a:extLst>
                </a:gridCol>
              </a:tblGrid>
              <a:tr h="438680">
                <a:tc>
                  <a:txBody>
                    <a:bodyPr/>
                    <a:lstStyle/>
                    <a:p>
                      <a:pPr algn="ctr"/>
                      <a:r>
                        <a:rPr lang="it-IT" dirty="0" err="1"/>
                        <a:t>Required</a:t>
                      </a:r>
                      <a:r>
                        <a:rPr lang="it-IT" dirty="0"/>
                        <a:t> </a:t>
                      </a:r>
                      <a:r>
                        <a:rPr lang="it-IT" dirty="0" err="1"/>
                        <a:t>CFUs</a:t>
                      </a:r>
                      <a:endParaRPr lang="it-IT"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dirty="0"/>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1455921"/>
                  </a:ext>
                </a:extLst>
              </a:tr>
              <a:tr h="438680">
                <a:tc>
                  <a:txBody>
                    <a:bodyPr/>
                    <a:lstStyle/>
                    <a:p>
                      <a:pPr algn="ctr"/>
                      <a:r>
                        <a:rPr lang="it-IT" b="1" dirty="0" err="1"/>
                        <a:t>Acquired</a:t>
                      </a:r>
                      <a:r>
                        <a:rPr lang="it-IT" b="1" dirty="0"/>
                        <a:t> </a:t>
                      </a:r>
                      <a:r>
                        <a:rPr lang="it-IT" b="1" dirty="0" err="1"/>
                        <a:t>CFUs</a:t>
                      </a:r>
                      <a:endParaRPr lang="it-IT"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b="1" dirty="0">
                          <a:solidFill>
                            <a:srgbClr val="1D4999"/>
                          </a:solidFill>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6167338"/>
                  </a:ext>
                </a:extLst>
              </a:tr>
            </a:tbl>
          </a:graphicData>
        </a:graphic>
      </p:graphicFrame>
      <p:pic>
        <p:nvPicPr>
          <p:cNvPr id="16" name="Elemento grafico 15" descr="Segno di spunta con riempimento a tinta unita">
            <a:extLst>
              <a:ext uri="{FF2B5EF4-FFF2-40B4-BE49-F238E27FC236}">
                <a16:creationId xmlns:a16="http://schemas.microsoft.com/office/drawing/2014/main" id="{C4A44270-A4F4-EE55-965B-2A09DA9CE57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354009" y="5710335"/>
            <a:ext cx="261257" cy="261257"/>
          </a:xfrm>
          <a:prstGeom prst="rect">
            <a:avLst/>
          </a:prstGeom>
        </p:spPr>
      </p:pic>
      <p:pic>
        <p:nvPicPr>
          <p:cNvPr id="3" name="Immagine 2" descr="Immagine che contiene cilindro, argento&#10;&#10;Il contenuto generato dall'IA potrebbe non essere corretto.">
            <a:extLst>
              <a:ext uri="{FF2B5EF4-FFF2-40B4-BE49-F238E27FC236}">
                <a16:creationId xmlns:a16="http://schemas.microsoft.com/office/drawing/2014/main" id="{0E77C747-9E40-EE2E-6362-9B961284D55D}"/>
              </a:ext>
            </a:extLst>
          </p:cNvPr>
          <p:cNvPicPr>
            <a:picLocks noChangeAspect="1"/>
          </p:cNvPicPr>
          <p:nvPr/>
        </p:nvPicPr>
        <p:blipFill>
          <a:blip r:embed="rId4">
            <a:alphaModFix amt="70000"/>
            <a:duotone>
              <a:schemeClr val="accent1">
                <a:shade val="45000"/>
                <a:satMod val="135000"/>
              </a:schemeClr>
              <a:prstClr val="white"/>
            </a:duotone>
            <a:extLst>
              <a:ext uri="{BEBA8EAE-BF5A-486C-A8C5-ECC9F3942E4B}">
                <a14:imgProps xmlns:a14="http://schemas.microsoft.com/office/drawing/2010/main">
                  <a14:imgLayer r:embed="rId5">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5" name="Segnaposto numero diapositiva 4">
            <a:extLst>
              <a:ext uri="{FF2B5EF4-FFF2-40B4-BE49-F238E27FC236}">
                <a16:creationId xmlns:a16="http://schemas.microsoft.com/office/drawing/2014/main" id="{E8BB21A4-7F93-F945-E558-ADE2229F31EA}"/>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11</a:t>
            </a:fld>
            <a:endParaRPr lang="it-IT" dirty="0">
              <a:solidFill>
                <a:schemeClr val="bg1"/>
              </a:solidFill>
            </a:endParaRPr>
          </a:p>
        </p:txBody>
      </p:sp>
    </p:spTree>
    <p:extLst>
      <p:ext uri="{BB962C8B-B14F-4D97-AF65-F5344CB8AC3E}">
        <p14:creationId xmlns:p14="http://schemas.microsoft.com/office/powerpoint/2010/main" val="186991735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16A07-9367-FB55-A069-AA2D2D93CA4D}"/>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C57AA69D-61D8-BDCB-74BC-2B0EFE4FC2DF}"/>
              </a:ext>
            </a:extLst>
          </p:cNvPr>
          <p:cNvSpPr/>
          <p:nvPr/>
        </p:nvSpPr>
        <p:spPr>
          <a:xfrm>
            <a:off x="-1" y="0"/>
            <a:ext cx="12192001"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F8F3371E-077A-745F-367B-0CF9480475A0}"/>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Training activities –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Ph.D</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schools &amp; Conferences</a:t>
            </a:r>
          </a:p>
        </p:txBody>
      </p:sp>
      <p:sp>
        <p:nvSpPr>
          <p:cNvPr id="11" name="Rettangolo 10">
            <a:extLst>
              <a:ext uri="{FF2B5EF4-FFF2-40B4-BE49-F238E27FC236}">
                <a16:creationId xmlns:a16="http://schemas.microsoft.com/office/drawing/2014/main" id="{A6070BC7-587B-D9EF-56E5-A148E0CDE380}"/>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Tabella 8">
            <a:extLst>
              <a:ext uri="{FF2B5EF4-FFF2-40B4-BE49-F238E27FC236}">
                <a16:creationId xmlns:a16="http://schemas.microsoft.com/office/drawing/2014/main" id="{C180F153-6400-FA53-E5AF-24B8F8D23CF6}"/>
              </a:ext>
            </a:extLst>
          </p:cNvPr>
          <p:cNvGraphicFramePr>
            <a:graphicFrameLocks noGrp="1"/>
          </p:cNvGraphicFramePr>
          <p:nvPr>
            <p:extLst>
              <p:ext uri="{D42A27DB-BD31-4B8C-83A1-F6EECF244321}">
                <p14:modId xmlns:p14="http://schemas.microsoft.com/office/powerpoint/2010/main" val="317801149"/>
              </p:ext>
            </p:extLst>
          </p:nvPr>
        </p:nvGraphicFramePr>
        <p:xfrm>
          <a:off x="268513" y="1343610"/>
          <a:ext cx="5935652" cy="1520356"/>
        </p:xfrm>
        <a:graphic>
          <a:graphicData uri="http://schemas.openxmlformats.org/drawingml/2006/table">
            <a:tbl>
              <a:tblPr firstRow="1" bandRow="1">
                <a:tableStyleId>{5C22544A-7EE6-4342-B048-85BDC9FD1C3A}</a:tableStyleId>
              </a:tblPr>
              <a:tblGrid>
                <a:gridCol w="2967826">
                  <a:extLst>
                    <a:ext uri="{9D8B030D-6E8A-4147-A177-3AD203B41FA5}">
                      <a16:colId xmlns:a16="http://schemas.microsoft.com/office/drawing/2014/main" val="4062267086"/>
                    </a:ext>
                  </a:extLst>
                </a:gridCol>
                <a:gridCol w="2967826">
                  <a:extLst>
                    <a:ext uri="{9D8B030D-6E8A-4147-A177-3AD203B41FA5}">
                      <a16:colId xmlns:a16="http://schemas.microsoft.com/office/drawing/2014/main" val="3128625422"/>
                    </a:ext>
                  </a:extLst>
                </a:gridCol>
              </a:tblGrid>
              <a:tr h="438680">
                <a:tc>
                  <a:txBody>
                    <a:bodyPr/>
                    <a:lstStyle/>
                    <a:p>
                      <a:pPr algn="ctr"/>
                      <a:r>
                        <a:rPr lang="it-IT" dirty="0"/>
                        <a:t>School name</a:t>
                      </a:r>
                      <a:endParaRPr lang="it-IT" i="0" dirty="0"/>
                    </a:p>
                  </a:txBody>
                  <a:tcPr/>
                </a:tc>
                <a:tc>
                  <a:txBody>
                    <a:bodyPr/>
                    <a:lstStyle/>
                    <a:p>
                      <a:pPr algn="ctr"/>
                      <a:r>
                        <a:rPr lang="it-IT" dirty="0"/>
                        <a:t>Status</a:t>
                      </a:r>
                      <a:endParaRPr lang="it-IT" i="0" dirty="0"/>
                    </a:p>
                  </a:txBody>
                  <a:tcPr/>
                </a:tc>
                <a:extLst>
                  <a:ext uri="{0D108BD9-81ED-4DB2-BD59-A6C34878D82A}">
                    <a16:rowId xmlns:a16="http://schemas.microsoft.com/office/drawing/2014/main" val="620445968"/>
                  </a:ext>
                </a:extLst>
              </a:tr>
              <a:tr h="540838">
                <a:tc>
                  <a:txBody>
                    <a:bodyPr/>
                    <a:lstStyle/>
                    <a:p>
                      <a:pPr algn="just"/>
                      <a:r>
                        <a:rPr lang="en-US" sz="1200" dirty="0"/>
                        <a:t>CERN Accelerator School (CAS)</a:t>
                      </a:r>
                      <a:endParaRPr lang="it-IT" sz="1200" dirty="0"/>
                    </a:p>
                  </a:txBody>
                  <a:tcPr anchor="ctr"/>
                </a:tc>
                <a:tc>
                  <a:txBody>
                    <a:bodyPr/>
                    <a:lstStyle/>
                    <a:p>
                      <a:pPr algn="ctr"/>
                      <a:r>
                        <a:rPr lang="it-IT" b="1" dirty="0">
                          <a:solidFill>
                            <a:schemeClr val="tx1"/>
                          </a:solidFill>
                        </a:rPr>
                        <a:t>Not </a:t>
                      </a:r>
                      <a:r>
                        <a:rPr lang="it-IT" b="1" dirty="0" err="1">
                          <a:solidFill>
                            <a:schemeClr val="tx1"/>
                          </a:solidFill>
                        </a:rPr>
                        <a:t>attended</a:t>
                      </a:r>
                      <a:r>
                        <a:rPr lang="it-IT" b="1" dirty="0">
                          <a:solidFill>
                            <a:schemeClr val="tx1"/>
                          </a:solidFill>
                        </a:rPr>
                        <a:t> </a:t>
                      </a:r>
                      <a:r>
                        <a:rPr lang="it-IT" b="1" dirty="0" err="1">
                          <a:solidFill>
                            <a:schemeClr val="tx1"/>
                          </a:solidFill>
                        </a:rPr>
                        <a:t>yet</a:t>
                      </a:r>
                      <a:endParaRPr lang="it-IT" b="1" dirty="0">
                        <a:solidFill>
                          <a:schemeClr val="tx1"/>
                        </a:solidFill>
                      </a:endParaRPr>
                    </a:p>
                  </a:txBody>
                  <a:tcPr anchor="ctr"/>
                </a:tc>
                <a:extLst>
                  <a:ext uri="{0D108BD9-81ED-4DB2-BD59-A6C34878D82A}">
                    <a16:rowId xmlns:a16="http://schemas.microsoft.com/office/drawing/2014/main" val="2810829316"/>
                  </a:ext>
                </a:extLst>
              </a:tr>
              <a:tr h="540838">
                <a:tc>
                  <a:txBody>
                    <a:bodyPr/>
                    <a:lstStyle/>
                    <a:p>
                      <a:pPr algn="just"/>
                      <a:r>
                        <a:rPr lang="it-IT" sz="1200" dirty="0"/>
                        <a:t>Associazione Italiana per l'Analisi delle Sollecitazioni (</a:t>
                      </a:r>
                      <a:r>
                        <a:rPr lang="en-US" sz="1200" dirty="0"/>
                        <a:t>AIAS) Summer school</a:t>
                      </a:r>
                      <a:endParaRPr lang="it-IT" sz="1200" dirty="0"/>
                    </a:p>
                  </a:txBody>
                  <a:tcPr anchor="ctr"/>
                </a:tc>
                <a:tc>
                  <a:txBody>
                    <a:bodyPr/>
                    <a:lstStyle/>
                    <a:p>
                      <a:pPr algn="ctr"/>
                      <a:r>
                        <a:rPr lang="it-IT" b="1" dirty="0">
                          <a:solidFill>
                            <a:schemeClr val="tx1"/>
                          </a:solidFill>
                        </a:rPr>
                        <a:t>Not </a:t>
                      </a:r>
                      <a:r>
                        <a:rPr lang="it-IT" b="1" dirty="0" err="1">
                          <a:solidFill>
                            <a:schemeClr val="tx1"/>
                          </a:solidFill>
                        </a:rPr>
                        <a:t>attended</a:t>
                      </a:r>
                      <a:r>
                        <a:rPr lang="it-IT" b="1" dirty="0">
                          <a:solidFill>
                            <a:schemeClr val="tx1"/>
                          </a:solidFill>
                        </a:rPr>
                        <a:t> </a:t>
                      </a:r>
                      <a:r>
                        <a:rPr lang="it-IT" b="1" dirty="0" err="1">
                          <a:solidFill>
                            <a:schemeClr val="tx1"/>
                          </a:solidFill>
                        </a:rPr>
                        <a:t>yet</a:t>
                      </a:r>
                      <a:endParaRPr lang="it-IT" b="1" dirty="0">
                        <a:solidFill>
                          <a:schemeClr val="tx1"/>
                        </a:solidFill>
                      </a:endParaRPr>
                    </a:p>
                  </a:txBody>
                  <a:tcPr anchor="ctr"/>
                </a:tc>
                <a:extLst>
                  <a:ext uri="{0D108BD9-81ED-4DB2-BD59-A6C34878D82A}">
                    <a16:rowId xmlns:a16="http://schemas.microsoft.com/office/drawing/2014/main" val="748043385"/>
                  </a:ext>
                </a:extLst>
              </a:tr>
            </a:tbl>
          </a:graphicData>
        </a:graphic>
      </p:graphicFrame>
      <p:graphicFrame>
        <p:nvGraphicFramePr>
          <p:cNvPr id="13" name="Tabella 12">
            <a:extLst>
              <a:ext uri="{FF2B5EF4-FFF2-40B4-BE49-F238E27FC236}">
                <a16:creationId xmlns:a16="http://schemas.microsoft.com/office/drawing/2014/main" id="{2E9FDAAF-855B-7D62-2423-815A9BEAF44C}"/>
              </a:ext>
            </a:extLst>
          </p:cNvPr>
          <p:cNvGraphicFramePr>
            <a:graphicFrameLocks noGrp="1"/>
          </p:cNvGraphicFramePr>
          <p:nvPr>
            <p:extLst>
              <p:ext uri="{D42A27DB-BD31-4B8C-83A1-F6EECF244321}">
                <p14:modId xmlns:p14="http://schemas.microsoft.com/office/powerpoint/2010/main" val="690791406"/>
              </p:ext>
            </p:extLst>
          </p:nvPr>
        </p:nvGraphicFramePr>
        <p:xfrm>
          <a:off x="270587" y="2860659"/>
          <a:ext cx="5943602" cy="877360"/>
        </p:xfrm>
        <a:graphic>
          <a:graphicData uri="http://schemas.openxmlformats.org/drawingml/2006/table">
            <a:tbl>
              <a:tblPr firstRow="1" bandRow="1">
                <a:tableStyleId>{69CF1AB2-1976-4502-BF36-3FF5EA218861}</a:tableStyleId>
              </a:tblPr>
              <a:tblGrid>
                <a:gridCol w="2971801">
                  <a:extLst>
                    <a:ext uri="{9D8B030D-6E8A-4147-A177-3AD203B41FA5}">
                      <a16:colId xmlns:a16="http://schemas.microsoft.com/office/drawing/2014/main" val="1407709206"/>
                    </a:ext>
                  </a:extLst>
                </a:gridCol>
                <a:gridCol w="2971801">
                  <a:extLst>
                    <a:ext uri="{9D8B030D-6E8A-4147-A177-3AD203B41FA5}">
                      <a16:colId xmlns:a16="http://schemas.microsoft.com/office/drawing/2014/main" val="1262303590"/>
                    </a:ext>
                  </a:extLst>
                </a:gridCol>
              </a:tblGrid>
              <a:tr h="438680">
                <a:tc>
                  <a:txBody>
                    <a:bodyPr/>
                    <a:lstStyle/>
                    <a:p>
                      <a:pPr algn="ctr"/>
                      <a:r>
                        <a:rPr lang="it-IT" dirty="0" err="1"/>
                        <a:t>Required</a:t>
                      </a:r>
                      <a:r>
                        <a:rPr lang="it-IT" dirty="0"/>
                        <a:t> schools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dirty="0"/>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1455921"/>
                  </a:ext>
                </a:extLst>
              </a:tr>
              <a:tr h="438680">
                <a:tc>
                  <a:txBody>
                    <a:bodyPr/>
                    <a:lstStyle/>
                    <a:p>
                      <a:pPr algn="ctr"/>
                      <a:r>
                        <a:rPr lang="it-IT" b="1" dirty="0" err="1"/>
                        <a:t>Attended</a:t>
                      </a:r>
                      <a:r>
                        <a:rPr lang="it-IT" b="1" dirty="0"/>
                        <a:t> schools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b="1" dirty="0">
                          <a:solidFill>
                            <a:schemeClr val="tx1"/>
                          </a:solidFill>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6167338"/>
                  </a:ext>
                </a:extLst>
              </a:tr>
            </a:tbl>
          </a:graphicData>
        </a:graphic>
      </p:graphicFrame>
      <p:sp>
        <p:nvSpPr>
          <p:cNvPr id="6" name="CasellaDiTesto 5">
            <a:extLst>
              <a:ext uri="{FF2B5EF4-FFF2-40B4-BE49-F238E27FC236}">
                <a16:creationId xmlns:a16="http://schemas.microsoft.com/office/drawing/2014/main" id="{F8438058-8AA8-506A-492F-378B754328BA}"/>
              </a:ext>
            </a:extLst>
          </p:cNvPr>
          <p:cNvSpPr txBox="1"/>
          <p:nvPr/>
        </p:nvSpPr>
        <p:spPr>
          <a:xfrm>
            <a:off x="6399567" y="1429169"/>
            <a:ext cx="5636921" cy="2308324"/>
          </a:xfrm>
          <a:prstGeom prst="rect">
            <a:avLst/>
          </a:prstGeom>
          <a:noFill/>
          <a:ln w="19050">
            <a:solidFill>
              <a:srgbClr val="638ACF"/>
            </a:solidFill>
          </a:ln>
        </p:spPr>
        <p:txBody>
          <a:bodyPr wrap="square" rtlCol="0">
            <a:spAutoFit/>
          </a:bodyPr>
          <a:lstStyle/>
          <a:p>
            <a:pPr algn="just"/>
            <a:r>
              <a:rPr lang="en-US" sz="2400" dirty="0">
                <a:latin typeface="+mj-lt"/>
              </a:rPr>
              <a:t>The topics this year didn’t fit enough with my research activities, so I decided to wait for the next year’s edition. Meanwhile, I’m looking for other options, just in case even the 2026 edition of these two schools won’t be aligned with my research.</a:t>
            </a:r>
          </a:p>
        </p:txBody>
      </p:sp>
      <p:sp>
        <p:nvSpPr>
          <p:cNvPr id="8" name="CasellaDiTesto 7">
            <a:extLst>
              <a:ext uri="{FF2B5EF4-FFF2-40B4-BE49-F238E27FC236}">
                <a16:creationId xmlns:a16="http://schemas.microsoft.com/office/drawing/2014/main" id="{0B5BADF7-0E8B-9A23-97AC-670E2AA4CF57}"/>
              </a:ext>
            </a:extLst>
          </p:cNvPr>
          <p:cNvSpPr txBox="1"/>
          <p:nvPr/>
        </p:nvSpPr>
        <p:spPr>
          <a:xfrm>
            <a:off x="2360822" y="979548"/>
            <a:ext cx="1744824" cy="369332"/>
          </a:xfrm>
          <a:prstGeom prst="rect">
            <a:avLst/>
          </a:prstGeom>
          <a:noFill/>
        </p:spPr>
        <p:txBody>
          <a:bodyPr wrap="square">
            <a:spAutoFit/>
          </a:bodyPr>
          <a:lstStyle/>
          <a:p>
            <a:pPr algn="ctr"/>
            <a:r>
              <a:rPr kumimoji="0" lang="it-IT" sz="1800" b="1" i="0" u="none" strike="noStrike" kern="1200" cap="none" spc="0" normalizeH="0" baseline="0" noProof="0" dirty="0">
                <a:ln>
                  <a:noFill/>
                </a:ln>
                <a:solidFill>
                  <a:srgbClr val="1E458C"/>
                </a:solidFill>
                <a:effectLst/>
                <a:uLnTx/>
                <a:uFillTx/>
                <a:latin typeface="Arial Narrow" panose="020B0606020202030204" pitchFamily="34" charset="0"/>
              </a:rPr>
              <a:t>Schools </a:t>
            </a:r>
            <a:endParaRPr lang="it-IT" b="1" dirty="0">
              <a:solidFill>
                <a:srgbClr val="1E458C"/>
              </a:solidFill>
            </a:endParaRPr>
          </a:p>
        </p:txBody>
      </p:sp>
      <p:sp>
        <p:nvSpPr>
          <p:cNvPr id="12" name="CasellaDiTesto 11">
            <a:extLst>
              <a:ext uri="{FF2B5EF4-FFF2-40B4-BE49-F238E27FC236}">
                <a16:creationId xmlns:a16="http://schemas.microsoft.com/office/drawing/2014/main" id="{98E08F24-3189-C8D7-068C-E58E1A2E97E9}"/>
              </a:ext>
            </a:extLst>
          </p:cNvPr>
          <p:cNvSpPr txBox="1"/>
          <p:nvPr/>
        </p:nvSpPr>
        <p:spPr>
          <a:xfrm>
            <a:off x="4721935" y="3836241"/>
            <a:ext cx="1744824" cy="369332"/>
          </a:xfrm>
          <a:prstGeom prst="rect">
            <a:avLst/>
          </a:prstGeom>
          <a:noFill/>
        </p:spPr>
        <p:txBody>
          <a:bodyPr wrap="square">
            <a:spAutoFit/>
          </a:bodyPr>
          <a:lstStyle/>
          <a:p>
            <a:pPr algn="ctr"/>
            <a:r>
              <a:rPr kumimoji="0" lang="it-IT" sz="1800" b="1" i="0" u="none" strike="noStrike" kern="1200" cap="none" spc="0" normalizeH="0" baseline="0" noProof="0" dirty="0">
                <a:ln>
                  <a:noFill/>
                </a:ln>
                <a:solidFill>
                  <a:srgbClr val="1E458C"/>
                </a:solidFill>
                <a:effectLst/>
                <a:uLnTx/>
                <a:uFillTx/>
                <a:latin typeface="Arial Narrow" panose="020B0606020202030204" pitchFamily="34" charset="0"/>
              </a:rPr>
              <a:t>Conferences</a:t>
            </a:r>
            <a:endParaRPr lang="it-IT" b="1" dirty="0">
              <a:solidFill>
                <a:srgbClr val="1E458C"/>
              </a:solidFill>
            </a:endParaRPr>
          </a:p>
        </p:txBody>
      </p:sp>
      <p:pic>
        <p:nvPicPr>
          <p:cNvPr id="15" name="Immagine 14">
            <a:extLst>
              <a:ext uri="{FF2B5EF4-FFF2-40B4-BE49-F238E27FC236}">
                <a16:creationId xmlns:a16="http://schemas.microsoft.com/office/drawing/2014/main" id="{4F688288-794A-6A24-7982-E6D972650BA7}"/>
              </a:ext>
            </a:extLst>
          </p:cNvPr>
          <p:cNvPicPr>
            <a:picLocks noChangeAspect="1"/>
          </p:cNvPicPr>
          <p:nvPr/>
        </p:nvPicPr>
        <p:blipFill>
          <a:blip r:embed="rId2"/>
          <a:stretch>
            <a:fillRect/>
          </a:stretch>
        </p:blipFill>
        <p:spPr>
          <a:xfrm>
            <a:off x="6254100" y="4245429"/>
            <a:ext cx="2423535" cy="2068530"/>
          </a:xfrm>
          <a:prstGeom prst="rect">
            <a:avLst/>
          </a:prstGeom>
        </p:spPr>
      </p:pic>
      <p:sp>
        <p:nvSpPr>
          <p:cNvPr id="19" name="CasellaDiTesto 18">
            <a:extLst>
              <a:ext uri="{FF2B5EF4-FFF2-40B4-BE49-F238E27FC236}">
                <a16:creationId xmlns:a16="http://schemas.microsoft.com/office/drawing/2014/main" id="{74885BA7-C207-908F-1894-A1C08FFB189B}"/>
              </a:ext>
            </a:extLst>
          </p:cNvPr>
          <p:cNvSpPr txBox="1"/>
          <p:nvPr/>
        </p:nvSpPr>
        <p:spPr>
          <a:xfrm>
            <a:off x="8865957" y="4586027"/>
            <a:ext cx="1696295" cy="461665"/>
          </a:xfrm>
          <a:prstGeom prst="rect">
            <a:avLst/>
          </a:prstGeom>
          <a:noFill/>
        </p:spPr>
        <p:txBody>
          <a:bodyPr wrap="square" rtlCol="0">
            <a:spAutoFit/>
          </a:bodyPr>
          <a:lstStyle/>
          <a:p>
            <a:pPr algn="just"/>
            <a:r>
              <a:rPr lang="en-US" sz="2400" dirty="0">
                <a:latin typeface="+mj-lt"/>
              </a:rPr>
              <a:t>(audience)</a:t>
            </a:r>
          </a:p>
        </p:txBody>
      </p:sp>
      <p:pic>
        <p:nvPicPr>
          <p:cNvPr id="21" name="Immagine 20">
            <a:extLst>
              <a:ext uri="{FF2B5EF4-FFF2-40B4-BE49-F238E27FC236}">
                <a16:creationId xmlns:a16="http://schemas.microsoft.com/office/drawing/2014/main" id="{89313DA5-F74C-A8BA-D016-EDFA982AB9F4}"/>
              </a:ext>
            </a:extLst>
          </p:cNvPr>
          <p:cNvPicPr>
            <a:picLocks noChangeAspect="1"/>
          </p:cNvPicPr>
          <p:nvPr/>
        </p:nvPicPr>
        <p:blipFill>
          <a:blip r:embed="rId3"/>
          <a:stretch>
            <a:fillRect/>
          </a:stretch>
        </p:blipFill>
        <p:spPr>
          <a:xfrm>
            <a:off x="1959245" y="4263981"/>
            <a:ext cx="2948657" cy="2080217"/>
          </a:xfrm>
          <a:prstGeom prst="rect">
            <a:avLst/>
          </a:prstGeom>
        </p:spPr>
      </p:pic>
      <p:sp>
        <p:nvSpPr>
          <p:cNvPr id="23" name="CasellaDiTesto 22">
            <a:extLst>
              <a:ext uri="{FF2B5EF4-FFF2-40B4-BE49-F238E27FC236}">
                <a16:creationId xmlns:a16="http://schemas.microsoft.com/office/drawing/2014/main" id="{B67A2CB7-591C-6BDF-E7E0-745213A82722}"/>
              </a:ext>
            </a:extLst>
          </p:cNvPr>
          <p:cNvSpPr txBox="1"/>
          <p:nvPr/>
        </p:nvSpPr>
        <p:spPr>
          <a:xfrm>
            <a:off x="6391469" y="1056305"/>
            <a:ext cx="2435289" cy="369332"/>
          </a:xfrm>
          <a:prstGeom prst="rect">
            <a:avLst/>
          </a:prstGeom>
          <a:solidFill>
            <a:srgbClr val="638ACF"/>
          </a:solidFill>
        </p:spPr>
        <p:txBody>
          <a:bodyPr wrap="square">
            <a:spAutoFit/>
          </a:bodyPr>
          <a:lstStyle/>
          <a:p>
            <a:r>
              <a:rPr kumimoji="0" lang="it-IT" sz="1800" b="1" i="0" u="none" strike="noStrike" kern="1200" cap="none" spc="0" normalizeH="0" baseline="0" noProof="0" dirty="0" err="1">
                <a:ln>
                  <a:noFill/>
                </a:ln>
                <a:solidFill>
                  <a:schemeClr val="bg1"/>
                </a:solidFill>
                <a:effectLst/>
                <a:uLnTx/>
                <a:uFillTx/>
                <a:latin typeface="Arial Narrow" panose="020B0606020202030204" pitchFamily="34" charset="0"/>
              </a:rPr>
              <a:t>Why</a:t>
            </a:r>
            <a:r>
              <a:rPr kumimoji="0" lang="it-IT" sz="1800" b="1" i="0" u="none" strike="noStrike" kern="1200" cap="none" spc="0" normalizeH="0" baseline="0" noProof="0" dirty="0">
                <a:ln>
                  <a:noFill/>
                </a:ln>
                <a:solidFill>
                  <a:schemeClr val="bg1"/>
                </a:solidFill>
                <a:effectLst/>
                <a:uLnTx/>
                <a:uFillTx/>
                <a:latin typeface="Arial Narrow" panose="020B0606020202030204" pitchFamily="34" charset="0"/>
              </a:rPr>
              <a:t> «Not </a:t>
            </a:r>
            <a:r>
              <a:rPr kumimoji="0" lang="it-IT" sz="1800" b="1" i="0" u="none" strike="noStrike" kern="1200" cap="none" spc="0" normalizeH="0" baseline="0" noProof="0" dirty="0" err="1">
                <a:ln>
                  <a:noFill/>
                </a:ln>
                <a:solidFill>
                  <a:schemeClr val="bg1"/>
                </a:solidFill>
                <a:effectLst/>
                <a:uLnTx/>
                <a:uFillTx/>
                <a:latin typeface="Arial Narrow" panose="020B0606020202030204" pitchFamily="34" charset="0"/>
              </a:rPr>
              <a:t>attended</a:t>
            </a:r>
            <a:r>
              <a:rPr kumimoji="0" lang="it-IT" sz="1800" b="1" i="0" u="none" strike="noStrike" kern="1200" cap="none" spc="0" normalizeH="0" baseline="0" noProof="0" dirty="0">
                <a:ln>
                  <a:noFill/>
                </a:ln>
                <a:solidFill>
                  <a:schemeClr val="bg1"/>
                </a:solidFill>
                <a:effectLst/>
                <a:uLnTx/>
                <a:uFillTx/>
                <a:latin typeface="Arial Narrow" panose="020B0606020202030204" pitchFamily="34" charset="0"/>
              </a:rPr>
              <a:t> </a:t>
            </a:r>
            <a:r>
              <a:rPr kumimoji="0" lang="it-IT" sz="1800" b="1" i="0" u="none" strike="noStrike" kern="1200" cap="none" spc="0" normalizeH="0" baseline="0" noProof="0" dirty="0" err="1">
                <a:ln>
                  <a:noFill/>
                </a:ln>
                <a:solidFill>
                  <a:schemeClr val="bg1"/>
                </a:solidFill>
                <a:effectLst/>
                <a:uLnTx/>
                <a:uFillTx/>
                <a:latin typeface="Arial Narrow" panose="020B0606020202030204" pitchFamily="34" charset="0"/>
              </a:rPr>
              <a:t>yet</a:t>
            </a:r>
            <a:r>
              <a:rPr lang="it-IT" b="1" dirty="0">
                <a:solidFill>
                  <a:schemeClr val="bg1"/>
                </a:solidFill>
                <a:latin typeface="Arial Narrow" panose="020B0606020202030204" pitchFamily="34" charset="0"/>
              </a:rPr>
              <a:t>»?</a:t>
            </a:r>
            <a:endParaRPr lang="it-IT" dirty="0">
              <a:solidFill>
                <a:schemeClr val="bg1"/>
              </a:solidFill>
            </a:endParaRPr>
          </a:p>
        </p:txBody>
      </p:sp>
      <p:pic>
        <p:nvPicPr>
          <p:cNvPr id="24" name="Immagine 23" descr="Immagine che contiene cilindro, argento&#10;&#10;Il contenuto generato dall'IA potrebbe non essere corretto.">
            <a:extLst>
              <a:ext uri="{FF2B5EF4-FFF2-40B4-BE49-F238E27FC236}">
                <a16:creationId xmlns:a16="http://schemas.microsoft.com/office/drawing/2014/main" id="{6D6AE033-6767-9F77-62CF-7BF01335C1E3}"/>
              </a:ext>
            </a:extLst>
          </p:cNvPr>
          <p:cNvPicPr>
            <a:picLocks noChangeAspect="1"/>
          </p:cNvPicPr>
          <p:nvPr/>
        </p:nvPicPr>
        <p:blipFill>
          <a:blip r:embed="rId4">
            <a:alphaModFix amt="70000"/>
            <a:duotone>
              <a:schemeClr val="accent1">
                <a:shade val="45000"/>
                <a:satMod val="135000"/>
              </a:schemeClr>
              <a:prstClr val="white"/>
            </a:duotone>
            <a:extLst>
              <a:ext uri="{BEBA8EAE-BF5A-486C-A8C5-ECC9F3942E4B}">
                <a14:imgProps xmlns:a14="http://schemas.microsoft.com/office/drawing/2010/main">
                  <a14:imgLayer r:embed="rId5">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25" name="Segno di moltiplicazione 24">
            <a:extLst>
              <a:ext uri="{FF2B5EF4-FFF2-40B4-BE49-F238E27FC236}">
                <a16:creationId xmlns:a16="http://schemas.microsoft.com/office/drawing/2014/main" id="{D7BF94C0-78DB-3251-DC36-DCEA5CA761B2}"/>
              </a:ext>
            </a:extLst>
          </p:cNvPr>
          <p:cNvSpPr/>
          <p:nvPr/>
        </p:nvSpPr>
        <p:spPr>
          <a:xfrm>
            <a:off x="4823927" y="3340360"/>
            <a:ext cx="289249" cy="30791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B9B1B503-3A09-1CAE-D023-6A662C74352A}"/>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12</a:t>
            </a:fld>
            <a:endParaRPr lang="it-IT" dirty="0">
              <a:solidFill>
                <a:schemeClr val="bg1"/>
              </a:solidFill>
            </a:endParaRPr>
          </a:p>
        </p:txBody>
      </p:sp>
    </p:spTree>
    <p:extLst>
      <p:ext uri="{BB962C8B-B14F-4D97-AF65-F5344CB8AC3E}">
        <p14:creationId xmlns:p14="http://schemas.microsoft.com/office/powerpoint/2010/main" val="276228490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AF7B-55C5-491D-E5F4-F48DEC457361}"/>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B3BF8752-4284-77B4-E1EE-075D4D699D90}"/>
              </a:ext>
            </a:extLst>
          </p:cNvPr>
          <p:cNvSpPr/>
          <p:nvPr/>
        </p:nvSpPr>
        <p:spPr>
          <a:xfrm>
            <a:off x="-250166" y="-69011"/>
            <a:ext cx="12982755" cy="6927011"/>
          </a:xfrm>
          <a:prstGeom prst="rect">
            <a:avLst/>
          </a:prstGeom>
          <a:solidFill>
            <a:srgbClr val="1D4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ubtitle 2">
            <a:extLst>
              <a:ext uri="{FF2B5EF4-FFF2-40B4-BE49-F238E27FC236}">
                <a16:creationId xmlns:a16="http://schemas.microsoft.com/office/drawing/2014/main" id="{553C0B1F-EBF0-98AD-09E1-9CFBED4210F1}"/>
              </a:ext>
            </a:extLst>
          </p:cNvPr>
          <p:cNvSpPr txBox="1">
            <a:spLocks/>
          </p:cNvSpPr>
          <p:nvPr/>
        </p:nvSpPr>
        <p:spPr>
          <a:xfrm>
            <a:off x="1405466" y="20240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400" b="1" i="0" u="none" strike="noStrike" kern="1200" cap="none" spc="0" normalizeH="0" baseline="0" noProof="0" dirty="0">
              <a:ln>
                <a:noFill/>
              </a:ln>
              <a:solidFill>
                <a:srgbClr val="34495E"/>
              </a:solidFill>
              <a:effectLst/>
              <a:uLnTx/>
              <a:uFillTx/>
              <a:latin typeface="Roboto" panose="02000000000000000000" pitchFamily="2" charset="0"/>
              <a:ea typeface="+mn-ea"/>
              <a:cs typeface="+mn-cs"/>
            </a:endParaRPr>
          </a:p>
        </p:txBody>
      </p:sp>
      <p:sp>
        <p:nvSpPr>
          <p:cNvPr id="7" name="Subtitle 2">
            <a:extLst>
              <a:ext uri="{FF2B5EF4-FFF2-40B4-BE49-F238E27FC236}">
                <a16:creationId xmlns:a16="http://schemas.microsoft.com/office/drawing/2014/main" id="{1B296B6E-ECF2-FF22-D632-0A8641879B0F}"/>
              </a:ext>
            </a:extLst>
          </p:cNvPr>
          <p:cNvSpPr txBox="1">
            <a:spLocks/>
          </p:cNvSpPr>
          <p:nvPr/>
        </p:nvSpPr>
        <p:spPr>
          <a:xfrm>
            <a:off x="11039151" y="6603207"/>
            <a:ext cx="1769055" cy="254793"/>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200" b="1" i="0" u="none" strike="noStrike" kern="1200" cap="none" spc="0" normalizeH="0" baseline="0" noProof="0" dirty="0">
              <a:ln>
                <a:noFill/>
              </a:ln>
              <a:solidFill>
                <a:schemeClr val="bg1">
                  <a:alpha val="50000"/>
                </a:schemeClr>
              </a:solidFill>
              <a:effectLst/>
              <a:uLnTx/>
              <a:uFillTx/>
              <a:latin typeface="Roboto" panose="02000000000000000000" pitchFamily="2" charset="0"/>
              <a:ea typeface="+mn-ea"/>
              <a:cs typeface="+mn-cs"/>
            </a:endParaRPr>
          </a:p>
        </p:txBody>
      </p:sp>
      <p:pic>
        <p:nvPicPr>
          <p:cNvPr id="3" name="Immagine 2" descr="Immagine che contiene cerchio, orologio, arte&#10;&#10;Descrizione generata automaticamente">
            <a:extLst>
              <a:ext uri="{FF2B5EF4-FFF2-40B4-BE49-F238E27FC236}">
                <a16:creationId xmlns:a16="http://schemas.microsoft.com/office/drawing/2014/main" id="{81000D3B-0467-D379-3C81-19FEBC76B50B}"/>
              </a:ext>
            </a:extLst>
          </p:cNvPr>
          <p:cNvPicPr>
            <a:picLocks noChangeAspect="1"/>
          </p:cNvPicPr>
          <p:nvPr/>
        </p:nvPicPr>
        <p:blipFill>
          <a:blip r:embed="rId2">
            <a:duotone>
              <a:schemeClr val="accent1">
                <a:shade val="45000"/>
                <a:satMod val="135000"/>
              </a:schemeClr>
              <a:prstClr val="white"/>
            </a:duotone>
            <a:alphaModFix amt="5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9970" r="29847"/>
          <a:stretch/>
        </p:blipFill>
        <p:spPr>
          <a:xfrm>
            <a:off x="5018047" y="0"/>
            <a:ext cx="8129240" cy="6789374"/>
          </a:xfrm>
          <a:prstGeom prst="rect">
            <a:avLst/>
          </a:prstGeom>
        </p:spPr>
      </p:pic>
      <p:sp>
        <p:nvSpPr>
          <p:cNvPr id="2" name="Title 1">
            <a:extLst>
              <a:ext uri="{FF2B5EF4-FFF2-40B4-BE49-F238E27FC236}">
                <a16:creationId xmlns:a16="http://schemas.microsoft.com/office/drawing/2014/main" id="{A566EC50-80C5-792E-A8F8-796070273C0B}"/>
              </a:ext>
            </a:extLst>
          </p:cNvPr>
          <p:cNvSpPr>
            <a:spLocks noGrp="1"/>
          </p:cNvSpPr>
          <p:nvPr>
            <p:ph type="ctrTitle"/>
          </p:nvPr>
        </p:nvSpPr>
        <p:spPr/>
        <p:txBody>
          <a:bodyPr>
            <a:noAutofit/>
          </a:bodyPr>
          <a:lstStyle/>
          <a:p>
            <a:r>
              <a:rPr lang="en-US" sz="4000" b="1" dirty="0">
                <a:solidFill>
                  <a:schemeClr val="bg1"/>
                </a:solidFill>
              </a:rPr>
              <a:t>Thank you for your attention</a:t>
            </a:r>
            <a:endParaRPr lang="it-IT" sz="4000" b="1" dirty="0">
              <a:solidFill>
                <a:schemeClr val="bg1"/>
              </a:solidFill>
            </a:endParaRPr>
          </a:p>
        </p:txBody>
      </p:sp>
    </p:spTree>
    <p:extLst>
      <p:ext uri="{BB962C8B-B14F-4D97-AF65-F5344CB8AC3E}">
        <p14:creationId xmlns:p14="http://schemas.microsoft.com/office/powerpoint/2010/main" val="937610224"/>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6B07E-D619-5765-E459-151080D44D87}"/>
            </a:ext>
          </a:extLst>
        </p:cNvPr>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EC1173B8-5556-D656-B90E-B192AA8A5C58}"/>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1</a:t>
            </a:fld>
            <a:endParaRPr lang="it-IT" dirty="0">
              <a:solidFill>
                <a:schemeClr val="bg1"/>
              </a:solidFill>
            </a:endParaRPr>
          </a:p>
        </p:txBody>
      </p:sp>
      <p:pic>
        <p:nvPicPr>
          <p:cNvPr id="32" name="Immagine 31" descr="Immagine che contiene pialla/aereo, schermata, aeromobile, aviazione&#10;&#10;Il contenuto generato dall'IA potrebbe non essere corretto.">
            <a:extLst>
              <a:ext uri="{FF2B5EF4-FFF2-40B4-BE49-F238E27FC236}">
                <a16:creationId xmlns:a16="http://schemas.microsoft.com/office/drawing/2014/main" id="{FAAE66A5-C96D-A062-AF2F-065EF109AC56}"/>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4941"/>
          </a:xfrm>
          <a:prstGeom prst="rect">
            <a:avLst/>
          </a:prstGeom>
        </p:spPr>
      </p:pic>
      <p:pic>
        <p:nvPicPr>
          <p:cNvPr id="5" name="Immagine 4" descr="Immagine che contiene testo, Carattere, grafica, Elementi grafici&#10;&#10;Il contenuto generato dall'IA potrebbe non essere corretto.">
            <a:extLst>
              <a:ext uri="{FF2B5EF4-FFF2-40B4-BE49-F238E27FC236}">
                <a16:creationId xmlns:a16="http://schemas.microsoft.com/office/drawing/2014/main" id="{AC6CA5F3-15DE-460E-F150-75B37B68B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288" y="0"/>
            <a:ext cx="1998334" cy="616986"/>
          </a:xfrm>
          <a:prstGeom prst="rect">
            <a:avLst/>
          </a:prstGeom>
        </p:spPr>
      </p:pic>
      <p:sp>
        <p:nvSpPr>
          <p:cNvPr id="9" name="Rettangolo 8">
            <a:extLst>
              <a:ext uri="{FF2B5EF4-FFF2-40B4-BE49-F238E27FC236}">
                <a16:creationId xmlns:a16="http://schemas.microsoft.com/office/drawing/2014/main" id="{23F25AA2-511C-E97A-9429-1B058DF711B7}"/>
              </a:ext>
            </a:extLst>
          </p:cNvPr>
          <p:cNvSpPr/>
          <p:nvPr/>
        </p:nvSpPr>
        <p:spPr>
          <a:xfrm>
            <a:off x="-1" y="653144"/>
            <a:ext cx="12192001" cy="620485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numCol="2" rtlCol="0" anchor="t"/>
          <a:lstStyle/>
          <a:p>
            <a:r>
              <a:rPr lang="it-IT" sz="2000" b="1" dirty="0">
                <a:latin typeface="+mj-lt"/>
              </a:rPr>
              <a:t>Einstein </a:t>
            </a:r>
            <a:r>
              <a:rPr lang="it-IT" sz="2000" b="1" dirty="0" err="1">
                <a:latin typeface="+mj-lt"/>
              </a:rPr>
              <a:t>Telescope</a:t>
            </a:r>
            <a:r>
              <a:rPr lang="it-IT" sz="2000" b="1" dirty="0">
                <a:latin typeface="+mj-lt"/>
              </a:rPr>
              <a:t> </a:t>
            </a:r>
            <a:r>
              <a:rPr lang="it-IT" sz="2000" b="1" dirty="0" err="1">
                <a:latin typeface="+mj-lt"/>
              </a:rPr>
              <a:t>overview</a:t>
            </a:r>
            <a:endParaRPr lang="it-IT" sz="2000" b="1" dirty="0">
              <a:latin typeface="+mj-lt"/>
            </a:endParaRPr>
          </a:p>
          <a:p>
            <a:pPr marL="285750" indent="-285750">
              <a:buFont typeface="Arial" panose="020B0604020202020204" pitchFamily="34" charset="0"/>
              <a:buChar char="•"/>
            </a:pPr>
            <a:r>
              <a:rPr lang="it-IT" sz="1400" dirty="0">
                <a:latin typeface="+mj-lt"/>
              </a:rPr>
              <a:t>Einstein </a:t>
            </a:r>
            <a:r>
              <a:rPr lang="it-IT" sz="1400" dirty="0" err="1">
                <a:latin typeface="+mj-lt"/>
              </a:rPr>
              <a:t>Telescope</a:t>
            </a:r>
            <a:r>
              <a:rPr lang="it-IT" sz="1400" dirty="0">
                <a:latin typeface="+mj-lt"/>
              </a:rPr>
              <a:t> </a:t>
            </a:r>
            <a:r>
              <a:rPr lang="it-IT" sz="1400" dirty="0" err="1">
                <a:latin typeface="+mj-lt"/>
              </a:rPr>
              <a:t>represent</a:t>
            </a:r>
            <a:r>
              <a:rPr lang="it-IT" sz="1400" dirty="0">
                <a:latin typeface="+mj-lt"/>
              </a:rPr>
              <a:t> the </a:t>
            </a:r>
            <a:r>
              <a:rPr lang="it-IT" sz="1400" dirty="0" err="1">
                <a:latin typeface="+mj-lt"/>
              </a:rPr>
              <a:t>third</a:t>
            </a:r>
            <a:r>
              <a:rPr lang="it-IT" sz="1400" dirty="0">
                <a:latin typeface="+mj-lt"/>
              </a:rPr>
              <a:t> generation of </a:t>
            </a:r>
            <a:r>
              <a:rPr lang="it-IT" sz="1400" dirty="0" err="1">
                <a:latin typeface="+mj-lt"/>
              </a:rPr>
              <a:t>gravitational</a:t>
            </a:r>
            <a:r>
              <a:rPr lang="it-IT" sz="1400" dirty="0">
                <a:latin typeface="+mj-lt"/>
              </a:rPr>
              <a:t> </a:t>
            </a:r>
            <a:r>
              <a:rPr lang="it-IT" sz="1400" dirty="0" err="1">
                <a:latin typeface="+mj-lt"/>
              </a:rPr>
              <a:t>wave</a:t>
            </a:r>
            <a:r>
              <a:rPr lang="it-IT" sz="1400" dirty="0">
                <a:latin typeface="+mj-lt"/>
              </a:rPr>
              <a:t> detectors</a:t>
            </a:r>
          </a:p>
          <a:p>
            <a:pPr marL="285750" indent="-285750">
              <a:buFont typeface="Arial" panose="020B0604020202020204" pitchFamily="34" charset="0"/>
              <a:buChar char="•"/>
            </a:pPr>
            <a:r>
              <a:rPr lang="it-IT" sz="1400" dirty="0">
                <a:latin typeface="+mj-lt"/>
              </a:rPr>
              <a:t>ET </a:t>
            </a:r>
            <a:r>
              <a:rPr lang="it-IT" sz="1400" dirty="0" err="1">
                <a:latin typeface="+mj-lt"/>
              </a:rPr>
              <a:t>will</a:t>
            </a:r>
            <a:r>
              <a:rPr lang="it-IT" sz="1400" dirty="0">
                <a:latin typeface="+mj-lt"/>
              </a:rPr>
              <a:t> be </a:t>
            </a:r>
            <a:r>
              <a:rPr lang="it-IT" sz="1400" dirty="0" err="1">
                <a:latin typeface="+mj-lt"/>
              </a:rPr>
              <a:t>built</a:t>
            </a:r>
            <a:r>
              <a:rPr lang="it-IT" sz="1400" dirty="0">
                <a:latin typeface="+mj-lt"/>
              </a:rPr>
              <a:t> in «</a:t>
            </a:r>
            <a:r>
              <a:rPr lang="it-IT" sz="1400" dirty="0" err="1">
                <a:latin typeface="+mj-lt"/>
              </a:rPr>
              <a:t>triangle</a:t>
            </a:r>
            <a:r>
              <a:rPr lang="it-IT" sz="1400" dirty="0">
                <a:latin typeface="+mj-lt"/>
              </a:rPr>
              <a:t>» </a:t>
            </a:r>
            <a:r>
              <a:rPr lang="it-IT" sz="1400" dirty="0" err="1">
                <a:latin typeface="+mj-lt"/>
              </a:rPr>
              <a:t>configuration</a:t>
            </a:r>
            <a:endParaRPr lang="it-IT" sz="1400" dirty="0">
              <a:latin typeface="+mj-lt"/>
            </a:endParaRPr>
          </a:p>
          <a:p>
            <a:pPr marL="285750" indent="-285750">
              <a:buFont typeface="Arial" panose="020B0604020202020204" pitchFamily="34" charset="0"/>
              <a:buChar char="•"/>
            </a:pPr>
            <a:r>
              <a:rPr lang="it-IT" sz="1400" dirty="0">
                <a:latin typeface="+mj-lt"/>
              </a:rPr>
              <a:t>«</a:t>
            </a:r>
            <a:r>
              <a:rPr lang="it-IT" sz="1400" dirty="0" err="1">
                <a:latin typeface="+mj-lt"/>
              </a:rPr>
              <a:t>Xylophone</a:t>
            </a:r>
            <a:r>
              <a:rPr lang="it-IT" sz="1400" dirty="0">
                <a:latin typeface="+mj-lt"/>
              </a:rPr>
              <a:t>» design: </a:t>
            </a:r>
            <a:r>
              <a:rPr lang="it-IT" sz="1400" dirty="0" err="1">
                <a:latin typeface="+mj-lt"/>
              </a:rPr>
              <a:t>two</a:t>
            </a:r>
            <a:r>
              <a:rPr lang="it-IT" sz="1400" dirty="0">
                <a:latin typeface="+mj-lt"/>
              </a:rPr>
              <a:t> detectors in the </a:t>
            </a:r>
            <a:r>
              <a:rPr lang="it-IT" sz="1400" dirty="0" err="1">
                <a:latin typeface="+mj-lt"/>
              </a:rPr>
              <a:t>same</a:t>
            </a:r>
            <a:r>
              <a:rPr lang="it-IT" sz="1400" dirty="0">
                <a:latin typeface="+mj-lt"/>
              </a:rPr>
              <a:t> spot, one for LF (underground) and the </a:t>
            </a:r>
            <a:r>
              <a:rPr lang="it-IT" sz="1400" dirty="0" err="1">
                <a:latin typeface="+mj-lt"/>
              </a:rPr>
              <a:t>other</a:t>
            </a:r>
            <a:r>
              <a:rPr lang="it-IT" sz="1400" dirty="0">
                <a:latin typeface="+mj-lt"/>
              </a:rPr>
              <a:t> for HF</a:t>
            </a:r>
          </a:p>
          <a:p>
            <a:pPr marL="285750" indent="-285750">
              <a:buFont typeface="Arial" panose="020B0604020202020204" pitchFamily="34" charset="0"/>
              <a:buChar char="•"/>
            </a:pPr>
            <a:r>
              <a:rPr lang="it-IT" sz="1400" dirty="0">
                <a:latin typeface="+mj-lt"/>
              </a:rPr>
              <a:t>LF detector: 1.5Hz to 30Hz</a:t>
            </a:r>
          </a:p>
          <a:p>
            <a:pPr marL="285750" indent="-285750">
              <a:buFont typeface="Arial" panose="020B0604020202020204" pitchFamily="34" charset="0"/>
              <a:buChar char="•"/>
            </a:pPr>
            <a:r>
              <a:rPr lang="it-IT" sz="1400" dirty="0">
                <a:latin typeface="+mj-lt"/>
              </a:rPr>
              <a:t>HF detector: 30 Hz to 10kHz</a:t>
            </a: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600" dirty="0">
              <a:latin typeface="+mj-lt"/>
            </a:endParaRPr>
          </a:p>
          <a:p>
            <a:endParaRPr lang="it-IT" sz="1200" b="1" dirty="0">
              <a:latin typeface="+mj-lt"/>
            </a:endParaRPr>
          </a:p>
        </p:txBody>
      </p:sp>
      <p:pic>
        <p:nvPicPr>
          <p:cNvPr id="11" name="Immagine 10">
            <a:extLst>
              <a:ext uri="{FF2B5EF4-FFF2-40B4-BE49-F238E27FC236}">
                <a16:creationId xmlns:a16="http://schemas.microsoft.com/office/drawing/2014/main" id="{B3E8BD0C-A35A-0C43-8971-88A6B88691D3}"/>
              </a:ext>
            </a:extLst>
          </p:cNvPr>
          <p:cNvPicPr>
            <a:picLocks noChangeAspect="1"/>
          </p:cNvPicPr>
          <p:nvPr/>
        </p:nvPicPr>
        <p:blipFill>
          <a:blip r:embed="rId5"/>
          <a:stretch>
            <a:fillRect/>
          </a:stretch>
        </p:blipFill>
        <p:spPr>
          <a:xfrm>
            <a:off x="6218236" y="819509"/>
            <a:ext cx="2688156" cy="1621136"/>
          </a:xfrm>
          <a:prstGeom prst="rect">
            <a:avLst/>
          </a:prstGeom>
        </p:spPr>
      </p:pic>
      <p:pic>
        <p:nvPicPr>
          <p:cNvPr id="12" name="Immagine 11">
            <a:extLst>
              <a:ext uri="{FF2B5EF4-FFF2-40B4-BE49-F238E27FC236}">
                <a16:creationId xmlns:a16="http://schemas.microsoft.com/office/drawing/2014/main" id="{A61E05C3-ADF4-B870-AEA2-C7F9380C048D}"/>
              </a:ext>
            </a:extLst>
          </p:cNvPr>
          <p:cNvPicPr>
            <a:picLocks noChangeAspect="1"/>
          </p:cNvPicPr>
          <p:nvPr/>
        </p:nvPicPr>
        <p:blipFill>
          <a:blip r:embed="rId6"/>
          <a:stretch>
            <a:fillRect/>
          </a:stretch>
        </p:blipFill>
        <p:spPr>
          <a:xfrm>
            <a:off x="1149756" y="2551648"/>
            <a:ext cx="4538752" cy="3823042"/>
          </a:xfrm>
          <a:prstGeom prst="rect">
            <a:avLst/>
          </a:prstGeom>
        </p:spPr>
      </p:pic>
      <p:pic>
        <p:nvPicPr>
          <p:cNvPr id="13" name="Immagine 12">
            <a:extLst>
              <a:ext uri="{FF2B5EF4-FFF2-40B4-BE49-F238E27FC236}">
                <a16:creationId xmlns:a16="http://schemas.microsoft.com/office/drawing/2014/main" id="{52CCD22D-C874-C375-1473-EF5974DC80E7}"/>
              </a:ext>
            </a:extLst>
          </p:cNvPr>
          <p:cNvPicPr>
            <a:picLocks noChangeAspect="1"/>
          </p:cNvPicPr>
          <p:nvPr/>
        </p:nvPicPr>
        <p:blipFill>
          <a:blip r:embed="rId7"/>
          <a:stretch>
            <a:fillRect/>
          </a:stretch>
        </p:blipFill>
        <p:spPr>
          <a:xfrm>
            <a:off x="6412031" y="2536166"/>
            <a:ext cx="4497215" cy="3826429"/>
          </a:xfrm>
          <a:prstGeom prst="rect">
            <a:avLst/>
          </a:prstGeom>
        </p:spPr>
      </p:pic>
      <p:sp>
        <p:nvSpPr>
          <p:cNvPr id="3" name="CasellaDiTesto 2">
            <a:extLst>
              <a:ext uri="{FF2B5EF4-FFF2-40B4-BE49-F238E27FC236}">
                <a16:creationId xmlns:a16="http://schemas.microsoft.com/office/drawing/2014/main" id="{8B565BB1-19F1-752C-30F1-61EED08892DF}"/>
              </a:ext>
            </a:extLst>
          </p:cNvPr>
          <p:cNvSpPr txBox="1"/>
          <p:nvPr/>
        </p:nvSpPr>
        <p:spPr>
          <a:xfrm>
            <a:off x="0" y="6548833"/>
            <a:ext cx="8369558" cy="307777"/>
          </a:xfrm>
          <a:prstGeom prst="rect">
            <a:avLst/>
          </a:prstGeom>
          <a:noFill/>
        </p:spPr>
        <p:txBody>
          <a:bodyPr wrap="square">
            <a:spAutoFit/>
          </a:bodyPr>
          <a:lstStyle/>
          <a:p>
            <a:pPr algn="just"/>
            <a:r>
              <a:rPr kumimoji="0" lang="it-IT" sz="1400" b="1" i="0" u="none" strike="noStrike" kern="1200" cap="none" spc="0" normalizeH="0" baseline="0" noProof="0" dirty="0">
                <a:ln>
                  <a:noFill/>
                </a:ln>
                <a:solidFill>
                  <a:schemeClr val="bg1"/>
                </a:solidFill>
                <a:effectLst/>
                <a:uLnTx/>
                <a:uFillTx/>
                <a:latin typeface="+mj-lt"/>
              </a:rPr>
              <a:t>[1]</a:t>
            </a:r>
            <a:r>
              <a:rPr kumimoji="0" lang="en-US" sz="1400" i="0" u="none" strike="noStrike" kern="1200" cap="none" spc="0" normalizeH="0" baseline="0" noProof="0" dirty="0">
                <a:ln>
                  <a:noFill/>
                </a:ln>
                <a:solidFill>
                  <a:schemeClr val="bg1"/>
                </a:solidFill>
                <a:effectLst/>
                <a:uLnTx/>
                <a:uFillTx/>
                <a:latin typeface="+mj-lt"/>
              </a:rPr>
              <a:t>Einstein gravitational wave Telescope Conceptual Design Study (2011)</a:t>
            </a:r>
            <a:endParaRPr lang="it-IT" sz="1400" dirty="0">
              <a:solidFill>
                <a:schemeClr val="bg1"/>
              </a:solidFill>
              <a:latin typeface="+mj-lt"/>
            </a:endParaRPr>
          </a:p>
        </p:txBody>
      </p:sp>
    </p:spTree>
    <p:extLst>
      <p:ext uri="{BB962C8B-B14F-4D97-AF65-F5344CB8AC3E}">
        <p14:creationId xmlns:p14="http://schemas.microsoft.com/office/powerpoint/2010/main" val="2769815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C649-02DB-6F09-F89C-EB4E1B6A1C1C}"/>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397E17B5-BF40-8118-DAF5-B2274DC74441}"/>
              </a:ext>
            </a:extLst>
          </p:cNvPr>
          <p:cNvSpPr/>
          <p:nvPr/>
        </p:nvSpPr>
        <p:spPr>
          <a:xfrm>
            <a:off x="1" y="0"/>
            <a:ext cx="12192000"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path path="circle">
              <a:fillToRect l="100000" b="100000"/>
            </a:path>
            <a:tileRect t="-100000" r="-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0DEB173D-D59A-4955-A336-003307580D3A}"/>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Immagine che contiene cilindro, argento&#10;&#10;Il contenuto generato dall'IA potrebbe non essere corretto.">
            <a:extLst>
              <a:ext uri="{FF2B5EF4-FFF2-40B4-BE49-F238E27FC236}">
                <a16:creationId xmlns:a16="http://schemas.microsoft.com/office/drawing/2014/main" id="{902E929A-57E0-7A8C-7EFD-247DB3D1CAAC}"/>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8" name="Segnaposto numero diapositiva 7">
            <a:extLst>
              <a:ext uri="{FF2B5EF4-FFF2-40B4-BE49-F238E27FC236}">
                <a16:creationId xmlns:a16="http://schemas.microsoft.com/office/drawing/2014/main" id="{AB5329B9-270A-86C6-5C35-FBC302D0C0D3}"/>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2</a:t>
            </a:fld>
            <a:endParaRPr lang="it-IT" dirty="0">
              <a:solidFill>
                <a:schemeClr val="bg1"/>
              </a:solidFill>
            </a:endParaRPr>
          </a:p>
        </p:txBody>
      </p:sp>
      <p:sp>
        <p:nvSpPr>
          <p:cNvPr id="7" name="Subtitle 2">
            <a:extLst>
              <a:ext uri="{FF2B5EF4-FFF2-40B4-BE49-F238E27FC236}">
                <a16:creationId xmlns:a16="http://schemas.microsoft.com/office/drawing/2014/main" id="{01FD835D-F5AD-EA25-72AB-7A20D7444ECC}"/>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Introduction</a:t>
            </a:r>
            <a:endParaRPr kumimoji="0" lang="it-IT" sz="2800" i="0" u="none" strike="noStrike" kern="1200" cap="none" spc="0" normalizeH="0" baseline="0" noProof="0" dirty="0">
              <a:ln>
                <a:noFill/>
              </a:ln>
              <a:solidFill>
                <a:schemeClr val="bg1"/>
              </a:solidFill>
              <a:effectLst/>
              <a:uLnTx/>
              <a:uFillTx/>
              <a:latin typeface="Arial Narrow" panose="020B0606020202030204" pitchFamily="34" charset="0"/>
            </a:endParaRPr>
          </a:p>
        </p:txBody>
      </p:sp>
      <p:sp>
        <p:nvSpPr>
          <p:cNvPr id="9" name="CasellaDiTesto 8">
            <a:extLst>
              <a:ext uri="{FF2B5EF4-FFF2-40B4-BE49-F238E27FC236}">
                <a16:creationId xmlns:a16="http://schemas.microsoft.com/office/drawing/2014/main" id="{800410C8-7114-50BB-618C-136A77000813}"/>
              </a:ext>
            </a:extLst>
          </p:cNvPr>
          <p:cNvSpPr txBox="1"/>
          <p:nvPr/>
        </p:nvSpPr>
        <p:spPr>
          <a:xfrm>
            <a:off x="133350" y="866775"/>
            <a:ext cx="1171575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“Cost analysis shows that tunnels, shafts and </a:t>
            </a:r>
            <a:r>
              <a:rPr kumimoji="0" lang="en-US" sz="2000" b="1" i="0" u="none" strike="noStrike" kern="1200" cap="none" spc="0" normalizeH="0" baseline="0" noProof="0" dirty="0">
                <a:ln>
                  <a:noFill/>
                </a:ln>
                <a:solidFill>
                  <a:srgbClr val="1E458C"/>
                </a:solidFill>
                <a:effectLst/>
                <a:uLnTx/>
                <a:uFillTx/>
                <a:latin typeface="Calibri Light" panose="020F0302020204030204"/>
                <a:ea typeface="+mn-ea"/>
                <a:cs typeface="+mn-cs"/>
              </a:rPr>
              <a:t>caverns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constitute the </a:t>
            </a:r>
            <a:r>
              <a:rPr kumimoji="0" lang="en-US" sz="2000" b="1" i="0" u="none" strike="noStrike" kern="1200" cap="none" spc="0" normalizeH="0" baseline="0" noProof="0" dirty="0">
                <a:ln>
                  <a:noFill/>
                </a:ln>
                <a:solidFill>
                  <a:srgbClr val="1E458C"/>
                </a:solidFill>
                <a:effectLst/>
                <a:uLnTx/>
                <a:uFillTx/>
                <a:latin typeface="Calibri Light" panose="020F0302020204030204"/>
                <a:ea typeface="+mn-ea"/>
                <a:cs typeface="+mn-cs"/>
              </a:rPr>
              <a:t>main cost drivers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for the Einstein Telescope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project. It is obvious that the cost of underground construction is site dependent and contains large uncertainties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at this stage of the project”</a:t>
            </a:r>
          </a:p>
          <a:p>
            <a:pPr algn="just"/>
            <a:endParaRPr lang="en-US" dirty="0">
              <a:latin typeface="+mj-lt"/>
            </a:endParaRPr>
          </a:p>
          <a:p>
            <a:pPr algn="just"/>
            <a:r>
              <a:rPr lang="en-US" sz="2400" b="1" dirty="0">
                <a:solidFill>
                  <a:srgbClr val="1D4999"/>
                </a:solidFill>
                <a:latin typeface="+mj-lt"/>
              </a:rPr>
              <a:t>Why?</a:t>
            </a:r>
            <a:endParaRPr lang="en-US" dirty="0">
              <a:solidFill>
                <a:srgbClr val="1D4999"/>
              </a:solidFill>
              <a:latin typeface="+mj-lt"/>
            </a:endParaRPr>
          </a:p>
          <a:p>
            <a:pPr algn="just"/>
            <a:r>
              <a:rPr lang="en-US" dirty="0">
                <a:latin typeface="+mj-lt"/>
              </a:rPr>
              <a:t>“[…]a </a:t>
            </a:r>
            <a:r>
              <a:rPr lang="en-US" b="1" dirty="0">
                <a:solidFill>
                  <a:srgbClr val="1E458C"/>
                </a:solidFill>
                <a:latin typeface="+mj-lt"/>
              </a:rPr>
              <a:t>SA 17-m high </a:t>
            </a:r>
            <a:r>
              <a:rPr lang="en-US" dirty="0">
                <a:latin typeface="+mj-lt"/>
              </a:rPr>
              <a:t>with six magnetic anti-spring filters […] represents the reference solution for ET-LF interferometer.”</a:t>
            </a:r>
          </a:p>
          <a:p>
            <a:pPr algn="just"/>
            <a:endParaRPr lang="en-US" dirty="0">
              <a:latin typeface="+mj-lt"/>
            </a:endParaRPr>
          </a:p>
          <a:p>
            <a:pPr algn="just"/>
            <a:r>
              <a:rPr lang="en-US" dirty="0">
                <a:latin typeface="+mj-lt"/>
              </a:rPr>
              <a:t>“Einstein Telescope will have a total of 9 underground caverns. Each corner station will have a large cylindrical</a:t>
            </a:r>
          </a:p>
          <a:p>
            <a:pPr algn="just"/>
            <a:r>
              <a:rPr lang="en-US" dirty="0">
                <a:latin typeface="+mj-lt"/>
              </a:rPr>
              <a:t>underground cavern </a:t>
            </a:r>
            <a:r>
              <a:rPr lang="en-US" b="1" dirty="0">
                <a:solidFill>
                  <a:srgbClr val="1D4999"/>
                </a:solidFill>
                <a:latin typeface="+mj-lt"/>
              </a:rPr>
              <a:t>with a diameter of about 65 m and a </a:t>
            </a:r>
            <a:r>
              <a:rPr lang="en-US" b="1" dirty="0">
                <a:solidFill>
                  <a:srgbClr val="1E458C"/>
                </a:solidFill>
                <a:latin typeface="+mj-lt"/>
              </a:rPr>
              <a:t>height of 30 m.</a:t>
            </a:r>
            <a:r>
              <a:rPr lang="en-US" dirty="0">
                <a:latin typeface="+mj-lt"/>
              </a:rPr>
              <a:t>”</a:t>
            </a:r>
          </a:p>
          <a:p>
            <a:pPr algn="r"/>
            <a:endParaRPr lang="it-IT" dirty="0">
              <a:latin typeface="+mj-lt"/>
            </a:endParaRPr>
          </a:p>
        </p:txBody>
      </p:sp>
      <p:sp>
        <p:nvSpPr>
          <p:cNvPr id="2" name="CasellaDiTesto 1">
            <a:extLst>
              <a:ext uri="{FF2B5EF4-FFF2-40B4-BE49-F238E27FC236}">
                <a16:creationId xmlns:a16="http://schemas.microsoft.com/office/drawing/2014/main" id="{8145F41B-E58A-6F94-D252-97E1A92ADF3F}"/>
              </a:ext>
            </a:extLst>
          </p:cNvPr>
          <p:cNvSpPr txBox="1"/>
          <p:nvPr/>
        </p:nvSpPr>
        <p:spPr>
          <a:xfrm>
            <a:off x="4791534" y="5923384"/>
            <a:ext cx="6632635"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rPr>
              <a:t>Source: </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«Einstein </a:t>
            </a:r>
            <a:r>
              <a:rPr kumimoji="0" lang="it-IT" sz="1600" i="1" u="none" strike="noStrike" kern="1200" cap="none" spc="0" normalizeH="0" baseline="0" noProof="0" dirty="0" err="1">
                <a:ln>
                  <a:noFill/>
                </a:ln>
                <a:solidFill>
                  <a:srgbClr val="1F417F"/>
                </a:solidFill>
                <a:effectLst/>
                <a:uLnTx/>
                <a:uFillTx/>
                <a:latin typeface="Calibri Light" panose="020F0302020204030204"/>
                <a:ea typeface="+mn-ea"/>
                <a:cs typeface="+mn-cs"/>
              </a:rPr>
              <a:t>gravitational</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 </a:t>
            </a:r>
            <a:r>
              <a:rPr kumimoji="0" lang="it-IT" sz="1600" i="1" u="none" strike="noStrike" kern="1200" cap="none" spc="0" normalizeH="0" baseline="0" noProof="0" dirty="0" err="1">
                <a:ln>
                  <a:noFill/>
                </a:ln>
                <a:solidFill>
                  <a:srgbClr val="1F417F"/>
                </a:solidFill>
                <a:effectLst/>
                <a:uLnTx/>
                <a:uFillTx/>
                <a:latin typeface="Calibri Light" panose="020F0302020204030204"/>
                <a:ea typeface="+mn-ea"/>
                <a:cs typeface="+mn-cs"/>
              </a:rPr>
              <a:t>wave</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 </a:t>
            </a:r>
            <a:r>
              <a:rPr kumimoji="0" lang="it-IT" sz="1600" i="1" u="none" strike="noStrike" kern="1200" cap="none" spc="0" normalizeH="0" baseline="0" noProof="0" dirty="0" err="1">
                <a:ln>
                  <a:noFill/>
                </a:ln>
                <a:solidFill>
                  <a:srgbClr val="1F417F"/>
                </a:solidFill>
                <a:effectLst/>
                <a:uLnTx/>
                <a:uFillTx/>
                <a:latin typeface="Calibri Light" panose="020F0302020204030204"/>
                <a:ea typeface="+mn-ea"/>
                <a:cs typeface="+mn-cs"/>
              </a:rPr>
              <a:t>Telescope</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 </a:t>
            </a:r>
            <a:r>
              <a:rPr kumimoji="0" lang="it-IT" sz="1600" i="1" u="none" strike="noStrike" kern="1200" cap="none" spc="0" normalizeH="0" baseline="0" noProof="0" dirty="0" err="1">
                <a:ln>
                  <a:noFill/>
                </a:ln>
                <a:solidFill>
                  <a:srgbClr val="1F417F"/>
                </a:solidFill>
                <a:effectLst/>
                <a:uLnTx/>
                <a:uFillTx/>
                <a:latin typeface="Calibri Light" panose="020F0302020204030204"/>
                <a:ea typeface="+mn-ea"/>
                <a:cs typeface="+mn-cs"/>
              </a:rPr>
              <a:t>conceptual</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 design study (2011)»</a:t>
            </a:r>
          </a:p>
          <a:p>
            <a:pPr algn="just"/>
            <a:endParaRPr lang="it-IT" dirty="0"/>
          </a:p>
        </p:txBody>
      </p:sp>
      <p:sp>
        <p:nvSpPr>
          <p:cNvPr id="4" name="CasellaDiTesto 3">
            <a:extLst>
              <a:ext uri="{FF2B5EF4-FFF2-40B4-BE49-F238E27FC236}">
                <a16:creationId xmlns:a16="http://schemas.microsoft.com/office/drawing/2014/main" id="{918D2277-5458-55EE-3D7C-59F30D41E72D}"/>
              </a:ext>
            </a:extLst>
          </p:cNvPr>
          <p:cNvSpPr txBox="1"/>
          <p:nvPr/>
        </p:nvSpPr>
        <p:spPr>
          <a:xfrm>
            <a:off x="139101" y="4229436"/>
            <a:ext cx="11715750" cy="9233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b="1" dirty="0">
                <a:latin typeface="+mj-lt"/>
              </a:rPr>
              <a:t>A system shorter than a </a:t>
            </a:r>
            <a:r>
              <a:rPr lang="en-US" b="1" dirty="0" err="1">
                <a:latin typeface="+mj-lt"/>
              </a:rPr>
              <a:t>SuperAttenuator</a:t>
            </a:r>
            <a:r>
              <a:rPr lang="en-US" b="1" dirty="0">
                <a:latin typeface="+mj-lt"/>
              </a:rPr>
              <a:t> but with the same (or even better) seismic attenuation level would represent a huge advantage in terms of costs and feasibility for the Einstein Telescope.</a:t>
            </a:r>
          </a:p>
          <a:p>
            <a:pPr algn="r"/>
            <a:endParaRPr lang="it-IT" dirty="0">
              <a:latin typeface="+mj-lt"/>
            </a:endParaRPr>
          </a:p>
        </p:txBody>
      </p:sp>
      <p:sp>
        <p:nvSpPr>
          <p:cNvPr id="5" name="CasellaDiTesto 4">
            <a:extLst>
              <a:ext uri="{FF2B5EF4-FFF2-40B4-BE49-F238E27FC236}">
                <a16:creationId xmlns:a16="http://schemas.microsoft.com/office/drawing/2014/main" id="{4E92A9BF-A05E-C462-3A47-BB63CEC1BD01}"/>
              </a:ext>
            </a:extLst>
          </p:cNvPr>
          <p:cNvSpPr txBox="1"/>
          <p:nvPr/>
        </p:nvSpPr>
        <p:spPr>
          <a:xfrm>
            <a:off x="65314" y="3909527"/>
            <a:ext cx="5113176" cy="369332"/>
          </a:xfrm>
          <a:prstGeom prst="rect">
            <a:avLst/>
          </a:prstGeom>
          <a:noFill/>
        </p:spPr>
        <p:txBody>
          <a:bodyPr wrap="square" rtlCol="0">
            <a:spAutoFit/>
          </a:bodyPr>
          <a:lstStyle/>
          <a:p>
            <a:pPr algn="just"/>
            <a:r>
              <a:rPr lang="en-US" b="1" dirty="0">
                <a:solidFill>
                  <a:srgbClr val="1D4999"/>
                </a:solidFill>
              </a:rPr>
              <a:t>How could we solve this problem?</a:t>
            </a:r>
            <a:endParaRPr lang="en-US" sz="1400" dirty="0">
              <a:solidFill>
                <a:srgbClr val="1D4999"/>
              </a:solidFill>
            </a:endParaRPr>
          </a:p>
        </p:txBody>
      </p:sp>
    </p:spTree>
    <p:extLst>
      <p:ext uri="{BB962C8B-B14F-4D97-AF65-F5344CB8AC3E}">
        <p14:creationId xmlns:p14="http://schemas.microsoft.com/office/powerpoint/2010/main" val="3235302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953DC-273B-0937-F958-0FFBB9ED9977}"/>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9429644D-84B7-FB33-08BB-2B3C5F3546B9}"/>
              </a:ext>
            </a:extLst>
          </p:cNvPr>
          <p:cNvSpPr/>
          <p:nvPr/>
        </p:nvSpPr>
        <p:spPr>
          <a:xfrm>
            <a:off x="1" y="0"/>
            <a:ext cx="12192000"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path path="circle">
              <a:fillToRect l="100000" b="100000"/>
            </a:path>
            <a:tileRect t="-100000" r="-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FD8A3623-32AA-AE1E-CB1F-CFF64F7F29D8}"/>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Immagine che contiene cilindro, argento&#10;&#10;Il contenuto generato dall'IA potrebbe non essere corretto.">
            <a:extLst>
              <a:ext uri="{FF2B5EF4-FFF2-40B4-BE49-F238E27FC236}">
                <a16:creationId xmlns:a16="http://schemas.microsoft.com/office/drawing/2014/main" id="{2D3F0551-BA04-4511-76A1-C63A8DE4EB03}"/>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8" name="Segnaposto numero diapositiva 7">
            <a:extLst>
              <a:ext uri="{FF2B5EF4-FFF2-40B4-BE49-F238E27FC236}">
                <a16:creationId xmlns:a16="http://schemas.microsoft.com/office/drawing/2014/main" id="{4FEEF281-2881-5115-A73B-6A2B6DB2FCC6}"/>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3</a:t>
            </a:fld>
            <a:endParaRPr lang="it-IT" dirty="0">
              <a:solidFill>
                <a:schemeClr val="bg1"/>
              </a:solidFill>
            </a:endParaRPr>
          </a:p>
        </p:txBody>
      </p:sp>
      <p:sp>
        <p:nvSpPr>
          <p:cNvPr id="7" name="Subtitle 2">
            <a:extLst>
              <a:ext uri="{FF2B5EF4-FFF2-40B4-BE49-F238E27FC236}">
                <a16:creationId xmlns:a16="http://schemas.microsoft.com/office/drawing/2014/main" id="{CFFD4976-2D3F-EA3D-494D-AD8F4CA5A857}"/>
              </a:ext>
            </a:extLst>
          </p:cNvPr>
          <p:cNvSpPr txBox="1">
            <a:spLocks/>
          </p:cNvSpPr>
          <p:nvPr/>
        </p:nvSpPr>
        <p:spPr>
          <a:xfrm>
            <a:off x="77637" y="156399"/>
            <a:ext cx="12025694"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bg1"/>
                </a:solidFill>
                <a:effectLst/>
                <a:uLnTx/>
                <a:uFillTx/>
                <a:latin typeface="Arial Narrow" panose="020B0606020202030204" pitchFamily="34" charset="0"/>
              </a:rPr>
              <a:t>State-of-art solutions in the field of mechanical isolation for gravitational waves detectors </a:t>
            </a:r>
            <a:endParaRPr kumimoji="0" lang="it-IT" sz="2800" i="0" u="none" strike="noStrike" kern="1200" cap="none" spc="0" normalizeH="0" baseline="0" noProof="0" dirty="0">
              <a:ln>
                <a:noFill/>
              </a:ln>
              <a:solidFill>
                <a:schemeClr val="bg1"/>
              </a:solidFill>
              <a:effectLst/>
              <a:uLnTx/>
              <a:uFillTx/>
              <a:latin typeface="Arial Narrow" panose="020B0606020202030204" pitchFamily="34" charset="0"/>
            </a:endParaRPr>
          </a:p>
        </p:txBody>
      </p:sp>
      <p:pic>
        <p:nvPicPr>
          <p:cNvPr id="4" name="Immagine 3">
            <a:extLst>
              <a:ext uri="{FF2B5EF4-FFF2-40B4-BE49-F238E27FC236}">
                <a16:creationId xmlns:a16="http://schemas.microsoft.com/office/drawing/2014/main" id="{B08E69DC-A4B2-A595-251A-696CB37069B1}"/>
              </a:ext>
            </a:extLst>
          </p:cNvPr>
          <p:cNvPicPr>
            <a:picLocks noChangeAspect="1"/>
          </p:cNvPicPr>
          <p:nvPr/>
        </p:nvPicPr>
        <p:blipFill>
          <a:blip r:embed="rId4"/>
          <a:stretch>
            <a:fillRect/>
          </a:stretch>
        </p:blipFill>
        <p:spPr>
          <a:xfrm>
            <a:off x="352138" y="1206784"/>
            <a:ext cx="4138019" cy="4496190"/>
          </a:xfrm>
          <a:prstGeom prst="rect">
            <a:avLst/>
          </a:prstGeom>
        </p:spPr>
      </p:pic>
      <p:pic>
        <p:nvPicPr>
          <p:cNvPr id="9" name="Immagine 8">
            <a:extLst>
              <a:ext uri="{FF2B5EF4-FFF2-40B4-BE49-F238E27FC236}">
                <a16:creationId xmlns:a16="http://schemas.microsoft.com/office/drawing/2014/main" id="{D1E5BFBA-B7AD-2294-E934-70DF9E2D09A8}"/>
              </a:ext>
            </a:extLst>
          </p:cNvPr>
          <p:cNvPicPr>
            <a:picLocks noChangeAspect="1"/>
          </p:cNvPicPr>
          <p:nvPr/>
        </p:nvPicPr>
        <p:blipFill>
          <a:blip r:embed="rId5"/>
          <a:stretch>
            <a:fillRect/>
          </a:stretch>
        </p:blipFill>
        <p:spPr>
          <a:xfrm>
            <a:off x="10328439" y="3051475"/>
            <a:ext cx="1394858" cy="705992"/>
          </a:xfrm>
          <a:prstGeom prst="rect">
            <a:avLst/>
          </a:prstGeom>
        </p:spPr>
      </p:pic>
      <p:pic>
        <p:nvPicPr>
          <p:cNvPr id="14" name="Immagine 13">
            <a:extLst>
              <a:ext uri="{FF2B5EF4-FFF2-40B4-BE49-F238E27FC236}">
                <a16:creationId xmlns:a16="http://schemas.microsoft.com/office/drawing/2014/main" id="{9537596F-CDAD-F152-7D10-A2FB328540EB}"/>
              </a:ext>
            </a:extLst>
          </p:cNvPr>
          <p:cNvPicPr>
            <a:picLocks noChangeAspect="1"/>
          </p:cNvPicPr>
          <p:nvPr/>
        </p:nvPicPr>
        <p:blipFill>
          <a:blip r:embed="rId6"/>
          <a:stretch>
            <a:fillRect/>
          </a:stretch>
        </p:blipFill>
        <p:spPr>
          <a:xfrm>
            <a:off x="4740505" y="1211317"/>
            <a:ext cx="2205167" cy="3405613"/>
          </a:xfrm>
          <a:prstGeom prst="rect">
            <a:avLst/>
          </a:prstGeom>
        </p:spPr>
      </p:pic>
      <p:sp>
        <p:nvSpPr>
          <p:cNvPr id="16" name="CasellaDiTesto 15">
            <a:extLst>
              <a:ext uri="{FF2B5EF4-FFF2-40B4-BE49-F238E27FC236}">
                <a16:creationId xmlns:a16="http://schemas.microsoft.com/office/drawing/2014/main" id="{19909487-176D-25C0-2D76-9698BDBED675}"/>
              </a:ext>
            </a:extLst>
          </p:cNvPr>
          <p:cNvSpPr txBox="1"/>
          <p:nvPr/>
        </p:nvSpPr>
        <p:spPr>
          <a:xfrm>
            <a:off x="4461265" y="4603541"/>
            <a:ext cx="3071003"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i="1" dirty="0" err="1">
                <a:solidFill>
                  <a:srgbClr val="1F417F"/>
                </a:solidFill>
                <a:latin typeface="Calibri Light" panose="020F0302020204030204"/>
              </a:rPr>
              <a:t>SuperAttenuator</a:t>
            </a:r>
            <a:r>
              <a:rPr lang="it-IT" sz="1600" i="1" dirty="0">
                <a:solidFill>
                  <a:srgbClr val="1F417F"/>
                </a:solidFill>
                <a:latin typeface="Calibri Light" panose="020F0302020204030204"/>
              </a:rPr>
              <a:t> (SA) </a:t>
            </a:r>
            <a:r>
              <a:rPr lang="it-IT" sz="1600" i="1" dirty="0" err="1">
                <a:solidFill>
                  <a:srgbClr val="1F417F"/>
                </a:solidFill>
                <a:latin typeface="Calibri Light" panose="020F0302020204030204"/>
              </a:rPr>
              <a:t>schematic</a:t>
            </a:r>
            <a:r>
              <a:rPr lang="it-IT" sz="1600" b="1" i="1" dirty="0">
                <a:solidFill>
                  <a:srgbClr val="1F417F"/>
                </a:solidFill>
                <a:latin typeface="Calibri Light" panose="020F0302020204030204"/>
              </a:rPr>
              <a:t>[4]</a:t>
            </a:r>
            <a:endPar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endParaRPr>
          </a:p>
          <a:p>
            <a:pPr algn="just"/>
            <a:endParaRPr lang="it-IT" dirty="0"/>
          </a:p>
        </p:txBody>
      </p:sp>
      <p:sp>
        <p:nvSpPr>
          <p:cNvPr id="18" name="CasellaDiTesto 17">
            <a:extLst>
              <a:ext uri="{FF2B5EF4-FFF2-40B4-BE49-F238E27FC236}">
                <a16:creationId xmlns:a16="http://schemas.microsoft.com/office/drawing/2014/main" id="{49469784-00D6-9435-A32B-4B74FCB1C0C9}"/>
              </a:ext>
            </a:extLst>
          </p:cNvPr>
          <p:cNvSpPr txBox="1"/>
          <p:nvPr/>
        </p:nvSpPr>
        <p:spPr>
          <a:xfrm>
            <a:off x="284672" y="5674742"/>
            <a:ext cx="4201064"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i="1" dirty="0" err="1">
                <a:solidFill>
                  <a:srgbClr val="1F417F"/>
                </a:solidFill>
                <a:latin typeface="Calibri Light" panose="020F0302020204030204"/>
              </a:rPr>
              <a:t>SuperAttenuator</a:t>
            </a:r>
            <a:r>
              <a:rPr lang="it-IT" sz="1600" i="1" dirty="0">
                <a:solidFill>
                  <a:srgbClr val="1F417F"/>
                </a:solidFill>
                <a:latin typeface="Calibri Light" panose="020F0302020204030204"/>
              </a:rPr>
              <a:t> (SA) </a:t>
            </a:r>
            <a:r>
              <a:rPr lang="it-IT" sz="1600" i="1" dirty="0" err="1">
                <a:solidFill>
                  <a:srgbClr val="1F417F"/>
                </a:solidFill>
                <a:latin typeface="Calibri Light" panose="020F0302020204030204"/>
              </a:rPr>
              <a:t>detailed</a:t>
            </a:r>
            <a:r>
              <a:rPr lang="it-IT" sz="1600" i="1" dirty="0">
                <a:solidFill>
                  <a:srgbClr val="1F417F"/>
                </a:solidFill>
                <a:latin typeface="Calibri Light" panose="020F0302020204030204"/>
              </a:rPr>
              <a:t> </a:t>
            </a:r>
            <a:r>
              <a:rPr lang="it-IT" sz="1600" i="1" dirty="0" err="1">
                <a:solidFill>
                  <a:srgbClr val="1F417F"/>
                </a:solidFill>
                <a:latin typeface="Calibri Light" panose="020F0302020204030204"/>
              </a:rPr>
              <a:t>representation</a:t>
            </a:r>
            <a:r>
              <a:rPr lang="it-IT" sz="1600" b="1" i="1" dirty="0">
                <a:solidFill>
                  <a:srgbClr val="1F417F"/>
                </a:solidFill>
                <a:latin typeface="Calibri Light" panose="020F0302020204030204"/>
              </a:rPr>
              <a:t>[5]</a:t>
            </a:r>
            <a:endPar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endParaRPr>
          </a:p>
          <a:p>
            <a:pPr algn="just"/>
            <a:endParaRPr lang="it-IT" dirty="0"/>
          </a:p>
        </p:txBody>
      </p:sp>
      <p:sp>
        <p:nvSpPr>
          <p:cNvPr id="22" name="CasellaDiTesto 21">
            <a:extLst>
              <a:ext uri="{FF2B5EF4-FFF2-40B4-BE49-F238E27FC236}">
                <a16:creationId xmlns:a16="http://schemas.microsoft.com/office/drawing/2014/main" id="{0A8AA18E-3D43-C58F-B710-8945577902D8}"/>
              </a:ext>
            </a:extLst>
          </p:cNvPr>
          <p:cNvSpPr txBox="1"/>
          <p:nvPr/>
        </p:nvSpPr>
        <p:spPr>
          <a:xfrm>
            <a:off x="10255345" y="3692661"/>
            <a:ext cx="181300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i="1" dirty="0" err="1">
                <a:solidFill>
                  <a:srgbClr val="1F417F"/>
                </a:solidFill>
                <a:latin typeface="Calibri Light" panose="020F0302020204030204"/>
              </a:rPr>
              <a:t>Geometric</a:t>
            </a:r>
            <a:r>
              <a:rPr lang="it-IT" sz="1600" i="1" dirty="0">
                <a:solidFill>
                  <a:srgbClr val="1F417F"/>
                </a:solidFill>
                <a:latin typeface="Calibri Light" panose="020F0302020204030204"/>
              </a:rPr>
              <a:t> Anti Spring (GAS) </a:t>
            </a:r>
            <a:r>
              <a:rPr lang="it-IT" sz="1600" i="1" dirty="0" err="1">
                <a:solidFill>
                  <a:srgbClr val="1F417F"/>
                </a:solidFill>
                <a:latin typeface="Calibri Light" panose="020F0302020204030204"/>
              </a:rPr>
              <a:t>schematic</a:t>
            </a:r>
            <a:r>
              <a:rPr lang="it-IT" sz="1600" b="1" i="1" dirty="0">
                <a:solidFill>
                  <a:srgbClr val="1F417F"/>
                </a:solidFill>
                <a:latin typeface="Calibri Light" panose="020F0302020204030204"/>
              </a:rPr>
              <a:t>[6]</a:t>
            </a:r>
            <a:endPar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endParaRPr>
          </a:p>
        </p:txBody>
      </p:sp>
      <p:sp>
        <p:nvSpPr>
          <p:cNvPr id="5" name="CasellaDiTesto 4">
            <a:extLst>
              <a:ext uri="{FF2B5EF4-FFF2-40B4-BE49-F238E27FC236}">
                <a16:creationId xmlns:a16="http://schemas.microsoft.com/office/drawing/2014/main" id="{5DC02E42-934D-D76A-CB08-CECCC4BB2929}"/>
              </a:ext>
            </a:extLst>
          </p:cNvPr>
          <p:cNvSpPr txBox="1"/>
          <p:nvPr/>
        </p:nvSpPr>
        <p:spPr>
          <a:xfrm>
            <a:off x="6716854" y="5008025"/>
            <a:ext cx="466759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1E458C"/>
                </a:solidFill>
                <a:effectLst/>
                <a:uLnTx/>
                <a:uFillTx/>
                <a:latin typeface="Calibri Light" panose="020F0302020204030204"/>
                <a:ea typeface="+mn-ea"/>
                <a:cs typeface="+mn-cs"/>
              </a:rPr>
              <a:t>[4]</a:t>
            </a:r>
            <a:r>
              <a:rPr kumimoji="0" lang="it-IT" sz="1200" b="1" i="0" u="none" strike="noStrike" kern="1200" cap="none" spc="0" normalizeH="0" baseline="0" noProof="0" dirty="0">
                <a:ln>
                  <a:noFill/>
                </a:ln>
                <a:solidFill>
                  <a:srgbClr val="638ACF"/>
                </a:solidFill>
                <a:effectLst/>
                <a:uLnTx/>
                <a:uFillTx/>
                <a:latin typeface="Calibri Light" panose="020F0302020204030204"/>
                <a:ea typeface="+mn-ea"/>
                <a:cs typeface="+mn-cs"/>
              </a:rPr>
              <a:t> </a:t>
            </a:r>
            <a:r>
              <a:rPr kumimoji="0" lang="fr-FR" sz="1200" b="0" i="0" u="none" strike="noStrike" kern="1200" cap="none" spc="0" normalizeH="0" baseline="0" noProof="0" dirty="0">
                <a:ln>
                  <a:noFill/>
                </a:ln>
                <a:solidFill>
                  <a:prstClr val="black"/>
                </a:solidFill>
                <a:effectLst/>
                <a:uLnTx/>
                <a:uFillTx/>
                <a:latin typeface="Calibri Light" panose="020F0302020204030204"/>
                <a:ea typeface="+mn-ea"/>
                <a:cs typeface="+mn-cs"/>
              </a:rPr>
              <a:t>F. </a:t>
            </a:r>
            <a:r>
              <a:rPr kumimoji="0" lang="fr-FR"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Acernese</a:t>
            </a:r>
            <a:r>
              <a:rPr kumimoji="0" lang="fr-FR" sz="1200" b="0" i="0" u="none" strike="noStrike" kern="1200" cap="none" spc="0" normalizeH="0" baseline="0" noProof="0" dirty="0">
                <a:ln>
                  <a:noFill/>
                </a:ln>
                <a:solidFill>
                  <a:prstClr val="black"/>
                </a:solidFill>
                <a:effectLst/>
                <a:uLnTx/>
                <a:uFillTx/>
                <a:latin typeface="Calibri Light" panose="020F0302020204030204"/>
                <a:ea typeface="+mn-ea"/>
                <a:cs typeface="+mn-cs"/>
              </a:rPr>
              <a:t> et al. / </a:t>
            </a:r>
            <a:r>
              <a:rPr kumimoji="0" lang="fr-FR"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Astroparticle</a:t>
            </a:r>
            <a:r>
              <a:rPr kumimoji="0" lang="fr-FR"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fr-FR"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Physics</a:t>
            </a:r>
            <a:r>
              <a:rPr kumimoji="0" lang="fr-FR" sz="1200" b="0" i="0" u="none" strike="noStrike" kern="1200" cap="none" spc="0" normalizeH="0" baseline="0" noProof="0" dirty="0">
                <a:ln>
                  <a:noFill/>
                </a:ln>
                <a:solidFill>
                  <a:prstClr val="black"/>
                </a:solidFill>
                <a:effectLst/>
                <a:uLnTx/>
                <a:uFillTx/>
                <a:latin typeface="Calibri Light" panose="020F0302020204030204"/>
                <a:ea typeface="+mn-ea"/>
                <a:cs typeface="+mn-cs"/>
              </a:rPr>
              <a:t> 33 (2010) 182–189 </a:t>
            </a:r>
          </a:p>
          <a:p>
            <a:pPr lvl="0" algn="just">
              <a:defRPr/>
            </a:pPr>
            <a:r>
              <a:rPr kumimoji="0" lang="it-IT" sz="1200" b="1" i="0" u="none" strike="noStrike" kern="1200" cap="none" spc="0" normalizeH="0" baseline="0" noProof="0" dirty="0">
                <a:ln>
                  <a:noFill/>
                </a:ln>
                <a:solidFill>
                  <a:srgbClr val="1E458C"/>
                </a:solidFill>
                <a:effectLst/>
                <a:uLnTx/>
                <a:uFillTx/>
                <a:latin typeface="Calibri Light" panose="020F0302020204030204"/>
                <a:ea typeface="+mn-ea"/>
                <a:cs typeface="+mn-cs"/>
              </a:rPr>
              <a:t>[5]</a:t>
            </a:r>
            <a:r>
              <a:rPr kumimoji="0" lang="it-IT" sz="1200" b="1" i="0" u="none" strike="noStrike" kern="1200" cap="none" spc="0" normalizeH="0" baseline="0" noProof="0" dirty="0">
                <a:ln>
                  <a:noFill/>
                </a:ln>
                <a:solidFill>
                  <a:srgbClr val="638ACF"/>
                </a:solidFill>
                <a:effectLst/>
                <a:uLnTx/>
                <a:uFillTx/>
                <a:latin typeface="Calibri Light" panose="020F0302020204030204"/>
                <a:ea typeface="+mn-ea"/>
                <a:cs typeface="+mn-cs"/>
              </a:rPr>
              <a:t> </a:t>
            </a:r>
            <a:r>
              <a:rPr kumimoji="0" lang="it-IT" sz="1200" b="0" i="0" u="none" strike="noStrike" kern="1200" cap="none" spc="0" normalizeH="0" baseline="0" noProof="0" dirty="0">
                <a:ln>
                  <a:noFill/>
                </a:ln>
                <a:solidFill>
                  <a:prstClr val="black"/>
                </a:solidFill>
                <a:effectLst/>
                <a:uLnTx/>
                <a:uFillTx/>
                <a:latin typeface="Calibri Light" panose="020F0302020204030204"/>
                <a:ea typeface="+mn-ea"/>
                <a:cs typeface="+mn-cs"/>
              </a:rPr>
              <a:t>A. Basti, V. Boschi, P. Chessa et al. </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Nuclear Inst. and Methods in Physics Research, A 1048 (2023) 168021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1E458C"/>
                </a:solidFill>
                <a:effectLst/>
                <a:uLnTx/>
                <a:uFillTx/>
                <a:latin typeface="Calibri Light" panose="020F0302020204030204"/>
                <a:ea typeface="+mn-ea"/>
                <a:cs typeface="+mn-cs"/>
              </a:rPr>
              <a:t>[6]</a:t>
            </a:r>
            <a:r>
              <a:rPr kumimoji="0" lang="it-IT" sz="1200" b="1" i="0" u="none" strike="noStrike" kern="1200" cap="none" spc="0" normalizeH="0" baseline="0" noProof="0" dirty="0">
                <a:ln>
                  <a:noFill/>
                </a:ln>
                <a:solidFill>
                  <a:srgbClr val="638ACF"/>
                </a:solidFill>
                <a:effectLst/>
                <a:uLnTx/>
                <a:uFillTx/>
                <a:latin typeface="Calibri Light" panose="020F03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M.G. Beker et al. / Physics Procedia 37 ( 2012 ) 1389 – 1397</a:t>
            </a:r>
          </a:p>
          <a:p>
            <a:pPr lvl="0" algn="just">
              <a:defRPr/>
            </a:pPr>
            <a:r>
              <a:rPr lang="it-IT" sz="1200" b="1" dirty="0">
                <a:solidFill>
                  <a:srgbClr val="1E458C"/>
                </a:solidFill>
                <a:latin typeface="Calibri Light" panose="020F0302020204030204"/>
              </a:rPr>
              <a:t>[7] </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A. Basti, V. Boschi, P. Chessa et al. Nuclear Inst. and Methods in Physics Research, A 1048 (2023) 168021</a:t>
            </a:r>
          </a:p>
          <a:p>
            <a:pPr algn="just">
              <a:defRPr/>
            </a:pPr>
            <a:r>
              <a:rPr lang="it-IT" sz="1200" b="1" dirty="0">
                <a:solidFill>
                  <a:srgbClr val="1E458C"/>
                </a:solidFill>
                <a:latin typeface="Calibri Light" panose="020F0302020204030204"/>
              </a:rPr>
              <a:t>[8] </a:t>
            </a:r>
            <a:r>
              <a:rPr lang="en-US" sz="1200" dirty="0">
                <a:solidFill>
                  <a:prstClr val="black"/>
                </a:solidFill>
                <a:latin typeface="Calibri Light" panose="020F0302020204030204"/>
              </a:rPr>
              <a:t>https://www.ligo.caltech.edu/page/vibration-isolation</a:t>
            </a:r>
          </a:p>
          <a:p>
            <a:pPr lvl="0" algn="ju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0" name="Immagine 9">
            <a:extLst>
              <a:ext uri="{FF2B5EF4-FFF2-40B4-BE49-F238E27FC236}">
                <a16:creationId xmlns:a16="http://schemas.microsoft.com/office/drawing/2014/main" id="{59BA6973-01D6-D60A-B4AE-2545D3945A7D}"/>
              </a:ext>
            </a:extLst>
          </p:cNvPr>
          <p:cNvPicPr>
            <a:picLocks noChangeAspect="1"/>
          </p:cNvPicPr>
          <p:nvPr/>
        </p:nvPicPr>
        <p:blipFill>
          <a:blip r:embed="rId7"/>
          <a:stretch>
            <a:fillRect/>
          </a:stretch>
        </p:blipFill>
        <p:spPr>
          <a:xfrm>
            <a:off x="9981066" y="836530"/>
            <a:ext cx="2034716" cy="1661304"/>
          </a:xfrm>
          <a:prstGeom prst="rect">
            <a:avLst/>
          </a:prstGeom>
        </p:spPr>
      </p:pic>
      <p:sp>
        <p:nvSpPr>
          <p:cNvPr id="13" name="CasellaDiTesto 12">
            <a:extLst>
              <a:ext uri="{FF2B5EF4-FFF2-40B4-BE49-F238E27FC236}">
                <a16:creationId xmlns:a16="http://schemas.microsoft.com/office/drawing/2014/main" id="{967EA411-D6EC-2215-0F6A-E17BA6D65ACB}"/>
              </a:ext>
            </a:extLst>
          </p:cNvPr>
          <p:cNvSpPr txBox="1"/>
          <p:nvPr/>
        </p:nvSpPr>
        <p:spPr>
          <a:xfrm>
            <a:off x="9581564" y="2475349"/>
            <a:ext cx="2610436"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i="1" dirty="0" err="1">
                <a:solidFill>
                  <a:srgbClr val="1F417F"/>
                </a:solidFill>
                <a:latin typeface="Calibri Light" panose="020F0302020204030204"/>
              </a:rPr>
              <a:t>Magnetic</a:t>
            </a:r>
            <a:r>
              <a:rPr lang="it-IT" sz="1600" i="1" dirty="0">
                <a:solidFill>
                  <a:srgbClr val="1F417F"/>
                </a:solidFill>
                <a:latin typeface="Calibri Light" panose="020F0302020204030204"/>
              </a:rPr>
              <a:t> </a:t>
            </a:r>
            <a:r>
              <a:rPr lang="it-IT" sz="1600" i="1" dirty="0" err="1">
                <a:solidFill>
                  <a:srgbClr val="1F417F"/>
                </a:solidFill>
                <a:latin typeface="Calibri Light" panose="020F0302020204030204"/>
              </a:rPr>
              <a:t>AntiSpring</a:t>
            </a:r>
            <a:r>
              <a:rPr lang="it-IT" sz="1600" i="1" dirty="0">
                <a:solidFill>
                  <a:srgbClr val="1F417F"/>
                </a:solidFill>
                <a:latin typeface="Calibri Light" panose="020F0302020204030204"/>
              </a:rPr>
              <a:t>(MAS) </a:t>
            </a:r>
            <a:r>
              <a:rPr lang="it-IT" sz="1600" i="1" dirty="0" err="1">
                <a:solidFill>
                  <a:srgbClr val="1F417F"/>
                </a:solidFill>
                <a:latin typeface="Calibri Light" panose="020F0302020204030204"/>
              </a:rPr>
              <a:t>schematic</a:t>
            </a:r>
            <a:r>
              <a:rPr lang="it-IT" sz="1600" b="1" i="1" dirty="0">
                <a:solidFill>
                  <a:srgbClr val="1F417F"/>
                </a:solidFill>
                <a:latin typeface="Calibri Light" panose="020F0302020204030204"/>
              </a:rPr>
              <a:t>[7]</a:t>
            </a:r>
            <a:endPar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endParaRPr>
          </a:p>
        </p:txBody>
      </p:sp>
      <p:pic>
        <p:nvPicPr>
          <p:cNvPr id="12" name="Immagine 11" descr="Immagine che contiene testo, schizzo, schermata, diagramma&#10;&#10;Il contenuto generato dall'IA potrebbe non essere corretto.">
            <a:extLst>
              <a:ext uri="{FF2B5EF4-FFF2-40B4-BE49-F238E27FC236}">
                <a16:creationId xmlns:a16="http://schemas.microsoft.com/office/drawing/2014/main" id="{8EE66DA0-01CB-1C94-A0AE-A6164693BC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3072" y="1167259"/>
            <a:ext cx="2168565" cy="1649149"/>
          </a:xfrm>
          <a:prstGeom prst="rect">
            <a:avLst/>
          </a:prstGeom>
        </p:spPr>
      </p:pic>
      <p:sp>
        <p:nvSpPr>
          <p:cNvPr id="17" name="CasellaDiTesto 16">
            <a:extLst>
              <a:ext uri="{FF2B5EF4-FFF2-40B4-BE49-F238E27FC236}">
                <a16:creationId xmlns:a16="http://schemas.microsoft.com/office/drawing/2014/main" id="{BA793636-2D89-88C7-FCEE-A4795DA860F9}"/>
              </a:ext>
            </a:extLst>
          </p:cNvPr>
          <p:cNvSpPr txBox="1"/>
          <p:nvPr/>
        </p:nvSpPr>
        <p:spPr>
          <a:xfrm>
            <a:off x="7279228" y="2866757"/>
            <a:ext cx="1821640" cy="338554"/>
          </a:xfrm>
          <a:prstGeom prst="rect">
            <a:avLst/>
          </a:prstGeom>
          <a:noFill/>
        </p:spPr>
        <p:txBody>
          <a:bodyPr wrap="square" rtlCol="0">
            <a:spAutoFit/>
          </a:bodyPr>
          <a:lstStyle/>
          <a:p>
            <a:pPr lvl="0" algn="just">
              <a:defRPr/>
            </a:pPr>
            <a:r>
              <a:rPr lang="it-IT" sz="1600" i="1">
                <a:solidFill>
                  <a:srgbClr val="1F417F"/>
                </a:solidFill>
                <a:latin typeface="Calibri Light" panose="020F0302020204030204"/>
              </a:rPr>
              <a:t>LIGO suspension</a:t>
            </a:r>
            <a:r>
              <a:rPr lang="it-IT" sz="1600" b="1" i="1">
                <a:solidFill>
                  <a:srgbClr val="1F417F"/>
                </a:solidFill>
                <a:latin typeface="Calibri Light" panose="020F0302020204030204"/>
              </a:rPr>
              <a:t>[8]</a:t>
            </a:r>
            <a:endParaRPr lang="it-IT" sz="1600" b="1" i="1" dirty="0">
              <a:solidFill>
                <a:srgbClr val="1F417F"/>
              </a:solidFill>
              <a:latin typeface="Calibri Light" panose="020F0302020204030204"/>
            </a:endParaRPr>
          </a:p>
        </p:txBody>
      </p:sp>
      <p:pic>
        <p:nvPicPr>
          <p:cNvPr id="15" name="Immagine 14">
            <a:extLst>
              <a:ext uri="{FF2B5EF4-FFF2-40B4-BE49-F238E27FC236}">
                <a16:creationId xmlns:a16="http://schemas.microsoft.com/office/drawing/2014/main" id="{B87F6B09-76E7-46E9-F98A-F7B9963D6D9F}"/>
              </a:ext>
            </a:extLst>
          </p:cNvPr>
          <p:cNvPicPr>
            <a:picLocks noChangeAspect="1"/>
          </p:cNvPicPr>
          <p:nvPr/>
        </p:nvPicPr>
        <p:blipFill>
          <a:blip r:embed="rId9"/>
          <a:stretch>
            <a:fillRect/>
          </a:stretch>
        </p:blipFill>
        <p:spPr>
          <a:xfrm>
            <a:off x="7482659" y="3183148"/>
            <a:ext cx="2334201" cy="1636082"/>
          </a:xfrm>
          <a:prstGeom prst="rect">
            <a:avLst/>
          </a:prstGeom>
        </p:spPr>
      </p:pic>
      <p:sp>
        <p:nvSpPr>
          <p:cNvPr id="19" name="CasellaDiTesto 18">
            <a:extLst>
              <a:ext uri="{FF2B5EF4-FFF2-40B4-BE49-F238E27FC236}">
                <a16:creationId xmlns:a16="http://schemas.microsoft.com/office/drawing/2014/main" id="{0B3D094D-BD53-D2C8-0EC9-BF1112749B00}"/>
              </a:ext>
            </a:extLst>
          </p:cNvPr>
          <p:cNvSpPr txBox="1"/>
          <p:nvPr/>
        </p:nvSpPr>
        <p:spPr>
          <a:xfrm>
            <a:off x="7440253" y="4804825"/>
            <a:ext cx="2747542" cy="338554"/>
          </a:xfrm>
          <a:prstGeom prst="rect">
            <a:avLst/>
          </a:prstGeom>
          <a:noFill/>
        </p:spPr>
        <p:txBody>
          <a:bodyPr wrap="square" rtlCol="0">
            <a:spAutoFit/>
          </a:bodyPr>
          <a:lstStyle/>
          <a:p>
            <a:pPr lvl="0" algn="just">
              <a:defRPr/>
            </a:pPr>
            <a:r>
              <a:rPr lang="it-IT" sz="1600" i="1" dirty="0">
                <a:solidFill>
                  <a:srgbClr val="1F417F"/>
                </a:solidFill>
                <a:latin typeface="Calibri Light" panose="020F0302020204030204"/>
              </a:rPr>
              <a:t>KAGRA </a:t>
            </a:r>
            <a:r>
              <a:rPr lang="it-IT" sz="1600" i="1" dirty="0" err="1">
                <a:solidFill>
                  <a:srgbClr val="1F417F"/>
                </a:solidFill>
                <a:latin typeface="Calibri Light" panose="020F0302020204030204"/>
              </a:rPr>
              <a:t>pre-isolation</a:t>
            </a:r>
            <a:r>
              <a:rPr lang="it-IT" sz="1600" i="1" dirty="0">
                <a:solidFill>
                  <a:srgbClr val="1F417F"/>
                </a:solidFill>
                <a:latin typeface="Calibri Light" panose="020F0302020204030204"/>
              </a:rPr>
              <a:t> stage</a:t>
            </a:r>
            <a:endParaRPr lang="it-IT" sz="1600" b="1" i="1" dirty="0">
              <a:solidFill>
                <a:srgbClr val="1F417F"/>
              </a:solidFill>
              <a:latin typeface="Calibri Light" panose="020F0302020204030204"/>
            </a:endParaRPr>
          </a:p>
        </p:txBody>
      </p:sp>
    </p:spTree>
    <p:extLst>
      <p:ext uri="{BB962C8B-B14F-4D97-AF65-F5344CB8AC3E}">
        <p14:creationId xmlns:p14="http://schemas.microsoft.com/office/powerpoint/2010/main" val="21902955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A484-1685-40C5-B718-9F510BD8DF26}"/>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3295FA9B-FD62-74F4-D871-CD03E43648AB}"/>
              </a:ext>
            </a:extLst>
          </p:cNvPr>
          <p:cNvSpPr/>
          <p:nvPr/>
        </p:nvSpPr>
        <p:spPr>
          <a:xfrm>
            <a:off x="1" y="0"/>
            <a:ext cx="12192000"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path path="circle">
              <a:fillToRect l="100000" b="100000"/>
            </a:path>
            <a:tileRect t="-100000" r="-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A50D08CC-9CA4-2450-3AEE-D28FF510EF68}"/>
              </a:ext>
            </a:extLst>
          </p:cNvPr>
          <p:cNvSpPr/>
          <p:nvPr/>
        </p:nvSpPr>
        <p:spPr>
          <a:xfrm>
            <a:off x="-9335" y="757106"/>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Immagine che contiene cilindro, argento&#10;&#10;Il contenuto generato dall'IA potrebbe non essere corretto.">
            <a:extLst>
              <a:ext uri="{FF2B5EF4-FFF2-40B4-BE49-F238E27FC236}">
                <a16:creationId xmlns:a16="http://schemas.microsoft.com/office/drawing/2014/main" id="{3D9CDC4D-D030-AE50-C22C-2DD7DB873467}"/>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8" name="Segnaposto numero diapositiva 7">
            <a:extLst>
              <a:ext uri="{FF2B5EF4-FFF2-40B4-BE49-F238E27FC236}">
                <a16:creationId xmlns:a16="http://schemas.microsoft.com/office/drawing/2014/main" id="{269A70A6-347A-21AB-3F3E-D1B2F8549C9F}"/>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4</a:t>
            </a:fld>
            <a:endParaRPr lang="it-IT" dirty="0">
              <a:solidFill>
                <a:schemeClr val="bg1"/>
              </a:solidFill>
            </a:endParaRPr>
          </a:p>
        </p:txBody>
      </p:sp>
      <p:sp>
        <p:nvSpPr>
          <p:cNvPr id="7" name="Subtitle 2">
            <a:extLst>
              <a:ext uri="{FF2B5EF4-FFF2-40B4-BE49-F238E27FC236}">
                <a16:creationId xmlns:a16="http://schemas.microsoft.com/office/drawing/2014/main" id="{AEDB61B3-6A21-6042-C532-0440513E4CEF}"/>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Research</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topic</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&amp;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Objectives</a:t>
            </a:r>
            <a:endParaRPr kumimoji="0" lang="it-IT" sz="2800" i="0" u="none" strike="noStrike" kern="1200" cap="none" spc="0" normalizeH="0" baseline="0" noProof="0" dirty="0">
              <a:ln>
                <a:noFill/>
              </a:ln>
              <a:solidFill>
                <a:schemeClr val="bg1"/>
              </a:solidFill>
              <a:effectLst/>
              <a:uLnTx/>
              <a:uFillTx/>
              <a:latin typeface="Arial Narrow" panose="020B0606020202030204" pitchFamily="34" charset="0"/>
            </a:endParaRPr>
          </a:p>
        </p:txBody>
      </p:sp>
      <p:pic>
        <p:nvPicPr>
          <p:cNvPr id="12" name="Immagine 11">
            <a:extLst>
              <a:ext uri="{FF2B5EF4-FFF2-40B4-BE49-F238E27FC236}">
                <a16:creationId xmlns:a16="http://schemas.microsoft.com/office/drawing/2014/main" id="{8A533337-7CF0-E147-A175-5A83E4A9BFDB}"/>
              </a:ext>
            </a:extLst>
          </p:cNvPr>
          <p:cNvPicPr>
            <a:picLocks noChangeAspect="1"/>
          </p:cNvPicPr>
          <p:nvPr/>
        </p:nvPicPr>
        <p:blipFill>
          <a:blip r:embed="rId4"/>
          <a:stretch>
            <a:fillRect/>
          </a:stretch>
        </p:blipFill>
        <p:spPr>
          <a:xfrm>
            <a:off x="596911" y="2849639"/>
            <a:ext cx="2438280" cy="2974446"/>
          </a:xfrm>
          <a:prstGeom prst="rect">
            <a:avLst/>
          </a:prstGeom>
        </p:spPr>
      </p:pic>
      <p:sp>
        <p:nvSpPr>
          <p:cNvPr id="13" name="CasellaDiTesto 12">
            <a:extLst>
              <a:ext uri="{FF2B5EF4-FFF2-40B4-BE49-F238E27FC236}">
                <a16:creationId xmlns:a16="http://schemas.microsoft.com/office/drawing/2014/main" id="{653A01C4-81DB-F0E4-41A4-136E5E252AB8}"/>
              </a:ext>
            </a:extLst>
          </p:cNvPr>
          <p:cNvSpPr txBox="1"/>
          <p:nvPr/>
        </p:nvSpPr>
        <p:spPr>
          <a:xfrm>
            <a:off x="0" y="5773762"/>
            <a:ext cx="3933645"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i="1" dirty="0" err="1">
                <a:solidFill>
                  <a:srgbClr val="1F417F"/>
                </a:solidFill>
                <a:latin typeface="Calibri Light" panose="020F0302020204030204"/>
              </a:rPr>
              <a:t>Nested</a:t>
            </a:r>
            <a:r>
              <a:rPr lang="it-IT" sz="1600" i="1" dirty="0">
                <a:solidFill>
                  <a:srgbClr val="1F417F"/>
                </a:solidFill>
                <a:latin typeface="Calibri Light" panose="020F0302020204030204"/>
              </a:rPr>
              <a:t> </a:t>
            </a:r>
            <a:r>
              <a:rPr lang="it-IT" sz="1600" i="1" dirty="0" err="1">
                <a:solidFill>
                  <a:srgbClr val="1F417F"/>
                </a:solidFill>
                <a:latin typeface="Calibri Light" panose="020F0302020204030204"/>
              </a:rPr>
              <a:t>Inverted</a:t>
            </a:r>
            <a:r>
              <a:rPr lang="it-IT" sz="1600" i="1" dirty="0">
                <a:solidFill>
                  <a:srgbClr val="1F417F"/>
                </a:solidFill>
                <a:latin typeface="Calibri Light" panose="020F0302020204030204"/>
              </a:rPr>
              <a:t> </a:t>
            </a:r>
            <a:r>
              <a:rPr lang="it-IT" sz="1600" i="1" dirty="0" err="1">
                <a:solidFill>
                  <a:srgbClr val="1F417F"/>
                </a:solidFill>
                <a:latin typeface="Calibri Light" panose="020F0302020204030204"/>
              </a:rPr>
              <a:t>Pendulum</a:t>
            </a:r>
            <a:r>
              <a:rPr lang="it-IT" sz="1600" i="1" dirty="0">
                <a:solidFill>
                  <a:srgbClr val="1F417F"/>
                </a:solidFill>
                <a:latin typeface="Calibri Light" panose="020F0302020204030204"/>
              </a:rPr>
              <a:t> (NIP) </a:t>
            </a:r>
            <a:r>
              <a:rPr lang="it-IT" sz="1600" i="1" dirty="0" err="1">
                <a:solidFill>
                  <a:srgbClr val="1F417F"/>
                </a:solidFill>
                <a:latin typeface="Calibri Light" panose="020F0302020204030204"/>
              </a:rPr>
              <a:t>schematic</a:t>
            </a:r>
            <a:r>
              <a:rPr lang="it-IT" sz="1600" b="1" i="1" dirty="0">
                <a:solidFill>
                  <a:srgbClr val="1F417F"/>
                </a:solidFill>
                <a:latin typeface="Calibri Light" panose="020F0302020204030204"/>
              </a:rPr>
              <a:t>[2]</a:t>
            </a:r>
            <a:endPar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endParaRPr>
          </a:p>
          <a:p>
            <a:pPr algn="just"/>
            <a:endParaRPr lang="it-IT" dirty="0"/>
          </a:p>
        </p:txBody>
      </p:sp>
      <p:pic>
        <p:nvPicPr>
          <p:cNvPr id="17" name="Immagine 16">
            <a:extLst>
              <a:ext uri="{FF2B5EF4-FFF2-40B4-BE49-F238E27FC236}">
                <a16:creationId xmlns:a16="http://schemas.microsoft.com/office/drawing/2014/main" id="{B08850DE-EEC2-3E47-741B-E9BAD615AB79}"/>
              </a:ext>
            </a:extLst>
          </p:cNvPr>
          <p:cNvPicPr>
            <a:picLocks noChangeAspect="1"/>
          </p:cNvPicPr>
          <p:nvPr/>
        </p:nvPicPr>
        <p:blipFill>
          <a:blip r:embed="rId5"/>
          <a:stretch>
            <a:fillRect/>
          </a:stretch>
        </p:blipFill>
        <p:spPr>
          <a:xfrm>
            <a:off x="4812311" y="1078980"/>
            <a:ext cx="6782960" cy="3250424"/>
          </a:xfrm>
          <a:prstGeom prst="rect">
            <a:avLst/>
          </a:prstGeom>
        </p:spPr>
      </p:pic>
      <p:sp>
        <p:nvSpPr>
          <p:cNvPr id="19" name="CasellaDiTesto 18">
            <a:extLst>
              <a:ext uri="{FF2B5EF4-FFF2-40B4-BE49-F238E27FC236}">
                <a16:creationId xmlns:a16="http://schemas.microsoft.com/office/drawing/2014/main" id="{7EC2B070-18A7-58AB-ACA3-EC9769F50E35}"/>
              </a:ext>
            </a:extLst>
          </p:cNvPr>
          <p:cNvSpPr txBox="1"/>
          <p:nvPr/>
        </p:nvSpPr>
        <p:spPr>
          <a:xfrm>
            <a:off x="133350" y="866775"/>
            <a:ext cx="4292001" cy="2031325"/>
          </a:xfrm>
          <a:prstGeom prst="rect">
            <a:avLst/>
          </a:prstGeom>
          <a:noFill/>
        </p:spPr>
        <p:txBody>
          <a:bodyPr wrap="square" rtlCol="0">
            <a:spAutoFit/>
          </a:bodyPr>
          <a:lstStyle/>
          <a:p>
            <a:pPr algn="just"/>
            <a:r>
              <a:rPr lang="en-US" dirty="0">
                <a:latin typeface="+mj-lt"/>
              </a:rPr>
              <a:t>In collaboration with INFN-Naples, we are exploring an alternative solution to the </a:t>
            </a:r>
            <a:r>
              <a:rPr lang="en-US" dirty="0" err="1">
                <a:latin typeface="+mj-lt"/>
              </a:rPr>
              <a:t>AdV</a:t>
            </a:r>
            <a:r>
              <a:rPr lang="en-US" dirty="0">
                <a:latin typeface="+mj-lt"/>
              </a:rPr>
              <a:t>+ SA. Our proposal for the </a:t>
            </a:r>
            <a:r>
              <a:rPr lang="en-US" dirty="0" err="1">
                <a:latin typeface="+mj-lt"/>
              </a:rPr>
              <a:t>NewGeneration</a:t>
            </a:r>
            <a:r>
              <a:rPr lang="en-US" dirty="0">
                <a:latin typeface="+mj-lt"/>
              </a:rPr>
              <a:t> </a:t>
            </a:r>
            <a:r>
              <a:rPr lang="en-US" dirty="0" err="1">
                <a:latin typeface="+mj-lt"/>
              </a:rPr>
              <a:t>SuperAttenuator</a:t>
            </a:r>
            <a:r>
              <a:rPr lang="en-US" dirty="0">
                <a:latin typeface="+mj-lt"/>
              </a:rPr>
              <a:t> (NGSA) is based on a Nested Inverted Pendulum (NIP). The NGSA NIP will perform passive and active damping of the mechanical vibration.</a:t>
            </a:r>
            <a:endParaRPr lang="it-IT" dirty="0">
              <a:latin typeface="+mj-lt"/>
            </a:endParaRPr>
          </a:p>
        </p:txBody>
      </p:sp>
      <p:sp>
        <p:nvSpPr>
          <p:cNvPr id="20" name="CasellaDiTesto 19">
            <a:extLst>
              <a:ext uri="{FF2B5EF4-FFF2-40B4-BE49-F238E27FC236}">
                <a16:creationId xmlns:a16="http://schemas.microsoft.com/office/drawing/2014/main" id="{68EABF25-DBBF-8240-7FFF-C07BF194C4BB}"/>
              </a:ext>
            </a:extLst>
          </p:cNvPr>
          <p:cNvSpPr txBox="1"/>
          <p:nvPr/>
        </p:nvSpPr>
        <p:spPr>
          <a:xfrm>
            <a:off x="4767263" y="4337540"/>
            <a:ext cx="6802696" cy="523220"/>
          </a:xfrm>
          <a:prstGeom prst="rect">
            <a:avLst/>
          </a:prstGeom>
          <a:noFill/>
        </p:spPr>
        <p:txBody>
          <a:bodyPr wrap="square" rtlCol="0">
            <a:spAutoFit/>
          </a:bodyPr>
          <a:lstStyle/>
          <a:p>
            <a:pPr algn="just"/>
            <a:r>
              <a:rPr lang="en-US" sz="1400" dirty="0">
                <a:latin typeface="+mj-lt"/>
              </a:rPr>
              <a:t>The simulation was performed using  OCTOPUS. In CASE C, a </a:t>
            </a:r>
            <a:r>
              <a:rPr lang="en-US" sz="1400" b="1" dirty="0">
                <a:solidFill>
                  <a:srgbClr val="1F417F"/>
                </a:solidFill>
                <a:latin typeface="+mj-lt"/>
              </a:rPr>
              <a:t>10m</a:t>
            </a:r>
            <a:r>
              <a:rPr lang="en-US" sz="1400" dirty="0">
                <a:latin typeface="+mj-lt"/>
              </a:rPr>
              <a:t> NIP was simulated, with mechanical filtering performances in line with ET requirements[2].</a:t>
            </a:r>
            <a:endParaRPr lang="it-IT" sz="1400" dirty="0">
              <a:latin typeface="+mj-lt"/>
            </a:endParaRPr>
          </a:p>
        </p:txBody>
      </p:sp>
      <p:sp>
        <p:nvSpPr>
          <p:cNvPr id="4" name="CasellaDiTesto 3">
            <a:extLst>
              <a:ext uri="{FF2B5EF4-FFF2-40B4-BE49-F238E27FC236}">
                <a16:creationId xmlns:a16="http://schemas.microsoft.com/office/drawing/2014/main" id="{F5D325FD-1314-7A98-5661-A4A15B23B356}"/>
              </a:ext>
            </a:extLst>
          </p:cNvPr>
          <p:cNvSpPr txBox="1"/>
          <p:nvPr/>
        </p:nvSpPr>
        <p:spPr>
          <a:xfrm>
            <a:off x="6045389" y="5699422"/>
            <a:ext cx="5295209" cy="523220"/>
          </a:xfrm>
          <a:prstGeom prst="rect">
            <a:avLst/>
          </a:prstGeom>
          <a:noFill/>
        </p:spPr>
        <p:txBody>
          <a:bodyPr wrap="square">
            <a:spAutoFit/>
          </a:bodyPr>
          <a:lstStyle/>
          <a:p>
            <a:pPr algn="just"/>
            <a:r>
              <a:rPr kumimoji="0" lang="it-IT" sz="1400" b="1" i="0" u="none" strike="noStrike" kern="1200" cap="none" spc="0" normalizeH="0" baseline="0" noProof="0" dirty="0">
                <a:ln>
                  <a:noFill/>
                </a:ln>
                <a:solidFill>
                  <a:srgbClr val="1E458C"/>
                </a:solidFill>
                <a:effectLst/>
                <a:uLnTx/>
                <a:uFillTx/>
                <a:latin typeface="+mj-lt"/>
              </a:rPr>
              <a:t>[2]</a:t>
            </a:r>
            <a:r>
              <a:rPr lang="en-US" sz="1400" b="1" dirty="0">
                <a:solidFill>
                  <a:srgbClr val="638ACF"/>
                </a:solidFill>
                <a:latin typeface="+mj-lt"/>
              </a:rPr>
              <a:t> </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A Bertocco et al 2024 </a:t>
            </a:r>
            <a:r>
              <a:rPr lang="en-US" sz="1400" dirty="0">
                <a:latin typeface="+mj-lt"/>
              </a:rPr>
              <a:t>New Generation of </a:t>
            </a:r>
            <a:r>
              <a:rPr lang="en-US" sz="1400" dirty="0" err="1">
                <a:latin typeface="+mj-lt"/>
              </a:rPr>
              <a:t>Superattenuator</a:t>
            </a:r>
            <a:r>
              <a:rPr lang="en-US" sz="1400" dirty="0">
                <a:latin typeface="+mj-lt"/>
              </a:rPr>
              <a:t> for Einstein Telescope: preliminary studies</a:t>
            </a:r>
            <a:r>
              <a:rPr lang="en-US" sz="1400" b="1" dirty="0">
                <a:latin typeface="+mj-lt"/>
              </a:rPr>
              <a:t> </a:t>
            </a:r>
            <a:r>
              <a:rPr lang="it-IT" sz="1400" dirty="0">
                <a:solidFill>
                  <a:prstClr val="black"/>
                </a:solidFill>
                <a:latin typeface="Calibri Light" panose="020F0302020204030204"/>
              </a:rPr>
              <a:t>Class. Quantum </a:t>
            </a:r>
            <a:r>
              <a:rPr lang="it-IT" sz="1400" dirty="0" err="1">
                <a:solidFill>
                  <a:prstClr val="black"/>
                </a:solidFill>
                <a:latin typeface="Calibri Light" panose="020F0302020204030204"/>
              </a:rPr>
              <a:t>Grav</a:t>
            </a:r>
            <a:r>
              <a:rPr lang="it-IT" sz="1400" dirty="0">
                <a:solidFill>
                  <a:prstClr val="black"/>
                </a:solidFill>
                <a:latin typeface="Calibri Light" panose="020F0302020204030204"/>
              </a:rPr>
              <a:t>. 41 117004 </a:t>
            </a:r>
            <a:endParaRPr lang="it-IT" sz="1800" dirty="0">
              <a:solidFill>
                <a:prstClr val="black"/>
              </a:solidFill>
              <a:latin typeface="Calibri Light" panose="020F0302020204030204"/>
            </a:endParaRPr>
          </a:p>
        </p:txBody>
      </p:sp>
      <p:sp>
        <p:nvSpPr>
          <p:cNvPr id="5" name="CasellaDiTesto 4">
            <a:extLst>
              <a:ext uri="{FF2B5EF4-FFF2-40B4-BE49-F238E27FC236}">
                <a16:creationId xmlns:a16="http://schemas.microsoft.com/office/drawing/2014/main" id="{353129DC-ED1B-5546-8D86-5F54A67DDA92}"/>
              </a:ext>
            </a:extLst>
          </p:cNvPr>
          <p:cNvSpPr txBox="1"/>
          <p:nvPr/>
        </p:nvSpPr>
        <p:spPr>
          <a:xfrm>
            <a:off x="5138430" y="764863"/>
            <a:ext cx="3084576" cy="369332"/>
          </a:xfrm>
          <a:prstGeom prst="rect">
            <a:avLst/>
          </a:prstGeom>
          <a:noFill/>
        </p:spPr>
        <p:txBody>
          <a:bodyPr wrap="square" rtlCol="0">
            <a:spAutoFit/>
          </a:bodyPr>
          <a:lstStyle/>
          <a:p>
            <a:r>
              <a:rPr lang="it-IT" b="1" dirty="0" err="1">
                <a:latin typeface="+mj-lt"/>
              </a:rPr>
              <a:t>Longitudinal</a:t>
            </a:r>
            <a:r>
              <a:rPr lang="it-IT" b="1" dirty="0">
                <a:latin typeface="+mj-lt"/>
              </a:rPr>
              <a:t> transfer </a:t>
            </a:r>
            <a:r>
              <a:rPr lang="it-IT" b="1" dirty="0" err="1">
                <a:latin typeface="+mj-lt"/>
              </a:rPr>
              <a:t>function</a:t>
            </a:r>
            <a:endParaRPr lang="it-IT" b="1" dirty="0">
              <a:latin typeface="+mj-lt"/>
            </a:endParaRPr>
          </a:p>
        </p:txBody>
      </p:sp>
      <p:sp>
        <p:nvSpPr>
          <p:cNvPr id="9" name="CasellaDiTesto 8">
            <a:extLst>
              <a:ext uri="{FF2B5EF4-FFF2-40B4-BE49-F238E27FC236}">
                <a16:creationId xmlns:a16="http://schemas.microsoft.com/office/drawing/2014/main" id="{B152357D-7304-EE37-2BC9-DF86B5621990}"/>
              </a:ext>
            </a:extLst>
          </p:cNvPr>
          <p:cNvSpPr txBox="1"/>
          <p:nvPr/>
        </p:nvSpPr>
        <p:spPr>
          <a:xfrm>
            <a:off x="8777618" y="780663"/>
            <a:ext cx="2267712" cy="369332"/>
          </a:xfrm>
          <a:prstGeom prst="rect">
            <a:avLst/>
          </a:prstGeom>
          <a:noFill/>
        </p:spPr>
        <p:txBody>
          <a:bodyPr wrap="square" rtlCol="0">
            <a:spAutoFit/>
          </a:bodyPr>
          <a:lstStyle/>
          <a:p>
            <a:r>
              <a:rPr lang="it-IT" dirty="0">
                <a:latin typeface="+mj-lt"/>
              </a:rPr>
              <a:t> </a:t>
            </a:r>
            <a:r>
              <a:rPr lang="it-IT" b="1" dirty="0">
                <a:latin typeface="+mj-lt"/>
              </a:rPr>
              <a:t>Tilt transfer </a:t>
            </a:r>
            <a:r>
              <a:rPr lang="it-IT" b="1" dirty="0" err="1">
                <a:latin typeface="+mj-lt"/>
              </a:rPr>
              <a:t>function</a:t>
            </a:r>
            <a:endParaRPr lang="it-IT" b="1" dirty="0">
              <a:latin typeface="+mj-lt"/>
            </a:endParaRPr>
          </a:p>
        </p:txBody>
      </p:sp>
    </p:spTree>
    <p:extLst>
      <p:ext uri="{BB962C8B-B14F-4D97-AF65-F5344CB8AC3E}">
        <p14:creationId xmlns:p14="http://schemas.microsoft.com/office/powerpoint/2010/main" val="255428673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F7D2-C342-FBF0-7452-BCA015526018}"/>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0FCA9917-6FA1-CDA2-5D0C-88CA55448DC7}"/>
              </a:ext>
            </a:extLst>
          </p:cNvPr>
          <p:cNvSpPr/>
          <p:nvPr/>
        </p:nvSpPr>
        <p:spPr>
          <a:xfrm>
            <a:off x="1" y="0"/>
            <a:ext cx="12192000"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path path="circle">
              <a:fillToRect l="100000" b="100000"/>
            </a:path>
            <a:tileRect t="-100000" r="-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80EE8F4F-1F48-747F-656E-3476619286B6}"/>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Immagine che contiene cilindro, argento&#10;&#10;Il contenuto generato dall'IA potrebbe non essere corretto.">
            <a:extLst>
              <a:ext uri="{FF2B5EF4-FFF2-40B4-BE49-F238E27FC236}">
                <a16:creationId xmlns:a16="http://schemas.microsoft.com/office/drawing/2014/main" id="{2C75DA3A-03F7-A126-4A2F-4E8BCEA9E1DE}"/>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8" name="Segnaposto numero diapositiva 7">
            <a:extLst>
              <a:ext uri="{FF2B5EF4-FFF2-40B4-BE49-F238E27FC236}">
                <a16:creationId xmlns:a16="http://schemas.microsoft.com/office/drawing/2014/main" id="{3353AD99-AFBD-0FF4-B58F-6581B33A32B1}"/>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5</a:t>
            </a:fld>
            <a:endParaRPr lang="it-IT" dirty="0">
              <a:solidFill>
                <a:schemeClr val="bg1"/>
              </a:solidFill>
            </a:endParaRPr>
          </a:p>
        </p:txBody>
      </p:sp>
      <p:sp>
        <p:nvSpPr>
          <p:cNvPr id="7" name="Subtitle 2">
            <a:extLst>
              <a:ext uri="{FF2B5EF4-FFF2-40B4-BE49-F238E27FC236}">
                <a16:creationId xmlns:a16="http://schemas.microsoft.com/office/drawing/2014/main" id="{9C177F4F-D3A1-D899-D9A7-CDC6417D2A32}"/>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Research</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topic</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&amp;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Objectives</a:t>
            </a:r>
            <a:endParaRPr kumimoji="0" lang="it-IT" sz="2800" i="0" u="none" strike="noStrike" kern="1200" cap="none" spc="0" normalizeH="0" baseline="0" noProof="0" dirty="0">
              <a:ln>
                <a:noFill/>
              </a:ln>
              <a:solidFill>
                <a:schemeClr val="bg1"/>
              </a:solidFill>
              <a:effectLst/>
              <a:uLnTx/>
              <a:uFillTx/>
              <a:latin typeface="Arial Narrow" panose="020B0606020202030204" pitchFamily="34" charset="0"/>
            </a:endParaRPr>
          </a:p>
        </p:txBody>
      </p:sp>
      <p:sp>
        <p:nvSpPr>
          <p:cNvPr id="19" name="CasellaDiTesto 18">
            <a:extLst>
              <a:ext uri="{FF2B5EF4-FFF2-40B4-BE49-F238E27FC236}">
                <a16:creationId xmlns:a16="http://schemas.microsoft.com/office/drawing/2014/main" id="{A64C2ABA-0297-2BCB-8C2A-2C3E8CE6968B}"/>
              </a:ext>
            </a:extLst>
          </p:cNvPr>
          <p:cNvSpPr txBox="1"/>
          <p:nvPr/>
        </p:nvSpPr>
        <p:spPr>
          <a:xfrm>
            <a:off x="133350" y="866775"/>
            <a:ext cx="11891873" cy="923330"/>
          </a:xfrm>
          <a:prstGeom prst="rect">
            <a:avLst/>
          </a:prstGeom>
          <a:noFill/>
        </p:spPr>
        <p:txBody>
          <a:bodyPr wrap="square" rtlCol="0">
            <a:spAutoFit/>
          </a:bodyPr>
          <a:lstStyle/>
          <a:p>
            <a:pPr algn="just"/>
            <a:r>
              <a:rPr lang="en-US" dirty="0">
                <a:latin typeface="+mj-lt"/>
              </a:rPr>
              <a:t>The performances of a solution based on NIP must be validated experimentally. To achieve the experimental validation, we are building a </a:t>
            </a:r>
            <a:r>
              <a:rPr lang="en-US" b="1" dirty="0">
                <a:latin typeface="+mj-lt"/>
              </a:rPr>
              <a:t>1:2 scale prototype</a:t>
            </a:r>
            <a:r>
              <a:rPr lang="en-US" dirty="0">
                <a:latin typeface="+mj-lt"/>
              </a:rPr>
              <a:t> in the </a:t>
            </a:r>
            <a:r>
              <a:rPr lang="en-US" b="1" dirty="0" err="1">
                <a:latin typeface="+mj-lt"/>
              </a:rPr>
              <a:t>PLaNET</a:t>
            </a:r>
            <a:r>
              <a:rPr lang="en-US" dirty="0">
                <a:latin typeface="+mj-lt"/>
              </a:rPr>
              <a:t> laboratory in Naples.</a:t>
            </a:r>
          </a:p>
          <a:p>
            <a:pPr algn="r"/>
            <a:endParaRPr lang="it-IT" dirty="0">
              <a:latin typeface="+mj-lt"/>
            </a:endParaRPr>
          </a:p>
        </p:txBody>
      </p:sp>
      <p:pic>
        <p:nvPicPr>
          <p:cNvPr id="9" name="Immagine 8">
            <a:extLst>
              <a:ext uri="{FF2B5EF4-FFF2-40B4-BE49-F238E27FC236}">
                <a16:creationId xmlns:a16="http://schemas.microsoft.com/office/drawing/2014/main" id="{11555D5E-B354-4C43-BAA9-AAF51E7B0A40}"/>
              </a:ext>
            </a:extLst>
          </p:cNvPr>
          <p:cNvPicPr>
            <a:picLocks noChangeAspect="1"/>
          </p:cNvPicPr>
          <p:nvPr/>
        </p:nvPicPr>
        <p:blipFill>
          <a:blip r:embed="rId4"/>
          <a:srcRect t="-1202"/>
          <a:stretch>
            <a:fillRect/>
          </a:stretch>
        </p:blipFill>
        <p:spPr>
          <a:xfrm>
            <a:off x="304156" y="1463040"/>
            <a:ext cx="4743648" cy="3500757"/>
          </a:xfrm>
          <a:prstGeom prst="rect">
            <a:avLst/>
          </a:prstGeom>
        </p:spPr>
      </p:pic>
      <p:sp>
        <p:nvSpPr>
          <p:cNvPr id="10" name="CasellaDiTesto 9">
            <a:extLst>
              <a:ext uri="{FF2B5EF4-FFF2-40B4-BE49-F238E27FC236}">
                <a16:creationId xmlns:a16="http://schemas.microsoft.com/office/drawing/2014/main" id="{CA04DEB2-CAEB-7DFB-9647-7BE69E6F44BC}"/>
              </a:ext>
            </a:extLst>
          </p:cNvPr>
          <p:cNvSpPr txBox="1"/>
          <p:nvPr/>
        </p:nvSpPr>
        <p:spPr>
          <a:xfrm>
            <a:off x="282633" y="4939355"/>
            <a:ext cx="4893215"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i="1" dirty="0" err="1">
                <a:solidFill>
                  <a:srgbClr val="1F417F"/>
                </a:solidFill>
                <a:latin typeface="Calibri Light" panose="020F0302020204030204"/>
              </a:rPr>
              <a:t>Simulation</a:t>
            </a:r>
            <a:r>
              <a:rPr lang="it-IT" sz="1600" i="1" dirty="0">
                <a:solidFill>
                  <a:srgbClr val="1F417F"/>
                </a:solidFill>
                <a:latin typeface="Calibri Light" panose="020F0302020204030204"/>
              </a:rPr>
              <a:t> with OCTOPUS of the </a:t>
            </a:r>
            <a:r>
              <a:rPr lang="it-IT" sz="1600" i="1" dirty="0" err="1">
                <a:solidFill>
                  <a:srgbClr val="1F417F"/>
                </a:solidFill>
                <a:latin typeface="Calibri Light" panose="020F0302020204030204"/>
              </a:rPr>
              <a:t>mechanical</a:t>
            </a:r>
            <a:r>
              <a:rPr lang="it-IT" sz="1600" i="1" dirty="0">
                <a:solidFill>
                  <a:srgbClr val="1F417F"/>
                </a:solidFill>
                <a:latin typeface="Calibri Light" panose="020F0302020204030204"/>
              </a:rPr>
              <a:t> </a:t>
            </a:r>
            <a:r>
              <a:rPr lang="it-IT" sz="1600" i="1" dirty="0" err="1">
                <a:solidFill>
                  <a:srgbClr val="1F417F"/>
                </a:solidFill>
                <a:latin typeface="Calibri Light" panose="020F0302020204030204"/>
              </a:rPr>
              <a:t>attenuation</a:t>
            </a:r>
            <a:r>
              <a:rPr lang="it-IT" sz="1600" i="1" dirty="0">
                <a:solidFill>
                  <a:srgbClr val="1F417F"/>
                </a:solidFill>
                <a:latin typeface="Calibri Light" panose="020F0302020204030204"/>
              </a:rPr>
              <a:t> </a:t>
            </a:r>
            <a:r>
              <a:rPr lang="it-IT" sz="1600" i="1" dirty="0" err="1">
                <a:solidFill>
                  <a:srgbClr val="1F417F"/>
                </a:solidFill>
                <a:latin typeface="Calibri Light" panose="020F0302020204030204"/>
              </a:rPr>
              <a:t>expected</a:t>
            </a:r>
            <a:r>
              <a:rPr lang="it-IT" sz="1600" i="1" dirty="0">
                <a:solidFill>
                  <a:srgbClr val="1F417F"/>
                </a:solidFill>
                <a:latin typeface="Calibri Light" panose="020F0302020204030204"/>
              </a:rPr>
              <a:t> from the </a:t>
            </a:r>
            <a:r>
              <a:rPr lang="it-IT" sz="1600" b="1" i="1" dirty="0" err="1">
                <a:solidFill>
                  <a:srgbClr val="1F417F"/>
                </a:solidFill>
                <a:latin typeface="Calibri Light" panose="020F0302020204030204"/>
              </a:rPr>
              <a:t>scaled</a:t>
            </a:r>
            <a:r>
              <a:rPr lang="it-IT" sz="1600" i="1" dirty="0">
                <a:solidFill>
                  <a:srgbClr val="1F417F"/>
                </a:solidFill>
                <a:latin typeface="Calibri Light" panose="020F0302020204030204"/>
              </a:rPr>
              <a:t> NIP</a:t>
            </a:r>
            <a:r>
              <a:rPr lang="it-IT" sz="1600" b="1" i="1" dirty="0">
                <a:solidFill>
                  <a:srgbClr val="1F417F"/>
                </a:solidFill>
                <a:latin typeface="Calibri Light" panose="020F0302020204030204"/>
              </a:rPr>
              <a:t>[3]</a:t>
            </a:r>
            <a:endParaRPr kumimoji="0" lang="it-IT" sz="1600" b="1" i="1" u="none" strike="noStrike" kern="1200" cap="none" spc="0" normalizeH="0" baseline="0" noProof="0" dirty="0">
              <a:ln>
                <a:noFill/>
              </a:ln>
              <a:solidFill>
                <a:srgbClr val="1F417F"/>
              </a:solidFill>
              <a:effectLst/>
              <a:uLnTx/>
              <a:uFillTx/>
              <a:latin typeface="Calibri Light" panose="020F0302020204030204"/>
              <a:ea typeface="+mn-ea"/>
              <a:cs typeface="+mn-cs"/>
            </a:endParaRPr>
          </a:p>
          <a:p>
            <a:pPr algn="just"/>
            <a:endParaRPr lang="it-IT" dirty="0"/>
          </a:p>
        </p:txBody>
      </p:sp>
      <p:pic>
        <p:nvPicPr>
          <p:cNvPr id="14" name="Immagine 13">
            <a:extLst>
              <a:ext uri="{FF2B5EF4-FFF2-40B4-BE49-F238E27FC236}">
                <a16:creationId xmlns:a16="http://schemas.microsoft.com/office/drawing/2014/main" id="{0CD3AAA5-DEF3-A891-6A10-0E00C3F9C8D9}"/>
              </a:ext>
            </a:extLst>
          </p:cNvPr>
          <p:cNvPicPr>
            <a:picLocks noChangeAspect="1"/>
          </p:cNvPicPr>
          <p:nvPr/>
        </p:nvPicPr>
        <p:blipFill>
          <a:blip r:embed="rId5"/>
          <a:stretch>
            <a:fillRect/>
          </a:stretch>
        </p:blipFill>
        <p:spPr>
          <a:xfrm flipH="1">
            <a:off x="7886802" y="1511467"/>
            <a:ext cx="3164688" cy="3447171"/>
          </a:xfrm>
          <a:prstGeom prst="rect">
            <a:avLst/>
          </a:prstGeom>
        </p:spPr>
      </p:pic>
      <p:pic>
        <p:nvPicPr>
          <p:cNvPr id="16" name="Immagine 15">
            <a:extLst>
              <a:ext uri="{FF2B5EF4-FFF2-40B4-BE49-F238E27FC236}">
                <a16:creationId xmlns:a16="http://schemas.microsoft.com/office/drawing/2014/main" id="{6DAF4C58-8C84-0207-664B-CA63B94FE1DC}"/>
              </a:ext>
            </a:extLst>
          </p:cNvPr>
          <p:cNvPicPr>
            <a:picLocks noChangeAspect="1"/>
          </p:cNvPicPr>
          <p:nvPr/>
        </p:nvPicPr>
        <p:blipFill>
          <a:blip r:embed="rId6"/>
          <a:stretch>
            <a:fillRect/>
          </a:stretch>
        </p:blipFill>
        <p:spPr>
          <a:xfrm flipH="1">
            <a:off x="5170824" y="1514573"/>
            <a:ext cx="2776760" cy="3444190"/>
          </a:xfrm>
          <a:prstGeom prst="rect">
            <a:avLst/>
          </a:prstGeom>
        </p:spPr>
      </p:pic>
      <p:sp>
        <p:nvSpPr>
          <p:cNvPr id="18" name="CasellaDiTesto 17">
            <a:extLst>
              <a:ext uri="{FF2B5EF4-FFF2-40B4-BE49-F238E27FC236}">
                <a16:creationId xmlns:a16="http://schemas.microsoft.com/office/drawing/2014/main" id="{E79EDFB0-F0A0-E369-2BB0-E8A131189D02}"/>
              </a:ext>
            </a:extLst>
          </p:cNvPr>
          <p:cNvSpPr txBox="1"/>
          <p:nvPr/>
        </p:nvSpPr>
        <p:spPr>
          <a:xfrm>
            <a:off x="5293744" y="4960790"/>
            <a:ext cx="270294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i="1" dirty="0">
                <a:solidFill>
                  <a:srgbClr val="1F417F"/>
                </a:solidFill>
                <a:latin typeface="Calibri Light" panose="020F0302020204030204"/>
              </a:rPr>
              <a:t>3D model of the NIP </a:t>
            </a:r>
            <a:r>
              <a:rPr lang="it-IT" sz="1600" i="1" dirty="0" err="1">
                <a:solidFill>
                  <a:srgbClr val="1F417F"/>
                </a:solidFill>
                <a:latin typeface="Calibri Light" panose="020F0302020204030204"/>
              </a:rPr>
              <a:t>prototype</a:t>
            </a:r>
            <a:endParaRPr lang="it-IT" sz="1600" i="1" dirty="0">
              <a:solidFill>
                <a:srgbClr val="1F417F"/>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(w/ vacuum </a:t>
            </a:r>
            <a:r>
              <a:rPr kumimoji="0" lang="it-IT" sz="1600" i="1" u="none" strike="noStrike" kern="1200" cap="none" spc="0" normalizeH="0" baseline="0" noProof="0" dirty="0" err="1">
                <a:ln>
                  <a:noFill/>
                </a:ln>
                <a:solidFill>
                  <a:srgbClr val="1F417F"/>
                </a:solidFill>
                <a:effectLst/>
                <a:uLnTx/>
                <a:uFillTx/>
                <a:latin typeface="Calibri Light" panose="020F0302020204030204"/>
                <a:ea typeface="+mn-ea"/>
                <a:cs typeface="+mn-cs"/>
              </a:rPr>
              <a:t>chamber</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a:t>
            </a:r>
          </a:p>
          <a:p>
            <a:pPr algn="just"/>
            <a:endParaRPr lang="it-IT" dirty="0"/>
          </a:p>
        </p:txBody>
      </p:sp>
      <p:sp>
        <p:nvSpPr>
          <p:cNvPr id="21" name="CasellaDiTesto 20">
            <a:extLst>
              <a:ext uri="{FF2B5EF4-FFF2-40B4-BE49-F238E27FC236}">
                <a16:creationId xmlns:a16="http://schemas.microsoft.com/office/drawing/2014/main" id="{C1AFCBD3-E483-E65E-AFC1-F7666D67DDBB}"/>
              </a:ext>
            </a:extLst>
          </p:cNvPr>
          <p:cNvSpPr txBox="1"/>
          <p:nvPr/>
        </p:nvSpPr>
        <p:spPr>
          <a:xfrm>
            <a:off x="7990936" y="4957914"/>
            <a:ext cx="270294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i="1" dirty="0">
                <a:solidFill>
                  <a:srgbClr val="1F417F"/>
                </a:solidFill>
                <a:latin typeface="Calibri Light" panose="020F0302020204030204"/>
              </a:rPr>
              <a:t>3D model of the NIP </a:t>
            </a:r>
            <a:r>
              <a:rPr lang="it-IT" sz="1600" i="1" dirty="0" err="1">
                <a:solidFill>
                  <a:srgbClr val="1F417F"/>
                </a:solidFill>
                <a:latin typeface="Calibri Light" panose="020F0302020204030204"/>
              </a:rPr>
              <a:t>prototype</a:t>
            </a:r>
            <a:endParaRPr lang="it-IT" sz="1600" i="1" dirty="0">
              <a:solidFill>
                <a:srgbClr val="1F417F"/>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(w/o vacuum </a:t>
            </a:r>
            <a:r>
              <a:rPr kumimoji="0" lang="it-IT" sz="1600" i="1" u="none" strike="noStrike" kern="1200" cap="none" spc="0" normalizeH="0" baseline="0" noProof="0" dirty="0" err="1">
                <a:ln>
                  <a:noFill/>
                </a:ln>
                <a:solidFill>
                  <a:srgbClr val="1F417F"/>
                </a:solidFill>
                <a:effectLst/>
                <a:uLnTx/>
                <a:uFillTx/>
                <a:latin typeface="Calibri Light" panose="020F0302020204030204"/>
                <a:ea typeface="+mn-ea"/>
                <a:cs typeface="+mn-cs"/>
              </a:rPr>
              <a:t>chamber</a:t>
            </a:r>
            <a:r>
              <a:rPr kumimoji="0" lang="it-IT" sz="1600" i="1" u="none" strike="noStrike" kern="1200" cap="none" spc="0" normalizeH="0" baseline="0" noProof="0" dirty="0">
                <a:ln>
                  <a:noFill/>
                </a:ln>
                <a:solidFill>
                  <a:srgbClr val="1F417F"/>
                </a:solidFill>
                <a:effectLst/>
                <a:uLnTx/>
                <a:uFillTx/>
                <a:latin typeface="Calibri Light" panose="020F0302020204030204"/>
                <a:ea typeface="+mn-ea"/>
                <a:cs typeface="+mn-cs"/>
              </a:rPr>
              <a:t>)</a:t>
            </a:r>
          </a:p>
          <a:p>
            <a:pPr algn="just"/>
            <a:endParaRPr lang="it-IT" dirty="0"/>
          </a:p>
        </p:txBody>
      </p:sp>
      <p:sp>
        <p:nvSpPr>
          <p:cNvPr id="4" name="CasellaDiTesto 3">
            <a:extLst>
              <a:ext uri="{FF2B5EF4-FFF2-40B4-BE49-F238E27FC236}">
                <a16:creationId xmlns:a16="http://schemas.microsoft.com/office/drawing/2014/main" id="{2083B009-A991-78C1-43ED-169D02659241}"/>
              </a:ext>
            </a:extLst>
          </p:cNvPr>
          <p:cNvSpPr txBox="1"/>
          <p:nvPr/>
        </p:nvSpPr>
        <p:spPr>
          <a:xfrm>
            <a:off x="83127" y="5832547"/>
            <a:ext cx="11313622"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1E458C"/>
                </a:solidFill>
                <a:effectLst/>
                <a:uLnTx/>
                <a:uFillTx/>
                <a:latin typeface="Calibri Light" panose="020F0302020204030204"/>
                <a:ea typeface="+mn-ea"/>
                <a:cs typeface="+mn-cs"/>
              </a:rPr>
              <a:t>[3]</a:t>
            </a:r>
            <a:r>
              <a:rPr kumimoji="0" lang="en-US" sz="1400" b="1" i="0" u="none" strike="noStrike" kern="1200" cap="none" spc="0" normalizeH="0" baseline="0" noProof="0" dirty="0">
                <a:ln>
                  <a:noFill/>
                </a:ln>
                <a:solidFill>
                  <a:srgbClr val="638ACF"/>
                </a:solidFill>
                <a:effectLst/>
                <a:uLnTx/>
                <a:uFillTx/>
                <a:latin typeface="Calibri Light" panose="020F0302020204030204"/>
                <a:ea typeface="+mn-ea"/>
                <a:cs typeface="+mn-cs"/>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Trozzo</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L.; Bertocco, A.; Bruno, M.; De Rosa, R.; Di Fiore, L.; D’Urso, D.; Frasconi, F.; Gennai, A.; Lucchesi, L.; </a:t>
            </a:r>
            <a:r>
              <a:rPr kumimoji="0" lang="it-IT" sz="1400" b="1" i="0" u="none" strike="noStrike" kern="1200" cap="none" spc="0" normalizeH="0" baseline="0" noProof="0" dirty="0">
                <a:ln>
                  <a:noFill/>
                </a:ln>
                <a:solidFill>
                  <a:prstClr val="black"/>
                </a:solidFill>
                <a:effectLst/>
                <a:uLnTx/>
                <a:uFillTx/>
                <a:latin typeface="Calibri Light" panose="020F0302020204030204"/>
                <a:ea typeface="+mn-ea"/>
                <a:cs typeface="+mn-cs"/>
              </a:rPr>
              <a:t>Nacca, M</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et al. A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Nested</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Inverted</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Pendulum</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as</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a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Possible</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Pre</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-Isolator for the ET-LF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Seismic</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Isolation</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System. </a:t>
            </a:r>
            <a:r>
              <a:rPr kumimoji="0" lang="it-IT" sz="1400" b="0" i="0" u="none" strike="noStrike" kern="1200" cap="none" spc="0" normalizeH="0" baseline="0" noProof="0" dirty="0" err="1">
                <a:ln>
                  <a:noFill/>
                </a:ln>
                <a:solidFill>
                  <a:prstClr val="black"/>
                </a:solidFill>
                <a:effectLst/>
                <a:uLnTx/>
                <a:uFillTx/>
                <a:latin typeface="Calibri Light" panose="020F0302020204030204"/>
                <a:ea typeface="+mn-ea"/>
                <a:cs typeface="+mn-cs"/>
              </a:rPr>
              <a:t>Galaxies</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rPr>
              <a:t> 2025, 13, 21. </a:t>
            </a:r>
            <a:r>
              <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https://doi.org/10.3390/galaxies13020021</a:t>
            </a:r>
            <a:endParaRPr kumimoji="0" lang="it-IT"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p14="http://schemas.microsoft.com/office/powerpoint/2010/main">
        <mc:Choice Requires="p14">
          <p:contentPart p14:bwMode="auto" r:id="rId8">
            <p14:nvContentPartPr>
              <p14:cNvPr id="5" name="Input penna 4">
                <a:extLst>
                  <a:ext uri="{FF2B5EF4-FFF2-40B4-BE49-F238E27FC236}">
                    <a16:creationId xmlns:a16="http://schemas.microsoft.com/office/drawing/2014/main" id="{1EF2B759-E74C-B85C-96A0-EC1F7220B0AE}"/>
                  </a:ext>
                </a:extLst>
              </p14:cNvPr>
              <p14:cNvContentPartPr/>
              <p14:nvPr/>
            </p14:nvContentPartPr>
            <p14:xfrm>
              <a:off x="1117440" y="1603200"/>
              <a:ext cx="416880" cy="18000"/>
            </p14:xfrm>
          </p:contentPart>
        </mc:Choice>
        <mc:Fallback xmlns="">
          <p:pic>
            <p:nvPicPr>
              <p:cNvPr id="5" name="Input penna 4">
                <a:extLst>
                  <a:ext uri="{FF2B5EF4-FFF2-40B4-BE49-F238E27FC236}">
                    <a16:creationId xmlns:a16="http://schemas.microsoft.com/office/drawing/2014/main" id="{1EF2B759-E74C-B85C-96A0-EC1F7220B0AE}"/>
                  </a:ext>
                </a:extLst>
              </p:cNvPr>
              <p:cNvPicPr/>
              <p:nvPr/>
            </p:nvPicPr>
            <p:blipFill>
              <a:blip r:embed="rId9"/>
              <a:stretch>
                <a:fillRect/>
              </a:stretch>
            </p:blipFill>
            <p:spPr>
              <a:xfrm>
                <a:off x="1054440" y="1540200"/>
                <a:ext cx="542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put penna 25">
                <a:extLst>
                  <a:ext uri="{FF2B5EF4-FFF2-40B4-BE49-F238E27FC236}">
                    <a16:creationId xmlns:a16="http://schemas.microsoft.com/office/drawing/2014/main" id="{5311E280-20AA-6449-94AF-54916A000BCD}"/>
                  </a:ext>
                </a:extLst>
              </p14:cNvPr>
              <p14:cNvContentPartPr/>
              <p14:nvPr/>
            </p14:nvContentPartPr>
            <p14:xfrm>
              <a:off x="2092680" y="1609320"/>
              <a:ext cx="790920" cy="63720"/>
            </p14:xfrm>
          </p:contentPart>
        </mc:Choice>
        <mc:Fallback xmlns="">
          <p:pic>
            <p:nvPicPr>
              <p:cNvPr id="26" name="Input penna 25">
                <a:extLst>
                  <a:ext uri="{FF2B5EF4-FFF2-40B4-BE49-F238E27FC236}">
                    <a16:creationId xmlns:a16="http://schemas.microsoft.com/office/drawing/2014/main" id="{5311E280-20AA-6449-94AF-54916A000BCD}"/>
                  </a:ext>
                </a:extLst>
              </p:cNvPr>
              <p:cNvPicPr/>
              <p:nvPr/>
            </p:nvPicPr>
            <p:blipFill>
              <a:blip r:embed="rId11"/>
              <a:stretch>
                <a:fillRect/>
              </a:stretch>
            </p:blipFill>
            <p:spPr>
              <a:xfrm>
                <a:off x="2075040" y="1591680"/>
                <a:ext cx="826560" cy="99360"/>
              </a:xfrm>
              <a:prstGeom prst="rect">
                <a:avLst/>
              </a:prstGeom>
            </p:spPr>
          </p:pic>
        </mc:Fallback>
      </mc:AlternateContent>
      <p:grpSp>
        <p:nvGrpSpPr>
          <p:cNvPr id="30" name="Gruppo 29">
            <a:extLst>
              <a:ext uri="{FF2B5EF4-FFF2-40B4-BE49-F238E27FC236}">
                <a16:creationId xmlns:a16="http://schemas.microsoft.com/office/drawing/2014/main" id="{D9EC24E8-6E28-E7AC-7DFB-2104494C9D65}"/>
              </a:ext>
            </a:extLst>
          </p:cNvPr>
          <p:cNvGrpSpPr/>
          <p:nvPr/>
        </p:nvGrpSpPr>
        <p:grpSpPr>
          <a:xfrm>
            <a:off x="1498680" y="1611120"/>
            <a:ext cx="644760" cy="70200"/>
            <a:chOff x="1498680" y="1611120"/>
            <a:chExt cx="644760" cy="70200"/>
          </a:xfrm>
        </p:grpSpPr>
        <mc:AlternateContent xmlns:mc="http://schemas.openxmlformats.org/markup-compatibility/2006" xmlns:p14="http://schemas.microsoft.com/office/powerpoint/2010/main">
          <mc:Choice Requires="p14">
            <p:contentPart p14:bwMode="auto" r:id="rId12">
              <p14:nvContentPartPr>
                <p14:cNvPr id="25" name="Input penna 24">
                  <a:extLst>
                    <a:ext uri="{FF2B5EF4-FFF2-40B4-BE49-F238E27FC236}">
                      <a16:creationId xmlns:a16="http://schemas.microsoft.com/office/drawing/2014/main" id="{2B0EB731-AEB6-6854-0545-CE346B63D4A8}"/>
                    </a:ext>
                  </a:extLst>
                </p14:cNvPr>
                <p14:cNvContentPartPr/>
                <p14:nvPr/>
              </p14:nvContentPartPr>
              <p14:xfrm>
                <a:off x="1674000" y="1668000"/>
                <a:ext cx="434520" cy="13320"/>
              </p14:xfrm>
            </p:contentPart>
          </mc:Choice>
          <mc:Fallback xmlns="">
            <p:pic>
              <p:nvPicPr>
                <p:cNvPr id="25" name="Input penna 24">
                  <a:extLst>
                    <a:ext uri="{FF2B5EF4-FFF2-40B4-BE49-F238E27FC236}">
                      <a16:creationId xmlns:a16="http://schemas.microsoft.com/office/drawing/2014/main" id="{2B0EB731-AEB6-6854-0545-CE346B63D4A8}"/>
                    </a:ext>
                  </a:extLst>
                </p:cNvPr>
                <p:cNvPicPr/>
                <p:nvPr/>
              </p:nvPicPr>
              <p:blipFill>
                <a:blip r:embed="rId13"/>
                <a:stretch>
                  <a:fillRect/>
                </a:stretch>
              </p:blipFill>
              <p:spPr>
                <a:xfrm>
                  <a:off x="1656360" y="1650360"/>
                  <a:ext cx="470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put penna 12">
                  <a:extLst>
                    <a:ext uri="{FF2B5EF4-FFF2-40B4-BE49-F238E27FC236}">
                      <a16:creationId xmlns:a16="http://schemas.microsoft.com/office/drawing/2014/main" id="{A41AC87B-DAE3-D687-FA99-FD8551795070}"/>
                    </a:ext>
                  </a:extLst>
                </p14:cNvPr>
                <p14:cNvContentPartPr/>
                <p14:nvPr/>
              </p14:nvContentPartPr>
              <p14:xfrm>
                <a:off x="1686600" y="1655760"/>
                <a:ext cx="360" cy="360"/>
              </p14:xfrm>
            </p:contentPart>
          </mc:Choice>
          <mc:Fallback xmlns="">
            <p:pic>
              <p:nvPicPr>
                <p:cNvPr id="13" name="Input penna 12">
                  <a:extLst>
                    <a:ext uri="{FF2B5EF4-FFF2-40B4-BE49-F238E27FC236}">
                      <a16:creationId xmlns:a16="http://schemas.microsoft.com/office/drawing/2014/main" id="{A41AC87B-DAE3-D687-FA99-FD8551795070}"/>
                    </a:ext>
                  </a:extLst>
                </p:cNvPr>
                <p:cNvPicPr/>
                <p:nvPr/>
              </p:nvPicPr>
              <p:blipFill>
                <a:blip r:embed="rId15"/>
                <a:stretch>
                  <a:fillRect/>
                </a:stretch>
              </p:blipFill>
              <p:spPr>
                <a:xfrm>
                  <a:off x="1668600" y="1638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put penna 14">
                  <a:extLst>
                    <a:ext uri="{FF2B5EF4-FFF2-40B4-BE49-F238E27FC236}">
                      <a16:creationId xmlns:a16="http://schemas.microsoft.com/office/drawing/2014/main" id="{BF7924BF-722F-BE32-A3ED-E77A40B31A85}"/>
                    </a:ext>
                  </a:extLst>
                </p14:cNvPr>
                <p14:cNvContentPartPr/>
                <p14:nvPr/>
              </p14:nvContentPartPr>
              <p14:xfrm>
                <a:off x="1564560" y="1635600"/>
                <a:ext cx="113040" cy="360"/>
              </p14:xfrm>
            </p:contentPart>
          </mc:Choice>
          <mc:Fallback xmlns="">
            <p:pic>
              <p:nvPicPr>
                <p:cNvPr id="15" name="Input penna 14">
                  <a:extLst>
                    <a:ext uri="{FF2B5EF4-FFF2-40B4-BE49-F238E27FC236}">
                      <a16:creationId xmlns:a16="http://schemas.microsoft.com/office/drawing/2014/main" id="{BF7924BF-722F-BE32-A3ED-E77A40B31A85}"/>
                    </a:ext>
                  </a:extLst>
                </p:cNvPr>
                <p:cNvPicPr/>
                <p:nvPr/>
              </p:nvPicPr>
              <p:blipFill>
                <a:blip r:embed="rId17"/>
                <a:stretch>
                  <a:fillRect/>
                </a:stretch>
              </p:blipFill>
              <p:spPr>
                <a:xfrm>
                  <a:off x="1546560" y="161796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put penna 19">
                  <a:extLst>
                    <a:ext uri="{FF2B5EF4-FFF2-40B4-BE49-F238E27FC236}">
                      <a16:creationId xmlns:a16="http://schemas.microsoft.com/office/drawing/2014/main" id="{045F775E-D217-E6F4-34F0-C0855EEFEB8E}"/>
                    </a:ext>
                  </a:extLst>
                </p14:cNvPr>
                <p14:cNvContentPartPr/>
                <p14:nvPr/>
              </p14:nvContentPartPr>
              <p14:xfrm>
                <a:off x="1498680" y="1611120"/>
                <a:ext cx="644760" cy="65880"/>
              </p14:xfrm>
            </p:contentPart>
          </mc:Choice>
          <mc:Fallback xmlns="">
            <p:pic>
              <p:nvPicPr>
                <p:cNvPr id="20" name="Input penna 19">
                  <a:extLst>
                    <a:ext uri="{FF2B5EF4-FFF2-40B4-BE49-F238E27FC236}">
                      <a16:creationId xmlns:a16="http://schemas.microsoft.com/office/drawing/2014/main" id="{045F775E-D217-E6F4-34F0-C0855EEFEB8E}"/>
                    </a:ext>
                  </a:extLst>
                </p:cNvPr>
                <p:cNvPicPr/>
                <p:nvPr/>
              </p:nvPicPr>
              <p:blipFill>
                <a:blip r:embed="rId19"/>
                <a:stretch>
                  <a:fillRect/>
                </a:stretch>
              </p:blipFill>
              <p:spPr>
                <a:xfrm>
                  <a:off x="1480680" y="1593120"/>
                  <a:ext cx="680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put penna 22">
                  <a:extLst>
                    <a:ext uri="{FF2B5EF4-FFF2-40B4-BE49-F238E27FC236}">
                      <a16:creationId xmlns:a16="http://schemas.microsoft.com/office/drawing/2014/main" id="{DBC4C52B-2AA3-8858-F46D-7B37C01B4BFF}"/>
                    </a:ext>
                  </a:extLst>
                </p14:cNvPr>
                <p14:cNvContentPartPr/>
                <p14:nvPr/>
              </p14:nvContentPartPr>
              <p14:xfrm>
                <a:off x="1645560" y="1618320"/>
                <a:ext cx="265320" cy="17640"/>
              </p14:xfrm>
            </p:contentPart>
          </mc:Choice>
          <mc:Fallback xmlns="">
            <p:pic>
              <p:nvPicPr>
                <p:cNvPr id="23" name="Input penna 22">
                  <a:extLst>
                    <a:ext uri="{FF2B5EF4-FFF2-40B4-BE49-F238E27FC236}">
                      <a16:creationId xmlns:a16="http://schemas.microsoft.com/office/drawing/2014/main" id="{DBC4C52B-2AA3-8858-F46D-7B37C01B4BFF}"/>
                    </a:ext>
                  </a:extLst>
                </p:cNvPr>
                <p:cNvPicPr/>
                <p:nvPr/>
              </p:nvPicPr>
              <p:blipFill>
                <a:blip r:embed="rId21"/>
                <a:stretch>
                  <a:fillRect/>
                </a:stretch>
              </p:blipFill>
              <p:spPr>
                <a:xfrm>
                  <a:off x="1627920" y="1600320"/>
                  <a:ext cx="30096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7" name="Input penna 26">
                <a:extLst>
                  <a:ext uri="{FF2B5EF4-FFF2-40B4-BE49-F238E27FC236}">
                    <a16:creationId xmlns:a16="http://schemas.microsoft.com/office/drawing/2014/main" id="{5CDECD36-EA09-A417-5B33-5E4AD8598008}"/>
                  </a:ext>
                </a:extLst>
              </p14:cNvPr>
              <p14:cNvContentPartPr/>
              <p14:nvPr/>
            </p14:nvContentPartPr>
            <p14:xfrm>
              <a:off x="2134080" y="1593480"/>
              <a:ext cx="512640" cy="93240"/>
            </p14:xfrm>
          </p:contentPart>
        </mc:Choice>
        <mc:Fallback xmlns="">
          <p:pic>
            <p:nvPicPr>
              <p:cNvPr id="27" name="Input penna 26">
                <a:extLst>
                  <a:ext uri="{FF2B5EF4-FFF2-40B4-BE49-F238E27FC236}">
                    <a16:creationId xmlns:a16="http://schemas.microsoft.com/office/drawing/2014/main" id="{5CDECD36-EA09-A417-5B33-5E4AD8598008}"/>
                  </a:ext>
                </a:extLst>
              </p:cNvPr>
              <p:cNvPicPr/>
              <p:nvPr/>
            </p:nvPicPr>
            <p:blipFill>
              <a:blip r:embed="rId23"/>
              <a:stretch>
                <a:fillRect/>
              </a:stretch>
            </p:blipFill>
            <p:spPr>
              <a:xfrm>
                <a:off x="2116440" y="1575840"/>
                <a:ext cx="548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put penna 31">
                <a:extLst>
                  <a:ext uri="{FF2B5EF4-FFF2-40B4-BE49-F238E27FC236}">
                    <a16:creationId xmlns:a16="http://schemas.microsoft.com/office/drawing/2014/main" id="{38F24589-0F92-5A17-2827-E6FAD93112F9}"/>
                  </a:ext>
                </a:extLst>
              </p14:cNvPr>
              <p14:cNvContentPartPr/>
              <p14:nvPr/>
            </p14:nvContentPartPr>
            <p14:xfrm>
              <a:off x="705960" y="1620480"/>
              <a:ext cx="320760" cy="720"/>
            </p14:xfrm>
          </p:contentPart>
        </mc:Choice>
        <mc:Fallback xmlns="">
          <p:pic>
            <p:nvPicPr>
              <p:cNvPr id="32" name="Input penna 31">
                <a:extLst>
                  <a:ext uri="{FF2B5EF4-FFF2-40B4-BE49-F238E27FC236}">
                    <a16:creationId xmlns:a16="http://schemas.microsoft.com/office/drawing/2014/main" id="{38F24589-0F92-5A17-2827-E6FAD93112F9}"/>
                  </a:ext>
                </a:extLst>
              </p:cNvPr>
              <p:cNvPicPr/>
              <p:nvPr/>
            </p:nvPicPr>
            <p:blipFill>
              <a:blip r:embed="rId25"/>
              <a:stretch>
                <a:fillRect/>
              </a:stretch>
            </p:blipFill>
            <p:spPr>
              <a:xfrm>
                <a:off x="687960" y="1584480"/>
                <a:ext cx="356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Input penna 48">
                <a:extLst>
                  <a:ext uri="{FF2B5EF4-FFF2-40B4-BE49-F238E27FC236}">
                    <a16:creationId xmlns:a16="http://schemas.microsoft.com/office/drawing/2014/main" id="{2DAB8718-9005-A2D1-CCA6-4450D60C73FC}"/>
                  </a:ext>
                </a:extLst>
              </p14:cNvPr>
              <p14:cNvContentPartPr/>
              <p14:nvPr/>
            </p14:nvContentPartPr>
            <p14:xfrm>
              <a:off x="873720" y="1635600"/>
              <a:ext cx="360" cy="360"/>
            </p14:xfrm>
          </p:contentPart>
        </mc:Choice>
        <mc:Fallback xmlns="">
          <p:pic>
            <p:nvPicPr>
              <p:cNvPr id="49" name="Input penna 48">
                <a:extLst>
                  <a:ext uri="{FF2B5EF4-FFF2-40B4-BE49-F238E27FC236}">
                    <a16:creationId xmlns:a16="http://schemas.microsoft.com/office/drawing/2014/main" id="{2DAB8718-9005-A2D1-CCA6-4450D60C73FC}"/>
                  </a:ext>
                </a:extLst>
              </p:cNvPr>
              <p:cNvPicPr/>
              <p:nvPr/>
            </p:nvPicPr>
            <p:blipFill>
              <a:blip r:embed="rId15"/>
              <a:stretch>
                <a:fillRect/>
              </a:stretch>
            </p:blipFill>
            <p:spPr>
              <a:xfrm>
                <a:off x="855720" y="1617960"/>
                <a:ext cx="36000" cy="36000"/>
              </a:xfrm>
              <a:prstGeom prst="rect">
                <a:avLst/>
              </a:prstGeom>
            </p:spPr>
          </p:pic>
        </mc:Fallback>
      </mc:AlternateContent>
      <p:grpSp>
        <p:nvGrpSpPr>
          <p:cNvPr id="57" name="Gruppo 56">
            <a:extLst>
              <a:ext uri="{FF2B5EF4-FFF2-40B4-BE49-F238E27FC236}">
                <a16:creationId xmlns:a16="http://schemas.microsoft.com/office/drawing/2014/main" id="{2A11C102-756E-C0A8-0918-FD2C5AB294D4}"/>
              </a:ext>
            </a:extLst>
          </p:cNvPr>
          <p:cNvGrpSpPr/>
          <p:nvPr/>
        </p:nvGrpSpPr>
        <p:grpSpPr>
          <a:xfrm>
            <a:off x="708480" y="1645680"/>
            <a:ext cx="384480" cy="36120"/>
            <a:chOff x="708480" y="1645680"/>
            <a:chExt cx="384480" cy="36120"/>
          </a:xfrm>
        </p:grpSpPr>
        <mc:AlternateContent xmlns:mc="http://schemas.openxmlformats.org/markup-compatibility/2006" xmlns:p14="http://schemas.microsoft.com/office/powerpoint/2010/main">
          <mc:Choice Requires="p14">
            <p:contentPart p14:bwMode="auto" r:id="rId27">
              <p14:nvContentPartPr>
                <p14:cNvPr id="33" name="Input penna 32">
                  <a:extLst>
                    <a:ext uri="{FF2B5EF4-FFF2-40B4-BE49-F238E27FC236}">
                      <a16:creationId xmlns:a16="http://schemas.microsoft.com/office/drawing/2014/main" id="{BC4D31F8-EC11-66F6-544C-2CB71DDF61B6}"/>
                    </a:ext>
                  </a:extLst>
                </p14:cNvPr>
                <p14:cNvContentPartPr/>
                <p14:nvPr/>
              </p14:nvContentPartPr>
              <p14:xfrm>
                <a:off x="1020960" y="1655400"/>
                <a:ext cx="12240" cy="11160"/>
              </p14:xfrm>
            </p:contentPart>
          </mc:Choice>
          <mc:Fallback xmlns="">
            <p:pic>
              <p:nvPicPr>
                <p:cNvPr id="33" name="Input penna 32">
                  <a:extLst>
                    <a:ext uri="{FF2B5EF4-FFF2-40B4-BE49-F238E27FC236}">
                      <a16:creationId xmlns:a16="http://schemas.microsoft.com/office/drawing/2014/main" id="{BC4D31F8-EC11-66F6-544C-2CB71DDF61B6}"/>
                    </a:ext>
                  </a:extLst>
                </p:cNvPr>
                <p:cNvPicPr/>
                <p:nvPr/>
              </p:nvPicPr>
              <p:blipFill>
                <a:blip r:embed="rId28"/>
                <a:stretch>
                  <a:fillRect/>
                </a:stretch>
              </p:blipFill>
              <p:spPr>
                <a:xfrm>
                  <a:off x="1002960" y="1637760"/>
                  <a:ext cx="47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put penna 33">
                  <a:extLst>
                    <a:ext uri="{FF2B5EF4-FFF2-40B4-BE49-F238E27FC236}">
                      <a16:creationId xmlns:a16="http://schemas.microsoft.com/office/drawing/2014/main" id="{888817AC-EE60-0942-299D-1707F8009893}"/>
                    </a:ext>
                  </a:extLst>
                </p14:cNvPr>
                <p14:cNvContentPartPr/>
                <p14:nvPr/>
              </p14:nvContentPartPr>
              <p14:xfrm>
                <a:off x="936360" y="1645680"/>
                <a:ext cx="74880" cy="11160"/>
              </p14:xfrm>
            </p:contentPart>
          </mc:Choice>
          <mc:Fallback xmlns="">
            <p:pic>
              <p:nvPicPr>
                <p:cNvPr id="34" name="Input penna 33">
                  <a:extLst>
                    <a:ext uri="{FF2B5EF4-FFF2-40B4-BE49-F238E27FC236}">
                      <a16:creationId xmlns:a16="http://schemas.microsoft.com/office/drawing/2014/main" id="{888817AC-EE60-0942-299D-1707F8009893}"/>
                    </a:ext>
                  </a:extLst>
                </p:cNvPr>
                <p:cNvPicPr/>
                <p:nvPr/>
              </p:nvPicPr>
              <p:blipFill>
                <a:blip r:embed="rId30"/>
                <a:stretch>
                  <a:fillRect/>
                </a:stretch>
              </p:blipFill>
              <p:spPr>
                <a:xfrm>
                  <a:off x="918720" y="1628040"/>
                  <a:ext cx="110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Input penna 35">
                  <a:extLst>
                    <a:ext uri="{FF2B5EF4-FFF2-40B4-BE49-F238E27FC236}">
                      <a16:creationId xmlns:a16="http://schemas.microsoft.com/office/drawing/2014/main" id="{C4A5238E-0535-3845-70C7-D9087A4502E0}"/>
                    </a:ext>
                  </a:extLst>
                </p14:cNvPr>
                <p14:cNvContentPartPr/>
                <p14:nvPr/>
              </p14:nvContentPartPr>
              <p14:xfrm>
                <a:off x="934560" y="1651080"/>
                <a:ext cx="158400" cy="15480"/>
              </p14:xfrm>
            </p:contentPart>
          </mc:Choice>
          <mc:Fallback xmlns="">
            <p:pic>
              <p:nvPicPr>
                <p:cNvPr id="36" name="Input penna 35">
                  <a:extLst>
                    <a:ext uri="{FF2B5EF4-FFF2-40B4-BE49-F238E27FC236}">
                      <a16:creationId xmlns:a16="http://schemas.microsoft.com/office/drawing/2014/main" id="{C4A5238E-0535-3845-70C7-D9087A4502E0}"/>
                    </a:ext>
                  </a:extLst>
                </p:cNvPr>
                <p:cNvPicPr/>
                <p:nvPr/>
              </p:nvPicPr>
              <p:blipFill>
                <a:blip r:embed="rId32"/>
                <a:stretch>
                  <a:fillRect/>
                </a:stretch>
              </p:blipFill>
              <p:spPr>
                <a:xfrm>
                  <a:off x="916560" y="1633440"/>
                  <a:ext cx="194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Input penna 37">
                  <a:extLst>
                    <a:ext uri="{FF2B5EF4-FFF2-40B4-BE49-F238E27FC236}">
                      <a16:creationId xmlns:a16="http://schemas.microsoft.com/office/drawing/2014/main" id="{F179217E-B45C-7A2B-61F2-0D3A6346386B}"/>
                    </a:ext>
                  </a:extLst>
                </p14:cNvPr>
                <p14:cNvContentPartPr/>
                <p14:nvPr/>
              </p14:nvContentPartPr>
              <p14:xfrm>
                <a:off x="731160" y="1650720"/>
                <a:ext cx="360" cy="360"/>
              </p14:xfrm>
            </p:contentPart>
          </mc:Choice>
          <mc:Fallback xmlns="">
            <p:pic>
              <p:nvPicPr>
                <p:cNvPr id="38" name="Input penna 37">
                  <a:extLst>
                    <a:ext uri="{FF2B5EF4-FFF2-40B4-BE49-F238E27FC236}">
                      <a16:creationId xmlns:a16="http://schemas.microsoft.com/office/drawing/2014/main" id="{F179217E-B45C-7A2B-61F2-0D3A6346386B}"/>
                    </a:ext>
                  </a:extLst>
                </p:cNvPr>
                <p:cNvPicPr/>
                <p:nvPr/>
              </p:nvPicPr>
              <p:blipFill>
                <a:blip r:embed="rId15"/>
                <a:stretch>
                  <a:fillRect/>
                </a:stretch>
              </p:blipFill>
              <p:spPr>
                <a:xfrm>
                  <a:off x="713520" y="1633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Input penna 39">
                  <a:extLst>
                    <a:ext uri="{FF2B5EF4-FFF2-40B4-BE49-F238E27FC236}">
                      <a16:creationId xmlns:a16="http://schemas.microsoft.com/office/drawing/2014/main" id="{8ABE2C58-814F-FA67-D38E-438C56CA9070}"/>
                    </a:ext>
                  </a:extLst>
                </p14:cNvPr>
                <p14:cNvContentPartPr/>
                <p14:nvPr/>
              </p14:nvContentPartPr>
              <p14:xfrm>
                <a:off x="716040" y="1655760"/>
                <a:ext cx="360" cy="360"/>
              </p14:xfrm>
            </p:contentPart>
          </mc:Choice>
          <mc:Fallback xmlns="">
            <p:pic>
              <p:nvPicPr>
                <p:cNvPr id="40" name="Input penna 39">
                  <a:extLst>
                    <a:ext uri="{FF2B5EF4-FFF2-40B4-BE49-F238E27FC236}">
                      <a16:creationId xmlns:a16="http://schemas.microsoft.com/office/drawing/2014/main" id="{8ABE2C58-814F-FA67-D38E-438C56CA9070}"/>
                    </a:ext>
                  </a:extLst>
                </p:cNvPr>
                <p:cNvPicPr/>
                <p:nvPr/>
              </p:nvPicPr>
              <p:blipFill>
                <a:blip r:embed="rId15"/>
                <a:stretch>
                  <a:fillRect/>
                </a:stretch>
              </p:blipFill>
              <p:spPr>
                <a:xfrm>
                  <a:off x="698400" y="1638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put penna 40">
                  <a:extLst>
                    <a:ext uri="{FF2B5EF4-FFF2-40B4-BE49-F238E27FC236}">
                      <a16:creationId xmlns:a16="http://schemas.microsoft.com/office/drawing/2014/main" id="{4CE5B94E-523D-6D22-CB2F-62247859A2D9}"/>
                    </a:ext>
                  </a:extLst>
                </p14:cNvPr>
                <p14:cNvContentPartPr/>
                <p14:nvPr/>
              </p14:nvContentPartPr>
              <p14:xfrm>
                <a:off x="746640" y="1650720"/>
                <a:ext cx="360" cy="360"/>
              </p14:xfrm>
            </p:contentPart>
          </mc:Choice>
          <mc:Fallback xmlns="">
            <p:pic>
              <p:nvPicPr>
                <p:cNvPr id="41" name="Input penna 40">
                  <a:extLst>
                    <a:ext uri="{FF2B5EF4-FFF2-40B4-BE49-F238E27FC236}">
                      <a16:creationId xmlns:a16="http://schemas.microsoft.com/office/drawing/2014/main" id="{4CE5B94E-523D-6D22-CB2F-62247859A2D9}"/>
                    </a:ext>
                  </a:extLst>
                </p:cNvPr>
                <p:cNvPicPr/>
                <p:nvPr/>
              </p:nvPicPr>
              <p:blipFill>
                <a:blip r:embed="rId15"/>
                <a:stretch>
                  <a:fillRect/>
                </a:stretch>
              </p:blipFill>
              <p:spPr>
                <a:xfrm>
                  <a:off x="728640" y="1633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put penna 41">
                  <a:extLst>
                    <a:ext uri="{FF2B5EF4-FFF2-40B4-BE49-F238E27FC236}">
                      <a16:creationId xmlns:a16="http://schemas.microsoft.com/office/drawing/2014/main" id="{A38B1954-56D5-911A-C2E5-8A0A9E0D29E3}"/>
                    </a:ext>
                  </a:extLst>
                </p14:cNvPr>
                <p14:cNvContentPartPr/>
                <p14:nvPr/>
              </p14:nvContentPartPr>
              <p14:xfrm>
                <a:off x="772200" y="1660800"/>
                <a:ext cx="360" cy="360"/>
              </p14:xfrm>
            </p:contentPart>
          </mc:Choice>
          <mc:Fallback xmlns="">
            <p:pic>
              <p:nvPicPr>
                <p:cNvPr id="42" name="Input penna 41">
                  <a:extLst>
                    <a:ext uri="{FF2B5EF4-FFF2-40B4-BE49-F238E27FC236}">
                      <a16:creationId xmlns:a16="http://schemas.microsoft.com/office/drawing/2014/main" id="{A38B1954-56D5-911A-C2E5-8A0A9E0D29E3}"/>
                    </a:ext>
                  </a:extLst>
                </p:cNvPr>
                <p:cNvPicPr/>
                <p:nvPr/>
              </p:nvPicPr>
              <p:blipFill>
                <a:blip r:embed="rId15"/>
                <a:stretch>
                  <a:fillRect/>
                </a:stretch>
              </p:blipFill>
              <p:spPr>
                <a:xfrm>
                  <a:off x="754200" y="1643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Input penna 43">
                  <a:extLst>
                    <a:ext uri="{FF2B5EF4-FFF2-40B4-BE49-F238E27FC236}">
                      <a16:creationId xmlns:a16="http://schemas.microsoft.com/office/drawing/2014/main" id="{B30B1B13-C1B4-535C-82D3-53CA4A3B94B8}"/>
                    </a:ext>
                  </a:extLst>
                </p14:cNvPr>
                <p14:cNvContentPartPr/>
                <p14:nvPr/>
              </p14:nvContentPartPr>
              <p14:xfrm>
                <a:off x="787320" y="1660800"/>
                <a:ext cx="360" cy="360"/>
              </p14:xfrm>
            </p:contentPart>
          </mc:Choice>
          <mc:Fallback xmlns="">
            <p:pic>
              <p:nvPicPr>
                <p:cNvPr id="44" name="Input penna 43">
                  <a:extLst>
                    <a:ext uri="{FF2B5EF4-FFF2-40B4-BE49-F238E27FC236}">
                      <a16:creationId xmlns:a16="http://schemas.microsoft.com/office/drawing/2014/main" id="{B30B1B13-C1B4-535C-82D3-53CA4A3B94B8}"/>
                    </a:ext>
                  </a:extLst>
                </p:cNvPr>
                <p:cNvPicPr/>
                <p:nvPr/>
              </p:nvPicPr>
              <p:blipFill>
                <a:blip r:embed="rId15"/>
                <a:stretch>
                  <a:fillRect/>
                </a:stretch>
              </p:blipFill>
              <p:spPr>
                <a:xfrm>
                  <a:off x="769320" y="1643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put penna 44">
                  <a:extLst>
                    <a:ext uri="{FF2B5EF4-FFF2-40B4-BE49-F238E27FC236}">
                      <a16:creationId xmlns:a16="http://schemas.microsoft.com/office/drawing/2014/main" id="{100FE302-30D7-4B7A-2B2A-D29EBD771EE8}"/>
                    </a:ext>
                  </a:extLst>
                </p14:cNvPr>
                <p14:cNvContentPartPr/>
                <p14:nvPr/>
              </p14:nvContentPartPr>
              <p14:xfrm>
                <a:off x="807480" y="1660800"/>
                <a:ext cx="360" cy="360"/>
              </p14:xfrm>
            </p:contentPart>
          </mc:Choice>
          <mc:Fallback xmlns="">
            <p:pic>
              <p:nvPicPr>
                <p:cNvPr id="45" name="Input penna 44">
                  <a:extLst>
                    <a:ext uri="{FF2B5EF4-FFF2-40B4-BE49-F238E27FC236}">
                      <a16:creationId xmlns:a16="http://schemas.microsoft.com/office/drawing/2014/main" id="{100FE302-30D7-4B7A-2B2A-D29EBD771EE8}"/>
                    </a:ext>
                  </a:extLst>
                </p:cNvPr>
                <p:cNvPicPr/>
                <p:nvPr/>
              </p:nvPicPr>
              <p:blipFill>
                <a:blip r:embed="rId15"/>
                <a:stretch>
                  <a:fillRect/>
                </a:stretch>
              </p:blipFill>
              <p:spPr>
                <a:xfrm>
                  <a:off x="789840" y="1643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put penna 46">
                  <a:extLst>
                    <a:ext uri="{FF2B5EF4-FFF2-40B4-BE49-F238E27FC236}">
                      <a16:creationId xmlns:a16="http://schemas.microsoft.com/office/drawing/2014/main" id="{72419121-CA8E-73F5-AE89-92FF4148F8C3}"/>
                    </a:ext>
                  </a:extLst>
                </p14:cNvPr>
                <p14:cNvContentPartPr/>
                <p14:nvPr/>
              </p14:nvContentPartPr>
              <p14:xfrm>
                <a:off x="838080" y="1650720"/>
                <a:ext cx="360" cy="360"/>
              </p14:xfrm>
            </p:contentPart>
          </mc:Choice>
          <mc:Fallback xmlns="">
            <p:pic>
              <p:nvPicPr>
                <p:cNvPr id="47" name="Input penna 46">
                  <a:extLst>
                    <a:ext uri="{FF2B5EF4-FFF2-40B4-BE49-F238E27FC236}">
                      <a16:creationId xmlns:a16="http://schemas.microsoft.com/office/drawing/2014/main" id="{72419121-CA8E-73F5-AE89-92FF4148F8C3}"/>
                    </a:ext>
                  </a:extLst>
                </p:cNvPr>
                <p:cNvPicPr/>
                <p:nvPr/>
              </p:nvPicPr>
              <p:blipFill>
                <a:blip r:embed="rId15"/>
                <a:stretch>
                  <a:fillRect/>
                </a:stretch>
              </p:blipFill>
              <p:spPr>
                <a:xfrm>
                  <a:off x="820080" y="1633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Input penna 50">
                  <a:extLst>
                    <a:ext uri="{FF2B5EF4-FFF2-40B4-BE49-F238E27FC236}">
                      <a16:creationId xmlns:a16="http://schemas.microsoft.com/office/drawing/2014/main" id="{4A78576A-CF2E-0B36-B042-936216C4279F}"/>
                    </a:ext>
                  </a:extLst>
                </p14:cNvPr>
                <p14:cNvContentPartPr/>
                <p14:nvPr/>
              </p14:nvContentPartPr>
              <p14:xfrm>
                <a:off x="708480" y="1681440"/>
                <a:ext cx="360" cy="360"/>
              </p14:xfrm>
            </p:contentPart>
          </mc:Choice>
          <mc:Fallback xmlns="">
            <p:pic>
              <p:nvPicPr>
                <p:cNvPr id="51" name="Input penna 50">
                  <a:extLst>
                    <a:ext uri="{FF2B5EF4-FFF2-40B4-BE49-F238E27FC236}">
                      <a16:creationId xmlns:a16="http://schemas.microsoft.com/office/drawing/2014/main" id="{4A78576A-CF2E-0B36-B042-936216C4279F}"/>
                    </a:ext>
                  </a:extLst>
                </p:cNvPr>
                <p:cNvPicPr/>
                <p:nvPr/>
              </p:nvPicPr>
              <p:blipFill>
                <a:blip r:embed="rId15"/>
                <a:stretch>
                  <a:fillRect/>
                </a:stretch>
              </p:blipFill>
              <p:spPr>
                <a:xfrm>
                  <a:off x="690480" y="1663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put penna 51">
                  <a:extLst>
                    <a:ext uri="{FF2B5EF4-FFF2-40B4-BE49-F238E27FC236}">
                      <a16:creationId xmlns:a16="http://schemas.microsoft.com/office/drawing/2014/main" id="{55C660C0-FEA3-5A48-7AA0-CB1C525E7661}"/>
                    </a:ext>
                  </a:extLst>
                </p14:cNvPr>
                <p14:cNvContentPartPr/>
                <p14:nvPr/>
              </p14:nvContentPartPr>
              <p14:xfrm>
                <a:off x="731520" y="1676400"/>
                <a:ext cx="360" cy="360"/>
              </p14:xfrm>
            </p:contentPart>
          </mc:Choice>
          <mc:Fallback xmlns="">
            <p:pic>
              <p:nvPicPr>
                <p:cNvPr id="52" name="Input penna 51">
                  <a:extLst>
                    <a:ext uri="{FF2B5EF4-FFF2-40B4-BE49-F238E27FC236}">
                      <a16:creationId xmlns:a16="http://schemas.microsoft.com/office/drawing/2014/main" id="{55C660C0-FEA3-5A48-7AA0-CB1C525E7661}"/>
                    </a:ext>
                  </a:extLst>
                </p:cNvPr>
                <p:cNvPicPr/>
                <p:nvPr/>
              </p:nvPicPr>
              <p:blipFill>
                <a:blip r:embed="rId15"/>
                <a:stretch>
                  <a:fillRect/>
                </a:stretch>
              </p:blipFill>
              <p:spPr>
                <a:xfrm>
                  <a:off x="713520" y="1658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put penna 52">
                  <a:extLst>
                    <a:ext uri="{FF2B5EF4-FFF2-40B4-BE49-F238E27FC236}">
                      <a16:creationId xmlns:a16="http://schemas.microsoft.com/office/drawing/2014/main" id="{D3A75222-2019-B1F8-F1B4-022C44CC4564}"/>
                    </a:ext>
                  </a:extLst>
                </p14:cNvPr>
                <p14:cNvContentPartPr/>
                <p14:nvPr/>
              </p14:nvContentPartPr>
              <p14:xfrm>
                <a:off x="754200" y="1665960"/>
                <a:ext cx="360" cy="360"/>
              </p14:xfrm>
            </p:contentPart>
          </mc:Choice>
          <mc:Fallback xmlns="">
            <p:pic>
              <p:nvPicPr>
                <p:cNvPr id="53" name="Input penna 52">
                  <a:extLst>
                    <a:ext uri="{FF2B5EF4-FFF2-40B4-BE49-F238E27FC236}">
                      <a16:creationId xmlns:a16="http://schemas.microsoft.com/office/drawing/2014/main" id="{D3A75222-2019-B1F8-F1B4-022C44CC4564}"/>
                    </a:ext>
                  </a:extLst>
                </p:cNvPr>
                <p:cNvPicPr/>
                <p:nvPr/>
              </p:nvPicPr>
              <p:blipFill>
                <a:blip r:embed="rId15"/>
                <a:stretch>
                  <a:fillRect/>
                </a:stretch>
              </p:blipFill>
              <p:spPr>
                <a:xfrm>
                  <a:off x="736200" y="1648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Input penna 54">
                  <a:extLst>
                    <a:ext uri="{FF2B5EF4-FFF2-40B4-BE49-F238E27FC236}">
                      <a16:creationId xmlns:a16="http://schemas.microsoft.com/office/drawing/2014/main" id="{6674B19C-C1B4-598A-C582-F9693FD144BA}"/>
                    </a:ext>
                  </a:extLst>
                </p14:cNvPr>
                <p14:cNvContentPartPr/>
                <p14:nvPr/>
              </p14:nvContentPartPr>
              <p14:xfrm>
                <a:off x="820440" y="1663440"/>
                <a:ext cx="360" cy="360"/>
              </p14:xfrm>
            </p:contentPart>
          </mc:Choice>
          <mc:Fallback xmlns="">
            <p:pic>
              <p:nvPicPr>
                <p:cNvPr id="55" name="Input penna 54">
                  <a:extLst>
                    <a:ext uri="{FF2B5EF4-FFF2-40B4-BE49-F238E27FC236}">
                      <a16:creationId xmlns:a16="http://schemas.microsoft.com/office/drawing/2014/main" id="{6674B19C-C1B4-598A-C582-F9693FD144BA}"/>
                    </a:ext>
                  </a:extLst>
                </p:cNvPr>
                <p:cNvPicPr/>
                <p:nvPr/>
              </p:nvPicPr>
              <p:blipFill>
                <a:blip r:embed="rId15"/>
                <a:stretch>
                  <a:fillRect/>
                </a:stretch>
              </p:blipFill>
              <p:spPr>
                <a:xfrm>
                  <a:off x="802440" y="16458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Input penna 55">
                  <a:extLst>
                    <a:ext uri="{FF2B5EF4-FFF2-40B4-BE49-F238E27FC236}">
                      <a16:creationId xmlns:a16="http://schemas.microsoft.com/office/drawing/2014/main" id="{C534C625-C514-89F0-C161-5E97C1F19D41}"/>
                    </a:ext>
                  </a:extLst>
                </p14:cNvPr>
                <p14:cNvContentPartPr/>
                <p14:nvPr/>
              </p14:nvContentPartPr>
              <p14:xfrm>
                <a:off x="825480" y="1665960"/>
                <a:ext cx="360" cy="360"/>
              </p14:xfrm>
            </p:contentPart>
          </mc:Choice>
          <mc:Fallback xmlns="">
            <p:pic>
              <p:nvPicPr>
                <p:cNvPr id="56" name="Input penna 55">
                  <a:extLst>
                    <a:ext uri="{FF2B5EF4-FFF2-40B4-BE49-F238E27FC236}">
                      <a16:creationId xmlns:a16="http://schemas.microsoft.com/office/drawing/2014/main" id="{C534C625-C514-89F0-C161-5E97C1F19D41}"/>
                    </a:ext>
                  </a:extLst>
                </p:cNvPr>
                <p:cNvPicPr/>
                <p:nvPr/>
              </p:nvPicPr>
              <p:blipFill>
                <a:blip r:embed="rId15"/>
                <a:stretch>
                  <a:fillRect/>
                </a:stretch>
              </p:blipFill>
              <p:spPr>
                <a:xfrm>
                  <a:off x="807480" y="1648320"/>
                  <a:ext cx="36000" cy="36000"/>
                </a:xfrm>
                <a:prstGeom prst="rect">
                  <a:avLst/>
                </a:prstGeom>
              </p:spPr>
            </p:pic>
          </mc:Fallback>
        </mc:AlternateContent>
      </p:grpSp>
    </p:spTree>
    <p:extLst>
      <p:ext uri="{BB962C8B-B14F-4D97-AF65-F5344CB8AC3E}">
        <p14:creationId xmlns:p14="http://schemas.microsoft.com/office/powerpoint/2010/main" val="232469540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213DF-138C-658E-8D99-9F5F142D0DEC}"/>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5B54AA56-245F-345C-DD5A-0C7099E8ADE1}"/>
              </a:ext>
            </a:extLst>
          </p:cNvPr>
          <p:cNvSpPr/>
          <p:nvPr/>
        </p:nvSpPr>
        <p:spPr>
          <a:xfrm>
            <a:off x="1" y="0"/>
            <a:ext cx="12192000"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path path="circle">
              <a:fillToRect l="100000" b="100000"/>
            </a:path>
            <a:tileRect t="-100000" r="-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DA4709CD-8699-54E1-58D3-E810D1C99CC9}"/>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Immagine che contiene cilindro, argento&#10;&#10;Il contenuto generato dall'IA potrebbe non essere corretto.">
            <a:extLst>
              <a:ext uri="{FF2B5EF4-FFF2-40B4-BE49-F238E27FC236}">
                <a16:creationId xmlns:a16="http://schemas.microsoft.com/office/drawing/2014/main" id="{E16D05E8-3DA8-585E-4D7A-7285F25C3984}"/>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8" name="Segnaposto numero diapositiva 7">
            <a:extLst>
              <a:ext uri="{FF2B5EF4-FFF2-40B4-BE49-F238E27FC236}">
                <a16:creationId xmlns:a16="http://schemas.microsoft.com/office/drawing/2014/main" id="{5FE92E96-4D9B-DFC5-796E-FDB34D51934A}"/>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6</a:t>
            </a:fld>
            <a:endParaRPr lang="it-IT" dirty="0">
              <a:solidFill>
                <a:schemeClr val="bg1"/>
              </a:solidFill>
            </a:endParaRPr>
          </a:p>
        </p:txBody>
      </p:sp>
      <p:sp>
        <p:nvSpPr>
          <p:cNvPr id="7" name="Subtitle 2">
            <a:extLst>
              <a:ext uri="{FF2B5EF4-FFF2-40B4-BE49-F238E27FC236}">
                <a16:creationId xmlns:a16="http://schemas.microsoft.com/office/drawing/2014/main" id="{1E52003C-3252-7969-0B6E-0E9439D2B662}"/>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Research</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topic</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&amp;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Objectives</a:t>
            </a:r>
            <a:endParaRPr kumimoji="0" lang="it-IT" sz="2800" i="0" u="none" strike="noStrike" kern="1200" cap="none" spc="0" normalizeH="0" baseline="0" noProof="0" dirty="0">
              <a:ln>
                <a:noFill/>
              </a:ln>
              <a:solidFill>
                <a:schemeClr val="bg1"/>
              </a:solidFill>
              <a:effectLst/>
              <a:uLnTx/>
              <a:uFillTx/>
              <a:latin typeface="Arial Narrow" panose="020B0606020202030204" pitchFamily="34" charset="0"/>
            </a:endParaRPr>
          </a:p>
        </p:txBody>
      </p:sp>
      <p:sp>
        <p:nvSpPr>
          <p:cNvPr id="19" name="CasellaDiTesto 18">
            <a:extLst>
              <a:ext uri="{FF2B5EF4-FFF2-40B4-BE49-F238E27FC236}">
                <a16:creationId xmlns:a16="http://schemas.microsoft.com/office/drawing/2014/main" id="{A9545F24-7BAB-EFB1-BBC6-7CBB9E369958}"/>
              </a:ext>
            </a:extLst>
          </p:cNvPr>
          <p:cNvSpPr txBox="1"/>
          <p:nvPr/>
        </p:nvSpPr>
        <p:spPr>
          <a:xfrm>
            <a:off x="133350" y="866775"/>
            <a:ext cx="11891873" cy="1446550"/>
          </a:xfrm>
          <a:prstGeom prst="rect">
            <a:avLst/>
          </a:prstGeom>
          <a:noFill/>
        </p:spPr>
        <p:txBody>
          <a:bodyPr wrap="square" rtlCol="0">
            <a:spAutoFit/>
          </a:bodyPr>
          <a:lstStyle/>
          <a:p>
            <a:pPr algn="just"/>
            <a:r>
              <a:rPr lang="en-US" sz="1400" dirty="0">
                <a:latin typeface="+mj-lt"/>
              </a:rPr>
              <a:t>A simplified model of the NIP dynamics has been developed and compared with results obtained with ANSYS.</a:t>
            </a:r>
          </a:p>
          <a:p>
            <a:pPr algn="just"/>
            <a:r>
              <a:rPr lang="en-US" sz="1400" dirty="0">
                <a:latin typeface="+mj-lt"/>
              </a:rPr>
              <a:t> In this model:</a:t>
            </a:r>
          </a:p>
          <a:p>
            <a:pPr marL="285750" indent="-285750" algn="just">
              <a:buFont typeface="Arial" panose="020B0604020202020204" pitchFamily="34" charset="0"/>
              <a:buChar char="•"/>
            </a:pPr>
            <a:r>
              <a:rPr lang="en-US" sz="1400" dirty="0">
                <a:latin typeface="+mj-lt"/>
              </a:rPr>
              <a:t>Effects of gravity are neglected</a:t>
            </a:r>
          </a:p>
          <a:p>
            <a:pPr marL="285750" indent="-285750" algn="just">
              <a:buFont typeface="Arial" panose="020B0604020202020204" pitchFamily="34" charset="0"/>
              <a:buChar char="•"/>
            </a:pPr>
            <a:r>
              <a:rPr lang="en-US" sz="1400" dirty="0">
                <a:latin typeface="+mj-lt"/>
              </a:rPr>
              <a:t>Damping is neglected</a:t>
            </a:r>
          </a:p>
          <a:p>
            <a:pPr marL="285750" indent="-285750" algn="just">
              <a:buFont typeface="Arial" panose="020B0604020202020204" pitchFamily="34" charset="0"/>
              <a:buChar char="•"/>
            </a:pPr>
            <a:r>
              <a:rPr lang="en-US" sz="1400" dirty="0">
                <a:latin typeface="+mj-lt"/>
              </a:rPr>
              <a:t>Only the longitudinal TFs have been considered for now</a:t>
            </a:r>
          </a:p>
          <a:p>
            <a:pPr algn="r"/>
            <a:endParaRPr lang="it-IT" dirty="0">
              <a:latin typeface="+mj-lt"/>
            </a:endParaRPr>
          </a:p>
        </p:txBody>
      </p:sp>
      <p:graphicFrame>
        <p:nvGraphicFramePr>
          <p:cNvPr id="31" name="Tabella 30">
            <a:extLst>
              <a:ext uri="{FF2B5EF4-FFF2-40B4-BE49-F238E27FC236}">
                <a16:creationId xmlns:a16="http://schemas.microsoft.com/office/drawing/2014/main" id="{AFE9A38A-F7F7-5431-1F53-4BB4A74B4CC0}"/>
              </a:ext>
            </a:extLst>
          </p:cNvPr>
          <p:cNvGraphicFramePr>
            <a:graphicFrameLocks noGrp="1"/>
          </p:cNvGraphicFramePr>
          <p:nvPr>
            <p:extLst>
              <p:ext uri="{D42A27DB-BD31-4B8C-83A1-F6EECF244321}">
                <p14:modId xmlns:p14="http://schemas.microsoft.com/office/powerpoint/2010/main" val="1954881570"/>
              </p:ext>
            </p:extLst>
          </p:nvPr>
        </p:nvGraphicFramePr>
        <p:xfrm>
          <a:off x="539632" y="2047173"/>
          <a:ext cx="4989901" cy="1611151"/>
        </p:xfrm>
        <a:graphic>
          <a:graphicData uri="http://schemas.openxmlformats.org/drawingml/2006/table">
            <a:tbl>
              <a:tblPr firstRow="1" bandRow="1">
                <a:tableStyleId>{5C22544A-7EE6-4342-B048-85BDC9FD1C3A}</a:tableStyleId>
              </a:tblPr>
              <a:tblGrid>
                <a:gridCol w="2531372">
                  <a:extLst>
                    <a:ext uri="{9D8B030D-6E8A-4147-A177-3AD203B41FA5}">
                      <a16:colId xmlns:a16="http://schemas.microsoft.com/office/drawing/2014/main" val="595154017"/>
                    </a:ext>
                  </a:extLst>
                </a:gridCol>
                <a:gridCol w="2458529">
                  <a:extLst>
                    <a:ext uri="{9D8B030D-6E8A-4147-A177-3AD203B41FA5}">
                      <a16:colId xmlns:a16="http://schemas.microsoft.com/office/drawing/2014/main" val="1770314370"/>
                    </a:ext>
                  </a:extLst>
                </a:gridCol>
              </a:tblGrid>
              <a:tr h="287398">
                <a:tc>
                  <a:txBody>
                    <a:bodyPr/>
                    <a:lstStyle/>
                    <a:p>
                      <a:pPr algn="ctr"/>
                      <a:r>
                        <a:rPr lang="it-IT" dirty="0"/>
                        <a:t>ANSYS</a:t>
                      </a:r>
                    </a:p>
                  </a:txBody>
                  <a:tcPr/>
                </a:tc>
                <a:tc>
                  <a:txBody>
                    <a:bodyPr/>
                    <a:lstStyle/>
                    <a:p>
                      <a:pPr algn="ctr"/>
                      <a:r>
                        <a:rPr lang="it-IT" dirty="0" err="1"/>
                        <a:t>Analytical</a:t>
                      </a:r>
                      <a:r>
                        <a:rPr lang="it-IT" dirty="0"/>
                        <a:t> model</a:t>
                      </a:r>
                    </a:p>
                  </a:txBody>
                  <a:tcPr/>
                </a:tc>
                <a:extLst>
                  <a:ext uri="{0D108BD9-81ED-4DB2-BD59-A6C34878D82A}">
                    <a16:rowId xmlns:a16="http://schemas.microsoft.com/office/drawing/2014/main" val="18514027"/>
                  </a:ext>
                </a:extLst>
              </a:tr>
              <a:tr h="1245391">
                <a:tc>
                  <a:txBody>
                    <a:bodyPr/>
                    <a:lstStyle/>
                    <a:p>
                      <a:pPr algn="ctr"/>
                      <a:r>
                        <a:rPr lang="it-IT" sz="1600" b="0" dirty="0"/>
                        <a:t>3.39e-003Hz</a:t>
                      </a:r>
                    </a:p>
                    <a:p>
                      <a:pPr algn="ctr"/>
                      <a:r>
                        <a:rPr lang="it-IT" sz="1600" b="0" dirty="0"/>
                        <a:t>3.46e-002Hz</a:t>
                      </a:r>
                    </a:p>
                    <a:p>
                      <a:pPr algn="ctr"/>
                      <a:r>
                        <a:rPr lang="it-IT" sz="1600" b="0" dirty="0"/>
                        <a:t>0.80Hz</a:t>
                      </a:r>
                    </a:p>
                    <a:p>
                      <a:pPr algn="ctr"/>
                      <a:r>
                        <a:rPr lang="it-IT" sz="1600" b="0" dirty="0"/>
                        <a:t>1.16Hz</a:t>
                      </a:r>
                    </a:p>
                  </a:txBody>
                  <a:tcPr/>
                </a:tc>
                <a:tc>
                  <a:txBody>
                    <a:bodyPr/>
                    <a:lstStyle/>
                    <a:p>
                      <a:pPr algn="ctr"/>
                      <a:r>
                        <a:rPr lang="it-IT" sz="1600" b="0" dirty="0"/>
                        <a:t>3.4e-003Hz </a:t>
                      </a:r>
                    </a:p>
                    <a:p>
                      <a:pPr algn="ctr"/>
                      <a:r>
                        <a:rPr lang="it-IT" sz="1600" b="0" dirty="0"/>
                        <a:t>3.53e-002Hz</a:t>
                      </a:r>
                    </a:p>
                    <a:p>
                      <a:pPr algn="ctr"/>
                      <a:r>
                        <a:rPr lang="it-IT" sz="1600" b="0" dirty="0"/>
                        <a:t>8.08e-001Hz</a:t>
                      </a:r>
                    </a:p>
                    <a:p>
                      <a:pPr algn="ctr"/>
                      <a:r>
                        <a:rPr lang="it-IT" sz="1600" b="0" dirty="0"/>
                        <a:t>1.19Hz</a:t>
                      </a:r>
                    </a:p>
                  </a:txBody>
                  <a:tcPr/>
                </a:tc>
                <a:extLst>
                  <a:ext uri="{0D108BD9-81ED-4DB2-BD59-A6C34878D82A}">
                    <a16:rowId xmlns:a16="http://schemas.microsoft.com/office/drawing/2014/main" val="2162993197"/>
                  </a:ext>
                </a:extLst>
              </a:tr>
            </a:tbl>
          </a:graphicData>
        </a:graphic>
      </p:graphicFrame>
      <p:pic>
        <p:nvPicPr>
          <p:cNvPr id="37" name="Elemento grafico 36">
            <a:extLst>
              <a:ext uri="{FF2B5EF4-FFF2-40B4-BE49-F238E27FC236}">
                <a16:creationId xmlns:a16="http://schemas.microsoft.com/office/drawing/2014/main" id="{5BCCD4B0-C331-FFA2-7E33-ED321B67D6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10629" y="1276709"/>
            <a:ext cx="4323223" cy="3313766"/>
          </a:xfrm>
          <a:prstGeom prst="rect">
            <a:avLst/>
          </a:prstGeom>
        </p:spPr>
      </p:pic>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176E7A85-8E64-A39F-D84D-D7D570A3D30D}"/>
                  </a:ext>
                </a:extLst>
              </p:cNvPr>
              <p:cNvSpPr txBox="1"/>
              <p:nvPr/>
            </p:nvSpPr>
            <p:spPr>
              <a:xfrm>
                <a:off x="2971799" y="3761117"/>
                <a:ext cx="2657202" cy="451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800" b="0" i="1" smtClean="0">
                              <a:latin typeface="Cambria Math" panose="02040503050406030204" pitchFamily="18" charset="0"/>
                            </a:rPr>
                          </m:ctrlPr>
                        </m:dPr>
                        <m:e>
                          <m:r>
                            <a:rPr lang="it-IT" sz="2800" b="0" i="1" smtClean="0">
                              <a:latin typeface="Cambria Math" panose="02040503050406030204" pitchFamily="18" charset="0"/>
                            </a:rPr>
                            <m:t>𝑀</m:t>
                          </m:r>
                        </m:e>
                      </m:d>
                      <m:bar>
                        <m:barPr>
                          <m:ctrlPr>
                            <a:rPr lang="it-IT" sz="2800" b="0" i="1" smtClean="0">
                              <a:latin typeface="Cambria Math" panose="02040503050406030204" pitchFamily="18" charset="0"/>
                            </a:rPr>
                          </m:ctrlPr>
                        </m:barPr>
                        <m:e>
                          <m:acc>
                            <m:accPr>
                              <m:chr m:val="̈"/>
                              <m:ctrlPr>
                                <a:rPr lang="it-IT" sz="2800" b="0" i="1" smtClean="0">
                                  <a:latin typeface="Cambria Math" panose="02040503050406030204" pitchFamily="18" charset="0"/>
                                </a:rPr>
                              </m:ctrlPr>
                            </m:accPr>
                            <m:e>
                              <m:r>
                                <a:rPr lang="it-IT" sz="2800" b="0" i="1" smtClean="0">
                                  <a:latin typeface="Cambria Math" panose="02040503050406030204" pitchFamily="18" charset="0"/>
                                </a:rPr>
                                <m:t>𝑥</m:t>
                              </m:r>
                            </m:e>
                          </m:acc>
                        </m:e>
                      </m:bar>
                      <m:r>
                        <a:rPr lang="it-IT" sz="2800" b="0" i="1" smtClean="0">
                          <a:latin typeface="Cambria Math" panose="02040503050406030204" pitchFamily="18" charset="0"/>
                        </a:rPr>
                        <m:t>+</m:t>
                      </m:r>
                      <m:d>
                        <m:dPr>
                          <m:begChr m:val="["/>
                          <m:endChr m:val="]"/>
                          <m:ctrlPr>
                            <a:rPr lang="it-IT" sz="2800" b="0" i="1" smtClean="0">
                              <a:latin typeface="Cambria Math" panose="02040503050406030204" pitchFamily="18" charset="0"/>
                            </a:rPr>
                          </m:ctrlPr>
                        </m:dPr>
                        <m:e>
                          <m:r>
                            <a:rPr lang="it-IT" sz="2800" b="0" i="1" smtClean="0">
                              <a:latin typeface="Cambria Math" panose="02040503050406030204" pitchFamily="18" charset="0"/>
                            </a:rPr>
                            <m:t>𝐾</m:t>
                          </m:r>
                        </m:e>
                      </m:d>
                      <m:bar>
                        <m:barPr>
                          <m:ctrlPr>
                            <a:rPr lang="it-IT" sz="2800" b="0" i="1" smtClean="0">
                              <a:latin typeface="Cambria Math" panose="02040503050406030204" pitchFamily="18" charset="0"/>
                            </a:rPr>
                          </m:ctrlPr>
                        </m:barPr>
                        <m:e>
                          <m:r>
                            <a:rPr lang="it-IT" sz="2800" b="0" i="1" smtClean="0">
                              <a:latin typeface="Cambria Math" panose="02040503050406030204" pitchFamily="18" charset="0"/>
                            </a:rPr>
                            <m:t>𝑥</m:t>
                          </m:r>
                        </m:e>
                      </m:bar>
                      <m:r>
                        <a:rPr lang="it-IT" sz="2800" b="0" i="1" smtClean="0">
                          <a:latin typeface="Cambria Math" panose="02040503050406030204" pitchFamily="18" charset="0"/>
                        </a:rPr>
                        <m:t>=</m:t>
                      </m:r>
                      <m:bar>
                        <m:barPr>
                          <m:ctrlPr>
                            <a:rPr lang="it-IT" sz="2800" b="0" i="1" smtClean="0">
                              <a:latin typeface="Cambria Math" panose="02040503050406030204" pitchFamily="18" charset="0"/>
                            </a:rPr>
                          </m:ctrlPr>
                        </m:barPr>
                        <m:e>
                          <m:r>
                            <a:rPr lang="it-IT" sz="2800" b="0" i="1" smtClean="0">
                              <a:latin typeface="Cambria Math" panose="02040503050406030204" pitchFamily="18" charset="0"/>
                            </a:rPr>
                            <m:t>0</m:t>
                          </m:r>
                        </m:e>
                      </m:bar>
                    </m:oMath>
                  </m:oMathPara>
                </a14:m>
                <a:endParaRPr lang="it-IT" sz="2800" dirty="0"/>
              </a:p>
            </p:txBody>
          </p:sp>
        </mc:Choice>
        <mc:Fallback xmlns="">
          <p:sp>
            <p:nvSpPr>
              <p:cNvPr id="2" name="CasellaDiTesto 1">
                <a:extLst>
                  <a:ext uri="{FF2B5EF4-FFF2-40B4-BE49-F238E27FC236}">
                    <a16:creationId xmlns:a16="http://schemas.microsoft.com/office/drawing/2014/main" id="{176E7A85-8E64-A39F-D84D-D7D570A3D30D}"/>
                  </a:ext>
                </a:extLst>
              </p:cNvPr>
              <p:cNvSpPr txBox="1">
                <a:spLocks noRot="1" noChangeAspect="1" noMove="1" noResize="1" noEditPoints="1" noAdjustHandles="1" noChangeArrowheads="1" noChangeShapeType="1" noTextEdit="1"/>
              </p:cNvSpPr>
              <p:nvPr/>
            </p:nvSpPr>
            <p:spPr>
              <a:xfrm>
                <a:off x="2971799" y="3761117"/>
                <a:ext cx="2657202" cy="451149"/>
              </a:xfrm>
              <a:prstGeom prst="rect">
                <a:avLst/>
              </a:prstGeom>
              <a:blipFill>
                <a:blip r:embed="rId6"/>
                <a:stretch>
                  <a:fillRect/>
                </a:stretch>
              </a:blipFill>
            </p:spPr>
            <p:txBody>
              <a:bodyPr/>
              <a:lstStyle/>
              <a:p>
                <a:r>
                  <a:rPr lang="it-IT">
                    <a:noFill/>
                  </a:rPr>
                  <a:t> </a:t>
                </a:r>
              </a:p>
            </p:txBody>
          </p:sp>
        </mc:Fallback>
      </mc:AlternateContent>
      <p:pic>
        <p:nvPicPr>
          <p:cNvPr id="5" name="Immagine 4">
            <a:extLst>
              <a:ext uri="{FF2B5EF4-FFF2-40B4-BE49-F238E27FC236}">
                <a16:creationId xmlns:a16="http://schemas.microsoft.com/office/drawing/2014/main" id="{EA95406D-AE37-BD9D-8778-231174F322EA}"/>
              </a:ext>
            </a:extLst>
          </p:cNvPr>
          <p:cNvPicPr>
            <a:picLocks noChangeAspect="1"/>
          </p:cNvPicPr>
          <p:nvPr/>
        </p:nvPicPr>
        <p:blipFill>
          <a:blip r:embed="rId7"/>
          <a:srcRect l="23266"/>
          <a:stretch>
            <a:fillRect/>
          </a:stretch>
        </p:blipFill>
        <p:spPr>
          <a:xfrm>
            <a:off x="750497" y="3708191"/>
            <a:ext cx="1759789" cy="2313048"/>
          </a:xfrm>
          <a:prstGeom prst="rect">
            <a:avLst/>
          </a:prstGeom>
        </p:spPr>
      </p:pic>
      <p:sp>
        <p:nvSpPr>
          <p:cNvPr id="9" name="Freccia in su 8">
            <a:extLst>
              <a:ext uri="{FF2B5EF4-FFF2-40B4-BE49-F238E27FC236}">
                <a16:creationId xmlns:a16="http://schemas.microsoft.com/office/drawing/2014/main" id="{93AD6E1A-DCD3-24E4-B48D-DE41D3064009}"/>
              </a:ext>
            </a:extLst>
          </p:cNvPr>
          <p:cNvSpPr/>
          <p:nvPr/>
        </p:nvSpPr>
        <p:spPr>
          <a:xfrm>
            <a:off x="4339087" y="4183812"/>
            <a:ext cx="181155" cy="4744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2160F939-C7ED-6F13-D023-919A205D8B12}"/>
              </a:ext>
            </a:extLst>
          </p:cNvPr>
          <p:cNvSpPr txBox="1"/>
          <p:nvPr/>
        </p:nvSpPr>
        <p:spPr>
          <a:xfrm>
            <a:off x="2812211" y="4606505"/>
            <a:ext cx="3312544" cy="954107"/>
          </a:xfrm>
          <a:prstGeom prst="rect">
            <a:avLst/>
          </a:prstGeom>
          <a:noFill/>
        </p:spPr>
        <p:txBody>
          <a:bodyPr wrap="square" rtlCol="0">
            <a:spAutoFit/>
          </a:bodyPr>
          <a:lstStyle/>
          <a:p>
            <a:pPr algn="just"/>
            <a:r>
              <a:rPr lang="it-IT" sz="1400" dirty="0"/>
              <a:t>K </a:t>
            </a:r>
            <a:r>
              <a:rPr lang="it-IT" sz="1400" dirty="0" err="1"/>
              <a:t>is</a:t>
            </a:r>
            <a:r>
              <a:rPr lang="it-IT" sz="1400" dirty="0"/>
              <a:t> the </a:t>
            </a:r>
            <a:r>
              <a:rPr lang="it-IT" sz="1400" dirty="0" err="1"/>
              <a:t>stiffness</a:t>
            </a:r>
            <a:r>
              <a:rPr lang="it-IT" sz="1400" dirty="0"/>
              <a:t> </a:t>
            </a:r>
            <a:r>
              <a:rPr lang="it-IT" sz="1400" dirty="0" err="1"/>
              <a:t>matrix</a:t>
            </a:r>
            <a:r>
              <a:rPr lang="it-IT" sz="1400" dirty="0"/>
              <a:t>. To </a:t>
            </a:r>
            <a:r>
              <a:rPr lang="it-IT" sz="1400" dirty="0" err="1"/>
              <a:t>proper</a:t>
            </a:r>
            <a:r>
              <a:rPr lang="it-IT" sz="1400" dirty="0"/>
              <a:t> </a:t>
            </a:r>
            <a:r>
              <a:rPr lang="it-IT" sz="1400" dirty="0" err="1"/>
              <a:t>modelling</a:t>
            </a:r>
            <a:r>
              <a:rPr lang="it-IT" sz="1400" dirty="0"/>
              <a:t> the </a:t>
            </a:r>
            <a:r>
              <a:rPr lang="it-IT" sz="1400" dirty="0" err="1"/>
              <a:t>elements</a:t>
            </a:r>
            <a:r>
              <a:rPr lang="it-IT" sz="1400" dirty="0"/>
              <a:t> of the K-</a:t>
            </a:r>
            <a:r>
              <a:rPr lang="it-IT" sz="1400" dirty="0" err="1"/>
              <a:t>matrix</a:t>
            </a:r>
            <a:r>
              <a:rPr lang="it-IT" sz="1400" dirty="0"/>
              <a:t> an in-</a:t>
            </a:r>
            <a:r>
              <a:rPr lang="it-IT" sz="1400" dirty="0" err="1"/>
              <a:t>depth</a:t>
            </a:r>
            <a:r>
              <a:rPr lang="it-IT" sz="1400" dirty="0"/>
              <a:t> study of the connections </a:t>
            </a:r>
            <a:r>
              <a:rPr lang="it-IT" sz="1400" dirty="0" err="1"/>
              <a:t>between</a:t>
            </a:r>
            <a:r>
              <a:rPr lang="it-IT" sz="1400" dirty="0"/>
              <a:t> the </a:t>
            </a:r>
            <a:r>
              <a:rPr lang="it-IT" sz="1400" dirty="0" err="1"/>
              <a:t>components</a:t>
            </a:r>
            <a:r>
              <a:rPr lang="it-IT" sz="1400" dirty="0"/>
              <a:t> of the NIP </a:t>
            </a:r>
            <a:r>
              <a:rPr lang="it-IT" sz="1400" dirty="0" err="1"/>
              <a:t>was</a:t>
            </a:r>
            <a:r>
              <a:rPr lang="it-IT" sz="1400" dirty="0"/>
              <a:t> </a:t>
            </a:r>
            <a:r>
              <a:rPr lang="it-IT" sz="1400" dirty="0" err="1"/>
              <a:t>necessary</a:t>
            </a:r>
            <a:r>
              <a:rPr lang="it-IT" sz="1400" dirty="0"/>
              <a:t>. </a:t>
            </a:r>
          </a:p>
        </p:txBody>
      </p:sp>
      <p:pic>
        <p:nvPicPr>
          <p:cNvPr id="13" name="Immagine 12">
            <a:extLst>
              <a:ext uri="{FF2B5EF4-FFF2-40B4-BE49-F238E27FC236}">
                <a16:creationId xmlns:a16="http://schemas.microsoft.com/office/drawing/2014/main" id="{6DD8C78C-6834-6354-3496-E2671F9BB8B0}"/>
              </a:ext>
            </a:extLst>
          </p:cNvPr>
          <p:cNvPicPr>
            <a:picLocks noChangeAspect="1"/>
          </p:cNvPicPr>
          <p:nvPr/>
        </p:nvPicPr>
        <p:blipFill>
          <a:blip r:embed="rId8"/>
          <a:stretch>
            <a:fillRect/>
          </a:stretch>
        </p:blipFill>
        <p:spPr>
          <a:xfrm>
            <a:off x="6130297" y="4723498"/>
            <a:ext cx="1823258" cy="1358347"/>
          </a:xfrm>
          <a:prstGeom prst="rect">
            <a:avLst/>
          </a:prstGeom>
        </p:spPr>
      </p:pic>
      <p:pic>
        <p:nvPicPr>
          <p:cNvPr id="15" name="Immagine 14">
            <a:extLst>
              <a:ext uri="{FF2B5EF4-FFF2-40B4-BE49-F238E27FC236}">
                <a16:creationId xmlns:a16="http://schemas.microsoft.com/office/drawing/2014/main" id="{B16DE28D-4EA8-2344-A023-1E51D747BFB0}"/>
              </a:ext>
            </a:extLst>
          </p:cNvPr>
          <p:cNvPicPr>
            <a:picLocks noChangeAspect="1"/>
          </p:cNvPicPr>
          <p:nvPr/>
        </p:nvPicPr>
        <p:blipFill>
          <a:blip r:embed="rId9"/>
          <a:stretch>
            <a:fillRect/>
          </a:stretch>
        </p:blipFill>
        <p:spPr>
          <a:xfrm>
            <a:off x="8155521" y="4735324"/>
            <a:ext cx="2782774" cy="1337495"/>
          </a:xfrm>
          <a:prstGeom prst="rect">
            <a:avLst/>
          </a:prstGeom>
        </p:spPr>
      </p:pic>
    </p:spTree>
    <p:extLst>
      <p:ext uri="{BB962C8B-B14F-4D97-AF65-F5344CB8AC3E}">
        <p14:creationId xmlns:p14="http://schemas.microsoft.com/office/powerpoint/2010/main" val="4898591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6764-4A9A-D575-CC5E-71BC575ADE69}"/>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D3549992-B90F-F72F-B4AF-F167F4CBE2F1}"/>
              </a:ext>
            </a:extLst>
          </p:cNvPr>
          <p:cNvSpPr/>
          <p:nvPr/>
        </p:nvSpPr>
        <p:spPr>
          <a:xfrm>
            <a:off x="-1" y="0"/>
            <a:ext cx="12192001"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7B4D9A78-7C65-239E-C49A-A334E696D0C7}"/>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Research</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activities – Design</a:t>
            </a:r>
            <a:endParaRPr kumimoji="0" lang="it-IT" sz="2800" i="0" u="none" strike="noStrike" kern="1200" cap="none" spc="0" normalizeH="0" baseline="0" noProof="0" dirty="0">
              <a:ln>
                <a:noFill/>
              </a:ln>
              <a:solidFill>
                <a:schemeClr val="bg1"/>
              </a:solidFill>
              <a:effectLst/>
              <a:uLnTx/>
              <a:uFillTx/>
              <a:latin typeface="Roboto" panose="02000000000000000000" pitchFamily="2" charset="0"/>
              <a:ea typeface="+mn-ea"/>
              <a:cs typeface="+mn-cs"/>
            </a:endParaRPr>
          </a:p>
        </p:txBody>
      </p:sp>
      <p:sp>
        <p:nvSpPr>
          <p:cNvPr id="11" name="Rettangolo 10">
            <a:extLst>
              <a:ext uri="{FF2B5EF4-FFF2-40B4-BE49-F238E27FC236}">
                <a16:creationId xmlns:a16="http://schemas.microsoft.com/office/drawing/2014/main" id="{C7E7C574-2C3D-1019-CA1D-2B68E7AF61E1}"/>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i="1" dirty="0"/>
          </a:p>
        </p:txBody>
      </p:sp>
      <p:pic>
        <p:nvPicPr>
          <p:cNvPr id="4" name="Immagine 3" descr="Immagine che contiene cilindro, argento&#10;&#10;Il contenuto generato dall'IA potrebbe non essere corretto.">
            <a:extLst>
              <a:ext uri="{FF2B5EF4-FFF2-40B4-BE49-F238E27FC236}">
                <a16:creationId xmlns:a16="http://schemas.microsoft.com/office/drawing/2014/main" id="{BCEA87BB-F55A-4564-C2DE-AAF5B507AE14}"/>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pic>
        <p:nvPicPr>
          <p:cNvPr id="5" name="Immagine 4" descr="Immagine che contiene Blu elettrico, blu&#10;&#10;Il contenuto generato dall'IA potrebbe non essere corretto.">
            <a:extLst>
              <a:ext uri="{FF2B5EF4-FFF2-40B4-BE49-F238E27FC236}">
                <a16:creationId xmlns:a16="http://schemas.microsoft.com/office/drawing/2014/main" id="{AF2593CD-5AAC-1FE3-B238-6C90E668C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01" y="1112808"/>
            <a:ext cx="3248609" cy="1346664"/>
          </a:xfrm>
          <a:prstGeom prst="rect">
            <a:avLst/>
          </a:prstGeom>
        </p:spPr>
      </p:pic>
      <p:pic>
        <p:nvPicPr>
          <p:cNvPr id="9" name="Immagine 8">
            <a:extLst>
              <a:ext uri="{FF2B5EF4-FFF2-40B4-BE49-F238E27FC236}">
                <a16:creationId xmlns:a16="http://schemas.microsoft.com/office/drawing/2014/main" id="{60A72476-28D1-F557-CEF0-233E581FDA9B}"/>
              </a:ext>
            </a:extLst>
          </p:cNvPr>
          <p:cNvPicPr>
            <a:picLocks noChangeAspect="1"/>
          </p:cNvPicPr>
          <p:nvPr/>
        </p:nvPicPr>
        <p:blipFill>
          <a:blip r:embed="rId5"/>
          <a:stretch>
            <a:fillRect/>
          </a:stretch>
        </p:blipFill>
        <p:spPr>
          <a:xfrm>
            <a:off x="309372" y="2428989"/>
            <a:ext cx="3253337" cy="2255154"/>
          </a:xfrm>
          <a:prstGeom prst="rect">
            <a:avLst/>
          </a:prstGeom>
        </p:spPr>
      </p:pic>
      <p:sp>
        <p:nvSpPr>
          <p:cNvPr id="14" name="Segnaposto numero diapositiva 13">
            <a:extLst>
              <a:ext uri="{FF2B5EF4-FFF2-40B4-BE49-F238E27FC236}">
                <a16:creationId xmlns:a16="http://schemas.microsoft.com/office/drawing/2014/main" id="{76F6CB79-913B-FDD2-7732-C8269693E5F1}"/>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7</a:t>
            </a:fld>
            <a:endParaRPr lang="it-IT" dirty="0">
              <a:solidFill>
                <a:schemeClr val="bg1"/>
              </a:solidFill>
            </a:endParaRPr>
          </a:p>
        </p:txBody>
      </p:sp>
      <p:pic>
        <p:nvPicPr>
          <p:cNvPr id="13" name="Immagine 12">
            <a:extLst>
              <a:ext uri="{FF2B5EF4-FFF2-40B4-BE49-F238E27FC236}">
                <a16:creationId xmlns:a16="http://schemas.microsoft.com/office/drawing/2014/main" id="{C296E263-87DA-BCE0-887C-037D8C5A4D80}"/>
              </a:ext>
            </a:extLst>
          </p:cNvPr>
          <p:cNvPicPr>
            <a:picLocks noChangeAspect="1"/>
          </p:cNvPicPr>
          <p:nvPr/>
        </p:nvPicPr>
        <p:blipFill>
          <a:blip r:embed="rId6"/>
          <a:stretch>
            <a:fillRect/>
          </a:stretch>
        </p:blipFill>
        <p:spPr>
          <a:xfrm>
            <a:off x="8993584" y="1200661"/>
            <a:ext cx="1936084" cy="2847759"/>
          </a:xfrm>
          <a:prstGeom prst="rect">
            <a:avLst/>
          </a:prstGeom>
        </p:spPr>
      </p:pic>
      <p:pic>
        <p:nvPicPr>
          <p:cNvPr id="16" name="Immagine 15">
            <a:extLst>
              <a:ext uri="{FF2B5EF4-FFF2-40B4-BE49-F238E27FC236}">
                <a16:creationId xmlns:a16="http://schemas.microsoft.com/office/drawing/2014/main" id="{AF921630-77B3-4E81-4E3C-84290768BF26}"/>
              </a:ext>
            </a:extLst>
          </p:cNvPr>
          <p:cNvPicPr>
            <a:picLocks noChangeAspect="1"/>
          </p:cNvPicPr>
          <p:nvPr/>
        </p:nvPicPr>
        <p:blipFill>
          <a:blip r:embed="rId7"/>
          <a:stretch>
            <a:fillRect/>
          </a:stretch>
        </p:blipFill>
        <p:spPr>
          <a:xfrm>
            <a:off x="3957265" y="1203321"/>
            <a:ext cx="5212614" cy="2840662"/>
          </a:xfrm>
          <a:prstGeom prst="rect">
            <a:avLst/>
          </a:prstGeom>
        </p:spPr>
      </p:pic>
      <p:pic>
        <p:nvPicPr>
          <p:cNvPr id="23" name="Elemento grafico 22">
            <a:extLst>
              <a:ext uri="{FF2B5EF4-FFF2-40B4-BE49-F238E27FC236}">
                <a16:creationId xmlns:a16="http://schemas.microsoft.com/office/drawing/2014/main" id="{950987D8-BC79-972D-ED4E-FF626049DE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72377" y="4048945"/>
            <a:ext cx="3420529" cy="2418433"/>
          </a:xfrm>
          <a:prstGeom prst="rect">
            <a:avLst/>
          </a:prstGeom>
        </p:spPr>
      </p:pic>
      <p:pic>
        <p:nvPicPr>
          <p:cNvPr id="25" name="Immagine 24">
            <a:extLst>
              <a:ext uri="{FF2B5EF4-FFF2-40B4-BE49-F238E27FC236}">
                <a16:creationId xmlns:a16="http://schemas.microsoft.com/office/drawing/2014/main" id="{A2B5F2B2-97A8-EFD1-DE84-959BF646FAC1}"/>
              </a:ext>
            </a:extLst>
          </p:cNvPr>
          <p:cNvPicPr>
            <a:picLocks noChangeAspect="1"/>
          </p:cNvPicPr>
          <p:nvPr/>
        </p:nvPicPr>
        <p:blipFill>
          <a:blip r:embed="rId10"/>
          <a:stretch>
            <a:fillRect/>
          </a:stretch>
        </p:blipFill>
        <p:spPr>
          <a:xfrm rot="5400000">
            <a:off x="4557653" y="3430189"/>
            <a:ext cx="2307768" cy="3526922"/>
          </a:xfrm>
          <a:prstGeom prst="rect">
            <a:avLst/>
          </a:prstGeom>
        </p:spPr>
      </p:pic>
      <p:pic>
        <p:nvPicPr>
          <p:cNvPr id="27" name="Immagine 26" descr="Immagine che contiene schermata, diagramma, linea&#10;&#10;Il contenuto generato dall'IA potrebbe non essere corretto.">
            <a:extLst>
              <a:ext uri="{FF2B5EF4-FFF2-40B4-BE49-F238E27FC236}">
                <a16:creationId xmlns:a16="http://schemas.microsoft.com/office/drawing/2014/main" id="{CB8D58EA-E4DE-A22D-5679-AB50F5CFB654}"/>
              </a:ext>
            </a:extLst>
          </p:cNvPr>
          <p:cNvPicPr>
            <a:picLocks noChangeAspect="1"/>
          </p:cNvPicPr>
          <p:nvPr/>
        </p:nvPicPr>
        <p:blipFill>
          <a:blip r:embed="rId11"/>
          <a:srcRect l="29666" r="26743"/>
          <a:stretch>
            <a:fillRect/>
          </a:stretch>
        </p:blipFill>
        <p:spPr>
          <a:xfrm>
            <a:off x="310717" y="4663315"/>
            <a:ext cx="2219419" cy="1713699"/>
          </a:xfrm>
          <a:prstGeom prst="rect">
            <a:avLst/>
          </a:prstGeom>
        </p:spPr>
      </p:pic>
      <p:pic>
        <p:nvPicPr>
          <p:cNvPr id="28" name="Immagine 27" descr="Immagine che contiene testo, schermata, diagramma, linea&#10;&#10;Il contenuto generato dall'IA potrebbe non essere corretto.">
            <a:extLst>
              <a:ext uri="{FF2B5EF4-FFF2-40B4-BE49-F238E27FC236}">
                <a16:creationId xmlns:a16="http://schemas.microsoft.com/office/drawing/2014/main" id="{41C3ABA9-7E50-A2CD-8CDB-B68531733870}"/>
              </a:ext>
            </a:extLst>
          </p:cNvPr>
          <p:cNvPicPr>
            <a:picLocks noChangeAspect="1"/>
          </p:cNvPicPr>
          <p:nvPr/>
        </p:nvPicPr>
        <p:blipFill>
          <a:blip r:embed="rId12"/>
          <a:srcRect l="24520" r="50090"/>
          <a:stretch>
            <a:fillRect/>
          </a:stretch>
        </p:blipFill>
        <p:spPr>
          <a:xfrm>
            <a:off x="2320504" y="4649638"/>
            <a:ext cx="1242205" cy="1725283"/>
          </a:xfrm>
          <a:prstGeom prst="rect">
            <a:avLst/>
          </a:prstGeom>
        </p:spPr>
      </p:pic>
    </p:spTree>
    <p:extLst>
      <p:ext uri="{BB962C8B-B14F-4D97-AF65-F5344CB8AC3E}">
        <p14:creationId xmlns:p14="http://schemas.microsoft.com/office/powerpoint/2010/main" val="252450313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907A-FD90-D3DD-F884-267357F8C290}"/>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6635AE8E-3B15-9E03-7221-5940DF788F1C}"/>
              </a:ext>
            </a:extLst>
          </p:cNvPr>
          <p:cNvSpPr/>
          <p:nvPr/>
        </p:nvSpPr>
        <p:spPr>
          <a:xfrm>
            <a:off x="-1" y="0"/>
            <a:ext cx="12192001" cy="6858000"/>
          </a:xfrm>
          <a:prstGeom prst="rect">
            <a:avLst/>
          </a:prstGeom>
          <a:gradFill flip="none" rotWithShape="1">
            <a:gsLst>
              <a:gs pos="0">
                <a:srgbClr val="1D4999">
                  <a:shade val="30000"/>
                  <a:satMod val="115000"/>
                </a:srgbClr>
              </a:gs>
              <a:gs pos="50000">
                <a:srgbClr val="1D4999">
                  <a:shade val="67500"/>
                  <a:satMod val="115000"/>
                </a:srgbClr>
              </a:gs>
              <a:gs pos="100000">
                <a:srgbClr val="1D4999">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D995545A-3EC2-7896-7B34-89F37EFF52E9}"/>
              </a:ext>
            </a:extLst>
          </p:cNvPr>
          <p:cNvSpPr txBox="1">
            <a:spLocks/>
          </p:cNvSpPr>
          <p:nvPr/>
        </p:nvSpPr>
        <p:spPr>
          <a:xfrm>
            <a:off x="77637" y="156399"/>
            <a:ext cx="12603890" cy="42157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Research</a:t>
            </a:r>
            <a:r>
              <a:rPr kumimoji="0" lang="it-IT" sz="2800" i="0" u="none" strike="noStrike" kern="1200" cap="none" spc="0" normalizeH="0" baseline="0" noProof="0" dirty="0">
                <a:ln>
                  <a:noFill/>
                </a:ln>
                <a:solidFill>
                  <a:schemeClr val="bg1"/>
                </a:solidFill>
                <a:effectLst/>
                <a:uLnTx/>
                <a:uFillTx/>
                <a:latin typeface="Arial Narrow" panose="020B0606020202030204" pitchFamily="34" charset="0"/>
              </a:rPr>
              <a:t> activities – </a:t>
            </a:r>
            <a:r>
              <a:rPr kumimoji="0" lang="it-IT" sz="2800" i="0" u="none" strike="noStrike" kern="1200" cap="none" spc="0" normalizeH="0" baseline="0" noProof="0" dirty="0" err="1">
                <a:ln>
                  <a:noFill/>
                </a:ln>
                <a:solidFill>
                  <a:schemeClr val="bg1"/>
                </a:solidFill>
                <a:effectLst/>
                <a:uLnTx/>
                <a:uFillTx/>
                <a:latin typeface="Arial Narrow" panose="020B0606020202030204" pitchFamily="34" charset="0"/>
              </a:rPr>
              <a:t>Preassembly</a:t>
            </a:r>
            <a:endParaRPr kumimoji="0" lang="it-IT" sz="2800" i="0" u="none" strike="noStrike" kern="1200" cap="none" spc="0" normalizeH="0" baseline="0" noProof="0" dirty="0">
              <a:ln>
                <a:noFill/>
              </a:ln>
              <a:solidFill>
                <a:schemeClr val="bg1"/>
              </a:solidFill>
              <a:effectLst/>
              <a:uLnTx/>
              <a:uFillTx/>
              <a:latin typeface="Roboto" panose="02000000000000000000" pitchFamily="2" charset="0"/>
              <a:ea typeface="+mn-ea"/>
              <a:cs typeface="+mn-cs"/>
            </a:endParaRPr>
          </a:p>
        </p:txBody>
      </p:sp>
      <p:sp>
        <p:nvSpPr>
          <p:cNvPr id="11" name="Rettangolo 10">
            <a:extLst>
              <a:ext uri="{FF2B5EF4-FFF2-40B4-BE49-F238E27FC236}">
                <a16:creationId xmlns:a16="http://schemas.microsoft.com/office/drawing/2014/main" id="{DDD9B071-64A1-4C7B-63F6-40D2A862C62A}"/>
              </a:ext>
            </a:extLst>
          </p:cNvPr>
          <p:cNvSpPr/>
          <p:nvPr/>
        </p:nvSpPr>
        <p:spPr>
          <a:xfrm>
            <a:off x="0" y="775768"/>
            <a:ext cx="12192000" cy="5693434"/>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i="1" dirty="0"/>
          </a:p>
        </p:txBody>
      </p:sp>
      <p:pic>
        <p:nvPicPr>
          <p:cNvPr id="4" name="Immagine 3" descr="Immagine che contiene cilindro, argento&#10;&#10;Il contenuto generato dall'IA potrebbe non essere corretto.">
            <a:extLst>
              <a:ext uri="{FF2B5EF4-FFF2-40B4-BE49-F238E27FC236}">
                <a16:creationId xmlns:a16="http://schemas.microsoft.com/office/drawing/2014/main" id="{9466C1F8-527C-A9DA-33E0-EDBB90E7A413}"/>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backgroundRemoval t="3774" b="95346" l="9896" r="89931">
                        <a14:foregroundMark x1="48090" y1="9686" x2="47396" y2="8679"/>
                        <a14:foregroundMark x1="52431" y1="8553" x2="59201" y2="7421"/>
                        <a14:foregroundMark x1="59722" y1="7170" x2="56597" y2="4780"/>
                        <a14:foregroundMark x1="30903" y1="90189" x2="30903" y2="90189"/>
                        <a14:foregroundMark x1="26215" y1="90189" x2="26215" y2="90189"/>
                        <a14:foregroundMark x1="26389" y1="91698" x2="26389" y2="91698"/>
                        <a14:foregroundMark x1="25868" y1="92453" x2="25868" y2="92453"/>
                        <a14:foregroundMark x1="30035" y1="90943" x2="30035" y2="90943"/>
                        <a14:foregroundMark x1="32118" y1="90692" x2="32118" y2="90692"/>
                        <a14:foregroundMark x1="32118" y1="91698" x2="32118" y2="91698"/>
                        <a14:foregroundMark x1="31944" y1="92201" x2="31944" y2="92201"/>
                        <a14:foregroundMark x1="31944" y1="92956" x2="31944" y2="92956"/>
                        <a14:foregroundMark x1="25868" y1="93208" x2="25868" y2="93208"/>
                        <a14:foregroundMark x1="24479" y1="88679" x2="24479" y2="88679"/>
                        <a14:foregroundMark x1="66840" y1="93962" x2="66840" y2="93962"/>
                        <a14:foregroundMark x1="62326" y1="93459" x2="62326" y2="93459"/>
                        <a14:foregroundMark x1="62153" y1="94969" x2="62153" y2="94969"/>
                        <a14:foregroundMark x1="42535" y1="4654" x2="42535" y2="4654"/>
                        <a14:foregroundMark x1="55382" y1="4780" x2="55382" y2="4780"/>
                        <a14:foregroundMark x1="61285" y1="5660" x2="61285" y2="5660"/>
                        <a14:foregroundMark x1="47222" y1="4025" x2="47222" y2="4025"/>
                        <a14:foregroundMark x1="53299" y1="3774" x2="53299" y2="3774"/>
                        <a14:foregroundMark x1="65799" y1="90063" x2="65799" y2="90063"/>
                        <a14:foregroundMark x1="68403" y1="89686" x2="68403" y2="89686"/>
                        <a14:foregroundMark x1="68229" y1="94088" x2="68229" y2="94088"/>
                        <a14:foregroundMark x1="69444" y1="94843" x2="69444" y2="94843"/>
                        <a14:foregroundMark x1="71181" y1="93711" x2="71181" y2="93711"/>
                        <a14:foregroundMark x1="71354" y1="95346" x2="71354" y2="95346"/>
                        <a14:foregroundMark x1="69792" y1="40252" x2="69792" y2="40252"/>
                        <a14:foregroundMark x1="69792" y1="42013" x2="69792" y2="42013"/>
                        <a14:foregroundMark x1="69097" y1="45786" x2="69097" y2="45786"/>
                        <a14:foregroundMark x1="69618" y1="58113" x2="69618" y2="58113"/>
                        <a14:foregroundMark x1="70139" y1="65535" x2="70139" y2="65535"/>
                        <a14:foregroundMark x1="70139" y1="73333" x2="70139" y2="73333"/>
                        <a14:foregroundMark x1="69618" y1="71195" x2="69618" y2="71195"/>
                        <a14:foregroundMark x1="69965" y1="56101" x2="69965" y2="56101"/>
                        <a14:foregroundMark x1="69965" y1="61509" x2="69965" y2="61509"/>
                        <a14:foregroundMark x1="69965" y1="55346" x2="69965" y2="55346"/>
                        <a14:foregroundMark x1="69618" y1="52956" x2="69618" y2="52956"/>
                        <a14:foregroundMark x1="69618" y1="50943" x2="69618" y2="50943"/>
                        <a14:foregroundMark x1="69792" y1="49686" x2="69792" y2="49686"/>
                        <a14:foregroundMark x1="69618" y1="47673" x2="69618" y2="47673"/>
                        <a14:foregroundMark x1="69444" y1="46541" x2="69444" y2="46541"/>
                        <a14:foregroundMark x1="69792" y1="40881" x2="69792" y2="40881"/>
                        <a14:foregroundMark x1="68924" y1="20629" x2="68924" y2="20629"/>
                        <a14:foregroundMark x1="69097" y1="23648" x2="69097" y2="23648"/>
                        <a14:foregroundMark x1="68576" y1="28428" x2="68576" y2="28428"/>
                        <a14:foregroundMark x1="68924" y1="26164" x2="68924" y2="26164"/>
                        <a14:foregroundMark x1="68924" y1="30314" x2="68924" y2="30314"/>
                        <a14:foregroundMark x1="58160" y1="25786" x2="58681" y2="30692"/>
                        <a14:foregroundMark x1="64410" y1="36226" x2="64410" y2="38113"/>
                        <a14:foregroundMark x1="64583" y1="33082" x2="64583" y2="33082"/>
                        <a14:foregroundMark x1="64410" y1="31698" x2="64410" y2="31698"/>
                        <a14:foregroundMark x1="64583" y1="29434" x2="64583" y2="29434"/>
                        <a14:foregroundMark x1="64410" y1="26541" x2="64410" y2="26541"/>
                        <a14:foregroundMark x1="64435" y1="23396" x2="64410" y2="22893"/>
                        <a14:foregroundMark x1="64453" y1="23774" x2="64435" y2="23396"/>
                        <a14:foregroundMark x1="64472" y1="24151" x2="64453" y2="23774"/>
                        <a14:foregroundMark x1="64497" y1="24654" x2="64472" y2="24151"/>
                        <a14:foregroundMark x1="64515" y1="25031" x2="64497" y2="24654"/>
                        <a14:foregroundMark x1="64583" y1="26415" x2="64515" y2="25031"/>
                        <a14:foregroundMark x1="64063" y1="45031" x2="64063" y2="45031"/>
                        <a14:foregroundMark x1="67882" y1="32579" x2="67882" y2="32579"/>
                        <a14:foregroundMark x1="69097" y1="34717" x2="69097" y2="34717"/>
                        <a14:foregroundMark x1="69097" y1="35723" x2="69097" y2="35723"/>
                        <a14:foregroundMark x1="68924" y1="36730" x2="68924" y2="36730"/>
                        <a14:foregroundMark x1="68924" y1="37862" x2="68924" y2="37862"/>
                        <a14:foregroundMark x1="68924" y1="41887" x2="68924" y2="41887"/>
                        <a14:foregroundMark x1="69271" y1="43899" x2="69271" y2="43899"/>
                        <a14:foregroundMark x1="68924" y1="42893" x2="69271" y2="43648"/>
                        <a14:foregroundMark x1="61632" y1="5283" x2="61632" y2="5283"/>
                        <a14:foregroundMark x1="63368" y1="6415" x2="63368" y2="6415"/>
                        <a14:foregroundMark x1="63715" y1="6038" x2="63715" y2="6038"/>
                        <a14:backgroundMark x1="46875" y1="30314" x2="46875" y2="30314"/>
                        <a14:backgroundMark x1="47569" y1="44780" x2="47569" y2="44780"/>
                        <a14:backgroundMark x1="47569" y1="45031" x2="47917" y2="41006"/>
                        <a14:backgroundMark x1="46701" y1="47547" x2="48438" y2="50692"/>
                        <a14:backgroundMark x1="46701" y1="52201" x2="46701" y2="53208"/>
                        <a14:backgroundMark x1="65712" y1="41887" x2="65799" y2="41635"/>
                        <a14:backgroundMark x1="65278" y1="43145" x2="65712" y2="41887"/>
                        <a14:backgroundMark x1="65625" y1="40252" x2="65972" y2="38491"/>
                        <a14:backgroundMark x1="65355" y1="33082" x2="65278" y2="32579"/>
                        <a14:backgroundMark x1="65625" y1="34843" x2="65355" y2="33082"/>
                        <a14:backgroundMark x1="65451" y1="29434" x2="65451" y2="29057"/>
                        <a14:backgroundMark x1="65451" y1="31572" x2="65451" y2="29434"/>
                        <a14:backgroundMark x1="65674" y1="25737" x2="65972" y2="23145"/>
                        <a14:backgroundMark x1="65581" y1="26541" x2="65591" y2="26453"/>
                        <a14:backgroundMark x1="65451" y1="27673" x2="65581" y2="26541"/>
                        <a14:backgroundMark x1="57949" y1="30733" x2="57986" y2="32201"/>
                        <a14:backgroundMark x1="57813" y1="25409" x2="57823" y2="25805"/>
                        <a14:backgroundMark x1="57813" y1="32830" x2="57639" y2="40629"/>
                        <a14:backgroundMark x1="57813" y1="41006" x2="57986" y2="49937"/>
                        <a14:backgroundMark x1="69792" y1="40503" x2="69792" y2="40503"/>
                        <a14:backgroundMark x1="69965" y1="41132" x2="69965" y2="41132"/>
                        <a14:backgroundMark x1="69792" y1="42013" x2="69792" y2="42013"/>
                        <a14:backgroundMark x1="70421" y1="43380" x2="70486" y2="43522"/>
                        <a14:backgroundMark x1="70139" y1="44025" x2="70139" y2="44025"/>
                        <a14:backgroundMark x1="30035" y1="47421" x2="30035" y2="47421"/>
                        <a14:backgroundMark x1="30903" y1="47296" x2="30903" y2="47296"/>
                        <a14:backgroundMark x1="30903" y1="47296" x2="30903" y2="47296"/>
                        <a14:backgroundMark x1="30382" y1="46667" x2="30382" y2="48302"/>
                        <a14:backgroundMark x1="70434" y1="43899" x2="70313" y2="44780"/>
                        <a14:backgroundMark x1="70486" y1="43522" x2="70434" y2="43899"/>
                        <a14:backgroundMark x1="65625" y1="58239" x2="65625" y2="58239"/>
                        <a14:backgroundMark x1="65625" y1="58365" x2="65625" y2="58365"/>
                        <a14:backgroundMark x1="64063" y1="58994" x2="64063" y2="58994"/>
                        <a14:backgroundMark x1="64236" y1="58868" x2="64236" y2="58868"/>
                        <a14:backgroundMark x1="47396" y1="58491" x2="47396" y2="58491"/>
                        <a14:backgroundMark x1="46701" y1="58742" x2="46701" y2="58742"/>
                        <a14:backgroundMark x1="46528" y1="59371" x2="46528" y2="59371"/>
                        <a14:backgroundMark x1="46701" y1="60000" x2="46701" y2="60000"/>
                        <a14:backgroundMark x1="46528" y1="64528" x2="46528" y2="64528"/>
                        <a14:backgroundMark x1="49132" y1="18365" x2="49132" y2="18365"/>
                        <a14:backgroundMark x1="49306" y1="18113" x2="49479" y2="18994"/>
                        <a14:backgroundMark x1="49306" y1="17484" x2="49132" y2="20881"/>
                        <a14:backgroundMark x1="48264" y1="19623" x2="48264" y2="19623"/>
                        <a14:backgroundMark x1="58507" y1="19245" x2="58507" y2="19245"/>
                        <a14:backgroundMark x1="57813" y1="18491" x2="58160" y2="19623"/>
                        <a14:backgroundMark x1="57986" y1="18491" x2="57813" y2="17987"/>
                        <a14:backgroundMark x1="57465" y1="24906" x2="57639" y2="24528"/>
                        <a14:backgroundMark x1="65972" y1="49686" x2="65799" y2="49182"/>
                        <a14:backgroundMark x1="65799" y1="49182" x2="65799" y2="44906"/>
                        <a14:backgroundMark x1="65278" y1="22893" x2="65278" y2="23774"/>
                        <a14:backgroundMark x1="64931" y1="22893" x2="64931" y2="22893"/>
                        <a14:backgroundMark x1="65278" y1="22642" x2="65278" y2="22642"/>
                        <a14:backgroundMark x1="64757" y1="23774" x2="64757" y2="23774"/>
                        <a14:backgroundMark x1="64583" y1="24151" x2="64583" y2="24151"/>
                        <a14:backgroundMark x1="64583" y1="24654" x2="64583" y2="24654"/>
                        <a14:backgroundMark x1="64757" y1="25031" x2="64757" y2="25031"/>
                        <a14:backgroundMark x1="64757" y1="23396" x2="64757" y2="23396"/>
                        <a14:backgroundMark x1="64757" y1="22893" x2="64757" y2="22893"/>
                        <a14:backgroundMark x1="64931" y1="22642" x2="64931" y2="22642"/>
                      </a14:backgroundRemoval>
                    </a14:imgEffect>
                  </a14:imgLayer>
                </a14:imgProps>
              </a:ext>
              <a:ext uri="{28A0092B-C50C-407E-A947-70E740481C1C}">
                <a14:useLocalDpi xmlns:a14="http://schemas.microsoft.com/office/drawing/2010/main" val="0"/>
              </a:ext>
            </a:extLst>
          </a:blip>
          <a:stretch>
            <a:fillRect/>
          </a:stretch>
        </p:blipFill>
        <p:spPr>
          <a:xfrm>
            <a:off x="11259630" y="5161280"/>
            <a:ext cx="861250" cy="1188703"/>
          </a:xfrm>
          <a:prstGeom prst="rect">
            <a:avLst/>
          </a:prstGeom>
        </p:spPr>
      </p:pic>
      <p:sp>
        <p:nvSpPr>
          <p:cNvPr id="14" name="Segnaposto numero diapositiva 13">
            <a:extLst>
              <a:ext uri="{FF2B5EF4-FFF2-40B4-BE49-F238E27FC236}">
                <a16:creationId xmlns:a16="http://schemas.microsoft.com/office/drawing/2014/main" id="{80D7EBB8-C2F5-2F14-8045-1A7222006108}"/>
              </a:ext>
            </a:extLst>
          </p:cNvPr>
          <p:cNvSpPr>
            <a:spLocks noGrp="1"/>
          </p:cNvSpPr>
          <p:nvPr>
            <p:ph type="sldNum" sz="quarter" idx="12"/>
          </p:nvPr>
        </p:nvSpPr>
        <p:spPr>
          <a:xfrm>
            <a:off x="9448800" y="6492875"/>
            <a:ext cx="2743200" cy="365125"/>
          </a:xfrm>
        </p:spPr>
        <p:txBody>
          <a:bodyPr/>
          <a:lstStyle/>
          <a:p>
            <a:fld id="{C893D099-B0CE-42BC-9EDE-DD1F5FA71F23}" type="slidenum">
              <a:rPr lang="it-IT" smtClean="0">
                <a:solidFill>
                  <a:schemeClr val="bg1"/>
                </a:solidFill>
              </a:rPr>
              <a:t>8</a:t>
            </a:fld>
            <a:endParaRPr lang="it-IT" dirty="0">
              <a:solidFill>
                <a:schemeClr val="bg1"/>
              </a:solidFill>
            </a:endParaRPr>
          </a:p>
        </p:txBody>
      </p:sp>
      <p:pic>
        <p:nvPicPr>
          <p:cNvPr id="5" name="Immagine 4" descr="Immagine che contiene interno, muro, persona, cucina&#10;&#10;Il contenuto generato dall'IA potrebbe non essere corretto.">
            <a:extLst>
              <a:ext uri="{FF2B5EF4-FFF2-40B4-BE49-F238E27FC236}">
                <a16:creationId xmlns:a16="http://schemas.microsoft.com/office/drawing/2014/main" id="{092360DE-7E6D-02B4-803E-84785C1C8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102" y="1078302"/>
            <a:ext cx="3713313" cy="4951084"/>
          </a:xfrm>
          <a:prstGeom prst="rect">
            <a:avLst/>
          </a:prstGeom>
        </p:spPr>
      </p:pic>
      <p:pic>
        <p:nvPicPr>
          <p:cNvPr id="9" name="Immagine 8" descr="Immagine che contiene orologio, argento, Alluminio, acciaio&#10;&#10;Il contenuto generato dall'IA potrebbe non essere corretto.">
            <a:extLst>
              <a:ext uri="{FF2B5EF4-FFF2-40B4-BE49-F238E27FC236}">
                <a16:creationId xmlns:a16="http://schemas.microsoft.com/office/drawing/2014/main" id="{1052166E-6F43-2BE0-AFEF-839282E55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717" y="1061048"/>
            <a:ext cx="3721939" cy="4962585"/>
          </a:xfrm>
          <a:prstGeom prst="rect">
            <a:avLst/>
          </a:prstGeom>
        </p:spPr>
      </p:pic>
      <p:pic>
        <p:nvPicPr>
          <p:cNvPr id="13" name="Immagine 12" descr="Immagine che contiene interno, Stoviglie e teglie, stoviglie, elettrodomestico da cucina&#10;&#10;Il contenuto generato dall'IA potrebbe non essere corretto.">
            <a:extLst>
              <a:ext uri="{FF2B5EF4-FFF2-40B4-BE49-F238E27FC236}">
                <a16:creationId xmlns:a16="http://schemas.microsoft.com/office/drawing/2014/main" id="{AFB99AC4-9DF8-7B4F-79AB-EC2470C08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9578" y="1078301"/>
            <a:ext cx="3716188" cy="4954917"/>
          </a:xfrm>
          <a:prstGeom prst="rect">
            <a:avLst/>
          </a:prstGeom>
        </p:spPr>
      </p:pic>
    </p:spTree>
    <p:extLst>
      <p:ext uri="{BB962C8B-B14F-4D97-AF65-F5344CB8AC3E}">
        <p14:creationId xmlns:p14="http://schemas.microsoft.com/office/powerpoint/2010/main" val="187624907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3800</TotalTime>
  <Words>1258</Words>
  <Application>Microsoft Office PowerPoint</Application>
  <PresentationFormat>Widescreen</PresentationFormat>
  <Paragraphs>170</Paragraphs>
  <Slides>14</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Aptos</vt:lpstr>
      <vt:lpstr>Arial</vt:lpstr>
      <vt:lpstr>Arial Narrow</vt:lpstr>
      <vt:lpstr>Calibri</vt:lpstr>
      <vt:lpstr>Calibri Light</vt:lpstr>
      <vt:lpstr>Cambria Math</vt:lpstr>
      <vt:lpstr>ISOCP_IV50</vt:lpstr>
      <vt:lpstr>Roboto</vt:lpstr>
      <vt:lpstr>Office Theme</vt:lpstr>
      <vt:lpstr>DEVELOPMENT OF MECHANICAL SYSTEMS FOR VIBRATION ISOLATION IN GRAVITATIONAL WAVE DETECTORS AND OTHER FUNDAMENTAL PHYSICS EXPERIMENTS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MORENO NACCA</dc:creator>
  <cp:lastModifiedBy>MORENO NACCA</cp:lastModifiedBy>
  <cp:revision>137</cp:revision>
  <dcterms:created xsi:type="dcterms:W3CDTF">2025-02-04T07:38:58Z</dcterms:created>
  <dcterms:modified xsi:type="dcterms:W3CDTF">2025-09-18T08:42:19Z</dcterms:modified>
</cp:coreProperties>
</file>