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79" r:id="rId3"/>
    <p:sldId id="273" r:id="rId4"/>
    <p:sldId id="290" r:id="rId5"/>
    <p:sldId id="291" r:id="rId6"/>
    <p:sldId id="284" r:id="rId7"/>
    <p:sldId id="286" r:id="rId8"/>
    <p:sldId id="287" r:id="rId9"/>
    <p:sldId id="289" r:id="rId10"/>
    <p:sldId id="269" r:id="rId11"/>
    <p:sldId id="271" r:id="rId12"/>
    <p:sldId id="288" r:id="rId13"/>
    <p:sldId id="272" r:id="rId14"/>
    <p:sldId id="270" r:id="rId15"/>
    <p:sldId id="274" r:id="rId16"/>
    <p:sldId id="283" r:id="rId17"/>
    <p:sldId id="266" r:id="rId18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07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660"/>
  </p:normalViewPr>
  <p:slideViewPr>
    <p:cSldViewPr>
      <p:cViewPr varScale="1">
        <p:scale>
          <a:sx n="78" d="100"/>
          <a:sy n="78" d="100"/>
        </p:scale>
        <p:origin x="854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B307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3576991" y="2612260"/>
            <a:ext cx="264160" cy="243204"/>
          </a:xfrm>
          <a:custGeom>
            <a:avLst/>
            <a:gdLst/>
            <a:ahLst/>
            <a:cxnLst/>
            <a:rect l="l" t="t" r="r" b="b"/>
            <a:pathLst>
              <a:path w="264160" h="243205">
                <a:moveTo>
                  <a:pt x="261507" y="0"/>
                </a:moveTo>
                <a:lnTo>
                  <a:pt x="224272" y="809"/>
                </a:lnTo>
                <a:lnTo>
                  <a:pt x="182181" y="0"/>
                </a:lnTo>
                <a:lnTo>
                  <a:pt x="179806" y="809"/>
                </a:lnTo>
                <a:lnTo>
                  <a:pt x="178943" y="6474"/>
                </a:lnTo>
                <a:lnTo>
                  <a:pt x="181425" y="8902"/>
                </a:lnTo>
                <a:lnTo>
                  <a:pt x="201607" y="11329"/>
                </a:lnTo>
                <a:lnTo>
                  <a:pt x="207328" y="12948"/>
                </a:lnTo>
                <a:lnTo>
                  <a:pt x="215800" y="51309"/>
                </a:lnTo>
                <a:lnTo>
                  <a:pt x="217041" y="90671"/>
                </a:lnTo>
                <a:lnTo>
                  <a:pt x="217041" y="180533"/>
                </a:lnTo>
                <a:lnTo>
                  <a:pt x="215422" y="182152"/>
                </a:lnTo>
                <a:lnTo>
                  <a:pt x="155415" y="117388"/>
                </a:lnTo>
                <a:lnTo>
                  <a:pt x="107738" y="62958"/>
                </a:lnTo>
                <a:lnTo>
                  <a:pt x="70908" y="17850"/>
                </a:lnTo>
                <a:lnTo>
                  <a:pt x="59899" y="0"/>
                </a:lnTo>
                <a:lnTo>
                  <a:pt x="55042" y="0"/>
                </a:lnTo>
                <a:lnTo>
                  <a:pt x="49430" y="809"/>
                </a:lnTo>
                <a:lnTo>
                  <a:pt x="14797" y="467"/>
                </a:lnTo>
                <a:lnTo>
                  <a:pt x="3237" y="0"/>
                </a:lnTo>
                <a:lnTo>
                  <a:pt x="0" y="809"/>
                </a:lnTo>
                <a:lnTo>
                  <a:pt x="0" y="6474"/>
                </a:lnTo>
                <a:lnTo>
                  <a:pt x="2482" y="8902"/>
                </a:lnTo>
                <a:lnTo>
                  <a:pt x="8094" y="9711"/>
                </a:lnTo>
                <a:lnTo>
                  <a:pt x="17052" y="10520"/>
                </a:lnTo>
                <a:lnTo>
                  <a:pt x="25902" y="12948"/>
                </a:lnTo>
                <a:lnTo>
                  <a:pt x="38140" y="164206"/>
                </a:lnTo>
                <a:lnTo>
                  <a:pt x="37868" y="185698"/>
                </a:lnTo>
                <a:lnTo>
                  <a:pt x="32378" y="224256"/>
                </a:lnTo>
                <a:lnTo>
                  <a:pt x="17807" y="227493"/>
                </a:lnTo>
                <a:lnTo>
                  <a:pt x="8094" y="229112"/>
                </a:lnTo>
                <a:lnTo>
                  <a:pt x="6475" y="230730"/>
                </a:lnTo>
                <a:lnTo>
                  <a:pt x="6475" y="236395"/>
                </a:lnTo>
                <a:lnTo>
                  <a:pt x="8957" y="238014"/>
                </a:lnTo>
                <a:lnTo>
                  <a:pt x="36049" y="236534"/>
                </a:lnTo>
                <a:lnTo>
                  <a:pt x="46192" y="236395"/>
                </a:lnTo>
                <a:lnTo>
                  <a:pt x="56275" y="236534"/>
                </a:lnTo>
                <a:lnTo>
                  <a:pt x="88284" y="238014"/>
                </a:lnTo>
                <a:lnTo>
                  <a:pt x="90658" y="236395"/>
                </a:lnTo>
                <a:lnTo>
                  <a:pt x="90658" y="231539"/>
                </a:lnTo>
                <a:lnTo>
                  <a:pt x="89039" y="229112"/>
                </a:lnTo>
                <a:lnTo>
                  <a:pt x="77707" y="227493"/>
                </a:lnTo>
                <a:lnTo>
                  <a:pt x="68857" y="227493"/>
                </a:lnTo>
                <a:lnTo>
                  <a:pt x="61518" y="225065"/>
                </a:lnTo>
                <a:lnTo>
                  <a:pt x="54233" y="186305"/>
                </a:lnTo>
                <a:lnTo>
                  <a:pt x="53423" y="50196"/>
                </a:lnTo>
                <a:lnTo>
                  <a:pt x="55042" y="46150"/>
                </a:lnTo>
                <a:lnTo>
                  <a:pt x="55906" y="46150"/>
                </a:lnTo>
                <a:lnTo>
                  <a:pt x="64032" y="55205"/>
                </a:lnTo>
                <a:lnTo>
                  <a:pt x="87611" y="83032"/>
                </a:lnTo>
                <a:lnTo>
                  <a:pt x="213169" y="226684"/>
                </a:lnTo>
                <a:lnTo>
                  <a:pt x="221437" y="236678"/>
                </a:lnTo>
                <a:lnTo>
                  <a:pt x="225891" y="242880"/>
                </a:lnTo>
                <a:lnTo>
                  <a:pt x="229992" y="242880"/>
                </a:lnTo>
                <a:lnTo>
                  <a:pt x="231611" y="240452"/>
                </a:lnTo>
                <a:lnTo>
                  <a:pt x="232367" y="238823"/>
                </a:lnTo>
                <a:lnTo>
                  <a:pt x="231930" y="226454"/>
                </a:lnTo>
                <a:lnTo>
                  <a:pt x="231611" y="175678"/>
                </a:lnTo>
                <a:lnTo>
                  <a:pt x="231577" y="73812"/>
                </a:lnTo>
                <a:lnTo>
                  <a:pt x="233615" y="31588"/>
                </a:lnTo>
                <a:lnTo>
                  <a:pt x="262370" y="8902"/>
                </a:lnTo>
                <a:lnTo>
                  <a:pt x="263989" y="6474"/>
                </a:lnTo>
                <a:lnTo>
                  <a:pt x="263989" y="1618"/>
                </a:lnTo>
                <a:lnTo>
                  <a:pt x="261507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11653" y="1587336"/>
            <a:ext cx="2324319" cy="1291789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4036005" y="2612260"/>
            <a:ext cx="264160" cy="243204"/>
          </a:xfrm>
          <a:custGeom>
            <a:avLst/>
            <a:gdLst/>
            <a:ahLst/>
            <a:cxnLst/>
            <a:rect l="l" t="t" r="r" b="b"/>
            <a:pathLst>
              <a:path w="264160" h="243205">
                <a:moveTo>
                  <a:pt x="261507" y="0"/>
                </a:moveTo>
                <a:lnTo>
                  <a:pt x="224272" y="809"/>
                </a:lnTo>
                <a:lnTo>
                  <a:pt x="182181" y="0"/>
                </a:lnTo>
                <a:lnTo>
                  <a:pt x="178943" y="809"/>
                </a:lnTo>
                <a:lnTo>
                  <a:pt x="178943" y="6474"/>
                </a:lnTo>
                <a:lnTo>
                  <a:pt x="181425" y="8902"/>
                </a:lnTo>
                <a:lnTo>
                  <a:pt x="201607" y="11329"/>
                </a:lnTo>
                <a:lnTo>
                  <a:pt x="207328" y="12948"/>
                </a:lnTo>
                <a:lnTo>
                  <a:pt x="215800" y="51309"/>
                </a:lnTo>
                <a:lnTo>
                  <a:pt x="217041" y="90671"/>
                </a:lnTo>
                <a:lnTo>
                  <a:pt x="217041" y="180533"/>
                </a:lnTo>
                <a:lnTo>
                  <a:pt x="215422" y="182152"/>
                </a:lnTo>
                <a:lnTo>
                  <a:pt x="120662" y="78532"/>
                </a:lnTo>
                <a:lnTo>
                  <a:pt x="88783" y="40783"/>
                </a:lnTo>
                <a:lnTo>
                  <a:pt x="59899" y="0"/>
                </a:lnTo>
                <a:lnTo>
                  <a:pt x="55042" y="0"/>
                </a:lnTo>
                <a:lnTo>
                  <a:pt x="49430" y="809"/>
                </a:lnTo>
                <a:lnTo>
                  <a:pt x="14797" y="467"/>
                </a:lnTo>
                <a:lnTo>
                  <a:pt x="3237" y="0"/>
                </a:lnTo>
                <a:lnTo>
                  <a:pt x="0" y="809"/>
                </a:lnTo>
                <a:lnTo>
                  <a:pt x="0" y="6474"/>
                </a:lnTo>
                <a:lnTo>
                  <a:pt x="2482" y="8902"/>
                </a:lnTo>
                <a:lnTo>
                  <a:pt x="8094" y="9711"/>
                </a:lnTo>
                <a:lnTo>
                  <a:pt x="17052" y="10520"/>
                </a:lnTo>
                <a:lnTo>
                  <a:pt x="25902" y="12948"/>
                </a:lnTo>
                <a:lnTo>
                  <a:pt x="38140" y="164206"/>
                </a:lnTo>
                <a:lnTo>
                  <a:pt x="37868" y="185698"/>
                </a:lnTo>
                <a:lnTo>
                  <a:pt x="31622" y="224256"/>
                </a:lnTo>
                <a:lnTo>
                  <a:pt x="17807" y="227493"/>
                </a:lnTo>
                <a:lnTo>
                  <a:pt x="8094" y="229112"/>
                </a:lnTo>
                <a:lnTo>
                  <a:pt x="6475" y="230730"/>
                </a:lnTo>
                <a:lnTo>
                  <a:pt x="6475" y="236395"/>
                </a:lnTo>
                <a:lnTo>
                  <a:pt x="8957" y="238014"/>
                </a:lnTo>
                <a:lnTo>
                  <a:pt x="36049" y="236534"/>
                </a:lnTo>
                <a:lnTo>
                  <a:pt x="46192" y="236395"/>
                </a:lnTo>
                <a:lnTo>
                  <a:pt x="55956" y="236534"/>
                </a:lnTo>
                <a:lnTo>
                  <a:pt x="88284" y="238014"/>
                </a:lnTo>
                <a:lnTo>
                  <a:pt x="90766" y="236395"/>
                </a:lnTo>
                <a:lnTo>
                  <a:pt x="90766" y="231539"/>
                </a:lnTo>
                <a:lnTo>
                  <a:pt x="89147" y="229112"/>
                </a:lnTo>
                <a:lnTo>
                  <a:pt x="77707" y="227493"/>
                </a:lnTo>
                <a:lnTo>
                  <a:pt x="68857" y="227493"/>
                </a:lnTo>
                <a:lnTo>
                  <a:pt x="61518" y="225065"/>
                </a:lnTo>
                <a:lnTo>
                  <a:pt x="54138" y="186305"/>
                </a:lnTo>
                <a:lnTo>
                  <a:pt x="53423" y="50196"/>
                </a:lnTo>
                <a:lnTo>
                  <a:pt x="55042" y="46150"/>
                </a:lnTo>
                <a:lnTo>
                  <a:pt x="55906" y="46150"/>
                </a:lnTo>
                <a:lnTo>
                  <a:pt x="64049" y="55205"/>
                </a:lnTo>
                <a:lnTo>
                  <a:pt x="87702" y="83032"/>
                </a:lnTo>
                <a:lnTo>
                  <a:pt x="179806" y="188637"/>
                </a:lnTo>
                <a:lnTo>
                  <a:pt x="213169" y="226684"/>
                </a:lnTo>
                <a:lnTo>
                  <a:pt x="221437" y="236678"/>
                </a:lnTo>
                <a:lnTo>
                  <a:pt x="225891" y="242880"/>
                </a:lnTo>
                <a:lnTo>
                  <a:pt x="229992" y="242880"/>
                </a:lnTo>
                <a:lnTo>
                  <a:pt x="231611" y="240452"/>
                </a:lnTo>
                <a:lnTo>
                  <a:pt x="232367" y="238823"/>
                </a:lnTo>
                <a:lnTo>
                  <a:pt x="231930" y="226454"/>
                </a:lnTo>
                <a:lnTo>
                  <a:pt x="231611" y="175678"/>
                </a:lnTo>
                <a:lnTo>
                  <a:pt x="231577" y="73812"/>
                </a:lnTo>
                <a:lnTo>
                  <a:pt x="233615" y="31588"/>
                </a:lnTo>
                <a:lnTo>
                  <a:pt x="262370" y="8902"/>
                </a:lnTo>
                <a:lnTo>
                  <a:pt x="263989" y="6474"/>
                </a:lnTo>
                <a:lnTo>
                  <a:pt x="263989" y="1618"/>
                </a:lnTo>
                <a:lnTo>
                  <a:pt x="261507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42076" y="2612260"/>
            <a:ext cx="95515" cy="238014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3941353" y="1984853"/>
            <a:ext cx="734695" cy="530860"/>
          </a:xfrm>
          <a:custGeom>
            <a:avLst/>
            <a:gdLst/>
            <a:ahLst/>
            <a:cxnLst/>
            <a:rect l="l" t="t" r="r" b="b"/>
            <a:pathLst>
              <a:path w="734695" h="530860">
                <a:moveTo>
                  <a:pt x="384544" y="0"/>
                </a:moveTo>
                <a:lnTo>
                  <a:pt x="334114" y="594"/>
                </a:lnTo>
                <a:lnTo>
                  <a:pt x="286460" y="7282"/>
                </a:lnTo>
                <a:lnTo>
                  <a:pt x="241774" y="19574"/>
                </a:lnTo>
                <a:lnTo>
                  <a:pt x="200245" y="36981"/>
                </a:lnTo>
                <a:lnTo>
                  <a:pt x="162065" y="59016"/>
                </a:lnTo>
                <a:lnTo>
                  <a:pt x="127423" y="85190"/>
                </a:lnTo>
                <a:lnTo>
                  <a:pt x="96510" y="115013"/>
                </a:lnTo>
                <a:lnTo>
                  <a:pt x="69516" y="147998"/>
                </a:lnTo>
                <a:lnTo>
                  <a:pt x="46631" y="183655"/>
                </a:lnTo>
                <a:lnTo>
                  <a:pt x="28047" y="221497"/>
                </a:lnTo>
                <a:lnTo>
                  <a:pt x="13954" y="261034"/>
                </a:lnTo>
                <a:lnTo>
                  <a:pt x="4541" y="301779"/>
                </a:lnTo>
                <a:lnTo>
                  <a:pt x="0" y="343241"/>
                </a:lnTo>
                <a:lnTo>
                  <a:pt x="871" y="392156"/>
                </a:lnTo>
                <a:lnTo>
                  <a:pt x="8188" y="440084"/>
                </a:lnTo>
                <a:lnTo>
                  <a:pt x="21718" y="486343"/>
                </a:lnTo>
                <a:lnTo>
                  <a:pt x="41228" y="530249"/>
                </a:lnTo>
                <a:lnTo>
                  <a:pt x="168366" y="530249"/>
                </a:lnTo>
                <a:lnTo>
                  <a:pt x="157910" y="489192"/>
                </a:lnTo>
                <a:lnTo>
                  <a:pt x="150936" y="445247"/>
                </a:lnTo>
                <a:lnTo>
                  <a:pt x="147603" y="398872"/>
                </a:lnTo>
                <a:lnTo>
                  <a:pt x="148076" y="350525"/>
                </a:lnTo>
                <a:lnTo>
                  <a:pt x="152915" y="298032"/>
                </a:lnTo>
                <a:lnTo>
                  <a:pt x="162025" y="247545"/>
                </a:lnTo>
                <a:lnTo>
                  <a:pt x="175359" y="199946"/>
                </a:lnTo>
                <a:lnTo>
                  <a:pt x="192868" y="156119"/>
                </a:lnTo>
                <a:lnTo>
                  <a:pt x="214505" y="116947"/>
                </a:lnTo>
                <a:lnTo>
                  <a:pt x="240221" y="83312"/>
                </a:lnTo>
                <a:lnTo>
                  <a:pt x="269969" y="56096"/>
                </a:lnTo>
                <a:lnTo>
                  <a:pt x="303701" y="36183"/>
                </a:lnTo>
                <a:lnTo>
                  <a:pt x="341369" y="24456"/>
                </a:lnTo>
                <a:lnTo>
                  <a:pt x="382925" y="21796"/>
                </a:lnTo>
                <a:lnTo>
                  <a:pt x="424050" y="28348"/>
                </a:lnTo>
                <a:lnTo>
                  <a:pt x="460528" y="43135"/>
                </a:lnTo>
                <a:lnTo>
                  <a:pt x="492368" y="65459"/>
                </a:lnTo>
                <a:lnTo>
                  <a:pt x="519580" y="94619"/>
                </a:lnTo>
                <a:lnTo>
                  <a:pt x="542172" y="129917"/>
                </a:lnTo>
                <a:lnTo>
                  <a:pt x="560153" y="170654"/>
                </a:lnTo>
                <a:lnTo>
                  <a:pt x="573532" y="216130"/>
                </a:lnTo>
                <a:lnTo>
                  <a:pt x="582319" y="265647"/>
                </a:lnTo>
                <a:lnTo>
                  <a:pt x="586523" y="318505"/>
                </a:lnTo>
                <a:lnTo>
                  <a:pt x="586152" y="374005"/>
                </a:lnTo>
                <a:lnTo>
                  <a:pt x="582496" y="414131"/>
                </a:lnTo>
                <a:lnTo>
                  <a:pt x="576331" y="453952"/>
                </a:lnTo>
                <a:lnTo>
                  <a:pt x="567575" y="492861"/>
                </a:lnTo>
                <a:lnTo>
                  <a:pt x="556148" y="530249"/>
                </a:lnTo>
                <a:lnTo>
                  <a:pt x="694619" y="530249"/>
                </a:lnTo>
                <a:lnTo>
                  <a:pt x="709914" y="495795"/>
                </a:lnTo>
                <a:lnTo>
                  <a:pt x="721708" y="459212"/>
                </a:lnTo>
                <a:lnTo>
                  <a:pt x="729860" y="420504"/>
                </a:lnTo>
                <a:lnTo>
                  <a:pt x="734228" y="379670"/>
                </a:lnTo>
                <a:lnTo>
                  <a:pt x="733828" y="336679"/>
                </a:lnTo>
                <a:lnTo>
                  <a:pt x="728574" y="294342"/>
                </a:lnTo>
                <a:lnTo>
                  <a:pt x="718586" y="253107"/>
                </a:lnTo>
                <a:lnTo>
                  <a:pt x="703981" y="213422"/>
                </a:lnTo>
                <a:lnTo>
                  <a:pt x="684881" y="175736"/>
                </a:lnTo>
                <a:lnTo>
                  <a:pt x="661404" y="140497"/>
                </a:lnTo>
                <a:lnTo>
                  <a:pt x="633670" y="108153"/>
                </a:lnTo>
                <a:lnTo>
                  <a:pt x="601797" y="79153"/>
                </a:lnTo>
                <a:lnTo>
                  <a:pt x="565906" y="53945"/>
                </a:lnTo>
                <a:lnTo>
                  <a:pt x="526116" y="32977"/>
                </a:lnTo>
                <a:lnTo>
                  <a:pt x="482546" y="16698"/>
                </a:lnTo>
                <a:lnTo>
                  <a:pt x="435316" y="5556"/>
                </a:lnTo>
                <a:lnTo>
                  <a:pt x="384544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7778704" y="1567050"/>
            <a:ext cx="279400" cy="321945"/>
          </a:xfrm>
          <a:custGeom>
            <a:avLst/>
            <a:gdLst/>
            <a:ahLst/>
            <a:cxnLst/>
            <a:rect l="l" t="t" r="r" b="b"/>
            <a:pathLst>
              <a:path w="279400" h="321944">
                <a:moveTo>
                  <a:pt x="279315" y="0"/>
                </a:moveTo>
                <a:lnTo>
                  <a:pt x="191031" y="0"/>
                </a:lnTo>
                <a:lnTo>
                  <a:pt x="191031" y="10574"/>
                </a:lnTo>
                <a:lnTo>
                  <a:pt x="231503" y="10574"/>
                </a:lnTo>
                <a:lnTo>
                  <a:pt x="231503" y="201564"/>
                </a:lnTo>
                <a:lnTo>
                  <a:pt x="228620" y="246996"/>
                </a:lnTo>
                <a:lnTo>
                  <a:pt x="218147" y="280563"/>
                </a:lnTo>
                <a:lnTo>
                  <a:pt x="197354" y="301363"/>
                </a:lnTo>
                <a:lnTo>
                  <a:pt x="163509" y="308496"/>
                </a:lnTo>
                <a:lnTo>
                  <a:pt x="116175" y="296613"/>
                </a:lnTo>
                <a:lnTo>
                  <a:pt x="94854" y="267493"/>
                </a:lnTo>
                <a:lnTo>
                  <a:pt x="89459" y="230927"/>
                </a:lnTo>
                <a:lnTo>
                  <a:pt x="89903" y="196708"/>
                </a:lnTo>
                <a:lnTo>
                  <a:pt x="89903" y="10574"/>
                </a:lnTo>
                <a:lnTo>
                  <a:pt x="129512" y="10574"/>
                </a:lnTo>
                <a:lnTo>
                  <a:pt x="129512" y="0"/>
                </a:lnTo>
                <a:lnTo>
                  <a:pt x="0" y="0"/>
                </a:lnTo>
                <a:lnTo>
                  <a:pt x="0" y="10574"/>
                </a:lnTo>
                <a:lnTo>
                  <a:pt x="37234" y="10574"/>
                </a:lnTo>
                <a:lnTo>
                  <a:pt x="37234" y="196708"/>
                </a:lnTo>
                <a:lnTo>
                  <a:pt x="42729" y="262338"/>
                </a:lnTo>
                <a:lnTo>
                  <a:pt x="90518" y="313299"/>
                </a:lnTo>
                <a:lnTo>
                  <a:pt x="144946" y="321445"/>
                </a:lnTo>
                <a:lnTo>
                  <a:pt x="202474" y="310042"/>
                </a:lnTo>
                <a:lnTo>
                  <a:pt x="232016" y="280644"/>
                </a:lnTo>
                <a:lnTo>
                  <a:pt x="242900" y="240461"/>
                </a:lnTo>
                <a:lnTo>
                  <a:pt x="244455" y="196708"/>
                </a:lnTo>
                <a:lnTo>
                  <a:pt x="244455" y="10574"/>
                </a:lnTo>
                <a:lnTo>
                  <a:pt x="279315" y="10574"/>
                </a:lnTo>
                <a:lnTo>
                  <a:pt x="279315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bg object 2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75827" y="1645604"/>
            <a:ext cx="216178" cy="238035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8321142" y="1645614"/>
            <a:ext cx="738505" cy="239395"/>
          </a:xfrm>
          <a:custGeom>
            <a:avLst/>
            <a:gdLst/>
            <a:ahLst/>
            <a:cxnLst/>
            <a:rect l="l" t="t" r="r" b="b"/>
            <a:pathLst>
              <a:path w="738504" h="239394">
                <a:moveTo>
                  <a:pt x="97129" y="228"/>
                </a:moveTo>
                <a:lnTo>
                  <a:pt x="0" y="228"/>
                </a:lnTo>
                <a:lnTo>
                  <a:pt x="0" y="7848"/>
                </a:lnTo>
                <a:lnTo>
                  <a:pt x="28270" y="7848"/>
                </a:lnTo>
                <a:lnTo>
                  <a:pt x="28270" y="226263"/>
                </a:lnTo>
                <a:lnTo>
                  <a:pt x="0" y="226263"/>
                </a:lnTo>
                <a:lnTo>
                  <a:pt x="0" y="235153"/>
                </a:lnTo>
                <a:lnTo>
                  <a:pt x="97129" y="235153"/>
                </a:lnTo>
                <a:lnTo>
                  <a:pt x="97129" y="226263"/>
                </a:lnTo>
                <a:lnTo>
                  <a:pt x="67995" y="226263"/>
                </a:lnTo>
                <a:lnTo>
                  <a:pt x="67995" y="7848"/>
                </a:lnTo>
                <a:lnTo>
                  <a:pt x="97129" y="7848"/>
                </a:lnTo>
                <a:lnTo>
                  <a:pt x="97129" y="228"/>
                </a:lnTo>
                <a:close/>
              </a:path>
              <a:path w="738504" h="239394">
                <a:moveTo>
                  <a:pt x="315683" y="0"/>
                </a:moveTo>
                <a:lnTo>
                  <a:pt x="255028" y="0"/>
                </a:lnTo>
                <a:lnTo>
                  <a:pt x="255028" y="8089"/>
                </a:lnTo>
                <a:lnTo>
                  <a:pt x="284175" y="8089"/>
                </a:lnTo>
                <a:lnTo>
                  <a:pt x="229133" y="177279"/>
                </a:lnTo>
                <a:lnTo>
                  <a:pt x="169976" y="8089"/>
                </a:lnTo>
                <a:lnTo>
                  <a:pt x="199123" y="8089"/>
                </a:lnTo>
                <a:lnTo>
                  <a:pt x="199123" y="0"/>
                </a:lnTo>
                <a:lnTo>
                  <a:pt x="106845" y="0"/>
                </a:lnTo>
                <a:lnTo>
                  <a:pt x="106845" y="8089"/>
                </a:lnTo>
                <a:lnTo>
                  <a:pt x="128651" y="8089"/>
                </a:lnTo>
                <a:lnTo>
                  <a:pt x="210451" y="238785"/>
                </a:lnTo>
                <a:lnTo>
                  <a:pt x="219417" y="238785"/>
                </a:lnTo>
                <a:lnTo>
                  <a:pt x="239471" y="177279"/>
                </a:lnTo>
                <a:lnTo>
                  <a:pt x="294640" y="8089"/>
                </a:lnTo>
                <a:lnTo>
                  <a:pt x="315683" y="8089"/>
                </a:lnTo>
                <a:lnTo>
                  <a:pt x="315683" y="0"/>
                </a:lnTo>
                <a:close/>
              </a:path>
              <a:path w="738504" h="239394">
                <a:moveTo>
                  <a:pt x="513295" y="160337"/>
                </a:moveTo>
                <a:lnTo>
                  <a:pt x="506818" y="160337"/>
                </a:lnTo>
                <a:lnTo>
                  <a:pt x="500126" y="186728"/>
                </a:lnTo>
                <a:lnTo>
                  <a:pt x="489800" y="207759"/>
                </a:lnTo>
                <a:lnTo>
                  <a:pt x="470369" y="221678"/>
                </a:lnTo>
                <a:lnTo>
                  <a:pt x="436346" y="226695"/>
                </a:lnTo>
                <a:lnTo>
                  <a:pt x="398246" y="226695"/>
                </a:lnTo>
                <a:lnTo>
                  <a:pt x="398246" y="119011"/>
                </a:lnTo>
                <a:lnTo>
                  <a:pt x="409587" y="119011"/>
                </a:lnTo>
                <a:lnTo>
                  <a:pt x="432650" y="122351"/>
                </a:lnTo>
                <a:lnTo>
                  <a:pt x="444106" y="131673"/>
                </a:lnTo>
                <a:lnTo>
                  <a:pt x="448424" y="146011"/>
                </a:lnTo>
                <a:lnTo>
                  <a:pt x="450049" y="164338"/>
                </a:lnTo>
                <a:lnTo>
                  <a:pt x="456526" y="164338"/>
                </a:lnTo>
                <a:lnTo>
                  <a:pt x="456526" y="69596"/>
                </a:lnTo>
                <a:lnTo>
                  <a:pt x="450049" y="69596"/>
                </a:lnTo>
                <a:lnTo>
                  <a:pt x="448411" y="88341"/>
                </a:lnTo>
                <a:lnTo>
                  <a:pt x="444004" y="101180"/>
                </a:lnTo>
                <a:lnTo>
                  <a:pt x="432333" y="108559"/>
                </a:lnTo>
                <a:lnTo>
                  <a:pt x="408825" y="110921"/>
                </a:lnTo>
                <a:lnTo>
                  <a:pt x="398246" y="110921"/>
                </a:lnTo>
                <a:lnTo>
                  <a:pt x="398246" y="8089"/>
                </a:lnTo>
                <a:lnTo>
                  <a:pt x="442823" y="8089"/>
                </a:lnTo>
                <a:lnTo>
                  <a:pt x="466661" y="12395"/>
                </a:lnTo>
                <a:lnTo>
                  <a:pt x="481787" y="24384"/>
                </a:lnTo>
                <a:lnTo>
                  <a:pt x="490994" y="42595"/>
                </a:lnTo>
                <a:lnTo>
                  <a:pt x="497116" y="65595"/>
                </a:lnTo>
                <a:lnTo>
                  <a:pt x="503580" y="65595"/>
                </a:lnTo>
                <a:lnTo>
                  <a:pt x="501103" y="0"/>
                </a:lnTo>
                <a:lnTo>
                  <a:pt x="329501" y="0"/>
                </a:lnTo>
                <a:lnTo>
                  <a:pt x="329501" y="8089"/>
                </a:lnTo>
                <a:lnTo>
                  <a:pt x="358635" y="8089"/>
                </a:lnTo>
                <a:lnTo>
                  <a:pt x="358635" y="226695"/>
                </a:lnTo>
                <a:lnTo>
                  <a:pt x="329501" y="226695"/>
                </a:lnTo>
                <a:lnTo>
                  <a:pt x="329501" y="234797"/>
                </a:lnTo>
                <a:lnTo>
                  <a:pt x="507580" y="234797"/>
                </a:lnTo>
                <a:lnTo>
                  <a:pt x="513295" y="160337"/>
                </a:lnTo>
                <a:close/>
              </a:path>
              <a:path w="738504" h="239394">
                <a:moveTo>
                  <a:pt x="738327" y="230695"/>
                </a:moveTo>
                <a:lnTo>
                  <a:pt x="736536" y="226707"/>
                </a:lnTo>
                <a:lnTo>
                  <a:pt x="735088" y="223469"/>
                </a:lnTo>
                <a:lnTo>
                  <a:pt x="732612" y="224218"/>
                </a:lnTo>
                <a:lnTo>
                  <a:pt x="727748" y="226707"/>
                </a:lnTo>
                <a:lnTo>
                  <a:pt x="717283" y="226707"/>
                </a:lnTo>
                <a:lnTo>
                  <a:pt x="708329" y="225082"/>
                </a:lnTo>
                <a:lnTo>
                  <a:pt x="708329" y="210515"/>
                </a:lnTo>
                <a:lnTo>
                  <a:pt x="707021" y="185242"/>
                </a:lnTo>
                <a:lnTo>
                  <a:pt x="699795" y="145986"/>
                </a:lnTo>
                <a:lnTo>
                  <a:pt x="668693" y="119786"/>
                </a:lnTo>
                <a:lnTo>
                  <a:pt x="645833" y="114160"/>
                </a:lnTo>
                <a:lnTo>
                  <a:pt x="641197" y="113296"/>
                </a:lnTo>
                <a:lnTo>
                  <a:pt x="641197" y="112534"/>
                </a:lnTo>
                <a:lnTo>
                  <a:pt x="661314" y="109194"/>
                </a:lnTo>
                <a:lnTo>
                  <a:pt x="669848" y="106070"/>
                </a:lnTo>
                <a:lnTo>
                  <a:pt x="685076" y="100482"/>
                </a:lnTo>
                <a:lnTo>
                  <a:pt x="704888" y="82829"/>
                </a:lnTo>
                <a:lnTo>
                  <a:pt x="713181" y="52654"/>
                </a:lnTo>
                <a:lnTo>
                  <a:pt x="702348" y="22212"/>
                </a:lnTo>
                <a:lnTo>
                  <a:pt x="676871" y="6578"/>
                </a:lnTo>
                <a:lnTo>
                  <a:pt x="670331" y="5308"/>
                </a:lnTo>
                <a:lnTo>
                  <a:pt x="670331" y="57505"/>
                </a:lnTo>
                <a:lnTo>
                  <a:pt x="665988" y="85217"/>
                </a:lnTo>
                <a:lnTo>
                  <a:pt x="654431" y="99669"/>
                </a:lnTo>
                <a:lnTo>
                  <a:pt x="637870" y="105181"/>
                </a:lnTo>
                <a:lnTo>
                  <a:pt x="618528" y="106070"/>
                </a:lnTo>
                <a:lnTo>
                  <a:pt x="599859" y="106070"/>
                </a:lnTo>
                <a:lnTo>
                  <a:pt x="599859" y="8089"/>
                </a:lnTo>
                <a:lnTo>
                  <a:pt x="622515" y="8089"/>
                </a:lnTo>
                <a:lnTo>
                  <a:pt x="640232" y="8978"/>
                </a:lnTo>
                <a:lnTo>
                  <a:pt x="655535" y="14592"/>
                </a:lnTo>
                <a:lnTo>
                  <a:pt x="666280" y="29298"/>
                </a:lnTo>
                <a:lnTo>
                  <a:pt x="670331" y="57505"/>
                </a:lnTo>
                <a:lnTo>
                  <a:pt x="670331" y="5308"/>
                </a:lnTo>
                <a:lnTo>
                  <a:pt x="647293" y="812"/>
                </a:lnTo>
                <a:lnTo>
                  <a:pt x="624141" y="0"/>
                </a:lnTo>
                <a:lnTo>
                  <a:pt x="531863" y="0"/>
                </a:lnTo>
                <a:lnTo>
                  <a:pt x="531863" y="8089"/>
                </a:lnTo>
                <a:lnTo>
                  <a:pt x="560997" y="8089"/>
                </a:lnTo>
                <a:lnTo>
                  <a:pt x="560997" y="226695"/>
                </a:lnTo>
                <a:lnTo>
                  <a:pt x="580428" y="226707"/>
                </a:lnTo>
                <a:lnTo>
                  <a:pt x="531863" y="226695"/>
                </a:lnTo>
                <a:lnTo>
                  <a:pt x="531863" y="234797"/>
                </a:lnTo>
                <a:lnTo>
                  <a:pt x="628992" y="234797"/>
                </a:lnTo>
                <a:lnTo>
                  <a:pt x="628992" y="226707"/>
                </a:lnTo>
                <a:lnTo>
                  <a:pt x="599859" y="226707"/>
                </a:lnTo>
                <a:lnTo>
                  <a:pt x="599859" y="114160"/>
                </a:lnTo>
                <a:lnTo>
                  <a:pt x="612813" y="114160"/>
                </a:lnTo>
                <a:lnTo>
                  <a:pt x="625208" y="114973"/>
                </a:lnTo>
                <a:lnTo>
                  <a:pt x="661377" y="144907"/>
                </a:lnTo>
                <a:lnTo>
                  <a:pt x="664438" y="185242"/>
                </a:lnTo>
                <a:lnTo>
                  <a:pt x="664565" y="187731"/>
                </a:lnTo>
                <a:lnTo>
                  <a:pt x="666229" y="201561"/>
                </a:lnTo>
                <a:lnTo>
                  <a:pt x="671474" y="216611"/>
                </a:lnTo>
                <a:lnTo>
                  <a:pt x="680643" y="228384"/>
                </a:lnTo>
                <a:lnTo>
                  <a:pt x="693127" y="236054"/>
                </a:lnTo>
                <a:lnTo>
                  <a:pt x="708329" y="238785"/>
                </a:lnTo>
                <a:lnTo>
                  <a:pt x="718121" y="238201"/>
                </a:lnTo>
                <a:lnTo>
                  <a:pt x="726033" y="236562"/>
                </a:lnTo>
                <a:lnTo>
                  <a:pt x="732586" y="234010"/>
                </a:lnTo>
                <a:lnTo>
                  <a:pt x="738327" y="230695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bg 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084514" y="1639130"/>
            <a:ext cx="146565" cy="247747"/>
          </a:xfrm>
          <a:prstGeom prst="rect">
            <a:avLst/>
          </a:prstGeom>
        </p:spPr>
      </p:pic>
      <p:sp>
        <p:nvSpPr>
          <p:cNvPr id="26" name="bg object 26"/>
          <p:cNvSpPr/>
          <p:nvPr/>
        </p:nvSpPr>
        <p:spPr>
          <a:xfrm>
            <a:off x="9257843" y="1645843"/>
            <a:ext cx="98425" cy="234950"/>
          </a:xfrm>
          <a:custGeom>
            <a:avLst/>
            <a:gdLst/>
            <a:ahLst/>
            <a:cxnLst/>
            <a:rect l="l" t="t" r="r" b="b"/>
            <a:pathLst>
              <a:path w="98425" h="234950">
                <a:moveTo>
                  <a:pt x="97891" y="0"/>
                </a:moveTo>
                <a:lnTo>
                  <a:pt x="0" y="0"/>
                </a:lnTo>
                <a:lnTo>
                  <a:pt x="0" y="7620"/>
                </a:lnTo>
                <a:lnTo>
                  <a:pt x="29133" y="7620"/>
                </a:lnTo>
                <a:lnTo>
                  <a:pt x="29133" y="226034"/>
                </a:lnTo>
                <a:lnTo>
                  <a:pt x="0" y="226034"/>
                </a:lnTo>
                <a:lnTo>
                  <a:pt x="0" y="234924"/>
                </a:lnTo>
                <a:lnTo>
                  <a:pt x="97891" y="234924"/>
                </a:lnTo>
                <a:lnTo>
                  <a:pt x="97891" y="226034"/>
                </a:lnTo>
                <a:lnTo>
                  <a:pt x="68745" y="226034"/>
                </a:lnTo>
                <a:lnTo>
                  <a:pt x="68745" y="7620"/>
                </a:lnTo>
                <a:lnTo>
                  <a:pt x="97891" y="7620"/>
                </a:lnTo>
                <a:lnTo>
                  <a:pt x="97891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bg object 2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375162" y="1645604"/>
            <a:ext cx="196751" cy="234798"/>
          </a:xfrm>
          <a:prstGeom prst="rect">
            <a:avLst/>
          </a:prstGeom>
        </p:spPr>
      </p:pic>
      <p:sp>
        <p:nvSpPr>
          <p:cNvPr id="28" name="bg object 28"/>
          <p:cNvSpPr/>
          <p:nvPr/>
        </p:nvSpPr>
        <p:spPr>
          <a:xfrm>
            <a:off x="9582490" y="1578380"/>
            <a:ext cx="217170" cy="302260"/>
          </a:xfrm>
          <a:custGeom>
            <a:avLst/>
            <a:gdLst/>
            <a:ahLst/>
            <a:cxnLst/>
            <a:rect l="l" t="t" r="r" b="b"/>
            <a:pathLst>
              <a:path w="217170" h="302260">
                <a:moveTo>
                  <a:pt x="63137" y="294685"/>
                </a:moveTo>
                <a:lnTo>
                  <a:pt x="0" y="294685"/>
                </a:lnTo>
                <a:lnTo>
                  <a:pt x="0" y="302022"/>
                </a:lnTo>
                <a:lnTo>
                  <a:pt x="63137" y="302022"/>
                </a:lnTo>
                <a:lnTo>
                  <a:pt x="63137" y="294685"/>
                </a:lnTo>
                <a:close/>
              </a:path>
              <a:path w="217170" h="302260">
                <a:moveTo>
                  <a:pt x="216933" y="294685"/>
                </a:moveTo>
                <a:lnTo>
                  <a:pt x="121418" y="294685"/>
                </a:lnTo>
                <a:lnTo>
                  <a:pt x="121418" y="302022"/>
                </a:lnTo>
                <a:lnTo>
                  <a:pt x="216933" y="302022"/>
                </a:lnTo>
                <a:lnTo>
                  <a:pt x="216933" y="294685"/>
                </a:lnTo>
                <a:close/>
              </a:path>
              <a:path w="217170" h="302260">
                <a:moveTo>
                  <a:pt x="114078" y="63986"/>
                </a:moveTo>
                <a:lnTo>
                  <a:pt x="104365" y="63986"/>
                </a:lnTo>
                <a:lnTo>
                  <a:pt x="23420" y="294685"/>
                </a:lnTo>
                <a:lnTo>
                  <a:pt x="33133" y="294685"/>
                </a:lnTo>
                <a:lnTo>
                  <a:pt x="56661" y="228324"/>
                </a:lnTo>
                <a:lnTo>
                  <a:pt x="169433" y="228324"/>
                </a:lnTo>
                <a:lnTo>
                  <a:pt x="166707" y="220231"/>
                </a:lnTo>
                <a:lnTo>
                  <a:pt x="59899" y="220231"/>
                </a:lnTo>
                <a:lnTo>
                  <a:pt x="93896" y="121499"/>
                </a:lnTo>
                <a:lnTo>
                  <a:pt x="133451" y="121499"/>
                </a:lnTo>
                <a:lnTo>
                  <a:pt x="114078" y="63986"/>
                </a:lnTo>
                <a:close/>
              </a:path>
              <a:path w="217170" h="302260">
                <a:moveTo>
                  <a:pt x="169433" y="228324"/>
                </a:moveTo>
                <a:lnTo>
                  <a:pt x="129512" y="228324"/>
                </a:lnTo>
                <a:lnTo>
                  <a:pt x="149694" y="294685"/>
                </a:lnTo>
                <a:lnTo>
                  <a:pt x="191786" y="294685"/>
                </a:lnTo>
                <a:lnTo>
                  <a:pt x="169433" y="228324"/>
                </a:lnTo>
                <a:close/>
              </a:path>
              <a:path w="217170" h="302260">
                <a:moveTo>
                  <a:pt x="133451" y="121499"/>
                </a:moveTo>
                <a:lnTo>
                  <a:pt x="94652" y="121499"/>
                </a:lnTo>
                <a:lnTo>
                  <a:pt x="126274" y="220231"/>
                </a:lnTo>
                <a:lnTo>
                  <a:pt x="166707" y="220231"/>
                </a:lnTo>
                <a:lnTo>
                  <a:pt x="133451" y="121499"/>
                </a:lnTo>
                <a:close/>
              </a:path>
              <a:path w="217170" h="302260">
                <a:moveTo>
                  <a:pt x="50941" y="0"/>
                </a:moveTo>
                <a:lnTo>
                  <a:pt x="42091" y="21041"/>
                </a:lnTo>
                <a:lnTo>
                  <a:pt x="130268" y="46182"/>
                </a:lnTo>
                <a:lnTo>
                  <a:pt x="132750" y="39708"/>
                </a:lnTo>
                <a:lnTo>
                  <a:pt x="50941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bg object 2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775465" y="2131387"/>
            <a:ext cx="211321" cy="235564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010207" y="2131387"/>
            <a:ext cx="183799" cy="235564"/>
          </a:xfrm>
          <a:prstGeom prst="rect">
            <a:avLst/>
          </a:prstGeom>
        </p:spPr>
      </p:pic>
      <p:sp>
        <p:nvSpPr>
          <p:cNvPr id="31" name="bg object 31"/>
          <p:cNvSpPr/>
          <p:nvPr/>
        </p:nvSpPr>
        <p:spPr>
          <a:xfrm>
            <a:off x="8213432" y="2124913"/>
            <a:ext cx="513715" cy="248285"/>
          </a:xfrm>
          <a:custGeom>
            <a:avLst/>
            <a:gdLst/>
            <a:ahLst/>
            <a:cxnLst/>
            <a:rect l="l" t="t" r="r" b="b"/>
            <a:pathLst>
              <a:path w="513715" h="248285">
                <a:moveTo>
                  <a:pt x="212077" y="159461"/>
                </a:moveTo>
                <a:lnTo>
                  <a:pt x="112560" y="159461"/>
                </a:lnTo>
                <a:lnTo>
                  <a:pt x="112560" y="167563"/>
                </a:lnTo>
                <a:lnTo>
                  <a:pt x="148932" y="167563"/>
                </a:lnTo>
                <a:lnTo>
                  <a:pt x="147789" y="192824"/>
                </a:lnTo>
                <a:lnTo>
                  <a:pt x="142163" y="216039"/>
                </a:lnTo>
                <a:lnTo>
                  <a:pt x="128816" y="233032"/>
                </a:lnTo>
                <a:lnTo>
                  <a:pt x="104470" y="239610"/>
                </a:lnTo>
                <a:lnTo>
                  <a:pt x="71208" y="229844"/>
                </a:lnTo>
                <a:lnTo>
                  <a:pt x="54140" y="203898"/>
                </a:lnTo>
                <a:lnTo>
                  <a:pt x="47840" y="166865"/>
                </a:lnTo>
                <a:lnTo>
                  <a:pt x="46939" y="123850"/>
                </a:lnTo>
                <a:lnTo>
                  <a:pt x="47840" y="81165"/>
                </a:lnTo>
                <a:lnTo>
                  <a:pt x="54140" y="44119"/>
                </a:lnTo>
                <a:lnTo>
                  <a:pt x="71208" y="17983"/>
                </a:lnTo>
                <a:lnTo>
                  <a:pt x="104470" y="8102"/>
                </a:lnTo>
                <a:lnTo>
                  <a:pt x="134531" y="15430"/>
                </a:lnTo>
                <a:lnTo>
                  <a:pt x="153720" y="32778"/>
                </a:lnTo>
                <a:lnTo>
                  <a:pt x="164884" y="53162"/>
                </a:lnTo>
                <a:lnTo>
                  <a:pt x="170840" y="69608"/>
                </a:lnTo>
                <a:lnTo>
                  <a:pt x="177317" y="69608"/>
                </a:lnTo>
                <a:lnTo>
                  <a:pt x="175704" y="4000"/>
                </a:lnTo>
                <a:lnTo>
                  <a:pt x="170840" y="4000"/>
                </a:lnTo>
                <a:lnTo>
                  <a:pt x="157899" y="21043"/>
                </a:lnTo>
                <a:lnTo>
                  <a:pt x="148513" y="13982"/>
                </a:lnTo>
                <a:lnTo>
                  <a:pt x="136931" y="7162"/>
                </a:lnTo>
                <a:lnTo>
                  <a:pt x="122466" y="2032"/>
                </a:lnTo>
                <a:lnTo>
                  <a:pt x="104470" y="0"/>
                </a:lnTo>
                <a:lnTo>
                  <a:pt x="64236" y="11391"/>
                </a:lnTo>
                <a:lnTo>
                  <a:pt x="30988" y="40678"/>
                </a:lnTo>
                <a:lnTo>
                  <a:pt x="8356" y="80594"/>
                </a:lnTo>
                <a:lnTo>
                  <a:pt x="0" y="123850"/>
                </a:lnTo>
                <a:lnTo>
                  <a:pt x="7315" y="167449"/>
                </a:lnTo>
                <a:lnTo>
                  <a:pt x="28232" y="207327"/>
                </a:lnTo>
                <a:lnTo>
                  <a:pt x="61150" y="236435"/>
                </a:lnTo>
                <a:lnTo>
                  <a:pt x="104470" y="247713"/>
                </a:lnTo>
                <a:lnTo>
                  <a:pt x="144259" y="240995"/>
                </a:lnTo>
                <a:lnTo>
                  <a:pt x="170230" y="223126"/>
                </a:lnTo>
                <a:lnTo>
                  <a:pt x="184378" y="197510"/>
                </a:lnTo>
                <a:lnTo>
                  <a:pt x="188645" y="167563"/>
                </a:lnTo>
                <a:lnTo>
                  <a:pt x="212077" y="167563"/>
                </a:lnTo>
                <a:lnTo>
                  <a:pt x="212077" y="159461"/>
                </a:lnTo>
                <a:close/>
              </a:path>
              <a:path w="513715" h="248285">
                <a:moveTo>
                  <a:pt x="396735" y="166763"/>
                </a:moveTo>
                <a:lnTo>
                  <a:pt x="390258" y="166763"/>
                </a:lnTo>
                <a:lnTo>
                  <a:pt x="383057" y="193306"/>
                </a:lnTo>
                <a:lnTo>
                  <a:pt x="371614" y="214630"/>
                </a:lnTo>
                <a:lnTo>
                  <a:pt x="351066" y="228803"/>
                </a:lnTo>
                <a:lnTo>
                  <a:pt x="316547" y="233946"/>
                </a:lnTo>
                <a:lnTo>
                  <a:pt x="290639" y="233946"/>
                </a:lnTo>
                <a:lnTo>
                  <a:pt x="290639" y="14566"/>
                </a:lnTo>
                <a:lnTo>
                  <a:pt x="319786" y="14566"/>
                </a:lnTo>
                <a:lnTo>
                  <a:pt x="319786" y="6477"/>
                </a:lnTo>
                <a:lnTo>
                  <a:pt x="221780" y="6477"/>
                </a:lnTo>
                <a:lnTo>
                  <a:pt x="221780" y="14566"/>
                </a:lnTo>
                <a:lnTo>
                  <a:pt x="251028" y="14566"/>
                </a:lnTo>
                <a:lnTo>
                  <a:pt x="251028" y="233946"/>
                </a:lnTo>
                <a:lnTo>
                  <a:pt x="221780" y="233946"/>
                </a:lnTo>
                <a:lnTo>
                  <a:pt x="221780" y="242049"/>
                </a:lnTo>
                <a:lnTo>
                  <a:pt x="391020" y="242049"/>
                </a:lnTo>
                <a:lnTo>
                  <a:pt x="396735" y="166763"/>
                </a:lnTo>
                <a:close/>
              </a:path>
              <a:path w="513715" h="248285">
                <a:moveTo>
                  <a:pt x="513295" y="6019"/>
                </a:moveTo>
                <a:lnTo>
                  <a:pt x="415302" y="6019"/>
                </a:lnTo>
                <a:lnTo>
                  <a:pt x="415302" y="14909"/>
                </a:lnTo>
                <a:lnTo>
                  <a:pt x="444436" y="14909"/>
                </a:lnTo>
                <a:lnTo>
                  <a:pt x="444436" y="233324"/>
                </a:lnTo>
                <a:lnTo>
                  <a:pt x="415302" y="233324"/>
                </a:lnTo>
                <a:lnTo>
                  <a:pt x="415302" y="242214"/>
                </a:lnTo>
                <a:lnTo>
                  <a:pt x="513295" y="242214"/>
                </a:lnTo>
                <a:lnTo>
                  <a:pt x="513295" y="233324"/>
                </a:lnTo>
                <a:lnTo>
                  <a:pt x="484162" y="233324"/>
                </a:lnTo>
                <a:lnTo>
                  <a:pt x="484162" y="14909"/>
                </a:lnTo>
                <a:lnTo>
                  <a:pt x="513295" y="14909"/>
                </a:lnTo>
                <a:lnTo>
                  <a:pt x="513295" y="6019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8874056" y="2044740"/>
            <a:ext cx="195580" cy="329565"/>
          </a:xfrm>
          <a:custGeom>
            <a:avLst/>
            <a:gdLst/>
            <a:ahLst/>
            <a:cxnLst/>
            <a:rect l="l" t="t" r="r" b="b"/>
            <a:pathLst>
              <a:path w="195579" h="329564">
                <a:moveTo>
                  <a:pt x="86665" y="0"/>
                </a:moveTo>
                <a:lnTo>
                  <a:pt x="54319" y="7455"/>
                </a:lnTo>
                <a:lnTo>
                  <a:pt x="26617" y="27434"/>
                </a:lnTo>
                <a:lnTo>
                  <a:pt x="7273" y="56356"/>
                </a:lnTo>
                <a:lnTo>
                  <a:pt x="0" y="90639"/>
                </a:lnTo>
                <a:lnTo>
                  <a:pt x="3833" y="120983"/>
                </a:lnTo>
                <a:lnTo>
                  <a:pt x="32464" y="162272"/>
                </a:lnTo>
                <a:lnTo>
                  <a:pt x="92237" y="183156"/>
                </a:lnTo>
                <a:lnTo>
                  <a:pt x="128811" y="190150"/>
                </a:lnTo>
                <a:lnTo>
                  <a:pt x="157047" y="207313"/>
                </a:lnTo>
                <a:lnTo>
                  <a:pt x="168366" y="246106"/>
                </a:lnTo>
                <a:lnTo>
                  <a:pt x="163290" y="273889"/>
                </a:lnTo>
                <a:lnTo>
                  <a:pt x="148966" y="297115"/>
                </a:lnTo>
                <a:lnTo>
                  <a:pt x="126750" y="313054"/>
                </a:lnTo>
                <a:lnTo>
                  <a:pt x="97997" y="318974"/>
                </a:lnTo>
                <a:lnTo>
                  <a:pt x="57444" y="307057"/>
                </a:lnTo>
                <a:lnTo>
                  <a:pt x="31784" y="279505"/>
                </a:lnTo>
                <a:lnTo>
                  <a:pt x="17376" y="248615"/>
                </a:lnTo>
                <a:lnTo>
                  <a:pt x="10576" y="226684"/>
                </a:lnTo>
                <a:lnTo>
                  <a:pt x="863" y="226684"/>
                </a:lnTo>
                <a:lnTo>
                  <a:pt x="863" y="325448"/>
                </a:lnTo>
                <a:lnTo>
                  <a:pt x="8957" y="325448"/>
                </a:lnTo>
                <a:lnTo>
                  <a:pt x="29140" y="302777"/>
                </a:lnTo>
                <a:lnTo>
                  <a:pt x="39914" y="310712"/>
                </a:lnTo>
                <a:lnTo>
                  <a:pt x="54462" y="319478"/>
                </a:lnTo>
                <a:lnTo>
                  <a:pt x="73564" y="326573"/>
                </a:lnTo>
                <a:lnTo>
                  <a:pt x="97997" y="329494"/>
                </a:lnTo>
                <a:lnTo>
                  <a:pt x="138081" y="321071"/>
                </a:lnTo>
                <a:lnTo>
                  <a:pt x="168703" y="297925"/>
                </a:lnTo>
                <a:lnTo>
                  <a:pt x="188257" y="263242"/>
                </a:lnTo>
                <a:lnTo>
                  <a:pt x="195132" y="220210"/>
                </a:lnTo>
                <a:lnTo>
                  <a:pt x="190224" y="189530"/>
                </a:lnTo>
                <a:lnTo>
                  <a:pt x="155519" y="143338"/>
                </a:lnTo>
                <a:lnTo>
                  <a:pt x="96065" y="122565"/>
                </a:lnTo>
                <a:lnTo>
                  <a:pt x="62867" y="116455"/>
                </a:lnTo>
                <a:lnTo>
                  <a:pt x="37116" y="102292"/>
                </a:lnTo>
                <a:lnTo>
                  <a:pt x="26765" y="71216"/>
                </a:lnTo>
                <a:lnTo>
                  <a:pt x="31437" y="49450"/>
                </a:lnTo>
                <a:lnTo>
                  <a:pt x="44142" y="29970"/>
                </a:lnTo>
                <a:lnTo>
                  <a:pt x="62918" y="15952"/>
                </a:lnTo>
                <a:lnTo>
                  <a:pt x="85802" y="10574"/>
                </a:lnTo>
                <a:lnTo>
                  <a:pt x="119736" y="19102"/>
                </a:lnTo>
                <a:lnTo>
                  <a:pt x="141155" y="39384"/>
                </a:lnTo>
                <a:lnTo>
                  <a:pt x="153325" y="63471"/>
                </a:lnTo>
                <a:lnTo>
                  <a:pt x="159516" y="83409"/>
                </a:lnTo>
                <a:lnTo>
                  <a:pt x="169229" y="83409"/>
                </a:lnTo>
                <a:lnTo>
                  <a:pt x="169229" y="2373"/>
                </a:lnTo>
                <a:lnTo>
                  <a:pt x="159516" y="2373"/>
                </a:lnTo>
                <a:lnTo>
                  <a:pt x="144946" y="21041"/>
                </a:lnTo>
                <a:lnTo>
                  <a:pt x="135263" y="14339"/>
                </a:lnTo>
                <a:lnTo>
                  <a:pt x="122767" y="7485"/>
                </a:lnTo>
                <a:lnTo>
                  <a:pt x="106790" y="2149"/>
                </a:lnTo>
                <a:lnTo>
                  <a:pt x="86665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bg object 3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099084" y="2131387"/>
            <a:ext cx="196751" cy="235564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315262" y="2131387"/>
            <a:ext cx="209702" cy="241229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547629" y="2131387"/>
            <a:ext cx="211321" cy="235564"/>
          </a:xfrm>
          <a:prstGeom prst="rect">
            <a:avLst/>
          </a:prstGeom>
        </p:spPr>
      </p:pic>
      <p:sp>
        <p:nvSpPr>
          <p:cNvPr id="36" name="bg object 36"/>
          <p:cNvSpPr/>
          <p:nvPr/>
        </p:nvSpPr>
        <p:spPr>
          <a:xfrm>
            <a:off x="9785604" y="2131390"/>
            <a:ext cx="95250" cy="235585"/>
          </a:xfrm>
          <a:custGeom>
            <a:avLst/>
            <a:gdLst/>
            <a:ahLst/>
            <a:cxnLst/>
            <a:rect l="l" t="t" r="r" b="b"/>
            <a:pathLst>
              <a:path w="95250" h="235585">
                <a:moveTo>
                  <a:pt x="94729" y="0"/>
                </a:moveTo>
                <a:lnTo>
                  <a:pt x="0" y="0"/>
                </a:lnTo>
                <a:lnTo>
                  <a:pt x="0" y="8102"/>
                </a:lnTo>
                <a:lnTo>
                  <a:pt x="29133" y="8102"/>
                </a:lnTo>
                <a:lnTo>
                  <a:pt x="29133" y="227469"/>
                </a:lnTo>
                <a:lnTo>
                  <a:pt x="0" y="227469"/>
                </a:lnTo>
                <a:lnTo>
                  <a:pt x="0" y="235572"/>
                </a:lnTo>
                <a:lnTo>
                  <a:pt x="94729" y="235572"/>
                </a:lnTo>
                <a:lnTo>
                  <a:pt x="94729" y="227469"/>
                </a:lnTo>
                <a:lnTo>
                  <a:pt x="68859" y="227469"/>
                </a:lnTo>
                <a:lnTo>
                  <a:pt x="68859" y="8102"/>
                </a:lnTo>
                <a:lnTo>
                  <a:pt x="94729" y="8102"/>
                </a:lnTo>
                <a:lnTo>
                  <a:pt x="94729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" name="bg object 3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775466" y="2617116"/>
            <a:ext cx="211321" cy="235597"/>
          </a:xfrm>
          <a:prstGeom prst="rect">
            <a:avLst/>
          </a:prstGeom>
        </p:spPr>
      </p:pic>
      <p:sp>
        <p:nvSpPr>
          <p:cNvPr id="38" name="bg object 38"/>
          <p:cNvSpPr/>
          <p:nvPr/>
        </p:nvSpPr>
        <p:spPr>
          <a:xfrm>
            <a:off x="8013434" y="2617292"/>
            <a:ext cx="98425" cy="234950"/>
          </a:xfrm>
          <a:custGeom>
            <a:avLst/>
            <a:gdLst/>
            <a:ahLst/>
            <a:cxnLst/>
            <a:rect l="l" t="t" r="r" b="b"/>
            <a:pathLst>
              <a:path w="98425" h="234950">
                <a:moveTo>
                  <a:pt x="98005" y="0"/>
                </a:moveTo>
                <a:lnTo>
                  <a:pt x="0" y="0"/>
                </a:lnTo>
                <a:lnTo>
                  <a:pt x="0" y="7620"/>
                </a:lnTo>
                <a:lnTo>
                  <a:pt x="29146" y="7620"/>
                </a:lnTo>
                <a:lnTo>
                  <a:pt x="29146" y="227304"/>
                </a:lnTo>
                <a:lnTo>
                  <a:pt x="0" y="227304"/>
                </a:lnTo>
                <a:lnTo>
                  <a:pt x="0" y="234924"/>
                </a:lnTo>
                <a:lnTo>
                  <a:pt x="98005" y="234924"/>
                </a:lnTo>
                <a:lnTo>
                  <a:pt x="98005" y="227304"/>
                </a:lnTo>
                <a:lnTo>
                  <a:pt x="68859" y="227304"/>
                </a:lnTo>
                <a:lnTo>
                  <a:pt x="68859" y="7620"/>
                </a:lnTo>
                <a:lnTo>
                  <a:pt x="98005" y="7620"/>
                </a:lnTo>
                <a:lnTo>
                  <a:pt x="98005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bg object 39"/>
          <p:cNvSpPr/>
          <p:nvPr/>
        </p:nvSpPr>
        <p:spPr>
          <a:xfrm>
            <a:off x="8240955" y="2538583"/>
            <a:ext cx="248285" cy="314325"/>
          </a:xfrm>
          <a:custGeom>
            <a:avLst/>
            <a:gdLst/>
            <a:ahLst/>
            <a:cxnLst/>
            <a:rect l="l" t="t" r="r" b="b"/>
            <a:pathLst>
              <a:path w="248284" h="314325">
                <a:moveTo>
                  <a:pt x="130376" y="303598"/>
                </a:moveTo>
                <a:lnTo>
                  <a:pt x="0" y="303598"/>
                </a:lnTo>
                <a:lnTo>
                  <a:pt x="0" y="314129"/>
                </a:lnTo>
                <a:lnTo>
                  <a:pt x="130376" y="314129"/>
                </a:lnTo>
                <a:lnTo>
                  <a:pt x="130376" y="303598"/>
                </a:lnTo>
                <a:close/>
              </a:path>
              <a:path w="248284" h="314325">
                <a:moveTo>
                  <a:pt x="91522" y="10531"/>
                </a:moveTo>
                <a:lnTo>
                  <a:pt x="38853" y="10531"/>
                </a:lnTo>
                <a:lnTo>
                  <a:pt x="38853" y="303598"/>
                </a:lnTo>
                <a:lnTo>
                  <a:pt x="91522" y="303598"/>
                </a:lnTo>
                <a:lnTo>
                  <a:pt x="91522" y="162729"/>
                </a:lnTo>
                <a:lnTo>
                  <a:pt x="131994" y="162729"/>
                </a:lnTo>
                <a:lnTo>
                  <a:pt x="167163" y="159795"/>
                </a:lnTo>
                <a:lnTo>
                  <a:pt x="191048" y="152209"/>
                </a:lnTo>
                <a:lnTo>
                  <a:pt x="91522" y="152209"/>
                </a:lnTo>
                <a:lnTo>
                  <a:pt x="91522" y="10531"/>
                </a:lnTo>
                <a:close/>
              </a:path>
              <a:path w="248284" h="314325">
                <a:moveTo>
                  <a:pt x="131994" y="0"/>
                </a:moveTo>
                <a:lnTo>
                  <a:pt x="0" y="0"/>
                </a:lnTo>
                <a:lnTo>
                  <a:pt x="0" y="10531"/>
                </a:lnTo>
                <a:lnTo>
                  <a:pt x="125519" y="10531"/>
                </a:lnTo>
                <a:lnTo>
                  <a:pt x="148797" y="11834"/>
                </a:lnTo>
                <a:lnTo>
                  <a:pt x="169283" y="19739"/>
                </a:lnTo>
                <a:lnTo>
                  <a:pt x="183860" y="40243"/>
                </a:lnTo>
                <a:lnTo>
                  <a:pt x="189412" y="79341"/>
                </a:lnTo>
                <a:lnTo>
                  <a:pt x="184543" y="120443"/>
                </a:lnTo>
                <a:lnTo>
                  <a:pt x="171105" y="142190"/>
                </a:lnTo>
                <a:lnTo>
                  <a:pt x="150846" y="150729"/>
                </a:lnTo>
                <a:lnTo>
                  <a:pt x="125519" y="152209"/>
                </a:lnTo>
                <a:lnTo>
                  <a:pt x="191048" y="152209"/>
                </a:lnTo>
                <a:lnTo>
                  <a:pt x="205075" y="147753"/>
                </a:lnTo>
                <a:lnTo>
                  <a:pt x="235397" y="121746"/>
                </a:lnTo>
                <a:lnTo>
                  <a:pt x="247800" y="76913"/>
                </a:lnTo>
                <a:lnTo>
                  <a:pt x="233682" y="35183"/>
                </a:lnTo>
                <a:lnTo>
                  <a:pt x="200501" y="12046"/>
                </a:lnTo>
                <a:lnTo>
                  <a:pt x="162018" y="2113"/>
                </a:lnTo>
                <a:lnTo>
                  <a:pt x="131994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" name="bg object 4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446557" y="2613878"/>
            <a:ext cx="441314" cy="238834"/>
          </a:xfrm>
          <a:prstGeom prst="rect">
            <a:avLst/>
          </a:prstGeom>
        </p:spPr>
      </p:pic>
      <p:sp>
        <p:nvSpPr>
          <p:cNvPr id="41" name="bg object 41"/>
          <p:cNvSpPr/>
          <p:nvPr/>
        </p:nvSpPr>
        <p:spPr>
          <a:xfrm>
            <a:off x="8917762" y="2611462"/>
            <a:ext cx="588645" cy="247015"/>
          </a:xfrm>
          <a:custGeom>
            <a:avLst/>
            <a:gdLst/>
            <a:ahLst/>
            <a:cxnLst/>
            <a:rect l="l" t="t" r="r" b="b"/>
            <a:pathLst>
              <a:path w="588645" h="247014">
                <a:moveTo>
                  <a:pt x="208076" y="123863"/>
                </a:moveTo>
                <a:lnTo>
                  <a:pt x="200418" y="80835"/>
                </a:lnTo>
                <a:lnTo>
                  <a:pt x="200317" y="80251"/>
                </a:lnTo>
                <a:lnTo>
                  <a:pt x="178739" y="40373"/>
                </a:lnTo>
                <a:lnTo>
                  <a:pt x="161886" y="25425"/>
                </a:lnTo>
                <a:lnTo>
                  <a:pt x="161886" y="123863"/>
                </a:lnTo>
                <a:lnTo>
                  <a:pt x="160997" y="166408"/>
                </a:lnTo>
                <a:lnTo>
                  <a:pt x="154711" y="203200"/>
                </a:lnTo>
                <a:lnTo>
                  <a:pt x="137668" y="229057"/>
                </a:lnTo>
                <a:lnTo>
                  <a:pt x="104470" y="238823"/>
                </a:lnTo>
                <a:lnTo>
                  <a:pt x="70777" y="229057"/>
                </a:lnTo>
                <a:lnTo>
                  <a:pt x="53479" y="203200"/>
                </a:lnTo>
                <a:lnTo>
                  <a:pt x="47205" y="166992"/>
                </a:lnTo>
                <a:lnTo>
                  <a:pt x="47104" y="166408"/>
                </a:lnTo>
                <a:lnTo>
                  <a:pt x="46189" y="123863"/>
                </a:lnTo>
                <a:lnTo>
                  <a:pt x="47104" y="80835"/>
                </a:lnTo>
                <a:lnTo>
                  <a:pt x="53479" y="43815"/>
                </a:lnTo>
                <a:lnTo>
                  <a:pt x="70777" y="17868"/>
                </a:lnTo>
                <a:lnTo>
                  <a:pt x="104470" y="8089"/>
                </a:lnTo>
                <a:lnTo>
                  <a:pt x="137668" y="17868"/>
                </a:lnTo>
                <a:lnTo>
                  <a:pt x="154711" y="43815"/>
                </a:lnTo>
                <a:lnTo>
                  <a:pt x="160896" y="80251"/>
                </a:lnTo>
                <a:lnTo>
                  <a:pt x="160997" y="80835"/>
                </a:lnTo>
                <a:lnTo>
                  <a:pt x="161886" y="123863"/>
                </a:lnTo>
                <a:lnTo>
                  <a:pt x="161886" y="25425"/>
                </a:lnTo>
                <a:lnTo>
                  <a:pt x="145935" y="11264"/>
                </a:lnTo>
                <a:lnTo>
                  <a:pt x="134239" y="8089"/>
                </a:lnTo>
                <a:lnTo>
                  <a:pt x="104470" y="0"/>
                </a:lnTo>
                <a:lnTo>
                  <a:pt x="62509" y="11264"/>
                </a:lnTo>
                <a:lnTo>
                  <a:pt x="29451" y="40373"/>
                </a:lnTo>
                <a:lnTo>
                  <a:pt x="7772" y="80251"/>
                </a:lnTo>
                <a:lnTo>
                  <a:pt x="0" y="123863"/>
                </a:lnTo>
                <a:lnTo>
                  <a:pt x="7670" y="166408"/>
                </a:lnTo>
                <a:lnTo>
                  <a:pt x="7772" y="166992"/>
                </a:lnTo>
                <a:lnTo>
                  <a:pt x="29451" y="206641"/>
                </a:lnTo>
                <a:lnTo>
                  <a:pt x="62509" y="235661"/>
                </a:lnTo>
                <a:lnTo>
                  <a:pt x="104470" y="246926"/>
                </a:lnTo>
                <a:lnTo>
                  <a:pt x="134315" y="238823"/>
                </a:lnTo>
                <a:lnTo>
                  <a:pt x="145935" y="235661"/>
                </a:lnTo>
                <a:lnTo>
                  <a:pt x="178739" y="206641"/>
                </a:lnTo>
                <a:lnTo>
                  <a:pt x="200317" y="166992"/>
                </a:lnTo>
                <a:lnTo>
                  <a:pt x="208076" y="123863"/>
                </a:lnTo>
                <a:close/>
              </a:path>
              <a:path w="588645" h="247014">
                <a:moveTo>
                  <a:pt x="416915" y="5664"/>
                </a:moveTo>
                <a:lnTo>
                  <a:pt x="356260" y="5664"/>
                </a:lnTo>
                <a:lnTo>
                  <a:pt x="356260" y="13754"/>
                </a:lnTo>
                <a:lnTo>
                  <a:pt x="385406" y="13754"/>
                </a:lnTo>
                <a:lnTo>
                  <a:pt x="331114" y="183769"/>
                </a:lnTo>
                <a:lnTo>
                  <a:pt x="330365" y="183769"/>
                </a:lnTo>
                <a:lnTo>
                  <a:pt x="271221" y="13754"/>
                </a:lnTo>
                <a:lnTo>
                  <a:pt x="300355" y="13754"/>
                </a:lnTo>
                <a:lnTo>
                  <a:pt x="300355" y="5664"/>
                </a:lnTo>
                <a:lnTo>
                  <a:pt x="208076" y="5664"/>
                </a:lnTo>
                <a:lnTo>
                  <a:pt x="208076" y="13754"/>
                </a:lnTo>
                <a:lnTo>
                  <a:pt x="230746" y="13754"/>
                </a:lnTo>
                <a:lnTo>
                  <a:pt x="312559" y="244487"/>
                </a:lnTo>
                <a:lnTo>
                  <a:pt x="320649" y="244487"/>
                </a:lnTo>
                <a:lnTo>
                  <a:pt x="395871" y="13754"/>
                </a:lnTo>
                <a:lnTo>
                  <a:pt x="416915" y="13754"/>
                </a:lnTo>
                <a:lnTo>
                  <a:pt x="416915" y="5664"/>
                </a:lnTo>
                <a:close/>
              </a:path>
              <a:path w="588645" h="247014">
                <a:moveTo>
                  <a:pt x="588530" y="233159"/>
                </a:moveTo>
                <a:lnTo>
                  <a:pt x="564235" y="233159"/>
                </a:lnTo>
                <a:lnTo>
                  <a:pt x="541947" y="167576"/>
                </a:lnTo>
                <a:lnTo>
                  <a:pt x="539191" y="159486"/>
                </a:lnTo>
                <a:lnTo>
                  <a:pt x="505599" y="60706"/>
                </a:lnTo>
                <a:lnTo>
                  <a:pt x="497865" y="37973"/>
                </a:lnTo>
                <a:lnTo>
                  <a:pt x="497865" y="159486"/>
                </a:lnTo>
                <a:lnTo>
                  <a:pt x="431495" y="159486"/>
                </a:lnTo>
                <a:lnTo>
                  <a:pt x="466356" y="60706"/>
                </a:lnTo>
                <a:lnTo>
                  <a:pt x="467106" y="60706"/>
                </a:lnTo>
                <a:lnTo>
                  <a:pt x="497865" y="159486"/>
                </a:lnTo>
                <a:lnTo>
                  <a:pt x="497865" y="37973"/>
                </a:lnTo>
                <a:lnTo>
                  <a:pt x="485775" y="2425"/>
                </a:lnTo>
                <a:lnTo>
                  <a:pt x="476821" y="2425"/>
                </a:lnTo>
                <a:lnTo>
                  <a:pt x="395122" y="233159"/>
                </a:lnTo>
                <a:lnTo>
                  <a:pt x="371589" y="233159"/>
                </a:lnTo>
                <a:lnTo>
                  <a:pt x="371589" y="241261"/>
                </a:lnTo>
                <a:lnTo>
                  <a:pt x="434733" y="241261"/>
                </a:lnTo>
                <a:lnTo>
                  <a:pt x="434733" y="233159"/>
                </a:lnTo>
                <a:lnTo>
                  <a:pt x="405587" y="233159"/>
                </a:lnTo>
                <a:lnTo>
                  <a:pt x="429120" y="167576"/>
                </a:lnTo>
                <a:lnTo>
                  <a:pt x="501967" y="167576"/>
                </a:lnTo>
                <a:lnTo>
                  <a:pt x="522147" y="233159"/>
                </a:lnTo>
                <a:lnTo>
                  <a:pt x="493877" y="233159"/>
                </a:lnTo>
                <a:lnTo>
                  <a:pt x="493877" y="241261"/>
                </a:lnTo>
                <a:lnTo>
                  <a:pt x="588530" y="241261"/>
                </a:lnTo>
                <a:lnTo>
                  <a:pt x="588530" y="233159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2" name="bg object 4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187264" y="1162003"/>
            <a:ext cx="2104903" cy="20954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682620" y="3857371"/>
            <a:ext cx="6826758" cy="7931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C0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682620" y="3857371"/>
            <a:ext cx="6826758" cy="7931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C0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C0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B307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929383" y="2740135"/>
            <a:ext cx="883919" cy="1424305"/>
          </a:xfrm>
          <a:custGeom>
            <a:avLst/>
            <a:gdLst/>
            <a:ahLst/>
            <a:cxnLst/>
            <a:rect l="l" t="t" r="r" b="b"/>
            <a:pathLst>
              <a:path w="883919" h="1424304">
                <a:moveTo>
                  <a:pt x="503615" y="0"/>
                </a:moveTo>
                <a:lnTo>
                  <a:pt x="452584" y="158"/>
                </a:lnTo>
                <a:lnTo>
                  <a:pt x="403398" y="5799"/>
                </a:lnTo>
                <a:lnTo>
                  <a:pt x="356414" y="16607"/>
                </a:lnTo>
                <a:lnTo>
                  <a:pt x="311991" y="32264"/>
                </a:lnTo>
                <a:lnTo>
                  <a:pt x="270487" y="52452"/>
                </a:lnTo>
                <a:lnTo>
                  <a:pt x="232259" y="76855"/>
                </a:lnTo>
                <a:lnTo>
                  <a:pt x="197665" y="105155"/>
                </a:lnTo>
                <a:lnTo>
                  <a:pt x="167063" y="137034"/>
                </a:lnTo>
                <a:lnTo>
                  <a:pt x="140811" y="172176"/>
                </a:lnTo>
                <a:lnTo>
                  <a:pt x="119267" y="210263"/>
                </a:lnTo>
                <a:lnTo>
                  <a:pt x="102789" y="250979"/>
                </a:lnTo>
                <a:lnTo>
                  <a:pt x="91734" y="294004"/>
                </a:lnTo>
                <a:lnTo>
                  <a:pt x="86462" y="339023"/>
                </a:lnTo>
                <a:lnTo>
                  <a:pt x="86747" y="368928"/>
                </a:lnTo>
                <a:lnTo>
                  <a:pt x="92409" y="423913"/>
                </a:lnTo>
                <a:lnTo>
                  <a:pt x="103124" y="464784"/>
                </a:lnTo>
                <a:lnTo>
                  <a:pt x="119064" y="504406"/>
                </a:lnTo>
                <a:lnTo>
                  <a:pt x="140277" y="542628"/>
                </a:lnTo>
                <a:lnTo>
                  <a:pt x="166812" y="579300"/>
                </a:lnTo>
                <a:lnTo>
                  <a:pt x="198717" y="614273"/>
                </a:lnTo>
                <a:lnTo>
                  <a:pt x="236039" y="647395"/>
                </a:lnTo>
                <a:lnTo>
                  <a:pt x="278826" y="678518"/>
                </a:lnTo>
                <a:lnTo>
                  <a:pt x="327128" y="707490"/>
                </a:lnTo>
                <a:lnTo>
                  <a:pt x="277922" y="725675"/>
                </a:lnTo>
                <a:lnTo>
                  <a:pt x="231644" y="746660"/>
                </a:lnTo>
                <a:lnTo>
                  <a:pt x="188618" y="770456"/>
                </a:lnTo>
                <a:lnTo>
                  <a:pt x="149163" y="797075"/>
                </a:lnTo>
                <a:lnTo>
                  <a:pt x="113602" y="826531"/>
                </a:lnTo>
                <a:lnTo>
                  <a:pt x="82255" y="858833"/>
                </a:lnTo>
                <a:lnTo>
                  <a:pt x="55555" y="893852"/>
                </a:lnTo>
                <a:lnTo>
                  <a:pt x="55445" y="893996"/>
                </a:lnTo>
                <a:lnTo>
                  <a:pt x="33493" y="932030"/>
                </a:lnTo>
                <a:lnTo>
                  <a:pt x="16721" y="972948"/>
                </a:lnTo>
                <a:lnTo>
                  <a:pt x="5449" y="1016761"/>
                </a:lnTo>
                <a:lnTo>
                  <a:pt x="0" y="1063483"/>
                </a:lnTo>
                <a:lnTo>
                  <a:pt x="1286" y="1108104"/>
                </a:lnTo>
                <a:lnTo>
                  <a:pt x="9023" y="1150800"/>
                </a:lnTo>
                <a:lnTo>
                  <a:pt x="22857" y="1191325"/>
                </a:lnTo>
                <a:lnTo>
                  <a:pt x="42437" y="1229433"/>
                </a:lnTo>
                <a:lnTo>
                  <a:pt x="67409" y="1264878"/>
                </a:lnTo>
                <a:lnTo>
                  <a:pt x="97419" y="1297414"/>
                </a:lnTo>
                <a:lnTo>
                  <a:pt x="132116" y="1326794"/>
                </a:lnTo>
                <a:lnTo>
                  <a:pt x="171146" y="1352773"/>
                </a:lnTo>
                <a:lnTo>
                  <a:pt x="214156" y="1375105"/>
                </a:lnTo>
                <a:lnTo>
                  <a:pt x="260792" y="1393542"/>
                </a:lnTo>
                <a:lnTo>
                  <a:pt x="310703" y="1407840"/>
                </a:lnTo>
                <a:lnTo>
                  <a:pt x="363536" y="1417752"/>
                </a:lnTo>
                <a:lnTo>
                  <a:pt x="418936" y="1423031"/>
                </a:lnTo>
                <a:lnTo>
                  <a:pt x="470356" y="1423814"/>
                </a:lnTo>
                <a:lnTo>
                  <a:pt x="519663" y="1420837"/>
                </a:lnTo>
                <a:lnTo>
                  <a:pt x="566670" y="1414148"/>
                </a:lnTo>
                <a:lnTo>
                  <a:pt x="611191" y="1403796"/>
                </a:lnTo>
                <a:lnTo>
                  <a:pt x="644443" y="1392696"/>
                </a:lnTo>
                <a:lnTo>
                  <a:pt x="424284" y="1392696"/>
                </a:lnTo>
                <a:lnTo>
                  <a:pt x="381466" y="1387316"/>
                </a:lnTo>
                <a:lnTo>
                  <a:pt x="341558" y="1375561"/>
                </a:lnTo>
                <a:lnTo>
                  <a:pt x="305008" y="1357586"/>
                </a:lnTo>
                <a:lnTo>
                  <a:pt x="272267" y="1333545"/>
                </a:lnTo>
                <a:lnTo>
                  <a:pt x="243783" y="1303594"/>
                </a:lnTo>
                <a:lnTo>
                  <a:pt x="220006" y="1267888"/>
                </a:lnTo>
                <a:lnTo>
                  <a:pt x="201383" y="1226583"/>
                </a:lnTo>
                <a:lnTo>
                  <a:pt x="188366" y="1179832"/>
                </a:lnTo>
                <a:lnTo>
                  <a:pt x="181403" y="1127792"/>
                </a:lnTo>
                <a:lnTo>
                  <a:pt x="180978" y="1075045"/>
                </a:lnTo>
                <a:lnTo>
                  <a:pt x="180943" y="1070618"/>
                </a:lnTo>
                <a:lnTo>
                  <a:pt x="187098" y="1009705"/>
                </a:lnTo>
                <a:lnTo>
                  <a:pt x="199103" y="955537"/>
                </a:lnTo>
                <a:lnTo>
                  <a:pt x="216290" y="907246"/>
                </a:lnTo>
                <a:lnTo>
                  <a:pt x="237989" y="863963"/>
                </a:lnTo>
                <a:lnTo>
                  <a:pt x="263531" y="824821"/>
                </a:lnTo>
                <a:lnTo>
                  <a:pt x="292250" y="788951"/>
                </a:lnTo>
                <a:lnTo>
                  <a:pt x="323475" y="755485"/>
                </a:lnTo>
                <a:lnTo>
                  <a:pt x="356538" y="723555"/>
                </a:lnTo>
                <a:lnTo>
                  <a:pt x="699981" y="723555"/>
                </a:lnTo>
                <a:lnTo>
                  <a:pt x="696189" y="720599"/>
                </a:lnTo>
                <a:lnTo>
                  <a:pt x="645306" y="686371"/>
                </a:lnTo>
                <a:lnTo>
                  <a:pt x="587402" y="652124"/>
                </a:lnTo>
                <a:lnTo>
                  <a:pt x="621917" y="635238"/>
                </a:lnTo>
                <a:lnTo>
                  <a:pt x="562448" y="635238"/>
                </a:lnTo>
                <a:lnTo>
                  <a:pt x="512688" y="612690"/>
                </a:lnTo>
                <a:lnTo>
                  <a:pt x="465805" y="589486"/>
                </a:lnTo>
                <a:lnTo>
                  <a:pt x="422244" y="565153"/>
                </a:lnTo>
                <a:lnTo>
                  <a:pt x="382452" y="539217"/>
                </a:lnTo>
                <a:lnTo>
                  <a:pt x="346876" y="511205"/>
                </a:lnTo>
                <a:lnTo>
                  <a:pt x="315960" y="480643"/>
                </a:lnTo>
                <a:lnTo>
                  <a:pt x="290151" y="447059"/>
                </a:lnTo>
                <a:lnTo>
                  <a:pt x="269895" y="409978"/>
                </a:lnTo>
                <a:lnTo>
                  <a:pt x="255638" y="368928"/>
                </a:lnTo>
                <a:lnTo>
                  <a:pt x="247826" y="323435"/>
                </a:lnTo>
                <a:lnTo>
                  <a:pt x="246962" y="276119"/>
                </a:lnTo>
                <a:lnTo>
                  <a:pt x="246905" y="273026"/>
                </a:lnTo>
                <a:lnTo>
                  <a:pt x="253888" y="219408"/>
                </a:lnTo>
                <a:lnTo>
                  <a:pt x="268986" y="170883"/>
                </a:lnTo>
                <a:lnTo>
                  <a:pt x="291543" y="128008"/>
                </a:lnTo>
                <a:lnTo>
                  <a:pt x="320775" y="91756"/>
                </a:lnTo>
                <a:lnTo>
                  <a:pt x="355982" y="62823"/>
                </a:lnTo>
                <a:lnTo>
                  <a:pt x="396443" y="41974"/>
                </a:lnTo>
                <a:lnTo>
                  <a:pt x="441438" y="29974"/>
                </a:lnTo>
                <a:lnTo>
                  <a:pt x="490246" y="27588"/>
                </a:lnTo>
                <a:lnTo>
                  <a:pt x="644593" y="27588"/>
                </a:lnTo>
                <a:lnTo>
                  <a:pt x="609275" y="16107"/>
                </a:lnTo>
                <a:lnTo>
                  <a:pt x="557946" y="5423"/>
                </a:lnTo>
                <a:lnTo>
                  <a:pt x="503615" y="0"/>
                </a:lnTo>
                <a:close/>
              </a:path>
              <a:path w="883919" h="1424304">
                <a:moveTo>
                  <a:pt x="699981" y="723555"/>
                </a:moveTo>
                <a:lnTo>
                  <a:pt x="356538" y="723555"/>
                </a:lnTo>
                <a:lnTo>
                  <a:pt x="412848" y="749374"/>
                </a:lnTo>
                <a:lnTo>
                  <a:pt x="464509" y="776057"/>
                </a:lnTo>
                <a:lnTo>
                  <a:pt x="511441" y="803726"/>
                </a:lnTo>
                <a:lnTo>
                  <a:pt x="553564" y="832501"/>
                </a:lnTo>
                <a:lnTo>
                  <a:pt x="590797" y="862503"/>
                </a:lnTo>
                <a:lnTo>
                  <a:pt x="623059" y="893852"/>
                </a:lnTo>
                <a:lnTo>
                  <a:pt x="650270" y="926670"/>
                </a:lnTo>
                <a:lnTo>
                  <a:pt x="672349" y="961078"/>
                </a:lnTo>
                <a:lnTo>
                  <a:pt x="689217" y="997195"/>
                </a:lnTo>
                <a:lnTo>
                  <a:pt x="700791" y="1035144"/>
                </a:lnTo>
                <a:lnTo>
                  <a:pt x="706993" y="1075045"/>
                </a:lnTo>
                <a:lnTo>
                  <a:pt x="707742" y="1117018"/>
                </a:lnTo>
                <a:lnTo>
                  <a:pt x="701851" y="1168096"/>
                </a:lnTo>
                <a:lnTo>
                  <a:pt x="689815" y="1214635"/>
                </a:lnTo>
                <a:lnTo>
                  <a:pt x="672066" y="1256378"/>
                </a:lnTo>
                <a:lnTo>
                  <a:pt x="649039" y="1293069"/>
                </a:lnTo>
                <a:lnTo>
                  <a:pt x="621166" y="1324449"/>
                </a:lnTo>
                <a:lnTo>
                  <a:pt x="588881" y="1350261"/>
                </a:lnTo>
                <a:lnTo>
                  <a:pt x="552617" y="1370250"/>
                </a:lnTo>
                <a:lnTo>
                  <a:pt x="512807" y="1384156"/>
                </a:lnTo>
                <a:lnTo>
                  <a:pt x="469885" y="1391724"/>
                </a:lnTo>
                <a:lnTo>
                  <a:pt x="424284" y="1392696"/>
                </a:lnTo>
                <a:lnTo>
                  <a:pt x="644443" y="1392696"/>
                </a:lnTo>
                <a:lnTo>
                  <a:pt x="692026" y="1372289"/>
                </a:lnTo>
                <a:lnTo>
                  <a:pt x="727965" y="1351230"/>
                </a:lnTo>
                <a:lnTo>
                  <a:pt x="760540" y="1326794"/>
                </a:lnTo>
                <a:lnTo>
                  <a:pt x="789954" y="1298738"/>
                </a:lnTo>
                <a:lnTo>
                  <a:pt x="815629" y="1267400"/>
                </a:lnTo>
                <a:lnTo>
                  <a:pt x="837509" y="1232732"/>
                </a:lnTo>
                <a:lnTo>
                  <a:pt x="855407" y="1194780"/>
                </a:lnTo>
                <a:lnTo>
                  <a:pt x="869136" y="1153592"/>
                </a:lnTo>
                <a:lnTo>
                  <a:pt x="878508" y="1109216"/>
                </a:lnTo>
                <a:lnTo>
                  <a:pt x="883337" y="1061699"/>
                </a:lnTo>
                <a:lnTo>
                  <a:pt x="883336" y="1018395"/>
                </a:lnTo>
                <a:lnTo>
                  <a:pt x="878774" y="976922"/>
                </a:lnTo>
                <a:lnTo>
                  <a:pt x="869378" y="937073"/>
                </a:lnTo>
                <a:lnTo>
                  <a:pt x="854874" y="898644"/>
                </a:lnTo>
                <a:lnTo>
                  <a:pt x="834991" y="861429"/>
                </a:lnTo>
                <a:lnTo>
                  <a:pt x="809454" y="825223"/>
                </a:lnTo>
                <a:lnTo>
                  <a:pt x="777990" y="789819"/>
                </a:lnTo>
                <a:lnTo>
                  <a:pt x="740326" y="755013"/>
                </a:lnTo>
                <a:lnTo>
                  <a:pt x="699981" y="723555"/>
                </a:lnTo>
                <a:close/>
              </a:path>
              <a:path w="883919" h="1424304">
                <a:moveTo>
                  <a:pt x="644593" y="27588"/>
                </a:moveTo>
                <a:lnTo>
                  <a:pt x="490246" y="27588"/>
                </a:lnTo>
                <a:lnTo>
                  <a:pt x="540137" y="35840"/>
                </a:lnTo>
                <a:lnTo>
                  <a:pt x="583007" y="54058"/>
                </a:lnTo>
                <a:lnTo>
                  <a:pt x="619098" y="80517"/>
                </a:lnTo>
                <a:lnTo>
                  <a:pt x="648653" y="113495"/>
                </a:lnTo>
                <a:lnTo>
                  <a:pt x="671913" y="151268"/>
                </a:lnTo>
                <a:lnTo>
                  <a:pt x="689121" y="192112"/>
                </a:lnTo>
                <a:lnTo>
                  <a:pt x="700518" y="234303"/>
                </a:lnTo>
                <a:lnTo>
                  <a:pt x="706347" y="276119"/>
                </a:lnTo>
                <a:lnTo>
                  <a:pt x="706850" y="315835"/>
                </a:lnTo>
                <a:lnTo>
                  <a:pt x="701331" y="377866"/>
                </a:lnTo>
                <a:lnTo>
                  <a:pt x="690852" y="433542"/>
                </a:lnTo>
                <a:lnTo>
                  <a:pt x="675369" y="483396"/>
                </a:lnTo>
                <a:lnTo>
                  <a:pt x="654833" y="527960"/>
                </a:lnTo>
                <a:lnTo>
                  <a:pt x="629198" y="567766"/>
                </a:lnTo>
                <a:lnTo>
                  <a:pt x="598419" y="603348"/>
                </a:lnTo>
                <a:lnTo>
                  <a:pt x="562448" y="635238"/>
                </a:lnTo>
                <a:lnTo>
                  <a:pt x="621917" y="635238"/>
                </a:lnTo>
                <a:lnTo>
                  <a:pt x="699712" y="593248"/>
                </a:lnTo>
                <a:lnTo>
                  <a:pt x="745310" y="562670"/>
                </a:lnTo>
                <a:lnTo>
                  <a:pt x="783996" y="530723"/>
                </a:lnTo>
                <a:lnTo>
                  <a:pt x="815866" y="496952"/>
                </a:lnTo>
                <a:lnTo>
                  <a:pt x="841016" y="460901"/>
                </a:lnTo>
                <a:lnTo>
                  <a:pt x="859541" y="422114"/>
                </a:lnTo>
                <a:lnTo>
                  <a:pt x="871537" y="380133"/>
                </a:lnTo>
                <a:lnTo>
                  <a:pt x="877099" y="334505"/>
                </a:lnTo>
                <a:lnTo>
                  <a:pt x="875971" y="294004"/>
                </a:lnTo>
                <a:lnTo>
                  <a:pt x="875878" y="290657"/>
                </a:lnTo>
                <a:lnTo>
                  <a:pt x="868003" y="248535"/>
                </a:lnTo>
                <a:lnTo>
                  <a:pt x="853839" y="208493"/>
                </a:lnTo>
                <a:lnTo>
                  <a:pt x="833751" y="170883"/>
                </a:lnTo>
                <a:lnTo>
                  <a:pt x="808105" y="136060"/>
                </a:lnTo>
                <a:lnTo>
                  <a:pt x="777265" y="104376"/>
                </a:lnTo>
                <a:lnTo>
                  <a:pt x="741597" y="76186"/>
                </a:lnTo>
                <a:lnTo>
                  <a:pt x="701466" y="51842"/>
                </a:lnTo>
                <a:lnTo>
                  <a:pt x="657237" y="31698"/>
                </a:lnTo>
                <a:lnTo>
                  <a:pt x="644593" y="27588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2861751" y="3864288"/>
            <a:ext cx="264795" cy="267970"/>
          </a:xfrm>
          <a:custGeom>
            <a:avLst/>
            <a:gdLst/>
            <a:ahLst/>
            <a:cxnLst/>
            <a:rect l="l" t="t" r="r" b="b"/>
            <a:pathLst>
              <a:path w="264794" h="267970">
                <a:moveTo>
                  <a:pt x="143511" y="0"/>
                </a:moveTo>
                <a:lnTo>
                  <a:pt x="140825" y="0"/>
                </a:lnTo>
                <a:lnTo>
                  <a:pt x="137121" y="4250"/>
                </a:lnTo>
                <a:lnTo>
                  <a:pt x="132582" y="8584"/>
                </a:lnTo>
                <a:lnTo>
                  <a:pt x="127039" y="12416"/>
                </a:lnTo>
                <a:lnTo>
                  <a:pt x="120327" y="15161"/>
                </a:lnTo>
                <a:lnTo>
                  <a:pt x="120366" y="16557"/>
                </a:lnTo>
                <a:lnTo>
                  <a:pt x="120466" y="20110"/>
                </a:lnTo>
                <a:lnTo>
                  <a:pt x="119436" y="25981"/>
                </a:lnTo>
                <a:lnTo>
                  <a:pt x="117069" y="33357"/>
                </a:lnTo>
                <a:lnTo>
                  <a:pt x="113197" y="42820"/>
                </a:lnTo>
                <a:lnTo>
                  <a:pt x="73092" y="148999"/>
                </a:lnTo>
                <a:lnTo>
                  <a:pt x="61903" y="178982"/>
                </a:lnTo>
                <a:lnTo>
                  <a:pt x="52472" y="202861"/>
                </a:lnTo>
                <a:lnTo>
                  <a:pt x="44881" y="221888"/>
                </a:lnTo>
                <a:lnTo>
                  <a:pt x="39887" y="235484"/>
                </a:lnTo>
                <a:lnTo>
                  <a:pt x="1782" y="257841"/>
                </a:lnTo>
                <a:lnTo>
                  <a:pt x="0" y="259624"/>
                </a:lnTo>
                <a:lnTo>
                  <a:pt x="891" y="265867"/>
                </a:lnTo>
                <a:lnTo>
                  <a:pt x="2673" y="267651"/>
                </a:lnTo>
                <a:lnTo>
                  <a:pt x="9642" y="267122"/>
                </a:lnTo>
                <a:lnTo>
                  <a:pt x="9199" y="267122"/>
                </a:lnTo>
                <a:lnTo>
                  <a:pt x="20832" y="266425"/>
                </a:lnTo>
                <a:lnTo>
                  <a:pt x="30872" y="266021"/>
                </a:lnTo>
                <a:lnTo>
                  <a:pt x="40996" y="265867"/>
                </a:lnTo>
                <a:lnTo>
                  <a:pt x="85569" y="265867"/>
                </a:lnTo>
                <a:lnTo>
                  <a:pt x="85569" y="259624"/>
                </a:lnTo>
                <a:lnTo>
                  <a:pt x="82896" y="257841"/>
                </a:lnTo>
                <a:lnTo>
                  <a:pt x="69527" y="256057"/>
                </a:lnTo>
                <a:lnTo>
                  <a:pt x="59712" y="256057"/>
                </a:lnTo>
                <a:lnTo>
                  <a:pt x="57929" y="253381"/>
                </a:lnTo>
                <a:lnTo>
                  <a:pt x="57929" y="248922"/>
                </a:lnTo>
                <a:lnTo>
                  <a:pt x="58231" y="246269"/>
                </a:lnTo>
                <a:lnTo>
                  <a:pt x="58335" y="245355"/>
                </a:lnTo>
                <a:lnTo>
                  <a:pt x="58445" y="244391"/>
                </a:lnTo>
                <a:lnTo>
                  <a:pt x="60047" y="237434"/>
                </a:lnTo>
                <a:lnTo>
                  <a:pt x="62696" y="228398"/>
                </a:lnTo>
                <a:lnTo>
                  <a:pt x="62822" y="227967"/>
                </a:lnTo>
                <a:lnTo>
                  <a:pt x="66853" y="215912"/>
                </a:lnTo>
                <a:lnTo>
                  <a:pt x="80222" y="174863"/>
                </a:lnTo>
                <a:lnTo>
                  <a:pt x="82896" y="165944"/>
                </a:lnTo>
                <a:lnTo>
                  <a:pt x="85569" y="165052"/>
                </a:lnTo>
                <a:lnTo>
                  <a:pt x="200658" y="165052"/>
                </a:lnTo>
                <a:lnTo>
                  <a:pt x="195253" y="148999"/>
                </a:lnTo>
                <a:lnTo>
                  <a:pt x="90025" y="148999"/>
                </a:lnTo>
                <a:lnTo>
                  <a:pt x="92699" y="140068"/>
                </a:lnTo>
                <a:lnTo>
                  <a:pt x="117653" y="71372"/>
                </a:lnTo>
                <a:lnTo>
                  <a:pt x="122110" y="59778"/>
                </a:lnTo>
                <a:lnTo>
                  <a:pt x="126566" y="49955"/>
                </a:lnTo>
                <a:lnTo>
                  <a:pt x="127457" y="48172"/>
                </a:lnTo>
                <a:lnTo>
                  <a:pt x="161132" y="48172"/>
                </a:lnTo>
                <a:lnTo>
                  <a:pt x="159358" y="43214"/>
                </a:lnTo>
                <a:lnTo>
                  <a:pt x="154874" y="29884"/>
                </a:lnTo>
                <a:lnTo>
                  <a:pt x="150724" y="16557"/>
                </a:lnTo>
                <a:lnTo>
                  <a:pt x="147076" y="3567"/>
                </a:lnTo>
                <a:lnTo>
                  <a:pt x="146185" y="891"/>
                </a:lnTo>
                <a:lnTo>
                  <a:pt x="143511" y="0"/>
                </a:lnTo>
                <a:close/>
              </a:path>
              <a:path w="264794" h="267970">
                <a:moveTo>
                  <a:pt x="85569" y="265867"/>
                </a:moveTo>
                <a:lnTo>
                  <a:pt x="40996" y="265867"/>
                </a:lnTo>
                <a:lnTo>
                  <a:pt x="54073" y="266425"/>
                </a:lnTo>
                <a:lnTo>
                  <a:pt x="73592" y="267122"/>
                </a:lnTo>
                <a:lnTo>
                  <a:pt x="82004" y="267651"/>
                </a:lnTo>
                <a:lnTo>
                  <a:pt x="85569" y="265867"/>
                </a:lnTo>
                <a:close/>
              </a:path>
              <a:path w="264794" h="267970">
                <a:moveTo>
                  <a:pt x="200658" y="165052"/>
                </a:moveTo>
                <a:lnTo>
                  <a:pt x="166683" y="165052"/>
                </a:lnTo>
                <a:lnTo>
                  <a:pt x="168465" y="165944"/>
                </a:lnTo>
                <a:lnTo>
                  <a:pt x="171139" y="174863"/>
                </a:lnTo>
                <a:lnTo>
                  <a:pt x="188072" y="228398"/>
                </a:lnTo>
                <a:lnTo>
                  <a:pt x="191637" y="238220"/>
                </a:lnTo>
                <a:lnTo>
                  <a:pt x="193420" y="245355"/>
                </a:lnTo>
                <a:lnTo>
                  <a:pt x="193420" y="253381"/>
                </a:lnTo>
                <a:lnTo>
                  <a:pt x="188072" y="256057"/>
                </a:lnTo>
                <a:lnTo>
                  <a:pt x="180051" y="256057"/>
                </a:lnTo>
                <a:lnTo>
                  <a:pt x="168465" y="257841"/>
                </a:lnTo>
                <a:lnTo>
                  <a:pt x="165792" y="259624"/>
                </a:lnTo>
                <a:lnTo>
                  <a:pt x="165792" y="265867"/>
                </a:lnTo>
                <a:lnTo>
                  <a:pt x="169357" y="267651"/>
                </a:lnTo>
                <a:lnTo>
                  <a:pt x="176821" y="267122"/>
                </a:lnTo>
                <a:lnTo>
                  <a:pt x="176287" y="267122"/>
                </a:lnTo>
                <a:lnTo>
                  <a:pt x="189075" y="266425"/>
                </a:lnTo>
                <a:lnTo>
                  <a:pt x="201065" y="266021"/>
                </a:lnTo>
                <a:lnTo>
                  <a:pt x="214809" y="265867"/>
                </a:lnTo>
                <a:lnTo>
                  <a:pt x="263898" y="265867"/>
                </a:lnTo>
                <a:lnTo>
                  <a:pt x="264730" y="259624"/>
                </a:lnTo>
                <a:lnTo>
                  <a:pt x="262116" y="257841"/>
                </a:lnTo>
                <a:lnTo>
                  <a:pt x="251362" y="256057"/>
                </a:lnTo>
                <a:lnTo>
                  <a:pt x="240555" y="253660"/>
                </a:lnTo>
                <a:lnTo>
                  <a:pt x="232421" y="247583"/>
                </a:lnTo>
                <a:lnTo>
                  <a:pt x="225288" y="235484"/>
                </a:lnTo>
                <a:lnTo>
                  <a:pt x="217483" y="215020"/>
                </a:lnTo>
                <a:lnTo>
                  <a:pt x="200658" y="165052"/>
                </a:lnTo>
                <a:close/>
              </a:path>
              <a:path w="264794" h="267970">
                <a:moveTo>
                  <a:pt x="263898" y="265867"/>
                </a:moveTo>
                <a:lnTo>
                  <a:pt x="214809" y="265867"/>
                </a:lnTo>
                <a:lnTo>
                  <a:pt x="227085" y="266021"/>
                </a:lnTo>
                <a:lnTo>
                  <a:pt x="238779" y="266425"/>
                </a:lnTo>
                <a:lnTo>
                  <a:pt x="252846" y="267122"/>
                </a:lnTo>
                <a:lnTo>
                  <a:pt x="252574" y="267122"/>
                </a:lnTo>
                <a:lnTo>
                  <a:pt x="262116" y="267651"/>
                </a:lnTo>
                <a:lnTo>
                  <a:pt x="263898" y="265867"/>
                </a:lnTo>
                <a:close/>
              </a:path>
              <a:path w="264794" h="267970">
                <a:moveTo>
                  <a:pt x="161132" y="48172"/>
                </a:moveTo>
                <a:lnTo>
                  <a:pt x="128348" y="48172"/>
                </a:lnTo>
                <a:lnTo>
                  <a:pt x="129991" y="52582"/>
                </a:lnTo>
                <a:lnTo>
                  <a:pt x="134615" y="65742"/>
                </a:lnTo>
                <a:lnTo>
                  <a:pt x="137261" y="73155"/>
                </a:lnTo>
                <a:lnTo>
                  <a:pt x="162227" y="148107"/>
                </a:lnTo>
                <a:lnTo>
                  <a:pt x="161336" y="148999"/>
                </a:lnTo>
                <a:lnTo>
                  <a:pt x="195253" y="148999"/>
                </a:lnTo>
                <a:lnTo>
                  <a:pt x="164009" y="56210"/>
                </a:lnTo>
                <a:lnTo>
                  <a:pt x="161132" y="48172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3322551" y="3869639"/>
            <a:ext cx="290830" cy="267970"/>
          </a:xfrm>
          <a:custGeom>
            <a:avLst/>
            <a:gdLst/>
            <a:ahLst/>
            <a:cxnLst/>
            <a:rect l="l" t="t" r="r" b="b"/>
            <a:pathLst>
              <a:path w="290829" h="267970">
                <a:moveTo>
                  <a:pt x="287926" y="0"/>
                </a:moveTo>
                <a:lnTo>
                  <a:pt x="246929" y="891"/>
                </a:lnTo>
                <a:lnTo>
                  <a:pt x="200585" y="0"/>
                </a:lnTo>
                <a:lnTo>
                  <a:pt x="197971" y="891"/>
                </a:lnTo>
                <a:lnTo>
                  <a:pt x="197020" y="7134"/>
                </a:lnTo>
                <a:lnTo>
                  <a:pt x="199753" y="9810"/>
                </a:lnTo>
                <a:lnTo>
                  <a:pt x="221975" y="12485"/>
                </a:lnTo>
                <a:lnTo>
                  <a:pt x="228273" y="14269"/>
                </a:lnTo>
                <a:lnTo>
                  <a:pt x="237601" y="56545"/>
                </a:lnTo>
                <a:lnTo>
                  <a:pt x="238968" y="99923"/>
                </a:lnTo>
                <a:lnTo>
                  <a:pt x="238968" y="198954"/>
                </a:lnTo>
                <a:lnTo>
                  <a:pt x="237185" y="200738"/>
                </a:lnTo>
                <a:lnTo>
                  <a:pt x="171115" y="129366"/>
                </a:lnTo>
                <a:lnTo>
                  <a:pt x="118622" y="69382"/>
                </a:lnTo>
                <a:lnTo>
                  <a:pt x="78071" y="19671"/>
                </a:lnTo>
                <a:lnTo>
                  <a:pt x="65950" y="0"/>
                </a:lnTo>
                <a:lnTo>
                  <a:pt x="60603" y="0"/>
                </a:lnTo>
                <a:lnTo>
                  <a:pt x="54424" y="891"/>
                </a:lnTo>
                <a:lnTo>
                  <a:pt x="16292" y="515"/>
                </a:lnTo>
                <a:lnTo>
                  <a:pt x="3564" y="0"/>
                </a:lnTo>
                <a:lnTo>
                  <a:pt x="0" y="891"/>
                </a:lnTo>
                <a:lnTo>
                  <a:pt x="0" y="7134"/>
                </a:lnTo>
                <a:lnTo>
                  <a:pt x="2733" y="9810"/>
                </a:lnTo>
                <a:lnTo>
                  <a:pt x="16220" y="11719"/>
                </a:lnTo>
                <a:lnTo>
                  <a:pt x="23082" y="13490"/>
                </a:lnTo>
                <a:lnTo>
                  <a:pt x="41993" y="180961"/>
                </a:lnTo>
                <a:lnTo>
                  <a:pt x="41694" y="204646"/>
                </a:lnTo>
                <a:lnTo>
                  <a:pt x="37431" y="243571"/>
                </a:lnTo>
                <a:lnTo>
                  <a:pt x="19607" y="250706"/>
                </a:lnTo>
                <a:lnTo>
                  <a:pt x="8912" y="252490"/>
                </a:lnTo>
                <a:lnTo>
                  <a:pt x="7129" y="254273"/>
                </a:lnTo>
                <a:lnTo>
                  <a:pt x="7129" y="260516"/>
                </a:lnTo>
                <a:lnTo>
                  <a:pt x="9862" y="262300"/>
                </a:lnTo>
                <a:lnTo>
                  <a:pt x="39691" y="260670"/>
                </a:lnTo>
                <a:lnTo>
                  <a:pt x="50859" y="260516"/>
                </a:lnTo>
                <a:lnTo>
                  <a:pt x="61960" y="260670"/>
                </a:lnTo>
                <a:lnTo>
                  <a:pt x="97203" y="262300"/>
                </a:lnTo>
                <a:lnTo>
                  <a:pt x="99817" y="260516"/>
                </a:lnTo>
                <a:lnTo>
                  <a:pt x="99817" y="255165"/>
                </a:lnTo>
                <a:lnTo>
                  <a:pt x="98035" y="252490"/>
                </a:lnTo>
                <a:lnTo>
                  <a:pt x="85557" y="250706"/>
                </a:lnTo>
                <a:lnTo>
                  <a:pt x="75813" y="250706"/>
                </a:lnTo>
                <a:lnTo>
                  <a:pt x="67733" y="248030"/>
                </a:lnTo>
                <a:lnTo>
                  <a:pt x="59712" y="205315"/>
                </a:lnTo>
                <a:lnTo>
                  <a:pt x="58821" y="55318"/>
                </a:lnTo>
                <a:lnTo>
                  <a:pt x="60603" y="50859"/>
                </a:lnTo>
                <a:lnTo>
                  <a:pt x="61554" y="50859"/>
                </a:lnTo>
                <a:lnTo>
                  <a:pt x="70501" y="60838"/>
                </a:lnTo>
                <a:lnTo>
                  <a:pt x="96462" y="91504"/>
                </a:lnTo>
                <a:lnTo>
                  <a:pt x="234704" y="249814"/>
                </a:lnTo>
                <a:lnTo>
                  <a:pt x="243808" y="260828"/>
                </a:lnTo>
                <a:lnTo>
                  <a:pt x="248712" y="267663"/>
                </a:lnTo>
                <a:lnTo>
                  <a:pt x="253227" y="267663"/>
                </a:lnTo>
                <a:lnTo>
                  <a:pt x="255010" y="264987"/>
                </a:lnTo>
                <a:lnTo>
                  <a:pt x="255841" y="263192"/>
                </a:lnTo>
                <a:lnTo>
                  <a:pt x="255361" y="249561"/>
                </a:lnTo>
                <a:lnTo>
                  <a:pt x="255010" y="193603"/>
                </a:lnTo>
                <a:lnTo>
                  <a:pt x="254972" y="81344"/>
                </a:lnTo>
                <a:lnTo>
                  <a:pt x="257215" y="34811"/>
                </a:lnTo>
                <a:lnTo>
                  <a:pt x="288876" y="9810"/>
                </a:lnTo>
                <a:lnTo>
                  <a:pt x="290659" y="7134"/>
                </a:lnTo>
                <a:lnTo>
                  <a:pt x="290659" y="1783"/>
                </a:lnTo>
                <a:lnTo>
                  <a:pt x="287926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3827938" y="3869639"/>
            <a:ext cx="290830" cy="267970"/>
          </a:xfrm>
          <a:custGeom>
            <a:avLst/>
            <a:gdLst/>
            <a:ahLst/>
            <a:cxnLst/>
            <a:rect l="l" t="t" r="r" b="b"/>
            <a:pathLst>
              <a:path w="290829" h="267970">
                <a:moveTo>
                  <a:pt x="287926" y="0"/>
                </a:moveTo>
                <a:lnTo>
                  <a:pt x="246929" y="891"/>
                </a:lnTo>
                <a:lnTo>
                  <a:pt x="200585" y="0"/>
                </a:lnTo>
                <a:lnTo>
                  <a:pt x="197020" y="891"/>
                </a:lnTo>
                <a:lnTo>
                  <a:pt x="197020" y="7134"/>
                </a:lnTo>
                <a:lnTo>
                  <a:pt x="199753" y="9810"/>
                </a:lnTo>
                <a:lnTo>
                  <a:pt x="221975" y="12485"/>
                </a:lnTo>
                <a:lnTo>
                  <a:pt x="228273" y="14269"/>
                </a:lnTo>
                <a:lnTo>
                  <a:pt x="237601" y="56545"/>
                </a:lnTo>
                <a:lnTo>
                  <a:pt x="238968" y="99923"/>
                </a:lnTo>
                <a:lnTo>
                  <a:pt x="238968" y="198954"/>
                </a:lnTo>
                <a:lnTo>
                  <a:pt x="237185" y="200738"/>
                </a:lnTo>
                <a:lnTo>
                  <a:pt x="132852" y="86545"/>
                </a:lnTo>
                <a:lnTo>
                  <a:pt x="97752" y="44945"/>
                </a:lnTo>
                <a:lnTo>
                  <a:pt x="65950" y="0"/>
                </a:lnTo>
                <a:lnTo>
                  <a:pt x="60603" y="0"/>
                </a:lnTo>
                <a:lnTo>
                  <a:pt x="54424" y="891"/>
                </a:lnTo>
                <a:lnTo>
                  <a:pt x="16292" y="515"/>
                </a:lnTo>
                <a:lnTo>
                  <a:pt x="3564" y="0"/>
                </a:lnTo>
                <a:lnTo>
                  <a:pt x="0" y="891"/>
                </a:lnTo>
                <a:lnTo>
                  <a:pt x="0" y="7134"/>
                </a:lnTo>
                <a:lnTo>
                  <a:pt x="2733" y="9810"/>
                </a:lnTo>
                <a:lnTo>
                  <a:pt x="16220" y="11719"/>
                </a:lnTo>
                <a:lnTo>
                  <a:pt x="23082" y="13490"/>
                </a:lnTo>
                <a:lnTo>
                  <a:pt x="41993" y="180961"/>
                </a:lnTo>
                <a:lnTo>
                  <a:pt x="41694" y="204646"/>
                </a:lnTo>
                <a:lnTo>
                  <a:pt x="37431" y="243571"/>
                </a:lnTo>
                <a:lnTo>
                  <a:pt x="19607" y="250706"/>
                </a:lnTo>
                <a:lnTo>
                  <a:pt x="8912" y="252490"/>
                </a:lnTo>
                <a:lnTo>
                  <a:pt x="7129" y="254273"/>
                </a:lnTo>
                <a:lnTo>
                  <a:pt x="7129" y="260516"/>
                </a:lnTo>
                <a:lnTo>
                  <a:pt x="9862" y="262300"/>
                </a:lnTo>
                <a:lnTo>
                  <a:pt x="39691" y="260670"/>
                </a:lnTo>
                <a:lnTo>
                  <a:pt x="50859" y="260516"/>
                </a:lnTo>
                <a:lnTo>
                  <a:pt x="61609" y="260670"/>
                </a:lnTo>
                <a:lnTo>
                  <a:pt x="97203" y="262300"/>
                </a:lnTo>
                <a:lnTo>
                  <a:pt x="99936" y="260516"/>
                </a:lnTo>
                <a:lnTo>
                  <a:pt x="99936" y="255165"/>
                </a:lnTo>
                <a:lnTo>
                  <a:pt x="98153" y="252490"/>
                </a:lnTo>
                <a:lnTo>
                  <a:pt x="85557" y="250706"/>
                </a:lnTo>
                <a:lnTo>
                  <a:pt x="75813" y="250706"/>
                </a:lnTo>
                <a:lnTo>
                  <a:pt x="67733" y="248030"/>
                </a:lnTo>
                <a:lnTo>
                  <a:pt x="59608" y="205315"/>
                </a:lnTo>
                <a:lnTo>
                  <a:pt x="58821" y="55318"/>
                </a:lnTo>
                <a:lnTo>
                  <a:pt x="60603" y="50859"/>
                </a:lnTo>
                <a:lnTo>
                  <a:pt x="61554" y="50859"/>
                </a:lnTo>
                <a:lnTo>
                  <a:pt x="70520" y="60838"/>
                </a:lnTo>
                <a:lnTo>
                  <a:pt x="96562" y="91504"/>
                </a:lnTo>
                <a:lnTo>
                  <a:pt x="197971" y="207885"/>
                </a:lnTo>
                <a:lnTo>
                  <a:pt x="234704" y="249814"/>
                </a:lnTo>
                <a:lnTo>
                  <a:pt x="243808" y="260828"/>
                </a:lnTo>
                <a:lnTo>
                  <a:pt x="248712" y="267663"/>
                </a:lnTo>
                <a:lnTo>
                  <a:pt x="253227" y="267663"/>
                </a:lnTo>
                <a:lnTo>
                  <a:pt x="255010" y="264987"/>
                </a:lnTo>
                <a:lnTo>
                  <a:pt x="255841" y="263192"/>
                </a:lnTo>
                <a:lnTo>
                  <a:pt x="255361" y="249561"/>
                </a:lnTo>
                <a:lnTo>
                  <a:pt x="255010" y="193603"/>
                </a:lnTo>
                <a:lnTo>
                  <a:pt x="254972" y="81344"/>
                </a:lnTo>
                <a:lnTo>
                  <a:pt x="257215" y="34811"/>
                </a:lnTo>
                <a:lnTo>
                  <a:pt x="288876" y="9810"/>
                </a:lnTo>
                <a:lnTo>
                  <a:pt x="290659" y="7134"/>
                </a:lnTo>
                <a:lnTo>
                  <a:pt x="290659" y="1783"/>
                </a:lnTo>
                <a:lnTo>
                  <a:pt x="287926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4385133" y="3869639"/>
            <a:ext cx="105410" cy="262890"/>
          </a:xfrm>
          <a:custGeom>
            <a:avLst/>
            <a:gdLst/>
            <a:ahLst/>
            <a:cxnLst/>
            <a:rect l="l" t="t" r="r" b="b"/>
            <a:pathLst>
              <a:path w="105410" h="262889">
                <a:moveTo>
                  <a:pt x="101600" y="0"/>
                </a:moveTo>
                <a:lnTo>
                  <a:pt x="52523" y="891"/>
                </a:lnTo>
                <a:lnTo>
                  <a:pt x="3564" y="0"/>
                </a:lnTo>
                <a:lnTo>
                  <a:pt x="831" y="891"/>
                </a:lnTo>
                <a:lnTo>
                  <a:pt x="0" y="8026"/>
                </a:lnTo>
                <a:lnTo>
                  <a:pt x="2614" y="9810"/>
                </a:lnTo>
                <a:lnTo>
                  <a:pt x="12477" y="10702"/>
                </a:lnTo>
                <a:lnTo>
                  <a:pt x="26003" y="13365"/>
                </a:lnTo>
                <a:lnTo>
                  <a:pt x="33168" y="20631"/>
                </a:lnTo>
                <a:lnTo>
                  <a:pt x="35988" y="35424"/>
                </a:lnTo>
                <a:lnTo>
                  <a:pt x="36480" y="60669"/>
                </a:lnTo>
                <a:lnTo>
                  <a:pt x="36480" y="200738"/>
                </a:lnTo>
                <a:lnTo>
                  <a:pt x="35988" y="225863"/>
                </a:lnTo>
                <a:lnTo>
                  <a:pt x="33168" y="240447"/>
                </a:lnTo>
                <a:lnTo>
                  <a:pt x="26003" y="247668"/>
                </a:lnTo>
                <a:lnTo>
                  <a:pt x="12477" y="250706"/>
                </a:lnTo>
                <a:lnTo>
                  <a:pt x="2614" y="252490"/>
                </a:lnTo>
                <a:lnTo>
                  <a:pt x="0" y="254273"/>
                </a:lnTo>
                <a:lnTo>
                  <a:pt x="831" y="260516"/>
                </a:lnTo>
                <a:lnTo>
                  <a:pt x="3564" y="262300"/>
                </a:lnTo>
                <a:lnTo>
                  <a:pt x="40862" y="260670"/>
                </a:lnTo>
                <a:lnTo>
                  <a:pt x="52523" y="260516"/>
                </a:lnTo>
                <a:lnTo>
                  <a:pt x="64201" y="260670"/>
                </a:lnTo>
                <a:lnTo>
                  <a:pt x="101600" y="262300"/>
                </a:lnTo>
                <a:lnTo>
                  <a:pt x="104214" y="260516"/>
                </a:lnTo>
                <a:lnTo>
                  <a:pt x="105164" y="253381"/>
                </a:lnTo>
                <a:lnTo>
                  <a:pt x="102431" y="252490"/>
                </a:lnTo>
                <a:lnTo>
                  <a:pt x="92687" y="250706"/>
                </a:lnTo>
                <a:lnTo>
                  <a:pt x="79142" y="247668"/>
                </a:lnTo>
                <a:lnTo>
                  <a:pt x="71936" y="240447"/>
                </a:lnTo>
                <a:lnTo>
                  <a:pt x="69075" y="225863"/>
                </a:lnTo>
                <a:lnTo>
                  <a:pt x="68565" y="200738"/>
                </a:lnTo>
                <a:lnTo>
                  <a:pt x="68565" y="60669"/>
                </a:lnTo>
                <a:lnTo>
                  <a:pt x="69075" y="35424"/>
                </a:lnTo>
                <a:lnTo>
                  <a:pt x="71936" y="20631"/>
                </a:lnTo>
                <a:lnTo>
                  <a:pt x="79142" y="13365"/>
                </a:lnTo>
                <a:lnTo>
                  <a:pt x="92687" y="10702"/>
                </a:lnTo>
                <a:lnTo>
                  <a:pt x="102431" y="9810"/>
                </a:lnTo>
                <a:lnTo>
                  <a:pt x="105164" y="8026"/>
                </a:lnTo>
                <a:lnTo>
                  <a:pt x="104214" y="891"/>
                </a:lnTo>
                <a:lnTo>
                  <a:pt x="101600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2865316" y="3178214"/>
            <a:ext cx="808990" cy="584835"/>
          </a:xfrm>
          <a:custGeom>
            <a:avLst/>
            <a:gdLst/>
            <a:ahLst/>
            <a:cxnLst/>
            <a:rect l="l" t="t" r="r" b="b"/>
            <a:pathLst>
              <a:path w="808989" h="584835">
                <a:moveTo>
                  <a:pt x="423369" y="0"/>
                </a:moveTo>
                <a:lnTo>
                  <a:pt x="371733" y="379"/>
                </a:lnTo>
                <a:lnTo>
                  <a:pt x="322742" y="6581"/>
                </a:lnTo>
                <a:lnTo>
                  <a:pt x="276557" y="18175"/>
                </a:lnTo>
                <a:lnTo>
                  <a:pt x="233340" y="34730"/>
                </a:lnTo>
                <a:lnTo>
                  <a:pt x="193253" y="55814"/>
                </a:lnTo>
                <a:lnTo>
                  <a:pt x="156457" y="80997"/>
                </a:lnTo>
                <a:lnTo>
                  <a:pt x="123114" y="109846"/>
                </a:lnTo>
                <a:lnTo>
                  <a:pt x="93386" y="141932"/>
                </a:lnTo>
                <a:lnTo>
                  <a:pt x="67435" y="176823"/>
                </a:lnTo>
                <a:lnTo>
                  <a:pt x="45423" y="214088"/>
                </a:lnTo>
                <a:lnTo>
                  <a:pt x="27512" y="253296"/>
                </a:lnTo>
                <a:lnTo>
                  <a:pt x="13863" y="294015"/>
                </a:lnTo>
                <a:lnTo>
                  <a:pt x="4638" y="335815"/>
                </a:lnTo>
                <a:lnTo>
                  <a:pt x="0" y="378265"/>
                </a:lnTo>
                <a:lnTo>
                  <a:pt x="1100" y="432170"/>
                </a:lnTo>
                <a:lnTo>
                  <a:pt x="9469" y="484989"/>
                </a:lnTo>
                <a:lnTo>
                  <a:pt x="24689" y="535968"/>
                </a:lnTo>
                <a:lnTo>
                  <a:pt x="46343" y="584355"/>
                </a:lnTo>
                <a:lnTo>
                  <a:pt x="185399" y="584355"/>
                </a:lnTo>
                <a:lnTo>
                  <a:pt x="173896" y="539108"/>
                </a:lnTo>
                <a:lnTo>
                  <a:pt x="166237" y="490679"/>
                </a:lnTo>
                <a:lnTo>
                  <a:pt x="162589" y="439572"/>
                </a:lnTo>
                <a:lnTo>
                  <a:pt x="163118" y="386292"/>
                </a:lnTo>
                <a:lnTo>
                  <a:pt x="167773" y="333624"/>
                </a:lnTo>
                <a:lnTo>
                  <a:pt x="176357" y="282711"/>
                </a:lnTo>
                <a:lnTo>
                  <a:pt x="188824" y="234283"/>
                </a:lnTo>
                <a:lnTo>
                  <a:pt x="205124" y="189070"/>
                </a:lnTo>
                <a:lnTo>
                  <a:pt x="225210" y="147804"/>
                </a:lnTo>
                <a:lnTo>
                  <a:pt x="249034" y="111216"/>
                </a:lnTo>
                <a:lnTo>
                  <a:pt x="276547" y="80036"/>
                </a:lnTo>
                <a:lnTo>
                  <a:pt x="307702" y="54996"/>
                </a:lnTo>
                <a:lnTo>
                  <a:pt x="342451" y="36826"/>
                </a:lnTo>
                <a:lnTo>
                  <a:pt x="380745" y="26257"/>
                </a:lnTo>
                <a:lnTo>
                  <a:pt x="422537" y="24020"/>
                </a:lnTo>
                <a:lnTo>
                  <a:pt x="463911" y="30198"/>
                </a:lnTo>
                <a:lnTo>
                  <a:pt x="501052" y="43933"/>
                </a:lnTo>
                <a:lnTo>
                  <a:pt x="533962" y="64649"/>
                </a:lnTo>
                <a:lnTo>
                  <a:pt x="562646" y="91765"/>
                </a:lnTo>
                <a:lnTo>
                  <a:pt x="587105" y="124702"/>
                </a:lnTo>
                <a:lnTo>
                  <a:pt x="607344" y="162883"/>
                </a:lnTo>
                <a:lnTo>
                  <a:pt x="623366" y="205727"/>
                </a:lnTo>
                <a:lnTo>
                  <a:pt x="635174" y="252657"/>
                </a:lnTo>
                <a:lnTo>
                  <a:pt x="642770" y="303093"/>
                </a:lnTo>
                <a:lnTo>
                  <a:pt x="646159" y="356456"/>
                </a:lnTo>
                <a:lnTo>
                  <a:pt x="645344" y="412167"/>
                </a:lnTo>
                <a:lnTo>
                  <a:pt x="641786" y="456387"/>
                </a:lnTo>
                <a:lnTo>
                  <a:pt x="635154" y="500272"/>
                </a:lnTo>
                <a:lnTo>
                  <a:pt x="625358" y="543151"/>
                </a:lnTo>
                <a:lnTo>
                  <a:pt x="612309" y="584355"/>
                </a:lnTo>
                <a:lnTo>
                  <a:pt x="764768" y="584355"/>
                </a:lnTo>
                <a:lnTo>
                  <a:pt x="781628" y="546760"/>
                </a:lnTo>
                <a:lnTo>
                  <a:pt x="794654" y="506404"/>
                </a:lnTo>
                <a:lnTo>
                  <a:pt x="803671" y="463536"/>
                </a:lnTo>
                <a:lnTo>
                  <a:pt x="808498" y="418410"/>
                </a:lnTo>
                <a:lnTo>
                  <a:pt x="808245" y="374399"/>
                </a:lnTo>
                <a:lnTo>
                  <a:pt x="803378" y="330978"/>
                </a:lnTo>
                <a:lnTo>
                  <a:pt x="794003" y="288544"/>
                </a:lnTo>
                <a:lnTo>
                  <a:pt x="780225" y="247491"/>
                </a:lnTo>
                <a:lnTo>
                  <a:pt x="762149" y="208216"/>
                </a:lnTo>
                <a:lnTo>
                  <a:pt x="739880" y="171114"/>
                </a:lnTo>
                <a:lnTo>
                  <a:pt x="713523" y="136581"/>
                </a:lnTo>
                <a:lnTo>
                  <a:pt x="683182" y="105012"/>
                </a:lnTo>
                <a:lnTo>
                  <a:pt x="648963" y="76803"/>
                </a:lnTo>
                <a:lnTo>
                  <a:pt x="610971" y="52349"/>
                </a:lnTo>
                <a:lnTo>
                  <a:pt x="569310" y="32046"/>
                </a:lnTo>
                <a:lnTo>
                  <a:pt x="524087" y="16290"/>
                </a:lnTo>
                <a:lnTo>
                  <a:pt x="475404" y="5476"/>
                </a:lnTo>
                <a:lnTo>
                  <a:pt x="423369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3723723" y="3178214"/>
            <a:ext cx="808990" cy="584835"/>
          </a:xfrm>
          <a:custGeom>
            <a:avLst/>
            <a:gdLst/>
            <a:ahLst/>
            <a:cxnLst/>
            <a:rect l="l" t="t" r="r" b="b"/>
            <a:pathLst>
              <a:path w="808989" h="584835">
                <a:moveTo>
                  <a:pt x="423392" y="0"/>
                </a:moveTo>
                <a:lnTo>
                  <a:pt x="371735" y="379"/>
                </a:lnTo>
                <a:lnTo>
                  <a:pt x="322700" y="6581"/>
                </a:lnTo>
                <a:lnTo>
                  <a:pt x="276457" y="18175"/>
                </a:lnTo>
                <a:lnTo>
                  <a:pt x="233172" y="34730"/>
                </a:lnTo>
                <a:lnTo>
                  <a:pt x="193015" y="55814"/>
                </a:lnTo>
                <a:lnTo>
                  <a:pt x="156152" y="80997"/>
                </a:lnTo>
                <a:lnTo>
                  <a:pt x="122751" y="109846"/>
                </a:lnTo>
                <a:lnTo>
                  <a:pt x="92981" y="141932"/>
                </a:lnTo>
                <a:lnTo>
                  <a:pt x="67010" y="176823"/>
                </a:lnTo>
                <a:lnTo>
                  <a:pt x="45004" y="214088"/>
                </a:lnTo>
                <a:lnTo>
                  <a:pt x="27132" y="253296"/>
                </a:lnTo>
                <a:lnTo>
                  <a:pt x="13562" y="294015"/>
                </a:lnTo>
                <a:lnTo>
                  <a:pt x="4462" y="335815"/>
                </a:lnTo>
                <a:lnTo>
                  <a:pt x="0" y="378265"/>
                </a:lnTo>
                <a:lnTo>
                  <a:pt x="959" y="432170"/>
                </a:lnTo>
                <a:lnTo>
                  <a:pt x="9016" y="484989"/>
                </a:lnTo>
                <a:lnTo>
                  <a:pt x="23912" y="535968"/>
                </a:lnTo>
                <a:lnTo>
                  <a:pt x="45393" y="584355"/>
                </a:lnTo>
                <a:lnTo>
                  <a:pt x="185375" y="584355"/>
                </a:lnTo>
                <a:lnTo>
                  <a:pt x="173863" y="539108"/>
                </a:lnTo>
                <a:lnTo>
                  <a:pt x="166184" y="490679"/>
                </a:lnTo>
                <a:lnTo>
                  <a:pt x="162515" y="439572"/>
                </a:lnTo>
                <a:lnTo>
                  <a:pt x="163035" y="386292"/>
                </a:lnTo>
                <a:lnTo>
                  <a:pt x="167683" y="333624"/>
                </a:lnTo>
                <a:lnTo>
                  <a:pt x="176222" y="282711"/>
                </a:lnTo>
                <a:lnTo>
                  <a:pt x="188612" y="234283"/>
                </a:lnTo>
                <a:lnTo>
                  <a:pt x="204814" y="189070"/>
                </a:lnTo>
                <a:lnTo>
                  <a:pt x="224787" y="147804"/>
                </a:lnTo>
                <a:lnTo>
                  <a:pt x="248492" y="111216"/>
                </a:lnTo>
                <a:lnTo>
                  <a:pt x="275889" y="80036"/>
                </a:lnTo>
                <a:lnTo>
                  <a:pt x="306939" y="54996"/>
                </a:lnTo>
                <a:lnTo>
                  <a:pt x="341602" y="36826"/>
                </a:lnTo>
                <a:lnTo>
                  <a:pt x="379839" y="26257"/>
                </a:lnTo>
                <a:lnTo>
                  <a:pt x="421610" y="24020"/>
                </a:lnTo>
                <a:lnTo>
                  <a:pt x="462985" y="30198"/>
                </a:lnTo>
                <a:lnTo>
                  <a:pt x="500130" y="43933"/>
                </a:lnTo>
                <a:lnTo>
                  <a:pt x="533055" y="64649"/>
                </a:lnTo>
                <a:lnTo>
                  <a:pt x="561764" y="91765"/>
                </a:lnTo>
                <a:lnTo>
                  <a:pt x="586268" y="124702"/>
                </a:lnTo>
                <a:lnTo>
                  <a:pt x="606572" y="162883"/>
                </a:lnTo>
                <a:lnTo>
                  <a:pt x="622684" y="205727"/>
                </a:lnTo>
                <a:lnTo>
                  <a:pt x="634613" y="252657"/>
                </a:lnTo>
                <a:lnTo>
                  <a:pt x="642364" y="303093"/>
                </a:lnTo>
                <a:lnTo>
                  <a:pt x="645947" y="356456"/>
                </a:lnTo>
                <a:lnTo>
                  <a:pt x="645368" y="412167"/>
                </a:lnTo>
                <a:lnTo>
                  <a:pt x="641342" y="456387"/>
                </a:lnTo>
                <a:lnTo>
                  <a:pt x="634554" y="500272"/>
                </a:lnTo>
                <a:lnTo>
                  <a:pt x="624914" y="543151"/>
                </a:lnTo>
                <a:lnTo>
                  <a:pt x="612333" y="584355"/>
                </a:lnTo>
                <a:lnTo>
                  <a:pt x="764792" y="584355"/>
                </a:lnTo>
                <a:lnTo>
                  <a:pt x="781633" y="546384"/>
                </a:lnTo>
                <a:lnTo>
                  <a:pt x="794619" y="506069"/>
                </a:lnTo>
                <a:lnTo>
                  <a:pt x="803594" y="463411"/>
                </a:lnTo>
                <a:lnTo>
                  <a:pt x="808403" y="418410"/>
                </a:lnTo>
                <a:lnTo>
                  <a:pt x="808173" y="374399"/>
                </a:lnTo>
                <a:lnTo>
                  <a:pt x="803327" y="330978"/>
                </a:lnTo>
                <a:lnTo>
                  <a:pt x="793969" y="288544"/>
                </a:lnTo>
                <a:lnTo>
                  <a:pt x="780206" y="247491"/>
                </a:lnTo>
                <a:lnTo>
                  <a:pt x="762142" y="208216"/>
                </a:lnTo>
                <a:lnTo>
                  <a:pt x="739882" y="171114"/>
                </a:lnTo>
                <a:lnTo>
                  <a:pt x="713532" y="136581"/>
                </a:lnTo>
                <a:lnTo>
                  <a:pt x="683197" y="105012"/>
                </a:lnTo>
                <a:lnTo>
                  <a:pt x="648982" y="76803"/>
                </a:lnTo>
                <a:lnTo>
                  <a:pt x="610992" y="52349"/>
                </a:lnTo>
                <a:lnTo>
                  <a:pt x="569333" y="32046"/>
                </a:lnTo>
                <a:lnTo>
                  <a:pt x="524110" y="16290"/>
                </a:lnTo>
                <a:lnTo>
                  <a:pt x="475428" y="5476"/>
                </a:lnTo>
                <a:lnTo>
                  <a:pt x="423392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bg object 2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01856" y="2802203"/>
            <a:ext cx="661445" cy="226060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63769" y="2804986"/>
            <a:ext cx="725578" cy="221493"/>
          </a:xfrm>
          <a:prstGeom prst="rect">
            <a:avLst/>
          </a:prstGeom>
        </p:spPr>
      </p:pic>
      <p:sp>
        <p:nvSpPr>
          <p:cNvPr id="26" name="bg object 26"/>
          <p:cNvSpPr/>
          <p:nvPr/>
        </p:nvSpPr>
        <p:spPr>
          <a:xfrm>
            <a:off x="3631867" y="2883783"/>
            <a:ext cx="62865" cy="62865"/>
          </a:xfrm>
          <a:custGeom>
            <a:avLst/>
            <a:gdLst/>
            <a:ahLst/>
            <a:cxnLst/>
            <a:rect l="l" t="t" r="r" b="b"/>
            <a:pathLst>
              <a:path w="62864" h="62864">
                <a:moveTo>
                  <a:pt x="39214" y="49943"/>
                </a:moveTo>
                <a:lnTo>
                  <a:pt x="25905" y="49943"/>
                </a:lnTo>
                <a:lnTo>
                  <a:pt x="33034" y="62429"/>
                </a:lnTo>
                <a:lnTo>
                  <a:pt x="35649" y="62429"/>
                </a:lnTo>
                <a:lnTo>
                  <a:pt x="36599" y="57911"/>
                </a:lnTo>
                <a:lnTo>
                  <a:pt x="39214" y="49943"/>
                </a:lnTo>
                <a:close/>
              </a:path>
              <a:path w="62864" h="62864">
                <a:moveTo>
                  <a:pt x="8080" y="9750"/>
                </a:moveTo>
                <a:lnTo>
                  <a:pt x="6298" y="12485"/>
                </a:lnTo>
                <a:lnTo>
                  <a:pt x="12477" y="25804"/>
                </a:lnTo>
                <a:lnTo>
                  <a:pt x="0" y="32939"/>
                </a:lnTo>
                <a:lnTo>
                  <a:pt x="0" y="35674"/>
                </a:lnTo>
                <a:lnTo>
                  <a:pt x="14259" y="40074"/>
                </a:lnTo>
                <a:lnTo>
                  <a:pt x="9862" y="54343"/>
                </a:lnTo>
                <a:lnTo>
                  <a:pt x="12477" y="56127"/>
                </a:lnTo>
                <a:lnTo>
                  <a:pt x="25905" y="49943"/>
                </a:lnTo>
                <a:lnTo>
                  <a:pt x="39214" y="49943"/>
                </a:lnTo>
                <a:lnTo>
                  <a:pt x="40164" y="48160"/>
                </a:lnTo>
                <a:lnTo>
                  <a:pt x="55370" y="48160"/>
                </a:lnTo>
                <a:lnTo>
                  <a:pt x="49908" y="36506"/>
                </a:lnTo>
                <a:lnTo>
                  <a:pt x="62385" y="29371"/>
                </a:lnTo>
                <a:lnTo>
                  <a:pt x="62385" y="27588"/>
                </a:lnTo>
                <a:lnTo>
                  <a:pt x="48126" y="22236"/>
                </a:lnTo>
                <a:lnTo>
                  <a:pt x="50384" y="15102"/>
                </a:lnTo>
                <a:lnTo>
                  <a:pt x="23171" y="15102"/>
                </a:lnTo>
                <a:lnTo>
                  <a:pt x="8080" y="9750"/>
                </a:lnTo>
                <a:close/>
              </a:path>
              <a:path w="62864" h="62864">
                <a:moveTo>
                  <a:pt x="55370" y="48160"/>
                </a:moveTo>
                <a:lnTo>
                  <a:pt x="40164" y="48160"/>
                </a:lnTo>
                <a:lnTo>
                  <a:pt x="54424" y="52559"/>
                </a:lnTo>
                <a:lnTo>
                  <a:pt x="56206" y="49943"/>
                </a:lnTo>
                <a:lnTo>
                  <a:pt x="55370" y="48160"/>
                </a:lnTo>
                <a:close/>
              </a:path>
              <a:path w="62864" h="62864">
                <a:moveTo>
                  <a:pt x="29469" y="0"/>
                </a:moveTo>
                <a:lnTo>
                  <a:pt x="27687" y="0"/>
                </a:lnTo>
                <a:lnTo>
                  <a:pt x="23171" y="14269"/>
                </a:lnTo>
                <a:lnTo>
                  <a:pt x="23171" y="15102"/>
                </a:lnTo>
                <a:lnTo>
                  <a:pt x="50384" y="15102"/>
                </a:lnTo>
                <a:lnTo>
                  <a:pt x="51211" y="12485"/>
                </a:lnTo>
                <a:lnTo>
                  <a:pt x="36599" y="12485"/>
                </a:lnTo>
                <a:lnTo>
                  <a:pt x="29469" y="0"/>
                </a:lnTo>
                <a:close/>
              </a:path>
              <a:path w="62864" h="62864">
                <a:moveTo>
                  <a:pt x="49908" y="6183"/>
                </a:moveTo>
                <a:lnTo>
                  <a:pt x="36599" y="12485"/>
                </a:lnTo>
                <a:lnTo>
                  <a:pt x="51211" y="12485"/>
                </a:lnTo>
                <a:lnTo>
                  <a:pt x="52641" y="7967"/>
                </a:lnTo>
                <a:lnTo>
                  <a:pt x="49908" y="6183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7948739" y="2717787"/>
            <a:ext cx="2225040" cy="354330"/>
          </a:xfrm>
          <a:custGeom>
            <a:avLst/>
            <a:gdLst/>
            <a:ahLst/>
            <a:cxnLst/>
            <a:rect l="l" t="t" r="r" b="b"/>
            <a:pathLst>
              <a:path w="2225040" h="354330">
                <a:moveTo>
                  <a:pt x="307530" y="0"/>
                </a:moveTo>
                <a:lnTo>
                  <a:pt x="210324" y="0"/>
                </a:lnTo>
                <a:lnTo>
                  <a:pt x="210324" y="11645"/>
                </a:lnTo>
                <a:lnTo>
                  <a:pt x="254889" y="11645"/>
                </a:lnTo>
                <a:lnTo>
                  <a:pt x="254889" y="222135"/>
                </a:lnTo>
                <a:lnTo>
                  <a:pt x="251714" y="272199"/>
                </a:lnTo>
                <a:lnTo>
                  <a:pt x="240182" y="309194"/>
                </a:lnTo>
                <a:lnTo>
                  <a:pt x="217284" y="332117"/>
                </a:lnTo>
                <a:lnTo>
                  <a:pt x="180022" y="339979"/>
                </a:lnTo>
                <a:lnTo>
                  <a:pt x="127901" y="326872"/>
                </a:lnTo>
                <a:lnTo>
                  <a:pt x="104432" y="294792"/>
                </a:lnTo>
                <a:lnTo>
                  <a:pt x="98488" y="254495"/>
                </a:lnTo>
                <a:lnTo>
                  <a:pt x="98983" y="216776"/>
                </a:lnTo>
                <a:lnTo>
                  <a:pt x="98983" y="11645"/>
                </a:lnTo>
                <a:lnTo>
                  <a:pt x="142595" y="11645"/>
                </a:lnTo>
                <a:lnTo>
                  <a:pt x="142595" y="0"/>
                </a:lnTo>
                <a:lnTo>
                  <a:pt x="0" y="0"/>
                </a:lnTo>
                <a:lnTo>
                  <a:pt x="0" y="11645"/>
                </a:lnTo>
                <a:lnTo>
                  <a:pt x="40995" y="11645"/>
                </a:lnTo>
                <a:lnTo>
                  <a:pt x="40995" y="216776"/>
                </a:lnTo>
                <a:lnTo>
                  <a:pt x="47040" y="289102"/>
                </a:lnTo>
                <a:lnTo>
                  <a:pt x="99656" y="345262"/>
                </a:lnTo>
                <a:lnTo>
                  <a:pt x="159588" y="354241"/>
                </a:lnTo>
                <a:lnTo>
                  <a:pt x="213055" y="346036"/>
                </a:lnTo>
                <a:lnTo>
                  <a:pt x="245478" y="324104"/>
                </a:lnTo>
                <a:lnTo>
                  <a:pt x="262128" y="292544"/>
                </a:lnTo>
                <a:lnTo>
                  <a:pt x="268274" y="255409"/>
                </a:lnTo>
                <a:lnTo>
                  <a:pt x="269151" y="216776"/>
                </a:lnTo>
                <a:lnTo>
                  <a:pt x="269151" y="11645"/>
                </a:lnTo>
                <a:lnTo>
                  <a:pt x="307530" y="11645"/>
                </a:lnTo>
                <a:lnTo>
                  <a:pt x="307530" y="0"/>
                </a:lnTo>
                <a:close/>
              </a:path>
              <a:path w="2225040" h="354330">
                <a:moveTo>
                  <a:pt x="565150" y="86563"/>
                </a:moveTo>
                <a:lnTo>
                  <a:pt x="495630" y="86563"/>
                </a:lnTo>
                <a:lnTo>
                  <a:pt x="495630" y="95491"/>
                </a:lnTo>
                <a:lnTo>
                  <a:pt x="524992" y="95491"/>
                </a:lnTo>
                <a:lnTo>
                  <a:pt x="524992" y="263271"/>
                </a:lnTo>
                <a:lnTo>
                  <a:pt x="524154" y="263271"/>
                </a:lnTo>
                <a:lnTo>
                  <a:pt x="409130" y="86563"/>
                </a:lnTo>
                <a:lnTo>
                  <a:pt x="327139" y="86563"/>
                </a:lnTo>
                <a:lnTo>
                  <a:pt x="327139" y="95491"/>
                </a:lnTo>
                <a:lnTo>
                  <a:pt x="359219" y="95491"/>
                </a:lnTo>
                <a:lnTo>
                  <a:pt x="359219" y="336410"/>
                </a:lnTo>
                <a:lnTo>
                  <a:pt x="327139" y="336410"/>
                </a:lnTo>
                <a:lnTo>
                  <a:pt x="327139" y="345325"/>
                </a:lnTo>
                <a:lnTo>
                  <a:pt x="403783" y="345325"/>
                </a:lnTo>
                <a:lnTo>
                  <a:pt x="403783" y="336410"/>
                </a:lnTo>
                <a:lnTo>
                  <a:pt x="369912" y="336410"/>
                </a:lnTo>
                <a:lnTo>
                  <a:pt x="369912" y="107975"/>
                </a:lnTo>
                <a:lnTo>
                  <a:pt x="370865" y="107975"/>
                </a:lnTo>
                <a:lnTo>
                  <a:pt x="530339" y="348894"/>
                </a:lnTo>
                <a:lnTo>
                  <a:pt x="536638" y="348894"/>
                </a:lnTo>
                <a:lnTo>
                  <a:pt x="536638" y="95491"/>
                </a:lnTo>
                <a:lnTo>
                  <a:pt x="565150" y="95491"/>
                </a:lnTo>
                <a:lnTo>
                  <a:pt x="565150" y="86563"/>
                </a:lnTo>
                <a:close/>
              </a:path>
              <a:path w="2225040" h="354330">
                <a:moveTo>
                  <a:pt x="704189" y="86131"/>
                </a:moveTo>
                <a:lnTo>
                  <a:pt x="597230" y="86131"/>
                </a:lnTo>
                <a:lnTo>
                  <a:pt x="597230" y="95021"/>
                </a:lnTo>
                <a:lnTo>
                  <a:pt x="628370" y="95021"/>
                </a:lnTo>
                <a:lnTo>
                  <a:pt x="628370" y="336410"/>
                </a:lnTo>
                <a:lnTo>
                  <a:pt x="597230" y="336410"/>
                </a:lnTo>
                <a:lnTo>
                  <a:pt x="597230" y="345300"/>
                </a:lnTo>
                <a:lnTo>
                  <a:pt x="704189" y="345300"/>
                </a:lnTo>
                <a:lnTo>
                  <a:pt x="704189" y="336410"/>
                </a:lnTo>
                <a:lnTo>
                  <a:pt x="672096" y="336410"/>
                </a:lnTo>
                <a:lnTo>
                  <a:pt x="672096" y="95021"/>
                </a:lnTo>
                <a:lnTo>
                  <a:pt x="704189" y="95021"/>
                </a:lnTo>
                <a:lnTo>
                  <a:pt x="704189" y="86131"/>
                </a:lnTo>
                <a:close/>
              </a:path>
              <a:path w="2225040" h="354330">
                <a:moveTo>
                  <a:pt x="944816" y="86563"/>
                </a:moveTo>
                <a:lnTo>
                  <a:pt x="878027" y="86563"/>
                </a:lnTo>
                <a:lnTo>
                  <a:pt x="878027" y="95491"/>
                </a:lnTo>
                <a:lnTo>
                  <a:pt x="910120" y="95491"/>
                </a:lnTo>
                <a:lnTo>
                  <a:pt x="849515" y="281940"/>
                </a:lnTo>
                <a:lnTo>
                  <a:pt x="784390" y="95491"/>
                </a:lnTo>
                <a:lnTo>
                  <a:pt x="816483" y="95491"/>
                </a:lnTo>
                <a:lnTo>
                  <a:pt x="816483" y="86563"/>
                </a:lnTo>
                <a:lnTo>
                  <a:pt x="714883" y="86563"/>
                </a:lnTo>
                <a:lnTo>
                  <a:pt x="714883" y="95491"/>
                </a:lnTo>
                <a:lnTo>
                  <a:pt x="738886" y="95491"/>
                </a:lnTo>
                <a:lnTo>
                  <a:pt x="828954" y="349719"/>
                </a:lnTo>
                <a:lnTo>
                  <a:pt x="838822" y="349719"/>
                </a:lnTo>
                <a:lnTo>
                  <a:pt x="860894" y="281940"/>
                </a:lnTo>
                <a:lnTo>
                  <a:pt x="921639" y="95491"/>
                </a:lnTo>
                <a:lnTo>
                  <a:pt x="944816" y="95491"/>
                </a:lnTo>
                <a:lnTo>
                  <a:pt x="944816" y="86563"/>
                </a:lnTo>
                <a:close/>
              </a:path>
              <a:path w="2225040" h="354330">
                <a:moveTo>
                  <a:pt x="1162392" y="263271"/>
                </a:moveTo>
                <a:lnTo>
                  <a:pt x="1155268" y="263271"/>
                </a:lnTo>
                <a:lnTo>
                  <a:pt x="1147889" y="292354"/>
                </a:lnTo>
                <a:lnTo>
                  <a:pt x="1136523" y="315531"/>
                </a:lnTo>
                <a:lnTo>
                  <a:pt x="1115123" y="330860"/>
                </a:lnTo>
                <a:lnTo>
                  <a:pt x="1077671" y="336410"/>
                </a:lnTo>
                <a:lnTo>
                  <a:pt x="1035723" y="336410"/>
                </a:lnTo>
                <a:lnTo>
                  <a:pt x="1035723" y="217728"/>
                </a:lnTo>
                <a:lnTo>
                  <a:pt x="1048194" y="217728"/>
                </a:lnTo>
                <a:lnTo>
                  <a:pt x="1073594" y="221399"/>
                </a:lnTo>
                <a:lnTo>
                  <a:pt x="1086205" y="231686"/>
                </a:lnTo>
                <a:lnTo>
                  <a:pt x="1090955" y="247484"/>
                </a:lnTo>
                <a:lnTo>
                  <a:pt x="1092758" y="267677"/>
                </a:lnTo>
                <a:lnTo>
                  <a:pt x="1099883" y="267677"/>
                </a:lnTo>
                <a:lnTo>
                  <a:pt x="1099883" y="163271"/>
                </a:lnTo>
                <a:lnTo>
                  <a:pt x="1092758" y="163271"/>
                </a:lnTo>
                <a:lnTo>
                  <a:pt x="1090942" y="183934"/>
                </a:lnTo>
                <a:lnTo>
                  <a:pt x="1086104" y="198081"/>
                </a:lnTo>
                <a:lnTo>
                  <a:pt x="1073238" y="206209"/>
                </a:lnTo>
                <a:lnTo>
                  <a:pt x="1047369" y="208813"/>
                </a:lnTo>
                <a:lnTo>
                  <a:pt x="1035723" y="208813"/>
                </a:lnTo>
                <a:lnTo>
                  <a:pt x="1035723" y="95491"/>
                </a:lnTo>
                <a:lnTo>
                  <a:pt x="1084795" y="95491"/>
                </a:lnTo>
                <a:lnTo>
                  <a:pt x="1111046" y="100241"/>
                </a:lnTo>
                <a:lnTo>
                  <a:pt x="1127696" y="113436"/>
                </a:lnTo>
                <a:lnTo>
                  <a:pt x="1137831" y="133515"/>
                </a:lnTo>
                <a:lnTo>
                  <a:pt x="1144574" y="158864"/>
                </a:lnTo>
                <a:lnTo>
                  <a:pt x="1151699" y="158864"/>
                </a:lnTo>
                <a:lnTo>
                  <a:pt x="1148969" y="86563"/>
                </a:lnTo>
                <a:lnTo>
                  <a:pt x="960031" y="86563"/>
                </a:lnTo>
                <a:lnTo>
                  <a:pt x="960031" y="95491"/>
                </a:lnTo>
                <a:lnTo>
                  <a:pt x="992111" y="95491"/>
                </a:lnTo>
                <a:lnTo>
                  <a:pt x="992111" y="336410"/>
                </a:lnTo>
                <a:lnTo>
                  <a:pt x="960031" y="336410"/>
                </a:lnTo>
                <a:lnTo>
                  <a:pt x="960031" y="345325"/>
                </a:lnTo>
                <a:lnTo>
                  <a:pt x="1156093" y="345325"/>
                </a:lnTo>
                <a:lnTo>
                  <a:pt x="1162392" y="263271"/>
                </a:lnTo>
                <a:close/>
              </a:path>
              <a:path w="2225040" h="354330">
                <a:moveTo>
                  <a:pt x="1410157" y="340804"/>
                </a:moveTo>
                <a:lnTo>
                  <a:pt x="1408188" y="336410"/>
                </a:lnTo>
                <a:lnTo>
                  <a:pt x="1406588" y="332841"/>
                </a:lnTo>
                <a:lnTo>
                  <a:pt x="1403858" y="333667"/>
                </a:lnTo>
                <a:lnTo>
                  <a:pt x="1398511" y="336410"/>
                </a:lnTo>
                <a:lnTo>
                  <a:pt x="1386979" y="336410"/>
                </a:lnTo>
                <a:lnTo>
                  <a:pt x="1377124" y="334619"/>
                </a:lnTo>
                <a:lnTo>
                  <a:pt x="1377124" y="318566"/>
                </a:lnTo>
                <a:lnTo>
                  <a:pt x="1375676" y="290715"/>
                </a:lnTo>
                <a:lnTo>
                  <a:pt x="1367726" y="247446"/>
                </a:lnTo>
                <a:lnTo>
                  <a:pt x="1333474" y="218579"/>
                </a:lnTo>
                <a:lnTo>
                  <a:pt x="1308315" y="212382"/>
                </a:lnTo>
                <a:lnTo>
                  <a:pt x="1303210" y="211429"/>
                </a:lnTo>
                <a:lnTo>
                  <a:pt x="1303210" y="210591"/>
                </a:lnTo>
                <a:lnTo>
                  <a:pt x="1325372" y="206908"/>
                </a:lnTo>
                <a:lnTo>
                  <a:pt x="1334757" y="203466"/>
                </a:lnTo>
                <a:lnTo>
                  <a:pt x="1351521" y="197307"/>
                </a:lnTo>
                <a:lnTo>
                  <a:pt x="1373339" y="177850"/>
                </a:lnTo>
                <a:lnTo>
                  <a:pt x="1382471" y="144602"/>
                </a:lnTo>
                <a:lnTo>
                  <a:pt x="1370545" y="111048"/>
                </a:lnTo>
                <a:lnTo>
                  <a:pt x="1342491" y="93827"/>
                </a:lnTo>
                <a:lnTo>
                  <a:pt x="1335290" y="92430"/>
                </a:lnTo>
                <a:lnTo>
                  <a:pt x="1335290" y="149948"/>
                </a:lnTo>
                <a:lnTo>
                  <a:pt x="1330502" y="180479"/>
                </a:lnTo>
                <a:lnTo>
                  <a:pt x="1317777" y="196418"/>
                </a:lnTo>
                <a:lnTo>
                  <a:pt x="1299552" y="202488"/>
                </a:lnTo>
                <a:lnTo>
                  <a:pt x="1278255" y="203466"/>
                </a:lnTo>
                <a:lnTo>
                  <a:pt x="1257693" y="203466"/>
                </a:lnTo>
                <a:lnTo>
                  <a:pt x="1257693" y="95491"/>
                </a:lnTo>
                <a:lnTo>
                  <a:pt x="1282649" y="95491"/>
                </a:lnTo>
                <a:lnTo>
                  <a:pt x="1302156" y="96469"/>
                </a:lnTo>
                <a:lnTo>
                  <a:pt x="1318996" y="102654"/>
                </a:lnTo>
                <a:lnTo>
                  <a:pt x="1330820" y="118859"/>
                </a:lnTo>
                <a:lnTo>
                  <a:pt x="1335290" y="149948"/>
                </a:lnTo>
                <a:lnTo>
                  <a:pt x="1335290" y="92430"/>
                </a:lnTo>
                <a:lnTo>
                  <a:pt x="1309928" y="87477"/>
                </a:lnTo>
                <a:lnTo>
                  <a:pt x="1284427" y="86563"/>
                </a:lnTo>
                <a:lnTo>
                  <a:pt x="1182827" y="86563"/>
                </a:lnTo>
                <a:lnTo>
                  <a:pt x="1182827" y="95491"/>
                </a:lnTo>
                <a:lnTo>
                  <a:pt x="1214920" y="95491"/>
                </a:lnTo>
                <a:lnTo>
                  <a:pt x="1214920" y="336410"/>
                </a:lnTo>
                <a:lnTo>
                  <a:pt x="1182827" y="336410"/>
                </a:lnTo>
                <a:lnTo>
                  <a:pt x="1182827" y="345325"/>
                </a:lnTo>
                <a:lnTo>
                  <a:pt x="1289773" y="345325"/>
                </a:lnTo>
                <a:lnTo>
                  <a:pt x="1289773" y="336410"/>
                </a:lnTo>
                <a:lnTo>
                  <a:pt x="1257693" y="336410"/>
                </a:lnTo>
                <a:lnTo>
                  <a:pt x="1257693" y="212382"/>
                </a:lnTo>
                <a:lnTo>
                  <a:pt x="1271955" y="212382"/>
                </a:lnTo>
                <a:lnTo>
                  <a:pt x="1285608" y="213271"/>
                </a:lnTo>
                <a:lnTo>
                  <a:pt x="1325422" y="246265"/>
                </a:lnTo>
                <a:lnTo>
                  <a:pt x="1328940" y="293458"/>
                </a:lnTo>
                <a:lnTo>
                  <a:pt x="1330782" y="308698"/>
                </a:lnTo>
                <a:lnTo>
                  <a:pt x="1336548" y="325297"/>
                </a:lnTo>
                <a:lnTo>
                  <a:pt x="1346644" y="338264"/>
                </a:lnTo>
                <a:lnTo>
                  <a:pt x="1360385" y="346710"/>
                </a:lnTo>
                <a:lnTo>
                  <a:pt x="1377124" y="349719"/>
                </a:lnTo>
                <a:lnTo>
                  <a:pt x="1387906" y="349084"/>
                </a:lnTo>
                <a:lnTo>
                  <a:pt x="1396619" y="347268"/>
                </a:lnTo>
                <a:lnTo>
                  <a:pt x="1403845" y="344462"/>
                </a:lnTo>
                <a:lnTo>
                  <a:pt x="1410157" y="340804"/>
                </a:lnTo>
                <a:close/>
              </a:path>
              <a:path w="2225040" h="354330">
                <a:moveTo>
                  <a:pt x="1599095" y="261493"/>
                </a:moveTo>
                <a:lnTo>
                  <a:pt x="1583613" y="214604"/>
                </a:lnTo>
                <a:lnTo>
                  <a:pt x="1544789" y="186461"/>
                </a:lnTo>
                <a:lnTo>
                  <a:pt x="1490040" y="175793"/>
                </a:lnTo>
                <a:lnTo>
                  <a:pt x="1468653" y="164160"/>
                </a:lnTo>
                <a:lnTo>
                  <a:pt x="1460068" y="138290"/>
                </a:lnTo>
                <a:lnTo>
                  <a:pt x="1463840" y="120357"/>
                </a:lnTo>
                <a:lnTo>
                  <a:pt x="1474203" y="104317"/>
                </a:lnTo>
                <a:lnTo>
                  <a:pt x="1489748" y="92773"/>
                </a:lnTo>
                <a:lnTo>
                  <a:pt x="1509026" y="88353"/>
                </a:lnTo>
                <a:lnTo>
                  <a:pt x="1536725" y="95313"/>
                </a:lnTo>
                <a:lnTo>
                  <a:pt x="1554441" y="111988"/>
                </a:lnTo>
                <a:lnTo>
                  <a:pt x="1564640" y="131991"/>
                </a:lnTo>
                <a:lnTo>
                  <a:pt x="1569745" y="148996"/>
                </a:lnTo>
                <a:lnTo>
                  <a:pt x="1577708" y="148996"/>
                </a:lnTo>
                <a:lnTo>
                  <a:pt x="1577708" y="81216"/>
                </a:lnTo>
                <a:lnTo>
                  <a:pt x="1569745" y="81216"/>
                </a:lnTo>
                <a:lnTo>
                  <a:pt x="1557261" y="97269"/>
                </a:lnTo>
                <a:lnTo>
                  <a:pt x="1549095" y="91478"/>
                </a:lnTo>
                <a:lnTo>
                  <a:pt x="1538846" y="85674"/>
                </a:lnTo>
                <a:lnTo>
                  <a:pt x="1525752" y="81216"/>
                </a:lnTo>
                <a:lnTo>
                  <a:pt x="1509026" y="79438"/>
                </a:lnTo>
                <a:lnTo>
                  <a:pt x="1482496" y="85623"/>
                </a:lnTo>
                <a:lnTo>
                  <a:pt x="1459687" y="102171"/>
                </a:lnTo>
                <a:lnTo>
                  <a:pt x="1443736" y="126085"/>
                </a:lnTo>
                <a:lnTo>
                  <a:pt x="1437728" y="154343"/>
                </a:lnTo>
                <a:lnTo>
                  <a:pt x="1440827" y="179400"/>
                </a:lnTo>
                <a:lnTo>
                  <a:pt x="1464094" y="213448"/>
                </a:lnTo>
                <a:lnTo>
                  <a:pt x="1513662" y="230911"/>
                </a:lnTo>
                <a:lnTo>
                  <a:pt x="1544091" y="236677"/>
                </a:lnTo>
                <a:lnTo>
                  <a:pt x="1567510" y="250825"/>
                </a:lnTo>
                <a:lnTo>
                  <a:pt x="1576870" y="282892"/>
                </a:lnTo>
                <a:lnTo>
                  <a:pt x="1572704" y="305917"/>
                </a:lnTo>
                <a:lnTo>
                  <a:pt x="1560931" y="325259"/>
                </a:lnTo>
                <a:lnTo>
                  <a:pt x="1542630" y="338582"/>
                </a:lnTo>
                <a:lnTo>
                  <a:pt x="1518881" y="343535"/>
                </a:lnTo>
                <a:lnTo>
                  <a:pt x="1485252" y="333679"/>
                </a:lnTo>
                <a:lnTo>
                  <a:pt x="1463941" y="310857"/>
                </a:lnTo>
                <a:lnTo>
                  <a:pt x="1451825" y="285191"/>
                </a:lnTo>
                <a:lnTo>
                  <a:pt x="1445806" y="266839"/>
                </a:lnTo>
                <a:lnTo>
                  <a:pt x="1437728" y="266839"/>
                </a:lnTo>
                <a:lnTo>
                  <a:pt x="1437728" y="348894"/>
                </a:lnTo>
                <a:lnTo>
                  <a:pt x="1445806" y="348894"/>
                </a:lnTo>
                <a:lnTo>
                  <a:pt x="1461846" y="329272"/>
                </a:lnTo>
                <a:lnTo>
                  <a:pt x="1470609" y="336257"/>
                </a:lnTo>
                <a:lnTo>
                  <a:pt x="1482661" y="343852"/>
                </a:lnTo>
                <a:lnTo>
                  <a:pt x="1498561" y="349961"/>
                </a:lnTo>
                <a:lnTo>
                  <a:pt x="1518881" y="352463"/>
                </a:lnTo>
                <a:lnTo>
                  <a:pt x="1552117" y="345389"/>
                </a:lnTo>
                <a:lnTo>
                  <a:pt x="1577390" y="326021"/>
                </a:lnTo>
                <a:lnTo>
                  <a:pt x="1593469" y="297129"/>
                </a:lnTo>
                <a:lnTo>
                  <a:pt x="1599095" y="261493"/>
                </a:lnTo>
                <a:close/>
              </a:path>
              <a:path w="2225040" h="354330">
                <a:moveTo>
                  <a:pt x="1736344" y="86131"/>
                </a:moveTo>
                <a:lnTo>
                  <a:pt x="1628559" y="86131"/>
                </a:lnTo>
                <a:lnTo>
                  <a:pt x="1628559" y="95021"/>
                </a:lnTo>
                <a:lnTo>
                  <a:pt x="1660652" y="95021"/>
                </a:lnTo>
                <a:lnTo>
                  <a:pt x="1660652" y="336410"/>
                </a:lnTo>
                <a:lnTo>
                  <a:pt x="1628559" y="336410"/>
                </a:lnTo>
                <a:lnTo>
                  <a:pt x="1628559" y="345300"/>
                </a:lnTo>
                <a:lnTo>
                  <a:pt x="1736344" y="345300"/>
                </a:lnTo>
                <a:lnTo>
                  <a:pt x="1736344" y="336410"/>
                </a:lnTo>
                <a:lnTo>
                  <a:pt x="1704263" y="336410"/>
                </a:lnTo>
                <a:lnTo>
                  <a:pt x="1704263" y="95021"/>
                </a:lnTo>
                <a:lnTo>
                  <a:pt x="1736344" y="95021"/>
                </a:lnTo>
                <a:lnTo>
                  <a:pt x="1736344" y="86131"/>
                </a:lnTo>
                <a:close/>
              </a:path>
              <a:path w="2225040" h="354330">
                <a:moveTo>
                  <a:pt x="1974367" y="168617"/>
                </a:moveTo>
                <a:lnTo>
                  <a:pt x="1971751" y="86563"/>
                </a:lnTo>
                <a:lnTo>
                  <a:pt x="1760461" y="86563"/>
                </a:lnTo>
                <a:lnTo>
                  <a:pt x="1757730" y="168617"/>
                </a:lnTo>
                <a:lnTo>
                  <a:pt x="1764868" y="168617"/>
                </a:lnTo>
                <a:lnTo>
                  <a:pt x="1772640" y="139534"/>
                </a:lnTo>
                <a:lnTo>
                  <a:pt x="1782914" y="116357"/>
                </a:lnTo>
                <a:lnTo>
                  <a:pt x="1800212" y="101028"/>
                </a:lnTo>
                <a:lnTo>
                  <a:pt x="1829028" y="95491"/>
                </a:lnTo>
                <a:lnTo>
                  <a:pt x="1844243" y="95491"/>
                </a:lnTo>
                <a:lnTo>
                  <a:pt x="1844243" y="336410"/>
                </a:lnTo>
                <a:lnTo>
                  <a:pt x="1808594" y="336410"/>
                </a:lnTo>
                <a:lnTo>
                  <a:pt x="1808594" y="345325"/>
                </a:lnTo>
                <a:lnTo>
                  <a:pt x="1923503" y="345325"/>
                </a:lnTo>
                <a:lnTo>
                  <a:pt x="1923503" y="336410"/>
                </a:lnTo>
                <a:lnTo>
                  <a:pt x="1887855" y="336410"/>
                </a:lnTo>
                <a:lnTo>
                  <a:pt x="1887855" y="95491"/>
                </a:lnTo>
                <a:lnTo>
                  <a:pt x="1903069" y="95491"/>
                </a:lnTo>
                <a:lnTo>
                  <a:pt x="1931885" y="101028"/>
                </a:lnTo>
                <a:lnTo>
                  <a:pt x="1949183" y="116357"/>
                </a:lnTo>
                <a:lnTo>
                  <a:pt x="1959457" y="139534"/>
                </a:lnTo>
                <a:lnTo>
                  <a:pt x="1967230" y="168617"/>
                </a:lnTo>
                <a:lnTo>
                  <a:pt x="1974367" y="168617"/>
                </a:lnTo>
                <a:close/>
              </a:path>
              <a:path w="2225040" h="354330">
                <a:moveTo>
                  <a:pt x="2132165" y="56248"/>
                </a:moveTo>
                <a:lnTo>
                  <a:pt x="2042096" y="12484"/>
                </a:lnTo>
                <a:lnTo>
                  <a:pt x="2032355" y="35674"/>
                </a:lnTo>
                <a:lnTo>
                  <a:pt x="2129434" y="63385"/>
                </a:lnTo>
                <a:lnTo>
                  <a:pt x="2132165" y="56248"/>
                </a:lnTo>
                <a:close/>
              </a:path>
              <a:path w="2225040" h="354330">
                <a:moveTo>
                  <a:pt x="2224862" y="337235"/>
                </a:moveTo>
                <a:lnTo>
                  <a:pt x="2197163" y="337235"/>
                </a:lnTo>
                <a:lnTo>
                  <a:pt x="2172563" y="264109"/>
                </a:lnTo>
                <a:lnTo>
                  <a:pt x="2169553" y="255193"/>
                </a:lnTo>
                <a:lnTo>
                  <a:pt x="2132939" y="146380"/>
                </a:lnTo>
                <a:lnTo>
                  <a:pt x="2125040" y="122910"/>
                </a:lnTo>
                <a:lnTo>
                  <a:pt x="2125040" y="255193"/>
                </a:lnTo>
                <a:lnTo>
                  <a:pt x="2051951" y="255193"/>
                </a:lnTo>
                <a:lnTo>
                  <a:pt x="2089391" y="146380"/>
                </a:lnTo>
                <a:lnTo>
                  <a:pt x="2090216" y="146380"/>
                </a:lnTo>
                <a:lnTo>
                  <a:pt x="2125040" y="255193"/>
                </a:lnTo>
                <a:lnTo>
                  <a:pt x="2125040" y="122910"/>
                </a:lnTo>
                <a:lnTo>
                  <a:pt x="2111616" y="82994"/>
                </a:lnTo>
                <a:lnTo>
                  <a:pt x="2100910" y="82994"/>
                </a:lnTo>
                <a:lnTo>
                  <a:pt x="2011794" y="337235"/>
                </a:lnTo>
                <a:lnTo>
                  <a:pt x="1986013" y="337235"/>
                </a:lnTo>
                <a:lnTo>
                  <a:pt x="1986013" y="345325"/>
                </a:lnTo>
                <a:lnTo>
                  <a:pt x="2055520" y="345325"/>
                </a:lnTo>
                <a:lnTo>
                  <a:pt x="2055520" y="337235"/>
                </a:lnTo>
                <a:lnTo>
                  <a:pt x="2022487" y="337235"/>
                </a:lnTo>
                <a:lnTo>
                  <a:pt x="2048395" y="264109"/>
                </a:lnTo>
                <a:lnTo>
                  <a:pt x="2128609" y="264109"/>
                </a:lnTo>
                <a:lnTo>
                  <a:pt x="2150821" y="337235"/>
                </a:lnTo>
                <a:lnTo>
                  <a:pt x="2119693" y="337235"/>
                </a:lnTo>
                <a:lnTo>
                  <a:pt x="2119693" y="345325"/>
                </a:lnTo>
                <a:lnTo>
                  <a:pt x="2224862" y="345325"/>
                </a:lnTo>
                <a:lnTo>
                  <a:pt x="2224862" y="337235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7945170" y="3332568"/>
            <a:ext cx="1047750" cy="273050"/>
          </a:xfrm>
          <a:custGeom>
            <a:avLst/>
            <a:gdLst/>
            <a:ahLst/>
            <a:cxnLst/>
            <a:rect l="l" t="t" r="r" b="b"/>
            <a:pathLst>
              <a:path w="1047750" h="273050">
                <a:moveTo>
                  <a:pt x="232664" y="133807"/>
                </a:moveTo>
                <a:lnTo>
                  <a:pt x="228193" y="100444"/>
                </a:lnTo>
                <a:lnTo>
                  <a:pt x="215620" y="68999"/>
                </a:lnTo>
                <a:lnTo>
                  <a:pt x="196176" y="42075"/>
                </a:lnTo>
                <a:lnTo>
                  <a:pt x="181813" y="30708"/>
                </a:lnTo>
                <a:lnTo>
                  <a:pt x="181813" y="135585"/>
                </a:lnTo>
                <a:lnTo>
                  <a:pt x="178612" y="192697"/>
                </a:lnTo>
                <a:lnTo>
                  <a:pt x="166243" y="230492"/>
                </a:lnTo>
                <a:lnTo>
                  <a:pt x="140500" y="251396"/>
                </a:lnTo>
                <a:lnTo>
                  <a:pt x="97205" y="257822"/>
                </a:lnTo>
                <a:lnTo>
                  <a:pt x="75806" y="257822"/>
                </a:lnTo>
                <a:lnTo>
                  <a:pt x="75806" y="16052"/>
                </a:lnTo>
                <a:lnTo>
                  <a:pt x="97205" y="16052"/>
                </a:lnTo>
                <a:lnTo>
                  <a:pt x="143852" y="23063"/>
                </a:lnTo>
                <a:lnTo>
                  <a:pt x="169227" y="44691"/>
                </a:lnTo>
                <a:lnTo>
                  <a:pt x="179730" y="81889"/>
                </a:lnTo>
                <a:lnTo>
                  <a:pt x="181737" y="133807"/>
                </a:lnTo>
                <a:lnTo>
                  <a:pt x="181813" y="135585"/>
                </a:lnTo>
                <a:lnTo>
                  <a:pt x="181813" y="30708"/>
                </a:lnTo>
                <a:lnTo>
                  <a:pt x="171119" y="22237"/>
                </a:lnTo>
                <a:lnTo>
                  <a:pt x="150672" y="13512"/>
                </a:lnTo>
                <a:lnTo>
                  <a:pt x="130365" y="9029"/>
                </a:lnTo>
                <a:lnTo>
                  <a:pt x="109740" y="7378"/>
                </a:lnTo>
                <a:lnTo>
                  <a:pt x="88290" y="7137"/>
                </a:lnTo>
                <a:lnTo>
                  <a:pt x="0" y="7137"/>
                </a:lnTo>
                <a:lnTo>
                  <a:pt x="0" y="16052"/>
                </a:lnTo>
                <a:lnTo>
                  <a:pt x="32080" y="16052"/>
                </a:lnTo>
                <a:lnTo>
                  <a:pt x="32080" y="257822"/>
                </a:lnTo>
                <a:lnTo>
                  <a:pt x="0" y="257822"/>
                </a:lnTo>
                <a:lnTo>
                  <a:pt x="0" y="266738"/>
                </a:lnTo>
                <a:lnTo>
                  <a:pt x="88290" y="266738"/>
                </a:lnTo>
                <a:lnTo>
                  <a:pt x="109740" y="266242"/>
                </a:lnTo>
                <a:lnTo>
                  <a:pt x="151307" y="259207"/>
                </a:lnTo>
                <a:lnTo>
                  <a:pt x="195414" y="230911"/>
                </a:lnTo>
                <a:lnTo>
                  <a:pt x="228053" y="170637"/>
                </a:lnTo>
                <a:lnTo>
                  <a:pt x="232664" y="133807"/>
                </a:lnTo>
                <a:close/>
              </a:path>
              <a:path w="1047750" h="273050">
                <a:moveTo>
                  <a:pt x="460819" y="183769"/>
                </a:moveTo>
                <a:lnTo>
                  <a:pt x="452856" y="183769"/>
                </a:lnTo>
                <a:lnTo>
                  <a:pt x="445477" y="213029"/>
                </a:lnTo>
                <a:lnTo>
                  <a:pt x="434111" y="236524"/>
                </a:lnTo>
                <a:lnTo>
                  <a:pt x="412724" y="252145"/>
                </a:lnTo>
                <a:lnTo>
                  <a:pt x="375259" y="257822"/>
                </a:lnTo>
                <a:lnTo>
                  <a:pt x="334264" y="257822"/>
                </a:lnTo>
                <a:lnTo>
                  <a:pt x="334264" y="138264"/>
                </a:lnTo>
                <a:lnTo>
                  <a:pt x="345909" y="138264"/>
                </a:lnTo>
                <a:lnTo>
                  <a:pt x="371424" y="142062"/>
                </a:lnTo>
                <a:lnTo>
                  <a:pt x="384238" y="152539"/>
                </a:lnTo>
                <a:lnTo>
                  <a:pt x="389026" y="168376"/>
                </a:lnTo>
                <a:lnTo>
                  <a:pt x="390474" y="188226"/>
                </a:lnTo>
                <a:lnTo>
                  <a:pt x="397598" y="188226"/>
                </a:lnTo>
                <a:lnTo>
                  <a:pt x="397598" y="83832"/>
                </a:lnTo>
                <a:lnTo>
                  <a:pt x="390474" y="83832"/>
                </a:lnTo>
                <a:lnTo>
                  <a:pt x="389013" y="104495"/>
                </a:lnTo>
                <a:lnTo>
                  <a:pt x="384111" y="118630"/>
                </a:lnTo>
                <a:lnTo>
                  <a:pt x="371017" y="126746"/>
                </a:lnTo>
                <a:lnTo>
                  <a:pt x="344957" y="129349"/>
                </a:lnTo>
                <a:lnTo>
                  <a:pt x="334264" y="129349"/>
                </a:lnTo>
                <a:lnTo>
                  <a:pt x="334264" y="16052"/>
                </a:lnTo>
                <a:lnTo>
                  <a:pt x="382397" y="16052"/>
                </a:lnTo>
                <a:lnTo>
                  <a:pt x="409041" y="20802"/>
                </a:lnTo>
                <a:lnTo>
                  <a:pt x="425653" y="34010"/>
                </a:lnTo>
                <a:lnTo>
                  <a:pt x="435571" y="54051"/>
                </a:lnTo>
                <a:lnTo>
                  <a:pt x="442163" y="79375"/>
                </a:lnTo>
                <a:lnTo>
                  <a:pt x="450126" y="79375"/>
                </a:lnTo>
                <a:lnTo>
                  <a:pt x="446557" y="7137"/>
                </a:lnTo>
                <a:lnTo>
                  <a:pt x="258457" y="7137"/>
                </a:lnTo>
                <a:lnTo>
                  <a:pt x="258457" y="16052"/>
                </a:lnTo>
                <a:lnTo>
                  <a:pt x="290537" y="16052"/>
                </a:lnTo>
                <a:lnTo>
                  <a:pt x="290537" y="257822"/>
                </a:lnTo>
                <a:lnTo>
                  <a:pt x="258457" y="257822"/>
                </a:lnTo>
                <a:lnTo>
                  <a:pt x="258457" y="266738"/>
                </a:lnTo>
                <a:lnTo>
                  <a:pt x="453694" y="266738"/>
                </a:lnTo>
                <a:lnTo>
                  <a:pt x="460819" y="183769"/>
                </a:lnTo>
                <a:close/>
              </a:path>
              <a:path w="1047750" h="273050">
                <a:moveTo>
                  <a:pt x="715708" y="175729"/>
                </a:moveTo>
                <a:lnTo>
                  <a:pt x="606158" y="175729"/>
                </a:lnTo>
                <a:lnTo>
                  <a:pt x="606158" y="184658"/>
                </a:lnTo>
                <a:lnTo>
                  <a:pt x="646201" y="184658"/>
                </a:lnTo>
                <a:lnTo>
                  <a:pt x="644931" y="212496"/>
                </a:lnTo>
                <a:lnTo>
                  <a:pt x="638746" y="238074"/>
                </a:lnTo>
                <a:lnTo>
                  <a:pt x="624039" y="256806"/>
                </a:lnTo>
                <a:lnTo>
                  <a:pt x="597242" y="264058"/>
                </a:lnTo>
                <a:lnTo>
                  <a:pt x="560628" y="253288"/>
                </a:lnTo>
                <a:lnTo>
                  <a:pt x="541820" y="224701"/>
                </a:lnTo>
                <a:lnTo>
                  <a:pt x="534898" y="183896"/>
                </a:lnTo>
                <a:lnTo>
                  <a:pt x="533908" y="136474"/>
                </a:lnTo>
                <a:lnTo>
                  <a:pt x="534898" y="89446"/>
                </a:lnTo>
                <a:lnTo>
                  <a:pt x="541820" y="48615"/>
                </a:lnTo>
                <a:lnTo>
                  <a:pt x="560628" y="19824"/>
                </a:lnTo>
                <a:lnTo>
                  <a:pt x="597242" y="8915"/>
                </a:lnTo>
                <a:lnTo>
                  <a:pt x="630326" y="17005"/>
                </a:lnTo>
                <a:lnTo>
                  <a:pt x="651471" y="36118"/>
                </a:lnTo>
                <a:lnTo>
                  <a:pt x="663765" y="58585"/>
                </a:lnTo>
                <a:lnTo>
                  <a:pt x="670318" y="76708"/>
                </a:lnTo>
                <a:lnTo>
                  <a:pt x="677456" y="76708"/>
                </a:lnTo>
                <a:lnTo>
                  <a:pt x="675665" y="4406"/>
                </a:lnTo>
                <a:lnTo>
                  <a:pt x="670318" y="4406"/>
                </a:lnTo>
                <a:lnTo>
                  <a:pt x="656056" y="23190"/>
                </a:lnTo>
                <a:lnTo>
                  <a:pt x="645731" y="15405"/>
                </a:lnTo>
                <a:lnTo>
                  <a:pt x="632980" y="7899"/>
                </a:lnTo>
                <a:lnTo>
                  <a:pt x="617054" y="2235"/>
                </a:lnTo>
                <a:lnTo>
                  <a:pt x="597242" y="0"/>
                </a:lnTo>
                <a:lnTo>
                  <a:pt x="552945" y="12547"/>
                </a:lnTo>
                <a:lnTo>
                  <a:pt x="516331" y="44818"/>
                </a:lnTo>
                <a:lnTo>
                  <a:pt x="491413" y="88811"/>
                </a:lnTo>
                <a:lnTo>
                  <a:pt x="482206" y="136474"/>
                </a:lnTo>
                <a:lnTo>
                  <a:pt x="490270" y="184531"/>
                </a:lnTo>
                <a:lnTo>
                  <a:pt x="513295" y="228485"/>
                </a:lnTo>
                <a:lnTo>
                  <a:pt x="549541" y="260565"/>
                </a:lnTo>
                <a:lnTo>
                  <a:pt x="597242" y="272986"/>
                </a:lnTo>
                <a:lnTo>
                  <a:pt x="641045" y="265582"/>
                </a:lnTo>
                <a:lnTo>
                  <a:pt x="669658" y="245884"/>
                </a:lnTo>
                <a:lnTo>
                  <a:pt x="685215" y="217652"/>
                </a:lnTo>
                <a:lnTo>
                  <a:pt x="689927" y="184658"/>
                </a:lnTo>
                <a:lnTo>
                  <a:pt x="715708" y="184658"/>
                </a:lnTo>
                <a:lnTo>
                  <a:pt x="715708" y="175729"/>
                </a:lnTo>
                <a:close/>
              </a:path>
              <a:path w="1047750" h="273050">
                <a:moveTo>
                  <a:pt x="919035" y="183769"/>
                </a:moveTo>
                <a:lnTo>
                  <a:pt x="911898" y="183769"/>
                </a:lnTo>
                <a:lnTo>
                  <a:pt x="903973" y="213029"/>
                </a:lnTo>
                <a:lnTo>
                  <a:pt x="891374" y="236524"/>
                </a:lnTo>
                <a:lnTo>
                  <a:pt x="868756" y="252145"/>
                </a:lnTo>
                <a:lnTo>
                  <a:pt x="830745" y="257822"/>
                </a:lnTo>
                <a:lnTo>
                  <a:pt x="802220" y="257822"/>
                </a:lnTo>
                <a:lnTo>
                  <a:pt x="802220" y="16052"/>
                </a:lnTo>
                <a:lnTo>
                  <a:pt x="834301" y="16052"/>
                </a:lnTo>
                <a:lnTo>
                  <a:pt x="834301" y="7137"/>
                </a:lnTo>
                <a:lnTo>
                  <a:pt x="726414" y="7137"/>
                </a:lnTo>
                <a:lnTo>
                  <a:pt x="726414" y="16052"/>
                </a:lnTo>
                <a:lnTo>
                  <a:pt x="758609" y="16052"/>
                </a:lnTo>
                <a:lnTo>
                  <a:pt x="758609" y="257822"/>
                </a:lnTo>
                <a:lnTo>
                  <a:pt x="726414" y="257822"/>
                </a:lnTo>
                <a:lnTo>
                  <a:pt x="726414" y="266738"/>
                </a:lnTo>
                <a:lnTo>
                  <a:pt x="912736" y="266738"/>
                </a:lnTo>
                <a:lnTo>
                  <a:pt x="919035" y="183769"/>
                </a:lnTo>
                <a:close/>
              </a:path>
              <a:path w="1047750" h="273050">
                <a:moveTo>
                  <a:pt x="1047369" y="7480"/>
                </a:moveTo>
                <a:lnTo>
                  <a:pt x="939469" y="7480"/>
                </a:lnTo>
                <a:lnTo>
                  <a:pt x="939469" y="16370"/>
                </a:lnTo>
                <a:lnTo>
                  <a:pt x="971550" y="16370"/>
                </a:lnTo>
                <a:lnTo>
                  <a:pt x="971550" y="257759"/>
                </a:lnTo>
                <a:lnTo>
                  <a:pt x="939469" y="257759"/>
                </a:lnTo>
                <a:lnTo>
                  <a:pt x="939469" y="266649"/>
                </a:lnTo>
                <a:lnTo>
                  <a:pt x="1047369" y="266649"/>
                </a:lnTo>
                <a:lnTo>
                  <a:pt x="1047369" y="257759"/>
                </a:lnTo>
                <a:lnTo>
                  <a:pt x="1015288" y="257759"/>
                </a:lnTo>
                <a:lnTo>
                  <a:pt x="1015288" y="16370"/>
                </a:lnTo>
                <a:lnTo>
                  <a:pt x="1047369" y="16370"/>
                </a:lnTo>
                <a:lnTo>
                  <a:pt x="1047369" y="748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9154744" y="3244214"/>
            <a:ext cx="1108075" cy="363220"/>
          </a:xfrm>
          <a:custGeom>
            <a:avLst/>
            <a:gdLst/>
            <a:ahLst/>
            <a:cxnLst/>
            <a:rect l="l" t="t" r="r" b="b"/>
            <a:pathLst>
              <a:path w="1108075" h="363220">
                <a:moveTo>
                  <a:pt x="214845" y="242684"/>
                </a:moveTo>
                <a:lnTo>
                  <a:pt x="194348" y="180327"/>
                </a:lnTo>
                <a:lnTo>
                  <a:pt x="141770" y="142697"/>
                </a:lnTo>
                <a:lnTo>
                  <a:pt x="69215" y="128346"/>
                </a:lnTo>
                <a:lnTo>
                  <a:pt x="40868" y="112737"/>
                </a:lnTo>
                <a:lnTo>
                  <a:pt x="29464" y="78486"/>
                </a:lnTo>
                <a:lnTo>
                  <a:pt x="34607" y="54495"/>
                </a:lnTo>
                <a:lnTo>
                  <a:pt x="48602" y="33032"/>
                </a:lnTo>
                <a:lnTo>
                  <a:pt x="69278" y="17589"/>
                </a:lnTo>
                <a:lnTo>
                  <a:pt x="94475" y="11658"/>
                </a:lnTo>
                <a:lnTo>
                  <a:pt x="131838" y="21056"/>
                </a:lnTo>
                <a:lnTo>
                  <a:pt x="155409" y="43408"/>
                </a:lnTo>
                <a:lnTo>
                  <a:pt x="168821" y="69951"/>
                </a:lnTo>
                <a:lnTo>
                  <a:pt x="175628" y="91922"/>
                </a:lnTo>
                <a:lnTo>
                  <a:pt x="186321" y="91922"/>
                </a:lnTo>
                <a:lnTo>
                  <a:pt x="186321" y="2616"/>
                </a:lnTo>
                <a:lnTo>
                  <a:pt x="175628" y="2616"/>
                </a:lnTo>
                <a:lnTo>
                  <a:pt x="159588" y="23190"/>
                </a:lnTo>
                <a:lnTo>
                  <a:pt x="148932" y="15811"/>
                </a:lnTo>
                <a:lnTo>
                  <a:pt x="135166" y="8255"/>
                </a:lnTo>
                <a:lnTo>
                  <a:pt x="117576" y="2374"/>
                </a:lnTo>
                <a:lnTo>
                  <a:pt x="95415" y="0"/>
                </a:lnTo>
                <a:lnTo>
                  <a:pt x="59804" y="8216"/>
                </a:lnTo>
                <a:lnTo>
                  <a:pt x="29311" y="30238"/>
                </a:lnTo>
                <a:lnTo>
                  <a:pt x="8013" y="62115"/>
                </a:lnTo>
                <a:lnTo>
                  <a:pt x="0" y="99885"/>
                </a:lnTo>
                <a:lnTo>
                  <a:pt x="4216" y="133337"/>
                </a:lnTo>
                <a:lnTo>
                  <a:pt x="35737" y="178828"/>
                </a:lnTo>
                <a:lnTo>
                  <a:pt x="101549" y="201853"/>
                </a:lnTo>
                <a:lnTo>
                  <a:pt x="141820" y="209562"/>
                </a:lnTo>
                <a:lnTo>
                  <a:pt x="172910" y="228473"/>
                </a:lnTo>
                <a:lnTo>
                  <a:pt x="185369" y="271221"/>
                </a:lnTo>
                <a:lnTo>
                  <a:pt x="179781" y="301840"/>
                </a:lnTo>
                <a:lnTo>
                  <a:pt x="164020" y="327431"/>
                </a:lnTo>
                <a:lnTo>
                  <a:pt x="139560" y="344995"/>
                </a:lnTo>
                <a:lnTo>
                  <a:pt x="107899" y="351523"/>
                </a:lnTo>
                <a:lnTo>
                  <a:pt x="63246" y="338391"/>
                </a:lnTo>
                <a:lnTo>
                  <a:pt x="35001" y="308025"/>
                </a:lnTo>
                <a:lnTo>
                  <a:pt x="19126" y="273989"/>
                </a:lnTo>
                <a:lnTo>
                  <a:pt x="11645" y="249821"/>
                </a:lnTo>
                <a:lnTo>
                  <a:pt x="952" y="249821"/>
                </a:lnTo>
                <a:lnTo>
                  <a:pt x="952" y="358660"/>
                </a:lnTo>
                <a:lnTo>
                  <a:pt x="9867" y="358660"/>
                </a:lnTo>
                <a:lnTo>
                  <a:pt x="32080" y="333679"/>
                </a:lnTo>
                <a:lnTo>
                  <a:pt x="43942" y="342417"/>
                </a:lnTo>
                <a:lnTo>
                  <a:pt x="59969" y="352082"/>
                </a:lnTo>
                <a:lnTo>
                  <a:pt x="81000" y="359905"/>
                </a:lnTo>
                <a:lnTo>
                  <a:pt x="107899" y="363118"/>
                </a:lnTo>
                <a:lnTo>
                  <a:pt x="152031" y="353834"/>
                </a:lnTo>
                <a:lnTo>
                  <a:pt x="185750" y="328333"/>
                </a:lnTo>
                <a:lnTo>
                  <a:pt x="207276" y="290106"/>
                </a:lnTo>
                <a:lnTo>
                  <a:pt x="214845" y="242684"/>
                </a:lnTo>
                <a:close/>
              </a:path>
              <a:path w="1108075" h="363220">
                <a:moveTo>
                  <a:pt x="464388" y="177546"/>
                </a:moveTo>
                <a:lnTo>
                  <a:pt x="461772" y="95491"/>
                </a:lnTo>
                <a:lnTo>
                  <a:pt x="250494" y="95491"/>
                </a:lnTo>
                <a:lnTo>
                  <a:pt x="247764" y="177546"/>
                </a:lnTo>
                <a:lnTo>
                  <a:pt x="254063" y="177546"/>
                </a:lnTo>
                <a:lnTo>
                  <a:pt x="262305" y="148412"/>
                </a:lnTo>
                <a:lnTo>
                  <a:pt x="272834" y="125234"/>
                </a:lnTo>
                <a:lnTo>
                  <a:pt x="290220" y="109931"/>
                </a:lnTo>
                <a:lnTo>
                  <a:pt x="319062" y="104406"/>
                </a:lnTo>
                <a:lnTo>
                  <a:pt x="334264" y="104406"/>
                </a:lnTo>
                <a:lnTo>
                  <a:pt x="334264" y="346176"/>
                </a:lnTo>
                <a:lnTo>
                  <a:pt x="298615" y="346176"/>
                </a:lnTo>
                <a:lnTo>
                  <a:pt x="298615" y="355092"/>
                </a:lnTo>
                <a:lnTo>
                  <a:pt x="413651" y="355092"/>
                </a:lnTo>
                <a:lnTo>
                  <a:pt x="413651" y="346176"/>
                </a:lnTo>
                <a:lnTo>
                  <a:pt x="378002" y="346176"/>
                </a:lnTo>
                <a:lnTo>
                  <a:pt x="378002" y="104406"/>
                </a:lnTo>
                <a:lnTo>
                  <a:pt x="393090" y="104406"/>
                </a:lnTo>
                <a:lnTo>
                  <a:pt x="421563" y="109931"/>
                </a:lnTo>
                <a:lnTo>
                  <a:pt x="438899" y="125234"/>
                </a:lnTo>
                <a:lnTo>
                  <a:pt x="449376" y="148412"/>
                </a:lnTo>
                <a:lnTo>
                  <a:pt x="457263" y="177546"/>
                </a:lnTo>
                <a:lnTo>
                  <a:pt x="464388" y="177546"/>
                </a:lnTo>
                <a:close/>
              </a:path>
              <a:path w="1108075" h="363220">
                <a:moveTo>
                  <a:pt x="716661" y="95491"/>
                </a:moveTo>
                <a:lnTo>
                  <a:pt x="643585" y="95491"/>
                </a:lnTo>
                <a:lnTo>
                  <a:pt x="643585" y="104406"/>
                </a:lnTo>
                <a:lnTo>
                  <a:pt x="676503" y="104406"/>
                </a:lnTo>
                <a:lnTo>
                  <a:pt x="676503" y="262305"/>
                </a:lnTo>
                <a:lnTo>
                  <a:pt x="674268" y="299821"/>
                </a:lnTo>
                <a:lnTo>
                  <a:pt x="665937" y="327545"/>
                </a:lnTo>
                <a:lnTo>
                  <a:pt x="649084" y="344741"/>
                </a:lnTo>
                <a:lnTo>
                  <a:pt x="621245" y="350634"/>
                </a:lnTo>
                <a:lnTo>
                  <a:pt x="581964" y="340791"/>
                </a:lnTo>
                <a:lnTo>
                  <a:pt x="564146" y="316725"/>
                </a:lnTo>
                <a:lnTo>
                  <a:pt x="559511" y="286639"/>
                </a:lnTo>
                <a:lnTo>
                  <a:pt x="559816" y="258737"/>
                </a:lnTo>
                <a:lnTo>
                  <a:pt x="559816" y="104406"/>
                </a:lnTo>
                <a:lnTo>
                  <a:pt x="592721" y="104406"/>
                </a:lnTo>
                <a:lnTo>
                  <a:pt x="592721" y="95491"/>
                </a:lnTo>
                <a:lnTo>
                  <a:pt x="485775" y="95491"/>
                </a:lnTo>
                <a:lnTo>
                  <a:pt x="485775" y="104406"/>
                </a:lnTo>
                <a:lnTo>
                  <a:pt x="516077" y="104406"/>
                </a:lnTo>
                <a:lnTo>
                  <a:pt x="516077" y="258737"/>
                </a:lnTo>
                <a:lnTo>
                  <a:pt x="516991" y="292074"/>
                </a:lnTo>
                <a:lnTo>
                  <a:pt x="526008" y="325424"/>
                </a:lnTo>
                <a:lnTo>
                  <a:pt x="552577" y="351078"/>
                </a:lnTo>
                <a:lnTo>
                  <a:pt x="606158" y="361340"/>
                </a:lnTo>
                <a:lnTo>
                  <a:pt x="653554" y="351828"/>
                </a:lnTo>
                <a:lnTo>
                  <a:pt x="677900" y="327431"/>
                </a:lnTo>
                <a:lnTo>
                  <a:pt x="686866" y="294347"/>
                </a:lnTo>
                <a:lnTo>
                  <a:pt x="688149" y="258737"/>
                </a:lnTo>
                <a:lnTo>
                  <a:pt x="688149" y="104406"/>
                </a:lnTo>
                <a:lnTo>
                  <a:pt x="716661" y="104406"/>
                </a:lnTo>
                <a:lnTo>
                  <a:pt x="716661" y="95491"/>
                </a:lnTo>
                <a:close/>
              </a:path>
              <a:path w="1108075" h="363220">
                <a:moveTo>
                  <a:pt x="974293" y="222161"/>
                </a:moveTo>
                <a:lnTo>
                  <a:pt x="969683" y="188798"/>
                </a:lnTo>
                <a:lnTo>
                  <a:pt x="956881" y="157353"/>
                </a:lnTo>
                <a:lnTo>
                  <a:pt x="937387" y="130429"/>
                </a:lnTo>
                <a:lnTo>
                  <a:pt x="923429" y="119202"/>
                </a:lnTo>
                <a:lnTo>
                  <a:pt x="923429" y="223939"/>
                </a:lnTo>
                <a:lnTo>
                  <a:pt x="920242" y="281051"/>
                </a:lnTo>
                <a:lnTo>
                  <a:pt x="907859" y="318846"/>
                </a:lnTo>
                <a:lnTo>
                  <a:pt x="882116" y="339750"/>
                </a:lnTo>
                <a:lnTo>
                  <a:pt x="838822" y="346176"/>
                </a:lnTo>
                <a:lnTo>
                  <a:pt x="816483" y="346176"/>
                </a:lnTo>
                <a:lnTo>
                  <a:pt x="816483" y="104406"/>
                </a:lnTo>
                <a:lnTo>
                  <a:pt x="838822" y="104406"/>
                </a:lnTo>
                <a:lnTo>
                  <a:pt x="885482" y="111417"/>
                </a:lnTo>
                <a:lnTo>
                  <a:pt x="921359" y="170243"/>
                </a:lnTo>
                <a:lnTo>
                  <a:pt x="923366" y="222161"/>
                </a:lnTo>
                <a:lnTo>
                  <a:pt x="923429" y="223939"/>
                </a:lnTo>
                <a:lnTo>
                  <a:pt x="923429" y="119202"/>
                </a:lnTo>
                <a:lnTo>
                  <a:pt x="871994" y="97383"/>
                </a:lnTo>
                <a:lnTo>
                  <a:pt x="829906" y="95491"/>
                </a:lnTo>
                <a:lnTo>
                  <a:pt x="741616" y="95491"/>
                </a:lnTo>
                <a:lnTo>
                  <a:pt x="741616" y="104406"/>
                </a:lnTo>
                <a:lnTo>
                  <a:pt x="772871" y="104406"/>
                </a:lnTo>
                <a:lnTo>
                  <a:pt x="772871" y="346176"/>
                </a:lnTo>
                <a:lnTo>
                  <a:pt x="741616" y="346176"/>
                </a:lnTo>
                <a:lnTo>
                  <a:pt x="741616" y="355092"/>
                </a:lnTo>
                <a:lnTo>
                  <a:pt x="829906" y="355092"/>
                </a:lnTo>
                <a:lnTo>
                  <a:pt x="851357" y="354596"/>
                </a:lnTo>
                <a:lnTo>
                  <a:pt x="892924" y="347560"/>
                </a:lnTo>
                <a:lnTo>
                  <a:pt x="937044" y="319265"/>
                </a:lnTo>
                <a:lnTo>
                  <a:pt x="969670" y="258991"/>
                </a:lnTo>
                <a:lnTo>
                  <a:pt x="974293" y="222161"/>
                </a:lnTo>
                <a:close/>
              </a:path>
              <a:path w="1108075" h="363220">
                <a:moveTo>
                  <a:pt x="1107998" y="95491"/>
                </a:moveTo>
                <a:lnTo>
                  <a:pt x="1003642" y="95491"/>
                </a:lnTo>
                <a:lnTo>
                  <a:pt x="1003642" y="104406"/>
                </a:lnTo>
                <a:lnTo>
                  <a:pt x="1035723" y="104406"/>
                </a:lnTo>
                <a:lnTo>
                  <a:pt x="1035723" y="346176"/>
                </a:lnTo>
                <a:lnTo>
                  <a:pt x="1003642" y="346176"/>
                </a:lnTo>
                <a:lnTo>
                  <a:pt x="1003642" y="355092"/>
                </a:lnTo>
                <a:lnTo>
                  <a:pt x="1107998" y="355092"/>
                </a:lnTo>
                <a:lnTo>
                  <a:pt x="1107998" y="346176"/>
                </a:lnTo>
                <a:lnTo>
                  <a:pt x="1079461" y="346176"/>
                </a:lnTo>
                <a:lnTo>
                  <a:pt x="1079461" y="104406"/>
                </a:lnTo>
                <a:lnTo>
                  <a:pt x="1107998" y="104406"/>
                </a:lnTo>
                <a:lnTo>
                  <a:pt x="1107998" y="95491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7945170" y="3874909"/>
            <a:ext cx="370205" cy="260350"/>
          </a:xfrm>
          <a:custGeom>
            <a:avLst/>
            <a:gdLst/>
            <a:ahLst/>
            <a:cxnLst/>
            <a:rect l="l" t="t" r="r" b="b"/>
            <a:pathLst>
              <a:path w="370204" h="260350">
                <a:moveTo>
                  <a:pt x="232664" y="127673"/>
                </a:moveTo>
                <a:lnTo>
                  <a:pt x="228193" y="93802"/>
                </a:lnTo>
                <a:lnTo>
                  <a:pt x="215620" y="62103"/>
                </a:lnTo>
                <a:lnTo>
                  <a:pt x="196176" y="35077"/>
                </a:lnTo>
                <a:lnTo>
                  <a:pt x="181813" y="23723"/>
                </a:lnTo>
                <a:lnTo>
                  <a:pt x="181813" y="128562"/>
                </a:lnTo>
                <a:lnTo>
                  <a:pt x="178612" y="185674"/>
                </a:lnTo>
                <a:lnTo>
                  <a:pt x="166243" y="223469"/>
                </a:lnTo>
                <a:lnTo>
                  <a:pt x="140500" y="244373"/>
                </a:lnTo>
                <a:lnTo>
                  <a:pt x="97205" y="250799"/>
                </a:lnTo>
                <a:lnTo>
                  <a:pt x="75806" y="250799"/>
                </a:lnTo>
                <a:lnTo>
                  <a:pt x="75806" y="9004"/>
                </a:lnTo>
                <a:lnTo>
                  <a:pt x="97205" y="9004"/>
                </a:lnTo>
                <a:lnTo>
                  <a:pt x="143852" y="16014"/>
                </a:lnTo>
                <a:lnTo>
                  <a:pt x="169227" y="37668"/>
                </a:lnTo>
                <a:lnTo>
                  <a:pt x="179730" y="74879"/>
                </a:lnTo>
                <a:lnTo>
                  <a:pt x="181775" y="127673"/>
                </a:lnTo>
                <a:lnTo>
                  <a:pt x="181813" y="128562"/>
                </a:lnTo>
                <a:lnTo>
                  <a:pt x="181813" y="23723"/>
                </a:lnTo>
                <a:lnTo>
                  <a:pt x="171119" y="15265"/>
                </a:lnTo>
                <a:lnTo>
                  <a:pt x="150672" y="6489"/>
                </a:lnTo>
                <a:lnTo>
                  <a:pt x="130365" y="1981"/>
                </a:lnTo>
                <a:lnTo>
                  <a:pt x="109740" y="330"/>
                </a:lnTo>
                <a:lnTo>
                  <a:pt x="88290" y="88"/>
                </a:lnTo>
                <a:lnTo>
                  <a:pt x="0" y="88"/>
                </a:lnTo>
                <a:lnTo>
                  <a:pt x="0" y="9004"/>
                </a:lnTo>
                <a:lnTo>
                  <a:pt x="32080" y="9004"/>
                </a:lnTo>
                <a:lnTo>
                  <a:pt x="32080" y="250799"/>
                </a:lnTo>
                <a:lnTo>
                  <a:pt x="0" y="250799"/>
                </a:lnTo>
                <a:lnTo>
                  <a:pt x="0" y="259727"/>
                </a:lnTo>
                <a:lnTo>
                  <a:pt x="88290" y="259727"/>
                </a:lnTo>
                <a:lnTo>
                  <a:pt x="109740" y="259219"/>
                </a:lnTo>
                <a:lnTo>
                  <a:pt x="151307" y="252183"/>
                </a:lnTo>
                <a:lnTo>
                  <a:pt x="195414" y="223901"/>
                </a:lnTo>
                <a:lnTo>
                  <a:pt x="228053" y="163982"/>
                </a:lnTo>
                <a:lnTo>
                  <a:pt x="232549" y="128562"/>
                </a:lnTo>
                <a:lnTo>
                  <a:pt x="232664" y="127673"/>
                </a:lnTo>
                <a:close/>
              </a:path>
              <a:path w="370204" h="260350">
                <a:moveTo>
                  <a:pt x="369912" y="0"/>
                </a:moveTo>
                <a:lnTo>
                  <a:pt x="262013" y="0"/>
                </a:lnTo>
                <a:lnTo>
                  <a:pt x="262013" y="8890"/>
                </a:lnTo>
                <a:lnTo>
                  <a:pt x="294106" y="8890"/>
                </a:lnTo>
                <a:lnTo>
                  <a:pt x="294106" y="250278"/>
                </a:lnTo>
                <a:lnTo>
                  <a:pt x="262013" y="250278"/>
                </a:lnTo>
                <a:lnTo>
                  <a:pt x="262013" y="259168"/>
                </a:lnTo>
                <a:lnTo>
                  <a:pt x="369912" y="259168"/>
                </a:lnTo>
                <a:lnTo>
                  <a:pt x="369912" y="250278"/>
                </a:lnTo>
                <a:lnTo>
                  <a:pt x="337832" y="250278"/>
                </a:lnTo>
                <a:lnTo>
                  <a:pt x="337832" y="8890"/>
                </a:lnTo>
                <a:lnTo>
                  <a:pt x="369912" y="8890"/>
                </a:lnTo>
                <a:lnTo>
                  <a:pt x="369912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8457679" y="3788447"/>
            <a:ext cx="1393190" cy="352425"/>
          </a:xfrm>
          <a:custGeom>
            <a:avLst/>
            <a:gdLst/>
            <a:ahLst/>
            <a:cxnLst/>
            <a:rect l="l" t="t" r="r" b="b"/>
            <a:pathLst>
              <a:path w="1393190" h="352425">
                <a:moveTo>
                  <a:pt x="272834" y="84759"/>
                </a:moveTo>
                <a:lnTo>
                  <a:pt x="257289" y="38773"/>
                </a:lnTo>
                <a:lnTo>
                  <a:pt x="220764" y="13284"/>
                </a:lnTo>
                <a:lnTo>
                  <a:pt x="208546" y="10134"/>
                </a:lnTo>
                <a:lnTo>
                  <a:pt x="208546" y="87439"/>
                </a:lnTo>
                <a:lnTo>
                  <a:pt x="203187" y="132740"/>
                </a:lnTo>
                <a:lnTo>
                  <a:pt x="188391" y="156705"/>
                </a:lnTo>
                <a:lnTo>
                  <a:pt x="166090" y="166116"/>
                </a:lnTo>
                <a:lnTo>
                  <a:pt x="138201" y="167741"/>
                </a:lnTo>
                <a:lnTo>
                  <a:pt x="100774" y="167741"/>
                </a:lnTo>
                <a:lnTo>
                  <a:pt x="100774" y="11607"/>
                </a:lnTo>
                <a:lnTo>
                  <a:pt x="138201" y="11607"/>
                </a:lnTo>
                <a:lnTo>
                  <a:pt x="163830" y="13042"/>
                </a:lnTo>
                <a:lnTo>
                  <a:pt x="186385" y="21755"/>
                </a:lnTo>
                <a:lnTo>
                  <a:pt x="202438" y="44348"/>
                </a:lnTo>
                <a:lnTo>
                  <a:pt x="208546" y="87439"/>
                </a:lnTo>
                <a:lnTo>
                  <a:pt x="208546" y="10134"/>
                </a:lnTo>
                <a:lnTo>
                  <a:pt x="178396" y="2336"/>
                </a:lnTo>
                <a:lnTo>
                  <a:pt x="145338" y="0"/>
                </a:lnTo>
                <a:lnTo>
                  <a:pt x="0" y="0"/>
                </a:lnTo>
                <a:lnTo>
                  <a:pt x="0" y="11607"/>
                </a:lnTo>
                <a:lnTo>
                  <a:pt x="42786" y="11607"/>
                </a:lnTo>
                <a:lnTo>
                  <a:pt x="42786" y="334581"/>
                </a:lnTo>
                <a:lnTo>
                  <a:pt x="0" y="334581"/>
                </a:lnTo>
                <a:lnTo>
                  <a:pt x="0" y="346189"/>
                </a:lnTo>
                <a:lnTo>
                  <a:pt x="143548" y="346189"/>
                </a:lnTo>
                <a:lnTo>
                  <a:pt x="143548" y="334581"/>
                </a:lnTo>
                <a:lnTo>
                  <a:pt x="100774" y="334581"/>
                </a:lnTo>
                <a:lnTo>
                  <a:pt x="100774" y="179336"/>
                </a:lnTo>
                <a:lnTo>
                  <a:pt x="145338" y="179336"/>
                </a:lnTo>
                <a:lnTo>
                  <a:pt x="184061" y="176098"/>
                </a:lnTo>
                <a:lnTo>
                  <a:pt x="210350" y="167741"/>
                </a:lnTo>
                <a:lnTo>
                  <a:pt x="225793" y="162839"/>
                </a:lnTo>
                <a:lnTo>
                  <a:pt x="259181" y="134175"/>
                </a:lnTo>
                <a:lnTo>
                  <a:pt x="272834" y="84759"/>
                </a:lnTo>
                <a:close/>
              </a:path>
              <a:path w="1393190" h="352425">
                <a:moveTo>
                  <a:pt x="465340" y="337261"/>
                </a:moveTo>
                <a:lnTo>
                  <a:pt x="438607" y="337261"/>
                </a:lnTo>
                <a:lnTo>
                  <a:pt x="414020" y="264985"/>
                </a:lnTo>
                <a:lnTo>
                  <a:pt x="410984" y="256070"/>
                </a:lnTo>
                <a:lnTo>
                  <a:pt x="373951" y="147218"/>
                </a:lnTo>
                <a:lnTo>
                  <a:pt x="365531" y="122478"/>
                </a:lnTo>
                <a:lnTo>
                  <a:pt x="365531" y="256070"/>
                </a:lnTo>
                <a:lnTo>
                  <a:pt x="292442" y="256070"/>
                </a:lnTo>
                <a:lnTo>
                  <a:pt x="330708" y="147218"/>
                </a:lnTo>
                <a:lnTo>
                  <a:pt x="365531" y="256070"/>
                </a:lnTo>
                <a:lnTo>
                  <a:pt x="365531" y="122478"/>
                </a:lnTo>
                <a:lnTo>
                  <a:pt x="352094" y="82981"/>
                </a:lnTo>
                <a:lnTo>
                  <a:pt x="342353" y="82981"/>
                </a:lnTo>
                <a:lnTo>
                  <a:pt x="252285" y="337261"/>
                </a:lnTo>
                <a:lnTo>
                  <a:pt x="226377" y="337261"/>
                </a:lnTo>
                <a:lnTo>
                  <a:pt x="226377" y="346189"/>
                </a:lnTo>
                <a:lnTo>
                  <a:pt x="296011" y="346189"/>
                </a:lnTo>
                <a:lnTo>
                  <a:pt x="296011" y="337261"/>
                </a:lnTo>
                <a:lnTo>
                  <a:pt x="263931" y="337261"/>
                </a:lnTo>
                <a:lnTo>
                  <a:pt x="288886" y="264985"/>
                </a:lnTo>
                <a:lnTo>
                  <a:pt x="369087" y="264985"/>
                </a:lnTo>
                <a:lnTo>
                  <a:pt x="392264" y="337261"/>
                </a:lnTo>
                <a:lnTo>
                  <a:pt x="360184" y="337261"/>
                </a:lnTo>
                <a:lnTo>
                  <a:pt x="360184" y="346189"/>
                </a:lnTo>
                <a:lnTo>
                  <a:pt x="465340" y="346189"/>
                </a:lnTo>
                <a:lnTo>
                  <a:pt x="465340" y="337261"/>
                </a:lnTo>
                <a:close/>
              </a:path>
              <a:path w="1393190" h="352425">
                <a:moveTo>
                  <a:pt x="712279" y="214134"/>
                </a:moveTo>
                <a:lnTo>
                  <a:pt x="707542" y="180263"/>
                </a:lnTo>
                <a:lnTo>
                  <a:pt x="694448" y="148564"/>
                </a:lnTo>
                <a:lnTo>
                  <a:pt x="674674" y="121539"/>
                </a:lnTo>
                <a:lnTo>
                  <a:pt x="660577" y="110274"/>
                </a:lnTo>
                <a:lnTo>
                  <a:pt x="660577" y="215023"/>
                </a:lnTo>
                <a:lnTo>
                  <a:pt x="657377" y="272135"/>
                </a:lnTo>
                <a:lnTo>
                  <a:pt x="644956" y="309930"/>
                </a:lnTo>
                <a:lnTo>
                  <a:pt x="619175" y="330835"/>
                </a:lnTo>
                <a:lnTo>
                  <a:pt x="575856" y="337261"/>
                </a:lnTo>
                <a:lnTo>
                  <a:pt x="553516" y="337261"/>
                </a:lnTo>
                <a:lnTo>
                  <a:pt x="553516" y="95465"/>
                </a:lnTo>
                <a:lnTo>
                  <a:pt x="575856" y="95465"/>
                </a:lnTo>
                <a:lnTo>
                  <a:pt x="622579" y="102476"/>
                </a:lnTo>
                <a:lnTo>
                  <a:pt x="658507" y="161340"/>
                </a:lnTo>
                <a:lnTo>
                  <a:pt x="660552" y="214134"/>
                </a:lnTo>
                <a:lnTo>
                  <a:pt x="660577" y="215023"/>
                </a:lnTo>
                <a:lnTo>
                  <a:pt x="660577" y="110274"/>
                </a:lnTo>
                <a:lnTo>
                  <a:pt x="609041" y="88442"/>
                </a:lnTo>
                <a:lnTo>
                  <a:pt x="566940" y="86550"/>
                </a:lnTo>
                <a:lnTo>
                  <a:pt x="478650" y="86550"/>
                </a:lnTo>
                <a:lnTo>
                  <a:pt x="478650" y="95465"/>
                </a:lnTo>
                <a:lnTo>
                  <a:pt x="510743" y="95465"/>
                </a:lnTo>
                <a:lnTo>
                  <a:pt x="510743" y="337261"/>
                </a:lnTo>
                <a:lnTo>
                  <a:pt x="478650" y="337261"/>
                </a:lnTo>
                <a:lnTo>
                  <a:pt x="478650" y="346189"/>
                </a:lnTo>
                <a:lnTo>
                  <a:pt x="566940" y="346189"/>
                </a:lnTo>
                <a:lnTo>
                  <a:pt x="588391" y="345681"/>
                </a:lnTo>
                <a:lnTo>
                  <a:pt x="629958" y="338645"/>
                </a:lnTo>
                <a:lnTo>
                  <a:pt x="674281" y="310362"/>
                </a:lnTo>
                <a:lnTo>
                  <a:pt x="707529" y="250444"/>
                </a:lnTo>
                <a:lnTo>
                  <a:pt x="712152" y="215023"/>
                </a:lnTo>
                <a:lnTo>
                  <a:pt x="712279" y="214134"/>
                </a:lnTo>
                <a:close/>
              </a:path>
              <a:path w="1393190" h="352425">
                <a:moveTo>
                  <a:pt x="974293" y="216801"/>
                </a:moveTo>
                <a:lnTo>
                  <a:pt x="965860" y="169392"/>
                </a:lnTo>
                <a:lnTo>
                  <a:pt x="965746" y="168757"/>
                </a:lnTo>
                <a:lnTo>
                  <a:pt x="941984" y="124802"/>
                </a:lnTo>
                <a:lnTo>
                  <a:pt x="923442" y="108343"/>
                </a:lnTo>
                <a:lnTo>
                  <a:pt x="923442" y="216801"/>
                </a:lnTo>
                <a:lnTo>
                  <a:pt x="922451" y="263702"/>
                </a:lnTo>
                <a:lnTo>
                  <a:pt x="915530" y="304241"/>
                </a:lnTo>
                <a:lnTo>
                  <a:pt x="896772" y="332740"/>
                </a:lnTo>
                <a:lnTo>
                  <a:pt x="860221" y="343496"/>
                </a:lnTo>
                <a:lnTo>
                  <a:pt x="823125" y="332740"/>
                </a:lnTo>
                <a:lnTo>
                  <a:pt x="804075" y="304241"/>
                </a:lnTo>
                <a:lnTo>
                  <a:pt x="797166" y="264350"/>
                </a:lnTo>
                <a:lnTo>
                  <a:pt x="797052" y="263702"/>
                </a:lnTo>
                <a:lnTo>
                  <a:pt x="796048" y="216801"/>
                </a:lnTo>
                <a:lnTo>
                  <a:pt x="797052" y="169392"/>
                </a:lnTo>
                <a:lnTo>
                  <a:pt x="804075" y="128587"/>
                </a:lnTo>
                <a:lnTo>
                  <a:pt x="823125" y="99999"/>
                </a:lnTo>
                <a:lnTo>
                  <a:pt x="860221" y="89230"/>
                </a:lnTo>
                <a:lnTo>
                  <a:pt x="896772" y="99999"/>
                </a:lnTo>
                <a:lnTo>
                  <a:pt x="915530" y="128587"/>
                </a:lnTo>
                <a:lnTo>
                  <a:pt x="922337" y="168757"/>
                </a:lnTo>
                <a:lnTo>
                  <a:pt x="922451" y="169392"/>
                </a:lnTo>
                <a:lnTo>
                  <a:pt x="923442" y="216801"/>
                </a:lnTo>
                <a:lnTo>
                  <a:pt x="923442" y="108343"/>
                </a:lnTo>
                <a:lnTo>
                  <a:pt x="905865" y="92722"/>
                </a:lnTo>
                <a:lnTo>
                  <a:pt x="893000" y="89230"/>
                </a:lnTo>
                <a:lnTo>
                  <a:pt x="860221" y="80302"/>
                </a:lnTo>
                <a:lnTo>
                  <a:pt x="814019" y="92722"/>
                </a:lnTo>
                <a:lnTo>
                  <a:pt x="777621" y="124802"/>
                </a:lnTo>
                <a:lnTo>
                  <a:pt x="753757" y="168757"/>
                </a:lnTo>
                <a:lnTo>
                  <a:pt x="745185" y="216801"/>
                </a:lnTo>
                <a:lnTo>
                  <a:pt x="753643" y="263702"/>
                </a:lnTo>
                <a:lnTo>
                  <a:pt x="753757" y="264350"/>
                </a:lnTo>
                <a:lnTo>
                  <a:pt x="777621" y="308038"/>
                </a:lnTo>
                <a:lnTo>
                  <a:pt x="814019" y="340017"/>
                </a:lnTo>
                <a:lnTo>
                  <a:pt x="860221" y="352425"/>
                </a:lnTo>
                <a:lnTo>
                  <a:pt x="893076" y="343496"/>
                </a:lnTo>
                <a:lnTo>
                  <a:pt x="905865" y="340017"/>
                </a:lnTo>
                <a:lnTo>
                  <a:pt x="941984" y="308038"/>
                </a:lnTo>
                <a:lnTo>
                  <a:pt x="965746" y="264350"/>
                </a:lnTo>
                <a:lnTo>
                  <a:pt x="974293" y="216801"/>
                </a:lnTo>
                <a:close/>
              </a:path>
              <a:path w="1393190" h="352425">
                <a:moveTo>
                  <a:pt x="1204226" y="86550"/>
                </a:moveTo>
                <a:lnTo>
                  <a:pt x="1137450" y="86550"/>
                </a:lnTo>
                <a:lnTo>
                  <a:pt x="1137450" y="95465"/>
                </a:lnTo>
                <a:lnTo>
                  <a:pt x="1169530" y="95465"/>
                </a:lnTo>
                <a:lnTo>
                  <a:pt x="1109764" y="282829"/>
                </a:lnTo>
                <a:lnTo>
                  <a:pt x="1108925" y="282829"/>
                </a:lnTo>
                <a:lnTo>
                  <a:pt x="1043813" y="95465"/>
                </a:lnTo>
                <a:lnTo>
                  <a:pt x="1075893" y="95465"/>
                </a:lnTo>
                <a:lnTo>
                  <a:pt x="1075893" y="86550"/>
                </a:lnTo>
                <a:lnTo>
                  <a:pt x="974293" y="86550"/>
                </a:lnTo>
                <a:lnTo>
                  <a:pt x="974293" y="95465"/>
                </a:lnTo>
                <a:lnTo>
                  <a:pt x="999248" y="95465"/>
                </a:lnTo>
                <a:lnTo>
                  <a:pt x="1089329" y="349758"/>
                </a:lnTo>
                <a:lnTo>
                  <a:pt x="1098232" y="349758"/>
                </a:lnTo>
                <a:lnTo>
                  <a:pt x="1181061" y="95465"/>
                </a:lnTo>
                <a:lnTo>
                  <a:pt x="1204226" y="95465"/>
                </a:lnTo>
                <a:lnTo>
                  <a:pt x="1204226" y="86550"/>
                </a:lnTo>
                <a:close/>
              </a:path>
              <a:path w="1393190" h="352425">
                <a:moveTo>
                  <a:pt x="1393177" y="337261"/>
                </a:moveTo>
                <a:lnTo>
                  <a:pt x="1366431" y="337261"/>
                </a:lnTo>
                <a:lnTo>
                  <a:pt x="1341882" y="264985"/>
                </a:lnTo>
                <a:lnTo>
                  <a:pt x="1338859" y="256070"/>
                </a:lnTo>
                <a:lnTo>
                  <a:pt x="1301877" y="147218"/>
                </a:lnTo>
                <a:lnTo>
                  <a:pt x="1293355" y="122148"/>
                </a:lnTo>
                <a:lnTo>
                  <a:pt x="1293355" y="256070"/>
                </a:lnTo>
                <a:lnTo>
                  <a:pt x="1220279" y="256070"/>
                </a:lnTo>
                <a:lnTo>
                  <a:pt x="1258658" y="147218"/>
                </a:lnTo>
                <a:lnTo>
                  <a:pt x="1259484" y="147218"/>
                </a:lnTo>
                <a:lnTo>
                  <a:pt x="1293355" y="256070"/>
                </a:lnTo>
                <a:lnTo>
                  <a:pt x="1293355" y="122148"/>
                </a:lnTo>
                <a:lnTo>
                  <a:pt x="1280045" y="82981"/>
                </a:lnTo>
                <a:lnTo>
                  <a:pt x="1270177" y="82981"/>
                </a:lnTo>
                <a:lnTo>
                  <a:pt x="1180223" y="337261"/>
                </a:lnTo>
                <a:lnTo>
                  <a:pt x="1154328" y="337261"/>
                </a:lnTo>
                <a:lnTo>
                  <a:pt x="1154328" y="346189"/>
                </a:lnTo>
                <a:lnTo>
                  <a:pt x="1223835" y="346189"/>
                </a:lnTo>
                <a:lnTo>
                  <a:pt x="1223835" y="337261"/>
                </a:lnTo>
                <a:lnTo>
                  <a:pt x="1191755" y="337261"/>
                </a:lnTo>
                <a:lnTo>
                  <a:pt x="1217663" y="264985"/>
                </a:lnTo>
                <a:lnTo>
                  <a:pt x="1297876" y="264985"/>
                </a:lnTo>
                <a:lnTo>
                  <a:pt x="1320088" y="337261"/>
                </a:lnTo>
                <a:lnTo>
                  <a:pt x="1288961" y="337261"/>
                </a:lnTo>
                <a:lnTo>
                  <a:pt x="1288961" y="346189"/>
                </a:lnTo>
                <a:lnTo>
                  <a:pt x="1393177" y="346189"/>
                </a:lnTo>
                <a:lnTo>
                  <a:pt x="1393177" y="337261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bg object 3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95502" y="2269321"/>
            <a:ext cx="2317550" cy="2311399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81930" y="172846"/>
            <a:ext cx="2628138" cy="13254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C0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38"/>
            <a:ext cx="12192000" cy="1139190"/>
          </a:xfrm>
          <a:custGeom>
            <a:avLst/>
            <a:gdLst/>
            <a:ahLst/>
            <a:cxnLst/>
            <a:rect l="l" t="t" r="r" b="b"/>
            <a:pathLst>
              <a:path w="12192000" h="1139190">
                <a:moveTo>
                  <a:pt x="12192000" y="0"/>
                </a:moveTo>
                <a:lnTo>
                  <a:pt x="0" y="0"/>
                </a:lnTo>
                <a:lnTo>
                  <a:pt x="0" y="1138770"/>
                </a:lnTo>
                <a:lnTo>
                  <a:pt x="12192000" y="1138770"/>
                </a:lnTo>
                <a:lnTo>
                  <a:pt x="12192000" y="0"/>
                </a:lnTo>
                <a:close/>
              </a:path>
            </a:pathLst>
          </a:custGeom>
          <a:solidFill>
            <a:srgbClr val="B3071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56654" y="333523"/>
            <a:ext cx="892142" cy="487291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418686" y="325869"/>
            <a:ext cx="795608" cy="487312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2418686" y="722216"/>
            <a:ext cx="80010" cy="88900"/>
          </a:xfrm>
          <a:custGeom>
            <a:avLst/>
            <a:gdLst/>
            <a:ahLst/>
            <a:cxnLst/>
            <a:rect l="l" t="t" r="r" b="b"/>
            <a:pathLst>
              <a:path w="80010" h="88900">
                <a:moveTo>
                  <a:pt x="37614" y="0"/>
                </a:moveTo>
                <a:lnTo>
                  <a:pt x="0" y="0"/>
                </a:lnTo>
                <a:lnTo>
                  <a:pt x="0" y="2972"/>
                </a:lnTo>
                <a:lnTo>
                  <a:pt x="33318" y="2972"/>
                </a:lnTo>
                <a:lnTo>
                  <a:pt x="49311" y="5374"/>
                </a:lnTo>
                <a:lnTo>
                  <a:pt x="58006" y="12788"/>
                </a:lnTo>
                <a:lnTo>
                  <a:pt x="61608" y="25530"/>
                </a:lnTo>
                <a:lnTo>
                  <a:pt x="62307" y="43607"/>
                </a:lnTo>
                <a:lnTo>
                  <a:pt x="62319" y="43912"/>
                </a:lnTo>
                <a:lnTo>
                  <a:pt x="61224" y="63470"/>
                </a:lnTo>
                <a:lnTo>
                  <a:pt x="56983" y="76412"/>
                </a:lnTo>
                <a:lnTo>
                  <a:pt x="48159" y="83568"/>
                </a:lnTo>
                <a:lnTo>
                  <a:pt x="33318" y="85768"/>
                </a:lnTo>
                <a:lnTo>
                  <a:pt x="0" y="85768"/>
                </a:lnTo>
                <a:lnTo>
                  <a:pt x="0" y="88826"/>
                </a:lnTo>
                <a:lnTo>
                  <a:pt x="44881" y="87908"/>
                </a:lnTo>
                <a:lnTo>
                  <a:pt x="78169" y="56043"/>
                </a:lnTo>
                <a:lnTo>
                  <a:pt x="79713" y="43912"/>
                </a:lnTo>
                <a:lnTo>
                  <a:pt x="79752" y="43607"/>
                </a:lnTo>
                <a:lnTo>
                  <a:pt x="58653" y="5114"/>
                </a:lnTo>
                <a:lnTo>
                  <a:pt x="44687" y="568"/>
                </a:lnTo>
                <a:lnTo>
                  <a:pt x="37614" y="0"/>
                </a:lnTo>
                <a:close/>
              </a:path>
              <a:path w="80010" h="88900">
                <a:moveTo>
                  <a:pt x="25986" y="2972"/>
                </a:moveTo>
                <a:lnTo>
                  <a:pt x="10997" y="2972"/>
                </a:lnTo>
                <a:lnTo>
                  <a:pt x="10997" y="85768"/>
                </a:lnTo>
                <a:lnTo>
                  <a:pt x="25986" y="85768"/>
                </a:lnTo>
                <a:lnTo>
                  <a:pt x="25986" y="2972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441904" y="172202"/>
            <a:ext cx="794386" cy="791597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676382" y="210794"/>
            <a:ext cx="1289557" cy="65039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5848" y="1188796"/>
            <a:ext cx="5319166" cy="719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C0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82574" y="1936241"/>
            <a:ext cx="9374505" cy="46075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" algn="ctr">
              <a:lnSpc>
                <a:spcPts val="3740"/>
              </a:lnSpc>
              <a:spcBef>
                <a:spcPts val="100"/>
              </a:spcBef>
            </a:pPr>
            <a:r>
              <a:rPr sz="3200" dirty="0">
                <a:solidFill>
                  <a:srgbClr val="FFFFFF"/>
                </a:solidFill>
              </a:rPr>
              <a:t>Admission</a:t>
            </a:r>
            <a:r>
              <a:rPr sz="3200" spc="-45" dirty="0">
                <a:solidFill>
                  <a:srgbClr val="FFFFFF"/>
                </a:solidFill>
              </a:rPr>
              <a:t> </a:t>
            </a:r>
            <a:r>
              <a:rPr sz="3200" dirty="0">
                <a:solidFill>
                  <a:srgbClr val="FFFFFF"/>
                </a:solidFill>
              </a:rPr>
              <a:t>to</a:t>
            </a:r>
            <a:r>
              <a:rPr sz="3200" spc="-15" dirty="0">
                <a:solidFill>
                  <a:srgbClr val="FFFFFF"/>
                </a:solidFill>
              </a:rPr>
              <a:t> </a:t>
            </a:r>
            <a:r>
              <a:rPr sz="3200" dirty="0">
                <a:solidFill>
                  <a:srgbClr val="FFFFFF"/>
                </a:solidFill>
              </a:rPr>
              <a:t>second</a:t>
            </a:r>
            <a:r>
              <a:rPr sz="3200" spc="-40" dirty="0">
                <a:solidFill>
                  <a:srgbClr val="FFFFFF"/>
                </a:solidFill>
              </a:rPr>
              <a:t> </a:t>
            </a:r>
            <a:r>
              <a:rPr sz="3200" spc="-20" dirty="0">
                <a:solidFill>
                  <a:srgbClr val="FFFFFF"/>
                </a:solidFill>
              </a:rPr>
              <a:t>year</a:t>
            </a:r>
            <a:endParaRPr sz="3200" dirty="0"/>
          </a:p>
          <a:p>
            <a:pPr marL="18415" algn="ctr">
              <a:lnSpc>
                <a:spcPts val="2300"/>
              </a:lnSpc>
            </a:pPr>
            <a:r>
              <a:rPr sz="2000" spc="-10" dirty="0">
                <a:solidFill>
                  <a:srgbClr val="FFFFFF"/>
                </a:solidFill>
              </a:rPr>
              <a:t>Technologies</a:t>
            </a:r>
            <a:r>
              <a:rPr sz="2000" spc="-55" dirty="0">
                <a:solidFill>
                  <a:srgbClr val="FFFFFF"/>
                </a:solidFill>
              </a:rPr>
              <a:t> </a:t>
            </a:r>
            <a:r>
              <a:rPr sz="2000" dirty="0">
                <a:solidFill>
                  <a:srgbClr val="FFFFFF"/>
                </a:solidFill>
              </a:rPr>
              <a:t>for</a:t>
            </a:r>
            <a:r>
              <a:rPr sz="2000" spc="-35" dirty="0">
                <a:solidFill>
                  <a:srgbClr val="FFFFFF"/>
                </a:solidFill>
              </a:rPr>
              <a:t> </a:t>
            </a:r>
            <a:r>
              <a:rPr sz="2000" dirty="0">
                <a:solidFill>
                  <a:srgbClr val="FFFFFF"/>
                </a:solidFill>
              </a:rPr>
              <a:t>fundamental</a:t>
            </a:r>
            <a:r>
              <a:rPr sz="2000" spc="-45" dirty="0">
                <a:solidFill>
                  <a:srgbClr val="FFFFFF"/>
                </a:solidFill>
              </a:rPr>
              <a:t> </a:t>
            </a:r>
            <a:r>
              <a:rPr sz="2000" dirty="0">
                <a:solidFill>
                  <a:srgbClr val="FFFFFF"/>
                </a:solidFill>
              </a:rPr>
              <a:t>research</a:t>
            </a:r>
            <a:r>
              <a:rPr sz="2000" spc="-35" dirty="0">
                <a:solidFill>
                  <a:srgbClr val="FFFFFF"/>
                </a:solidFill>
              </a:rPr>
              <a:t> </a:t>
            </a:r>
            <a:r>
              <a:rPr sz="2000" dirty="0">
                <a:solidFill>
                  <a:srgbClr val="FFFFFF"/>
                </a:solidFill>
              </a:rPr>
              <a:t>in</a:t>
            </a:r>
            <a:r>
              <a:rPr sz="2000" spc="5" dirty="0">
                <a:solidFill>
                  <a:srgbClr val="FFFFFF"/>
                </a:solidFill>
              </a:rPr>
              <a:t> </a:t>
            </a:r>
            <a:r>
              <a:rPr sz="2000" dirty="0">
                <a:solidFill>
                  <a:srgbClr val="FFFFFF"/>
                </a:solidFill>
              </a:rPr>
              <a:t>phisycs</a:t>
            </a:r>
            <a:r>
              <a:rPr sz="2000" spc="-25" dirty="0">
                <a:solidFill>
                  <a:srgbClr val="FFFFFF"/>
                </a:solidFill>
              </a:rPr>
              <a:t> </a:t>
            </a:r>
            <a:r>
              <a:rPr sz="2000" dirty="0">
                <a:solidFill>
                  <a:srgbClr val="FFFFFF"/>
                </a:solidFill>
              </a:rPr>
              <a:t>and</a:t>
            </a:r>
            <a:r>
              <a:rPr sz="2000" spc="-15" dirty="0">
                <a:solidFill>
                  <a:srgbClr val="FFFFFF"/>
                </a:solidFill>
              </a:rPr>
              <a:t> </a:t>
            </a:r>
            <a:r>
              <a:rPr sz="2000" spc="-10" dirty="0">
                <a:solidFill>
                  <a:srgbClr val="FFFFFF"/>
                </a:solidFill>
              </a:rPr>
              <a:t>astrophisycs</a:t>
            </a:r>
            <a:endParaRPr sz="2000" dirty="0"/>
          </a:p>
        </p:txBody>
      </p:sp>
      <p:sp>
        <p:nvSpPr>
          <p:cNvPr id="3" name="object 3"/>
          <p:cNvSpPr txBox="1"/>
          <p:nvPr/>
        </p:nvSpPr>
        <p:spPr>
          <a:xfrm>
            <a:off x="5028438" y="5133213"/>
            <a:ext cx="21361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2400" b="1" dirty="0">
                <a:solidFill>
                  <a:srgbClr val="FFFFFF"/>
                </a:solidFill>
                <a:latin typeface="Times New Roman"/>
                <a:cs typeface="Times New Roman"/>
              </a:rPr>
              <a:t>Alberto Barci</a:t>
            </a:r>
            <a:endParaRPr sz="2400" dirty="0"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51221" y="270738"/>
            <a:ext cx="1289557" cy="65039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357876" y="6370116"/>
            <a:ext cx="149606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A.Y.</a:t>
            </a:r>
            <a:r>
              <a:rPr sz="1800" b="1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202</a:t>
            </a:r>
            <a:r>
              <a:rPr lang="it-IT" sz="18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r>
              <a:rPr sz="18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-</a:t>
            </a:r>
            <a:r>
              <a:rPr sz="18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202</a:t>
            </a:r>
            <a:r>
              <a:rPr lang="it-IT" sz="18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endParaRPr sz="1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36F8F-AD7A-2BC3-EA83-CA0199B4F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53BEA3E-541E-83EE-862E-4289EA2F5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376782"/>
            <a:ext cx="4039203" cy="37338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7118BFB-A398-B6F0-9E79-ACB240A78B0B}"/>
              </a:ext>
            </a:extLst>
          </p:cNvPr>
          <p:cNvSpPr txBox="1"/>
          <p:nvPr/>
        </p:nvSpPr>
        <p:spPr>
          <a:xfrm>
            <a:off x="762001" y="5215168"/>
            <a:ext cx="40392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dirty="0"/>
              <a:t>Figure: </a:t>
            </a:r>
            <a:r>
              <a:rPr lang="en-US" sz="1200" dirty="0"/>
              <a:t>Cubes and Single Track (SST) Ta samples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2020E34-02AF-22E5-7C07-433557CE418F}"/>
              </a:ext>
            </a:extLst>
          </p:cNvPr>
          <p:cNvSpPr txBox="1"/>
          <p:nvPr/>
        </p:nvSpPr>
        <p:spPr>
          <a:xfrm>
            <a:off x="6096000" y="5215168"/>
            <a:ext cx="47467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Figure: </a:t>
            </a:r>
            <a:r>
              <a:rPr lang="en-US" sz="1200" dirty="0"/>
              <a:t>SST Ta samples (SEM)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28D0474-2FD3-48E8-495F-D6F1AF2CCD45}"/>
              </a:ext>
            </a:extLst>
          </p:cNvPr>
          <p:cNvSpPr txBox="1"/>
          <p:nvPr/>
        </p:nvSpPr>
        <p:spPr>
          <a:xfrm>
            <a:off x="3574026" y="228600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Ta – The first LPBF samples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9B001BC-2E6C-44A0-8A31-8AFACD3CDE71}"/>
              </a:ext>
            </a:extLst>
          </p:cNvPr>
          <p:cNvSpPr txBox="1"/>
          <p:nvPr/>
        </p:nvSpPr>
        <p:spPr>
          <a:xfrm>
            <a:off x="0" y="5770469"/>
            <a:ext cx="1112520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No adhesion issues on the Cu platform.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SSTs: the tracks shape becomes irregular as laser power and scan speed increase + Balling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0B59297-9CEE-C271-63B0-CE5A247F3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2710" y="5579253"/>
            <a:ext cx="1112876" cy="101291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904B112-3617-EFC9-7B3B-31D43D9F47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1376782"/>
            <a:ext cx="5378620" cy="3790761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A8473D7D-A708-1D41-CCF6-722B005E1A6F}"/>
              </a:ext>
            </a:extLst>
          </p:cNvPr>
          <p:cNvSpPr/>
          <p:nvPr/>
        </p:nvSpPr>
        <p:spPr>
          <a:xfrm>
            <a:off x="10363200" y="4343400"/>
            <a:ext cx="152400" cy="1524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A12F5A22-E1A6-E454-2BFE-B7D757D228CC}"/>
              </a:ext>
            </a:extLst>
          </p:cNvPr>
          <p:cNvCxnSpPr>
            <a:cxnSpLocks/>
          </p:cNvCxnSpPr>
          <p:nvPr/>
        </p:nvCxnSpPr>
        <p:spPr>
          <a:xfrm>
            <a:off x="10515600" y="4495800"/>
            <a:ext cx="762000" cy="10834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8096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22E3B0C-6602-E626-E4D6-2833E34A1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8406" y="1592192"/>
            <a:ext cx="2577548" cy="24384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55AEB64-90AC-3DB2-1028-D1DA4337F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592192"/>
            <a:ext cx="2577061" cy="24384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6158D8B-D346-9ADF-68F6-76D6F22E4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509" y="1592192"/>
            <a:ext cx="2579854" cy="24384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22ACFF5-ABF3-53C6-8468-AC3901C6F669}"/>
              </a:ext>
            </a:extLst>
          </p:cNvPr>
          <p:cNvSpPr txBox="1"/>
          <p:nvPr/>
        </p:nvSpPr>
        <p:spPr>
          <a:xfrm>
            <a:off x="304800" y="1222594"/>
            <a:ext cx="25766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it-IT" sz="1400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Ed</a:t>
            </a:r>
            <a:r>
              <a:rPr lang="en-GB" sz="1400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&lt;290 J/mm</a:t>
            </a:r>
            <a:r>
              <a:rPr lang="en-GB" sz="1400" b="1" kern="1200" baseline="300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3,</a:t>
            </a:r>
            <a:r>
              <a:rPr lang="en-GB" sz="1400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 RD=98.56 %</a:t>
            </a:r>
            <a:endParaRPr lang="en-US" sz="14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6B5F30C-7A8F-F446-E360-CF959FB285D1}"/>
              </a:ext>
            </a:extLst>
          </p:cNvPr>
          <p:cNvSpPr txBox="1"/>
          <p:nvPr/>
        </p:nvSpPr>
        <p:spPr>
          <a:xfrm>
            <a:off x="5789261" y="1222594"/>
            <a:ext cx="25766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it-IT" sz="1400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Ed</a:t>
            </a:r>
            <a:r>
              <a:rPr lang="en-GB" sz="1400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&gt;320 J/</a:t>
            </a:r>
            <a:r>
              <a:rPr lang="en-GB" sz="1400" b="1" kern="1200" dirty="0">
                <a:solidFill>
                  <a:prstClr val="black"/>
                </a:solidFill>
                <a:latin typeface="Aptos" panose="02110004020202020204"/>
              </a:rPr>
              <a:t>mm</a:t>
            </a:r>
            <a:r>
              <a:rPr lang="en-GB" sz="1400" b="1" kern="1200" baseline="30000" dirty="0">
                <a:solidFill>
                  <a:prstClr val="black"/>
                </a:solidFill>
                <a:latin typeface="Aptos" panose="02110004020202020204"/>
              </a:rPr>
              <a:t>3</a:t>
            </a:r>
            <a:r>
              <a:rPr lang="en-GB" sz="1400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, RD=98.81 %</a:t>
            </a:r>
            <a:endParaRPr lang="en-US" sz="14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460E089-FC65-63B4-C51F-579A6C78ABDC}"/>
              </a:ext>
            </a:extLst>
          </p:cNvPr>
          <p:cNvSpPr txBox="1"/>
          <p:nvPr/>
        </p:nvSpPr>
        <p:spPr>
          <a:xfrm>
            <a:off x="2971800" y="1222594"/>
            <a:ext cx="2736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it-IT" sz="1400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Ed</a:t>
            </a:r>
            <a:r>
              <a:rPr lang="en-GB" sz="1400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=290-320 J/</a:t>
            </a:r>
            <a:r>
              <a:rPr lang="en-GB" sz="1400" b="1" kern="1200" dirty="0">
                <a:solidFill>
                  <a:prstClr val="black"/>
                </a:solidFill>
                <a:latin typeface="Aptos" panose="02110004020202020204"/>
              </a:rPr>
              <a:t>mm</a:t>
            </a:r>
            <a:r>
              <a:rPr lang="en-GB" sz="1400" b="1" kern="1200" baseline="30000" dirty="0">
                <a:solidFill>
                  <a:prstClr val="black"/>
                </a:solidFill>
                <a:latin typeface="Aptos" panose="02110004020202020204"/>
              </a:rPr>
              <a:t>3</a:t>
            </a:r>
            <a:r>
              <a:rPr lang="en-GB" sz="1400" b="1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, RD=98.88 %</a:t>
            </a:r>
            <a:endParaRPr lang="en-US" sz="1400" b="1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2E8B760-3D1B-1104-92F2-2B138D761ED2}"/>
              </a:ext>
            </a:extLst>
          </p:cNvPr>
          <p:cNvSpPr txBox="1"/>
          <p:nvPr/>
        </p:nvSpPr>
        <p:spPr>
          <a:xfrm>
            <a:off x="8632538" y="2111514"/>
            <a:ext cx="3266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GB" sz="2000" kern="120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No porosity or defects on the top surface</a:t>
            </a:r>
            <a:endParaRPr lang="en-US" sz="2000" kern="120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3D7FDBB9-7BB5-7EF2-78FD-119DBF11AC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511" y="4572001"/>
            <a:ext cx="7925306" cy="214311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C8805CC-479A-49BA-5245-668DCB0F98DB}"/>
              </a:ext>
            </a:extLst>
          </p:cNvPr>
          <p:cNvSpPr txBox="1"/>
          <p:nvPr/>
        </p:nvSpPr>
        <p:spPr>
          <a:xfrm>
            <a:off x="8632538" y="4800600"/>
            <a:ext cx="3266951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Widespread porosity, probably due to the presence of impurities in the powder.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Maximum RD~98.8%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FE4D007-8507-93E0-BCDA-76C4389F0A8E}"/>
              </a:ext>
            </a:extLst>
          </p:cNvPr>
          <p:cNvSpPr txBox="1"/>
          <p:nvPr/>
        </p:nvSpPr>
        <p:spPr>
          <a:xfrm>
            <a:off x="292509" y="4191000"/>
            <a:ext cx="79253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Ed: 293.33 J/</a:t>
            </a:r>
            <a:r>
              <a:rPr lang="en-GB" sz="1400" b="1" kern="1200" dirty="0">
                <a:solidFill>
                  <a:prstClr val="black"/>
                </a:solidFill>
                <a:latin typeface="Aptos" panose="02110004020202020204"/>
              </a:rPr>
              <a:t>mm</a:t>
            </a:r>
            <a:r>
              <a:rPr lang="en-GB" sz="1400" b="1" kern="1200" baseline="30000" dirty="0">
                <a:solidFill>
                  <a:prstClr val="black"/>
                </a:solidFill>
                <a:latin typeface="Aptos" panose="02110004020202020204"/>
              </a:rPr>
              <a:t>3</a:t>
            </a:r>
            <a:r>
              <a:rPr lang="en-US" sz="1400" b="1" dirty="0"/>
              <a:t>, Laser power: 110 W, Scanning speed: 250 mm/s, RD</a:t>
            </a:r>
            <a:r>
              <a:rPr lang="en-GB" sz="1400" b="1" dirty="0"/>
              <a:t>=</a:t>
            </a:r>
            <a:r>
              <a:rPr lang="en-US" sz="1400" b="1" dirty="0"/>
              <a:t>98.88%</a:t>
            </a:r>
            <a:r>
              <a:rPr lang="en-GB" sz="1400" b="1" dirty="0"/>
              <a:t> </a:t>
            </a:r>
            <a:endParaRPr lang="en-US" sz="1400" b="1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E4C2238-597C-EF73-011C-A68D7AC6D8E9}"/>
              </a:ext>
            </a:extLst>
          </p:cNvPr>
          <p:cNvSpPr txBox="1"/>
          <p:nvPr/>
        </p:nvSpPr>
        <p:spPr>
          <a:xfrm>
            <a:off x="3541766" y="228600"/>
            <a:ext cx="6821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Ta – LOM and SEM analysis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086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F9136-63D8-EF6D-6091-07A9971B5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mappa, grigio, schermata, natura&#10;&#10;Il contenuto generato dall'IA potrebbe non essere corretto.">
            <a:extLst>
              <a:ext uri="{FF2B5EF4-FFF2-40B4-BE49-F238E27FC236}">
                <a16:creationId xmlns:a16="http://schemas.microsoft.com/office/drawing/2014/main" id="{9F24AB32-B6D6-A666-2C92-82AB9BEA39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127" y="1626153"/>
            <a:ext cx="3200400" cy="2400300"/>
          </a:xfrm>
          <a:prstGeom prst="rect">
            <a:avLst/>
          </a:prstGeom>
        </p:spPr>
      </p:pic>
      <p:pic>
        <p:nvPicPr>
          <p:cNvPr id="15" name="Immagine 14" descr="Immagine che contiene mappa&#10;&#10;Il contenuto generato dall'IA potrebbe non essere corretto.">
            <a:extLst>
              <a:ext uri="{FF2B5EF4-FFF2-40B4-BE49-F238E27FC236}">
                <a16:creationId xmlns:a16="http://schemas.microsoft.com/office/drawing/2014/main" id="{147A6113-5B74-F5A1-689E-4B8810D330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127" y="4229100"/>
            <a:ext cx="3200400" cy="2400300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36D9B13-D12C-CF36-E362-B8D6915873E4}"/>
              </a:ext>
            </a:extLst>
          </p:cNvPr>
          <p:cNvSpPr txBox="1"/>
          <p:nvPr/>
        </p:nvSpPr>
        <p:spPr>
          <a:xfrm>
            <a:off x="6135944" y="1256821"/>
            <a:ext cx="237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Build direction (BD)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A4A35B1-C446-81A0-366B-07B80690EE94}"/>
              </a:ext>
            </a:extLst>
          </p:cNvPr>
          <p:cNvSpPr txBox="1"/>
          <p:nvPr/>
        </p:nvSpPr>
        <p:spPr>
          <a:xfrm>
            <a:off x="9220199" y="2144409"/>
            <a:ext cx="2968112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VED: 271.60 J/mm3;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Laser power: 110 W;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Scan speed: 225 mm/s</a:t>
            </a:r>
            <a:r>
              <a:rPr lang="en-GB" sz="1600" dirty="0"/>
              <a:t>;</a:t>
            </a:r>
            <a:endParaRPr lang="en-US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Relative density: 98.58%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9B14ACF-C65F-3A27-AE43-4CC2AFA0578E}"/>
              </a:ext>
            </a:extLst>
          </p:cNvPr>
          <p:cNvSpPr txBox="1"/>
          <p:nvPr/>
        </p:nvSpPr>
        <p:spPr>
          <a:xfrm>
            <a:off x="9223888" y="4721938"/>
            <a:ext cx="2968112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VED: 289.96 J</a:t>
            </a:r>
            <a:r>
              <a:rPr lang="en-GB" sz="1600" dirty="0"/>
              <a:t>/mm3</a:t>
            </a:r>
            <a:endParaRPr lang="en-US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Laser power: 120 W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Scan speed: 230 mm/s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Relative density: 98.55%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81A5F81-5867-3C0E-8F60-3857956D1B0A}"/>
              </a:ext>
            </a:extLst>
          </p:cNvPr>
          <p:cNvSpPr txBox="1"/>
          <p:nvPr/>
        </p:nvSpPr>
        <p:spPr>
          <a:xfrm>
            <a:off x="3548216" y="228600"/>
            <a:ext cx="7093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Ta samples - microstructure</a:t>
            </a:r>
            <a:endParaRPr lang="en-US" sz="3600" b="1" dirty="0">
              <a:solidFill>
                <a:schemeClr val="bg1"/>
              </a:solidFill>
            </a:endParaRP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E0EF97FD-1EA9-F350-FB3E-4D3208940BA0}"/>
              </a:ext>
            </a:extLst>
          </p:cNvPr>
          <p:cNvCxnSpPr>
            <a:cxnSpLocks/>
          </p:cNvCxnSpPr>
          <p:nvPr/>
        </p:nvCxnSpPr>
        <p:spPr>
          <a:xfrm flipV="1">
            <a:off x="6553200" y="4569096"/>
            <a:ext cx="0" cy="16137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160ACDE0-99F4-DB34-F5E4-E20FEB563B4C}"/>
              </a:ext>
            </a:extLst>
          </p:cNvPr>
          <p:cNvCxnSpPr>
            <a:cxnSpLocks/>
          </p:cNvCxnSpPr>
          <p:nvPr/>
        </p:nvCxnSpPr>
        <p:spPr>
          <a:xfrm flipV="1">
            <a:off x="6781800" y="1920718"/>
            <a:ext cx="0" cy="18940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6" name="Ovale 25">
            <a:extLst>
              <a:ext uri="{FF2B5EF4-FFF2-40B4-BE49-F238E27FC236}">
                <a16:creationId xmlns:a16="http://schemas.microsoft.com/office/drawing/2014/main" id="{BE6ED7DE-3DEB-5B4A-9D89-C159FB1CF3AC}"/>
              </a:ext>
            </a:extLst>
          </p:cNvPr>
          <p:cNvSpPr/>
          <p:nvPr/>
        </p:nvSpPr>
        <p:spPr>
          <a:xfrm>
            <a:off x="8153400" y="1753675"/>
            <a:ext cx="502676" cy="15966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utoShape 4" descr="Visualizza dettagli immagine correlata. Cube – GeoGebra">
            <a:extLst>
              <a:ext uri="{FF2B5EF4-FFF2-40B4-BE49-F238E27FC236}">
                <a16:creationId xmlns:a16="http://schemas.microsoft.com/office/drawing/2014/main" id="{016FAAF2-322C-5D26-7B8E-E517FCC571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3059B396-13FF-1513-7B4A-044E707A75A5}"/>
              </a:ext>
            </a:extLst>
          </p:cNvPr>
          <p:cNvGrpSpPr/>
          <p:nvPr/>
        </p:nvGrpSpPr>
        <p:grpSpPr>
          <a:xfrm>
            <a:off x="611603" y="1256821"/>
            <a:ext cx="2737592" cy="2324579"/>
            <a:chOff x="574015" y="4649486"/>
            <a:chExt cx="2445720" cy="2144630"/>
          </a:xfrm>
        </p:grpSpPr>
        <p:pic>
          <p:nvPicPr>
            <p:cNvPr id="3074" name="Picture 2" descr="Cross Section Activity – GeoGebra">
              <a:extLst>
                <a:ext uri="{FF2B5EF4-FFF2-40B4-BE49-F238E27FC236}">
                  <a16:creationId xmlns:a16="http://schemas.microsoft.com/office/drawing/2014/main" id="{63F256F3-8169-8C4F-4C1A-D7E42A70B2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632" b="2377"/>
            <a:stretch>
              <a:fillRect/>
            </a:stretch>
          </p:blipFill>
          <p:spPr bwMode="auto">
            <a:xfrm>
              <a:off x="574016" y="5181600"/>
              <a:ext cx="2445719" cy="1612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Cross Section Activity – GeoGebra">
              <a:extLst>
                <a:ext uri="{FF2B5EF4-FFF2-40B4-BE49-F238E27FC236}">
                  <a16:creationId xmlns:a16="http://schemas.microsoft.com/office/drawing/2014/main" id="{877AA7A1-ACD9-5D48-F497-95C8DF4B92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08" b="75597"/>
            <a:stretch>
              <a:fillRect/>
            </a:stretch>
          </p:blipFill>
          <p:spPr bwMode="auto">
            <a:xfrm>
              <a:off x="574015" y="4649486"/>
              <a:ext cx="2445719" cy="545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Immagine 9">
            <a:extLst>
              <a:ext uri="{FF2B5EF4-FFF2-40B4-BE49-F238E27FC236}">
                <a16:creationId xmlns:a16="http://schemas.microsoft.com/office/drawing/2014/main" id="{8A95A549-6B99-ED63-110F-C239267C05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627" y="3831150"/>
            <a:ext cx="3365252" cy="2348990"/>
          </a:xfrm>
          <a:prstGeom prst="rect">
            <a:avLst/>
          </a:prstGeom>
        </p:spPr>
      </p:pic>
      <p:sp>
        <p:nvSpPr>
          <p:cNvPr id="14" name="Freccia a destra 13">
            <a:extLst>
              <a:ext uri="{FF2B5EF4-FFF2-40B4-BE49-F238E27FC236}">
                <a16:creationId xmlns:a16="http://schemas.microsoft.com/office/drawing/2014/main" id="{04ABF00D-59B7-0C40-1552-71CBF4394467}"/>
              </a:ext>
            </a:extLst>
          </p:cNvPr>
          <p:cNvSpPr/>
          <p:nvPr/>
        </p:nvSpPr>
        <p:spPr>
          <a:xfrm rot="2750320">
            <a:off x="2809956" y="4075463"/>
            <a:ext cx="3444325" cy="15534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ccia a destra 15">
            <a:extLst>
              <a:ext uri="{FF2B5EF4-FFF2-40B4-BE49-F238E27FC236}">
                <a16:creationId xmlns:a16="http://schemas.microsoft.com/office/drawing/2014/main" id="{32A51AAC-1CB8-1A52-F525-98D23CAC5B51}"/>
              </a:ext>
            </a:extLst>
          </p:cNvPr>
          <p:cNvSpPr/>
          <p:nvPr/>
        </p:nvSpPr>
        <p:spPr>
          <a:xfrm>
            <a:off x="3309569" y="2641842"/>
            <a:ext cx="2478069" cy="17755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0AB35E85-5934-1AFB-7660-1AF9F4BDE14B}"/>
              </a:ext>
            </a:extLst>
          </p:cNvPr>
          <p:cNvSpPr/>
          <p:nvPr/>
        </p:nvSpPr>
        <p:spPr>
          <a:xfrm>
            <a:off x="1823458" y="1944345"/>
            <a:ext cx="304800" cy="28112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E988687-0AC9-62B2-FEDF-7F0C41B34D46}"/>
              </a:ext>
            </a:extLst>
          </p:cNvPr>
          <p:cNvSpPr txBox="1"/>
          <p:nvPr/>
        </p:nvSpPr>
        <p:spPr>
          <a:xfrm>
            <a:off x="3735413" y="1467512"/>
            <a:ext cx="140478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Top surface</a:t>
            </a:r>
            <a:endParaRPr lang="en-US" dirty="0"/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9DB8C164-4125-BA5B-1F86-C0FF800497D2}"/>
              </a:ext>
            </a:extLst>
          </p:cNvPr>
          <p:cNvCxnSpPr>
            <a:cxnSpLocks/>
            <a:endCxn id="19" idx="1"/>
          </p:cNvCxnSpPr>
          <p:nvPr/>
        </p:nvCxnSpPr>
        <p:spPr>
          <a:xfrm flipV="1">
            <a:off x="2128258" y="1652178"/>
            <a:ext cx="1607155" cy="42626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DF18E6F4-E556-FCE8-794C-4F936AAA7421}"/>
              </a:ext>
            </a:extLst>
          </p:cNvPr>
          <p:cNvSpPr txBox="1"/>
          <p:nvPr/>
        </p:nvSpPr>
        <p:spPr>
          <a:xfrm>
            <a:off x="210030" y="6212095"/>
            <a:ext cx="355044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Examples of EBSD images of grains</a:t>
            </a:r>
          </a:p>
          <a:p>
            <a:r>
              <a:rPr lang="en-US" sz="1000" i="1" dirty="0"/>
              <a:t>https://doi.org/10.1016/j.ijrmhm.2022.105882</a:t>
            </a:r>
          </a:p>
        </p:txBody>
      </p:sp>
      <p:sp>
        <p:nvSpPr>
          <p:cNvPr id="31" name="Ovale 30">
            <a:extLst>
              <a:ext uri="{FF2B5EF4-FFF2-40B4-BE49-F238E27FC236}">
                <a16:creationId xmlns:a16="http://schemas.microsoft.com/office/drawing/2014/main" id="{11B25917-1BD6-4C66-697E-DBE753AF5DCD}"/>
              </a:ext>
            </a:extLst>
          </p:cNvPr>
          <p:cNvSpPr/>
          <p:nvPr/>
        </p:nvSpPr>
        <p:spPr>
          <a:xfrm>
            <a:off x="8027423" y="4593291"/>
            <a:ext cx="502676" cy="15966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005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472B064-516E-27AA-C8DD-0D2FCCF59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325" y="1445675"/>
            <a:ext cx="4267200" cy="349770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9A6FED0-E3ED-5CE8-D4E6-75F226A13EE0}"/>
              </a:ext>
            </a:extLst>
          </p:cNvPr>
          <p:cNvSpPr txBox="1"/>
          <p:nvPr/>
        </p:nvSpPr>
        <p:spPr>
          <a:xfrm>
            <a:off x="304800" y="5613506"/>
            <a:ext cx="1150620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 first printing attempts directly on the copper support were stopped after only about 20 layers.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 printing was successful by first creating a 1 mm layer of pure Tantalum and then printing the Ta-10W on top of it.</a:t>
            </a:r>
            <a:endParaRPr lang="it-IT" sz="20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4C7F81E-A4F0-DC24-0A43-E87DFEFEFDE0}"/>
              </a:ext>
            </a:extLst>
          </p:cNvPr>
          <p:cNvSpPr txBox="1"/>
          <p:nvPr/>
        </p:nvSpPr>
        <p:spPr>
          <a:xfrm>
            <a:off x="3574026" y="228600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Ta-10W samples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2EC51F0-16C4-2BEC-91A5-60239D73D8B3}"/>
              </a:ext>
            </a:extLst>
          </p:cNvPr>
          <p:cNvSpPr txBox="1"/>
          <p:nvPr/>
        </p:nvSpPr>
        <p:spPr>
          <a:xfrm>
            <a:off x="762001" y="5215168"/>
            <a:ext cx="40392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b="1" dirty="0"/>
              <a:t>Figure: </a:t>
            </a:r>
            <a:r>
              <a:rPr lang="en-US" sz="1200" dirty="0"/>
              <a:t>Cubes and Single Track (SST) Ta-10W samples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10EA92C-54B2-600F-E0DA-60DF1991EE1F}"/>
              </a:ext>
            </a:extLst>
          </p:cNvPr>
          <p:cNvSpPr txBox="1"/>
          <p:nvPr/>
        </p:nvSpPr>
        <p:spPr>
          <a:xfrm>
            <a:off x="6096000" y="5215168"/>
            <a:ext cx="47467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Figure: </a:t>
            </a:r>
            <a:r>
              <a:rPr lang="en-US" sz="1200" dirty="0"/>
              <a:t>SST Ta-10W samples (SEM)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EFC3C83-9A48-94EA-804E-CA5843576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842" y="1307460"/>
            <a:ext cx="5388833" cy="378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69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B4486C1F-479B-2ED0-3D59-4C191D884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615998"/>
            <a:ext cx="2590800" cy="245213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3032544E-1464-10DA-396B-743277D99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981" y="1631975"/>
            <a:ext cx="2556632" cy="242018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18DDFE9D-698A-9F38-AD25-7915C4A75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8794" y="1647953"/>
            <a:ext cx="2564670" cy="2420182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3BEB59C8-FECC-CA58-A2F1-C0624A0919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252" y="4544369"/>
            <a:ext cx="7772400" cy="215808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FF384EC-1F23-920A-B164-2B7F5843DB3A}"/>
              </a:ext>
            </a:extLst>
          </p:cNvPr>
          <p:cNvSpPr txBox="1"/>
          <p:nvPr/>
        </p:nvSpPr>
        <p:spPr>
          <a:xfrm>
            <a:off x="381000" y="1234588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/>
              <a:t>Ed</a:t>
            </a:r>
            <a:r>
              <a:rPr lang="en-GB" sz="1400" b="1" dirty="0"/>
              <a:t>&lt;290 J/</a:t>
            </a:r>
            <a:r>
              <a:rPr lang="en-GB" sz="1400" b="1" kern="1200" dirty="0">
                <a:solidFill>
                  <a:prstClr val="black"/>
                </a:solidFill>
                <a:latin typeface="Aptos" panose="02110004020202020204"/>
              </a:rPr>
              <a:t>mm</a:t>
            </a:r>
            <a:r>
              <a:rPr lang="en-GB" sz="1400" b="1" kern="1200" baseline="30000" dirty="0">
                <a:solidFill>
                  <a:prstClr val="black"/>
                </a:solidFill>
                <a:latin typeface="Aptos" panose="02110004020202020204"/>
              </a:rPr>
              <a:t>3</a:t>
            </a:r>
            <a:r>
              <a:rPr lang="en-GB" sz="1400" b="1" dirty="0"/>
              <a:t>, RD=94.4%</a:t>
            </a:r>
            <a:endParaRPr lang="en-US" sz="1400" b="1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F43D584-8A78-9206-DEDB-CE45868F108C}"/>
              </a:ext>
            </a:extLst>
          </p:cNvPr>
          <p:cNvSpPr txBox="1"/>
          <p:nvPr/>
        </p:nvSpPr>
        <p:spPr>
          <a:xfrm>
            <a:off x="6096000" y="1252053"/>
            <a:ext cx="2547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/>
              <a:t>Ed</a:t>
            </a:r>
            <a:r>
              <a:rPr lang="en-GB" sz="1400" b="1" dirty="0"/>
              <a:t>&gt;320 J/</a:t>
            </a:r>
            <a:r>
              <a:rPr lang="en-GB" sz="1400" b="1" kern="1200" dirty="0">
                <a:solidFill>
                  <a:prstClr val="black"/>
                </a:solidFill>
                <a:latin typeface="Aptos" panose="02110004020202020204"/>
              </a:rPr>
              <a:t>mm</a:t>
            </a:r>
            <a:r>
              <a:rPr lang="en-GB" sz="1400" b="1" kern="1200" baseline="30000" dirty="0">
                <a:solidFill>
                  <a:prstClr val="black"/>
                </a:solidFill>
                <a:latin typeface="Aptos" panose="02110004020202020204"/>
              </a:rPr>
              <a:t>3</a:t>
            </a:r>
            <a:r>
              <a:rPr lang="en-GB" sz="1400" b="1" dirty="0"/>
              <a:t>, dr=93.32%</a:t>
            </a:r>
            <a:endParaRPr lang="en-US" sz="1400" b="1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79AA48E-1047-B2C3-9B22-B05F9C44BAF8}"/>
              </a:ext>
            </a:extLst>
          </p:cNvPr>
          <p:cNvSpPr txBox="1"/>
          <p:nvPr/>
        </p:nvSpPr>
        <p:spPr>
          <a:xfrm>
            <a:off x="3048000" y="1243330"/>
            <a:ext cx="289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/>
              <a:t>Ed</a:t>
            </a:r>
            <a:r>
              <a:rPr lang="en-GB" sz="1400" b="1" dirty="0"/>
              <a:t>=290-320 J/</a:t>
            </a:r>
            <a:r>
              <a:rPr lang="en-GB" sz="1400" b="1" kern="1200" dirty="0">
                <a:solidFill>
                  <a:prstClr val="black"/>
                </a:solidFill>
                <a:latin typeface="Aptos" panose="02110004020202020204"/>
              </a:rPr>
              <a:t>mm</a:t>
            </a:r>
            <a:r>
              <a:rPr lang="en-GB" sz="1400" b="1" kern="1200" baseline="30000" dirty="0">
                <a:solidFill>
                  <a:prstClr val="black"/>
                </a:solidFill>
                <a:latin typeface="Aptos" panose="02110004020202020204"/>
              </a:rPr>
              <a:t>3</a:t>
            </a:r>
            <a:r>
              <a:rPr lang="en-GB" sz="1400" b="1" dirty="0"/>
              <a:t>, RD=96.79%</a:t>
            </a:r>
            <a:endParaRPr lang="en-US" sz="1400" b="1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1861EB7-1BBF-AA37-627A-79666408878B}"/>
              </a:ext>
            </a:extLst>
          </p:cNvPr>
          <p:cNvSpPr txBox="1"/>
          <p:nvPr/>
        </p:nvSpPr>
        <p:spPr>
          <a:xfrm>
            <a:off x="8910607" y="1981200"/>
            <a:ext cx="26341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Surface: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Cracks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Porosity</a:t>
            </a:r>
            <a:endParaRPr lang="en-US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D44A36D-082D-6932-8FFB-BE39A22718A5}"/>
              </a:ext>
            </a:extLst>
          </p:cNvPr>
          <p:cNvSpPr txBox="1"/>
          <p:nvPr/>
        </p:nvSpPr>
        <p:spPr>
          <a:xfrm>
            <a:off x="8278430" y="4832779"/>
            <a:ext cx="3898490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Large pores and cracks, probably due to inadequate melting and cooling processes.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Maximum relative density ~97%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A94C2E6-34C3-E40F-972C-0BBE0E37C5B3}"/>
              </a:ext>
            </a:extLst>
          </p:cNvPr>
          <p:cNvSpPr txBox="1"/>
          <p:nvPr/>
        </p:nvSpPr>
        <p:spPr>
          <a:xfrm>
            <a:off x="304800" y="4188023"/>
            <a:ext cx="78338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Energy density: 300.00 J/</a:t>
            </a:r>
            <a:r>
              <a:rPr lang="en-GB" sz="1400" b="1" kern="1200" dirty="0">
                <a:solidFill>
                  <a:prstClr val="black"/>
                </a:solidFill>
                <a:latin typeface="Aptos" panose="02110004020202020204"/>
              </a:rPr>
              <a:t>mm</a:t>
            </a:r>
            <a:r>
              <a:rPr lang="en-GB" sz="1400" b="1" kern="1200" baseline="30000" dirty="0">
                <a:solidFill>
                  <a:prstClr val="black"/>
                </a:solidFill>
                <a:latin typeface="Aptos" panose="02110004020202020204"/>
              </a:rPr>
              <a:t>3</a:t>
            </a:r>
            <a:r>
              <a:rPr lang="en-US" sz="1400" b="1" dirty="0"/>
              <a:t>; Laser power: 90 W; Scanning speed: 200 mm/s; RD: 96.52%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0295A3A-D4AB-AD00-3D4B-55D6DFE2DAE0}"/>
              </a:ext>
            </a:extLst>
          </p:cNvPr>
          <p:cNvSpPr txBox="1"/>
          <p:nvPr/>
        </p:nvSpPr>
        <p:spPr>
          <a:xfrm>
            <a:off x="3505200" y="228600"/>
            <a:ext cx="6135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Ta-10W – LOM and SEM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248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E997BF8D-1ECD-66CE-08F9-2C0470D9317F}"/>
              </a:ext>
            </a:extLst>
          </p:cNvPr>
          <p:cNvSpPr txBox="1"/>
          <p:nvPr/>
        </p:nvSpPr>
        <p:spPr>
          <a:xfrm>
            <a:off x="3574026" y="228600"/>
            <a:ext cx="6789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Second year activity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6313B4E-89D8-CD26-C156-75FE1DCE5B2B}"/>
              </a:ext>
            </a:extLst>
          </p:cNvPr>
          <p:cNvSpPr txBox="1"/>
          <p:nvPr/>
        </p:nvSpPr>
        <p:spPr>
          <a:xfrm>
            <a:off x="838200" y="1676400"/>
            <a:ext cx="10287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Conclusion of Metallographic Characterization of Tantalum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Optimization of Ta-10W parameters</a:t>
            </a:r>
            <a:endParaRPr lang="en-GB" sz="2800" dirty="0"/>
          </a:p>
          <a:p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Study of Mechanical Properties of Ta-10W</a:t>
            </a:r>
          </a:p>
          <a:p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Study of Thermal and Electrical Properties of Ta-10W</a:t>
            </a:r>
          </a:p>
        </p:txBody>
      </p:sp>
    </p:spTree>
    <p:extLst>
      <p:ext uri="{BB962C8B-B14F-4D97-AF65-F5344CB8AC3E}">
        <p14:creationId xmlns:p14="http://schemas.microsoft.com/office/powerpoint/2010/main" val="1698915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61B50-33A5-E2BA-AE73-CE92F92CD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1ED389C1-FE9E-62EB-31F7-8C9877DA5E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8200893"/>
              </p:ext>
            </p:extLst>
          </p:nvPr>
        </p:nvGraphicFramePr>
        <p:xfrm>
          <a:off x="502412" y="1600200"/>
          <a:ext cx="11187176" cy="48579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129822327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58915278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425050016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63308131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683471039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40614963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60517522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404445904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725536207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414198302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595638586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141821634"/>
                    </a:ext>
                  </a:extLst>
                </a:gridCol>
                <a:gridCol w="671576">
                  <a:extLst>
                    <a:ext uri="{9D8B030D-6E8A-4147-A177-3AD203B41FA5}">
                      <a16:colId xmlns:a16="http://schemas.microsoft.com/office/drawing/2014/main" val="1372743611"/>
                    </a:ext>
                  </a:extLst>
                </a:gridCol>
              </a:tblGrid>
              <a:tr h="369638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 1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 2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it-IT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</a:t>
                      </a:r>
                      <a:r>
                        <a:rPr lang="it-IT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572846"/>
                  </a:ext>
                </a:extLst>
              </a:tr>
              <a:tr h="369638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Q1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Q2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Q3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Q4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Q1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Q2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Q3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Q4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Q1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Q2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Q3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Q4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6478109"/>
                  </a:ext>
                </a:extLst>
              </a:tr>
              <a:tr h="369638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Bibliography research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685247"/>
                  </a:ext>
                </a:extLst>
              </a:tr>
              <a:tr h="638005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Tantalum printing and characterization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874964"/>
                  </a:ext>
                </a:extLst>
              </a:tr>
              <a:tr h="638005">
                <a:tc>
                  <a:txBody>
                    <a:bodyPr/>
                    <a:lstStyle/>
                    <a:p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Ta-10W printing optimization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7366493"/>
                  </a:ext>
                </a:extLst>
              </a:tr>
              <a:tr h="369638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Ta-10W thermal and electrical characterization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4479632"/>
                  </a:ext>
                </a:extLst>
              </a:tr>
              <a:tr h="369638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TaWCrV</a:t>
                      </a:r>
                      <a:r>
                        <a:rPr lang="en-GB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printing optimization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8556825"/>
                  </a:ext>
                </a:extLst>
              </a:tr>
              <a:tr h="369638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TaWCrV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thermal and electrical characterization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1136470"/>
                  </a:ext>
                </a:extLst>
              </a:tr>
            </a:tbl>
          </a:graphicData>
        </a:graphic>
      </p:graphicFrame>
      <p:sp>
        <p:nvSpPr>
          <p:cNvPr id="2" name="CasellaDiTesto 1">
            <a:extLst>
              <a:ext uri="{FF2B5EF4-FFF2-40B4-BE49-F238E27FC236}">
                <a16:creationId xmlns:a16="http://schemas.microsoft.com/office/drawing/2014/main" id="{5A63141B-2691-A04F-F7A1-23EA27690E95}"/>
              </a:ext>
            </a:extLst>
          </p:cNvPr>
          <p:cNvSpPr txBox="1"/>
          <p:nvPr/>
        </p:nvSpPr>
        <p:spPr>
          <a:xfrm>
            <a:off x="3709219" y="258481"/>
            <a:ext cx="6636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Plan of activities</a:t>
            </a:r>
          </a:p>
        </p:txBody>
      </p:sp>
    </p:spTree>
    <p:extLst>
      <p:ext uri="{BB962C8B-B14F-4D97-AF65-F5344CB8AC3E}">
        <p14:creationId xmlns:p14="http://schemas.microsoft.com/office/powerpoint/2010/main" val="854913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66770" y="5054600"/>
            <a:ext cx="6734809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i="1" dirty="0">
                <a:solidFill>
                  <a:srgbClr val="FFFFFF"/>
                </a:solidFill>
                <a:latin typeface="Times New Roman"/>
                <a:cs typeface="Times New Roman"/>
              </a:rPr>
              <a:t>Thank you</a:t>
            </a:r>
            <a:r>
              <a:rPr sz="4400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400" i="1" dirty="0">
                <a:solidFill>
                  <a:srgbClr val="FFFFFF"/>
                </a:solidFill>
                <a:latin typeface="Times New Roman"/>
                <a:cs typeface="Times New Roman"/>
              </a:rPr>
              <a:t>for your</a:t>
            </a:r>
            <a:r>
              <a:rPr sz="4400" i="1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400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attention</a:t>
            </a:r>
            <a:endParaRPr sz="4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62E2FE08-498D-37D8-8CC3-A35D15D52898}"/>
              </a:ext>
            </a:extLst>
          </p:cNvPr>
          <p:cNvSpPr txBox="1"/>
          <p:nvPr/>
        </p:nvSpPr>
        <p:spPr>
          <a:xfrm>
            <a:off x="1066800" y="1600200"/>
            <a:ext cx="9982200" cy="15696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solidFill>
                  <a:srgbClr val="B3071B"/>
                </a:solidFill>
              </a:rPr>
              <a:t>Development and Characterization of Innovative Additively Manufactured Metal Alloys for High and Ultra-High Temperature Applications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AD653E7-1B92-1AA5-A44D-8584DC5D1F12}"/>
              </a:ext>
            </a:extLst>
          </p:cNvPr>
          <p:cNvSpPr txBox="1"/>
          <p:nvPr/>
        </p:nvSpPr>
        <p:spPr>
          <a:xfrm>
            <a:off x="609600" y="3688141"/>
            <a:ext cx="6096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PhD Program</a:t>
            </a:r>
            <a:r>
              <a:rPr lang="en-US" dirty="0"/>
              <a:t>: </a:t>
            </a:r>
            <a:r>
              <a:rPr lang="en-US" dirty="0" err="1"/>
              <a:t>Tecnologie</a:t>
            </a:r>
            <a:r>
              <a:rPr lang="en-US" dirty="0"/>
              <a:t> Per La </a:t>
            </a:r>
            <a:r>
              <a:rPr lang="en-US" dirty="0" err="1"/>
              <a:t>Ricerca</a:t>
            </a:r>
            <a:r>
              <a:rPr lang="en-US" dirty="0"/>
              <a:t> </a:t>
            </a:r>
            <a:r>
              <a:rPr lang="en-US" dirty="0" err="1"/>
              <a:t>Fondamentale</a:t>
            </a:r>
            <a:r>
              <a:rPr lang="en-US" dirty="0"/>
              <a:t> In </a:t>
            </a:r>
            <a:r>
              <a:rPr lang="en-US" dirty="0" err="1"/>
              <a:t>Fisica</a:t>
            </a:r>
            <a:r>
              <a:rPr lang="en-US" dirty="0"/>
              <a:t> E </a:t>
            </a:r>
            <a:r>
              <a:rPr lang="en-US" dirty="0" err="1"/>
              <a:t>Astrofisica</a:t>
            </a:r>
            <a:r>
              <a:rPr lang="en-US" dirty="0"/>
              <a:t> (TFPA)</a:t>
            </a:r>
          </a:p>
          <a:p>
            <a:endParaRPr lang="en-US" dirty="0"/>
          </a:p>
          <a:p>
            <a:r>
              <a:rPr lang="en-US" b="1" dirty="0"/>
              <a:t>CURRICULUM</a:t>
            </a:r>
            <a:r>
              <a:rPr lang="en-US" dirty="0"/>
              <a:t>: Meccanica</a:t>
            </a:r>
          </a:p>
          <a:p>
            <a:endParaRPr lang="en-US" dirty="0"/>
          </a:p>
          <a:p>
            <a:r>
              <a:rPr lang="en-US" b="1" dirty="0"/>
              <a:t>UNIVERSITY/RESEARCH CENTRE</a:t>
            </a:r>
            <a:r>
              <a:rPr lang="en-US" dirty="0"/>
              <a:t>: Università </a:t>
            </a:r>
            <a:r>
              <a:rPr lang="en-US" dirty="0" err="1"/>
              <a:t>degli</a:t>
            </a:r>
            <a:r>
              <a:rPr lang="en-US" dirty="0"/>
              <a:t> Studi di Padova (DFA) / INFN </a:t>
            </a:r>
            <a:r>
              <a:rPr lang="en-US" dirty="0" err="1"/>
              <a:t>sezione</a:t>
            </a:r>
            <a:r>
              <a:rPr lang="en-US" dirty="0"/>
              <a:t> di Padova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4A0A20E-C127-1467-2C0E-786D0AD374F0}"/>
              </a:ext>
            </a:extLst>
          </p:cNvPr>
          <p:cNvSpPr txBox="1"/>
          <p:nvPr/>
        </p:nvSpPr>
        <p:spPr>
          <a:xfrm>
            <a:off x="7467600" y="4242138"/>
            <a:ext cx="434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PhD STUDENT</a:t>
            </a:r>
            <a:r>
              <a:rPr lang="it-IT" dirty="0"/>
              <a:t>: Alberto Barci</a:t>
            </a:r>
          </a:p>
          <a:p>
            <a:endParaRPr lang="it-IT" dirty="0"/>
          </a:p>
          <a:p>
            <a:r>
              <a:rPr lang="it-IT" b="1" dirty="0"/>
              <a:t>SUPERVISOR</a:t>
            </a:r>
            <a:r>
              <a:rPr lang="it-IT" dirty="0"/>
              <a:t>: Prof. Massimo Pellizari</a:t>
            </a:r>
          </a:p>
          <a:p>
            <a:r>
              <a:rPr lang="it-IT" dirty="0"/>
              <a:t>                          Dr. Pietro </a:t>
            </a:r>
            <a:r>
              <a:rPr lang="it-IT" dirty="0" err="1"/>
              <a:t>Rebesan</a:t>
            </a:r>
            <a:r>
              <a:rPr lang="it-IT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953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6">
            <a:extLst>
              <a:ext uri="{FF2B5EF4-FFF2-40B4-BE49-F238E27FC236}">
                <a16:creationId xmlns:a16="http://schemas.microsoft.com/office/drawing/2014/main" id="{4BBEB9DE-976A-76B6-78C0-B6B341056B80}"/>
              </a:ext>
            </a:extLst>
          </p:cNvPr>
          <p:cNvSpPr txBox="1"/>
          <p:nvPr/>
        </p:nvSpPr>
        <p:spPr>
          <a:xfrm>
            <a:off x="609600" y="1371600"/>
            <a:ext cx="10972800" cy="488915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spcAft>
                <a:spcPts val="600"/>
              </a:spcAft>
            </a:pPr>
            <a:r>
              <a:rPr sz="2000" b="1" dirty="0">
                <a:latin typeface="Arial" panose="020B0604020202020204" pitchFamily="34" charset="0"/>
                <a:cs typeface="Arial" panose="020B0604020202020204" pitchFamily="34" charset="0"/>
              </a:rPr>
              <a:t>PhD</a:t>
            </a:r>
            <a:r>
              <a:rPr sz="2000" b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b="1" dirty="0">
                <a:latin typeface="Arial" panose="020B0604020202020204" pitchFamily="34" charset="0"/>
                <a:cs typeface="Arial" panose="020B0604020202020204" pitchFamily="34" charset="0"/>
              </a:rPr>
              <a:t>courses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  <a:r>
              <a:rPr sz="2000" b="1" spc="-1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sz="2000" b="1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Analysis and Modelling of the Additive Manufacturing (12 hours)</a:t>
            </a:r>
          </a:p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Generative Design for Smart Additive Manufacturing (12 hours)</a:t>
            </a:r>
          </a:p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Coupled electrical-thermal-structural finite element analyses (10 hours)</a:t>
            </a:r>
          </a:p>
          <a:p>
            <a:pPr marL="355600" indent="-342900">
              <a:lnSpc>
                <a:spcPct val="100000"/>
              </a:lnSpc>
              <a:spcBef>
                <a:spcPts val="105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Powder Flowability (course of DII department) (10 hours)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105"/>
              </a:spcBef>
              <a:spcAft>
                <a:spcPts val="600"/>
              </a:spcAft>
            </a:pPr>
            <a:r>
              <a:rPr lang="it-IT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Summer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 school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0386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SEAMAC International Summer school: additive manufacturing, from powder to final parts with a smooth surface, 29.06 – 05.07.2025, Ljubljana</a:t>
            </a:r>
          </a:p>
          <a:p>
            <a:pPr marL="40386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Advanced Course on "Metal Additive Manufacturing: Fundamentals, Modeling, Materials, and Implementation“, 22.09 – 26.09.2025, remotely</a:t>
            </a:r>
          </a:p>
          <a:p>
            <a:pPr marL="40386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spcAft>
                <a:spcPts val="600"/>
              </a:spcAf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Additional activity:</a:t>
            </a:r>
          </a:p>
          <a:p>
            <a:pPr marL="40386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Attendance -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Academic English – January-February 2025</a:t>
            </a:r>
          </a:p>
          <a:p>
            <a:pPr marL="60960"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081AD84-5A9F-8DB0-EB2F-0A07FED3B41E}"/>
              </a:ext>
            </a:extLst>
          </p:cNvPr>
          <p:cNvSpPr txBox="1"/>
          <p:nvPr/>
        </p:nvSpPr>
        <p:spPr>
          <a:xfrm>
            <a:off x="3574026" y="228600"/>
            <a:ext cx="6636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Courses, exams and schools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245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0236E-F364-E96E-6AA9-74A44C410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E8FAB42-BD7A-4DCD-089C-A823AC2396EC}"/>
              </a:ext>
            </a:extLst>
          </p:cNvPr>
          <p:cNvSpPr txBox="1"/>
          <p:nvPr/>
        </p:nvSpPr>
        <p:spPr>
          <a:xfrm>
            <a:off x="3574026" y="228600"/>
            <a:ext cx="6636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Research introduction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FBAD075E-BFBB-D87C-7B4D-790EB5BD0971}"/>
              </a:ext>
            </a:extLst>
          </p:cNvPr>
          <p:cNvSpPr/>
          <p:nvPr/>
        </p:nvSpPr>
        <p:spPr>
          <a:xfrm>
            <a:off x="405581" y="1386347"/>
            <a:ext cx="3795252" cy="5181600"/>
          </a:xfrm>
          <a:prstGeom prst="round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Context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Part of the HISOL_NEXT project (CSN V) for next-generation ISOL sources (SPES facility, INFN </a:t>
            </a:r>
            <a:r>
              <a:rPr kumimoji="0" lang="en-US" altLang="en-US" sz="18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Legnaro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Focus on additively manufactured refractory metals for very high-T applications (2000÷2200 °C).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3CAAF5E-C168-5803-1053-82453FF4C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702293"/>
            <a:ext cx="609600" cy="591403"/>
          </a:xfrm>
          <a:prstGeom prst="rect">
            <a:avLst/>
          </a:prstGeom>
        </p:spPr>
      </p:pic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A7842406-1174-E608-AC51-90A210E51FAF}"/>
              </a:ext>
            </a:extLst>
          </p:cNvPr>
          <p:cNvSpPr/>
          <p:nvPr/>
        </p:nvSpPr>
        <p:spPr>
          <a:xfrm>
            <a:off x="4495800" y="1386347"/>
            <a:ext cx="3352800" cy="5181600"/>
          </a:xfrm>
          <a:prstGeom prst="round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sz="24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Materials studied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Pure Tantalum (Ta)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Ta-10W alloy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Refractory High Entropy Alloy (RHEA) - </a:t>
            </a:r>
            <a:r>
              <a:rPr kumimoji="0" lang="en-US" alt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TaWCrV</a:t>
            </a: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dirty="0"/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9009E9DF-1C45-B8FE-A55F-060FCFD17C36}"/>
              </a:ext>
            </a:extLst>
          </p:cNvPr>
          <p:cNvSpPr/>
          <p:nvPr/>
        </p:nvSpPr>
        <p:spPr>
          <a:xfrm>
            <a:off x="8143567" y="1324897"/>
            <a:ext cx="3795252" cy="530450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altLang="en-US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2400" b="1" dirty="0">
                <a:solidFill>
                  <a:schemeClr val="tx1"/>
                </a:solidFill>
                <a:latin typeface="Arial" panose="020B0604020202020204" pitchFamily="34" charset="0"/>
              </a:rPr>
              <a:t>Objectives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Evaluate printability via LPBF.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Optimize process parameters (P, v, etc.).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</a:rPr>
              <a:t>Material characterization: physical, thermal, electrical, and mechanical properties evaluation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F12CFF3C-B62C-2269-8157-5722C5AB7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1667222"/>
            <a:ext cx="842287" cy="60680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1B57341-4AEC-6AD8-CB9C-CC44D959E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7897" y="1573161"/>
            <a:ext cx="861006" cy="67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360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22602-89F7-CB99-E16A-DCD3F936A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51" descr="ciclotrone">
            <a:extLst>
              <a:ext uri="{FF2B5EF4-FFF2-40B4-BE49-F238E27FC236}">
                <a16:creationId xmlns:a16="http://schemas.microsoft.com/office/drawing/2014/main" id="{E838D12C-9A38-5766-C040-5B9FF96E1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83" y="4773352"/>
            <a:ext cx="2317750" cy="1831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9">
            <a:extLst>
              <a:ext uri="{FF2B5EF4-FFF2-40B4-BE49-F238E27FC236}">
                <a16:creationId xmlns:a16="http://schemas.microsoft.com/office/drawing/2014/main" id="{D02C3CA3-808D-3272-EA25-0ED445828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9258" y="1259685"/>
            <a:ext cx="9144000" cy="36988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0" fontAlgn="base">
              <a:spcBef>
                <a:spcPct val="30000"/>
              </a:spcBef>
              <a:spcAft>
                <a:spcPct val="0"/>
              </a:spcAft>
              <a:buFontTx/>
              <a:buNone/>
              <a:defRPr/>
            </a:pPr>
            <a:r>
              <a:rPr lang="en-GB" sz="1800" b="1" kern="1200" noProof="0" dirty="0">
                <a:solidFill>
                  <a:srgbClr val="FF0000"/>
                </a:solidFill>
                <a:latin typeface="Arial"/>
                <a:ea typeface="+mn-ea"/>
                <a:cs typeface="Times New Roman" panose="02020603050405020304" pitchFamily="18" charset="0"/>
              </a:rPr>
              <a:t>S</a:t>
            </a:r>
            <a:r>
              <a:rPr lang="en-GB" sz="1800" kern="1200" noProof="0" dirty="0">
                <a:solidFill>
                  <a:srgbClr val="000000"/>
                </a:solidFill>
                <a:latin typeface="Arial"/>
                <a:ea typeface="+mn-ea"/>
                <a:cs typeface="Times New Roman" panose="02020603050405020304" pitchFamily="18" charset="0"/>
              </a:rPr>
              <a:t>elective </a:t>
            </a:r>
            <a:r>
              <a:rPr lang="en-GB" sz="1800" b="1" kern="1200" noProof="0" dirty="0">
                <a:solidFill>
                  <a:srgbClr val="0000FF"/>
                </a:solidFill>
                <a:latin typeface="Arial"/>
                <a:ea typeface="+mn-ea"/>
                <a:cs typeface="Times New Roman" panose="02020603050405020304" pitchFamily="18" charset="0"/>
              </a:rPr>
              <a:t>P</a:t>
            </a:r>
            <a:r>
              <a:rPr lang="en-GB" sz="1800" kern="1200" noProof="0" dirty="0">
                <a:solidFill>
                  <a:srgbClr val="000000"/>
                </a:solidFill>
                <a:latin typeface="Arial"/>
                <a:ea typeface="+mn-ea"/>
                <a:cs typeface="Times New Roman" panose="02020603050405020304" pitchFamily="18" charset="0"/>
              </a:rPr>
              <a:t>roduction of </a:t>
            </a:r>
            <a:r>
              <a:rPr lang="en-GB" sz="1800" b="1" kern="1200" noProof="0" dirty="0">
                <a:solidFill>
                  <a:srgbClr val="FFFF00"/>
                </a:solidFill>
                <a:latin typeface="Arial"/>
                <a:ea typeface="+mn-ea"/>
                <a:cs typeface="Times New Roman" panose="02020603050405020304" pitchFamily="18" charset="0"/>
              </a:rPr>
              <a:t>E</a:t>
            </a:r>
            <a:r>
              <a:rPr lang="en-GB" sz="1800" kern="1200" noProof="0" dirty="0">
                <a:solidFill>
                  <a:srgbClr val="000000"/>
                </a:solidFill>
                <a:latin typeface="Arial"/>
                <a:ea typeface="+mn-ea"/>
                <a:cs typeface="Times New Roman" panose="02020603050405020304" pitchFamily="18" charset="0"/>
              </a:rPr>
              <a:t>xotic </a:t>
            </a:r>
            <a:r>
              <a:rPr lang="en-GB" sz="1800" b="1" kern="1200" noProof="0" dirty="0">
                <a:solidFill>
                  <a:srgbClr val="00B050"/>
                </a:solidFill>
                <a:latin typeface="Arial"/>
                <a:ea typeface="+mn-ea"/>
                <a:cs typeface="Times New Roman" panose="02020603050405020304" pitchFamily="18" charset="0"/>
              </a:rPr>
              <a:t>S</a:t>
            </a:r>
            <a:r>
              <a:rPr lang="en-GB" sz="1800" kern="1200" noProof="0" dirty="0">
                <a:solidFill>
                  <a:srgbClr val="000000"/>
                </a:solidFill>
                <a:latin typeface="Arial"/>
                <a:ea typeface="+mn-ea"/>
                <a:cs typeface="Times New Roman" panose="02020603050405020304" pitchFamily="18" charset="0"/>
              </a:rPr>
              <a:t>pecies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4CA28BF-3B1A-9123-67B7-584855561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95" y="2353561"/>
            <a:ext cx="2319338" cy="2301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D159364F-0A44-8437-F47E-8E7A299FB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5830" y="1797087"/>
            <a:ext cx="534988" cy="374650"/>
          </a:xfrm>
          <a:prstGeom prst="rightArrow">
            <a:avLst>
              <a:gd name="adj1" fmla="val 50000"/>
              <a:gd name="adj2" fmla="val 49886"/>
            </a:avLst>
          </a:prstGeom>
          <a:solidFill>
            <a:srgbClr val="3486D9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it-IT" altLang="it-IT" sz="2000" b="1" kern="1200">
              <a:solidFill>
                <a:srgbClr val="000000"/>
              </a:solidFill>
              <a:ea typeface="+mn-ea"/>
              <a:cs typeface="Lucida Sans Unicode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9E94A45-5375-C307-9B79-1C1391883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0280" y="1714537"/>
            <a:ext cx="11334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it-IT" altLang="it-IT" sz="1600" b="1" kern="1200" dirty="0">
                <a:solidFill>
                  <a:srgbClr val="000000"/>
                </a:solidFill>
                <a:ea typeface="+mn-ea"/>
                <a:cs typeface="Lucida Sans Unicode"/>
              </a:rPr>
              <a:t>Proton </a:t>
            </a:r>
            <a:r>
              <a:rPr lang="it-IT" altLang="it-IT" sz="1600" b="1" kern="1200" dirty="0" err="1">
                <a:solidFill>
                  <a:srgbClr val="000000"/>
                </a:solidFill>
                <a:ea typeface="+mn-ea"/>
                <a:cs typeface="Lucida Sans Unicode"/>
              </a:rPr>
              <a:t>Beam</a:t>
            </a:r>
            <a:endParaRPr lang="it-IT" altLang="it-IT" sz="1600" b="1" kern="1200" dirty="0">
              <a:solidFill>
                <a:srgbClr val="000000"/>
              </a:solidFill>
              <a:ea typeface="+mn-ea"/>
              <a:cs typeface="Lucida Sans Unicode"/>
            </a:endParaRPr>
          </a:p>
        </p:txBody>
      </p:sp>
      <p:sp>
        <p:nvSpPr>
          <p:cNvPr id="9" name="CasellaDiTesto 55">
            <a:extLst>
              <a:ext uri="{FF2B5EF4-FFF2-40B4-BE49-F238E27FC236}">
                <a16:creationId xmlns:a16="http://schemas.microsoft.com/office/drawing/2014/main" id="{9241F0A7-FEB2-2B4C-8552-A78FDE7A1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6868" y="1825662"/>
            <a:ext cx="11334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it-IT" altLang="it-IT" sz="1600" b="1" kern="1200">
                <a:solidFill>
                  <a:srgbClr val="000000"/>
                </a:solidFill>
                <a:ea typeface="+mn-ea"/>
                <a:cs typeface="Lucida Sans Unicode"/>
              </a:rPr>
              <a:t>Target</a:t>
            </a:r>
          </a:p>
        </p:txBody>
      </p:sp>
      <p:sp>
        <p:nvSpPr>
          <p:cNvPr id="10" name="CasellaDiTesto 58">
            <a:extLst>
              <a:ext uri="{FF2B5EF4-FFF2-40B4-BE49-F238E27FC236}">
                <a16:creationId xmlns:a16="http://schemas.microsoft.com/office/drawing/2014/main" id="{32205AE8-1D55-2BD9-CB9E-569258EE2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1068" y="1722475"/>
            <a:ext cx="1133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it-IT" altLang="it-IT" sz="1600" b="1" kern="1200" dirty="0">
                <a:solidFill>
                  <a:srgbClr val="000000"/>
                </a:solidFill>
                <a:ea typeface="+mn-ea"/>
                <a:cs typeface="Lucida Sans Unicode"/>
              </a:rPr>
              <a:t>Transfer Line</a:t>
            </a:r>
          </a:p>
        </p:txBody>
      </p:sp>
      <p:sp>
        <p:nvSpPr>
          <p:cNvPr id="11" name="CasellaDiTesto 61">
            <a:extLst>
              <a:ext uri="{FF2B5EF4-FFF2-40B4-BE49-F238E27FC236}">
                <a16:creationId xmlns:a16="http://schemas.microsoft.com/office/drawing/2014/main" id="{F86F1721-E3CB-7EA0-B812-EE2ED5814B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2730" y="1746287"/>
            <a:ext cx="11334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it-IT" altLang="it-IT" sz="1600" b="1" kern="1200" dirty="0">
                <a:solidFill>
                  <a:srgbClr val="000000"/>
                </a:solidFill>
                <a:ea typeface="+mn-ea"/>
                <a:cs typeface="Lucida Sans Unicode"/>
              </a:rPr>
              <a:t>Ione source</a:t>
            </a:r>
          </a:p>
        </p:txBody>
      </p:sp>
      <p:sp>
        <p:nvSpPr>
          <p:cNvPr id="12" name="CasellaDiTesto 64">
            <a:extLst>
              <a:ext uri="{FF2B5EF4-FFF2-40B4-BE49-F238E27FC236}">
                <a16:creationId xmlns:a16="http://schemas.microsoft.com/office/drawing/2014/main" id="{BEB5D776-B514-289C-8EFC-4158AB9E2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7243" y="1732000"/>
            <a:ext cx="14097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GB" sz="1600" b="1" kern="1200" noProof="0" dirty="0">
                <a:solidFill>
                  <a:srgbClr val="000000"/>
                </a:solidFill>
                <a:ea typeface="+mn-ea"/>
                <a:cs typeface="Lucida Sans Unicode"/>
              </a:rPr>
              <a:t>Radioactive Beam</a:t>
            </a:r>
          </a:p>
        </p:txBody>
      </p:sp>
      <p:sp>
        <p:nvSpPr>
          <p:cNvPr id="13" name="Freccia a destra 65">
            <a:extLst>
              <a:ext uri="{FF2B5EF4-FFF2-40B4-BE49-F238E27FC236}">
                <a16:creationId xmlns:a16="http://schemas.microsoft.com/office/drawing/2014/main" id="{F9741A83-B183-62E5-F224-CEBD37F67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1780" y="1806612"/>
            <a:ext cx="534988" cy="374650"/>
          </a:xfrm>
          <a:prstGeom prst="rightArrow">
            <a:avLst>
              <a:gd name="adj1" fmla="val 50000"/>
              <a:gd name="adj2" fmla="val 49886"/>
            </a:avLst>
          </a:prstGeom>
          <a:solidFill>
            <a:srgbClr val="3A4B4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it-IT" altLang="it-IT" sz="2000" b="1" kern="1200">
              <a:solidFill>
                <a:srgbClr val="000000"/>
              </a:solidFill>
              <a:ea typeface="+mn-ea"/>
              <a:cs typeface="Lucida Sans Unicode"/>
            </a:endParaRPr>
          </a:p>
        </p:txBody>
      </p:sp>
      <p:sp>
        <p:nvSpPr>
          <p:cNvPr id="14" name="Freccia a destra 66">
            <a:extLst>
              <a:ext uri="{FF2B5EF4-FFF2-40B4-BE49-F238E27FC236}">
                <a16:creationId xmlns:a16="http://schemas.microsoft.com/office/drawing/2014/main" id="{F776A3D7-5F7F-09B4-4708-B2E0E7235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7093" y="1817725"/>
            <a:ext cx="536575" cy="374650"/>
          </a:xfrm>
          <a:prstGeom prst="rightArrow">
            <a:avLst>
              <a:gd name="adj1" fmla="val 50000"/>
              <a:gd name="adj2" fmla="val 50034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it-IT" altLang="it-IT" sz="2000" b="1" kern="1200">
              <a:solidFill>
                <a:srgbClr val="000000"/>
              </a:solidFill>
              <a:ea typeface="+mn-ea"/>
              <a:cs typeface="Lucida Sans Unicode"/>
            </a:endParaRPr>
          </a:p>
        </p:txBody>
      </p:sp>
      <p:sp>
        <p:nvSpPr>
          <p:cNvPr id="15" name="Freccia a destra 67">
            <a:extLst>
              <a:ext uri="{FF2B5EF4-FFF2-40B4-BE49-F238E27FC236}">
                <a16:creationId xmlns:a16="http://schemas.microsoft.com/office/drawing/2014/main" id="{4A4D12EF-F89E-09B3-2E0B-EFAE718E0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8755" y="1835187"/>
            <a:ext cx="534988" cy="374650"/>
          </a:xfrm>
          <a:prstGeom prst="rightArrow">
            <a:avLst>
              <a:gd name="adj1" fmla="val 50000"/>
              <a:gd name="adj2" fmla="val 49886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it-IT" altLang="it-IT" sz="2000" b="1" kern="1200">
              <a:solidFill>
                <a:srgbClr val="000000"/>
              </a:solidFill>
              <a:ea typeface="+mn-ea"/>
              <a:cs typeface="Lucida Sans Unicode"/>
            </a:endParaRPr>
          </a:p>
        </p:txBody>
      </p:sp>
      <p:pic>
        <p:nvPicPr>
          <p:cNvPr id="18" name="Immagine 27">
            <a:extLst>
              <a:ext uri="{FF2B5EF4-FFF2-40B4-BE49-F238E27FC236}">
                <a16:creationId xmlns:a16="http://schemas.microsoft.com/office/drawing/2014/main" id="{EA770D55-5BD1-232D-9A46-9F799B8A3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4321" y="2639281"/>
            <a:ext cx="2523912" cy="1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CC46E83F-F601-AAF7-7A6C-14AFCF74B0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88" b="21046"/>
          <a:stretch/>
        </p:blipFill>
        <p:spPr>
          <a:xfrm>
            <a:off x="9602093" y="4503036"/>
            <a:ext cx="2361041" cy="1831975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E777E3A8-5636-876B-A290-8ECD8C47B0CD}"/>
              </a:ext>
            </a:extLst>
          </p:cNvPr>
          <p:cNvSpPr txBox="1"/>
          <p:nvPr/>
        </p:nvSpPr>
        <p:spPr>
          <a:xfrm>
            <a:off x="3495888" y="-38727"/>
            <a:ext cx="5648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PhD project context: SPES project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AC3E30E-69F7-C0F7-9A1F-7D6528350B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3755" y="2981162"/>
            <a:ext cx="6777570" cy="2646650"/>
          </a:xfrm>
          <a:prstGeom prst="rect">
            <a:avLst/>
          </a:prstGeom>
        </p:spPr>
      </p:pic>
      <p:sp>
        <p:nvSpPr>
          <p:cNvPr id="30" name="Rettangolo 29">
            <a:extLst>
              <a:ext uri="{FF2B5EF4-FFF2-40B4-BE49-F238E27FC236}">
                <a16:creationId xmlns:a16="http://schemas.microsoft.com/office/drawing/2014/main" id="{36D04C36-947C-A511-C2F7-56B5FD14039C}"/>
              </a:ext>
            </a:extLst>
          </p:cNvPr>
          <p:cNvSpPr/>
          <p:nvPr/>
        </p:nvSpPr>
        <p:spPr bwMode="auto">
          <a:xfrm>
            <a:off x="1078433" y="4350636"/>
            <a:ext cx="1409700" cy="304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SPES building</a:t>
            </a: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BB6C9B4B-0DC7-4200-7EF7-425D17567AF1}"/>
              </a:ext>
            </a:extLst>
          </p:cNvPr>
          <p:cNvSpPr/>
          <p:nvPr/>
        </p:nvSpPr>
        <p:spPr bwMode="auto">
          <a:xfrm>
            <a:off x="1463757" y="6294177"/>
            <a:ext cx="1016000" cy="31115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Cyclotron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82F0C3B-7715-650D-D253-9207E5866350}"/>
              </a:ext>
            </a:extLst>
          </p:cNvPr>
          <p:cNvSpPr txBox="1"/>
          <p:nvPr/>
        </p:nvSpPr>
        <p:spPr>
          <a:xfrm>
            <a:off x="2735273" y="568933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/>
              <a:t>(a) CAD model section view of The SPES Target Ion Source (TIS) system; (b) magnification of the FEBIAD Ion Source of the system.</a:t>
            </a:r>
          </a:p>
        </p:txBody>
      </p:sp>
    </p:spTree>
    <p:extLst>
      <p:ext uri="{BB962C8B-B14F-4D97-AF65-F5344CB8AC3E}">
        <p14:creationId xmlns:p14="http://schemas.microsoft.com/office/powerpoint/2010/main" val="511830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C4C05-167D-2CB6-BE80-9D1C8BC37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B4EE9ACB-BE50-0C15-ECF4-8425CF6C8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9155" y="4237930"/>
            <a:ext cx="7239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2000" b="1" dirty="0">
                <a:solidFill>
                  <a:schemeClr val="tx1"/>
                </a:solidFill>
                <a:latin typeface="Arial" panose="020B0604020202020204" pitchFamily="34" charset="0"/>
              </a:rPr>
              <a:t>Pure tungsten: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0EF6B9D-90F7-A8C2-8F14-AE24DD761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30" y="1336295"/>
            <a:ext cx="3600000" cy="265965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FC054CD-BE2B-2AA9-7C78-0DEE18D45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214" y="4303201"/>
            <a:ext cx="3240000" cy="224999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88DCFF2-D4C2-9425-4AF2-F593087D3C66}"/>
              </a:ext>
            </a:extLst>
          </p:cNvPr>
          <p:cNvSpPr txBox="1"/>
          <p:nvPr/>
        </p:nvSpPr>
        <p:spPr>
          <a:xfrm>
            <a:off x="3709219" y="258481"/>
            <a:ext cx="6636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Current state of research / 1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6AA4E7E-FD27-D9DC-D95F-891D5081775A}"/>
              </a:ext>
            </a:extLst>
          </p:cNvPr>
          <p:cNvSpPr txBox="1"/>
          <p:nvPr/>
        </p:nvSpPr>
        <p:spPr>
          <a:xfrm>
            <a:off x="647400" y="4016290"/>
            <a:ext cx="33912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000" i="1" dirty="0"/>
              <a:t>https://doi.org/10.1016/j.jmatprotec.2003.11.051</a:t>
            </a:r>
            <a:endParaRPr lang="it-IT" sz="10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66E6236-2FE7-F781-2576-BB3EB91CACCA}"/>
              </a:ext>
            </a:extLst>
          </p:cNvPr>
          <p:cNvSpPr txBox="1"/>
          <p:nvPr/>
        </p:nvSpPr>
        <p:spPr>
          <a:xfrm>
            <a:off x="798600" y="6553200"/>
            <a:ext cx="3240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1000" i="1" dirty="0">
                <a:solidFill>
                  <a:schemeClr val="tx1"/>
                </a:solidFill>
                <a:latin typeface="Arial" panose="020B0604020202020204" pitchFamily="34" charset="0"/>
              </a:rPr>
              <a:t>https://doi.org/10.1007/s40195-018-0752-2</a:t>
            </a:r>
            <a:endParaRPr lang="it-IT" sz="1000" dirty="0"/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2A15B06A-F9CC-F8DB-6039-308BCFF6E6ED}"/>
              </a:ext>
            </a:extLst>
          </p:cNvPr>
          <p:cNvSpPr/>
          <p:nvPr/>
        </p:nvSpPr>
        <p:spPr>
          <a:xfrm>
            <a:off x="4348316" y="1605910"/>
            <a:ext cx="1877918" cy="220409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endParaRPr lang="en-GB" dirty="0"/>
          </a:p>
          <a:p>
            <a:pPr algn="l"/>
            <a:endParaRPr lang="en-GB" dirty="0"/>
          </a:p>
          <a:p>
            <a:pPr algn="l"/>
            <a:endParaRPr lang="en-GB" dirty="0"/>
          </a:p>
          <a:p>
            <a:pPr algn="ctr"/>
            <a:r>
              <a:rPr lang="en-GB" b="1" dirty="0"/>
              <a:t>Literature:</a:t>
            </a:r>
          </a:p>
          <a:p>
            <a:pPr algn="ctr"/>
            <a:r>
              <a:rPr lang="en-US" sz="1800" dirty="0"/>
              <a:t>Many examples of 3D printing of pure Ta by LPBF</a:t>
            </a:r>
            <a:endParaRPr lang="en-GB" dirty="0"/>
          </a:p>
          <a:p>
            <a:pPr algn="l"/>
            <a:endParaRPr lang="en-US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69AA10C9-576F-ED1E-A898-1853C872F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2000" y="1766919"/>
            <a:ext cx="590550" cy="447675"/>
          </a:xfrm>
          <a:prstGeom prst="rect">
            <a:avLst/>
          </a:prstGeom>
        </p:spPr>
      </p:pic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A7F639B9-42A7-584A-9AAD-F009CBF9D42A}"/>
              </a:ext>
            </a:extLst>
          </p:cNvPr>
          <p:cNvSpPr/>
          <p:nvPr/>
        </p:nvSpPr>
        <p:spPr>
          <a:xfrm>
            <a:off x="6319662" y="1563962"/>
            <a:ext cx="1833740" cy="2246038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endParaRPr lang="en-GB" dirty="0"/>
          </a:p>
          <a:p>
            <a:pPr algn="l"/>
            <a:endParaRPr lang="en-GB" dirty="0"/>
          </a:p>
          <a:p>
            <a:pPr algn="l"/>
            <a:endParaRPr lang="en-GB" dirty="0"/>
          </a:p>
          <a:p>
            <a:pPr algn="ctr"/>
            <a:r>
              <a:rPr lang="en-GB" b="1" dirty="0"/>
              <a:t>Parameters:</a:t>
            </a:r>
          </a:p>
          <a:p>
            <a:pPr algn="ctr"/>
            <a:r>
              <a:rPr lang="en-US" sz="1800" dirty="0"/>
              <a:t>Many examples of 3D printing of pure Ta by LPBF</a:t>
            </a:r>
            <a:endParaRPr lang="en-GB" dirty="0"/>
          </a:p>
          <a:p>
            <a:pPr algn="l"/>
            <a:endParaRPr lang="en-US" dirty="0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3D0BF268-D83E-0EDD-77A1-D4180D0B19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0281" y="1766919"/>
            <a:ext cx="561975" cy="476250"/>
          </a:xfrm>
          <a:prstGeom prst="rect">
            <a:avLst/>
          </a:prstGeom>
        </p:spPr>
      </p:pic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385B5A34-DA29-8483-B67C-3057A8BAAFF4}"/>
              </a:ext>
            </a:extLst>
          </p:cNvPr>
          <p:cNvSpPr/>
          <p:nvPr/>
        </p:nvSpPr>
        <p:spPr>
          <a:xfrm>
            <a:off x="8232058" y="1559341"/>
            <a:ext cx="1752600" cy="2246038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  <a:p>
            <a:pPr algn="ctr"/>
            <a:endParaRPr lang="en-GB" b="1" dirty="0"/>
          </a:p>
          <a:p>
            <a:pPr algn="ctr"/>
            <a:r>
              <a:rPr lang="en-GB" b="1" dirty="0"/>
              <a:t>Results:</a:t>
            </a:r>
          </a:p>
          <a:p>
            <a:pPr algn="ctr"/>
            <a:r>
              <a:rPr lang="en-US" dirty="0"/>
              <a:t>Very high densities, up to 99.9%.</a:t>
            </a:r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85DBED3B-82EB-6C6F-F4E9-268EDDA93BA2}"/>
              </a:ext>
            </a:extLst>
          </p:cNvPr>
          <p:cNvSpPr/>
          <p:nvPr/>
        </p:nvSpPr>
        <p:spPr>
          <a:xfrm>
            <a:off x="10078086" y="1559341"/>
            <a:ext cx="1954326" cy="2246038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endParaRPr lang="en-GB" dirty="0"/>
          </a:p>
          <a:p>
            <a:pPr algn="l"/>
            <a:endParaRPr lang="en-GB" dirty="0"/>
          </a:p>
          <a:p>
            <a:pPr algn="l"/>
            <a:endParaRPr lang="en-GB" dirty="0"/>
          </a:p>
          <a:p>
            <a:pPr algn="ctr"/>
            <a:r>
              <a:rPr lang="en-GB" b="1" dirty="0"/>
              <a:t>Gaps:</a:t>
            </a:r>
          </a:p>
          <a:p>
            <a:pPr algn="ctr"/>
            <a:r>
              <a:rPr lang="en-US" dirty="0"/>
              <a:t>No research on thermal and electrical characterization</a:t>
            </a:r>
          </a:p>
          <a:p>
            <a:pPr algn="l"/>
            <a:endParaRPr lang="en-US" dirty="0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16025D77-3E51-DDB9-328E-3194665D2C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5169" y="1799366"/>
            <a:ext cx="476250" cy="466725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5F89F584-43FF-DC4C-9D22-3541BF11F7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83786" y="1753072"/>
            <a:ext cx="542925" cy="495300"/>
          </a:xfrm>
          <a:prstGeom prst="rect">
            <a:avLst/>
          </a:prstGeom>
        </p:spPr>
      </p:pic>
      <p:sp>
        <p:nvSpPr>
          <p:cNvPr id="24" name="Rectangle 1">
            <a:extLst>
              <a:ext uri="{FF2B5EF4-FFF2-40B4-BE49-F238E27FC236}">
                <a16:creationId xmlns:a16="http://schemas.microsoft.com/office/drawing/2014/main" id="{DD050AC4-B710-6078-4CE7-A6AFD0BC8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300" y="1188137"/>
            <a:ext cx="737173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lang="en-GB" altLang="en-US" sz="2000" b="1" dirty="0">
                <a:solidFill>
                  <a:schemeClr val="tx1"/>
                </a:solidFill>
                <a:latin typeface="Arial" panose="020B0604020202020204" pitchFamily="34" charset="0"/>
              </a:rPr>
              <a:t>Pure t</a:t>
            </a:r>
            <a:r>
              <a:rPr kumimoji="0" lang="en-GB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antalum:</a:t>
            </a:r>
          </a:p>
        </p:txBody>
      </p:sp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id="{56CF866A-63E6-F9BA-B8A2-651715EDA2F9}"/>
              </a:ext>
            </a:extLst>
          </p:cNvPr>
          <p:cNvSpPr/>
          <p:nvPr/>
        </p:nvSpPr>
        <p:spPr>
          <a:xfrm>
            <a:off x="4308986" y="4638040"/>
            <a:ext cx="1917247" cy="206756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endParaRPr lang="en-GB" dirty="0"/>
          </a:p>
          <a:p>
            <a:pPr algn="l"/>
            <a:endParaRPr lang="en-GB" dirty="0"/>
          </a:p>
          <a:p>
            <a:pPr algn="ctr"/>
            <a:endParaRPr lang="en-GB" b="1" dirty="0"/>
          </a:p>
          <a:p>
            <a:pPr algn="ctr"/>
            <a:r>
              <a:rPr lang="en-GB" b="1" dirty="0"/>
              <a:t>Literature:</a:t>
            </a:r>
          </a:p>
          <a:p>
            <a:pPr algn="ctr"/>
            <a:r>
              <a:rPr lang="en-US" sz="1800" dirty="0"/>
              <a:t>Many examples of 3D printing of pure W by LPBF</a:t>
            </a:r>
            <a:endParaRPr lang="en-GB" dirty="0"/>
          </a:p>
          <a:p>
            <a:pPr algn="l"/>
            <a:endParaRPr lang="en-US" dirty="0"/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75006231-F978-9431-222D-F3707BB75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2334" y="4804415"/>
            <a:ext cx="590550" cy="447675"/>
          </a:xfrm>
          <a:prstGeom prst="rect">
            <a:avLst/>
          </a:prstGeom>
        </p:spPr>
      </p:pic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7AD953F7-DF11-F2B1-E88F-A3E76BE63710}"/>
              </a:ext>
            </a:extLst>
          </p:cNvPr>
          <p:cNvSpPr/>
          <p:nvPr/>
        </p:nvSpPr>
        <p:spPr>
          <a:xfrm>
            <a:off x="6307371" y="4670568"/>
            <a:ext cx="3770715" cy="2035031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High Melting Temperature (3410°C)</a:t>
            </a:r>
            <a:endParaRPr lang="en-US" sz="1800" dirty="0">
              <a:latin typeface="+mj-lt"/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High Thermal Conductivity   (~174 W/m*K)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+mj-lt"/>
              </a:rPr>
              <a:t>Brittleness at Room Temperature </a:t>
            </a:r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10ED24D0-08CA-E529-1877-D1E2C96F97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5277" y="4752027"/>
            <a:ext cx="476250" cy="552450"/>
          </a:xfrm>
          <a:prstGeom prst="rect">
            <a:avLst/>
          </a:prstGeom>
        </p:spPr>
      </p:pic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id="{4E6552C8-3570-195A-37C5-C5269E1C66B1}"/>
              </a:ext>
            </a:extLst>
          </p:cNvPr>
          <p:cNvSpPr/>
          <p:nvPr/>
        </p:nvSpPr>
        <p:spPr>
          <a:xfrm>
            <a:off x="10159224" y="4670568"/>
            <a:ext cx="1873188" cy="2005742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endParaRPr lang="en-GB" dirty="0"/>
          </a:p>
          <a:p>
            <a:pPr algn="l"/>
            <a:endParaRPr lang="en-GB" dirty="0"/>
          </a:p>
          <a:p>
            <a:pPr algn="l"/>
            <a:endParaRPr lang="en-GB" dirty="0"/>
          </a:p>
          <a:p>
            <a:pPr algn="ctr"/>
            <a:r>
              <a:rPr lang="en-GB" dirty="0"/>
              <a:t>Very difficult to print without cracks</a:t>
            </a:r>
            <a:endParaRPr lang="en-US" dirty="0"/>
          </a:p>
          <a:p>
            <a:pPr algn="l"/>
            <a:endParaRPr lang="en-US" dirty="0"/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CCBD083F-C841-82B9-CCF0-C41B202DAC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68962" y="4898055"/>
            <a:ext cx="539186" cy="50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03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55034EB1-44AF-20CD-2590-CD8177A8207E}"/>
              </a:ext>
            </a:extLst>
          </p:cNvPr>
          <p:cNvSpPr/>
          <p:nvPr/>
        </p:nvSpPr>
        <p:spPr>
          <a:xfrm>
            <a:off x="3048000" y="1371600"/>
            <a:ext cx="6096000" cy="1752600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latin typeface="+mj-lt"/>
            </a:endParaRPr>
          </a:p>
          <a:p>
            <a:r>
              <a:rPr lang="en-US" sz="1800" b="1" dirty="0">
                <a:latin typeface="+mj-lt"/>
              </a:rPr>
              <a:t>Properties: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Excellent corrosion/oxidation resistance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High mechanical strength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High-temperature stability; suitable for extreme </a:t>
            </a:r>
            <a:r>
              <a:rPr lang="en-US" dirty="0" err="1">
                <a:latin typeface="+mj-lt"/>
              </a:rPr>
              <a:t>enviroment</a:t>
            </a:r>
            <a:endParaRPr lang="en-US" dirty="0">
              <a:latin typeface="+mj-lt"/>
            </a:endParaRPr>
          </a:p>
          <a:p>
            <a:endParaRPr lang="en-US" sz="1800" b="1" dirty="0">
              <a:latin typeface="+mj-lt"/>
            </a:endParaRPr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AF39B24D-EBDB-D42B-32B0-8ED26686CF03}"/>
              </a:ext>
            </a:extLst>
          </p:cNvPr>
          <p:cNvSpPr/>
          <p:nvPr/>
        </p:nvSpPr>
        <p:spPr>
          <a:xfrm>
            <a:off x="533400" y="3560506"/>
            <a:ext cx="4191000" cy="1489587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endParaRPr lang="en-GB" dirty="0"/>
          </a:p>
          <a:p>
            <a:pPr algn="ctr"/>
            <a:r>
              <a:rPr lang="en-US" b="1" dirty="0"/>
              <a:t>Ta-10W: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90 wt.% Ta, 10 wt.% W</a:t>
            </a:r>
            <a:endParaRPr lang="en-US" b="1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Solid solution strengthening from W</a:t>
            </a:r>
            <a:endParaRPr lang="en-US" b="1" dirty="0"/>
          </a:p>
          <a:p>
            <a:pPr algn="ctr"/>
            <a:endParaRPr lang="en-US" dirty="0"/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1A55692C-6531-A773-856F-816EC88B7BE8}"/>
              </a:ext>
            </a:extLst>
          </p:cNvPr>
          <p:cNvSpPr/>
          <p:nvPr/>
        </p:nvSpPr>
        <p:spPr>
          <a:xfrm>
            <a:off x="533400" y="5181599"/>
            <a:ext cx="4191000" cy="1489587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endParaRPr lang="en-GB" dirty="0"/>
          </a:p>
          <a:p>
            <a:pPr algn="l"/>
            <a:endParaRPr lang="en-GB" dirty="0"/>
          </a:p>
          <a:p>
            <a:pPr algn="ctr"/>
            <a:r>
              <a:rPr lang="en-GB" b="1" dirty="0"/>
              <a:t>Literature:</a:t>
            </a:r>
          </a:p>
          <a:p>
            <a:pPr algn="ctr"/>
            <a:r>
              <a:rPr lang="en-US" dirty="0"/>
              <a:t>Only one study published as of 2025</a:t>
            </a:r>
            <a:endParaRPr lang="en-GB" b="1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123D1D6-A8BE-EADC-198E-C4D58E9B6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930" y="5334000"/>
            <a:ext cx="659939" cy="467033"/>
          </a:xfrm>
          <a:prstGeom prst="rect">
            <a:avLst/>
          </a:prstGeom>
        </p:spPr>
      </p:pic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BC639D7B-CCFE-E583-0110-6EF9BF9CCB54}"/>
              </a:ext>
            </a:extLst>
          </p:cNvPr>
          <p:cNvSpPr/>
          <p:nvPr/>
        </p:nvSpPr>
        <p:spPr>
          <a:xfrm>
            <a:off x="5257800" y="3556818"/>
            <a:ext cx="3810000" cy="1489587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endParaRPr lang="en-GB" dirty="0"/>
          </a:p>
          <a:p>
            <a:pPr algn="ctr"/>
            <a:r>
              <a:rPr lang="en-US" b="1" dirty="0"/>
              <a:t>RHEAs:</a:t>
            </a:r>
          </a:p>
          <a:p>
            <a:pPr marL="285750" indent="-285750" algn="ctr" rtl="0">
              <a:buFont typeface="Arial" panose="020B0604020202020204" pitchFamily="34" charset="0"/>
              <a:buChar char="•"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Multicomponent design (high configurational entropy)</a:t>
            </a:r>
          </a:p>
          <a:p>
            <a:pPr marL="285750" indent="-285750" algn="ctr" rtl="0">
              <a:buFont typeface="Arial" panose="020B0604020202020204" pitchFamily="34" charset="0"/>
              <a:buChar char="•"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Better radiation resistance (low embrittlement)</a:t>
            </a:r>
            <a:endParaRPr lang="en-US" b="1" dirty="0"/>
          </a:p>
          <a:p>
            <a:pPr algn="ctr"/>
            <a:endParaRPr lang="en-US" dirty="0"/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455AE50E-F14A-FC9E-308E-CE98431D6402}"/>
              </a:ext>
            </a:extLst>
          </p:cNvPr>
          <p:cNvSpPr/>
          <p:nvPr/>
        </p:nvSpPr>
        <p:spPr>
          <a:xfrm>
            <a:off x="9144000" y="3556818"/>
            <a:ext cx="2819400" cy="1489587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endParaRPr lang="en-GB" dirty="0"/>
          </a:p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Our alloy </a:t>
            </a:r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</a:rPr>
              <a:t>TaWCrV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</a:rPr>
              <a:t>Ta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35-40 %wt.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</a:rPr>
              <a:t>W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35-40 %wt.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</a:rPr>
              <a:t>Cr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12-17 %wt.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</a:rPr>
              <a:t>V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8-13 %wt.</a:t>
            </a:r>
            <a:endParaRPr lang="en-US" dirty="0"/>
          </a:p>
          <a:p>
            <a:pPr algn="ctr"/>
            <a:endParaRPr lang="en-US" dirty="0"/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62738ECC-57F2-988F-18FD-BF420403778A}"/>
              </a:ext>
            </a:extLst>
          </p:cNvPr>
          <p:cNvSpPr/>
          <p:nvPr/>
        </p:nvSpPr>
        <p:spPr>
          <a:xfrm>
            <a:off x="5238134" y="5206180"/>
            <a:ext cx="6649065" cy="1489587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b="1" dirty="0"/>
          </a:p>
          <a:p>
            <a:pPr algn="ctr"/>
            <a:endParaRPr lang="en-GB" b="1" dirty="0"/>
          </a:p>
          <a:p>
            <a:pPr algn="ctr"/>
            <a:r>
              <a:rPr lang="en-GB" b="1" dirty="0"/>
              <a:t>Literature: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The composition was newly developed for this application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Few studies, mostly with low Ta/W content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E8D58878-22F6-09DD-D285-4619D475A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1203" y="5305733"/>
            <a:ext cx="542925" cy="495300"/>
          </a:xfrm>
          <a:prstGeom prst="rect">
            <a:avLst/>
          </a:prstGeom>
        </p:spPr>
      </p:pic>
      <p:sp>
        <p:nvSpPr>
          <p:cNvPr id="18" name="Freccia curva 17">
            <a:extLst>
              <a:ext uri="{FF2B5EF4-FFF2-40B4-BE49-F238E27FC236}">
                <a16:creationId xmlns:a16="http://schemas.microsoft.com/office/drawing/2014/main" id="{C0FBC07E-D28E-BB7F-5838-D15FA863EA29}"/>
              </a:ext>
            </a:extLst>
          </p:cNvPr>
          <p:cNvSpPr/>
          <p:nvPr/>
        </p:nvSpPr>
        <p:spPr>
          <a:xfrm rot="5400000">
            <a:off x="9151376" y="2278627"/>
            <a:ext cx="1356848" cy="9144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661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Freccia curva 18">
            <a:extLst>
              <a:ext uri="{FF2B5EF4-FFF2-40B4-BE49-F238E27FC236}">
                <a16:creationId xmlns:a16="http://schemas.microsoft.com/office/drawing/2014/main" id="{0908826F-1558-8BA6-CCBA-C55229BE8767}"/>
              </a:ext>
            </a:extLst>
          </p:cNvPr>
          <p:cNvSpPr/>
          <p:nvPr/>
        </p:nvSpPr>
        <p:spPr>
          <a:xfrm rot="5400000" flipV="1">
            <a:off x="1728020" y="2310580"/>
            <a:ext cx="1268361" cy="914401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661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154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B5FC2-2963-928F-F632-C497A85DC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>
            <a:extLst>
              <a:ext uri="{FF2B5EF4-FFF2-40B4-BE49-F238E27FC236}">
                <a16:creationId xmlns:a16="http://schemas.microsoft.com/office/drawing/2014/main" id="{0EC23E31-47C0-6613-23B8-4EB28BD60C66}"/>
              </a:ext>
            </a:extLst>
          </p:cNvPr>
          <p:cNvGrpSpPr/>
          <p:nvPr/>
        </p:nvGrpSpPr>
        <p:grpSpPr>
          <a:xfrm>
            <a:off x="5877235" y="2758718"/>
            <a:ext cx="1434435" cy="369332"/>
            <a:chOff x="4308819" y="2442391"/>
            <a:chExt cx="1787669" cy="369332"/>
          </a:xfrm>
        </p:grpSpPr>
        <p:cxnSp>
          <p:nvCxnSpPr>
            <p:cNvPr id="8" name="Connettore 2 7">
              <a:extLst>
                <a:ext uri="{FF2B5EF4-FFF2-40B4-BE49-F238E27FC236}">
                  <a16:creationId xmlns:a16="http://schemas.microsoft.com/office/drawing/2014/main" id="{88132032-DCF5-234D-4A1E-6194AB2B6C97}"/>
                </a:ext>
              </a:extLst>
            </p:cNvPr>
            <p:cNvCxnSpPr/>
            <p:nvPr/>
          </p:nvCxnSpPr>
          <p:spPr bwMode="auto">
            <a:xfrm>
              <a:off x="4308819" y="2585489"/>
              <a:ext cx="0" cy="18343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92C37AF5-F72C-13F1-5C51-6F6FB88978DE}"/>
                </a:ext>
              </a:extLst>
            </p:cNvPr>
            <p:cNvSpPr txBox="1"/>
            <p:nvPr/>
          </p:nvSpPr>
          <p:spPr>
            <a:xfrm>
              <a:off x="4308819" y="2442391"/>
              <a:ext cx="17876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dirty="0">
                  <a:latin typeface="Arial" panose="020B0604020202020204" pitchFamily="34" charset="0"/>
                  <a:cs typeface="Arial" panose="020B0604020202020204" pitchFamily="34" charset="0"/>
                </a:rPr>
                <a:t>Layer thickness</a:t>
              </a:r>
            </a:p>
          </p:txBody>
        </p:sp>
      </p:grp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2F34719-49B8-4953-7C72-BE0107D5D5E6}"/>
              </a:ext>
            </a:extLst>
          </p:cNvPr>
          <p:cNvSpPr txBox="1"/>
          <p:nvPr/>
        </p:nvSpPr>
        <p:spPr>
          <a:xfrm>
            <a:off x="4070261" y="4871515"/>
            <a:ext cx="2133600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Main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Laser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Laser speed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Layer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Hatch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spacing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661DF685-82A8-A12D-D3A3-676A181A01C5}"/>
              </a:ext>
            </a:extLst>
          </p:cNvPr>
          <p:cNvGrpSpPr/>
          <p:nvPr/>
        </p:nvGrpSpPr>
        <p:grpSpPr>
          <a:xfrm>
            <a:off x="2493105" y="1445553"/>
            <a:ext cx="3324440" cy="2572851"/>
            <a:chOff x="260274" y="1118161"/>
            <a:chExt cx="3953165" cy="2572851"/>
          </a:xfrm>
        </p:grpSpPr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ADCBAF77-CA55-C7D4-F5F3-FED81182D11E}"/>
                </a:ext>
              </a:extLst>
            </p:cNvPr>
            <p:cNvGrpSpPr/>
            <p:nvPr/>
          </p:nvGrpSpPr>
          <p:grpSpPr>
            <a:xfrm>
              <a:off x="260274" y="2507924"/>
              <a:ext cx="3953165" cy="1183088"/>
              <a:chOff x="260274" y="2507924"/>
              <a:chExt cx="3953165" cy="1183088"/>
            </a:xfrm>
          </p:grpSpPr>
          <p:sp>
            <p:nvSpPr>
              <p:cNvPr id="17" name="Rettangolo 16">
                <a:extLst>
                  <a:ext uri="{FF2B5EF4-FFF2-40B4-BE49-F238E27FC236}">
                    <a16:creationId xmlns:a16="http://schemas.microsoft.com/office/drawing/2014/main" id="{85E5CCD4-ED47-7B85-DB80-2E919CE38459}"/>
                  </a:ext>
                </a:extLst>
              </p:cNvPr>
              <p:cNvSpPr/>
              <p:nvPr/>
            </p:nvSpPr>
            <p:spPr bwMode="auto">
              <a:xfrm>
                <a:off x="260275" y="2585489"/>
                <a:ext cx="3953164" cy="1105523"/>
              </a:xfrm>
              <a:prstGeom prst="rect">
                <a:avLst/>
              </a:prstGeom>
              <a:solidFill>
                <a:srgbClr val="FFFFFF">
                  <a:lumMod val="65000"/>
                </a:srgbClr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49263" eaLnBrk="0" fontAlgn="base" latinLnBrk="0" hangingPunct="0">
                  <a:lnSpc>
                    <a:spcPct val="8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endParaRPr kumimoji="0" lang="it-IT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6" charset="0"/>
                  <a:cs typeface="Lucida Sans Unicode" charset="0"/>
                </a:endParaRPr>
              </a:p>
            </p:txBody>
          </p:sp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03EACE7B-F647-896F-69BF-AB23138B6513}"/>
                  </a:ext>
                </a:extLst>
              </p:cNvPr>
              <p:cNvSpPr txBox="1"/>
              <p:nvPr/>
            </p:nvSpPr>
            <p:spPr>
              <a:xfrm>
                <a:off x="1768779" y="3052293"/>
                <a:ext cx="93615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Ta block</a:t>
                </a:r>
              </a:p>
            </p:txBody>
          </p:sp>
          <p:cxnSp>
            <p:nvCxnSpPr>
              <p:cNvPr id="19" name="Connettore diritto 18">
                <a:extLst>
                  <a:ext uri="{FF2B5EF4-FFF2-40B4-BE49-F238E27FC236}">
                    <a16:creationId xmlns:a16="http://schemas.microsoft.com/office/drawing/2014/main" id="{F6B1EF67-35C7-B2CB-0032-E4EDEE104DE6}"/>
                  </a:ext>
                </a:extLst>
              </p:cNvPr>
              <p:cNvCxnSpPr/>
              <p:nvPr/>
            </p:nvCxnSpPr>
            <p:spPr bwMode="auto">
              <a:xfrm>
                <a:off x="260275" y="2768919"/>
                <a:ext cx="3953164" cy="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0" name="Rettangolo 19">
                <a:extLst>
                  <a:ext uri="{FF2B5EF4-FFF2-40B4-BE49-F238E27FC236}">
                    <a16:creationId xmlns:a16="http://schemas.microsoft.com/office/drawing/2014/main" id="{5D0972B8-0A64-8CB4-F4B3-15491B23B4DF}"/>
                  </a:ext>
                </a:extLst>
              </p:cNvPr>
              <p:cNvSpPr/>
              <p:nvPr/>
            </p:nvSpPr>
            <p:spPr bwMode="auto">
              <a:xfrm>
                <a:off x="2144623" y="2585489"/>
                <a:ext cx="2068816" cy="183425"/>
              </a:xfrm>
              <a:prstGeom prst="rect">
                <a:avLst/>
              </a:prstGeom>
              <a:solidFill>
                <a:srgbClr val="FFFFFF">
                  <a:lumMod val="85000"/>
                </a:srgbClr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49263" eaLnBrk="0" fontAlgn="base" latinLnBrk="0" hangingPunct="0">
                  <a:lnSpc>
                    <a:spcPct val="8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endParaRPr kumimoji="0" lang="it-IT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6" charset="0"/>
                  <a:cs typeface="Lucida Sans Unicode" charset="0"/>
                </a:endParaRPr>
              </a:p>
            </p:txBody>
          </p:sp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AD85F85E-E116-9CC4-27D3-595106FF44CD}"/>
                  </a:ext>
                </a:extLst>
              </p:cNvPr>
              <p:cNvSpPr txBox="1"/>
              <p:nvPr/>
            </p:nvSpPr>
            <p:spPr>
              <a:xfrm>
                <a:off x="2767289" y="2507924"/>
                <a:ext cx="104515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kumimoji="0" lang="it-IT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powder</a:t>
                </a:r>
              </a:p>
            </p:txBody>
          </p:sp>
          <p:cxnSp>
            <p:nvCxnSpPr>
              <p:cNvPr id="22" name="Connettore diritto 21">
                <a:extLst>
                  <a:ext uri="{FF2B5EF4-FFF2-40B4-BE49-F238E27FC236}">
                    <a16:creationId xmlns:a16="http://schemas.microsoft.com/office/drawing/2014/main" id="{F3C510DE-D134-4C6D-0A78-1B3B3D1551AD}"/>
                  </a:ext>
                </a:extLst>
              </p:cNvPr>
              <p:cNvCxnSpPr/>
              <p:nvPr/>
            </p:nvCxnSpPr>
            <p:spPr bwMode="auto">
              <a:xfrm>
                <a:off x="260274" y="2955378"/>
                <a:ext cx="3953164" cy="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Connettore diritto 22">
                <a:extLst>
                  <a:ext uri="{FF2B5EF4-FFF2-40B4-BE49-F238E27FC236}">
                    <a16:creationId xmlns:a16="http://schemas.microsoft.com/office/drawing/2014/main" id="{70EBD544-5AA9-2FBC-8F43-27C557D0295A}"/>
                  </a:ext>
                </a:extLst>
              </p:cNvPr>
              <p:cNvCxnSpPr/>
              <p:nvPr/>
            </p:nvCxnSpPr>
            <p:spPr bwMode="auto">
              <a:xfrm>
                <a:off x="260274" y="3138250"/>
                <a:ext cx="3953164" cy="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" name="Connettore diritto 23">
                <a:extLst>
                  <a:ext uri="{FF2B5EF4-FFF2-40B4-BE49-F238E27FC236}">
                    <a16:creationId xmlns:a16="http://schemas.microsoft.com/office/drawing/2014/main" id="{FEDAD02F-EA1A-49E3-3027-72ECEADC6492}"/>
                  </a:ext>
                </a:extLst>
              </p:cNvPr>
              <p:cNvCxnSpPr/>
              <p:nvPr/>
            </p:nvCxnSpPr>
            <p:spPr bwMode="auto">
              <a:xfrm>
                <a:off x="260274" y="3314798"/>
                <a:ext cx="3953164" cy="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" name="Connettore diritto 24">
                <a:extLst>
                  <a:ext uri="{FF2B5EF4-FFF2-40B4-BE49-F238E27FC236}">
                    <a16:creationId xmlns:a16="http://schemas.microsoft.com/office/drawing/2014/main" id="{8C6954CF-5838-0EDC-1B2B-3CDC97FE4393}"/>
                  </a:ext>
                </a:extLst>
              </p:cNvPr>
              <p:cNvCxnSpPr/>
              <p:nvPr/>
            </p:nvCxnSpPr>
            <p:spPr bwMode="auto">
              <a:xfrm>
                <a:off x="260274" y="3498948"/>
                <a:ext cx="3953164" cy="0"/>
              </a:xfrm>
              <a:prstGeom prst="line">
                <a:avLst/>
              </a:prstGeom>
              <a:solidFill>
                <a:srgbClr val="00B8FF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B3E75A8D-7840-2F00-9991-A575DA226E89}"/>
                </a:ext>
              </a:extLst>
            </p:cNvPr>
            <p:cNvGrpSpPr/>
            <p:nvPr/>
          </p:nvGrpSpPr>
          <p:grpSpPr>
            <a:xfrm>
              <a:off x="1959956" y="1118161"/>
              <a:ext cx="369334" cy="1700841"/>
              <a:chOff x="1959956" y="1118161"/>
              <a:chExt cx="369334" cy="1700841"/>
            </a:xfrm>
          </p:grpSpPr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3EB3507D-EB10-E497-9993-C96AD317FC3C}"/>
                  </a:ext>
                </a:extLst>
              </p:cNvPr>
              <p:cNvSpPr/>
              <p:nvPr/>
            </p:nvSpPr>
            <p:spPr bwMode="auto">
              <a:xfrm>
                <a:off x="2000004" y="1118161"/>
                <a:ext cx="271401" cy="1465577"/>
              </a:xfrm>
              <a:prstGeom prst="rect">
                <a:avLst/>
              </a:prstGeom>
              <a:solidFill>
                <a:srgbClr val="00B050"/>
              </a:solidFill>
              <a:ln w="9525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49263" eaLnBrk="0" fontAlgn="base" latinLnBrk="0" hangingPunct="0">
                  <a:lnSpc>
                    <a:spcPct val="8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endParaRPr kumimoji="0" lang="it-IT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6" charset="0"/>
                  <a:cs typeface="Lucida Sans Unicode" charset="0"/>
                </a:endParaRPr>
              </a:p>
            </p:txBody>
          </p:sp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76B1439-FECC-550A-E389-91AF93AC1967}"/>
                  </a:ext>
                </a:extLst>
              </p:cNvPr>
              <p:cNvSpPr txBox="1"/>
              <p:nvPr/>
            </p:nvSpPr>
            <p:spPr>
              <a:xfrm rot="16200000">
                <a:off x="1763750" y="1526382"/>
                <a:ext cx="7617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Laser</a:t>
                </a:r>
              </a:p>
            </p:txBody>
          </p:sp>
          <p:sp>
            <p:nvSpPr>
              <p:cNvPr id="16" name="Esplosione: 8 punte 15">
                <a:extLst>
                  <a:ext uri="{FF2B5EF4-FFF2-40B4-BE49-F238E27FC236}">
                    <a16:creationId xmlns:a16="http://schemas.microsoft.com/office/drawing/2014/main" id="{FAFE60A9-0365-B14C-E342-F971F1806A6B}"/>
                  </a:ext>
                </a:extLst>
              </p:cNvPr>
              <p:cNvSpPr/>
              <p:nvPr/>
            </p:nvSpPr>
            <p:spPr bwMode="auto">
              <a:xfrm>
                <a:off x="1959956" y="2477153"/>
                <a:ext cx="369333" cy="341849"/>
              </a:xfrm>
              <a:prstGeom prst="irregularSeal1">
                <a:avLst/>
              </a:prstGeom>
              <a:solidFill>
                <a:srgbClr val="00B050"/>
              </a:solidFill>
              <a:ln w="9525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49263" eaLnBrk="0" fontAlgn="base" latinLnBrk="0" hangingPunct="0">
                  <a:lnSpc>
                    <a:spcPct val="8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buNone/>
                  <a:tabLst/>
                  <a:defRPr/>
                </a:pPr>
                <a:endParaRPr kumimoji="0" lang="it-IT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6" charset="0"/>
                  <a:cs typeface="Lucida Sans Unicode" charset="0"/>
                </a:endParaRPr>
              </a:p>
            </p:txBody>
          </p:sp>
        </p:grpSp>
      </p:grpSp>
      <p:pic>
        <p:nvPicPr>
          <p:cNvPr id="26" name="Immagine 25">
            <a:extLst>
              <a:ext uri="{FF2B5EF4-FFF2-40B4-BE49-F238E27FC236}">
                <a16:creationId xmlns:a16="http://schemas.microsoft.com/office/drawing/2014/main" id="{A636D651-3EE7-AA56-8BBB-3525FADDD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18" y="1467676"/>
            <a:ext cx="2042131" cy="258208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D978C47-C8CB-F7DF-52E5-2596759ABEAA}"/>
              </a:ext>
            </a:extLst>
          </p:cNvPr>
          <p:cNvSpPr txBox="1"/>
          <p:nvPr/>
        </p:nvSpPr>
        <p:spPr>
          <a:xfrm>
            <a:off x="3574026" y="228600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3D Printing - LPBF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BF58587-241D-A74D-1495-7A800A0A4F7F}"/>
              </a:ext>
            </a:extLst>
          </p:cNvPr>
          <p:cNvSpPr txBox="1"/>
          <p:nvPr/>
        </p:nvSpPr>
        <p:spPr>
          <a:xfrm>
            <a:off x="457200" y="4674540"/>
            <a:ext cx="2936730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Main characteristics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Powder bed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Laser scanning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Layer-by-layer build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Solid part formation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Controlled environment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D66D7A0F-880A-B9F3-EC84-CBFB289357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484"/>
          <a:stretch>
            <a:fillRect/>
          </a:stretch>
        </p:blipFill>
        <p:spPr>
          <a:xfrm>
            <a:off x="7725130" y="1335210"/>
            <a:ext cx="4294784" cy="2714550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14163174-D50F-343F-B9B1-9F13FC299B8E}"/>
              </a:ext>
            </a:extLst>
          </p:cNvPr>
          <p:cNvSpPr txBox="1"/>
          <p:nvPr/>
        </p:nvSpPr>
        <p:spPr>
          <a:xfrm>
            <a:off x="7912510" y="4248429"/>
            <a:ext cx="426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Eos M100 printer used in this research (left); </a:t>
            </a:r>
          </a:p>
          <a:p>
            <a:r>
              <a:rPr lang="en-US" sz="1400" i="1" dirty="0"/>
              <a:t>view of the interior (right)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DBBCEE76-6062-2389-DD69-B00FCA0C4B92}"/>
              </a:ext>
            </a:extLst>
          </p:cNvPr>
          <p:cNvSpPr txBox="1"/>
          <p:nvPr/>
        </p:nvSpPr>
        <p:spPr>
          <a:xfrm>
            <a:off x="7543800" y="5287013"/>
            <a:ext cx="14478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Tantalum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Ta-10W</a:t>
            </a:r>
          </a:p>
        </p:txBody>
      </p: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5543A9AA-3D77-1F85-F6BC-F950C3A92977}"/>
              </a:ext>
            </a:extLst>
          </p:cNvPr>
          <p:cNvCxnSpPr>
            <a:stCxn id="10" idx="3"/>
            <a:endCxn id="30" idx="1"/>
          </p:cNvCxnSpPr>
          <p:nvPr/>
        </p:nvCxnSpPr>
        <p:spPr>
          <a:xfrm>
            <a:off x="6203861" y="5610179"/>
            <a:ext cx="133993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8238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B3BAA-C720-176E-B889-AF54F8585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C707092C-4778-0F1F-A102-08A3BA932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96" y="1309486"/>
            <a:ext cx="4651564" cy="3429000"/>
          </a:xfrm>
          <a:prstGeom prst="rect">
            <a:avLst/>
          </a:prstGeom>
        </p:spPr>
      </p:pic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C1BBEDEA-119C-DD27-9E7A-3B4864592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070067"/>
              </p:ext>
            </p:extLst>
          </p:nvPr>
        </p:nvGraphicFramePr>
        <p:xfrm>
          <a:off x="571262" y="5126166"/>
          <a:ext cx="4334098" cy="1254759"/>
        </p:xfrm>
        <a:graphic>
          <a:graphicData uri="http://schemas.openxmlformats.org/drawingml/2006/table">
            <a:tbl>
              <a:tblPr/>
              <a:tblGrid>
                <a:gridCol w="2167049">
                  <a:extLst>
                    <a:ext uri="{9D8B030D-6E8A-4147-A177-3AD203B41FA5}">
                      <a16:colId xmlns:a16="http://schemas.microsoft.com/office/drawing/2014/main" val="886964375"/>
                    </a:ext>
                  </a:extLst>
                </a:gridCol>
                <a:gridCol w="2167049">
                  <a:extLst>
                    <a:ext uri="{9D8B030D-6E8A-4147-A177-3AD203B41FA5}">
                      <a16:colId xmlns:a16="http://schemas.microsoft.com/office/drawing/2014/main" val="3265329630"/>
                    </a:ext>
                  </a:extLst>
                </a:gridCol>
              </a:tblGrid>
              <a:tr h="411079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 rtl="0" fontAlgn="t"/>
                      <a:r>
                        <a:rPr lang="en-US" sz="2000" b="0" dirty="0">
                          <a:effectLst/>
                          <a:latin typeface="Calibri" panose="020F0502020204030204" pitchFamily="34" charset="0"/>
                        </a:rPr>
                        <a:t>Power</a:t>
                      </a:r>
                    </a:p>
                  </a:txBody>
                  <a:tcPr marL="22276" marR="22276" marT="14851" marB="1485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 rtl="0" fontAlgn="t"/>
                      <a:r>
                        <a:rPr lang="en-US" sz="2000" b="0" dirty="0">
                          <a:effectLst/>
                          <a:latin typeface="Calibri" panose="020F0502020204030204" pitchFamily="34" charset="0"/>
                        </a:rPr>
                        <a:t>Speed</a:t>
                      </a:r>
                    </a:p>
                  </a:txBody>
                  <a:tcPr marL="22276" marR="22276" marT="14851" marB="1485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133960"/>
                  </a:ext>
                </a:extLst>
              </a:tr>
              <a:tr h="458269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 rtl="0" fontAlgn="t"/>
                      <a:r>
                        <a:rPr lang="en-US" sz="2000" b="0" dirty="0">
                          <a:effectLst/>
                          <a:latin typeface="Calibri" panose="020F0502020204030204" pitchFamily="34" charset="0"/>
                        </a:rPr>
                        <a:t>W</a:t>
                      </a:r>
                    </a:p>
                  </a:txBody>
                  <a:tcPr marL="22276" marR="22276" marT="14851" marB="1485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 rtl="0" fontAlgn="t"/>
                      <a:r>
                        <a:rPr lang="en-US" sz="2000" b="0" dirty="0">
                          <a:effectLst/>
                          <a:latin typeface="Calibri" panose="020F0502020204030204" pitchFamily="34" charset="0"/>
                        </a:rPr>
                        <a:t>mm/s</a:t>
                      </a:r>
                    </a:p>
                  </a:txBody>
                  <a:tcPr marL="22276" marR="22276" marT="14851" marB="14851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9819111"/>
                  </a:ext>
                </a:extLst>
              </a:tr>
              <a:tr h="385411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 rtl="0" fontAlgn="b"/>
                      <a:r>
                        <a:rPr lang="en-US" sz="2000" b="0" dirty="0">
                          <a:effectLst/>
                          <a:latin typeface="Calibri" panose="020F0502020204030204" pitchFamily="34" charset="0"/>
                        </a:rPr>
                        <a:t>95</a:t>
                      </a:r>
                      <a:r>
                        <a:rPr lang="en-GB" sz="2000" b="0" dirty="0">
                          <a:effectLst/>
                          <a:latin typeface="Calibri" panose="020F0502020204030204" pitchFamily="34" charset="0"/>
                        </a:rPr>
                        <a:t> – 125 </a:t>
                      </a:r>
                      <a:endParaRPr lang="en-US" sz="2000" b="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2276" marR="22276" marT="14851" marB="14851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algn="ctr" rtl="0" fontAlgn="b"/>
                      <a:r>
                        <a:rPr lang="en-US" sz="2000" b="0" dirty="0">
                          <a:effectLst/>
                          <a:latin typeface="Calibri" panose="020F0502020204030204" pitchFamily="34" charset="0"/>
                        </a:rPr>
                        <a:t>100 - 350</a:t>
                      </a:r>
                    </a:p>
                  </a:txBody>
                  <a:tcPr marL="22276" marR="22276" marT="14851" marB="14851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5625497"/>
                  </a:ext>
                </a:extLst>
              </a:tr>
            </a:tbl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8A784938-9376-E3AB-BBB4-442C2FE8ADBE}"/>
              </a:ext>
            </a:extLst>
          </p:cNvPr>
          <p:cNvSpPr txBox="1"/>
          <p:nvPr/>
        </p:nvSpPr>
        <p:spPr>
          <a:xfrm>
            <a:off x="3574026" y="228600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Ta – The first LPBF samples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25F87F85-37B8-2C43-738C-5B1F0269078E}"/>
              </a:ext>
            </a:extLst>
          </p:cNvPr>
          <p:cNvSpPr/>
          <p:nvPr/>
        </p:nvSpPr>
        <p:spPr>
          <a:xfrm>
            <a:off x="8783278" y="1309486"/>
            <a:ext cx="3154926" cy="3178940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GB" sz="2800" b="1" dirty="0"/>
              <a:t>Cubes                    8 mm side</a:t>
            </a: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is the simplest geometry for controlling parameters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Measurement of relative density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Detection of defects (porosity)</a:t>
            </a:r>
            <a:endParaRPr lang="en-US" b="1" dirty="0"/>
          </a:p>
        </p:txBody>
      </p:sp>
      <p:sp>
        <p:nvSpPr>
          <p:cNvPr id="8" name="Cubo 7">
            <a:extLst>
              <a:ext uri="{FF2B5EF4-FFF2-40B4-BE49-F238E27FC236}">
                <a16:creationId xmlns:a16="http://schemas.microsoft.com/office/drawing/2014/main" id="{FF6B76FD-FBAF-5DCD-DE79-EED99C6B36D6}"/>
              </a:ext>
            </a:extLst>
          </p:cNvPr>
          <p:cNvSpPr/>
          <p:nvPr/>
        </p:nvSpPr>
        <p:spPr>
          <a:xfrm>
            <a:off x="10896600" y="1600200"/>
            <a:ext cx="563542" cy="561508"/>
          </a:xfrm>
          <a:prstGeom prst="cub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2D3F629F-CCEF-D103-6BAE-7B9093F4A4F7}"/>
              </a:ext>
            </a:extLst>
          </p:cNvPr>
          <p:cNvSpPr/>
          <p:nvPr/>
        </p:nvSpPr>
        <p:spPr>
          <a:xfrm>
            <a:off x="5562600" y="4890504"/>
            <a:ext cx="6205968" cy="1726084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GB" sz="2800" b="1" dirty="0"/>
              <a:t>S</a:t>
            </a:r>
            <a:r>
              <a:rPr lang="en-US" sz="2800" b="1" dirty="0"/>
              <a:t>ingles Scan Tracks (SST)</a:t>
            </a:r>
            <a:r>
              <a:rPr lang="en-US" b="1" dirty="0"/>
              <a:t> </a:t>
            </a:r>
          </a:p>
          <a:p>
            <a:pPr algn="l"/>
            <a:r>
              <a:rPr lang="en-GB" dirty="0"/>
              <a:t>                        </a:t>
            </a:r>
            <a:r>
              <a:rPr lang="en-GB" b="1" dirty="0"/>
              <a:t>8 mm long</a:t>
            </a:r>
            <a:endParaRPr lang="en-GB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Single laser lines produced on solid blocks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Used to test if power &amp; speed ensure stable melting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Help define the suitable process window</a:t>
            </a:r>
            <a:endParaRPr lang="en-GB" dirty="0"/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2942559E-FA24-BC76-038B-2B2F2B283307}"/>
              </a:ext>
            </a:extLst>
          </p:cNvPr>
          <p:cNvCxnSpPr/>
          <p:nvPr/>
        </p:nvCxnSpPr>
        <p:spPr>
          <a:xfrm>
            <a:off x="5791200" y="5562600"/>
            <a:ext cx="11430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262ABB74-BE7F-B003-2A72-3F8395B5FB72}"/>
              </a:ext>
            </a:extLst>
          </p:cNvPr>
          <p:cNvSpPr/>
          <p:nvPr/>
        </p:nvSpPr>
        <p:spPr>
          <a:xfrm>
            <a:off x="5759245" y="1912043"/>
            <a:ext cx="2874384" cy="1973826"/>
          </a:xfrm>
          <a:prstGeom prst="round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Best parameters from previous experiences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For both cubes and SSTs, the parameters were varied around these reference values.</a:t>
            </a:r>
            <a:endParaRPr lang="en-US" b="1" dirty="0"/>
          </a:p>
        </p:txBody>
      </p: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FE234978-F1B3-9DAB-905C-AD51A9E4A2EF}"/>
              </a:ext>
            </a:extLst>
          </p:cNvPr>
          <p:cNvSpPr/>
          <p:nvPr/>
        </p:nvSpPr>
        <p:spPr>
          <a:xfrm>
            <a:off x="4932398" y="2898956"/>
            <a:ext cx="809640" cy="14904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5420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3343</TotalTime>
  <Words>1152</Words>
  <Application>Microsoft Office PowerPoint</Application>
  <PresentationFormat>Widescreen</PresentationFormat>
  <Paragraphs>239</Paragraphs>
  <Slides>17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2" baseType="lpstr">
      <vt:lpstr>Aptos</vt:lpstr>
      <vt:lpstr>Arial</vt:lpstr>
      <vt:lpstr>Calibri</vt:lpstr>
      <vt:lpstr>Times New Roman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Bocchi Giuliano</dc:creator>
  <cp:lastModifiedBy>Alberto Barci</cp:lastModifiedBy>
  <cp:revision>35</cp:revision>
  <dcterms:created xsi:type="dcterms:W3CDTF">2025-09-15T14:01:22Z</dcterms:created>
  <dcterms:modified xsi:type="dcterms:W3CDTF">2025-09-22T07:45:08Z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2024-09-05T00:00:00Z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2025-09-15T00:00:00Z</vt:filetime>
  </property>
  <property fmtid="{D5CDD505-2E9C-101B-9397-08002B2CF9AE}" pid="5" name="Producer">
    <vt:lpwstr>Microsoft® PowerPoint® for Microsoft 365</vt:lpwstr>
  </property>
</Properties>
</file>