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Quicksand" panose="020B0604020202020204" charset="0"/>
      <p:regular r:id="rId18"/>
      <p:bold r:id="rId19"/>
    </p:embeddedFont>
    <p:embeddedFont>
      <p:font typeface="Quicksand Medium" panose="020B0604020202020204" charset="0"/>
      <p:regular r:id="rId20"/>
      <p:bold r:id="rId21"/>
    </p:embeddedFont>
    <p:embeddedFont>
      <p:font typeface="Quicksand SemiBold" panose="020B060402020202020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8kj5l3D5bshFHSZVdKbe7tRDi7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na Antonio Briguglio Pellegrino" initials="" lastIdx="7" clrIdx="0"/>
  <p:cmAuthor id="1" name="Chiara Scandaglia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22BF0F-7398-47D7-8099-9BF475AE37FE}">
  <a:tblStyle styleId="{5322BF0F-7398-47D7-8099-9BF475AE37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1b95acd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381b95ac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f27172f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37f27172f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1b95acd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381b95acd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f3e2e754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37f3e2e75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f27172fa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</a:rPr>
              <a:t>Thermal tests in vacuum chamber to assess the deformations of the reference body and how they propagate to the mirror shell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</a:rPr>
              <a:t>Objective: verify how the mirror deformations are the result of an ‘incorrect’ actuator command, caused by the greater distance measured by the capacitive sensors due to the reference body thermal deformations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solidFill>
                  <a:schemeClr val="dk1"/>
                </a:solidFill>
              </a:rPr>
              <a:t>Being the deformations caused by an actuator command, an equal and opposite command would be sufficient to restore the shell original surface: corrections with zero fitting error</a:t>
            </a:r>
            <a:endParaRPr/>
          </a:p>
        </p:txBody>
      </p:sp>
      <p:sp>
        <p:nvSpPr>
          <p:cNvPr id="219" name="Google Shape;219;g37f27172fa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f27172fa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g37f27172fa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f27172fa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37f27172fa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f27172fa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37f27172fa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55777ee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355777ee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55790ad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3355790ad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f27172f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7f27172f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f27172fa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37f27172fa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f27172fa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7f27172fa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f27172f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37f27172f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1b95acd65_0_0"/>
          <p:cNvSpPr txBox="1">
            <a:spLocks noGrp="1"/>
          </p:cNvSpPr>
          <p:nvPr>
            <p:ph type="ctrTitle"/>
          </p:nvPr>
        </p:nvSpPr>
        <p:spPr>
          <a:xfrm>
            <a:off x="1070250" y="1625674"/>
            <a:ext cx="100515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40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4200" b="1">
                <a:latin typeface="Quicksand"/>
                <a:ea typeface="Quicksand"/>
                <a:cs typeface="Quicksand"/>
                <a:sym typeface="Quicksand"/>
              </a:rPr>
              <a:t>TECH-PFA PhD Program </a:t>
            </a:r>
            <a:endParaRPr sz="42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4200" b="1">
                <a:latin typeface="Quicksand"/>
                <a:ea typeface="Quicksand"/>
                <a:cs typeface="Quicksand"/>
                <a:sym typeface="Quicksand"/>
              </a:rPr>
              <a:t>Admission to II year presentation</a:t>
            </a:r>
            <a:endParaRPr sz="42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" name="Google Shape;85;g381b95acd65_0_0"/>
          <p:cNvSpPr txBox="1">
            <a:spLocks noGrp="1"/>
          </p:cNvSpPr>
          <p:nvPr>
            <p:ph type="subTitle" idx="1"/>
          </p:nvPr>
        </p:nvSpPr>
        <p:spPr>
          <a:xfrm>
            <a:off x="1524000" y="4777375"/>
            <a:ext cx="9144000" cy="1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</a:rPr>
              <a:t>Candidate: </a:t>
            </a: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Chiara</a:t>
            </a: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</a:rPr>
              <a:t> Scandaglia</a:t>
            </a:r>
            <a:endParaRPr sz="1983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</a:rPr>
              <a:t>Supervisors: Runa Briguglio, Marco Xompero</a:t>
            </a:r>
            <a:endParaRPr sz="1983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</a:rPr>
              <a:t>INAF - O.A. Arcetri</a:t>
            </a:r>
            <a:endParaRPr sz="1983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1983">
                <a:latin typeface="Quicksand Medium"/>
                <a:ea typeface="Quicksand Medium"/>
                <a:cs typeface="Quicksand Medium"/>
                <a:sym typeface="Quicksand Medium"/>
              </a:rPr>
              <a:t>XL Cycle</a:t>
            </a:r>
            <a:endParaRPr sz="1983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6" name="Google Shape;86;g381b95acd65_0_0"/>
          <p:cNvSpPr txBox="1"/>
          <p:nvPr/>
        </p:nvSpPr>
        <p:spPr>
          <a:xfrm>
            <a:off x="1524000" y="522925"/>
            <a:ext cx="91440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495E"/>
              </a:buClr>
              <a:buSzPts val="2400"/>
              <a:buFont typeface="Arial"/>
              <a:buNone/>
            </a:pPr>
            <a:r>
              <a:rPr lang="it-IT" sz="1800" b="1" i="0" u="none" strike="noStrike" cap="none">
                <a:solidFill>
                  <a:srgbClr val="34495E"/>
                </a:solidFill>
                <a:latin typeface="Quicksand"/>
                <a:ea typeface="Quicksand"/>
                <a:cs typeface="Quicksand"/>
                <a:sym typeface="Quicksand"/>
              </a:rPr>
              <a:t>23 September 2025</a:t>
            </a:r>
            <a:endParaRPr sz="1800" b="1" i="0" u="none" strike="noStrike" cap="none">
              <a:solidFill>
                <a:srgbClr val="3449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g381b95acd6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3725" y="332875"/>
            <a:ext cx="2226375" cy="9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381b95acd6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75" y="332875"/>
            <a:ext cx="2191351" cy="9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81b95acd65_0_0"/>
          <p:cNvSpPr txBox="1">
            <a:spLocks noGrp="1"/>
          </p:cNvSpPr>
          <p:nvPr>
            <p:ph type="ctrTitle"/>
          </p:nvPr>
        </p:nvSpPr>
        <p:spPr>
          <a:xfrm>
            <a:off x="1070250" y="3484575"/>
            <a:ext cx="100515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40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 i="1">
                <a:latin typeface="Quicksand SemiBold"/>
                <a:ea typeface="Quicksand SemiBold"/>
                <a:cs typeface="Quicksand SemiBold"/>
                <a:sym typeface="Quicksand SemiBold"/>
              </a:rPr>
              <a:t>Multi-parametric thermal-mechanical modeling and analysis of high order active mirrors for space telescopes</a:t>
            </a:r>
            <a:endParaRPr sz="2500" i="1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f27172fa6_0_185"/>
          <p:cNvSpPr txBox="1">
            <a:spLocks noGrp="1"/>
          </p:cNvSpPr>
          <p:nvPr>
            <p:ph type="body" idx="1"/>
          </p:nvPr>
        </p:nvSpPr>
        <p:spPr>
          <a:xfrm>
            <a:off x="471750" y="221825"/>
            <a:ext cx="11248500" cy="1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First implementations: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thermal inputs on FEM</a:t>
            </a: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model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" name="Google Shape;187;g37f27172fa6_0_185"/>
          <p:cNvSpPr txBox="1"/>
          <p:nvPr/>
        </p:nvSpPr>
        <p:spPr>
          <a:xfrm>
            <a:off x="491067" y="910167"/>
            <a:ext cx="11038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1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7f27172fa6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0" y="738000"/>
            <a:ext cx="4537501" cy="290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7f27172fa6_0_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83" y="867700"/>
            <a:ext cx="4205901" cy="281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7f27172fa6_0_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66" y="3727333"/>
            <a:ext cx="3660633" cy="30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7f27172fa6_0_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4067" y="3727333"/>
            <a:ext cx="3660685" cy="30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7f27172fa6_0_185"/>
          <p:cNvSpPr txBox="1"/>
          <p:nvPr/>
        </p:nvSpPr>
        <p:spPr>
          <a:xfrm>
            <a:off x="0" y="1205933"/>
            <a:ext cx="21312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FEM mesh imported in the telescope thermal model and temperature distribution mapped onto it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3" name="Google Shape;193;g37f27172fa6_0_185"/>
          <p:cNvSpPr txBox="1"/>
          <p:nvPr/>
        </p:nvSpPr>
        <p:spPr>
          <a:xfrm>
            <a:off x="10578200" y="1632500"/>
            <a:ext cx="1458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Imported temperature distribution in the Ansys Mechanical model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4" name="Google Shape;194;g37f27172fa6_0_185"/>
          <p:cNvSpPr txBox="1"/>
          <p:nvPr/>
        </p:nvSpPr>
        <p:spPr>
          <a:xfrm>
            <a:off x="4304100" y="4516400"/>
            <a:ext cx="283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Out-of-plane displacements (WFE from deformations) calculated by Ansys and exported as python maps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1b95acd65_0_9"/>
          <p:cNvSpPr txBox="1">
            <a:spLocks noGrp="1"/>
          </p:cNvSpPr>
          <p:nvPr>
            <p:ph type="body" idx="1"/>
          </p:nvPr>
        </p:nvSpPr>
        <p:spPr>
          <a:xfrm>
            <a:off x="471750" y="221825"/>
            <a:ext cx="11248500" cy="12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First implementations: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thermal inputs on FEM</a:t>
            </a: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model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0" name="Google Shape;200;g381b95acd65_0_9"/>
          <p:cNvSpPr txBox="1"/>
          <p:nvPr/>
        </p:nvSpPr>
        <p:spPr>
          <a:xfrm>
            <a:off x="491067" y="910167"/>
            <a:ext cx="11038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1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381b95acd65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200" y="738000"/>
            <a:ext cx="4537501" cy="2905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81b95acd65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83" y="867700"/>
            <a:ext cx="4205901" cy="281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81b95acd65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66" y="3727333"/>
            <a:ext cx="3660633" cy="30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81b95acd65_0_9"/>
          <p:cNvSpPr txBox="1"/>
          <p:nvPr/>
        </p:nvSpPr>
        <p:spPr>
          <a:xfrm>
            <a:off x="0" y="1205933"/>
            <a:ext cx="21312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FEM mesh imported in the telescope thermal model and temperature distribution mapped onto it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" name="Google Shape;205;g381b95acd65_0_9"/>
          <p:cNvSpPr txBox="1"/>
          <p:nvPr/>
        </p:nvSpPr>
        <p:spPr>
          <a:xfrm>
            <a:off x="10578200" y="1632500"/>
            <a:ext cx="1458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Imported temperature distribution in the Ansys Mechanical model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6" name="Google Shape;206;g381b95acd65_0_9"/>
          <p:cNvSpPr/>
          <p:nvPr/>
        </p:nvSpPr>
        <p:spPr>
          <a:xfrm>
            <a:off x="7054975" y="4985450"/>
            <a:ext cx="3523200" cy="65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81b95acd65_0_9"/>
          <p:cNvSpPr/>
          <p:nvPr/>
        </p:nvSpPr>
        <p:spPr>
          <a:xfrm>
            <a:off x="10636200" y="4760650"/>
            <a:ext cx="1458900" cy="10488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Quicksand SemiBold"/>
                <a:ea typeface="Quicksand SemiBold"/>
                <a:cs typeface="Quicksand SemiBold"/>
                <a:sym typeface="Quicksand SemiBold"/>
              </a:rPr>
              <a:t>DM correction loop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08" name="Google Shape;208;g381b95acd65_0_9"/>
          <p:cNvSpPr txBox="1"/>
          <p:nvPr/>
        </p:nvSpPr>
        <p:spPr>
          <a:xfrm>
            <a:off x="4304100" y="4516400"/>
            <a:ext cx="2837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Out-of-plane displacements (WFE from deformations) calculated by Ansys and exported as python maps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9" name="Google Shape;209;g381b95acd65_0_9"/>
          <p:cNvSpPr txBox="1"/>
          <p:nvPr/>
        </p:nvSpPr>
        <p:spPr>
          <a:xfrm>
            <a:off x="7063663" y="5100850"/>
            <a:ext cx="35058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+sensitivity matrix∙displacement vector</a:t>
            </a:r>
            <a:endParaRPr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f3e2e7544_0_12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Other activities: introducing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LATT</a:t>
            </a:r>
            <a:endParaRPr sz="3200" b="1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Quicksand Medium"/>
              <a:buChar char="•"/>
            </a:pP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Deformable segment of a primary mirror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 prototype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icksand Medium"/>
              <a:buChar char="•"/>
            </a:pP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40 cm thin Zerodur deformable shell 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(mirror) 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icksand Medium"/>
              <a:buChar char="•"/>
            </a:pP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Aluminium honeycomb reference body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 (support)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icksand"/>
              <a:buChar char="•"/>
            </a:pP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Low mass density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icksand Medium"/>
              <a:buChar char="•"/>
            </a:pP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19 </a:t>
            </a: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voice-coil actuators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 and 19 </a:t>
            </a: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capacitive sensors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 (</a:t>
            </a:r>
            <a:r>
              <a:rPr lang="it-IT" sz="2400" b="1">
                <a:latin typeface="Quicksand"/>
                <a:ea typeface="Quicksand"/>
                <a:cs typeface="Quicksand"/>
                <a:sym typeface="Quicksand"/>
              </a:rPr>
              <a:t>contactless </a:t>
            </a:r>
            <a:r>
              <a:rPr lang="it-IT" sz="2400">
                <a:latin typeface="Quicksand Medium"/>
                <a:ea typeface="Quicksand Medium"/>
                <a:cs typeface="Quicksand Medium"/>
                <a:sym typeface="Quicksand Medium"/>
              </a:rPr>
              <a:t>technology)</a:t>
            </a:r>
            <a:endParaRPr sz="24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icksand Medium"/>
              <a:buChar char="•"/>
            </a:pPr>
            <a:r>
              <a:rPr lang="it-IT" sz="2000">
                <a:latin typeface="Quicksand Medium"/>
                <a:ea typeface="Quicksand Medium"/>
                <a:cs typeface="Quicksand Medium"/>
                <a:sym typeface="Quicksand Medium"/>
              </a:rPr>
              <a:t>When set, </a:t>
            </a:r>
            <a:r>
              <a:rPr lang="it-IT" sz="2000" b="1">
                <a:latin typeface="Quicksand"/>
                <a:ea typeface="Quicksand"/>
                <a:cs typeface="Quicksand"/>
                <a:sym typeface="Quicksand"/>
              </a:rPr>
              <a:t>the shell floats at a given gap from the reference body</a:t>
            </a:r>
            <a:endParaRPr sz="2000" b="1"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icksand"/>
              <a:buChar char="•"/>
            </a:pPr>
            <a:r>
              <a:rPr lang="it-IT" sz="2000" b="1">
                <a:latin typeface="Quicksand"/>
                <a:ea typeface="Quicksand"/>
                <a:cs typeface="Quicksand"/>
                <a:sym typeface="Quicksand"/>
              </a:rPr>
              <a:t>Decoupling between mirror and support!</a:t>
            </a:r>
            <a:endParaRPr sz="2000" b="1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5" name="Google Shape;215;g37f3e2e7544_0_12"/>
          <p:cNvPicPr preferRelativeResize="0"/>
          <p:nvPr/>
        </p:nvPicPr>
        <p:blipFill rotWithShape="1">
          <a:blip r:embed="rId3">
            <a:alphaModFix/>
          </a:blip>
          <a:srcRect l="17010" t="3418" r="24089"/>
          <a:stretch/>
        </p:blipFill>
        <p:spPr>
          <a:xfrm>
            <a:off x="1900200" y="3692525"/>
            <a:ext cx="3607924" cy="28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7f3e2e7544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5450" y="3692525"/>
            <a:ext cx="4414175" cy="29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f27172fa6_1_15"/>
          <p:cNvSpPr txBox="1">
            <a:spLocks noGrp="1"/>
          </p:cNvSpPr>
          <p:nvPr>
            <p:ph type="body" idx="1"/>
          </p:nvPr>
        </p:nvSpPr>
        <p:spPr>
          <a:xfrm>
            <a:off x="643475" y="250825"/>
            <a:ext cx="105156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Other activities: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LATT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thermal tests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2" name="Google Shape;222;g37f27172fa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75" y="3957300"/>
            <a:ext cx="4619501" cy="2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7f27172fa6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1375" y="856225"/>
            <a:ext cx="4016000" cy="30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7f27172fa6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099" y="3957300"/>
            <a:ext cx="3464653" cy="25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7f27172fa6_1_15"/>
          <p:cNvSpPr txBox="1"/>
          <p:nvPr/>
        </p:nvSpPr>
        <p:spPr>
          <a:xfrm>
            <a:off x="9131025" y="4147850"/>
            <a:ext cx="29982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Goal</a:t>
            </a:r>
            <a:r>
              <a:rPr lang="it-IT"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:</a:t>
            </a:r>
            <a:r>
              <a:rPr lang="it-IT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it-IT"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assess effects of         </a:t>
            </a:r>
            <a:r>
              <a:rPr lang="it-IT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reference body deformations</a:t>
            </a:r>
            <a:r>
              <a:rPr lang="it-IT"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resulting </a:t>
            </a:r>
            <a:r>
              <a:rPr lang="it-IT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actuator commands</a:t>
            </a:r>
            <a:r>
              <a:rPr lang="it-IT"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on </a:t>
            </a:r>
            <a:r>
              <a:rPr lang="it-IT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mirror correction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7f27172fa6_1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375" y="947725"/>
            <a:ext cx="6124549" cy="28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7f27172fa6_1_15"/>
          <p:cNvSpPr txBox="1"/>
          <p:nvPr/>
        </p:nvSpPr>
        <p:spPr>
          <a:xfrm>
            <a:off x="4989050" y="2704738"/>
            <a:ext cx="15702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Reference body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8" name="Google Shape;228;g37f27172fa6_1_15"/>
          <p:cNvSpPr txBox="1"/>
          <p:nvPr/>
        </p:nvSpPr>
        <p:spPr>
          <a:xfrm>
            <a:off x="2739050" y="3175650"/>
            <a:ext cx="12270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Mirror shell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9" name="Google Shape;229;g37f27172fa6_1_15"/>
          <p:cNvSpPr txBox="1"/>
          <p:nvPr/>
        </p:nvSpPr>
        <p:spPr>
          <a:xfrm>
            <a:off x="4422375" y="1368200"/>
            <a:ext cx="17184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Vacuum chamber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0" name="Google Shape;230;g37f27172fa6_1_15"/>
          <p:cNvSpPr txBox="1"/>
          <p:nvPr/>
        </p:nvSpPr>
        <p:spPr>
          <a:xfrm>
            <a:off x="8607900" y="2928925"/>
            <a:ext cx="18714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Heaters placed on reference body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g37f27172fa6_1_15"/>
          <p:cNvSpPr txBox="1"/>
          <p:nvPr/>
        </p:nvSpPr>
        <p:spPr>
          <a:xfrm>
            <a:off x="6329575" y="5865850"/>
            <a:ext cx="22119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Reference body back w/ actuator electronics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2" name="Google Shape;232;g37f27172fa6_1_15"/>
          <p:cNvSpPr txBox="1"/>
          <p:nvPr/>
        </p:nvSpPr>
        <p:spPr>
          <a:xfrm>
            <a:off x="777800" y="5514225"/>
            <a:ext cx="15702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Thermostat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g37f27172fa6_1_15"/>
          <p:cNvSpPr txBox="1"/>
          <p:nvPr/>
        </p:nvSpPr>
        <p:spPr>
          <a:xfrm>
            <a:off x="2340450" y="5514225"/>
            <a:ext cx="15702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Connectors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4" name="Google Shape;234;g37f27172fa6_1_15"/>
          <p:cNvSpPr txBox="1"/>
          <p:nvPr/>
        </p:nvSpPr>
        <p:spPr>
          <a:xfrm>
            <a:off x="3743175" y="5463525"/>
            <a:ext cx="16392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Sensed temperature dataloggers</a:t>
            </a:r>
            <a:endParaRPr sz="1300" b="1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35" name="Google Shape;235;g37f27172fa6_1_15"/>
          <p:cNvCxnSpPr>
            <a:stCxn id="228" idx="0"/>
          </p:cNvCxnSpPr>
          <p:nvPr/>
        </p:nvCxnSpPr>
        <p:spPr>
          <a:xfrm rot="-5400000">
            <a:off x="3276950" y="2805450"/>
            <a:ext cx="445800" cy="294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g37f27172fa6_1_15"/>
          <p:cNvCxnSpPr/>
          <p:nvPr/>
        </p:nvCxnSpPr>
        <p:spPr>
          <a:xfrm rot="10800000">
            <a:off x="3966050" y="2493475"/>
            <a:ext cx="1023000" cy="4155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g37f27172fa6_1_15"/>
          <p:cNvCxnSpPr>
            <a:stCxn id="229" idx="1"/>
          </p:cNvCxnSpPr>
          <p:nvPr/>
        </p:nvCxnSpPr>
        <p:spPr>
          <a:xfrm rot="10800000">
            <a:off x="3743175" y="1258100"/>
            <a:ext cx="679200" cy="304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g37f27172fa6_1_15"/>
          <p:cNvCxnSpPr/>
          <p:nvPr/>
        </p:nvCxnSpPr>
        <p:spPr>
          <a:xfrm rot="5400000" flipH="1">
            <a:off x="9076175" y="2413825"/>
            <a:ext cx="758700" cy="471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g37f27172fa6_1_15"/>
          <p:cNvCxnSpPr/>
          <p:nvPr/>
        </p:nvCxnSpPr>
        <p:spPr>
          <a:xfrm rot="-5400000">
            <a:off x="7133425" y="5518475"/>
            <a:ext cx="566400" cy="393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g37f27172fa6_1_15"/>
          <p:cNvCxnSpPr/>
          <p:nvPr/>
        </p:nvCxnSpPr>
        <p:spPr>
          <a:xfrm rot="-5400000">
            <a:off x="1504675" y="5043750"/>
            <a:ext cx="599400" cy="500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g37f27172fa6_1_15"/>
          <p:cNvCxnSpPr/>
          <p:nvPr/>
        </p:nvCxnSpPr>
        <p:spPr>
          <a:xfrm rot="-5400000">
            <a:off x="2682425" y="5258600"/>
            <a:ext cx="686400" cy="89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g37f27172fa6_1_15"/>
          <p:cNvCxnSpPr/>
          <p:nvPr/>
        </p:nvCxnSpPr>
        <p:spPr>
          <a:xfrm rot="5400000" flipH="1">
            <a:off x="3594700" y="4981400"/>
            <a:ext cx="798000" cy="360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g37f27172fa6_1_15"/>
          <p:cNvCxnSpPr/>
          <p:nvPr/>
        </p:nvCxnSpPr>
        <p:spPr>
          <a:xfrm rot="10800000">
            <a:off x="3635750" y="2638363"/>
            <a:ext cx="11400" cy="17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g37f27172fa6_1_15"/>
          <p:cNvCxnSpPr/>
          <p:nvPr/>
        </p:nvCxnSpPr>
        <p:spPr>
          <a:xfrm flipH="1">
            <a:off x="3867250" y="2493475"/>
            <a:ext cx="2529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g37f27172fa6_1_15"/>
          <p:cNvCxnSpPr/>
          <p:nvPr/>
        </p:nvCxnSpPr>
        <p:spPr>
          <a:xfrm rot="10800000">
            <a:off x="3635750" y="1246875"/>
            <a:ext cx="220200" cy="2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g37f27172fa6_1_15"/>
          <p:cNvCxnSpPr/>
          <p:nvPr/>
        </p:nvCxnSpPr>
        <p:spPr>
          <a:xfrm rot="10800000">
            <a:off x="9219575" y="2195013"/>
            <a:ext cx="11400" cy="17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g37f27172fa6_1_15"/>
          <p:cNvCxnSpPr/>
          <p:nvPr/>
        </p:nvCxnSpPr>
        <p:spPr>
          <a:xfrm rot="10800000">
            <a:off x="7601725" y="5334513"/>
            <a:ext cx="11400" cy="17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g37f27172fa6_1_15"/>
          <p:cNvCxnSpPr/>
          <p:nvPr/>
        </p:nvCxnSpPr>
        <p:spPr>
          <a:xfrm rot="10800000" flipH="1">
            <a:off x="3067500" y="4858400"/>
            <a:ext cx="2700" cy="215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g37f27172fa6_1_15"/>
          <p:cNvCxnSpPr/>
          <p:nvPr/>
        </p:nvCxnSpPr>
        <p:spPr>
          <a:xfrm rot="10800000">
            <a:off x="3813475" y="4644700"/>
            <a:ext cx="5700" cy="18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g37f27172fa6_1_15"/>
          <p:cNvCxnSpPr/>
          <p:nvPr/>
        </p:nvCxnSpPr>
        <p:spPr>
          <a:xfrm rot="10800000" flipH="1">
            <a:off x="2028950" y="4909975"/>
            <a:ext cx="45300" cy="203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f27172fa6_1_22"/>
          <p:cNvSpPr txBox="1">
            <a:spLocks noGrp="1"/>
          </p:cNvSpPr>
          <p:nvPr>
            <p:ph type="body" idx="1"/>
          </p:nvPr>
        </p:nvSpPr>
        <p:spPr>
          <a:xfrm>
            <a:off x="643475" y="250824"/>
            <a:ext cx="105156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Roadmap for the next years</a:t>
            </a:r>
            <a:endParaRPr sz="3500" b="1"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256" name="Google Shape;256;g37f27172fa6_1_22"/>
          <p:cNvGraphicFramePr/>
          <p:nvPr/>
        </p:nvGraphicFramePr>
        <p:xfrm>
          <a:off x="543000" y="1604575"/>
          <a:ext cx="11218225" cy="3383100"/>
        </p:xfrm>
        <a:graphic>
          <a:graphicData uri="http://schemas.openxmlformats.org/drawingml/2006/table">
            <a:tbl>
              <a:tblPr>
                <a:noFill/>
                <a:tableStyleId>{5322BF0F-7398-47D7-8099-9BF475AE37FE}</a:tableStyleId>
              </a:tblPr>
              <a:tblGrid>
                <a:gridCol w="247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3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Q4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Q1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Q2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Q3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Q4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Q1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Q2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Q3</a:t>
                      </a:r>
                      <a:endParaRPr sz="1500"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Opto-mechanical model finalization</a:t>
                      </a:r>
                      <a:endParaRPr sz="1500"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Python automatization architecture finalization</a:t>
                      </a:r>
                      <a:endParaRPr sz="1500"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Simulations on actual model and performance evaluation</a:t>
                      </a:r>
                      <a:endParaRPr sz="1500"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Laboratory activities</a:t>
                      </a:r>
                      <a:endParaRPr sz="1500"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Quicksand SemiBold"/>
                          <a:ea typeface="Quicksand SemiBold"/>
                          <a:cs typeface="Quicksand SemiBold"/>
                          <a:sym typeface="Quicksand SemiBold"/>
                        </a:rPr>
                        <a:t>Thesis writing</a:t>
                      </a:r>
                      <a:endParaRPr sz="1500">
                        <a:latin typeface="Quicksand SemiBold"/>
                        <a:ea typeface="Quicksand SemiBold"/>
                        <a:cs typeface="Quicksand SemiBold"/>
                        <a:sym typeface="Quicksand SemiBol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gradFill>
                      <a:gsLst>
                        <a:gs pos="0">
                          <a:srgbClr val="FF00FF"/>
                        </a:gs>
                        <a:gs pos="100000">
                          <a:schemeClr val="lt1"/>
                        </a:gs>
                      </a:gsLst>
                      <a:lin ang="108014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rgbClr val="FF00FF"/>
                        </a:highlight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 Medium"/>
                        <a:ea typeface="Quicksand Medium"/>
                        <a:cs typeface="Quicksand Medium"/>
                        <a:sym typeface="Quicksand Medium"/>
                      </a:endParaRPr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7" name="Google Shape;257;g37f27172fa6_1_22"/>
          <p:cNvSpPr/>
          <p:nvPr/>
        </p:nvSpPr>
        <p:spPr>
          <a:xfrm>
            <a:off x="3015625" y="1209250"/>
            <a:ext cx="9064800" cy="55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7f27172fa6_1_22"/>
          <p:cNvSpPr txBox="1"/>
          <p:nvPr/>
        </p:nvSpPr>
        <p:spPr>
          <a:xfrm>
            <a:off x="3221700" y="1245600"/>
            <a:ext cx="783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2025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59" name="Google Shape;259;g37f27172fa6_1_22"/>
          <p:cNvSpPr txBox="1"/>
          <p:nvPr/>
        </p:nvSpPr>
        <p:spPr>
          <a:xfrm>
            <a:off x="4301050" y="1245600"/>
            <a:ext cx="7830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2026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60" name="Google Shape;260;g37f27172fa6_1_22"/>
          <p:cNvSpPr txBox="1"/>
          <p:nvPr/>
        </p:nvSpPr>
        <p:spPr>
          <a:xfrm>
            <a:off x="9775500" y="1260100"/>
            <a:ext cx="7050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2027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261" name="Google Shape;261;g37f27172fa6_1_22"/>
          <p:cNvCxnSpPr/>
          <p:nvPr/>
        </p:nvCxnSpPr>
        <p:spPr>
          <a:xfrm rot="10800000">
            <a:off x="4115375" y="1339450"/>
            <a:ext cx="0" cy="29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g37f27172fa6_1_22"/>
          <p:cNvCxnSpPr/>
          <p:nvPr/>
        </p:nvCxnSpPr>
        <p:spPr>
          <a:xfrm rot="10800000">
            <a:off x="8481625" y="1339450"/>
            <a:ext cx="0" cy="29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g37f27172fa6_1_22"/>
          <p:cNvSpPr/>
          <p:nvPr/>
        </p:nvSpPr>
        <p:spPr>
          <a:xfrm>
            <a:off x="2889025" y="1314700"/>
            <a:ext cx="222000" cy="3402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7f27172fa6_1_22"/>
          <p:cNvSpPr/>
          <p:nvPr/>
        </p:nvSpPr>
        <p:spPr>
          <a:xfrm>
            <a:off x="4004375" y="1314700"/>
            <a:ext cx="222000" cy="340200"/>
          </a:xfrm>
          <a:prstGeom prst="diamon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7f27172fa6_1_22"/>
          <p:cNvSpPr/>
          <p:nvPr/>
        </p:nvSpPr>
        <p:spPr>
          <a:xfrm>
            <a:off x="6187500" y="1314700"/>
            <a:ext cx="222000" cy="3402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37f27172fa6_1_22"/>
          <p:cNvSpPr/>
          <p:nvPr/>
        </p:nvSpPr>
        <p:spPr>
          <a:xfrm>
            <a:off x="10553750" y="1314700"/>
            <a:ext cx="222000" cy="340200"/>
          </a:xfrm>
          <a:prstGeom prst="diamon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7f27172fa6_1_22"/>
          <p:cNvSpPr txBox="1"/>
          <p:nvPr/>
        </p:nvSpPr>
        <p:spPr>
          <a:xfrm>
            <a:off x="2654700" y="1013600"/>
            <a:ext cx="783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WITSO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8" name="Google Shape;268;g37f27172fa6_1_22"/>
          <p:cNvSpPr txBox="1"/>
          <p:nvPr/>
        </p:nvSpPr>
        <p:spPr>
          <a:xfrm>
            <a:off x="3850025" y="1013600"/>
            <a:ext cx="57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KM1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9" name="Google Shape;269;g37f27172fa6_1_22"/>
          <p:cNvSpPr txBox="1"/>
          <p:nvPr/>
        </p:nvSpPr>
        <p:spPr>
          <a:xfrm>
            <a:off x="6033150" y="1013600"/>
            <a:ext cx="57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SPIE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0" name="Google Shape;270;g37f27172fa6_1_22"/>
          <p:cNvSpPr txBox="1"/>
          <p:nvPr/>
        </p:nvSpPr>
        <p:spPr>
          <a:xfrm>
            <a:off x="10399400" y="1013600"/>
            <a:ext cx="57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KM3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1" name="Google Shape;271;g37f27172fa6_1_22"/>
          <p:cNvSpPr/>
          <p:nvPr/>
        </p:nvSpPr>
        <p:spPr>
          <a:xfrm>
            <a:off x="5095925" y="1314700"/>
            <a:ext cx="222000" cy="340200"/>
          </a:xfrm>
          <a:prstGeom prst="diamon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7f27172fa6_1_22"/>
          <p:cNvSpPr txBox="1"/>
          <p:nvPr/>
        </p:nvSpPr>
        <p:spPr>
          <a:xfrm>
            <a:off x="4941588" y="1013600"/>
            <a:ext cx="57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KM2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3" name="Google Shape;273;g37f27172fa6_1_22"/>
          <p:cNvSpPr txBox="1"/>
          <p:nvPr/>
        </p:nvSpPr>
        <p:spPr>
          <a:xfrm>
            <a:off x="413600" y="4987675"/>
            <a:ext cx="49677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MILESTONES</a:t>
            </a:r>
            <a:endParaRPr sz="195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-3524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WITSO @ ESA 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Simulation scheme finalized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52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 SemiBol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KM1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- Model completed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52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 SemiBol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KM2 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Architecture code completed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4" name="Google Shape;274;g37f27172fa6_1_22"/>
          <p:cNvSpPr txBox="1"/>
          <p:nvPr/>
        </p:nvSpPr>
        <p:spPr>
          <a:xfrm>
            <a:off x="6033150" y="5361850"/>
            <a:ext cx="56490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2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SPIE @ Copenhagen </a:t>
            </a:r>
            <a:r>
              <a:rPr lang="it-IT" sz="195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Paper ready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52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KM3 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Activities completed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524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Quicksand SemiBold"/>
              <a:buChar char="•"/>
            </a:pPr>
            <a:r>
              <a:rPr lang="it-IT" sz="195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KM4</a:t>
            </a:r>
            <a:r>
              <a:rPr lang="it-IT" sz="195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- Thesis completed</a:t>
            </a:r>
            <a:endParaRPr sz="195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75" name="Google Shape;275;g37f27172fa6_1_22"/>
          <p:cNvSpPr/>
          <p:nvPr/>
        </p:nvSpPr>
        <p:spPr>
          <a:xfrm>
            <a:off x="11645325" y="1314700"/>
            <a:ext cx="222000" cy="340200"/>
          </a:xfrm>
          <a:prstGeom prst="diamond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37f27172fa6_1_22"/>
          <p:cNvSpPr txBox="1"/>
          <p:nvPr/>
        </p:nvSpPr>
        <p:spPr>
          <a:xfrm>
            <a:off x="11442050" y="1013600"/>
            <a:ext cx="57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KM4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5000" b="1">
                <a:latin typeface="Quicksand"/>
                <a:ea typeface="Quicksand"/>
                <a:cs typeface="Quicksand"/>
                <a:sym typeface="Quicksand"/>
              </a:rPr>
              <a:t>THANK YOU FOR YOUR ATTENTION!</a:t>
            </a:r>
            <a:endParaRPr sz="50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f27172fa6_1_34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Educational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requirements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g37f27172fa6_1_34"/>
          <p:cNvSpPr txBox="1"/>
          <p:nvPr/>
        </p:nvSpPr>
        <p:spPr>
          <a:xfrm>
            <a:off x="491067" y="910167"/>
            <a:ext cx="11038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1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7f27172fa6_1_34"/>
          <p:cNvSpPr txBox="1"/>
          <p:nvPr/>
        </p:nvSpPr>
        <p:spPr>
          <a:xfrm>
            <a:off x="369000" y="5619800"/>
            <a:ext cx="1145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97" name="Google Shape;97;g37f27172fa6_1_34"/>
          <p:cNvSpPr txBox="1"/>
          <p:nvPr/>
        </p:nvSpPr>
        <p:spPr>
          <a:xfrm>
            <a:off x="643475" y="887525"/>
            <a:ext cx="10654200" cy="5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Attended courses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Adaptive Optics for Astronomy I 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Dr. Carmelo Arcidiacono - </a:t>
            </a:r>
            <a:r>
              <a:rPr lang="it-IT" sz="2150" i="1">
                <a:solidFill>
                  <a:srgbClr val="38761D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Passed</a:t>
            </a:r>
            <a:endParaRPr sz="2150" b="0" i="1" u="none" strike="noStrike" cap="none">
              <a:solidFill>
                <a:srgbClr val="38761D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Adaptive Optics for Astronomy II 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Dr. Kalyan Radhakrishnan - </a:t>
            </a:r>
            <a:r>
              <a:rPr lang="it-IT" sz="2150" i="1">
                <a:solidFill>
                  <a:srgbClr val="BF9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Attended</a:t>
            </a:r>
            <a:endParaRPr sz="2150" b="0" i="1" u="none" strike="noStrike" cap="none">
              <a:solidFill>
                <a:srgbClr val="BF9000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Fundamentals of system engineering and project management for large scientific projects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- Dr. Marco Xompero and Dr. Runa Briguglio - </a:t>
            </a:r>
            <a:r>
              <a:rPr lang="it-IT" sz="2150" i="1">
                <a:solidFill>
                  <a:srgbClr val="38761D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Passed</a:t>
            </a:r>
            <a:endParaRPr sz="2150" b="0" i="1" u="none" strike="noStrike" cap="none">
              <a:solidFill>
                <a:srgbClr val="38761D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Coupled electrical-thermal-structural Finite Element Analyses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- Dr. Michele Ballan, Prof. Giovanni Meneghetti and Prof. Mattia Manzolaro - </a:t>
            </a:r>
            <a:r>
              <a:rPr lang="it-IT" sz="2150" i="1">
                <a:solidFill>
                  <a:srgbClr val="38761D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Passed</a:t>
            </a:r>
            <a:endParaRPr sz="2150" b="0" i="1" u="none" strike="noStrike" cap="none">
              <a:solidFill>
                <a:srgbClr val="38761D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Methodologies and techniques for the analysis of experimental data 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- 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Prof. Alexis Pompili - </a:t>
            </a:r>
            <a:r>
              <a:rPr lang="it-IT" sz="2150" i="1">
                <a:solidFill>
                  <a:srgbClr val="BF9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Attended</a:t>
            </a:r>
            <a:endParaRPr sz="2150" b="0" i="1" u="none" strike="noStrike" cap="none">
              <a:solidFill>
                <a:srgbClr val="BF9000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508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Quicksand"/>
              <a:buChar char="•"/>
            </a:pPr>
            <a:r>
              <a:rPr lang="it-IT" sz="215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Random excitations and response of structures </a:t>
            </a:r>
            <a:r>
              <a:rPr lang="it-IT" sz="215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Prof. Giuseppe Petrone and Prof. Francesco Franco - </a:t>
            </a:r>
            <a:r>
              <a:rPr lang="it-IT" sz="2150" b="0" i="1" u="none" strike="noStrike" cap="none">
                <a:solidFill>
                  <a:srgbClr val="B45F06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Ongoing lectures</a:t>
            </a:r>
            <a:endParaRPr sz="2150" i="1">
              <a:solidFill>
                <a:srgbClr val="B45F06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50" i="1">
              <a:solidFill>
                <a:srgbClr val="B45F06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</a:pPr>
            <a:r>
              <a:rPr lang="it-IT" sz="22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12 total credits </a:t>
            </a:r>
            <a:r>
              <a:rPr lang="it-IT" sz="2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(10 credits required from educational obligations)</a:t>
            </a:r>
            <a:endParaRPr sz="22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</a:pPr>
            <a:r>
              <a:rPr lang="it-IT" sz="2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Missing exams will be taken</a:t>
            </a:r>
            <a:r>
              <a:rPr lang="it-IT" sz="22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by the end of 2025</a:t>
            </a:r>
            <a:endParaRPr sz="22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f27172fa6_1_28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Educational requirements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g37f27172fa6_1_28"/>
          <p:cNvSpPr txBox="1"/>
          <p:nvPr/>
        </p:nvSpPr>
        <p:spPr>
          <a:xfrm>
            <a:off x="369000" y="5619800"/>
            <a:ext cx="1145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4" name="Google Shape;104;g37f27172fa6_1_28"/>
          <p:cNvSpPr txBox="1"/>
          <p:nvPr/>
        </p:nvSpPr>
        <p:spPr>
          <a:xfrm>
            <a:off x="643475" y="887525"/>
            <a:ext cx="10654200" cy="5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Planned schools and conferences</a:t>
            </a:r>
            <a:endParaRPr sz="2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Char char="•"/>
            </a:pPr>
            <a:r>
              <a:rPr lang="it-IT" sz="23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Workshop on Innovative Technologies for Space Optics (WITSO) 2025 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ESA/ESTEC, Noordwijk, The Netherlands - 13-17 October 2025 - 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Workshop </a:t>
            </a:r>
            <a:r>
              <a:rPr lang="it-IT" sz="2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- </a:t>
            </a:r>
            <a:r>
              <a:rPr lang="it-IT" sz="2300">
                <a:solidFill>
                  <a:srgbClr val="38761D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Poster accepted</a:t>
            </a:r>
            <a:endParaRPr sz="2300" b="0" i="0" u="none" strike="noStrike" cap="none">
              <a:solidFill>
                <a:srgbClr val="38761D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Char char="•"/>
            </a:pPr>
            <a:r>
              <a:rPr lang="it-IT" sz="23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SPIE Astronomical Telescopes + Instrumentation 2026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- Copenhagen, Denmark - 5-10 July 2026 - 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Conference</a:t>
            </a:r>
            <a:endParaRPr sz="23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685800" marR="0" lvl="1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Quicksand"/>
              <a:buChar char="•"/>
            </a:pPr>
            <a:r>
              <a:rPr lang="it-IT" sz="23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Observing with Adaptive Optics 2026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- Observatoire de Haute-Provence, Saint-Michel-l'Observatoire, France - October 2026 - </a:t>
            </a:r>
            <a:r>
              <a:rPr lang="it-IT" sz="2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School</a:t>
            </a:r>
            <a:endParaRPr sz="23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1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</a:t>
            </a:r>
            <a:r>
              <a:rPr lang="it-IT" sz="2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period of study and research abroad</a:t>
            </a:r>
            <a:r>
              <a:rPr lang="it-IT" sz="2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during the second year is foreseen, but not yet defined. The </a:t>
            </a:r>
            <a:r>
              <a:rPr lang="it-IT" sz="2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ESA OSIP program</a:t>
            </a:r>
            <a:r>
              <a:rPr lang="it-IT" sz="2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is one of the proposed options.</a:t>
            </a:r>
            <a:endParaRPr sz="2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55777ee40_0_0"/>
          <p:cNvSpPr txBox="1">
            <a:spLocks noGrp="1"/>
          </p:cNvSpPr>
          <p:nvPr>
            <p:ph type="body" idx="1"/>
          </p:nvPr>
        </p:nvSpPr>
        <p:spPr>
          <a:xfrm>
            <a:off x="452375" y="250825"/>
            <a:ext cx="107067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 dirty="0">
                <a:latin typeface="Quicksand"/>
                <a:ea typeface="Quicksand"/>
                <a:cs typeface="Quicksand"/>
                <a:sym typeface="Quicksand"/>
              </a:rPr>
              <a:t>Scientific </a:t>
            </a:r>
            <a:r>
              <a:rPr lang="it-IT" sz="3200" b="1" dirty="0" err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context</a:t>
            </a:r>
            <a:endParaRPr sz="32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685800" lvl="1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it-IT" dirty="0">
                <a:solidFill>
                  <a:srgbClr val="000000"/>
                </a:solidFill>
              </a:rPr>
              <a:t>  </a:t>
            </a:r>
            <a:endParaRPr dirty="0">
              <a:solidFill>
                <a:srgbClr val="000000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dirty="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0" name="Google Shape;110;g3355777ee4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660" y="3949500"/>
            <a:ext cx="2686141" cy="26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355777ee40_0_0"/>
          <p:cNvSpPr/>
          <p:nvPr/>
        </p:nvSpPr>
        <p:spPr>
          <a:xfrm>
            <a:off x="782950" y="875725"/>
            <a:ext cx="2762400" cy="1261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SCIENCE CASES</a:t>
            </a:r>
            <a:endParaRPr sz="24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g3355777ee40_0_0"/>
          <p:cNvSpPr/>
          <p:nvPr/>
        </p:nvSpPr>
        <p:spPr>
          <a:xfrm>
            <a:off x="4714800" y="875725"/>
            <a:ext cx="2762400" cy="1261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REQUIREMENTS</a:t>
            </a:r>
            <a:endParaRPr sz="24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3" name="Google Shape;113;g3355777ee40_0_0"/>
          <p:cNvSpPr/>
          <p:nvPr/>
        </p:nvSpPr>
        <p:spPr>
          <a:xfrm>
            <a:off x="8646650" y="875725"/>
            <a:ext cx="2762400" cy="1261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TECHNOLOGIES</a:t>
            </a:r>
            <a:endParaRPr sz="24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g3355777ee40_0_0"/>
          <p:cNvSpPr/>
          <p:nvPr/>
        </p:nvSpPr>
        <p:spPr>
          <a:xfrm>
            <a:off x="3761375" y="1303525"/>
            <a:ext cx="737400" cy="40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355777ee40_0_0"/>
          <p:cNvSpPr/>
          <p:nvPr/>
        </p:nvSpPr>
        <p:spPr>
          <a:xfrm>
            <a:off x="7693225" y="1303525"/>
            <a:ext cx="737400" cy="40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355777ee40_0_0"/>
          <p:cNvSpPr txBox="1"/>
          <p:nvPr/>
        </p:nvSpPr>
        <p:spPr>
          <a:xfrm>
            <a:off x="4273175" y="2251488"/>
            <a:ext cx="39936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Quicksand SemiBold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High resolution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Quicksand SemiBold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High contrast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Quicksand SemiBold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Ultra-stable wavefront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Quicksand SemiBold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Risks and costs mitigation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17" name="Google Shape;117;g3355777ee40_0_0"/>
          <p:cNvSpPr txBox="1"/>
          <p:nvPr/>
        </p:nvSpPr>
        <p:spPr>
          <a:xfrm>
            <a:off x="7693225" y="2251500"/>
            <a:ext cx="4345800" cy="20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Large primary apertures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Deformable mirrors (w/ contactless actuators)</a:t>
            </a:r>
            <a:endParaRPr sz="18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Wavefront sensors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Active optics control loops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118" name="Google Shape;118;g3355777ee4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7375" y="3931538"/>
            <a:ext cx="4847199" cy="27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355777ee40_0_0"/>
          <p:cNvSpPr txBox="1"/>
          <p:nvPr/>
        </p:nvSpPr>
        <p:spPr>
          <a:xfrm>
            <a:off x="279575" y="2251500"/>
            <a:ext cx="3993600" cy="1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Earth-like exoplanets                       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characterization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SemiBold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Cosmological structures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observation</a:t>
            </a:r>
            <a:endParaRPr sz="2000" b="0" i="0" u="none" strike="noStrike" cap="none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55790ad25_0_11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Why adaptive optics in space?</a:t>
            </a:r>
            <a:endParaRPr sz="24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 b="1"/>
          </a:p>
        </p:txBody>
      </p:sp>
      <p:sp>
        <p:nvSpPr>
          <p:cNvPr id="125" name="Google Shape;125;g3355790ad25_0_11"/>
          <p:cNvSpPr txBox="1"/>
          <p:nvPr/>
        </p:nvSpPr>
        <p:spPr>
          <a:xfrm>
            <a:off x="643475" y="742525"/>
            <a:ext cx="8479200" cy="60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"/>
              <a:buChar char="•"/>
            </a:pPr>
            <a:r>
              <a:rPr lang="it-IT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Features</a:t>
            </a:r>
            <a:endParaRPr sz="24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Stable wavefront control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Large primary aperture achievable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Medium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and correction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directly on the primary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Support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vibration rejection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through the use of                      particular actuators (e.g.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voice coil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) 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Decoupling from the mirror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143000" marR="0" lvl="2" indent="-260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Use of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lighter materials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-&gt;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mass reduction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11430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Looser tolerances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Thermal load deformation correction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High contrast imaging 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(e.g. if combined with 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marR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coronagraph instruments)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icksand Medium"/>
              <a:buChar char="•"/>
            </a:pPr>
            <a:r>
              <a:rPr lang="it-IT"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Challenging topics</a:t>
            </a:r>
            <a:r>
              <a:rPr lang="it-IT" sz="2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 Medium"/>
              <a:buChar char="•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New studies on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adaptation of ground-based technologies in the space context 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New mission profiles taking into account deformable mirrors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icksand"/>
              <a:buChar char="•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 effectiveness assessment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3355790ad25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6925" y="994325"/>
            <a:ext cx="4725075" cy="20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355790ad25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8506" y="3059550"/>
            <a:ext cx="4777768" cy="21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f27172fa6_0_0"/>
          <p:cNvSpPr txBox="1">
            <a:spLocks noGrp="1"/>
          </p:cNvSpPr>
          <p:nvPr>
            <p:ph type="body" idx="1"/>
          </p:nvPr>
        </p:nvSpPr>
        <p:spPr>
          <a:xfrm>
            <a:off x="643475" y="250825"/>
            <a:ext cx="10515600" cy="14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Main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research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 activity</a:t>
            </a:r>
            <a:endParaRPr sz="3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27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An active mirror system parametric integrated model</a:t>
            </a:r>
            <a:endParaRPr sz="3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3" name="Google Shape;133;g37f27172fa6_0_0"/>
          <p:cNvSpPr txBox="1"/>
          <p:nvPr/>
        </p:nvSpPr>
        <p:spPr>
          <a:xfrm>
            <a:off x="190500" y="1269875"/>
            <a:ext cx="5604900" cy="2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 what does it consists?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Telescope opto-mechanical model</a:t>
            </a:r>
            <a:endParaRPr sz="20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w/ 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ariable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mirror configuration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parameters</a:t>
            </a:r>
            <a:endParaRPr sz="200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Thermal-mechanical simulator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w/ 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variable orbital environment</a:t>
            </a: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parameters</a:t>
            </a:r>
            <a:endParaRPr sz="24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37f27172fa6_0_0"/>
          <p:cNvPicPr preferRelativeResize="0"/>
          <p:nvPr/>
        </p:nvPicPr>
        <p:blipFill rotWithShape="1">
          <a:blip r:embed="rId3">
            <a:alphaModFix/>
          </a:blip>
          <a:srcRect t="5638" b="38804"/>
          <a:stretch/>
        </p:blipFill>
        <p:spPr>
          <a:xfrm>
            <a:off x="1134565" y="3948975"/>
            <a:ext cx="5678986" cy="23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7f27172fa6_0_0"/>
          <p:cNvSpPr/>
          <p:nvPr/>
        </p:nvSpPr>
        <p:spPr>
          <a:xfrm>
            <a:off x="1068245" y="4037477"/>
            <a:ext cx="3310800" cy="1862400"/>
          </a:xfrm>
          <a:prstGeom prst="rect">
            <a:avLst/>
          </a:prstGeom>
          <a:noFill/>
          <a:ln w="387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525" tIns="75525" rIns="75525" bIns="75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5"/>
              <a:buFont typeface="Arial"/>
              <a:buNone/>
            </a:pPr>
            <a:endParaRPr sz="114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37f27172fa6_0_0"/>
          <p:cNvCxnSpPr/>
          <p:nvPr/>
        </p:nvCxnSpPr>
        <p:spPr>
          <a:xfrm rot="10800000" flipH="1">
            <a:off x="675566" y="5453788"/>
            <a:ext cx="392400" cy="402000"/>
          </a:xfrm>
          <a:prstGeom prst="straightConnector1">
            <a:avLst/>
          </a:prstGeom>
          <a:noFill/>
          <a:ln w="38775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" name="Google Shape;137;g37f27172fa6_0_0"/>
          <p:cNvSpPr txBox="1"/>
          <p:nvPr/>
        </p:nvSpPr>
        <p:spPr>
          <a:xfrm>
            <a:off x="0" y="5811598"/>
            <a:ext cx="13116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25" tIns="75525" rIns="75525" bIns="755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it-IT" sz="1297" b="1" i="0" u="none" strike="noStrike" cap="none">
                <a:solidFill>
                  <a:srgbClr val="980000"/>
                </a:solidFill>
                <a:latin typeface="Quicksand"/>
                <a:ea typeface="Quicksand"/>
                <a:cs typeface="Quicksand"/>
                <a:sym typeface="Quicksand"/>
              </a:rPr>
              <a:t>You are here</a:t>
            </a:r>
            <a:endParaRPr sz="1297" b="1" i="0" u="none" strike="noStrike" cap="none">
              <a:solidFill>
                <a:srgbClr val="98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8" name="Google Shape;138;g37f27172fa6_0_0"/>
          <p:cNvSpPr/>
          <p:nvPr/>
        </p:nvSpPr>
        <p:spPr>
          <a:xfrm>
            <a:off x="5318004" y="2311742"/>
            <a:ext cx="956700" cy="69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TO</a:t>
            </a:r>
            <a:endParaRPr sz="19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g37f27172fa6_0_0"/>
          <p:cNvSpPr txBox="1"/>
          <p:nvPr/>
        </p:nvSpPr>
        <p:spPr>
          <a:xfrm>
            <a:off x="5930750" y="1269875"/>
            <a:ext cx="6447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Calculate 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deformations and displacements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Compute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wavefront correction</a:t>
            </a:r>
            <a:endParaRPr sz="2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Estimate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mirror performance</a:t>
            </a: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(fitting error)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Set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trade-offs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and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optimize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sz="20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mission profiles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sz="20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mirror configurations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6096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 Medium"/>
              <a:buChar char="●"/>
            </a:pP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valuate the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system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behaviour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in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different scenarios </a:t>
            </a:r>
            <a:r>
              <a:rPr lang="it-IT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(i.e. 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costs</a:t>
            </a:r>
            <a:r>
              <a:rPr lang="it-IT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sz="20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7f27172fa6_0_0"/>
          <p:cNvSpPr txBox="1"/>
          <p:nvPr/>
        </p:nvSpPr>
        <p:spPr>
          <a:xfrm>
            <a:off x="416525" y="6328350"/>
            <a:ext cx="1096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Part of the </a:t>
            </a:r>
            <a:r>
              <a:rPr lang="it-IT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ULAOPS</a:t>
            </a:r>
            <a:r>
              <a:rPr lang="it-IT" sz="15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project, funded by ASI and in collaboration with PoliMi and industrial partners</a:t>
            </a:r>
            <a:endParaRPr sz="15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1" name="Google Shape;141;g37f27172fa6_0_0"/>
          <p:cNvSpPr/>
          <p:nvPr/>
        </p:nvSpPr>
        <p:spPr>
          <a:xfrm>
            <a:off x="6880150" y="4176075"/>
            <a:ext cx="5156400" cy="15852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Leading question: </a:t>
            </a:r>
            <a:r>
              <a:rPr lang="it-IT" sz="20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with regard to typical space mission profiles, costs and requirements, </a:t>
            </a:r>
            <a:r>
              <a:rPr lang="it-IT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could make this technology more attractive than others?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f27172fa6_0_61"/>
          <p:cNvSpPr txBox="1">
            <a:spLocks noGrp="1"/>
          </p:cNvSpPr>
          <p:nvPr>
            <p:ph type="body" idx="1"/>
          </p:nvPr>
        </p:nvSpPr>
        <p:spPr>
          <a:xfrm>
            <a:off x="643466" y="250824"/>
            <a:ext cx="105156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Simulation </a:t>
            </a: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pipeline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7" name="Google Shape;147;g37f27172fa6_0_61"/>
          <p:cNvSpPr txBox="1"/>
          <p:nvPr/>
        </p:nvSpPr>
        <p:spPr>
          <a:xfrm>
            <a:off x="491067" y="910167"/>
            <a:ext cx="11038500" cy="18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5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1" indent="-139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063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7f27172fa6_0_61"/>
          <p:cNvSpPr txBox="1"/>
          <p:nvPr/>
        </p:nvSpPr>
        <p:spPr>
          <a:xfrm>
            <a:off x="369000" y="5556025"/>
            <a:ext cx="1145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Simulation train meant to be as </a:t>
            </a:r>
            <a:r>
              <a:rPr lang="it-IT"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automatized</a:t>
            </a:r>
            <a:r>
              <a:rPr lang="it-IT" sz="20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as possible, to autonomously switch between the environmental condition and mirror configuration parameters and re-run the analysis</a:t>
            </a:r>
            <a:endParaRPr sz="20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49" name="Google Shape;149;g37f27172fa6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25" y="1267200"/>
            <a:ext cx="11949551" cy="405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g37f27172fa6_0_61"/>
          <p:cNvCxnSpPr/>
          <p:nvPr/>
        </p:nvCxnSpPr>
        <p:spPr>
          <a:xfrm>
            <a:off x="4236600" y="3073925"/>
            <a:ext cx="753900" cy="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27172fa6_0_119"/>
          <p:cNvSpPr txBox="1">
            <a:spLocks noGrp="1"/>
          </p:cNvSpPr>
          <p:nvPr>
            <p:ph type="body" idx="1"/>
          </p:nvPr>
        </p:nvSpPr>
        <p:spPr>
          <a:xfrm>
            <a:off x="471750" y="221825"/>
            <a:ext cx="112485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First implementations: structural parametric model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6" name="Google Shape;156;g37f27172fa6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338" y="890250"/>
            <a:ext cx="1988122" cy="192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7f27172fa6_0_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3657" y="890238"/>
            <a:ext cx="2940944" cy="2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7f27172fa6_0_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9450" y="1561050"/>
            <a:ext cx="5492076" cy="45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7f27172fa6_0_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875" y="3948725"/>
            <a:ext cx="3484800" cy="2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7f27172fa6_0_119"/>
          <p:cNvSpPr txBox="1"/>
          <p:nvPr/>
        </p:nvSpPr>
        <p:spPr>
          <a:xfrm>
            <a:off x="3751675" y="5916025"/>
            <a:ext cx="19881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Configuration parameters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61" name="Google Shape;161;g37f27172fa6_0_119"/>
          <p:cNvSpPr txBox="1"/>
          <p:nvPr/>
        </p:nvSpPr>
        <p:spPr>
          <a:xfrm>
            <a:off x="7659888" y="6028800"/>
            <a:ext cx="32187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Deformable mirror support model with 7 modules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62" name="Google Shape;162;g37f27172fa6_0_119"/>
          <p:cNvSpPr txBox="1"/>
          <p:nvPr/>
        </p:nvSpPr>
        <p:spPr>
          <a:xfrm>
            <a:off x="-116000" y="2688688"/>
            <a:ext cx="34848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Single actuator cell model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63" name="Google Shape;163;g37f27172fa6_0_119"/>
          <p:cNvSpPr txBox="1"/>
          <p:nvPr/>
        </p:nvSpPr>
        <p:spPr>
          <a:xfrm>
            <a:off x="3470725" y="3166600"/>
            <a:ext cx="29868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Deformable mirror segment (module) support model with 7 actuator cells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64" name="Google Shape;164;g37f27172fa6_0_119"/>
          <p:cNvSpPr/>
          <p:nvPr/>
        </p:nvSpPr>
        <p:spPr>
          <a:xfrm>
            <a:off x="2620450" y="1441200"/>
            <a:ext cx="989100" cy="69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7f27172fa6_0_119"/>
          <p:cNvSpPr/>
          <p:nvPr/>
        </p:nvSpPr>
        <p:spPr>
          <a:xfrm>
            <a:off x="6273867" y="1992692"/>
            <a:ext cx="956700" cy="69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f27172fa6_1_0"/>
          <p:cNvSpPr txBox="1">
            <a:spLocks noGrp="1"/>
          </p:cNvSpPr>
          <p:nvPr>
            <p:ph type="body" idx="1"/>
          </p:nvPr>
        </p:nvSpPr>
        <p:spPr>
          <a:xfrm>
            <a:off x="471750" y="221825"/>
            <a:ext cx="112485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First implementations: </a:t>
            </a:r>
            <a:r>
              <a:rPr lang="it-IT" sz="3200" b="1">
                <a:latin typeface="Quicksand"/>
                <a:ea typeface="Quicksand"/>
                <a:cs typeface="Quicksand"/>
                <a:sym typeface="Quicksand"/>
              </a:rPr>
              <a:t>thermal inputs on FEM</a:t>
            </a:r>
            <a:r>
              <a:rPr lang="it-IT" sz="3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model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241300" lvl="0" indent="-76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1" name="Google Shape;171;g37f27172fa6_1_0"/>
          <p:cNvPicPr preferRelativeResize="0"/>
          <p:nvPr/>
        </p:nvPicPr>
        <p:blipFill rotWithShape="1">
          <a:blip r:embed="rId3">
            <a:alphaModFix/>
          </a:blip>
          <a:srcRect l="3743" t="10519" b="17283"/>
          <a:stretch/>
        </p:blipFill>
        <p:spPr>
          <a:xfrm>
            <a:off x="643467" y="774267"/>
            <a:ext cx="4216568" cy="189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7f27172fa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100" y="3540915"/>
            <a:ext cx="5587933" cy="246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7f27172fa6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2767" y="3944033"/>
            <a:ext cx="2207400" cy="218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f27172fa6_1_0"/>
          <p:cNvSpPr txBox="1"/>
          <p:nvPr/>
        </p:nvSpPr>
        <p:spPr>
          <a:xfrm>
            <a:off x="846433" y="2666833"/>
            <a:ext cx="34848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Telescope optical drawing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75" name="Google Shape;175;g37f27172fa6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4683" y="774267"/>
            <a:ext cx="4813667" cy="309133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7f27172fa6_1_0"/>
          <p:cNvSpPr txBox="1"/>
          <p:nvPr/>
        </p:nvSpPr>
        <p:spPr>
          <a:xfrm>
            <a:off x="10198367" y="2174467"/>
            <a:ext cx="1757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Telescope dummy mechanical model + mesh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77" name="Google Shape;177;g37f27172fa6_1_0"/>
          <p:cNvSpPr txBox="1"/>
          <p:nvPr/>
        </p:nvSpPr>
        <p:spPr>
          <a:xfrm>
            <a:off x="1467467" y="6008200"/>
            <a:ext cx="471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Telescope thermal model (inside a dummy spacecraft for thermal boundary conditions)</a:t>
            </a:r>
            <a:endParaRPr sz="1600" b="0" i="0" u="none" strike="noStrike" cap="non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78" name="Google Shape;178;g37f27172fa6_1_0"/>
          <p:cNvSpPr txBox="1"/>
          <p:nvPr/>
        </p:nvSpPr>
        <p:spPr>
          <a:xfrm>
            <a:off x="7396467" y="6131400"/>
            <a:ext cx="399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Selected orbit</a:t>
            </a:r>
            <a:endParaRPr sz="16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79" name="Google Shape;179;g37f27172fa6_1_0"/>
          <p:cNvSpPr/>
          <p:nvPr/>
        </p:nvSpPr>
        <p:spPr>
          <a:xfrm>
            <a:off x="4744067" y="1760167"/>
            <a:ext cx="956700" cy="69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7f27172fa6_1_0"/>
          <p:cNvSpPr/>
          <p:nvPr/>
        </p:nvSpPr>
        <p:spPr>
          <a:xfrm rot="2700000">
            <a:off x="5425409" y="3248307"/>
            <a:ext cx="701309" cy="10878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7f27172fa6_1_0"/>
          <p:cNvSpPr/>
          <p:nvPr/>
        </p:nvSpPr>
        <p:spPr>
          <a:xfrm>
            <a:off x="6947100" y="4650500"/>
            <a:ext cx="1015500" cy="69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Widescreen</PresentationFormat>
  <Paragraphs>171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Quicksand</vt:lpstr>
      <vt:lpstr>Roboto</vt:lpstr>
      <vt:lpstr>Arial</vt:lpstr>
      <vt:lpstr>Calibri</vt:lpstr>
      <vt:lpstr>Quicksand SemiBold</vt:lpstr>
      <vt:lpstr>Quicksand Medium</vt:lpstr>
      <vt:lpstr>Office Theme</vt:lpstr>
      <vt:lpstr> TECH-PFA PhD Program  Admission to II year presentation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Marco Riva</dc:creator>
  <cp:lastModifiedBy>Chiara Scandaglia</cp:lastModifiedBy>
  <cp:revision>1</cp:revision>
  <dcterms:created xsi:type="dcterms:W3CDTF">2025-02-03T11:11:57Z</dcterms:created>
  <dcterms:modified xsi:type="dcterms:W3CDTF">2025-09-22T08:18:35Z</dcterms:modified>
</cp:coreProperties>
</file>