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3112" r:id="rId5"/>
    <p:sldId id="261" r:id="rId6"/>
    <p:sldId id="272" r:id="rId7"/>
    <p:sldId id="3113" r:id="rId8"/>
    <p:sldId id="3114" r:id="rId9"/>
    <p:sldId id="3110" r:id="rId10"/>
    <p:sldId id="3115" r:id="rId11"/>
    <p:sldId id="3087" r:id="rId12"/>
    <p:sldId id="309" r:id="rId13"/>
    <p:sldId id="311" r:id="rId14"/>
    <p:sldId id="304" r:id="rId15"/>
    <p:sldId id="315" r:id="rId16"/>
    <p:sldId id="30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5E0E2A-6391-13EA-94CA-C79B33E52545}" name="Eduard Chyhyrynets" initials="EC" userId="S::chyhyryn@infn.it::91559de2-2ebb-451e-a702-d0e5344da1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2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5" autoAdjust="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6A1157-7635-4B94-802C-FFCC6F7331A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E3E657B-248B-4408-B3F5-54EBFAECD500}">
      <dgm:prSet phldrT="[Text]"/>
      <dgm:spPr/>
      <dgm:t>
        <a:bodyPr/>
        <a:lstStyle/>
        <a:p>
          <a:r>
            <a:rPr lang="it-IT"/>
            <a:t>1</a:t>
          </a:r>
          <a:endParaRPr lang="en-GB"/>
        </a:p>
      </dgm:t>
    </dgm:pt>
    <dgm:pt modelId="{F7745007-7E15-41E8-9C48-23094BFD9E2E}" type="parTrans" cxnId="{926B770F-9E52-4545-A276-747C7C30B6EB}">
      <dgm:prSet/>
      <dgm:spPr/>
      <dgm:t>
        <a:bodyPr/>
        <a:lstStyle/>
        <a:p>
          <a:endParaRPr lang="en-GB"/>
        </a:p>
      </dgm:t>
    </dgm:pt>
    <dgm:pt modelId="{EFB7F7BC-1349-4CC9-A472-F24B891F0DB6}" type="sibTrans" cxnId="{926B770F-9E52-4545-A276-747C7C30B6EB}">
      <dgm:prSet/>
      <dgm:spPr/>
      <dgm:t>
        <a:bodyPr/>
        <a:lstStyle/>
        <a:p>
          <a:endParaRPr lang="en-GB"/>
        </a:p>
      </dgm:t>
    </dgm:pt>
    <dgm:pt modelId="{5726868A-F010-4463-AD4B-037CBDEF93B2}">
      <dgm:prSet phldrT="[Text]" custT="1"/>
      <dgm:spPr>
        <a:ln w="3175">
          <a:solidFill>
            <a:schemeClr val="accent1"/>
          </a:solidFill>
        </a:ln>
      </dgm:spPr>
      <dgm:t>
        <a:bodyPr/>
        <a:lstStyle/>
        <a:p>
          <a:pPr algn="just">
            <a:buNone/>
          </a:pPr>
          <a:r>
            <a:rPr lang="en-GB" sz="1800" dirty="0">
              <a:solidFill>
                <a:schemeClr val="accent1">
                  <a:lumMod val="75000"/>
                </a:schemeClr>
              </a:solidFill>
            </a:rPr>
            <a:t>   To validate plasma electrolytic polishing (PEP) as a surface treatment for superconducting Radio-frequency (SRF) cavities and additively manufactured (AM) components.</a:t>
          </a:r>
        </a:p>
      </dgm:t>
    </dgm:pt>
    <dgm:pt modelId="{55EE71BA-A5E9-462D-8262-16FACA820669}" type="parTrans" cxnId="{1170441B-4EBA-4FBB-87B8-D443893EECEA}">
      <dgm:prSet/>
      <dgm:spPr/>
      <dgm:t>
        <a:bodyPr/>
        <a:lstStyle/>
        <a:p>
          <a:endParaRPr lang="en-GB"/>
        </a:p>
      </dgm:t>
    </dgm:pt>
    <dgm:pt modelId="{06747FC4-F8C7-4511-B5D6-B4D32C84547A}" type="sibTrans" cxnId="{1170441B-4EBA-4FBB-87B8-D443893EECEA}">
      <dgm:prSet/>
      <dgm:spPr/>
      <dgm:t>
        <a:bodyPr/>
        <a:lstStyle/>
        <a:p>
          <a:endParaRPr lang="en-GB"/>
        </a:p>
      </dgm:t>
    </dgm:pt>
    <dgm:pt modelId="{EFFEE36C-01F3-4CDD-AFFC-A1C6B06F4322}">
      <dgm:prSet phldrT="[Text]" custT="1"/>
      <dgm:spPr>
        <a:ln w="3175">
          <a:solidFill>
            <a:schemeClr val="accent1"/>
          </a:solidFill>
        </a:ln>
      </dgm:spPr>
      <dgm:t>
        <a:bodyPr/>
        <a:lstStyle/>
        <a:p>
          <a:pPr>
            <a:buNone/>
          </a:pPr>
          <a:r>
            <a:rPr lang="en-GB" sz="1800" dirty="0">
              <a:solidFill>
                <a:schemeClr val="accent1">
                  <a:lumMod val="75000"/>
                </a:schemeClr>
              </a:solidFill>
            </a:rPr>
            <a:t>   To establish optimized PEP protocols that mitigate surface roughness and improve accelerator performance.</a:t>
          </a:r>
        </a:p>
      </dgm:t>
    </dgm:pt>
    <dgm:pt modelId="{23059A32-2D19-48CE-B060-CBEF8B52B94E}" type="parTrans" cxnId="{B885C9EB-0A09-4DCF-8735-D6A8FCF08FDF}">
      <dgm:prSet/>
      <dgm:spPr/>
      <dgm:t>
        <a:bodyPr/>
        <a:lstStyle/>
        <a:p>
          <a:endParaRPr lang="en-GB"/>
        </a:p>
      </dgm:t>
    </dgm:pt>
    <dgm:pt modelId="{CF498C0E-91ED-4C6A-A3D3-C5C333FC6450}" type="sibTrans" cxnId="{B885C9EB-0A09-4DCF-8735-D6A8FCF08FDF}">
      <dgm:prSet/>
      <dgm:spPr/>
      <dgm:t>
        <a:bodyPr/>
        <a:lstStyle/>
        <a:p>
          <a:endParaRPr lang="en-GB"/>
        </a:p>
      </dgm:t>
    </dgm:pt>
    <dgm:pt modelId="{32635E5D-EC2E-4A8F-9EAC-8FD1E4EBC9F7}">
      <dgm:prSet custT="1"/>
      <dgm:spPr>
        <a:ln w="3175">
          <a:solidFill>
            <a:schemeClr val="accent1"/>
          </a:solidFill>
        </a:ln>
      </dgm:spPr>
      <dgm:t>
        <a:bodyPr/>
        <a:lstStyle/>
        <a:p>
          <a:pPr>
            <a:buNone/>
          </a:pPr>
          <a:r>
            <a:rPr lang="en-GB" sz="1800" dirty="0">
              <a:solidFill>
                <a:schemeClr val="accent1">
                  <a:lumMod val="75000"/>
                </a:schemeClr>
              </a:solidFill>
            </a:rPr>
            <a:t>    To support the next generation of AM-featured particle accelerators by providing more efficient, cost-effective, and scalable surface-finishing techniques.</a:t>
          </a:r>
        </a:p>
      </dgm:t>
    </dgm:pt>
    <dgm:pt modelId="{EED1E57A-D821-49CF-AE5B-6C8C6C7A12BD}" type="parTrans" cxnId="{FBB0248A-A2D9-4FD1-A592-32E35B780067}">
      <dgm:prSet/>
      <dgm:spPr/>
      <dgm:t>
        <a:bodyPr/>
        <a:lstStyle/>
        <a:p>
          <a:endParaRPr lang="en-GB"/>
        </a:p>
      </dgm:t>
    </dgm:pt>
    <dgm:pt modelId="{BAA0047D-E610-448E-9FE2-B6BED8992960}" type="sibTrans" cxnId="{FBB0248A-A2D9-4FD1-A592-32E35B780067}">
      <dgm:prSet/>
      <dgm:spPr/>
      <dgm:t>
        <a:bodyPr/>
        <a:lstStyle/>
        <a:p>
          <a:endParaRPr lang="en-GB"/>
        </a:p>
      </dgm:t>
    </dgm:pt>
    <dgm:pt modelId="{EFF97D9A-8E6B-4210-9F8E-4C543C3C4A72}">
      <dgm:prSet phldrT="[Text]"/>
      <dgm:spPr/>
      <dgm:t>
        <a:bodyPr/>
        <a:lstStyle/>
        <a:p>
          <a:r>
            <a:rPr lang="it-IT"/>
            <a:t>2</a:t>
          </a:r>
          <a:endParaRPr lang="en-GB"/>
        </a:p>
      </dgm:t>
    </dgm:pt>
    <dgm:pt modelId="{2E479FED-E477-4E3C-9970-96CDC3B056C6}" type="parTrans" cxnId="{6595F8F3-81CB-489D-8384-2A975787C591}">
      <dgm:prSet/>
      <dgm:spPr/>
      <dgm:t>
        <a:bodyPr/>
        <a:lstStyle/>
        <a:p>
          <a:endParaRPr lang="en-GB"/>
        </a:p>
      </dgm:t>
    </dgm:pt>
    <dgm:pt modelId="{A29E1934-EF85-4321-A123-F422AEACAF23}" type="sibTrans" cxnId="{6595F8F3-81CB-489D-8384-2A975787C591}">
      <dgm:prSet/>
      <dgm:spPr/>
      <dgm:t>
        <a:bodyPr/>
        <a:lstStyle/>
        <a:p>
          <a:endParaRPr lang="en-GB"/>
        </a:p>
      </dgm:t>
    </dgm:pt>
    <dgm:pt modelId="{A4201740-403C-4DC1-BCBD-75F8ED9870D9}">
      <dgm:prSet/>
      <dgm:spPr/>
      <dgm:t>
        <a:bodyPr/>
        <a:lstStyle/>
        <a:p>
          <a:r>
            <a:rPr lang="it-IT"/>
            <a:t>3</a:t>
          </a:r>
          <a:endParaRPr lang="en-GB"/>
        </a:p>
      </dgm:t>
    </dgm:pt>
    <dgm:pt modelId="{ADCA0D27-2741-4258-9AEC-7821ABD270A7}" type="parTrans" cxnId="{EA102205-ADB5-4546-84BC-621A534F5AA7}">
      <dgm:prSet/>
      <dgm:spPr/>
      <dgm:t>
        <a:bodyPr/>
        <a:lstStyle/>
        <a:p>
          <a:endParaRPr lang="en-GB"/>
        </a:p>
      </dgm:t>
    </dgm:pt>
    <dgm:pt modelId="{B91567DA-0056-41E7-B4D7-23D7DE61BE02}" type="sibTrans" cxnId="{EA102205-ADB5-4546-84BC-621A534F5AA7}">
      <dgm:prSet/>
      <dgm:spPr/>
      <dgm:t>
        <a:bodyPr/>
        <a:lstStyle/>
        <a:p>
          <a:endParaRPr lang="en-GB"/>
        </a:p>
      </dgm:t>
    </dgm:pt>
    <dgm:pt modelId="{2A2125B8-0F02-4ECE-8CE5-8EB42204C63A}" type="pres">
      <dgm:prSet presAssocID="{C36A1157-7635-4B94-802C-FFCC6F7331AE}" presName="linearFlow" presStyleCnt="0">
        <dgm:presLayoutVars>
          <dgm:dir/>
          <dgm:animLvl val="lvl"/>
          <dgm:resizeHandles val="exact"/>
        </dgm:presLayoutVars>
      </dgm:prSet>
      <dgm:spPr/>
    </dgm:pt>
    <dgm:pt modelId="{9F79997D-B5DC-47CE-93B1-F12FB841CCA5}" type="pres">
      <dgm:prSet presAssocID="{6E3E657B-248B-4408-B3F5-54EBFAECD500}" presName="composite" presStyleCnt="0"/>
      <dgm:spPr/>
    </dgm:pt>
    <dgm:pt modelId="{01F3ABDE-E6DC-4320-835D-99095D53D904}" type="pres">
      <dgm:prSet presAssocID="{6E3E657B-248B-4408-B3F5-54EBFAECD50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15BC714-A88A-4138-813F-55FCA9B788A4}" type="pres">
      <dgm:prSet presAssocID="{6E3E657B-248B-4408-B3F5-54EBFAECD500}" presName="descendantText" presStyleLbl="alignAcc1" presStyleIdx="0" presStyleCnt="3">
        <dgm:presLayoutVars>
          <dgm:bulletEnabled val="1"/>
        </dgm:presLayoutVars>
      </dgm:prSet>
      <dgm:spPr/>
    </dgm:pt>
    <dgm:pt modelId="{14E9C197-B048-4D68-8E64-206A5A55BEF3}" type="pres">
      <dgm:prSet presAssocID="{EFB7F7BC-1349-4CC9-A472-F24B891F0DB6}" presName="sp" presStyleCnt="0"/>
      <dgm:spPr/>
    </dgm:pt>
    <dgm:pt modelId="{15613FE2-2CF9-4CCF-8596-9EE24C9BD71B}" type="pres">
      <dgm:prSet presAssocID="{EFF97D9A-8E6B-4210-9F8E-4C543C3C4A72}" presName="composite" presStyleCnt="0"/>
      <dgm:spPr/>
    </dgm:pt>
    <dgm:pt modelId="{A82997E0-71D1-4F43-8BB0-6D7257EB9AF1}" type="pres">
      <dgm:prSet presAssocID="{EFF97D9A-8E6B-4210-9F8E-4C543C3C4A7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7E91D57-8266-42A8-97E9-EBD70B11B2A5}" type="pres">
      <dgm:prSet presAssocID="{EFF97D9A-8E6B-4210-9F8E-4C543C3C4A72}" presName="descendantText" presStyleLbl="alignAcc1" presStyleIdx="1" presStyleCnt="3">
        <dgm:presLayoutVars>
          <dgm:bulletEnabled val="1"/>
        </dgm:presLayoutVars>
      </dgm:prSet>
      <dgm:spPr/>
    </dgm:pt>
    <dgm:pt modelId="{F5EB55E9-46DA-4F4E-8922-F1923532B7E3}" type="pres">
      <dgm:prSet presAssocID="{A29E1934-EF85-4321-A123-F422AEACAF23}" presName="sp" presStyleCnt="0"/>
      <dgm:spPr/>
    </dgm:pt>
    <dgm:pt modelId="{8CD94B40-A21C-43AF-A145-A2F382DD76EA}" type="pres">
      <dgm:prSet presAssocID="{A4201740-403C-4DC1-BCBD-75F8ED9870D9}" presName="composite" presStyleCnt="0"/>
      <dgm:spPr/>
    </dgm:pt>
    <dgm:pt modelId="{CC860366-3D58-4231-BE93-F838F4B6784F}" type="pres">
      <dgm:prSet presAssocID="{A4201740-403C-4DC1-BCBD-75F8ED9870D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5C0DDA9-7483-4041-B321-10CBD5431D18}" type="pres">
      <dgm:prSet presAssocID="{A4201740-403C-4DC1-BCBD-75F8ED9870D9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8C23B701-591E-40AE-93F1-A93E6C7BB21B}" type="presOf" srcId="{5726868A-F010-4463-AD4B-037CBDEF93B2}" destId="{715BC714-A88A-4138-813F-55FCA9B788A4}" srcOrd="0" destOrd="0" presId="urn:microsoft.com/office/officeart/2005/8/layout/chevron2"/>
    <dgm:cxn modelId="{EA102205-ADB5-4546-84BC-621A534F5AA7}" srcId="{C36A1157-7635-4B94-802C-FFCC6F7331AE}" destId="{A4201740-403C-4DC1-BCBD-75F8ED9870D9}" srcOrd="2" destOrd="0" parTransId="{ADCA0D27-2741-4258-9AEC-7821ABD270A7}" sibTransId="{B91567DA-0056-41E7-B4D7-23D7DE61BE02}"/>
    <dgm:cxn modelId="{926B770F-9E52-4545-A276-747C7C30B6EB}" srcId="{C36A1157-7635-4B94-802C-FFCC6F7331AE}" destId="{6E3E657B-248B-4408-B3F5-54EBFAECD500}" srcOrd="0" destOrd="0" parTransId="{F7745007-7E15-41E8-9C48-23094BFD9E2E}" sibTransId="{EFB7F7BC-1349-4CC9-A472-F24B891F0DB6}"/>
    <dgm:cxn modelId="{1170441B-4EBA-4FBB-87B8-D443893EECEA}" srcId="{6E3E657B-248B-4408-B3F5-54EBFAECD500}" destId="{5726868A-F010-4463-AD4B-037CBDEF93B2}" srcOrd="0" destOrd="0" parTransId="{55EE71BA-A5E9-462D-8262-16FACA820669}" sibTransId="{06747FC4-F8C7-4511-B5D6-B4D32C84547A}"/>
    <dgm:cxn modelId="{3D043C33-7CF6-40DD-A3B7-005C354B3545}" type="presOf" srcId="{32635E5D-EC2E-4A8F-9EAC-8FD1E4EBC9F7}" destId="{15C0DDA9-7483-4041-B321-10CBD5431D18}" srcOrd="0" destOrd="0" presId="urn:microsoft.com/office/officeart/2005/8/layout/chevron2"/>
    <dgm:cxn modelId="{40B7594D-3F5C-4CE6-8219-59B431FF0E6B}" type="presOf" srcId="{C36A1157-7635-4B94-802C-FFCC6F7331AE}" destId="{2A2125B8-0F02-4ECE-8CE5-8EB42204C63A}" srcOrd="0" destOrd="0" presId="urn:microsoft.com/office/officeart/2005/8/layout/chevron2"/>
    <dgm:cxn modelId="{F030FC55-4938-482F-905E-733D68B71696}" type="presOf" srcId="{6E3E657B-248B-4408-B3F5-54EBFAECD500}" destId="{01F3ABDE-E6DC-4320-835D-99095D53D904}" srcOrd="0" destOrd="0" presId="urn:microsoft.com/office/officeart/2005/8/layout/chevron2"/>
    <dgm:cxn modelId="{FBB0248A-A2D9-4FD1-A592-32E35B780067}" srcId="{A4201740-403C-4DC1-BCBD-75F8ED9870D9}" destId="{32635E5D-EC2E-4A8F-9EAC-8FD1E4EBC9F7}" srcOrd="0" destOrd="0" parTransId="{EED1E57A-D821-49CF-AE5B-6C8C6C7A12BD}" sibTransId="{BAA0047D-E610-448E-9FE2-B6BED8992960}"/>
    <dgm:cxn modelId="{C5B6C4C7-6324-4A48-815C-EBD9DBD9F88E}" type="presOf" srcId="{A4201740-403C-4DC1-BCBD-75F8ED9870D9}" destId="{CC860366-3D58-4231-BE93-F838F4B6784F}" srcOrd="0" destOrd="0" presId="urn:microsoft.com/office/officeart/2005/8/layout/chevron2"/>
    <dgm:cxn modelId="{4081ABC8-1C4C-476A-9137-A41BBC5D6A1A}" type="presOf" srcId="{EFF97D9A-8E6B-4210-9F8E-4C543C3C4A72}" destId="{A82997E0-71D1-4F43-8BB0-6D7257EB9AF1}" srcOrd="0" destOrd="0" presId="urn:microsoft.com/office/officeart/2005/8/layout/chevron2"/>
    <dgm:cxn modelId="{C2AEF0D3-43BF-4283-88E4-AA14BEF0ED58}" type="presOf" srcId="{EFFEE36C-01F3-4CDD-AFFC-A1C6B06F4322}" destId="{B7E91D57-8266-42A8-97E9-EBD70B11B2A5}" srcOrd="0" destOrd="0" presId="urn:microsoft.com/office/officeart/2005/8/layout/chevron2"/>
    <dgm:cxn modelId="{B885C9EB-0A09-4DCF-8735-D6A8FCF08FDF}" srcId="{EFF97D9A-8E6B-4210-9F8E-4C543C3C4A72}" destId="{EFFEE36C-01F3-4CDD-AFFC-A1C6B06F4322}" srcOrd="0" destOrd="0" parTransId="{23059A32-2D19-48CE-B060-CBEF8B52B94E}" sibTransId="{CF498C0E-91ED-4C6A-A3D3-C5C333FC6450}"/>
    <dgm:cxn modelId="{6595F8F3-81CB-489D-8384-2A975787C591}" srcId="{C36A1157-7635-4B94-802C-FFCC6F7331AE}" destId="{EFF97D9A-8E6B-4210-9F8E-4C543C3C4A72}" srcOrd="1" destOrd="0" parTransId="{2E479FED-E477-4E3C-9970-96CDC3B056C6}" sibTransId="{A29E1934-EF85-4321-A123-F422AEACAF23}"/>
    <dgm:cxn modelId="{D029B85D-F39F-4CCD-A646-95A2594BBDD5}" type="presParOf" srcId="{2A2125B8-0F02-4ECE-8CE5-8EB42204C63A}" destId="{9F79997D-B5DC-47CE-93B1-F12FB841CCA5}" srcOrd="0" destOrd="0" presId="urn:microsoft.com/office/officeart/2005/8/layout/chevron2"/>
    <dgm:cxn modelId="{99F1C4FF-A713-485C-B82A-C510FFF016FE}" type="presParOf" srcId="{9F79997D-B5DC-47CE-93B1-F12FB841CCA5}" destId="{01F3ABDE-E6DC-4320-835D-99095D53D904}" srcOrd="0" destOrd="0" presId="urn:microsoft.com/office/officeart/2005/8/layout/chevron2"/>
    <dgm:cxn modelId="{EDC72C1C-B4B1-48DB-B3C5-E0A0A989A830}" type="presParOf" srcId="{9F79997D-B5DC-47CE-93B1-F12FB841CCA5}" destId="{715BC714-A88A-4138-813F-55FCA9B788A4}" srcOrd="1" destOrd="0" presId="urn:microsoft.com/office/officeart/2005/8/layout/chevron2"/>
    <dgm:cxn modelId="{F09D3F9C-7D80-428F-863A-6EFD3BB8201F}" type="presParOf" srcId="{2A2125B8-0F02-4ECE-8CE5-8EB42204C63A}" destId="{14E9C197-B048-4D68-8E64-206A5A55BEF3}" srcOrd="1" destOrd="0" presId="urn:microsoft.com/office/officeart/2005/8/layout/chevron2"/>
    <dgm:cxn modelId="{F24DF63A-F3CC-4C64-B87F-435F081EFC43}" type="presParOf" srcId="{2A2125B8-0F02-4ECE-8CE5-8EB42204C63A}" destId="{15613FE2-2CF9-4CCF-8596-9EE24C9BD71B}" srcOrd="2" destOrd="0" presId="urn:microsoft.com/office/officeart/2005/8/layout/chevron2"/>
    <dgm:cxn modelId="{32C9D982-F4A3-4E3D-8A3B-569D9B5FE36B}" type="presParOf" srcId="{15613FE2-2CF9-4CCF-8596-9EE24C9BD71B}" destId="{A82997E0-71D1-4F43-8BB0-6D7257EB9AF1}" srcOrd="0" destOrd="0" presId="urn:microsoft.com/office/officeart/2005/8/layout/chevron2"/>
    <dgm:cxn modelId="{36F26C28-1177-4791-9D28-4430BC354625}" type="presParOf" srcId="{15613FE2-2CF9-4CCF-8596-9EE24C9BD71B}" destId="{B7E91D57-8266-42A8-97E9-EBD70B11B2A5}" srcOrd="1" destOrd="0" presId="urn:microsoft.com/office/officeart/2005/8/layout/chevron2"/>
    <dgm:cxn modelId="{4BB09D51-165F-4127-A52D-411CB7E7FA89}" type="presParOf" srcId="{2A2125B8-0F02-4ECE-8CE5-8EB42204C63A}" destId="{F5EB55E9-46DA-4F4E-8922-F1923532B7E3}" srcOrd="3" destOrd="0" presId="urn:microsoft.com/office/officeart/2005/8/layout/chevron2"/>
    <dgm:cxn modelId="{CCBD64E2-4527-41D7-BD09-B4095992E320}" type="presParOf" srcId="{2A2125B8-0F02-4ECE-8CE5-8EB42204C63A}" destId="{8CD94B40-A21C-43AF-A145-A2F382DD76EA}" srcOrd="4" destOrd="0" presId="urn:microsoft.com/office/officeart/2005/8/layout/chevron2"/>
    <dgm:cxn modelId="{170A1DB6-A2F1-4577-8131-601860E3D3FA}" type="presParOf" srcId="{8CD94B40-A21C-43AF-A145-A2F382DD76EA}" destId="{CC860366-3D58-4231-BE93-F838F4B6784F}" srcOrd="0" destOrd="0" presId="urn:microsoft.com/office/officeart/2005/8/layout/chevron2"/>
    <dgm:cxn modelId="{33ACCDC1-D2F5-4AB9-89AB-1AECD661EBC5}" type="presParOf" srcId="{8CD94B40-A21C-43AF-A145-A2F382DD76EA}" destId="{15C0DDA9-7483-4041-B321-10CBD5431D18}" srcOrd="1" destOrd="0" presId="urn:microsoft.com/office/officeart/2005/8/layout/chevron2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CADC42-1AC0-49CA-9BAF-930BF27D7502}" type="doc">
      <dgm:prSet loTypeId="urn:microsoft.com/office/officeart/2008/layout/PictureStrip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05B271-80C0-4CA3-8DB3-DCAA6C1E0A7E}">
      <dgm:prSet/>
      <dgm:spPr/>
      <dgm:t>
        <a:bodyPr anchor="ctr"/>
        <a:lstStyle/>
        <a:p>
          <a:r>
            <a:rPr lang="it-IT" err="1">
              <a:solidFill>
                <a:schemeClr val="accent1"/>
              </a:solidFill>
            </a:rPr>
            <a:t>Smoothened</a:t>
          </a:r>
          <a:r>
            <a:rPr lang="it-IT">
              <a:solidFill>
                <a:schemeClr val="accent1"/>
              </a:solidFill>
            </a:rPr>
            <a:t> </a:t>
          </a:r>
          <a:r>
            <a:rPr lang="it-IT" err="1">
              <a:solidFill>
                <a:schemeClr val="accent1"/>
              </a:solidFill>
            </a:rPr>
            <a:t>surface</a:t>
          </a:r>
          <a:endParaRPr lang="en-GB"/>
        </a:p>
      </dgm:t>
    </dgm:pt>
    <dgm:pt modelId="{F8378C50-ED09-4BFC-8F42-48A27BE067AE}" type="parTrans" cxnId="{B7A22FAA-F3D9-4507-AC8C-6001A2863163}">
      <dgm:prSet/>
      <dgm:spPr/>
      <dgm:t>
        <a:bodyPr/>
        <a:lstStyle/>
        <a:p>
          <a:endParaRPr lang="en-GB"/>
        </a:p>
      </dgm:t>
    </dgm:pt>
    <dgm:pt modelId="{D248BBF1-8DA4-4E4C-811D-307CADF1F220}" type="sibTrans" cxnId="{B7A22FAA-F3D9-4507-AC8C-6001A2863163}">
      <dgm:prSet/>
      <dgm:spPr/>
      <dgm:t>
        <a:bodyPr/>
        <a:lstStyle/>
        <a:p>
          <a:endParaRPr lang="en-GB"/>
        </a:p>
      </dgm:t>
    </dgm:pt>
    <dgm:pt modelId="{BCF463ED-779D-4E30-BBF0-0D964D6ED166}">
      <dgm:prSet/>
      <dgm:spPr/>
      <dgm:t>
        <a:bodyPr/>
        <a:lstStyle/>
        <a:p>
          <a:r>
            <a:rPr lang="it-IT" err="1">
              <a:solidFill>
                <a:schemeClr val="accent1"/>
              </a:solidFill>
            </a:rPr>
            <a:t>As-sprayed</a:t>
          </a:r>
          <a:r>
            <a:rPr lang="it-IT">
              <a:solidFill>
                <a:schemeClr val="accent1"/>
              </a:solidFill>
            </a:rPr>
            <a:t> </a:t>
          </a:r>
          <a:r>
            <a:rPr lang="it-IT" err="1">
              <a:solidFill>
                <a:schemeClr val="accent1"/>
              </a:solidFill>
            </a:rPr>
            <a:t>surface</a:t>
          </a:r>
          <a:endParaRPr lang="en-GB"/>
        </a:p>
      </dgm:t>
    </dgm:pt>
    <dgm:pt modelId="{9CDD93C2-1825-4C34-8605-460EF5D47CE4}" type="parTrans" cxnId="{9AAF0942-C230-4BD8-B2BD-F068D300DC2F}">
      <dgm:prSet/>
      <dgm:spPr/>
      <dgm:t>
        <a:bodyPr/>
        <a:lstStyle/>
        <a:p>
          <a:endParaRPr lang="en-GB"/>
        </a:p>
      </dgm:t>
    </dgm:pt>
    <dgm:pt modelId="{A4F40BBF-34B3-49C4-9996-1CCB9D09CE6F}" type="sibTrans" cxnId="{9AAF0942-C230-4BD8-B2BD-F068D300DC2F}">
      <dgm:prSet/>
      <dgm:spPr/>
      <dgm:t>
        <a:bodyPr/>
        <a:lstStyle/>
        <a:p>
          <a:endParaRPr lang="en-GB"/>
        </a:p>
      </dgm:t>
    </dgm:pt>
    <dgm:pt modelId="{63B871BC-AFAB-4479-9679-8966DA8C50E8}" type="pres">
      <dgm:prSet presAssocID="{E2CADC42-1AC0-49CA-9BAF-930BF27D7502}" presName="Name0" presStyleCnt="0">
        <dgm:presLayoutVars>
          <dgm:dir/>
          <dgm:resizeHandles val="exact"/>
        </dgm:presLayoutVars>
      </dgm:prSet>
      <dgm:spPr/>
    </dgm:pt>
    <dgm:pt modelId="{843FF608-B2EB-4C4D-9FF0-29F1D142C547}" type="pres">
      <dgm:prSet presAssocID="{BCF463ED-779D-4E30-BBF0-0D964D6ED166}" presName="composite" presStyleCnt="0"/>
      <dgm:spPr/>
    </dgm:pt>
    <dgm:pt modelId="{EF39A201-E38A-46BF-883F-B58FFFB68122}" type="pres">
      <dgm:prSet presAssocID="{BCF463ED-779D-4E30-BBF0-0D964D6ED166}" presName="rect1" presStyleLbl="trAlignAcc1" presStyleIdx="0" presStyleCnt="2" custLinFactNeighborX="0" custLinFactNeighborY="-57489">
        <dgm:presLayoutVars>
          <dgm:bulletEnabled val="1"/>
        </dgm:presLayoutVars>
      </dgm:prSet>
      <dgm:spPr/>
    </dgm:pt>
    <dgm:pt modelId="{72D300C3-6DB5-4F6C-8D8F-E7376109AFD0}" type="pres">
      <dgm:prSet presAssocID="{BCF463ED-779D-4E30-BBF0-0D964D6ED166}" presName="rect2" presStyleLbl="fgImgPlace1" presStyleIdx="0" presStyleCnt="2" custLinFactNeighborX="614" custLinFactNeighborY="-44602"/>
      <dgm:spPr>
        <a:solidFill>
          <a:schemeClr val="accent1"/>
        </a:solidFill>
      </dgm:spPr>
    </dgm:pt>
    <dgm:pt modelId="{187D4FF9-76CE-4569-9A63-44B247212884}" type="pres">
      <dgm:prSet presAssocID="{A4F40BBF-34B3-49C4-9996-1CCB9D09CE6F}" presName="sibTrans" presStyleCnt="0"/>
      <dgm:spPr/>
    </dgm:pt>
    <dgm:pt modelId="{B6437158-C5DF-4563-971D-E92AE85E8367}" type="pres">
      <dgm:prSet presAssocID="{8505B271-80C0-4CA3-8DB3-DCAA6C1E0A7E}" presName="composite" presStyleCnt="0"/>
      <dgm:spPr/>
    </dgm:pt>
    <dgm:pt modelId="{34B56F38-B80F-4370-A73E-96F157D1C0F7}" type="pres">
      <dgm:prSet presAssocID="{8505B271-80C0-4CA3-8DB3-DCAA6C1E0A7E}" presName="rect1" presStyleLbl="trAlignAcc1" presStyleIdx="1" presStyleCnt="2" custLinFactNeighborX="0" custLinFactNeighborY="56702">
        <dgm:presLayoutVars>
          <dgm:bulletEnabled val="1"/>
        </dgm:presLayoutVars>
      </dgm:prSet>
      <dgm:spPr/>
    </dgm:pt>
    <dgm:pt modelId="{C6EE1303-6E6D-4257-936B-CCD52BFE40CD}" type="pres">
      <dgm:prSet presAssocID="{8505B271-80C0-4CA3-8DB3-DCAA6C1E0A7E}" presName="rect2" presStyleLbl="fgImgPlace1" presStyleIdx="1" presStyleCnt="2" custLinFactNeighborX="1463" custLinFactNeighborY="63739"/>
      <dgm:spPr>
        <a:solidFill>
          <a:schemeClr val="accent1"/>
        </a:solidFill>
      </dgm:spPr>
    </dgm:pt>
  </dgm:ptLst>
  <dgm:cxnLst>
    <dgm:cxn modelId="{61D10A0A-0B52-49A8-A53D-DA513D08BBC8}" type="presOf" srcId="{8505B271-80C0-4CA3-8DB3-DCAA6C1E0A7E}" destId="{34B56F38-B80F-4370-A73E-96F157D1C0F7}" srcOrd="0" destOrd="0" presId="urn:microsoft.com/office/officeart/2008/layout/PictureStrips"/>
    <dgm:cxn modelId="{01711A12-3E73-4F0F-AA5D-EF5F6454B825}" type="presOf" srcId="{E2CADC42-1AC0-49CA-9BAF-930BF27D7502}" destId="{63B871BC-AFAB-4479-9679-8966DA8C50E8}" srcOrd="0" destOrd="0" presId="urn:microsoft.com/office/officeart/2008/layout/PictureStrips"/>
    <dgm:cxn modelId="{5DB1EE39-D416-411C-AE52-74EE150188EC}" type="presOf" srcId="{BCF463ED-779D-4E30-BBF0-0D964D6ED166}" destId="{EF39A201-E38A-46BF-883F-B58FFFB68122}" srcOrd="0" destOrd="0" presId="urn:microsoft.com/office/officeart/2008/layout/PictureStrips"/>
    <dgm:cxn modelId="{9AAF0942-C230-4BD8-B2BD-F068D300DC2F}" srcId="{E2CADC42-1AC0-49CA-9BAF-930BF27D7502}" destId="{BCF463ED-779D-4E30-BBF0-0D964D6ED166}" srcOrd="0" destOrd="0" parTransId="{9CDD93C2-1825-4C34-8605-460EF5D47CE4}" sibTransId="{A4F40BBF-34B3-49C4-9996-1CCB9D09CE6F}"/>
    <dgm:cxn modelId="{B7A22FAA-F3D9-4507-AC8C-6001A2863163}" srcId="{E2CADC42-1AC0-49CA-9BAF-930BF27D7502}" destId="{8505B271-80C0-4CA3-8DB3-DCAA6C1E0A7E}" srcOrd="1" destOrd="0" parTransId="{F8378C50-ED09-4BFC-8F42-48A27BE067AE}" sibTransId="{D248BBF1-8DA4-4E4C-811D-307CADF1F220}"/>
    <dgm:cxn modelId="{2EA615DB-86B0-459F-9AE0-F8C53F7656EC}" type="presParOf" srcId="{63B871BC-AFAB-4479-9679-8966DA8C50E8}" destId="{843FF608-B2EB-4C4D-9FF0-29F1D142C547}" srcOrd="0" destOrd="0" presId="urn:microsoft.com/office/officeart/2008/layout/PictureStrips"/>
    <dgm:cxn modelId="{CF779D89-CC7E-43AB-804F-A56C0AC76817}" type="presParOf" srcId="{843FF608-B2EB-4C4D-9FF0-29F1D142C547}" destId="{EF39A201-E38A-46BF-883F-B58FFFB68122}" srcOrd="0" destOrd="0" presId="urn:microsoft.com/office/officeart/2008/layout/PictureStrips"/>
    <dgm:cxn modelId="{F1A9F721-69CD-4571-88D7-74E2A86D7772}" type="presParOf" srcId="{843FF608-B2EB-4C4D-9FF0-29F1D142C547}" destId="{72D300C3-6DB5-4F6C-8D8F-E7376109AFD0}" srcOrd="1" destOrd="0" presId="urn:microsoft.com/office/officeart/2008/layout/PictureStrips"/>
    <dgm:cxn modelId="{323D4881-E3D8-4B24-B862-527792CA7D1A}" type="presParOf" srcId="{63B871BC-AFAB-4479-9679-8966DA8C50E8}" destId="{187D4FF9-76CE-4569-9A63-44B247212884}" srcOrd="1" destOrd="0" presId="urn:microsoft.com/office/officeart/2008/layout/PictureStrips"/>
    <dgm:cxn modelId="{FDD3B5F8-5F9A-439A-93C7-935BAC064E2F}" type="presParOf" srcId="{63B871BC-AFAB-4479-9679-8966DA8C50E8}" destId="{B6437158-C5DF-4563-971D-E92AE85E8367}" srcOrd="2" destOrd="0" presId="urn:microsoft.com/office/officeart/2008/layout/PictureStrips"/>
    <dgm:cxn modelId="{B57090D9-43E5-405C-8B74-388FB49B6E13}" type="presParOf" srcId="{B6437158-C5DF-4563-971D-E92AE85E8367}" destId="{34B56F38-B80F-4370-A73E-96F157D1C0F7}" srcOrd="0" destOrd="0" presId="urn:microsoft.com/office/officeart/2008/layout/PictureStrips"/>
    <dgm:cxn modelId="{2D1F67F7-3F16-49B7-98FB-3E0BB2332DA7}" type="presParOf" srcId="{B6437158-C5DF-4563-971D-E92AE85E8367}" destId="{C6EE1303-6E6D-4257-936B-CCD52BFE40C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692F79-1915-4DA0-8402-74CFF2D5A11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58397F8-468A-4806-8230-B1D59595620A}">
      <dgm:prSet phldrT="[Text]" custT="1"/>
      <dgm:spPr/>
      <dgm:t>
        <a:bodyPr/>
        <a:lstStyle/>
        <a:p>
          <a:r>
            <a:rPr lang="it-IT" sz="1800" err="1">
              <a:solidFill>
                <a:schemeClr val="accent1"/>
              </a:solidFill>
            </a:rPr>
            <a:t>Smoothened</a:t>
          </a:r>
          <a:r>
            <a:rPr lang="it-IT" sz="1800">
              <a:solidFill>
                <a:schemeClr val="accent1"/>
              </a:solidFill>
            </a:rPr>
            <a:t> Surface</a:t>
          </a:r>
          <a:endParaRPr lang="en-GB" sz="1800">
            <a:solidFill>
              <a:schemeClr val="accent1"/>
            </a:solidFill>
          </a:endParaRPr>
        </a:p>
      </dgm:t>
    </dgm:pt>
    <dgm:pt modelId="{28DDADB8-BF07-4C40-A7C1-3868B7497D1D}" type="parTrans" cxnId="{9E5CC11C-EE02-4759-B6EB-CA5B93036340}">
      <dgm:prSet/>
      <dgm:spPr/>
      <dgm:t>
        <a:bodyPr/>
        <a:lstStyle/>
        <a:p>
          <a:endParaRPr lang="en-GB"/>
        </a:p>
      </dgm:t>
    </dgm:pt>
    <dgm:pt modelId="{BD3DA6AC-5515-4C69-B789-EC150ABF08CB}" type="sibTrans" cxnId="{9E5CC11C-EE02-4759-B6EB-CA5B93036340}">
      <dgm:prSet/>
      <dgm:spPr/>
      <dgm:t>
        <a:bodyPr/>
        <a:lstStyle/>
        <a:p>
          <a:endParaRPr lang="en-GB"/>
        </a:p>
      </dgm:t>
    </dgm:pt>
    <dgm:pt modelId="{7FE25B61-2417-4373-839B-380736F31D92}">
      <dgm:prSet phldrT="[Text]" custT="1"/>
      <dgm:spPr/>
      <dgm:t>
        <a:bodyPr/>
        <a:lstStyle/>
        <a:p>
          <a:r>
            <a:rPr lang="it-IT" sz="2000" err="1">
              <a:solidFill>
                <a:schemeClr val="accent1"/>
              </a:solidFill>
            </a:rPr>
            <a:t>As-sprayed</a:t>
          </a:r>
          <a:r>
            <a:rPr lang="it-IT" sz="2000">
              <a:solidFill>
                <a:schemeClr val="accent1"/>
              </a:solidFill>
            </a:rPr>
            <a:t> Surface</a:t>
          </a:r>
          <a:endParaRPr lang="en-GB" sz="2000">
            <a:solidFill>
              <a:schemeClr val="accent1"/>
            </a:solidFill>
          </a:endParaRPr>
        </a:p>
      </dgm:t>
    </dgm:pt>
    <dgm:pt modelId="{96059BE2-7942-4FD5-8054-188DAF9D0D7A}" type="sibTrans" cxnId="{E1E956BA-5E60-4B42-96D4-45238A60D49C}">
      <dgm:prSet/>
      <dgm:spPr/>
      <dgm:t>
        <a:bodyPr/>
        <a:lstStyle/>
        <a:p>
          <a:endParaRPr lang="en-GB"/>
        </a:p>
      </dgm:t>
    </dgm:pt>
    <dgm:pt modelId="{DE31BE63-1A78-4974-9175-AEBDB33C254B}" type="parTrans" cxnId="{E1E956BA-5E60-4B42-96D4-45238A60D49C}">
      <dgm:prSet/>
      <dgm:spPr/>
      <dgm:t>
        <a:bodyPr/>
        <a:lstStyle/>
        <a:p>
          <a:endParaRPr lang="en-GB"/>
        </a:p>
      </dgm:t>
    </dgm:pt>
    <dgm:pt modelId="{FF22A2B4-0B8A-4E90-B541-D9160685FB5B}" type="pres">
      <dgm:prSet presAssocID="{21692F79-1915-4DA0-8402-74CFF2D5A11D}" presName="Name0" presStyleCnt="0">
        <dgm:presLayoutVars>
          <dgm:dir/>
          <dgm:resizeHandles val="exact"/>
        </dgm:presLayoutVars>
      </dgm:prSet>
      <dgm:spPr/>
    </dgm:pt>
    <dgm:pt modelId="{B2FD4B5F-F4AD-41DF-9964-CDD4A4AA4FD8}" type="pres">
      <dgm:prSet presAssocID="{758397F8-468A-4806-8230-B1D59595620A}" presName="composite" presStyleCnt="0"/>
      <dgm:spPr/>
    </dgm:pt>
    <dgm:pt modelId="{C70A7761-2430-43D9-BDDE-9A3C6078ADA5}" type="pres">
      <dgm:prSet presAssocID="{758397F8-468A-4806-8230-B1D59595620A}" presName="rect1" presStyleLbl="trAlignAcc1" presStyleIdx="0" presStyleCnt="2" custLinFactY="-45459" custLinFactNeighborX="-2969" custLinFactNeighborY="-100000">
        <dgm:presLayoutVars>
          <dgm:bulletEnabled val="1"/>
        </dgm:presLayoutVars>
      </dgm:prSet>
      <dgm:spPr/>
    </dgm:pt>
    <dgm:pt modelId="{15368FC9-FF00-4C25-AEB3-AE4A179C0403}" type="pres">
      <dgm:prSet presAssocID="{758397F8-468A-4806-8230-B1D59595620A}" presName="rect2" presStyleLbl="fgImgPlace1" presStyleIdx="0" presStyleCnt="2" custLinFactY="-52534" custLinFactNeighborY="-100000"/>
      <dgm:spPr>
        <a:solidFill>
          <a:schemeClr val="accent1"/>
        </a:solidFill>
      </dgm:spPr>
    </dgm:pt>
    <dgm:pt modelId="{1DAC6D3D-C2BB-4E4F-ADDB-A619F45C3C89}" type="pres">
      <dgm:prSet presAssocID="{BD3DA6AC-5515-4C69-B789-EC150ABF08CB}" presName="sibTrans" presStyleCnt="0"/>
      <dgm:spPr/>
    </dgm:pt>
    <dgm:pt modelId="{0EC8B782-52CF-482A-83EC-0705ED304440}" type="pres">
      <dgm:prSet presAssocID="{7FE25B61-2417-4373-839B-380736F31D92}" presName="composite" presStyleCnt="0"/>
      <dgm:spPr/>
    </dgm:pt>
    <dgm:pt modelId="{C41E0E19-757B-43CC-9ABF-7A9EDBA1E6AC}" type="pres">
      <dgm:prSet presAssocID="{7FE25B61-2417-4373-839B-380736F31D92}" presName="rect1" presStyleLbl="trAlignAcc1" presStyleIdx="1" presStyleCnt="2" custLinFactNeighborX="-3007" custLinFactNeighborY="61310">
        <dgm:presLayoutVars>
          <dgm:bulletEnabled val="1"/>
        </dgm:presLayoutVars>
      </dgm:prSet>
      <dgm:spPr/>
    </dgm:pt>
    <dgm:pt modelId="{29418141-0E28-48CC-BF3D-C6C07A22AF55}" type="pres">
      <dgm:prSet presAssocID="{7FE25B61-2417-4373-839B-380736F31D92}" presName="rect2" presStyleLbl="fgImgPlace1" presStyleIdx="1" presStyleCnt="2" custLinFactNeighborY="43228"/>
      <dgm:spPr>
        <a:solidFill>
          <a:schemeClr val="accent1"/>
        </a:solidFill>
      </dgm:spPr>
    </dgm:pt>
  </dgm:ptLst>
  <dgm:cxnLst>
    <dgm:cxn modelId="{9E5CC11C-EE02-4759-B6EB-CA5B93036340}" srcId="{21692F79-1915-4DA0-8402-74CFF2D5A11D}" destId="{758397F8-468A-4806-8230-B1D59595620A}" srcOrd="0" destOrd="0" parTransId="{28DDADB8-BF07-4C40-A7C1-3868B7497D1D}" sibTransId="{BD3DA6AC-5515-4C69-B789-EC150ABF08CB}"/>
    <dgm:cxn modelId="{2D08EA73-C7EC-406B-9E34-6F658516CCC6}" type="presOf" srcId="{758397F8-468A-4806-8230-B1D59595620A}" destId="{C70A7761-2430-43D9-BDDE-9A3C6078ADA5}" srcOrd="0" destOrd="0" presId="urn:microsoft.com/office/officeart/2008/layout/PictureStrips"/>
    <dgm:cxn modelId="{924AC188-17FA-4E5B-A834-2C0AA9EC128B}" type="presOf" srcId="{7FE25B61-2417-4373-839B-380736F31D92}" destId="{C41E0E19-757B-43CC-9ABF-7A9EDBA1E6AC}" srcOrd="0" destOrd="0" presId="urn:microsoft.com/office/officeart/2008/layout/PictureStrips"/>
    <dgm:cxn modelId="{D794BD95-7821-4BAD-9722-DF4EC7271BBE}" type="presOf" srcId="{21692F79-1915-4DA0-8402-74CFF2D5A11D}" destId="{FF22A2B4-0B8A-4E90-B541-D9160685FB5B}" srcOrd="0" destOrd="0" presId="urn:microsoft.com/office/officeart/2008/layout/PictureStrips"/>
    <dgm:cxn modelId="{E1E956BA-5E60-4B42-96D4-45238A60D49C}" srcId="{21692F79-1915-4DA0-8402-74CFF2D5A11D}" destId="{7FE25B61-2417-4373-839B-380736F31D92}" srcOrd="1" destOrd="0" parTransId="{DE31BE63-1A78-4974-9175-AEBDB33C254B}" sibTransId="{96059BE2-7942-4FD5-8054-188DAF9D0D7A}"/>
    <dgm:cxn modelId="{60BB1929-0886-4DD3-99B6-B565BE785475}" type="presParOf" srcId="{FF22A2B4-0B8A-4E90-B541-D9160685FB5B}" destId="{B2FD4B5F-F4AD-41DF-9964-CDD4A4AA4FD8}" srcOrd="0" destOrd="0" presId="urn:microsoft.com/office/officeart/2008/layout/PictureStrips"/>
    <dgm:cxn modelId="{9604FE2F-8C36-431F-99E4-18723BE0C847}" type="presParOf" srcId="{B2FD4B5F-F4AD-41DF-9964-CDD4A4AA4FD8}" destId="{C70A7761-2430-43D9-BDDE-9A3C6078ADA5}" srcOrd="0" destOrd="0" presId="urn:microsoft.com/office/officeart/2008/layout/PictureStrips"/>
    <dgm:cxn modelId="{AA6781B0-1FD9-4E22-A94D-A718E9842A17}" type="presParOf" srcId="{B2FD4B5F-F4AD-41DF-9964-CDD4A4AA4FD8}" destId="{15368FC9-FF00-4C25-AEB3-AE4A179C0403}" srcOrd="1" destOrd="0" presId="urn:microsoft.com/office/officeart/2008/layout/PictureStrips"/>
    <dgm:cxn modelId="{98FE405B-D7AB-4857-B929-75407D6712DF}" type="presParOf" srcId="{FF22A2B4-0B8A-4E90-B541-D9160685FB5B}" destId="{1DAC6D3D-C2BB-4E4F-ADDB-A619F45C3C89}" srcOrd="1" destOrd="0" presId="urn:microsoft.com/office/officeart/2008/layout/PictureStrips"/>
    <dgm:cxn modelId="{87A72359-B68A-45B8-BE8B-8239D2AD585B}" type="presParOf" srcId="{FF22A2B4-0B8A-4E90-B541-D9160685FB5B}" destId="{0EC8B782-52CF-482A-83EC-0705ED304440}" srcOrd="2" destOrd="0" presId="urn:microsoft.com/office/officeart/2008/layout/PictureStrips"/>
    <dgm:cxn modelId="{A855221A-0F11-4222-94A2-ED2B1E3CF91A}" type="presParOf" srcId="{0EC8B782-52CF-482A-83EC-0705ED304440}" destId="{C41E0E19-757B-43CC-9ABF-7A9EDBA1E6AC}" srcOrd="0" destOrd="0" presId="urn:microsoft.com/office/officeart/2008/layout/PictureStrips"/>
    <dgm:cxn modelId="{14CAEA48-99A2-421B-9FEA-11C3E1075639}" type="presParOf" srcId="{0EC8B782-52CF-482A-83EC-0705ED304440}" destId="{29418141-0E28-48CC-BF3D-C6C07A22AF5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3ABDE-E6DC-4320-835D-99095D53D904}">
      <dsp:nvSpPr>
        <dsp:cNvPr id="0" name=""/>
        <dsp:cNvSpPr/>
      </dsp:nvSpPr>
      <dsp:spPr>
        <a:xfrm rot="5400000">
          <a:off x="-239120" y="241989"/>
          <a:ext cx="1594134" cy="11158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1</a:t>
          </a:r>
          <a:endParaRPr lang="en-GB" sz="3100" kern="1200"/>
        </a:p>
      </dsp:txBody>
      <dsp:txXfrm rot="-5400000">
        <a:off x="0" y="560816"/>
        <a:ext cx="1115894" cy="478240"/>
      </dsp:txXfrm>
    </dsp:sp>
    <dsp:sp modelId="{715BC714-A88A-4138-813F-55FCA9B788A4}">
      <dsp:nvSpPr>
        <dsp:cNvPr id="0" name=""/>
        <dsp:cNvSpPr/>
      </dsp:nvSpPr>
      <dsp:spPr>
        <a:xfrm rot="5400000">
          <a:off x="4426257" y="-3307494"/>
          <a:ext cx="1036187" cy="76569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800" kern="1200" dirty="0">
              <a:solidFill>
                <a:schemeClr val="accent1">
                  <a:lumMod val="75000"/>
                </a:schemeClr>
              </a:solidFill>
            </a:rPr>
            <a:t>   To validate plasma electrolytic polishing (PEP) as a surface treatment for superconducting Radio-frequency (SRF) cavities and additively manufactured (AM) components.</a:t>
          </a:r>
        </a:p>
      </dsp:txBody>
      <dsp:txXfrm rot="-5400000">
        <a:off x="1115894" y="53451"/>
        <a:ext cx="7606331" cy="935023"/>
      </dsp:txXfrm>
    </dsp:sp>
    <dsp:sp modelId="{A82997E0-71D1-4F43-8BB0-6D7257EB9AF1}">
      <dsp:nvSpPr>
        <dsp:cNvPr id="0" name=""/>
        <dsp:cNvSpPr/>
      </dsp:nvSpPr>
      <dsp:spPr>
        <a:xfrm rot="5400000">
          <a:off x="-239120" y="1642044"/>
          <a:ext cx="1594134" cy="11158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2</a:t>
          </a:r>
          <a:endParaRPr lang="en-GB" sz="3100" kern="1200"/>
        </a:p>
      </dsp:txBody>
      <dsp:txXfrm rot="-5400000">
        <a:off x="0" y="1960871"/>
        <a:ext cx="1115894" cy="478240"/>
      </dsp:txXfrm>
    </dsp:sp>
    <dsp:sp modelId="{B7E91D57-8266-42A8-97E9-EBD70B11B2A5}">
      <dsp:nvSpPr>
        <dsp:cNvPr id="0" name=""/>
        <dsp:cNvSpPr/>
      </dsp:nvSpPr>
      <dsp:spPr>
        <a:xfrm rot="5400000">
          <a:off x="4426257" y="-1907438"/>
          <a:ext cx="1036187" cy="76569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800" kern="1200" dirty="0">
              <a:solidFill>
                <a:schemeClr val="accent1">
                  <a:lumMod val="75000"/>
                </a:schemeClr>
              </a:solidFill>
            </a:rPr>
            <a:t>   To establish optimized PEP protocols that mitigate surface roughness and improve accelerator performance.</a:t>
          </a:r>
        </a:p>
      </dsp:txBody>
      <dsp:txXfrm rot="-5400000">
        <a:off x="1115894" y="1453507"/>
        <a:ext cx="7606331" cy="935023"/>
      </dsp:txXfrm>
    </dsp:sp>
    <dsp:sp modelId="{CC860366-3D58-4231-BE93-F838F4B6784F}">
      <dsp:nvSpPr>
        <dsp:cNvPr id="0" name=""/>
        <dsp:cNvSpPr/>
      </dsp:nvSpPr>
      <dsp:spPr>
        <a:xfrm rot="5400000">
          <a:off x="-239120" y="3042099"/>
          <a:ext cx="1594134" cy="11158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3</a:t>
          </a:r>
          <a:endParaRPr lang="en-GB" sz="3100" kern="1200"/>
        </a:p>
      </dsp:txBody>
      <dsp:txXfrm rot="-5400000">
        <a:off x="0" y="3360926"/>
        <a:ext cx="1115894" cy="478240"/>
      </dsp:txXfrm>
    </dsp:sp>
    <dsp:sp modelId="{15C0DDA9-7483-4041-B321-10CBD5431D18}">
      <dsp:nvSpPr>
        <dsp:cNvPr id="0" name=""/>
        <dsp:cNvSpPr/>
      </dsp:nvSpPr>
      <dsp:spPr>
        <a:xfrm rot="5400000">
          <a:off x="4426257" y="-507383"/>
          <a:ext cx="1036187" cy="76569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800" kern="1200" dirty="0">
              <a:solidFill>
                <a:schemeClr val="accent1">
                  <a:lumMod val="75000"/>
                </a:schemeClr>
              </a:solidFill>
            </a:rPr>
            <a:t>    To support the next generation of AM-featured particle accelerators by providing more efficient, cost-effective, and scalable surface-finishing techniques.</a:t>
          </a:r>
        </a:p>
      </dsp:txBody>
      <dsp:txXfrm rot="-5400000">
        <a:off x="1115894" y="2853562"/>
        <a:ext cx="7606331" cy="935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9A201-E38A-46BF-883F-B58FFFB68122}">
      <dsp:nvSpPr>
        <dsp:cNvPr id="0" name=""/>
        <dsp:cNvSpPr/>
      </dsp:nvSpPr>
      <dsp:spPr>
        <a:xfrm>
          <a:off x="117880" y="236782"/>
          <a:ext cx="2829123" cy="8841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831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err="1">
              <a:solidFill>
                <a:schemeClr val="accent1"/>
              </a:solidFill>
            </a:rPr>
            <a:t>As-sprayed</a:t>
          </a:r>
          <a:r>
            <a:rPr lang="it-IT" sz="2400" kern="1200">
              <a:solidFill>
                <a:schemeClr val="accent1"/>
              </a:solidFill>
            </a:rPr>
            <a:t> </a:t>
          </a:r>
          <a:r>
            <a:rPr lang="it-IT" sz="2400" kern="1200" err="1">
              <a:solidFill>
                <a:schemeClr val="accent1"/>
              </a:solidFill>
            </a:rPr>
            <a:t>surface</a:t>
          </a:r>
          <a:endParaRPr lang="en-GB" sz="2400" kern="1200"/>
        </a:p>
      </dsp:txBody>
      <dsp:txXfrm>
        <a:off x="117880" y="236782"/>
        <a:ext cx="2829123" cy="884101"/>
      </dsp:txXfrm>
    </dsp:sp>
    <dsp:sp modelId="{72D300C3-6DB5-4F6C-8D8F-E7376109AFD0}">
      <dsp:nvSpPr>
        <dsp:cNvPr id="0" name=""/>
        <dsp:cNvSpPr/>
      </dsp:nvSpPr>
      <dsp:spPr>
        <a:xfrm>
          <a:off x="3799" y="203296"/>
          <a:ext cx="618870" cy="928306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B56F38-B80F-4370-A73E-96F157D1C0F7}">
      <dsp:nvSpPr>
        <dsp:cNvPr id="0" name=""/>
        <dsp:cNvSpPr/>
      </dsp:nvSpPr>
      <dsp:spPr>
        <a:xfrm>
          <a:off x="117880" y="2620183"/>
          <a:ext cx="2829123" cy="8841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831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err="1">
              <a:solidFill>
                <a:schemeClr val="accent1"/>
              </a:solidFill>
            </a:rPr>
            <a:t>Smoothened</a:t>
          </a:r>
          <a:r>
            <a:rPr lang="it-IT" sz="2400" kern="1200">
              <a:solidFill>
                <a:schemeClr val="accent1"/>
              </a:solidFill>
            </a:rPr>
            <a:t> </a:t>
          </a:r>
          <a:r>
            <a:rPr lang="it-IT" sz="2400" kern="1200" err="1">
              <a:solidFill>
                <a:schemeClr val="accent1"/>
              </a:solidFill>
            </a:rPr>
            <a:t>surface</a:t>
          </a:r>
          <a:endParaRPr lang="en-GB" sz="2400" kern="1200"/>
        </a:p>
      </dsp:txBody>
      <dsp:txXfrm>
        <a:off x="117880" y="2620183"/>
        <a:ext cx="2829123" cy="884101"/>
      </dsp:txXfrm>
    </dsp:sp>
    <dsp:sp modelId="{C6EE1303-6E6D-4257-936B-CCD52BFE40CD}">
      <dsp:nvSpPr>
        <dsp:cNvPr id="0" name=""/>
        <dsp:cNvSpPr/>
      </dsp:nvSpPr>
      <dsp:spPr>
        <a:xfrm>
          <a:off x="9054" y="2582869"/>
          <a:ext cx="618870" cy="928306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A7761-2430-43D9-BDDE-9A3C6078ADA5}">
      <dsp:nvSpPr>
        <dsp:cNvPr id="0" name=""/>
        <dsp:cNvSpPr/>
      </dsp:nvSpPr>
      <dsp:spPr>
        <a:xfrm>
          <a:off x="22287" y="916149"/>
          <a:ext cx="1785006" cy="5578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782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err="1">
              <a:solidFill>
                <a:schemeClr val="accent1"/>
              </a:solidFill>
            </a:rPr>
            <a:t>Smoothened</a:t>
          </a:r>
          <a:r>
            <a:rPr lang="it-IT" sz="1800" kern="1200">
              <a:solidFill>
                <a:schemeClr val="accent1"/>
              </a:solidFill>
            </a:rPr>
            <a:t> Surface</a:t>
          </a:r>
          <a:endParaRPr lang="en-GB" sz="1800" kern="1200">
            <a:solidFill>
              <a:schemeClr val="accent1"/>
            </a:solidFill>
          </a:endParaRPr>
        </a:p>
      </dsp:txBody>
      <dsp:txXfrm>
        <a:off x="22287" y="916149"/>
        <a:ext cx="1785006" cy="557814"/>
      </dsp:txXfrm>
    </dsp:sp>
    <dsp:sp modelId="{15368FC9-FF00-4C25-AEB3-AE4A179C0403}">
      <dsp:nvSpPr>
        <dsp:cNvPr id="0" name=""/>
        <dsp:cNvSpPr/>
      </dsp:nvSpPr>
      <dsp:spPr>
        <a:xfrm>
          <a:off x="908" y="753568"/>
          <a:ext cx="390470" cy="585705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E0E19-757B-43CC-9ABF-7A9EDBA1E6AC}">
      <dsp:nvSpPr>
        <dsp:cNvPr id="0" name=""/>
        <dsp:cNvSpPr/>
      </dsp:nvSpPr>
      <dsp:spPr>
        <a:xfrm>
          <a:off x="21608" y="2771763"/>
          <a:ext cx="1785006" cy="5578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782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err="1">
              <a:solidFill>
                <a:schemeClr val="accent1"/>
              </a:solidFill>
            </a:rPr>
            <a:t>As-sprayed</a:t>
          </a:r>
          <a:r>
            <a:rPr lang="it-IT" sz="2000" kern="1200">
              <a:solidFill>
                <a:schemeClr val="accent1"/>
              </a:solidFill>
            </a:rPr>
            <a:t> Surface</a:t>
          </a:r>
          <a:endParaRPr lang="en-GB" sz="2000" kern="1200">
            <a:solidFill>
              <a:schemeClr val="accent1"/>
            </a:solidFill>
          </a:endParaRPr>
        </a:p>
      </dsp:txBody>
      <dsp:txXfrm>
        <a:off x="21608" y="2771763"/>
        <a:ext cx="1785006" cy="557814"/>
      </dsp:txXfrm>
    </dsp:sp>
    <dsp:sp modelId="{29418141-0E28-48CC-BF3D-C6C07A22AF55}">
      <dsp:nvSpPr>
        <dsp:cNvPr id="0" name=""/>
        <dsp:cNvSpPr/>
      </dsp:nvSpPr>
      <dsp:spPr>
        <a:xfrm>
          <a:off x="908" y="2602383"/>
          <a:ext cx="390470" cy="585705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152F3-34F4-43B0-99F2-65C9173601BD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BE80A-DFF3-49AB-88BA-6D91117AF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41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4D529-120B-5E83-1BDD-BA1E7C017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299ABF-2999-AA88-D254-7CE258C30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EB47C8-304F-3CFB-7791-1CAA8FD2D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4023D-6CBC-26EE-4C7F-656418AA19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BE80A-DFF3-49AB-88BA-6D91117AF9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9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BE80A-DFF3-49AB-88BA-6D91117AF9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84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BE80A-DFF3-49AB-88BA-6D91117AF9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897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BE80A-DFF3-49AB-88BA-6D91117AF9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765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BE80A-DFF3-49AB-88BA-6D91117AF9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740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DBE8C-01ED-1FEB-9CF4-186D0668B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88B88-F8E5-36A8-6732-6BD641609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47E36-21BA-95F6-4A9C-FBAEEA45F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B1584-DDA3-D9DC-D8A7-AD0ABA81F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BE80A-DFF3-49AB-88BA-6D91117AF9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57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1FF2-CC8F-1225-EF4A-996680A03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476EC-7ACA-A91E-AED9-F91DBD394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EAEF6-55DA-D825-A25A-6A71CAAF7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7E3-0DAB-44F2-B161-54B601B3A021}" type="datetime1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ADA26-BB3C-6E43-B633-414265A2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35D02-5DC0-B3F5-5220-704A59CC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67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19CC-E951-5A07-C4B2-89CFCAC22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3765-D20B-321F-E1DE-296FD129F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704C5-5A17-C410-FD8D-CCFA2FE85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8B4F7-5759-4472-83EC-E15781876D4F}" type="datetime1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6EA6A-E8A1-5B6B-7A0C-005560CA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01A85-F056-E60B-2523-EDB2E7D2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78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D47E8-911E-5106-B94D-645FD1A39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1CA2F-1DCC-7775-F7AD-E037BB98F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8906-3668-79E3-CCFF-E5B8C78B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C19A-04AF-4E75-8B6C-D2BB7D3208EB}" type="datetime1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884DC-6DDD-655A-DA89-55891A6E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9B762-9BEC-E18B-EFF3-E3A2C5E1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38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A5484-69EF-4A42-6CF8-5B47789B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D8D1F-F528-416F-A3B4-D01C277C6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D1C90-CE45-A58C-0F5E-FAD4BE4C3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C065-5B86-49A8-810D-CFF56F0FDFCE}" type="datetime1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28A48-00CD-EE22-F785-17F59517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F9A6B-5520-47B1-372C-295410E5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82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D4DA-F667-EB8B-772A-7522C13F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3887D-587B-6590-5587-3CEF06131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00534-4398-5695-A5FE-2A707414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8251C-0B76-45A4-B6BF-7F803D2C9600}" type="datetime1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43D33-6285-6F33-4BA0-F9DE63EE5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8BEE4-4A8B-3E1A-C380-43FDA98F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65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0CC5-56FD-ADBF-DF69-920F572C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CF2DB-53C1-B871-87CB-B3032DDCC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6B3E0-A866-0339-39BA-9510C78EB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939BB-5587-8107-DA06-5C88B868D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6CC0-B9DF-4EC0-8D1E-EB72FF2D5DDC}" type="datetime1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AC16-FCE1-B890-8A47-6C1016EDD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5559A-3791-BB7D-442D-80171EEA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71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70C81-FBC3-1AB8-7880-6CCC88DB4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56828-AD2A-3CF9-BD34-2AA3DEBE4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05053-6F12-0607-2AF1-D1773816B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C24697-1D0F-3FEA-2BDD-65BAC2D9E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2FE17-13CB-C999-5F89-29EA93720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B33E1-E90B-693B-9412-D375BE80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0A5-37B4-45AB-89CB-C4BF25A13232}" type="datetime1">
              <a:rPr lang="en-GB" smtClean="0"/>
              <a:t>22/09/2025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12277-4758-31C4-EDD0-75350499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07D1-36E1-89F4-D0A9-833D4E33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01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89E4-58BA-6FE3-C1A1-057469DB0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D7752-CA91-35AC-5504-B4501275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A80FE-68BB-42DB-92A4-E156F9A03B10}" type="datetime1">
              <a:rPr lang="en-GB" smtClean="0"/>
              <a:t>22/09/2025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6A837-E9F1-9A45-B44F-E52860DB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A2947-C638-50C5-E878-D4800854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08FBD-261D-D744-9011-59A05983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C2FF0-136B-467B-B972-898217721CAA}" type="datetime1">
              <a:rPr lang="en-GB" smtClean="0"/>
              <a:t>22/09/2025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AE0CF-469A-2415-ECB0-9A0B009F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42F0F-670C-6B54-C121-A3607E36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741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AB9E-86F5-8436-BA5A-45AB3914D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1EA95-0838-4DDD-E4D1-6F4BCB77B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69B27-2088-8FD3-219A-11BAF9C7D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37D57-F41D-1440-9079-FBD4B4CEA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DA23-4F24-4772-B931-518E0E60A2E4}" type="datetime1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2582A-8B6E-C941-7003-61FD115A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45747-7435-DC14-6260-38F77EDA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569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6034-07FF-910B-B45F-83ADBCFA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81730-762E-0EFF-A0CB-F3673C9AD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6C4C6-49D3-054E-76A9-D9D559D5C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48ADC-6F1C-5D59-013E-28F8A909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5682-BFDA-4C1E-97C6-8A643E99AAC8}" type="datetime1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AE04D-1FA8-8005-6110-7B1548E9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056C4-BBEC-EDE5-50E4-08C09AEF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68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3A0B5-F847-A9F9-6745-8E777F2E4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55BF8-30FC-BC60-F074-EE8F02931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2164F-DBF7-005E-7C18-BC37830E8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6254E1-795F-43FF-9D57-632E821964AD}" type="datetime1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B7987-732C-724A-F581-156369846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3B830-E091-C51F-438D-2A494650D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E2A1A3-1C87-487B-AFE5-B4E0D8AA4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0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diagramQuickStyle" Target="../diagrams/quickStyle3.xml"/><Relationship Id="rId1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diagramLayout" Target="../diagrams/layout3.xml"/><Relationship Id="rId17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diagramData" Target="../diagrams/data3.xml"/><Relationship Id="rId5" Type="http://schemas.openxmlformats.org/officeDocument/2006/relationships/image" Target="../media/image34.png"/><Relationship Id="rId15" Type="http://schemas.microsoft.com/office/2007/relationships/diagramDrawing" Target="../diagrams/drawing3.xml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19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11" Type="http://schemas.openxmlformats.org/officeDocument/2006/relationships/image" Target="../media/image3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2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1.png"/><Relationship Id="rId21" Type="http://schemas.openxmlformats.org/officeDocument/2006/relationships/image" Target="../media/image3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diagramDrawing" Target="../diagrams/drawing2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2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28.png"/><Relationship Id="rId15" Type="http://schemas.openxmlformats.org/officeDocument/2006/relationships/image" Target="../media/image3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27.png"/><Relationship Id="rId9" Type="http://schemas.openxmlformats.org/officeDocument/2006/relationships/diagramData" Target="../diagrams/data2.xml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32181-9B67-CA23-9527-91D0A9837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ED69A-FBD5-6C2C-7233-5B186D570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29761"/>
            <a:ext cx="12192000" cy="2387600"/>
          </a:xfrm>
          <a:ln>
            <a:noFill/>
          </a:ln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The Plasma </a:t>
            </a:r>
            <a:r>
              <a:rPr lang="it-IT" sz="4000" dirty="0" err="1">
                <a:solidFill>
                  <a:schemeClr val="accent1">
                    <a:lumMod val="75000"/>
                  </a:schemeClr>
                </a:solidFill>
              </a:rPr>
              <a:t>Electrolytic</a:t>
            </a:r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dirty="0" err="1">
                <a:solidFill>
                  <a:schemeClr val="accent1">
                    <a:lumMod val="75000"/>
                  </a:schemeClr>
                </a:solidFill>
              </a:rPr>
              <a:t>Polishing</a:t>
            </a:r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 (PEP) for SRF </a:t>
            </a:r>
            <a:r>
              <a:rPr lang="it-IT" sz="4000" dirty="0" err="1">
                <a:solidFill>
                  <a:schemeClr val="accent1">
                    <a:lumMod val="75000"/>
                  </a:schemeClr>
                </a:solidFill>
              </a:rPr>
              <a:t>Cavities</a:t>
            </a:r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4000" dirty="0" err="1">
                <a:solidFill>
                  <a:schemeClr val="accent1">
                    <a:lumMod val="75000"/>
                  </a:schemeClr>
                </a:solidFill>
              </a:rPr>
              <a:t>its</a:t>
            </a:r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 Extension to </a:t>
            </a:r>
            <a:r>
              <a:rPr lang="it-IT" sz="4000" dirty="0" err="1">
                <a:solidFill>
                  <a:schemeClr val="accent1">
                    <a:lumMod val="75000"/>
                  </a:schemeClr>
                </a:solidFill>
              </a:rPr>
              <a:t>Additively</a:t>
            </a:r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dirty="0" err="1">
                <a:solidFill>
                  <a:schemeClr val="accent1">
                    <a:lumMod val="75000"/>
                  </a:schemeClr>
                </a:solidFill>
              </a:rPr>
              <a:t>Manufactured</a:t>
            </a:r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 (AM) Components</a:t>
            </a:r>
            <a:endParaRPr lang="en-GB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C094C-A7E6-87D1-F236-5F268F73A82F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                                                                                                                                                                                             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4DFE1-8345-D3F0-9A32-CAE738F4C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037" y="78034"/>
            <a:ext cx="1484486" cy="792027"/>
          </a:xfrm>
          <a:prstGeom prst="rect">
            <a:avLst/>
          </a:prstGeom>
        </p:spPr>
      </p:pic>
      <p:sp>
        <p:nvSpPr>
          <p:cNvPr id="17" name="Half Frame 16">
            <a:extLst>
              <a:ext uri="{FF2B5EF4-FFF2-40B4-BE49-F238E27FC236}">
                <a16:creationId xmlns:a16="http://schemas.microsoft.com/office/drawing/2014/main" id="{FA90C23F-9475-3CE9-C0F4-EF6178032BD2}"/>
              </a:ext>
            </a:extLst>
          </p:cNvPr>
          <p:cNvSpPr/>
          <p:nvPr/>
        </p:nvSpPr>
        <p:spPr>
          <a:xfrm>
            <a:off x="0" y="968196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B71E7D94-53E2-F777-3077-666C55AE0303}"/>
              </a:ext>
            </a:extLst>
          </p:cNvPr>
          <p:cNvSpPr/>
          <p:nvPr/>
        </p:nvSpPr>
        <p:spPr>
          <a:xfrm rot="10800000">
            <a:off x="8945221" y="5236761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67A335-3915-D97A-F926-34AE20863E9F}"/>
              </a:ext>
            </a:extLst>
          </p:cNvPr>
          <p:cNvCxnSpPr/>
          <p:nvPr/>
        </p:nvCxnSpPr>
        <p:spPr>
          <a:xfrm>
            <a:off x="0" y="391732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386B78F-B3FF-4CFC-F448-068499ED9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523" y="88377"/>
            <a:ext cx="1308420" cy="910288"/>
          </a:xfrm>
          <a:prstGeom prst="rect">
            <a:avLst/>
          </a:prstGeom>
        </p:spPr>
      </p:pic>
      <p:pic>
        <p:nvPicPr>
          <p:cNvPr id="8" name="Picture 7" descr="A red circle with text">
            <a:extLst>
              <a:ext uri="{FF2B5EF4-FFF2-40B4-BE49-F238E27FC236}">
                <a16:creationId xmlns:a16="http://schemas.microsoft.com/office/drawing/2014/main" id="{CC2AF11B-FA71-14B8-D14F-F555A6F19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95" y="17028"/>
            <a:ext cx="1919923" cy="87623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4FDF05F-324F-06A1-E5B9-DFB8100997D3}"/>
              </a:ext>
            </a:extLst>
          </p:cNvPr>
          <p:cNvSpPr txBox="1">
            <a:spLocks/>
          </p:cNvSpPr>
          <p:nvPr/>
        </p:nvSpPr>
        <p:spPr>
          <a:xfrm>
            <a:off x="4928002" y="1277327"/>
            <a:ext cx="2335996" cy="883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solidFill>
                  <a:schemeClr val="accent1"/>
                </a:solidFill>
              </a:rPr>
              <a:t>Research Topic: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5D4AB289-0F5E-C4E1-032C-7CBCDCE94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2792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The PhD of National Interest in Technologies for Fundamental Research in Physics and Astrophysics </a:t>
            </a:r>
          </a:p>
        </p:txBody>
      </p:sp>
    </p:spTree>
    <p:extLst>
      <p:ext uri="{BB962C8B-B14F-4D97-AF65-F5344CB8AC3E}">
        <p14:creationId xmlns:p14="http://schemas.microsoft.com/office/powerpoint/2010/main" val="184715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BE289-E9E2-D155-9063-C2A4B046F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C0EBD8-FA32-51AF-6AA6-F802073651C2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										 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A6924F-9317-13CA-5D66-180924335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300" y="32534"/>
            <a:ext cx="1244236" cy="663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2D1B3-E68D-85C2-3A27-92E217EF346E}"/>
              </a:ext>
            </a:extLst>
          </p:cNvPr>
          <p:cNvSpPr txBox="1"/>
          <p:nvPr/>
        </p:nvSpPr>
        <p:spPr>
          <a:xfrm>
            <a:off x="1928173" y="780211"/>
            <a:ext cx="5003165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chemeClr val="accent1"/>
                </a:solidFill>
              </a:rPr>
              <a:t>Initial</a:t>
            </a:r>
            <a:endParaRPr lang="en-GB" sz="2000" b="1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E76408-B2C0-BFE8-5BB8-73094BE00622}"/>
              </a:ext>
            </a:extLst>
          </p:cNvPr>
          <p:cNvSpPr txBox="1"/>
          <p:nvPr/>
        </p:nvSpPr>
        <p:spPr>
          <a:xfrm>
            <a:off x="7053032" y="757182"/>
            <a:ext cx="5003165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err="1">
                <a:solidFill>
                  <a:schemeClr val="accent1"/>
                </a:solidFill>
              </a:rPr>
              <a:t>Final</a:t>
            </a:r>
            <a:endParaRPr lang="en-GB" sz="2000" b="1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67B0B-5BA8-80D5-01F5-62BD484370AC}"/>
              </a:ext>
            </a:extLst>
          </p:cNvPr>
          <p:cNvSpPr txBox="1"/>
          <p:nvPr/>
        </p:nvSpPr>
        <p:spPr>
          <a:xfrm>
            <a:off x="1930685" y="1187732"/>
            <a:ext cx="621525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accent1"/>
                </a:solidFill>
              </a:rPr>
              <a:t>200°C</a:t>
            </a:r>
            <a:endParaRPr lang="en-GB" sz="120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60E7E6-1790-06DF-2BA8-E1F3C8D28727}"/>
              </a:ext>
            </a:extLst>
          </p:cNvPr>
          <p:cNvSpPr txBox="1"/>
          <p:nvPr/>
        </p:nvSpPr>
        <p:spPr>
          <a:xfrm>
            <a:off x="6309813" y="1187201"/>
            <a:ext cx="621525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accent1"/>
                </a:solidFill>
              </a:rPr>
              <a:t>350°C</a:t>
            </a:r>
            <a:endParaRPr lang="en-GB" sz="120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74D3A9-AB94-A589-6F09-E54B09F2259E}"/>
              </a:ext>
            </a:extLst>
          </p:cNvPr>
          <p:cNvSpPr txBox="1"/>
          <p:nvPr/>
        </p:nvSpPr>
        <p:spPr>
          <a:xfrm>
            <a:off x="11387697" y="1169626"/>
            <a:ext cx="660621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accent1"/>
                </a:solidFill>
              </a:rPr>
              <a:t>350°C</a:t>
            </a:r>
            <a:endParaRPr lang="en-GB" sz="120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F771B0-BF28-3536-DB4D-0CD79403A819}"/>
              </a:ext>
            </a:extLst>
          </p:cNvPr>
          <p:cNvSpPr txBox="1"/>
          <p:nvPr/>
        </p:nvSpPr>
        <p:spPr>
          <a:xfrm>
            <a:off x="7053032" y="1171282"/>
            <a:ext cx="660621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accent1"/>
                </a:solidFill>
              </a:rPr>
              <a:t>200°C</a:t>
            </a:r>
            <a:endParaRPr lang="en-GB" sz="1200">
              <a:solidFill>
                <a:schemeClr val="accent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E2CE4E-E98F-2000-F63A-D64AB97D24D9}"/>
              </a:ext>
            </a:extLst>
          </p:cNvPr>
          <p:cNvGrpSpPr/>
          <p:nvPr/>
        </p:nvGrpSpPr>
        <p:grpSpPr>
          <a:xfrm>
            <a:off x="7053032" y="1462271"/>
            <a:ext cx="5003165" cy="4343304"/>
            <a:chOff x="6319355" y="1371212"/>
            <a:chExt cx="5751380" cy="452836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BD1C68-D02E-6C2E-5F50-3997C2734660}"/>
                </a:ext>
              </a:extLst>
            </p:cNvPr>
            <p:cNvGrpSpPr/>
            <p:nvPr/>
          </p:nvGrpSpPr>
          <p:grpSpPr>
            <a:xfrm>
              <a:off x="6319355" y="1371212"/>
              <a:ext cx="2886697" cy="4525562"/>
              <a:chOff x="6395355" y="1317818"/>
              <a:chExt cx="2886697" cy="45255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E10F018-B1B1-9B4E-E096-E78244715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99287" y="3639153"/>
                <a:ext cx="2882765" cy="220422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B167EAA-23FF-C140-A532-1FF5E5EE8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95355" y="1317818"/>
                <a:ext cx="2856823" cy="2156472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51FE545-D973-D5D6-EF08-2F1644BA494C}"/>
                </a:ext>
              </a:extLst>
            </p:cNvPr>
            <p:cNvGrpSpPr/>
            <p:nvPr/>
          </p:nvGrpSpPr>
          <p:grpSpPr>
            <a:xfrm>
              <a:off x="9204855" y="1371212"/>
              <a:ext cx="2865880" cy="4504943"/>
              <a:chOff x="9280855" y="1317818"/>
              <a:chExt cx="2865880" cy="450494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E138B4E-2A68-389A-877A-2F2F4CE2D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16403" y="3639153"/>
                <a:ext cx="2830332" cy="218360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80B6FD0-9BA4-9069-47A1-5B447F044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80855" y="1317818"/>
                <a:ext cx="2856823" cy="2140605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509F51A-8AC8-7C94-13F9-60C22D052378}"/>
                </a:ext>
              </a:extLst>
            </p:cNvPr>
            <p:cNvSpPr txBox="1"/>
            <p:nvPr/>
          </p:nvSpPr>
          <p:spPr>
            <a:xfrm>
              <a:off x="6322004" y="5598215"/>
              <a:ext cx="1261618" cy="28880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accent1"/>
                  </a:solidFill>
                </a:rPr>
                <a:t>Sa = 0.074µm</a:t>
              </a:r>
              <a:endParaRPr lang="en-GB" sz="1200">
                <a:solidFill>
                  <a:schemeClr val="accent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8D47384-AA20-6694-52D5-FFBD241E388E}"/>
                </a:ext>
              </a:extLst>
            </p:cNvPr>
            <p:cNvSpPr txBox="1"/>
            <p:nvPr/>
          </p:nvSpPr>
          <p:spPr>
            <a:xfrm>
              <a:off x="6322002" y="3246045"/>
              <a:ext cx="1261619" cy="28880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accent1"/>
                  </a:solidFill>
                </a:rPr>
                <a:t>Sa = 0.077µm</a:t>
              </a:r>
              <a:endParaRPr lang="en-GB" sz="1200">
                <a:solidFill>
                  <a:schemeClr val="accent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16912D7-7DF2-37A1-FBCE-EEC9E3C1D7B1}"/>
                </a:ext>
              </a:extLst>
            </p:cNvPr>
            <p:cNvSpPr txBox="1"/>
            <p:nvPr/>
          </p:nvSpPr>
          <p:spPr>
            <a:xfrm>
              <a:off x="9240402" y="5610776"/>
              <a:ext cx="1279957" cy="28880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accent1"/>
                  </a:solidFill>
                </a:rPr>
                <a:t>Sa = 0.094µm</a:t>
              </a:r>
              <a:endParaRPr lang="en-GB" sz="1200">
                <a:solidFill>
                  <a:schemeClr val="accent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ACF687-7F0E-C71C-C7F6-7CB606E575F1}"/>
                </a:ext>
              </a:extLst>
            </p:cNvPr>
            <p:cNvSpPr txBox="1"/>
            <p:nvPr/>
          </p:nvSpPr>
          <p:spPr>
            <a:xfrm>
              <a:off x="9204854" y="3237107"/>
              <a:ext cx="1315506" cy="28880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accent1"/>
                  </a:solidFill>
                </a:rPr>
                <a:t>Sa = 0.095µm</a:t>
              </a:r>
              <a:endParaRPr lang="en-GB" sz="1200">
                <a:solidFill>
                  <a:schemeClr val="accent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6D82A9-1F56-5F3A-DFDB-6A4965EB5EBC}"/>
              </a:ext>
            </a:extLst>
          </p:cNvPr>
          <p:cNvGrpSpPr/>
          <p:nvPr/>
        </p:nvGrpSpPr>
        <p:grpSpPr>
          <a:xfrm>
            <a:off x="1932144" y="1477787"/>
            <a:ext cx="4999194" cy="4325099"/>
            <a:chOff x="272195" y="1452513"/>
            <a:chExt cx="5777201" cy="442150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4B7C89-4DB7-F795-4712-5543201437EB}"/>
                </a:ext>
              </a:extLst>
            </p:cNvPr>
            <p:cNvGrpSpPr/>
            <p:nvPr/>
          </p:nvGrpSpPr>
          <p:grpSpPr>
            <a:xfrm>
              <a:off x="272196" y="1469748"/>
              <a:ext cx="2889526" cy="4387908"/>
              <a:chOff x="348196" y="1416354"/>
              <a:chExt cx="2889526" cy="438790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C436E1B-D67C-429C-4496-FC713580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8196" y="3639153"/>
                <a:ext cx="2889526" cy="216510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5EF68EE-9717-DB7F-7050-DB999F715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197" y="1416354"/>
                <a:ext cx="2889525" cy="2088493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DFB7829-E43D-68AB-F190-2C734655BB84}"/>
                </a:ext>
              </a:extLst>
            </p:cNvPr>
            <p:cNvGrpSpPr/>
            <p:nvPr/>
          </p:nvGrpSpPr>
          <p:grpSpPr>
            <a:xfrm>
              <a:off x="3209724" y="1452513"/>
              <a:ext cx="2839672" cy="4402290"/>
              <a:chOff x="3285724" y="1399119"/>
              <a:chExt cx="2839672" cy="440229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A6B3ABE-77E7-8727-13C7-B775CFFED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85724" y="3639153"/>
                <a:ext cx="2810276" cy="216225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D1B54BF-35F4-DF0E-04E1-4767F125E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15119" y="1399119"/>
                <a:ext cx="2810277" cy="2105729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15101E-B884-E12A-A78F-8D89CB0CC152}"/>
                </a:ext>
              </a:extLst>
            </p:cNvPr>
            <p:cNvSpPr txBox="1"/>
            <p:nvPr/>
          </p:nvSpPr>
          <p:spPr>
            <a:xfrm>
              <a:off x="272195" y="5577804"/>
              <a:ext cx="1306519" cy="2962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accent1"/>
                  </a:solidFill>
                </a:rPr>
                <a:t>Sa = 6.317µm</a:t>
              </a:r>
              <a:endParaRPr lang="en-GB" sz="1200">
                <a:solidFill>
                  <a:schemeClr val="accent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D1AC28C-90F2-77E7-6C10-4FF44F760ABD}"/>
                </a:ext>
              </a:extLst>
            </p:cNvPr>
            <p:cNvSpPr txBox="1"/>
            <p:nvPr/>
          </p:nvSpPr>
          <p:spPr>
            <a:xfrm>
              <a:off x="3211960" y="5567111"/>
              <a:ext cx="1251327" cy="2962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accent1"/>
                  </a:solidFill>
                </a:rPr>
                <a:t>Sa = 6.893µm</a:t>
              </a:r>
              <a:endParaRPr lang="en-GB" sz="1200">
                <a:solidFill>
                  <a:schemeClr val="accent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35CAB62-404E-F9B5-84F5-D5571573F8EE}"/>
                </a:ext>
              </a:extLst>
            </p:cNvPr>
            <p:cNvSpPr txBox="1"/>
            <p:nvPr/>
          </p:nvSpPr>
          <p:spPr>
            <a:xfrm>
              <a:off x="3239048" y="3284808"/>
              <a:ext cx="1321177" cy="2962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accent1"/>
                  </a:solidFill>
                </a:rPr>
                <a:t>Sa = 1.003µm</a:t>
              </a:r>
              <a:endParaRPr lang="en-GB" sz="1200">
                <a:solidFill>
                  <a:schemeClr val="accent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1774509-C31B-25D3-6DE4-F142511CFBA4}"/>
                </a:ext>
              </a:extLst>
            </p:cNvPr>
            <p:cNvSpPr txBox="1"/>
            <p:nvPr/>
          </p:nvSpPr>
          <p:spPr>
            <a:xfrm>
              <a:off x="272195" y="3278059"/>
              <a:ext cx="1337048" cy="2962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chemeClr val="accent1"/>
                  </a:solidFill>
                </a:rPr>
                <a:t>Sa = 1.142µm</a:t>
              </a:r>
              <a:endParaRPr lang="en-GB" sz="1200" b="1">
                <a:solidFill>
                  <a:schemeClr val="accent1"/>
                </a:solidFill>
              </a:endParaRPr>
            </a:p>
          </p:txBody>
        </p:sp>
      </p:grp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76F104EF-8643-C836-41C2-598F7A11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3564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10</a:t>
            </a:fld>
            <a:endParaRPr lang="en-GB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7F39AF5B-B956-8D73-8735-B0D633728BDE}"/>
              </a:ext>
            </a:extLst>
          </p:cNvPr>
          <p:cNvSpPr/>
          <p:nvPr/>
        </p:nvSpPr>
        <p:spPr>
          <a:xfrm rot="5400000">
            <a:off x="6761352" y="977932"/>
            <a:ext cx="461666" cy="101280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B4AE0-4450-0F89-B3A9-01E4E47711A2}"/>
              </a:ext>
            </a:extLst>
          </p:cNvPr>
          <p:cNvSpPr txBox="1"/>
          <p:nvPr/>
        </p:nvSpPr>
        <p:spPr>
          <a:xfrm>
            <a:off x="6470285" y="6244445"/>
            <a:ext cx="768716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accent1"/>
                </a:solidFill>
              </a:rPr>
              <a:t>50µm</a:t>
            </a:r>
            <a:endParaRPr lang="en-GB">
              <a:solidFill>
                <a:schemeClr val="accent1"/>
              </a:solidFill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B41B83F-8143-0E92-6E53-F66934AD50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092714"/>
              </p:ext>
            </p:extLst>
          </p:nvPr>
        </p:nvGraphicFramePr>
        <p:xfrm>
          <a:off x="0" y="1494647"/>
          <a:ext cx="1861199" cy="463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C2F127A2-B516-8C2B-54DB-EB26738810BB}"/>
              </a:ext>
            </a:extLst>
          </p:cNvPr>
          <p:cNvGrpSpPr/>
          <p:nvPr/>
        </p:nvGrpSpPr>
        <p:grpSpPr>
          <a:xfrm>
            <a:off x="0" y="112078"/>
            <a:ext cx="2275300" cy="573658"/>
            <a:chOff x="3181366" y="6284342"/>
            <a:chExt cx="2275300" cy="5736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5DABD08-4163-3D52-724E-842358F21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16963" y="6284342"/>
              <a:ext cx="839703" cy="573658"/>
            </a:xfrm>
            <a:prstGeom prst="rect">
              <a:avLst/>
            </a:prstGeom>
          </p:spPr>
        </p:pic>
        <p:pic>
          <p:nvPicPr>
            <p:cNvPr id="17" name="Picture 16" descr="A red circle with text">
              <a:extLst>
                <a:ext uri="{FF2B5EF4-FFF2-40B4-BE49-F238E27FC236}">
                  <a16:creationId xmlns:a16="http://schemas.microsoft.com/office/drawing/2014/main" id="{29E2E1CA-68E7-3E91-8895-6323D566C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81366" y="6295073"/>
              <a:ext cx="1232146" cy="55219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4B48798-7AAB-477B-4202-7BAA336610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05943" y="38704"/>
            <a:ext cx="1060607" cy="67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7" grpId="0" animBg="1"/>
      <p:bldP spid="30" grpId="0" animBg="1"/>
      <p:bldP spid="31" grpId="0" animBg="1"/>
      <p:bldP spid="32" grpId="0" animBg="1"/>
      <p:bldP spid="8" grpId="0" animBg="1"/>
      <p:bldP spid="11" grpId="0" animBg="1"/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B9D02-DAFF-5034-DF14-7AC174413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253A0B-FAEE-E0F3-E373-97D5FA252A92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                                                                                                                                                                                             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156128-0A9A-341C-4F50-A8CEBDDD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52" y="-17432"/>
            <a:ext cx="1484486" cy="792027"/>
          </a:xfrm>
          <a:prstGeom prst="rect">
            <a:avLst/>
          </a:prstGeom>
        </p:spPr>
      </p:pic>
      <p:sp>
        <p:nvSpPr>
          <p:cNvPr id="17" name="Half Frame 16">
            <a:extLst>
              <a:ext uri="{FF2B5EF4-FFF2-40B4-BE49-F238E27FC236}">
                <a16:creationId xmlns:a16="http://schemas.microsoft.com/office/drawing/2014/main" id="{A52E343F-04BF-8DFB-365E-D24DB03DBA76}"/>
              </a:ext>
            </a:extLst>
          </p:cNvPr>
          <p:cNvSpPr/>
          <p:nvPr/>
        </p:nvSpPr>
        <p:spPr>
          <a:xfrm>
            <a:off x="0" y="792027"/>
            <a:ext cx="3237722" cy="57811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D65B42-A38C-1391-B008-8804170EF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975" y="1370140"/>
            <a:ext cx="2343886" cy="1859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F4087A-F5B3-5FBE-846A-8792ECC1F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086" y="990668"/>
            <a:ext cx="2474328" cy="2195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B37FE94-B7FC-17CB-88E3-B54CCD98F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744" y="6233686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07884-D022-ECC6-0EF8-347EF7209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5230" y="3581412"/>
            <a:ext cx="2474328" cy="2245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359886-0880-2AAD-5242-5929BA183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04" y="3684880"/>
            <a:ext cx="2079245" cy="2174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C3D00C3-C7F4-EC36-CED3-01FB22754847}"/>
              </a:ext>
            </a:extLst>
          </p:cNvPr>
          <p:cNvGrpSpPr/>
          <p:nvPr/>
        </p:nvGrpSpPr>
        <p:grpSpPr>
          <a:xfrm>
            <a:off x="211813" y="3780369"/>
            <a:ext cx="2515363" cy="2233820"/>
            <a:chOff x="358255" y="3759574"/>
            <a:chExt cx="2515363" cy="22338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F5747D-8956-4B31-C4D6-137288AEB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255" y="3759574"/>
              <a:ext cx="2515363" cy="22338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E0F0F6-7F03-F885-F7F0-556AE47BE058}"/>
                </a:ext>
              </a:extLst>
            </p:cNvPr>
            <p:cNvSpPr txBox="1"/>
            <p:nvPr/>
          </p:nvSpPr>
          <p:spPr>
            <a:xfrm>
              <a:off x="2267035" y="5624062"/>
              <a:ext cx="60658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chemeClr val="accent1"/>
                  </a:solidFill>
                </a:rPr>
                <a:t>DT2</a:t>
              </a:r>
              <a:endParaRPr lang="en-GB" b="1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F017D4-DE3D-03E4-CFE8-C4F8ED64BF3B}"/>
              </a:ext>
            </a:extLst>
          </p:cNvPr>
          <p:cNvGrpSpPr/>
          <p:nvPr/>
        </p:nvGrpSpPr>
        <p:grpSpPr>
          <a:xfrm>
            <a:off x="203962" y="953221"/>
            <a:ext cx="2531064" cy="2441171"/>
            <a:chOff x="1651720" y="1156259"/>
            <a:chExt cx="2531064" cy="24411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D012B7-391C-03A7-84ED-4FF0D651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51720" y="1156259"/>
              <a:ext cx="2521210" cy="24411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5EE2D0-8209-B461-9B2B-ADEEECFAE0E0}"/>
                </a:ext>
              </a:extLst>
            </p:cNvPr>
            <p:cNvSpPr txBox="1"/>
            <p:nvPr/>
          </p:nvSpPr>
          <p:spPr>
            <a:xfrm>
              <a:off x="3576201" y="3228098"/>
              <a:ext cx="60658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chemeClr val="accent1"/>
                  </a:solidFill>
                </a:rPr>
                <a:t>DT3</a:t>
              </a:r>
              <a:endParaRPr lang="en-GB" b="1">
                <a:solidFill>
                  <a:schemeClr val="accent1"/>
                </a:solidFill>
              </a:endParaRPr>
            </a:p>
          </p:txBody>
        </p:sp>
      </p:grp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9C1A8F7-B445-4494-7037-41AC97218158}"/>
              </a:ext>
            </a:extLst>
          </p:cNvPr>
          <p:cNvSpPr/>
          <p:nvPr/>
        </p:nvSpPr>
        <p:spPr>
          <a:xfrm>
            <a:off x="2869949" y="1723749"/>
            <a:ext cx="1883120" cy="8768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SUBU_5</a:t>
            </a:r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3794B951-25AA-ED81-538A-5528B8359830}"/>
              </a:ext>
            </a:extLst>
          </p:cNvPr>
          <p:cNvSpPr/>
          <p:nvPr/>
        </p:nvSpPr>
        <p:spPr>
          <a:xfrm>
            <a:off x="2869949" y="4380847"/>
            <a:ext cx="1883120" cy="8768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MCS_4</a:t>
            </a:r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45F7BC-FF6D-3237-66F5-C0955BB3CF14}"/>
              </a:ext>
            </a:extLst>
          </p:cNvPr>
          <p:cNvSpPr txBox="1"/>
          <p:nvPr/>
        </p:nvSpPr>
        <p:spPr>
          <a:xfrm>
            <a:off x="3206438" y="2342761"/>
            <a:ext cx="93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accent1"/>
                </a:solidFill>
              </a:rPr>
              <a:t>15 min</a:t>
            </a:r>
            <a:endParaRPr lang="en-GB">
              <a:solidFill>
                <a:schemeClr val="accent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BC665F-805C-903A-C49A-6248D84A2843}"/>
              </a:ext>
            </a:extLst>
          </p:cNvPr>
          <p:cNvSpPr txBox="1"/>
          <p:nvPr/>
        </p:nvSpPr>
        <p:spPr>
          <a:xfrm>
            <a:off x="3237722" y="5015698"/>
            <a:ext cx="93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accent1"/>
                </a:solidFill>
              </a:rPr>
              <a:t>30 min</a:t>
            </a:r>
            <a:endParaRPr lang="en-GB">
              <a:solidFill>
                <a:schemeClr val="accent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7D9A7DB-1707-CD6B-B43E-EBB61387D54B}"/>
              </a:ext>
            </a:extLst>
          </p:cNvPr>
          <p:cNvGrpSpPr/>
          <p:nvPr/>
        </p:nvGrpSpPr>
        <p:grpSpPr>
          <a:xfrm>
            <a:off x="110090" y="118741"/>
            <a:ext cx="2275300" cy="573658"/>
            <a:chOff x="3181366" y="6284342"/>
            <a:chExt cx="2275300" cy="57365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F748E09-5AE9-1E5C-2CA2-08540DA66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16963" y="6284342"/>
              <a:ext cx="839703" cy="573658"/>
            </a:xfrm>
            <a:prstGeom prst="rect">
              <a:avLst/>
            </a:prstGeom>
          </p:spPr>
        </p:pic>
        <p:pic>
          <p:nvPicPr>
            <p:cNvPr id="39" name="Picture 38" descr="A red circle with text">
              <a:extLst>
                <a:ext uri="{FF2B5EF4-FFF2-40B4-BE49-F238E27FC236}">
                  <a16:creationId xmlns:a16="http://schemas.microsoft.com/office/drawing/2014/main" id="{91F10F08-BAB0-1E4C-68E4-0E32709D8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81366" y="6295073"/>
              <a:ext cx="1232146" cy="5521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81DD338-4123-7F6A-D45E-7B1C2703E5D4}"/>
              </a:ext>
            </a:extLst>
          </p:cNvPr>
          <p:cNvGrpSpPr/>
          <p:nvPr/>
        </p:nvGrpSpPr>
        <p:grpSpPr>
          <a:xfrm>
            <a:off x="6454134" y="145696"/>
            <a:ext cx="3154645" cy="646331"/>
            <a:chOff x="6217955" y="122223"/>
            <a:chExt cx="3585459" cy="6702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4A9525C-9898-B526-4D0F-0C3BE045036E}"/>
                </a:ext>
              </a:extLst>
            </p:cNvPr>
            <p:cNvGrpSpPr/>
            <p:nvPr/>
          </p:nvGrpSpPr>
          <p:grpSpPr>
            <a:xfrm>
              <a:off x="7282985" y="122223"/>
              <a:ext cx="2520429" cy="670272"/>
              <a:chOff x="4023737" y="93016"/>
              <a:chExt cx="2520429" cy="670272"/>
            </a:xfrm>
          </p:grpSpPr>
          <p:pic>
            <p:nvPicPr>
              <p:cNvPr id="6" name="Picture 2" descr="Goethe-Universität">
                <a:extLst>
                  <a:ext uri="{FF2B5EF4-FFF2-40B4-BE49-F238E27FC236}">
                    <a16:creationId xmlns:a16="http://schemas.microsoft.com/office/drawing/2014/main" id="{EEF326B7-48B0-8041-81BB-2CA50D2EAE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3737" y="93016"/>
                <a:ext cx="1159490" cy="670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9DEFF82-AA55-28DE-32A1-F0FFCB208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7258" y="93016"/>
                <a:ext cx="1146908" cy="660501"/>
              </a:xfrm>
              <a:prstGeom prst="rect">
                <a:avLst/>
              </a:prstGeom>
            </p:spPr>
          </p:pic>
        </p:grpSp>
        <p:pic>
          <p:nvPicPr>
            <p:cNvPr id="5" name="Picture 4" descr="3rd I.FAST Annual Meeting (16-19 April 2024): Overview · Indico">
              <a:extLst>
                <a:ext uri="{FF2B5EF4-FFF2-40B4-BE49-F238E27FC236}">
                  <a16:creationId xmlns:a16="http://schemas.microsoft.com/office/drawing/2014/main" id="{660A2A48-68AE-E6AD-1A98-AC505585C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7955" y="165427"/>
              <a:ext cx="873706" cy="57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8C2CD08-EC30-94CA-DEC9-F160DF4AE6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286" y="3041920"/>
            <a:ext cx="1585097" cy="4999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199C170-36A9-134C-DF72-11AD0455AF10}"/>
              </a:ext>
            </a:extLst>
          </p:cNvPr>
          <p:cNvSpPr txBox="1"/>
          <p:nvPr/>
        </p:nvSpPr>
        <p:spPr>
          <a:xfrm>
            <a:off x="168286" y="5644857"/>
            <a:ext cx="1512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Sa = 1.24 µm</a:t>
            </a:r>
            <a:endParaRPr lang="en-GB" b="1" dirty="0">
              <a:solidFill>
                <a:schemeClr val="accent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C9B968-BC04-E51E-17C2-325B88C47A63}"/>
              </a:ext>
            </a:extLst>
          </p:cNvPr>
          <p:cNvGrpSpPr/>
          <p:nvPr/>
        </p:nvGrpSpPr>
        <p:grpSpPr>
          <a:xfrm>
            <a:off x="9806639" y="953221"/>
            <a:ext cx="2279310" cy="2239712"/>
            <a:chOff x="9806639" y="953221"/>
            <a:chExt cx="2279310" cy="22397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0C7EE8E-14E9-380E-5B9A-60A9EC371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16830" t="10457" r="21676" b="8994"/>
            <a:stretch>
              <a:fillRect/>
            </a:stretch>
          </p:blipFill>
          <p:spPr>
            <a:xfrm>
              <a:off x="9806639" y="953221"/>
              <a:ext cx="2279310" cy="22397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1E23DA-0AD3-7DC0-27A1-7D22BDCFB1E8}"/>
                </a:ext>
              </a:extLst>
            </p:cNvPr>
            <p:cNvSpPr txBox="1"/>
            <p:nvPr/>
          </p:nvSpPr>
          <p:spPr>
            <a:xfrm>
              <a:off x="10602968" y="2823601"/>
              <a:ext cx="148298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/>
                  </a:solidFill>
                </a:rPr>
                <a:t>Sa = 0.08 µm</a:t>
              </a:r>
              <a:endParaRPr lang="en-GB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31C746-3CD1-56A1-43CD-3025DE76BDF8}"/>
              </a:ext>
            </a:extLst>
          </p:cNvPr>
          <p:cNvGrpSpPr/>
          <p:nvPr/>
        </p:nvGrpSpPr>
        <p:grpSpPr>
          <a:xfrm>
            <a:off x="9812451" y="3581411"/>
            <a:ext cx="2343886" cy="2270204"/>
            <a:chOff x="9812451" y="3581411"/>
            <a:chExt cx="2343886" cy="227020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C0E49D9-9672-E2AD-E025-902F48432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12451" y="3581411"/>
              <a:ext cx="2343886" cy="22458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6952B1-3B94-344B-B78B-608FD524867D}"/>
                </a:ext>
              </a:extLst>
            </p:cNvPr>
            <p:cNvSpPr txBox="1"/>
            <p:nvPr/>
          </p:nvSpPr>
          <p:spPr>
            <a:xfrm>
              <a:off x="10644037" y="5482283"/>
              <a:ext cx="15123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1"/>
                  </a:solidFill>
                </a:rPr>
                <a:t>Sa = 0.10 µm</a:t>
              </a:r>
              <a:endParaRPr lang="en-GB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91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A487F-810E-BA58-A928-648037916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57DDCD-2E44-D334-73C9-67D92BA30D4A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                                                                                                                                                                                             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AD70DD-F8B9-D76D-C734-C02ADB54D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49" y="-5149"/>
            <a:ext cx="1196357" cy="638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D2BB57-FA43-069F-0CED-190B38582C13}"/>
              </a:ext>
            </a:extLst>
          </p:cNvPr>
          <p:cNvGrpSpPr/>
          <p:nvPr/>
        </p:nvGrpSpPr>
        <p:grpSpPr>
          <a:xfrm>
            <a:off x="340913" y="558445"/>
            <a:ext cx="11851087" cy="5597151"/>
            <a:chOff x="340913" y="558445"/>
            <a:chExt cx="11851087" cy="5597151"/>
          </a:xfrm>
        </p:grpSpPr>
        <p:pic>
          <p:nvPicPr>
            <p:cNvPr id="6" name="Picture 5" descr="A person holding a small metal object&#10;&#10;AI-generated content may be incorrect.">
              <a:extLst>
                <a:ext uri="{FF2B5EF4-FFF2-40B4-BE49-F238E27FC236}">
                  <a16:creationId xmlns:a16="http://schemas.microsoft.com/office/drawing/2014/main" id="{68CFEB9C-1E6F-A76E-41AC-9310965E1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0" t="29606" r="31038" b="20837"/>
            <a:stretch>
              <a:fillRect/>
            </a:stretch>
          </p:blipFill>
          <p:spPr>
            <a:xfrm rot="5400000">
              <a:off x="2054987" y="4258042"/>
              <a:ext cx="1635151" cy="21599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35DE5D-AEA9-6E1C-D589-BEAFF96FD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757" y="2272170"/>
              <a:ext cx="3579315" cy="2004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70AECA1-599E-E0E3-8074-CC852D336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64180" y="4525758"/>
              <a:ext cx="1817981" cy="143882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753718-7383-184E-63AB-5176FA6C7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3584505" y="4032568"/>
              <a:ext cx="2531220" cy="171196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CCF96B0-8207-300C-9C57-6FF47DC92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14402" y="566665"/>
              <a:ext cx="1715398" cy="301609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21BE62D-E529-2CF6-EA45-B7B8C2C15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913" y="665786"/>
              <a:ext cx="3579315" cy="160638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D54365F-A8EA-69A1-B6E3-B79BAF83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48127" y="3642043"/>
              <a:ext cx="2070323" cy="2512120"/>
            </a:xfrm>
            <a:prstGeom prst="rect">
              <a:avLst/>
            </a:prstGeom>
          </p:spPr>
        </p:pic>
        <p:pic>
          <p:nvPicPr>
            <p:cNvPr id="2050" name="Picture 2" descr="Immagine che contiene Fotografia di nature morte, scatola, design, arte&#10;&#10;Descrizione generata automaticamente con attendibilità media">
              <a:extLst>
                <a:ext uri="{FF2B5EF4-FFF2-40B4-BE49-F238E27FC236}">
                  <a16:creationId xmlns:a16="http://schemas.microsoft.com/office/drawing/2014/main" id="{4E184E9E-45F2-29DA-00C0-B1FAAD33F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131" y="1421394"/>
              <a:ext cx="2848693" cy="213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0C84A5-7837-3733-78D4-D00C878E9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7662150" y="3913744"/>
              <a:ext cx="2512120" cy="19687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40DC1F-05CE-6FF1-3680-46C4A394F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64249" y="3659153"/>
              <a:ext cx="2227751" cy="248247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E580B7-233D-BD26-2A2F-AD701B052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5400000">
              <a:off x="4769890" y="-186485"/>
              <a:ext cx="1308628" cy="28486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25DCD1-20B4-E79D-43A7-CEDBAEB13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01378" y="558445"/>
              <a:ext cx="1426055" cy="132523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B74DB0-B88B-1567-FD86-FC22121B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73146" y="1868065"/>
              <a:ext cx="1635151" cy="172394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B1D5DC8-DC11-36F3-549F-F37564317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439572" y="1877965"/>
              <a:ext cx="1752428" cy="168112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68438-FD58-9F10-090F-2A4D00CCF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5400000">
              <a:off x="10703113" y="408073"/>
              <a:ext cx="1039169" cy="1828801"/>
            </a:xfrm>
            <a:prstGeom prst="rect">
              <a:avLst/>
            </a:prstGeom>
          </p:spPr>
        </p:pic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8AD1D94-A7BC-8151-27EB-B2C0BA50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39452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12</a:t>
            </a:fld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9B58A6-FD6A-5169-63D3-234E51E298E8}"/>
              </a:ext>
            </a:extLst>
          </p:cNvPr>
          <p:cNvCxnSpPr>
            <a:cxnSpLocks/>
          </p:cNvCxnSpPr>
          <p:nvPr/>
        </p:nvCxnSpPr>
        <p:spPr>
          <a:xfrm>
            <a:off x="4722829" y="314001"/>
            <a:ext cx="654274" cy="488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3B39C24-B6FD-568F-086C-005CCF5AF089}"/>
              </a:ext>
            </a:extLst>
          </p:cNvPr>
          <p:cNvCxnSpPr>
            <a:cxnSpLocks/>
          </p:cNvCxnSpPr>
          <p:nvPr/>
        </p:nvCxnSpPr>
        <p:spPr>
          <a:xfrm flipH="1" flipV="1">
            <a:off x="8833369" y="5890777"/>
            <a:ext cx="553752" cy="626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F45A15D-FF43-49D3-BE82-5EEC486ECCA2}"/>
              </a:ext>
            </a:extLst>
          </p:cNvPr>
          <p:cNvSpPr txBox="1"/>
          <p:nvPr/>
        </p:nvSpPr>
        <p:spPr>
          <a:xfrm>
            <a:off x="2201273" y="129715"/>
            <a:ext cx="284869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accent1"/>
                </a:solidFill>
              </a:rPr>
              <a:t>Metal Injection </a:t>
            </a:r>
            <a:r>
              <a:rPr lang="it-IT" err="1">
                <a:solidFill>
                  <a:schemeClr val="accent1"/>
                </a:solidFill>
              </a:rPr>
              <a:t>Molding</a:t>
            </a:r>
            <a:endParaRPr lang="en-GB">
              <a:solidFill>
                <a:schemeClr val="accent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A692A5-AA5B-4963-AD1C-4419942F7EFB}"/>
              </a:ext>
            </a:extLst>
          </p:cNvPr>
          <p:cNvSpPr txBox="1"/>
          <p:nvPr/>
        </p:nvSpPr>
        <p:spPr>
          <a:xfrm>
            <a:off x="8323816" y="6422014"/>
            <a:ext cx="167313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/>
              <a:t>Binder </a:t>
            </a:r>
            <a:r>
              <a:rPr lang="it-IT" err="1"/>
              <a:t>Jetting</a:t>
            </a:r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B7F39C-3C35-F120-1761-8802D02EE4E5}"/>
              </a:ext>
            </a:extLst>
          </p:cNvPr>
          <p:cNvCxnSpPr>
            <a:cxnSpLocks/>
          </p:cNvCxnSpPr>
          <p:nvPr/>
        </p:nvCxnSpPr>
        <p:spPr>
          <a:xfrm flipH="1" flipV="1">
            <a:off x="2968768" y="5863028"/>
            <a:ext cx="553752" cy="626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C99C610-6AB4-AE94-B368-0EE5ECC5A8F8}"/>
              </a:ext>
            </a:extLst>
          </p:cNvPr>
          <p:cNvSpPr txBox="1"/>
          <p:nvPr/>
        </p:nvSpPr>
        <p:spPr>
          <a:xfrm>
            <a:off x="3350984" y="6383183"/>
            <a:ext cx="290841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/>
              <a:t>CuCr1Zr (X-Band RF </a:t>
            </a:r>
            <a:r>
              <a:rPr lang="it-IT" err="1"/>
              <a:t>Cavity</a:t>
            </a:r>
            <a:r>
              <a:rPr lang="it-IT"/>
              <a:t>)</a:t>
            </a:r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F6724F9-F757-7011-CFEC-6847B0D33C02}"/>
              </a:ext>
            </a:extLst>
          </p:cNvPr>
          <p:cNvSpPr/>
          <p:nvPr/>
        </p:nvSpPr>
        <p:spPr>
          <a:xfrm rot="18841692">
            <a:off x="3350983" y="4252001"/>
            <a:ext cx="2026119" cy="1683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402A9F-50F8-A7F7-A5BB-73167B9C3898}"/>
              </a:ext>
            </a:extLst>
          </p:cNvPr>
          <p:cNvGrpSpPr/>
          <p:nvPr/>
        </p:nvGrpSpPr>
        <p:grpSpPr>
          <a:xfrm>
            <a:off x="3468183" y="2030348"/>
            <a:ext cx="5582429" cy="1564533"/>
            <a:chOff x="3468183" y="2030348"/>
            <a:chExt cx="5582429" cy="15645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338FDF-8D99-78F8-9E69-11F4C93C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468183" y="2030348"/>
              <a:ext cx="5582429" cy="1543265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25B23C-D862-04AC-EA06-3B2D5B10905A}"/>
                </a:ext>
              </a:extLst>
            </p:cNvPr>
            <p:cNvSpPr txBox="1"/>
            <p:nvPr/>
          </p:nvSpPr>
          <p:spPr>
            <a:xfrm>
              <a:off x="6298159" y="3333271"/>
              <a:ext cx="262005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err="1"/>
                <a:t>doi</a:t>
              </a:r>
              <a:r>
                <a:rPr lang="en-GB" sz="1100"/>
                <a:t>: 10.18429/JACoW-IPAC25-THPB052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D3919C-BAE7-0762-C7F5-E13F577C727E}"/>
              </a:ext>
            </a:extLst>
          </p:cNvPr>
          <p:cNvGrpSpPr/>
          <p:nvPr/>
        </p:nvGrpSpPr>
        <p:grpSpPr>
          <a:xfrm>
            <a:off x="9791251" y="8519"/>
            <a:ext cx="2275300" cy="573658"/>
            <a:chOff x="3181366" y="6284342"/>
            <a:chExt cx="2275300" cy="5736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53D36C-5D3A-2877-280D-B162CD1FF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616963" y="6284342"/>
              <a:ext cx="839703" cy="573658"/>
            </a:xfrm>
            <a:prstGeom prst="rect">
              <a:avLst/>
            </a:prstGeom>
          </p:spPr>
        </p:pic>
        <p:pic>
          <p:nvPicPr>
            <p:cNvPr id="19" name="Picture 18" descr="A red circle with text">
              <a:extLst>
                <a:ext uri="{FF2B5EF4-FFF2-40B4-BE49-F238E27FC236}">
                  <a16:creationId xmlns:a16="http://schemas.microsoft.com/office/drawing/2014/main" id="{320472BC-CCFF-1369-8483-308AEAC1C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181366" y="6295073"/>
              <a:ext cx="1232146" cy="552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6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B9403-DC2A-7387-DD35-1BDE19B75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58A808-8BC6-6924-59E9-AFA338205FDF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                                                                                                                                                                                           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24AA37-F28A-87EC-6A9B-CC9201948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49" y="73137"/>
            <a:ext cx="1553810" cy="82901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664C5-BAB4-20A7-59BC-A7011E77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39452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13</a:t>
            </a:fld>
            <a:endParaRPr lang="en-GB"/>
          </a:p>
        </p:txBody>
      </p:sp>
      <p:sp>
        <p:nvSpPr>
          <p:cNvPr id="3" name="Half Frame 2">
            <a:extLst>
              <a:ext uri="{FF2B5EF4-FFF2-40B4-BE49-F238E27FC236}">
                <a16:creationId xmlns:a16="http://schemas.microsoft.com/office/drawing/2014/main" id="{DE32E55F-EF24-EBA3-7E1E-38D51F5BE427}"/>
              </a:ext>
            </a:extLst>
          </p:cNvPr>
          <p:cNvSpPr/>
          <p:nvPr/>
        </p:nvSpPr>
        <p:spPr>
          <a:xfrm>
            <a:off x="8958" y="899045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0C4835-9DE9-2183-99B9-506E62199E4C}"/>
              </a:ext>
            </a:extLst>
          </p:cNvPr>
          <p:cNvSpPr/>
          <p:nvPr/>
        </p:nvSpPr>
        <p:spPr>
          <a:xfrm rot="10800000">
            <a:off x="8945222" y="5236797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CF0445-C3D8-A575-2281-57A7B2DED1C0}"/>
              </a:ext>
            </a:extLst>
          </p:cNvPr>
          <p:cNvSpPr/>
          <p:nvPr/>
        </p:nvSpPr>
        <p:spPr>
          <a:xfrm>
            <a:off x="2421271" y="2887664"/>
            <a:ext cx="2159569" cy="1199760"/>
          </a:xfrm>
          <a:custGeom>
            <a:avLst/>
            <a:gdLst>
              <a:gd name="connsiteX0" fmla="*/ 0 w 2159569"/>
              <a:gd name="connsiteY0" fmla="*/ 0 h 1199760"/>
              <a:gd name="connsiteX1" fmla="*/ 2159569 w 2159569"/>
              <a:gd name="connsiteY1" fmla="*/ 0 h 1199760"/>
              <a:gd name="connsiteX2" fmla="*/ 2159569 w 2159569"/>
              <a:gd name="connsiteY2" fmla="*/ 1199760 h 1199760"/>
              <a:gd name="connsiteX3" fmla="*/ 0 w 2159569"/>
              <a:gd name="connsiteY3" fmla="*/ 1199760 h 1199760"/>
              <a:gd name="connsiteX4" fmla="*/ 0 w 2159569"/>
              <a:gd name="connsiteY4" fmla="*/ 0 h 119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569" h="1199760">
                <a:moveTo>
                  <a:pt x="0" y="0"/>
                </a:moveTo>
                <a:lnTo>
                  <a:pt x="2159569" y="0"/>
                </a:lnTo>
                <a:lnTo>
                  <a:pt x="2159569" y="1199760"/>
                </a:lnTo>
                <a:lnTo>
                  <a:pt x="0" y="11997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marL="0" lvl="0" indent="0" algn="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3500" kern="1200"/>
              <a:t> </a:t>
            </a:r>
            <a:endParaRPr lang="en-GB" sz="3500" kern="12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398007-3232-B51A-0DB7-D1BE371278AB}"/>
              </a:ext>
            </a:extLst>
          </p:cNvPr>
          <p:cNvGrpSpPr/>
          <p:nvPr/>
        </p:nvGrpSpPr>
        <p:grpSpPr>
          <a:xfrm>
            <a:off x="3717013" y="790482"/>
            <a:ext cx="4554292" cy="5394125"/>
            <a:chOff x="3717013" y="790482"/>
            <a:chExt cx="4554292" cy="539412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BEBE1DC-841B-FA80-E72A-D2D91DD6E595}"/>
                </a:ext>
              </a:extLst>
            </p:cNvPr>
            <p:cNvSpPr/>
            <p:nvPr/>
          </p:nvSpPr>
          <p:spPr>
            <a:xfrm>
              <a:off x="3717013" y="790482"/>
              <a:ext cx="1739653" cy="1999601"/>
            </a:xfrm>
            <a:custGeom>
              <a:avLst/>
              <a:gdLst>
                <a:gd name="connsiteX0" fmla="*/ 0 w 1999601"/>
                <a:gd name="connsiteY0" fmla="*/ 869827 h 1739653"/>
                <a:gd name="connsiteX1" fmla="*/ 434913 w 1999601"/>
                <a:gd name="connsiteY1" fmla="*/ 0 h 1739653"/>
                <a:gd name="connsiteX2" fmla="*/ 1564688 w 1999601"/>
                <a:gd name="connsiteY2" fmla="*/ 0 h 1739653"/>
                <a:gd name="connsiteX3" fmla="*/ 1999601 w 1999601"/>
                <a:gd name="connsiteY3" fmla="*/ 869827 h 1739653"/>
                <a:gd name="connsiteX4" fmla="*/ 1564688 w 1999601"/>
                <a:gd name="connsiteY4" fmla="*/ 1739653 h 1739653"/>
                <a:gd name="connsiteX5" fmla="*/ 434913 w 1999601"/>
                <a:gd name="connsiteY5" fmla="*/ 1739653 h 1739653"/>
                <a:gd name="connsiteX6" fmla="*/ 0 w 1999601"/>
                <a:gd name="connsiteY6" fmla="*/ 869827 h 173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9601" h="1739653">
                  <a:moveTo>
                    <a:pt x="999800" y="0"/>
                  </a:moveTo>
                  <a:lnTo>
                    <a:pt x="1999600" y="378374"/>
                  </a:lnTo>
                  <a:lnTo>
                    <a:pt x="1999600" y="1361279"/>
                  </a:lnTo>
                  <a:lnTo>
                    <a:pt x="999800" y="1739653"/>
                  </a:lnTo>
                  <a:lnTo>
                    <a:pt x="1" y="1361279"/>
                  </a:lnTo>
                  <a:lnTo>
                    <a:pt x="1" y="378374"/>
                  </a:lnTo>
                  <a:lnTo>
                    <a:pt x="99980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096" tIns="311606" rIns="271096" bIns="311603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800" b="1" i="1" kern="1200"/>
                <a:t>THANK</a:t>
              </a:r>
              <a:endParaRPr lang="en-GB" sz="2800" b="1" i="1" kern="12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6EF481-E9C4-BAA9-7451-110FAB7BF1CF}"/>
                </a:ext>
              </a:extLst>
            </p:cNvPr>
            <p:cNvSpPr/>
            <p:nvPr/>
          </p:nvSpPr>
          <p:spPr>
            <a:xfrm>
              <a:off x="4652826" y="2487744"/>
              <a:ext cx="1739653" cy="1999601"/>
            </a:xfrm>
            <a:custGeom>
              <a:avLst/>
              <a:gdLst>
                <a:gd name="connsiteX0" fmla="*/ 0 w 1999601"/>
                <a:gd name="connsiteY0" fmla="*/ 869827 h 1739653"/>
                <a:gd name="connsiteX1" fmla="*/ 434913 w 1999601"/>
                <a:gd name="connsiteY1" fmla="*/ 0 h 1739653"/>
                <a:gd name="connsiteX2" fmla="*/ 1564688 w 1999601"/>
                <a:gd name="connsiteY2" fmla="*/ 0 h 1739653"/>
                <a:gd name="connsiteX3" fmla="*/ 1999601 w 1999601"/>
                <a:gd name="connsiteY3" fmla="*/ 869827 h 1739653"/>
                <a:gd name="connsiteX4" fmla="*/ 1564688 w 1999601"/>
                <a:gd name="connsiteY4" fmla="*/ 1739653 h 1739653"/>
                <a:gd name="connsiteX5" fmla="*/ 434913 w 1999601"/>
                <a:gd name="connsiteY5" fmla="*/ 1739653 h 1739653"/>
                <a:gd name="connsiteX6" fmla="*/ 0 w 1999601"/>
                <a:gd name="connsiteY6" fmla="*/ 869827 h 173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9601" h="1739653">
                  <a:moveTo>
                    <a:pt x="999800" y="0"/>
                  </a:moveTo>
                  <a:lnTo>
                    <a:pt x="1999600" y="378374"/>
                  </a:lnTo>
                  <a:lnTo>
                    <a:pt x="1999600" y="1361279"/>
                  </a:lnTo>
                  <a:lnTo>
                    <a:pt x="999800" y="1739653"/>
                  </a:lnTo>
                  <a:lnTo>
                    <a:pt x="1" y="1361279"/>
                  </a:lnTo>
                  <a:lnTo>
                    <a:pt x="1" y="378374"/>
                  </a:lnTo>
                  <a:lnTo>
                    <a:pt x="99980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4446" tIns="444956" rIns="404446" bIns="444953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500" b="1" i="1" kern="1200"/>
                <a:t>YOU</a:t>
              </a:r>
              <a:endParaRPr lang="en-GB" sz="3500" b="1" i="1" kern="12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D1CD77E-4122-3541-484B-2117CE0CEE9C}"/>
                </a:ext>
              </a:extLst>
            </p:cNvPr>
            <p:cNvSpPr/>
            <p:nvPr/>
          </p:nvSpPr>
          <p:spPr>
            <a:xfrm>
              <a:off x="6531652" y="2487744"/>
              <a:ext cx="1739653" cy="1999601"/>
            </a:xfrm>
            <a:custGeom>
              <a:avLst/>
              <a:gdLst>
                <a:gd name="connsiteX0" fmla="*/ 0 w 1999601"/>
                <a:gd name="connsiteY0" fmla="*/ 869827 h 1739653"/>
                <a:gd name="connsiteX1" fmla="*/ 434913 w 1999601"/>
                <a:gd name="connsiteY1" fmla="*/ 0 h 1739653"/>
                <a:gd name="connsiteX2" fmla="*/ 1564688 w 1999601"/>
                <a:gd name="connsiteY2" fmla="*/ 0 h 1739653"/>
                <a:gd name="connsiteX3" fmla="*/ 1999601 w 1999601"/>
                <a:gd name="connsiteY3" fmla="*/ 869827 h 1739653"/>
                <a:gd name="connsiteX4" fmla="*/ 1564688 w 1999601"/>
                <a:gd name="connsiteY4" fmla="*/ 1739653 h 1739653"/>
                <a:gd name="connsiteX5" fmla="*/ 434913 w 1999601"/>
                <a:gd name="connsiteY5" fmla="*/ 1739653 h 1739653"/>
                <a:gd name="connsiteX6" fmla="*/ 0 w 1999601"/>
                <a:gd name="connsiteY6" fmla="*/ 869827 h 173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9601" h="1739653">
                  <a:moveTo>
                    <a:pt x="999800" y="0"/>
                  </a:moveTo>
                  <a:lnTo>
                    <a:pt x="1999600" y="378374"/>
                  </a:lnTo>
                  <a:lnTo>
                    <a:pt x="1999600" y="1361279"/>
                  </a:lnTo>
                  <a:lnTo>
                    <a:pt x="999800" y="1739653"/>
                  </a:lnTo>
                  <a:lnTo>
                    <a:pt x="1" y="1361279"/>
                  </a:lnTo>
                  <a:lnTo>
                    <a:pt x="1" y="378374"/>
                  </a:lnTo>
                  <a:lnTo>
                    <a:pt x="99980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096" tIns="311606" rIns="271096" bIns="311603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600" b="1" i="1" kern="1200"/>
                <a:t>FOR</a:t>
              </a:r>
              <a:endParaRPr lang="en-GB" sz="2800" b="1" i="1" kern="12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805BFBA-9B42-0719-0B8B-3AC98BDED25B}"/>
                </a:ext>
              </a:extLst>
            </p:cNvPr>
            <p:cNvSpPr/>
            <p:nvPr/>
          </p:nvSpPr>
          <p:spPr>
            <a:xfrm>
              <a:off x="5595839" y="4185006"/>
              <a:ext cx="1739653" cy="1999601"/>
            </a:xfrm>
            <a:custGeom>
              <a:avLst/>
              <a:gdLst>
                <a:gd name="connsiteX0" fmla="*/ 0 w 1999601"/>
                <a:gd name="connsiteY0" fmla="*/ 869827 h 1739653"/>
                <a:gd name="connsiteX1" fmla="*/ 434913 w 1999601"/>
                <a:gd name="connsiteY1" fmla="*/ 0 h 1739653"/>
                <a:gd name="connsiteX2" fmla="*/ 1564688 w 1999601"/>
                <a:gd name="connsiteY2" fmla="*/ 0 h 1739653"/>
                <a:gd name="connsiteX3" fmla="*/ 1999601 w 1999601"/>
                <a:gd name="connsiteY3" fmla="*/ 869827 h 1739653"/>
                <a:gd name="connsiteX4" fmla="*/ 1564688 w 1999601"/>
                <a:gd name="connsiteY4" fmla="*/ 1739653 h 1739653"/>
                <a:gd name="connsiteX5" fmla="*/ 434913 w 1999601"/>
                <a:gd name="connsiteY5" fmla="*/ 1739653 h 1739653"/>
                <a:gd name="connsiteX6" fmla="*/ 0 w 1999601"/>
                <a:gd name="connsiteY6" fmla="*/ 869827 h 173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9601" h="1739653">
                  <a:moveTo>
                    <a:pt x="999800" y="0"/>
                  </a:moveTo>
                  <a:lnTo>
                    <a:pt x="1999600" y="378374"/>
                  </a:lnTo>
                  <a:lnTo>
                    <a:pt x="1999600" y="1361279"/>
                  </a:lnTo>
                  <a:lnTo>
                    <a:pt x="999800" y="1739653"/>
                  </a:lnTo>
                  <a:lnTo>
                    <a:pt x="1" y="1361279"/>
                  </a:lnTo>
                  <a:lnTo>
                    <a:pt x="1" y="378374"/>
                  </a:lnTo>
                  <a:lnTo>
                    <a:pt x="99980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4446" tIns="444956" rIns="404446" bIns="444953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i="1" kern="1200"/>
                <a:t>YOUR</a:t>
              </a:r>
              <a:r>
                <a:rPr lang="it-IT" sz="3500" b="1" i="1" kern="1200"/>
                <a:t> </a:t>
              </a:r>
              <a:endParaRPr lang="en-GB" sz="3500" b="1" i="1" kern="1200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D832F69-A549-2359-A798-C563EFF9430B}"/>
              </a:ext>
            </a:extLst>
          </p:cNvPr>
          <p:cNvSpPr/>
          <p:nvPr/>
        </p:nvSpPr>
        <p:spPr>
          <a:xfrm>
            <a:off x="7424098" y="4567985"/>
            <a:ext cx="2299324" cy="1199760"/>
          </a:xfrm>
          <a:custGeom>
            <a:avLst/>
            <a:gdLst>
              <a:gd name="connsiteX0" fmla="*/ 0 w 2231555"/>
              <a:gd name="connsiteY0" fmla="*/ 0 h 1199760"/>
              <a:gd name="connsiteX1" fmla="*/ 2231555 w 2231555"/>
              <a:gd name="connsiteY1" fmla="*/ 0 h 1199760"/>
              <a:gd name="connsiteX2" fmla="*/ 2231555 w 2231555"/>
              <a:gd name="connsiteY2" fmla="*/ 1199760 h 1199760"/>
              <a:gd name="connsiteX3" fmla="*/ 0 w 2231555"/>
              <a:gd name="connsiteY3" fmla="*/ 1199760 h 1199760"/>
              <a:gd name="connsiteX4" fmla="*/ 0 w 2231555"/>
              <a:gd name="connsiteY4" fmla="*/ 0 h 119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555" h="1199760">
                <a:moveTo>
                  <a:pt x="0" y="0"/>
                </a:moveTo>
                <a:lnTo>
                  <a:pt x="2231555" y="0"/>
                </a:lnTo>
                <a:lnTo>
                  <a:pt x="2231555" y="1199760"/>
                </a:lnTo>
                <a:lnTo>
                  <a:pt x="0" y="11997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b="1" i="1" u="sng" kern="1200">
                <a:solidFill>
                  <a:schemeClr val="accent1"/>
                </a:solidFill>
              </a:rPr>
              <a:t>ATTENTION!</a:t>
            </a:r>
            <a:endParaRPr lang="en-GB" sz="2800" b="1" i="1" u="sng" kern="1200">
              <a:solidFill>
                <a:schemeClr val="accent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BB5695-646C-BCE8-C460-11E234D418FA}"/>
              </a:ext>
            </a:extLst>
          </p:cNvPr>
          <p:cNvGrpSpPr/>
          <p:nvPr/>
        </p:nvGrpSpPr>
        <p:grpSpPr>
          <a:xfrm>
            <a:off x="9791251" y="73137"/>
            <a:ext cx="2275300" cy="573658"/>
            <a:chOff x="3181366" y="6284342"/>
            <a:chExt cx="2275300" cy="57365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D2333A-C8C3-785D-B1BA-C63CE0598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6963" y="6284342"/>
              <a:ext cx="839703" cy="573658"/>
            </a:xfrm>
            <a:prstGeom prst="rect">
              <a:avLst/>
            </a:prstGeom>
          </p:spPr>
        </p:pic>
        <p:pic>
          <p:nvPicPr>
            <p:cNvPr id="34" name="Picture 33" descr="A red circle with text">
              <a:extLst>
                <a:ext uri="{FF2B5EF4-FFF2-40B4-BE49-F238E27FC236}">
                  <a16:creationId xmlns:a16="http://schemas.microsoft.com/office/drawing/2014/main" id="{9772E00B-E77A-18D8-0436-3F1B90F57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1366" y="6295073"/>
              <a:ext cx="1232146" cy="552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40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5F510-804D-32B4-4F4F-9B68A5CC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D0B166-6CAA-F524-735B-24F7FFBAA3EE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 										 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DD9D0293-84A2-21A0-CE40-5C46E35935A2}"/>
              </a:ext>
            </a:extLst>
          </p:cNvPr>
          <p:cNvSpPr/>
          <p:nvPr/>
        </p:nvSpPr>
        <p:spPr>
          <a:xfrm>
            <a:off x="2506" y="1155528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600EEB43-872B-CF99-86BC-62D351CFA40F}"/>
              </a:ext>
            </a:extLst>
          </p:cNvPr>
          <p:cNvSpPr/>
          <p:nvPr/>
        </p:nvSpPr>
        <p:spPr>
          <a:xfrm rot="10800000">
            <a:off x="8945222" y="5236797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C9F96-DAD6-27CB-F498-3C7CD544F648}"/>
              </a:ext>
            </a:extLst>
          </p:cNvPr>
          <p:cNvSpPr txBox="1"/>
          <p:nvPr/>
        </p:nvSpPr>
        <p:spPr>
          <a:xfrm>
            <a:off x="4365823" y="1029459"/>
            <a:ext cx="34603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</a:rPr>
              <a:t>Programme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</a:rPr>
              <a:t>Objectives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it-IT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A3A71C4-472A-9232-FD6B-C9052FC63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5172281"/>
              </p:ext>
            </p:extLst>
          </p:nvPr>
        </p:nvGraphicFramePr>
        <p:xfrm>
          <a:off x="1709596" y="1734387"/>
          <a:ext cx="8772808" cy="4399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42C21-221B-FE0B-EBBE-579378A9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744" y="6213444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2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4EF4E-490D-AC67-2709-1C42BD15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0037" y="78034"/>
            <a:ext cx="1484486" cy="792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B934C-D685-6076-0EEC-A2B9F9661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4523" y="88377"/>
            <a:ext cx="1308420" cy="910288"/>
          </a:xfrm>
          <a:prstGeom prst="rect">
            <a:avLst/>
          </a:prstGeom>
        </p:spPr>
      </p:pic>
      <p:pic>
        <p:nvPicPr>
          <p:cNvPr id="6" name="Picture 5" descr="A red circle with text">
            <a:extLst>
              <a:ext uri="{FF2B5EF4-FFF2-40B4-BE49-F238E27FC236}">
                <a16:creationId xmlns:a16="http://schemas.microsoft.com/office/drawing/2014/main" id="{4A0EC34E-DC7A-78F7-FD32-7FEDF8EFE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395" y="17028"/>
            <a:ext cx="1919923" cy="87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21042-40FE-91AF-6443-4EAF92390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30CA5E-AF78-0826-F742-D28C10A9A6C5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										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C1377217-B776-D450-849F-FF5B2A888A9A}"/>
              </a:ext>
            </a:extLst>
          </p:cNvPr>
          <p:cNvSpPr/>
          <p:nvPr/>
        </p:nvSpPr>
        <p:spPr>
          <a:xfrm>
            <a:off x="0" y="789384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C0EEF0E1-AE17-DA2A-8D8C-D19257F01A56}"/>
              </a:ext>
            </a:extLst>
          </p:cNvPr>
          <p:cNvSpPr/>
          <p:nvPr/>
        </p:nvSpPr>
        <p:spPr>
          <a:xfrm rot="10800000">
            <a:off x="8945222" y="5236797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CA3F5-9E8A-6085-4F72-38E119FFD03F}"/>
              </a:ext>
            </a:extLst>
          </p:cNvPr>
          <p:cNvSpPr txBox="1"/>
          <p:nvPr/>
        </p:nvSpPr>
        <p:spPr>
          <a:xfrm>
            <a:off x="4875001" y="734939"/>
            <a:ext cx="243885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Three-Year PhD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98E21-AD97-857A-2D59-F0658AF1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744" y="6213444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5C828-2E78-FD64-7E2C-E480B2738683}"/>
              </a:ext>
            </a:extLst>
          </p:cNvPr>
          <p:cNvSpPr txBox="1"/>
          <p:nvPr/>
        </p:nvSpPr>
        <p:spPr>
          <a:xfrm>
            <a:off x="490194" y="1277708"/>
            <a:ext cx="112084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Year 1 – Foundations &amp; Experiments:</a:t>
            </a:r>
          </a:p>
          <a:p>
            <a:endParaRPr lang="en-GB" b="1" dirty="0"/>
          </a:p>
          <a:p>
            <a:r>
              <a:rPr lang="en-GB" dirty="0"/>
              <a:t>H1: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>
                <a:solidFill>
                  <a:schemeClr val="accent1"/>
                </a:solidFill>
              </a:rPr>
              <a:t>Literature Review</a:t>
            </a:r>
            <a:r>
              <a:rPr lang="en-GB" b="1" dirty="0"/>
              <a:t>:</a:t>
            </a:r>
            <a:r>
              <a:rPr lang="en-GB" dirty="0"/>
              <a:t> Comprehensive study of SRF surface treatment methods, PEP fundamentals, and additive manufacturing in accelerators.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>
                <a:solidFill>
                  <a:schemeClr val="accent1"/>
                </a:solidFill>
              </a:rPr>
              <a:t>Training:</a:t>
            </a:r>
            <a:r>
              <a:rPr lang="en-GB" dirty="0"/>
              <a:t> Courses, lab safety, cleanroom protocols, and theoretical skill-building (electrochemistry, surface characterization).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>
                <a:solidFill>
                  <a:schemeClr val="accent1"/>
                </a:solidFill>
              </a:rPr>
              <a:t>Practical Training: </a:t>
            </a:r>
            <a:r>
              <a:rPr lang="en-GB" dirty="0"/>
              <a:t>PEP setup at INFN, electrolytes preparation, and benchmark against known standards.</a:t>
            </a:r>
          </a:p>
          <a:p>
            <a:endParaRPr lang="en-GB" dirty="0"/>
          </a:p>
          <a:p>
            <a:r>
              <a:rPr lang="en-GB" dirty="0"/>
              <a:t>H2: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>
                <a:solidFill>
                  <a:schemeClr val="accent1"/>
                </a:solidFill>
              </a:rPr>
              <a:t>Preliminary Experiments: </a:t>
            </a:r>
            <a:r>
              <a:rPr lang="en-GB" dirty="0"/>
              <a:t>Application of PEP to SRF 6 GHz cavities, small Cu samples and coupons (both conventional and AM), and surface morphology characterization (roughness).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>
                <a:solidFill>
                  <a:schemeClr val="accent1"/>
                </a:solidFill>
              </a:rPr>
              <a:t>Scaling:</a:t>
            </a:r>
            <a:r>
              <a:rPr lang="en-GB" dirty="0"/>
              <a:t> Successful scaling from 6 GHz to 1.3 GHz SRF Cavity in collaboration with CERN and KEK.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>
                <a:solidFill>
                  <a:schemeClr val="accent1"/>
                </a:solidFill>
              </a:rPr>
              <a:t>Dissemination</a:t>
            </a:r>
            <a:r>
              <a:rPr lang="en-GB" b="1" dirty="0"/>
              <a:t>:</a:t>
            </a:r>
            <a:r>
              <a:rPr lang="en-GB" dirty="0"/>
              <a:t> Presentation of findings at workshops/conferences (e.g., AM4Linacs, SRF’25).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140C7-53EC-DBA7-9E5E-324BC7404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037" y="78034"/>
            <a:ext cx="1484486" cy="792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F96A9-FF71-F7ED-E8BD-B31355E28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523" y="88377"/>
            <a:ext cx="1308420" cy="910288"/>
          </a:xfrm>
          <a:prstGeom prst="rect">
            <a:avLst/>
          </a:prstGeom>
        </p:spPr>
      </p:pic>
      <p:pic>
        <p:nvPicPr>
          <p:cNvPr id="8" name="Picture 7" descr="A red circle with text">
            <a:extLst>
              <a:ext uri="{FF2B5EF4-FFF2-40B4-BE49-F238E27FC236}">
                <a16:creationId xmlns:a16="http://schemas.microsoft.com/office/drawing/2014/main" id="{7DEB1E66-916C-57D9-AFD5-904964FF9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96" y="17028"/>
            <a:ext cx="1553924" cy="7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8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3F668-7D6B-AA4D-A985-CC12CB1C1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0C32B1-0A34-6C94-2BE6-8604485DE042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										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E8C38611-E9ED-B759-5024-8CE8D6DE871E}"/>
              </a:ext>
            </a:extLst>
          </p:cNvPr>
          <p:cNvSpPr/>
          <p:nvPr/>
        </p:nvSpPr>
        <p:spPr>
          <a:xfrm>
            <a:off x="-1" y="789384"/>
            <a:ext cx="3268301" cy="646331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AA76F817-02FD-4465-74EA-5694306D0E78}"/>
              </a:ext>
            </a:extLst>
          </p:cNvPr>
          <p:cNvSpPr/>
          <p:nvPr/>
        </p:nvSpPr>
        <p:spPr>
          <a:xfrm rot="10800000">
            <a:off x="8945222" y="5450185"/>
            <a:ext cx="3237722" cy="763259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22CB1-6245-A658-7995-71E2A862161B}"/>
              </a:ext>
            </a:extLst>
          </p:cNvPr>
          <p:cNvSpPr txBox="1"/>
          <p:nvPr/>
        </p:nvSpPr>
        <p:spPr>
          <a:xfrm>
            <a:off x="4875001" y="358889"/>
            <a:ext cx="243885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Three-Year PhD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1BAB2-C6E3-39EC-EF8D-37F79BA2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744" y="6213444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E28B6-7EB6-F069-7919-90A0D743145A}"/>
              </a:ext>
            </a:extLst>
          </p:cNvPr>
          <p:cNvSpPr txBox="1"/>
          <p:nvPr/>
        </p:nvSpPr>
        <p:spPr>
          <a:xfrm>
            <a:off x="490194" y="1081520"/>
            <a:ext cx="1120847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Year 2 – Abroad &amp; Company Research Placements:</a:t>
            </a:r>
          </a:p>
          <a:p>
            <a:endParaRPr lang="en-GB" b="1" dirty="0"/>
          </a:p>
          <a:p>
            <a:r>
              <a:rPr lang="en-GB" sz="1600" i="1" u="sng" dirty="0">
                <a:solidFill>
                  <a:schemeClr val="accent1"/>
                </a:solidFill>
              </a:rPr>
              <a:t>H1: CERN, Geneva, Switzerland</a:t>
            </a:r>
          </a:p>
          <a:p>
            <a:endParaRPr lang="en-GB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Learn CERN protocols for surface treatment of SRF cavities.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Gain hands-on experience with surface characterization techniques.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Study PEP, Chemical Polishing (CP), and Electrochemical Polishing (EP) applications as practiced at CERN.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Explore surface treatment of materials not yet treated or covered at INFN.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Exchange knowledge and compare polishing methodologies between CERN and INFN.</a:t>
            </a:r>
          </a:p>
          <a:p>
            <a:endParaRPr lang="en-GB" sz="1600" dirty="0"/>
          </a:p>
          <a:p>
            <a:r>
              <a:rPr lang="en-GB" sz="1600" i="1" u="sng" dirty="0">
                <a:solidFill>
                  <a:schemeClr val="accent1"/>
                </a:solidFill>
              </a:rPr>
              <a:t>H2: WEAL 3T SYSTEMS </a:t>
            </a:r>
            <a:r>
              <a:rPr lang="en-GB" sz="1600" i="1" u="sng" dirty="0" err="1">
                <a:solidFill>
                  <a:schemeClr val="accent1"/>
                </a:solidFill>
              </a:rPr>
              <a:t>S.r.l</a:t>
            </a:r>
            <a:r>
              <a:rPr lang="en-GB" sz="1600" i="1" u="sng" dirty="0">
                <a:solidFill>
                  <a:schemeClr val="accent1"/>
                </a:solidFill>
              </a:rPr>
              <a:t>, Torino, Italy</a:t>
            </a:r>
          </a:p>
          <a:p>
            <a:endParaRPr lang="en-GB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Gain experience in system and part design for additively manufactured components.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Learn advanced post-processing methods, including: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GB" sz="1600" dirty="0"/>
              <a:t>De-powdering of AM parts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GB" sz="1600" dirty="0"/>
              <a:t>High-powered ultrasound cleaning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GB" sz="1600" dirty="0"/>
              <a:t>Chemical milling treatments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Study their approaches to the post-processing of AM channels and complex geometries.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Contribute expertise in Plasma Electrolytic Polishing (PEP) to support and enhance their surface treatment workflow.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24C24-E49E-C0EB-469D-EC278CE3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037" y="78034"/>
            <a:ext cx="1484486" cy="792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A71DA-53D1-3F33-D00A-712F9A9FA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523" y="88377"/>
            <a:ext cx="1308420" cy="910288"/>
          </a:xfrm>
          <a:prstGeom prst="rect">
            <a:avLst/>
          </a:prstGeom>
        </p:spPr>
      </p:pic>
      <p:pic>
        <p:nvPicPr>
          <p:cNvPr id="8" name="Picture 7" descr="A red circle with text">
            <a:extLst>
              <a:ext uri="{FF2B5EF4-FFF2-40B4-BE49-F238E27FC236}">
                <a16:creationId xmlns:a16="http://schemas.microsoft.com/office/drawing/2014/main" id="{C560CA22-0E91-4F31-9576-4D832E48F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95" y="17028"/>
            <a:ext cx="1484487" cy="6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4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2DADA-2382-BCB3-B030-54F5B9B73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0862A2-5EE1-5B0F-F63B-88EBB9C446C8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										            29/09/2025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C82B0AC5-ED17-0965-F5D1-5E8FB08AB96E}"/>
              </a:ext>
            </a:extLst>
          </p:cNvPr>
          <p:cNvSpPr/>
          <p:nvPr/>
        </p:nvSpPr>
        <p:spPr>
          <a:xfrm>
            <a:off x="-1" y="789384"/>
            <a:ext cx="3268301" cy="890007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BC2FEE09-461E-8AB8-5317-40FBB8BE0711}"/>
              </a:ext>
            </a:extLst>
          </p:cNvPr>
          <p:cNvSpPr/>
          <p:nvPr/>
        </p:nvSpPr>
        <p:spPr>
          <a:xfrm rot="10800000">
            <a:off x="8945222" y="5323438"/>
            <a:ext cx="3237722" cy="890006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3F2B8-21C0-5BF1-B988-28D363FF2F48}"/>
              </a:ext>
            </a:extLst>
          </p:cNvPr>
          <p:cNvSpPr txBox="1"/>
          <p:nvPr/>
        </p:nvSpPr>
        <p:spPr>
          <a:xfrm>
            <a:off x="4875001" y="358889"/>
            <a:ext cx="243885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Three-Year PhD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C9351-53D9-4455-672F-78298361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744" y="6213444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AEDC2-1647-D44F-35CA-18319D571BF0}"/>
              </a:ext>
            </a:extLst>
          </p:cNvPr>
          <p:cNvSpPr txBox="1"/>
          <p:nvPr/>
        </p:nvSpPr>
        <p:spPr>
          <a:xfrm>
            <a:off x="879493" y="1380285"/>
            <a:ext cx="112084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Year 3 – Final Validation &amp; Thesis Writing:</a:t>
            </a:r>
          </a:p>
          <a:p>
            <a:endParaRPr lang="en-GB" b="1" dirty="0"/>
          </a:p>
          <a:p>
            <a:r>
              <a:rPr lang="en-GB" dirty="0"/>
              <a:t>H1: </a:t>
            </a:r>
          </a:p>
          <a:p>
            <a:pPr lvl="1"/>
            <a:r>
              <a:rPr lang="en-GB" sz="1600" dirty="0">
                <a:solidFill>
                  <a:schemeClr val="accent1"/>
                </a:solidFill>
              </a:rPr>
              <a:t>Optimization Studies: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Refine material-specific electrolyte choice and process, especially for AM components.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Address uniformity and energy consumption minimization, possibly through pulse PEP, DC-to-AC, etc.</a:t>
            </a:r>
          </a:p>
          <a:p>
            <a:pPr lvl="1"/>
            <a:r>
              <a:rPr lang="en-GB" sz="1600" dirty="0">
                <a:solidFill>
                  <a:schemeClr val="accent1"/>
                </a:solidFill>
              </a:rPr>
              <a:t>Integration: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Compare PEP with existing treatments (EP, CP), summarize advantages/limitations.</a:t>
            </a:r>
          </a:p>
          <a:p>
            <a:pPr lvl="1"/>
            <a:r>
              <a:rPr lang="en-GB" sz="1600" dirty="0">
                <a:solidFill>
                  <a:schemeClr val="accent1"/>
                </a:solidFill>
              </a:rPr>
              <a:t>Final Validation: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Repeat performance tests of 1.3 GHz SRF cavity at cryogenic conditions (1.8 K).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Demonstrate reproducibility and scalability of PEP from 6 GHz to 1.3 GHz SRF cavity and beyond.  </a:t>
            </a:r>
          </a:p>
          <a:p>
            <a:endParaRPr lang="en-GB" sz="1600" dirty="0"/>
          </a:p>
          <a:p>
            <a:r>
              <a:rPr lang="en-GB" sz="1600" dirty="0"/>
              <a:t>H2:</a:t>
            </a:r>
          </a:p>
          <a:p>
            <a:pPr lvl="1"/>
            <a:r>
              <a:rPr lang="en-GB" sz="1600" dirty="0">
                <a:solidFill>
                  <a:schemeClr val="accent1"/>
                </a:solidFill>
              </a:rPr>
              <a:t>Thesis Preparation: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Draft thesis chapters alongside results.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Submit publications in journals.</a:t>
            </a:r>
          </a:p>
          <a:p>
            <a:pPr lvl="1"/>
            <a:r>
              <a:rPr lang="en-GB" sz="1600" dirty="0">
                <a:solidFill>
                  <a:schemeClr val="accent1"/>
                </a:solidFill>
              </a:rPr>
              <a:t>Completion: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Finalize and submit my thesis.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1F7C6-BB15-96AF-64D4-62B995F83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037" y="78034"/>
            <a:ext cx="1484486" cy="792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209C6-7FEA-52F4-39F9-452169F41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523" y="88377"/>
            <a:ext cx="1308420" cy="910288"/>
          </a:xfrm>
          <a:prstGeom prst="rect">
            <a:avLst/>
          </a:prstGeom>
        </p:spPr>
      </p:pic>
      <p:pic>
        <p:nvPicPr>
          <p:cNvPr id="8" name="Picture 7" descr="A red circle with text">
            <a:extLst>
              <a:ext uri="{FF2B5EF4-FFF2-40B4-BE49-F238E27FC236}">
                <a16:creationId xmlns:a16="http://schemas.microsoft.com/office/drawing/2014/main" id="{18087AFB-B0F6-A97A-AE4F-A1ED8EE88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95" y="17028"/>
            <a:ext cx="1572031" cy="71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5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E8B97-28E3-5040-34D5-EA7D297A5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37F7F3-4096-A2CA-6105-5E9C3A416BBC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										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A738050E-A3FA-6377-8E75-C1A72C57F047}"/>
              </a:ext>
            </a:extLst>
          </p:cNvPr>
          <p:cNvSpPr/>
          <p:nvPr/>
        </p:nvSpPr>
        <p:spPr>
          <a:xfrm>
            <a:off x="0" y="814793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DFDBB7E2-D069-B576-ABF5-93DB63A5D494}"/>
              </a:ext>
            </a:extLst>
          </p:cNvPr>
          <p:cNvSpPr/>
          <p:nvPr/>
        </p:nvSpPr>
        <p:spPr>
          <a:xfrm rot="10800000">
            <a:off x="8945222" y="5236797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8137B-975D-C447-5034-3B4F301D4827}"/>
              </a:ext>
            </a:extLst>
          </p:cNvPr>
          <p:cNvSpPr txBox="1"/>
          <p:nvPr/>
        </p:nvSpPr>
        <p:spPr>
          <a:xfrm>
            <a:off x="2951430" y="2788467"/>
            <a:ext cx="191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solidFill>
                  <a:schemeClr val="bg1"/>
                </a:solidFill>
              </a:rPr>
              <a:t>Challenges with AM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235E84F-24C9-CAC5-6102-9FDF601C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2904" y="6285445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DDB46-213B-B1C1-9EA1-89CD3474CAC6}"/>
              </a:ext>
            </a:extLst>
          </p:cNvPr>
          <p:cNvSpPr txBox="1"/>
          <p:nvPr/>
        </p:nvSpPr>
        <p:spPr>
          <a:xfrm>
            <a:off x="596172" y="1860937"/>
            <a:ext cx="6266785" cy="24314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accent1"/>
                </a:solidFill>
              </a:rPr>
              <a:t>Science Communication and Knowledge Valorization: Practices &amp; Tools (2 CFU) – </a:t>
            </a:r>
            <a:r>
              <a:rPr lang="en-GB" sz="1900" i="1" dirty="0">
                <a:solidFill>
                  <a:schemeClr val="accent1"/>
                </a:solidFill>
              </a:rPr>
              <a:t>March 2025</a:t>
            </a: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accent1"/>
                </a:solidFill>
              </a:rPr>
              <a:t>Analysis and Modelling of Additive Manufacturing (2 CFU) – </a:t>
            </a:r>
            <a:r>
              <a:rPr lang="en-GB" sz="1900" i="1" dirty="0">
                <a:solidFill>
                  <a:schemeClr val="accent1"/>
                </a:solidFill>
              </a:rPr>
              <a:t>April 2025</a:t>
            </a: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accent1"/>
                </a:solidFill>
              </a:rPr>
              <a:t>Advanced scientific Programming (6 CFU) – </a:t>
            </a:r>
            <a:r>
              <a:rPr lang="en-GB" sz="1900" i="1" dirty="0">
                <a:solidFill>
                  <a:schemeClr val="accent1"/>
                </a:solidFill>
              </a:rPr>
              <a:t>May 2025</a:t>
            </a: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accent1"/>
                </a:solidFill>
              </a:rPr>
              <a:t>Vacuum Technologies (2 CFU) – </a:t>
            </a:r>
            <a:r>
              <a:rPr lang="en-GB" sz="1900" i="1" dirty="0">
                <a:solidFill>
                  <a:schemeClr val="accent1"/>
                </a:solidFill>
              </a:rPr>
              <a:t>June 2025</a:t>
            </a: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accent1"/>
                </a:solidFill>
              </a:rPr>
              <a:t>Italian Language Course – A2 – </a:t>
            </a:r>
            <a:r>
              <a:rPr lang="en-GB" sz="1900" i="1" dirty="0">
                <a:solidFill>
                  <a:schemeClr val="accent1"/>
                </a:solidFill>
              </a:rPr>
              <a:t>August 2025</a:t>
            </a: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accent1"/>
                </a:solidFill>
              </a:rPr>
              <a:t>Italian Language Course – B1 – </a:t>
            </a:r>
            <a:r>
              <a:rPr lang="en-GB" sz="1900" i="1" dirty="0">
                <a:solidFill>
                  <a:schemeClr val="accent1"/>
                </a:solidFill>
              </a:rPr>
              <a:t>Sept. 2025</a:t>
            </a:r>
            <a:endParaRPr lang="en-GB" sz="19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F1EB8-8E20-682E-DFCE-28B6F0D2B4C9}"/>
              </a:ext>
            </a:extLst>
          </p:cNvPr>
          <p:cNvSpPr txBox="1"/>
          <p:nvPr/>
        </p:nvSpPr>
        <p:spPr>
          <a:xfrm>
            <a:off x="1484486" y="1183438"/>
            <a:ext cx="260589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Courses taken &amp; passed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AB7A7-D367-5655-CB8C-BDB4B457BBF7}"/>
              </a:ext>
            </a:extLst>
          </p:cNvPr>
          <p:cNvSpPr txBox="1"/>
          <p:nvPr/>
        </p:nvSpPr>
        <p:spPr>
          <a:xfrm>
            <a:off x="604512" y="5156968"/>
            <a:ext cx="4365845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1"/>
                </a:solidFill>
              </a:rPr>
              <a:t>Entrepreneurship and Startup (14</a:t>
            </a:r>
            <a:r>
              <a:rPr lang="en-GB" sz="2000" baseline="30000" dirty="0">
                <a:solidFill>
                  <a:schemeClr val="accent1"/>
                </a:solidFill>
              </a:rPr>
              <a:t>th</a:t>
            </a:r>
            <a:r>
              <a:rPr lang="en-GB" sz="2000" dirty="0">
                <a:solidFill>
                  <a:schemeClr val="accent1"/>
                </a:solidFill>
              </a:rPr>
              <a:t> Jan. – 26</a:t>
            </a:r>
            <a:r>
              <a:rPr lang="en-GB" sz="2000" baseline="30000" dirty="0">
                <a:solidFill>
                  <a:schemeClr val="accent1"/>
                </a:solidFill>
              </a:rPr>
              <a:t>th</a:t>
            </a:r>
            <a:r>
              <a:rPr lang="en-GB" sz="2000" dirty="0">
                <a:solidFill>
                  <a:schemeClr val="accent1"/>
                </a:solidFill>
              </a:rPr>
              <a:t> Feb. 2026)</a:t>
            </a:r>
          </a:p>
          <a:p>
            <a:pPr marL="514350" indent="-514350" algn="just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1"/>
                </a:solidFill>
              </a:rPr>
              <a:t>Italian Language Course – B2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737CE-5BE8-FD8F-DECF-8C528F35CDA1}"/>
              </a:ext>
            </a:extLst>
          </p:cNvPr>
          <p:cNvSpPr txBox="1"/>
          <p:nvPr/>
        </p:nvSpPr>
        <p:spPr>
          <a:xfrm>
            <a:off x="1481567" y="4697773"/>
            <a:ext cx="217168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Courses to be taken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77BA8C-76DD-ED5D-1EA9-F0E1776A2361}"/>
              </a:ext>
            </a:extLst>
          </p:cNvPr>
          <p:cNvSpPr txBox="1"/>
          <p:nvPr/>
        </p:nvSpPr>
        <p:spPr>
          <a:xfrm>
            <a:off x="7647112" y="1855804"/>
            <a:ext cx="4365846" cy="28007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GB" sz="1900" dirty="0">
                <a:solidFill>
                  <a:schemeClr val="accent1"/>
                </a:solidFill>
              </a:rPr>
              <a:t>PhD Meeting of Gran Sasso – Feb. 2025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GB" sz="1900" dirty="0">
                <a:solidFill>
                  <a:schemeClr val="accent1"/>
                </a:solidFill>
              </a:rPr>
              <a:t>iSAS Conference at INFN, Legnaro – April 2025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GB" sz="1900" dirty="0">
                <a:solidFill>
                  <a:schemeClr val="accent1"/>
                </a:solidFill>
              </a:rPr>
              <a:t>Summer School at the University of Slovenia, Slovenia – July 2025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GB" sz="1900" dirty="0">
                <a:solidFill>
                  <a:schemeClr val="accent1"/>
                </a:solidFill>
              </a:rPr>
              <a:t>International Conference on AM4Linacs at Goethe University, Frankfurt, Germany – Aug. 2025</a:t>
            </a:r>
            <a:endParaRPr lang="en-GB" sz="1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658A75-08B7-9EAB-D5B7-9911D0E4A62F}"/>
              </a:ext>
            </a:extLst>
          </p:cNvPr>
          <p:cNvSpPr txBox="1"/>
          <p:nvPr/>
        </p:nvSpPr>
        <p:spPr>
          <a:xfrm>
            <a:off x="8321118" y="1209474"/>
            <a:ext cx="301783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Schools/Workshop Attended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6151AE-CC94-B3C1-E3A0-FF10F9F90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037" y="78035"/>
            <a:ext cx="1392640" cy="743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F3B632-CBAF-4903-E11D-2F941041E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523" y="88377"/>
            <a:ext cx="1138435" cy="792027"/>
          </a:xfrm>
          <a:prstGeom prst="rect">
            <a:avLst/>
          </a:prstGeom>
        </p:spPr>
      </p:pic>
      <p:pic>
        <p:nvPicPr>
          <p:cNvPr id="16" name="Picture 15" descr="A red circle with text">
            <a:extLst>
              <a:ext uri="{FF2B5EF4-FFF2-40B4-BE49-F238E27FC236}">
                <a16:creationId xmlns:a16="http://schemas.microsoft.com/office/drawing/2014/main" id="{DD8F48AA-B644-5953-016C-ABE782ACB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95" y="17028"/>
            <a:ext cx="1484487" cy="6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10" grpId="0" uiExpand="1" build="p" animBg="1"/>
      <p:bldP spid="11" grpId="0" animBg="1"/>
      <p:bldP spid="12" grpId="0" uiExpand="1" build="p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5AEDC-EC8D-1F3B-5A61-CEBE07FD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965F4A-0EE3-6158-A0D7-3E3F880ABDB1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										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4AC8F8D5-697B-4BD3-C8E6-95CB517BDC54}"/>
              </a:ext>
            </a:extLst>
          </p:cNvPr>
          <p:cNvSpPr/>
          <p:nvPr/>
        </p:nvSpPr>
        <p:spPr>
          <a:xfrm>
            <a:off x="0" y="814793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F5C6202E-A862-35C3-7827-9931DCE6B20D}"/>
              </a:ext>
            </a:extLst>
          </p:cNvPr>
          <p:cNvSpPr/>
          <p:nvPr/>
        </p:nvSpPr>
        <p:spPr>
          <a:xfrm rot="10800000">
            <a:off x="8945222" y="5236797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6A399-8104-E471-239C-AF8C8EE20FE7}"/>
              </a:ext>
            </a:extLst>
          </p:cNvPr>
          <p:cNvSpPr txBox="1"/>
          <p:nvPr/>
        </p:nvSpPr>
        <p:spPr>
          <a:xfrm>
            <a:off x="2951430" y="2788467"/>
            <a:ext cx="191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solidFill>
                  <a:schemeClr val="bg1"/>
                </a:solidFill>
              </a:rPr>
              <a:t>Challenges with AM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03502B4-611C-1060-D39A-DB2A1992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2904" y="6285445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553F4-7735-30FA-19CA-C0BC1B0AFA57}"/>
              </a:ext>
            </a:extLst>
          </p:cNvPr>
          <p:cNvSpPr txBox="1"/>
          <p:nvPr/>
        </p:nvSpPr>
        <p:spPr>
          <a:xfrm>
            <a:off x="4144360" y="497220"/>
            <a:ext cx="404005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Research Activities Carried Out So Far: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5CC827-D067-283F-6325-ABFA9EFD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037" y="78035"/>
            <a:ext cx="1392640" cy="743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E979B2-D7D0-4C5A-3BFF-B6F52D0B0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523" y="88377"/>
            <a:ext cx="1138435" cy="792027"/>
          </a:xfrm>
          <a:prstGeom prst="rect">
            <a:avLst/>
          </a:prstGeom>
        </p:spPr>
      </p:pic>
      <p:pic>
        <p:nvPicPr>
          <p:cNvPr id="16" name="Picture 15" descr="A red circle with text">
            <a:extLst>
              <a:ext uri="{FF2B5EF4-FFF2-40B4-BE49-F238E27FC236}">
                <a16:creationId xmlns:a16="http://schemas.microsoft.com/office/drawing/2014/main" id="{5F3FBF9C-5916-7392-F0CD-F230B51DE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95" y="17028"/>
            <a:ext cx="1484487" cy="67750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550605E-0D7F-428C-3A4D-0B4C907BA013}"/>
              </a:ext>
            </a:extLst>
          </p:cNvPr>
          <p:cNvGrpSpPr/>
          <p:nvPr/>
        </p:nvGrpSpPr>
        <p:grpSpPr>
          <a:xfrm>
            <a:off x="5840" y="1635602"/>
            <a:ext cx="4022532" cy="4591317"/>
            <a:chOff x="5840" y="1635602"/>
            <a:chExt cx="4022532" cy="4591317"/>
          </a:xfrm>
        </p:grpSpPr>
        <p:pic>
          <p:nvPicPr>
            <p:cNvPr id="3" name="Picture 2" descr="A close up of a copper pipe&#10;&#10;AI-generated content may be incorrect.">
              <a:extLst>
                <a:ext uri="{FF2B5EF4-FFF2-40B4-BE49-F238E27FC236}">
                  <a16:creationId xmlns:a16="http://schemas.microsoft.com/office/drawing/2014/main" id="{0DD20F58-58CA-0915-5223-A514CA91D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3589" y="4074403"/>
              <a:ext cx="2937355" cy="1321810"/>
            </a:xfrm>
            <a:prstGeom prst="rect">
              <a:avLst/>
            </a:prstGeom>
          </p:spPr>
        </p:pic>
        <p:pic>
          <p:nvPicPr>
            <p:cNvPr id="9" name="Picture 8" descr="A close up of a copper object&#10;&#10;AI-generated content may be incorrect.">
              <a:extLst>
                <a:ext uri="{FF2B5EF4-FFF2-40B4-BE49-F238E27FC236}">
                  <a16:creationId xmlns:a16="http://schemas.microsoft.com/office/drawing/2014/main" id="{39069B7F-1704-8159-FC18-79BB3F8B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98790" y="4080500"/>
              <a:ext cx="2937355" cy="1321809"/>
            </a:xfrm>
            <a:prstGeom prst="rect">
              <a:avLst/>
            </a:prstGeom>
          </p:spPr>
        </p:pic>
        <p:pic>
          <p:nvPicPr>
            <p:cNvPr id="20" name="Picture 19" descr="A copper pipe with a blue lid&#10;&#10;AI-generated content may be incorrect.">
              <a:extLst>
                <a:ext uri="{FF2B5EF4-FFF2-40B4-BE49-F238E27FC236}">
                  <a16:creationId xmlns:a16="http://schemas.microsoft.com/office/drawing/2014/main" id="{0B5FB56B-2636-BCD7-8E49-742A4698A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808240" y="4080710"/>
              <a:ext cx="2960289" cy="1332130"/>
            </a:xfrm>
            <a:prstGeom prst="rect">
              <a:avLst/>
            </a:prstGeom>
          </p:spPr>
        </p:pic>
        <p:pic>
          <p:nvPicPr>
            <p:cNvPr id="25" name="Picture 24" descr="A person standing next to a person in a lab&#10;&#10;AI-generated content may be incorrect.">
              <a:extLst>
                <a:ext uri="{FF2B5EF4-FFF2-40B4-BE49-F238E27FC236}">
                  <a16:creationId xmlns:a16="http://schemas.microsoft.com/office/drawing/2014/main" id="{C41E62EB-CAC9-32A2-5A5B-0CBC29201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6755" y="1590035"/>
              <a:ext cx="1593431" cy="1686911"/>
            </a:xfrm>
            <a:prstGeom prst="rect">
              <a:avLst/>
            </a:prstGeom>
          </p:spPr>
        </p:pic>
        <p:pic>
          <p:nvPicPr>
            <p:cNvPr id="32" name="Picture 31" descr="A close up of a metal object&#10;&#10;AI-generated content may be incorrect.">
              <a:extLst>
                <a:ext uri="{FF2B5EF4-FFF2-40B4-BE49-F238E27FC236}">
                  <a16:creationId xmlns:a16="http://schemas.microsoft.com/office/drawing/2014/main" id="{8AE7A4F5-48E1-24BA-6920-817D2B16A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1765399" y="1635602"/>
              <a:ext cx="1968031" cy="1593432"/>
            </a:xfrm>
            <a:prstGeom prst="rect">
              <a:avLst/>
            </a:prstGeom>
          </p:spPr>
        </p:pic>
      </p:grpSp>
      <p:pic>
        <p:nvPicPr>
          <p:cNvPr id="34" name="Picture 33" descr="A diagram of a graph&#10;&#10;AI-generated content may be incorrect.">
            <a:extLst>
              <a:ext uri="{FF2B5EF4-FFF2-40B4-BE49-F238E27FC236}">
                <a16:creationId xmlns:a16="http://schemas.microsoft.com/office/drawing/2014/main" id="{A1B2586A-E1A5-9E0C-5092-0421E02E24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16" y="2545579"/>
            <a:ext cx="3916494" cy="2826918"/>
          </a:xfrm>
          <a:prstGeom prst="rect">
            <a:avLst/>
          </a:prstGeom>
        </p:spPr>
      </p:pic>
      <p:pic>
        <p:nvPicPr>
          <p:cNvPr id="36" name="Picture 35" descr="A graph of a graph showing the number of objects in the same direction&#10;&#10;AI-generated content may be incorrect.">
            <a:extLst>
              <a:ext uri="{FF2B5EF4-FFF2-40B4-BE49-F238E27FC236}">
                <a16:creationId xmlns:a16="http://schemas.microsoft.com/office/drawing/2014/main" id="{AEBBD2FF-27D0-C173-A952-54F8273B4C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10" y="1386939"/>
            <a:ext cx="4183401" cy="293735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658F65-CAC7-4D7B-508B-C8C6CF6C74C3}"/>
              </a:ext>
            </a:extLst>
          </p:cNvPr>
          <p:cNvSpPr txBox="1"/>
          <p:nvPr/>
        </p:nvSpPr>
        <p:spPr>
          <a:xfrm>
            <a:off x="3685783" y="1350812"/>
            <a:ext cx="482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Scale-up: PEP of </a:t>
            </a:r>
            <a:r>
              <a:rPr lang="it-IT" dirty="0" err="1">
                <a:solidFill>
                  <a:schemeClr val="accent1"/>
                </a:solidFill>
              </a:rPr>
              <a:t>Hydroformed</a:t>
            </a:r>
            <a:r>
              <a:rPr lang="it-IT" dirty="0">
                <a:solidFill>
                  <a:schemeClr val="accent1"/>
                </a:solidFill>
              </a:rPr>
              <a:t> 1.3 GHz </a:t>
            </a:r>
            <a:r>
              <a:rPr lang="it-IT" dirty="0" err="1">
                <a:solidFill>
                  <a:schemeClr val="accent1"/>
                </a:solidFill>
              </a:rPr>
              <a:t>Cavity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D81502C-6B8F-847F-4C05-52F6026B98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00" y="5091964"/>
            <a:ext cx="2053338" cy="15400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16E0777-4339-1D21-9494-3F70C52DE0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645" y="4544567"/>
            <a:ext cx="1470299" cy="9012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3CE712E-31FC-F3F1-8937-25F1DD98D3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25" y="5149729"/>
            <a:ext cx="1111679" cy="148223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0DAE20F-FE62-CC84-25EE-C49EF54748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838" y="5357026"/>
            <a:ext cx="1552106" cy="11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B79E8-CDB2-2D29-14BF-FF700B893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DBDD8A-CAAF-4ABB-7652-545DE24A06C2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 										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9362D3-6DBD-6F6A-61A1-8B76597F4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" y="27181"/>
            <a:ext cx="1484486" cy="792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F6B0D1-283E-8C58-0FBA-7042E4424A4C}"/>
              </a:ext>
            </a:extLst>
          </p:cNvPr>
          <p:cNvSpPr txBox="1"/>
          <p:nvPr/>
        </p:nvSpPr>
        <p:spPr>
          <a:xfrm>
            <a:off x="10722524" y="68142"/>
            <a:ext cx="1484485" cy="46166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bliqueBottom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00206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AM</a:t>
            </a:r>
            <a:r>
              <a:rPr lang="it-IT" sz="2000" b="1">
                <a:solidFill>
                  <a:schemeClr val="accent4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4</a:t>
            </a:r>
            <a:r>
              <a:rPr lang="it-IT" b="1">
                <a:solidFill>
                  <a:srgbClr val="00206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Linacs</a:t>
            </a:r>
            <a:endParaRPr lang="en-GB" b="1">
              <a:solidFill>
                <a:srgbClr val="002060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C6C48F7C-92CF-4AF3-D121-1DCAD6BF5EFB}"/>
              </a:ext>
            </a:extLst>
          </p:cNvPr>
          <p:cNvSpPr/>
          <p:nvPr/>
        </p:nvSpPr>
        <p:spPr>
          <a:xfrm>
            <a:off x="9733" y="793841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02A0465B-2007-DE62-DC87-99B0DE34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2928" y="6212508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8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CE479B-71BA-3F35-28E1-16C1D728E5EA}"/>
              </a:ext>
            </a:extLst>
          </p:cNvPr>
          <p:cNvGrpSpPr/>
          <p:nvPr/>
        </p:nvGrpSpPr>
        <p:grpSpPr>
          <a:xfrm>
            <a:off x="196415" y="3604421"/>
            <a:ext cx="5116595" cy="2254124"/>
            <a:chOff x="207424" y="2115820"/>
            <a:chExt cx="5116595" cy="2254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E4D81C-F3C6-23FB-72C1-7C7FD31B5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940" y="2182033"/>
              <a:ext cx="5079079" cy="218791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B38C835-209B-1154-2DFE-4BCB38B3D564}"/>
                </a:ext>
              </a:extLst>
            </p:cNvPr>
            <p:cNvSpPr txBox="1"/>
            <p:nvPr/>
          </p:nvSpPr>
          <p:spPr>
            <a:xfrm>
              <a:off x="244940" y="2115820"/>
              <a:ext cx="1012432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it-IT" sz="1200">
                  <a:solidFill>
                    <a:schemeClr val="bg1"/>
                  </a:solidFill>
                </a:rPr>
                <a:t>Sa 19.31 µm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378C2E-9D9E-6710-26DC-01EB41755940}"/>
                </a:ext>
              </a:extLst>
            </p:cNvPr>
            <p:cNvSpPr txBox="1"/>
            <p:nvPr/>
          </p:nvSpPr>
          <p:spPr>
            <a:xfrm>
              <a:off x="207424" y="3213532"/>
              <a:ext cx="1012431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it-IT" sz="1200">
                  <a:solidFill>
                    <a:schemeClr val="bg1"/>
                  </a:solidFill>
                </a:rPr>
                <a:t>Sa 31.48 µm</a:t>
              </a:r>
              <a:endParaRPr lang="en-GB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F4857BA-41A4-0A83-5774-6A690E21F8A6}"/>
              </a:ext>
            </a:extLst>
          </p:cNvPr>
          <p:cNvGrpSpPr/>
          <p:nvPr/>
        </p:nvGrpSpPr>
        <p:grpSpPr>
          <a:xfrm>
            <a:off x="5657631" y="55613"/>
            <a:ext cx="6452631" cy="3647805"/>
            <a:chOff x="5657631" y="55613"/>
            <a:chExt cx="6452631" cy="36478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E5882DC-6DDC-613C-D34C-3A1411C8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7631" y="55613"/>
              <a:ext cx="6452631" cy="364780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1FA3F3-E531-F488-6CEC-5BD6649BA342}"/>
                </a:ext>
              </a:extLst>
            </p:cNvPr>
            <p:cNvSpPr txBox="1"/>
            <p:nvPr/>
          </p:nvSpPr>
          <p:spPr>
            <a:xfrm>
              <a:off x="6689634" y="1764400"/>
              <a:ext cx="1042436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accent1"/>
                  </a:solidFill>
                </a:rPr>
                <a:t>Sa 2.22 µm</a:t>
              </a:r>
              <a:endParaRPr lang="en-GB" sz="1400">
                <a:solidFill>
                  <a:schemeClr val="accent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79E07D-BF39-FC29-2594-D52EEF8F2C00}"/>
                </a:ext>
              </a:extLst>
            </p:cNvPr>
            <p:cNvSpPr txBox="1"/>
            <p:nvPr/>
          </p:nvSpPr>
          <p:spPr>
            <a:xfrm>
              <a:off x="6706682" y="392390"/>
              <a:ext cx="1042436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accent1"/>
                  </a:solidFill>
                </a:rPr>
                <a:t>Sa 0.76 µm</a:t>
              </a:r>
              <a:endParaRPr lang="en-GB" sz="1400">
                <a:solidFill>
                  <a:schemeClr val="accent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53C562-E8B9-1ED1-57F9-42379A78C5B5}"/>
                </a:ext>
              </a:extLst>
            </p:cNvPr>
            <p:cNvSpPr txBox="1"/>
            <p:nvPr/>
          </p:nvSpPr>
          <p:spPr>
            <a:xfrm>
              <a:off x="11374521" y="2874610"/>
              <a:ext cx="680478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accent1"/>
                  </a:solidFill>
                </a:rPr>
                <a:t>50 µm</a:t>
              </a:r>
              <a:endParaRPr lang="en-GB" sz="1400">
                <a:solidFill>
                  <a:schemeClr val="accent1"/>
                </a:solidFill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4635B5E-AFBB-BF9C-403B-979F71549F46}"/>
              </a:ext>
            </a:extLst>
          </p:cNvPr>
          <p:cNvCxnSpPr/>
          <p:nvPr/>
        </p:nvCxnSpPr>
        <p:spPr>
          <a:xfrm>
            <a:off x="5639525" y="0"/>
            <a:ext cx="59259" cy="685800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E4FDD8-EDD9-4C58-93D5-25FF4F5FF661}"/>
              </a:ext>
            </a:extLst>
          </p:cNvPr>
          <p:cNvGrpSpPr/>
          <p:nvPr/>
        </p:nvGrpSpPr>
        <p:grpSpPr>
          <a:xfrm>
            <a:off x="5716890" y="3210194"/>
            <a:ext cx="6490119" cy="3647806"/>
            <a:chOff x="5716890" y="3210194"/>
            <a:chExt cx="6490119" cy="364780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2E5E143-EC09-51CC-6E1A-BD747414DD61}"/>
                </a:ext>
              </a:extLst>
            </p:cNvPr>
            <p:cNvGrpSpPr/>
            <p:nvPr/>
          </p:nvGrpSpPr>
          <p:grpSpPr>
            <a:xfrm>
              <a:off x="5716890" y="3210194"/>
              <a:ext cx="6490119" cy="3647806"/>
              <a:chOff x="5716890" y="3210194"/>
              <a:chExt cx="6490119" cy="364780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53A525D-AE96-179F-1117-0A7ED371C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16890" y="3210194"/>
                <a:ext cx="6490119" cy="3647806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75B7A1-EFAC-E1CE-9CF6-E52D01E017B8}"/>
                  </a:ext>
                </a:extLst>
              </p:cNvPr>
              <p:cNvSpPr txBox="1"/>
              <p:nvPr/>
            </p:nvSpPr>
            <p:spPr>
              <a:xfrm>
                <a:off x="6801266" y="3746589"/>
                <a:ext cx="1091631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>
                    <a:solidFill>
                      <a:schemeClr val="accent1"/>
                    </a:solidFill>
                  </a:rPr>
                  <a:t>Sa 0.70 µm</a:t>
                </a:r>
                <a:endParaRPr lang="en-GB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679795-EE4E-E162-24D2-C0ABBA599313}"/>
                  </a:ext>
                </a:extLst>
              </p:cNvPr>
              <p:cNvSpPr txBox="1"/>
              <p:nvPr/>
            </p:nvSpPr>
            <p:spPr>
              <a:xfrm>
                <a:off x="6770332" y="5177153"/>
                <a:ext cx="1091631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>
                    <a:solidFill>
                      <a:schemeClr val="accent1"/>
                    </a:solidFill>
                  </a:rPr>
                  <a:t>Sa 0.71 µm</a:t>
                </a:r>
                <a:endParaRPr lang="en-GB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F0DA07C-F57B-7E52-248A-711F81AD107A}"/>
                  </a:ext>
                </a:extLst>
              </p:cNvPr>
              <p:cNvSpPr txBox="1"/>
              <p:nvPr/>
            </p:nvSpPr>
            <p:spPr>
              <a:xfrm>
                <a:off x="11429784" y="6241181"/>
                <a:ext cx="68047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>
                    <a:solidFill>
                      <a:schemeClr val="accent1"/>
                    </a:solidFill>
                  </a:rPr>
                  <a:t>50 µm</a:t>
                </a:r>
                <a:endParaRPr lang="en-GB" sz="140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C92F45-65D8-525E-F6FF-205C0D582D98}"/>
                </a:ext>
              </a:extLst>
            </p:cNvPr>
            <p:cNvSpPr/>
            <p:nvPr/>
          </p:nvSpPr>
          <p:spPr>
            <a:xfrm>
              <a:off x="10474859" y="6681457"/>
              <a:ext cx="1580140" cy="176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CD645DB-AD0C-E31B-508B-4D606D2AF622}"/>
              </a:ext>
            </a:extLst>
          </p:cNvPr>
          <p:cNvGrpSpPr/>
          <p:nvPr/>
        </p:nvGrpSpPr>
        <p:grpSpPr>
          <a:xfrm>
            <a:off x="3181366" y="6284342"/>
            <a:ext cx="2275300" cy="573658"/>
            <a:chOff x="3181366" y="6284342"/>
            <a:chExt cx="2275300" cy="57365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5E80EC0-01ED-693E-5521-86CB1DC9C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6963" y="6284342"/>
              <a:ext cx="839703" cy="573658"/>
            </a:xfrm>
            <a:prstGeom prst="rect">
              <a:avLst/>
            </a:prstGeom>
          </p:spPr>
        </p:pic>
        <p:pic>
          <p:nvPicPr>
            <p:cNvPr id="55" name="Picture 54" descr="A red circle with text">
              <a:extLst>
                <a:ext uri="{FF2B5EF4-FFF2-40B4-BE49-F238E27FC236}">
                  <a16:creationId xmlns:a16="http://schemas.microsoft.com/office/drawing/2014/main" id="{88D3C0E8-7A1F-871E-11E3-5D746FEA2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1366" y="6295073"/>
              <a:ext cx="1232146" cy="552196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C612FEF-0966-60FD-15F7-9FDF0FB9D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0582" y="4556831"/>
            <a:ext cx="719390" cy="377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28A37A-3EAF-E4FD-F84A-5DCB031D974D}"/>
              </a:ext>
            </a:extLst>
          </p:cNvPr>
          <p:cNvSpPr txBox="1"/>
          <p:nvPr/>
        </p:nvSpPr>
        <p:spPr>
          <a:xfrm>
            <a:off x="778341" y="5860321"/>
            <a:ext cx="383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Measurements</a:t>
            </a:r>
            <a:r>
              <a:rPr lang="it-IT" dirty="0">
                <a:solidFill>
                  <a:schemeClr val="accent1"/>
                </a:solidFill>
              </a:rPr>
              <a:t> by R</a:t>
            </a:r>
            <a:r>
              <a:rPr lang="en-GB" dirty="0">
                <a:solidFill>
                  <a:schemeClr val="accent1"/>
                </a:solidFill>
              </a:rPr>
              <a:t>ö</a:t>
            </a:r>
            <a:r>
              <a:rPr lang="it-IT" dirty="0" err="1">
                <a:solidFill>
                  <a:schemeClr val="accent1"/>
                </a:solidFill>
              </a:rPr>
              <a:t>sler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Italiana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s.r.l</a:t>
            </a:r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2561C3-4F9F-5F1A-EA5D-99C203EA42EA}"/>
              </a:ext>
            </a:extLst>
          </p:cNvPr>
          <p:cNvGrpSpPr/>
          <p:nvPr/>
        </p:nvGrpSpPr>
        <p:grpSpPr>
          <a:xfrm>
            <a:off x="1460559" y="169342"/>
            <a:ext cx="3902231" cy="515235"/>
            <a:chOff x="2930373" y="90096"/>
            <a:chExt cx="5644233" cy="74870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9AB22D-B487-ECD9-2FE2-E85C6EAA2C5E}"/>
                </a:ext>
              </a:extLst>
            </p:cNvPr>
            <p:cNvGrpSpPr/>
            <p:nvPr/>
          </p:nvGrpSpPr>
          <p:grpSpPr>
            <a:xfrm>
              <a:off x="3802000" y="90096"/>
              <a:ext cx="4772606" cy="748705"/>
              <a:chOff x="3910641" y="90096"/>
              <a:chExt cx="4870916" cy="801637"/>
            </a:xfrm>
          </p:grpSpPr>
          <p:pic>
            <p:nvPicPr>
              <p:cNvPr id="16" name="Picture 2" descr="Goethe-Universität">
                <a:extLst>
                  <a:ext uri="{FF2B5EF4-FFF2-40B4-BE49-F238E27FC236}">
                    <a16:creationId xmlns:a16="http://schemas.microsoft.com/office/drawing/2014/main" id="{9878AB5B-7853-23A5-10A2-0E3E5F0628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0641" y="159950"/>
                <a:ext cx="1183374" cy="717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82E257D-EB3C-31F6-CD49-95CB6E36B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7753" t="12720" r="8330" b="14510"/>
              <a:stretch>
                <a:fillRect/>
              </a:stretch>
            </p:blipFill>
            <p:spPr>
              <a:xfrm>
                <a:off x="5197904" y="90096"/>
                <a:ext cx="2309231" cy="80163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3E14596-68F8-3E1A-332A-C927C878A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11024" y="98844"/>
                <a:ext cx="1170533" cy="707197"/>
              </a:xfrm>
              <a:prstGeom prst="rect">
                <a:avLst/>
              </a:prstGeom>
            </p:spPr>
          </p:pic>
        </p:grpSp>
        <p:pic>
          <p:nvPicPr>
            <p:cNvPr id="15" name="Picture 14" descr="3rd I.FAST Annual Meeting (16-19 April 2024): Overview · Indico">
              <a:extLst>
                <a:ext uri="{FF2B5EF4-FFF2-40B4-BE49-F238E27FC236}">
                  <a16:creationId xmlns:a16="http://schemas.microsoft.com/office/drawing/2014/main" id="{6A40885D-F4E9-0FDA-6E5D-062C56317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373" y="235913"/>
              <a:ext cx="792048" cy="522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4AECA25-80E1-F7FF-6D41-82E4B2C5560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7855" y="1061716"/>
            <a:ext cx="1141421" cy="2495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A1A4D-3885-CC78-7126-70CE019FDAE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1218" y="1037701"/>
            <a:ext cx="1038854" cy="2517426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DA87218E-1CBC-7959-12A8-C6DCA07C2C80}"/>
              </a:ext>
            </a:extLst>
          </p:cNvPr>
          <p:cNvSpPr/>
          <p:nvPr/>
        </p:nvSpPr>
        <p:spPr>
          <a:xfrm>
            <a:off x="2653959" y="1934829"/>
            <a:ext cx="1371480" cy="6811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 Hr. PEP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0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D3339-17D8-A254-7DA4-D6B26FDEC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C2DBE94-1C75-3D84-4EA9-9B1321ED0916}"/>
              </a:ext>
            </a:extLst>
          </p:cNvPr>
          <p:cNvGrpSpPr/>
          <p:nvPr/>
        </p:nvGrpSpPr>
        <p:grpSpPr>
          <a:xfrm>
            <a:off x="8952727" y="320095"/>
            <a:ext cx="2702294" cy="5585241"/>
            <a:chOff x="8952727" y="320095"/>
            <a:chExt cx="2702294" cy="55852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9D4290-E7AC-C037-427E-5FCC92104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08" t="12796" r="16044" b="2374"/>
            <a:stretch>
              <a:fillRect/>
            </a:stretch>
          </p:blipFill>
          <p:spPr>
            <a:xfrm>
              <a:off x="9054980" y="3487117"/>
              <a:ext cx="2569777" cy="241821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B0D11B-3BA8-7914-2469-A4F9CE08F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45" t="10307" r="4820" b="2586"/>
            <a:stretch>
              <a:fillRect/>
            </a:stretch>
          </p:blipFill>
          <p:spPr>
            <a:xfrm>
              <a:off x="9055224" y="1130938"/>
              <a:ext cx="2569777" cy="2298062"/>
            </a:xfrm>
            <a:prstGeom prst="rect">
              <a:avLst/>
            </a:prstGeom>
          </p:spPr>
        </p:pic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2382BA33-C276-9BD5-F714-5DE7C314070E}"/>
                </a:ext>
              </a:extLst>
            </p:cNvPr>
            <p:cNvSpPr/>
            <p:nvPr/>
          </p:nvSpPr>
          <p:spPr>
            <a:xfrm rot="5400000">
              <a:off x="10054184" y="-427931"/>
              <a:ext cx="461665" cy="2590625"/>
            </a:xfrm>
            <a:prstGeom prst="leftBrace">
              <a:avLst>
                <a:gd name="adj1" fmla="val 8333"/>
                <a:gd name="adj2" fmla="val 47827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8AA87C-CC38-6480-87DB-D62497AB6D55}"/>
                </a:ext>
              </a:extLst>
            </p:cNvPr>
            <p:cNvSpPr txBox="1"/>
            <p:nvPr/>
          </p:nvSpPr>
          <p:spPr>
            <a:xfrm>
              <a:off x="9762164" y="320095"/>
              <a:ext cx="1050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chemeClr val="accent1"/>
                  </a:solidFill>
                </a:rPr>
                <a:t>SUBU_5</a:t>
              </a:r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057473A-E2ED-62A0-FEF4-2418C40ADDA5}"/>
                </a:ext>
              </a:extLst>
            </p:cNvPr>
            <p:cNvSpPr txBox="1"/>
            <p:nvPr/>
          </p:nvSpPr>
          <p:spPr>
            <a:xfrm>
              <a:off x="8952727" y="847750"/>
              <a:ext cx="72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accent1"/>
                  </a:solidFill>
                </a:rPr>
                <a:t>200°C</a:t>
              </a:r>
              <a:endParaRPr lang="en-GB" sz="1400">
                <a:solidFill>
                  <a:schemeClr val="accent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9EA90E2-0778-CB43-CED8-9FBFF9926736}"/>
                </a:ext>
              </a:extLst>
            </p:cNvPr>
            <p:cNvSpPr txBox="1"/>
            <p:nvPr/>
          </p:nvSpPr>
          <p:spPr>
            <a:xfrm>
              <a:off x="10931168" y="847750"/>
              <a:ext cx="72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accent1"/>
                  </a:solidFill>
                </a:rPr>
                <a:t>350°C</a:t>
              </a:r>
              <a:endParaRPr lang="en-GB" sz="1400">
                <a:solidFill>
                  <a:schemeClr val="accent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7239A7-AE82-90EC-126B-E34170C09074}"/>
              </a:ext>
            </a:extLst>
          </p:cNvPr>
          <p:cNvGrpSpPr/>
          <p:nvPr/>
        </p:nvGrpSpPr>
        <p:grpSpPr>
          <a:xfrm>
            <a:off x="6280241" y="309708"/>
            <a:ext cx="2617388" cy="5682310"/>
            <a:chOff x="6280241" y="309708"/>
            <a:chExt cx="2617388" cy="56823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105658-FCF5-A9A4-45B7-72D0B2DBB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4165" y="1150255"/>
              <a:ext cx="2460320" cy="22787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9C09B6-FFB2-7A3E-8A11-3DF561F52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4812" y="3473584"/>
              <a:ext cx="2460320" cy="2518434"/>
            </a:xfrm>
            <a:prstGeom prst="rect">
              <a:avLst/>
            </a:prstGeom>
          </p:spPr>
        </p:pic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919AB8C8-8497-0D74-CA48-3787FB5087F0}"/>
                </a:ext>
              </a:extLst>
            </p:cNvPr>
            <p:cNvSpPr/>
            <p:nvPr/>
          </p:nvSpPr>
          <p:spPr>
            <a:xfrm rot="5400000">
              <a:off x="7334140" y="-355321"/>
              <a:ext cx="461665" cy="2460319"/>
            </a:xfrm>
            <a:prstGeom prst="leftBrace">
              <a:avLst>
                <a:gd name="adj1" fmla="val 8333"/>
                <a:gd name="adj2" fmla="val 47827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FC97E47-56B7-DBDA-79D4-F33604236D6A}"/>
                </a:ext>
              </a:extLst>
            </p:cNvPr>
            <p:cNvSpPr txBox="1"/>
            <p:nvPr/>
          </p:nvSpPr>
          <p:spPr>
            <a:xfrm>
              <a:off x="7076536" y="309708"/>
              <a:ext cx="1050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chemeClr val="accent1"/>
                  </a:solidFill>
                </a:rPr>
                <a:t>MCS_4</a:t>
              </a:r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8569BF-05F9-56EC-A2B4-7C1C896310A4}"/>
                </a:ext>
              </a:extLst>
            </p:cNvPr>
            <p:cNvSpPr txBox="1"/>
            <p:nvPr/>
          </p:nvSpPr>
          <p:spPr>
            <a:xfrm>
              <a:off x="6280241" y="913607"/>
              <a:ext cx="72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accent1"/>
                  </a:solidFill>
                </a:rPr>
                <a:t>200°C</a:t>
              </a:r>
              <a:endParaRPr lang="en-GB" sz="1400">
                <a:solidFill>
                  <a:schemeClr val="accent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A0057D0-FB0C-A7B5-12C2-B07380B15E8E}"/>
                </a:ext>
              </a:extLst>
            </p:cNvPr>
            <p:cNvSpPr txBox="1"/>
            <p:nvPr/>
          </p:nvSpPr>
          <p:spPr>
            <a:xfrm>
              <a:off x="8173776" y="887163"/>
              <a:ext cx="72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accent1"/>
                  </a:solidFill>
                </a:rPr>
                <a:t>350°C</a:t>
              </a:r>
              <a:endParaRPr lang="en-GB" sz="1400">
                <a:solidFill>
                  <a:schemeClr val="accent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62AC5B-7AC6-D316-4521-DE38524C97FB}"/>
              </a:ext>
            </a:extLst>
          </p:cNvPr>
          <p:cNvGrpSpPr/>
          <p:nvPr/>
        </p:nvGrpSpPr>
        <p:grpSpPr>
          <a:xfrm>
            <a:off x="3522512" y="320095"/>
            <a:ext cx="2726149" cy="5581719"/>
            <a:chOff x="3522512" y="320095"/>
            <a:chExt cx="2726149" cy="558171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3F7F6DF-9D58-0E07-DE24-FAD8C48287D3}"/>
                </a:ext>
              </a:extLst>
            </p:cNvPr>
            <p:cNvGrpSpPr/>
            <p:nvPr/>
          </p:nvGrpSpPr>
          <p:grpSpPr>
            <a:xfrm>
              <a:off x="3522512" y="320095"/>
              <a:ext cx="2617729" cy="5581719"/>
              <a:chOff x="3522512" y="320095"/>
              <a:chExt cx="2617729" cy="558171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4B8CA20-3783-E4E2-8E18-5D5E9ECA3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7590" t="9376" r="3293"/>
              <a:stretch>
                <a:fillRect/>
              </a:stretch>
            </p:blipFill>
            <p:spPr>
              <a:xfrm rot="16200000">
                <a:off x="3618648" y="3390982"/>
                <a:ext cx="2414696" cy="260696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2FE3795-6C9C-5776-067D-85132DEAF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961" t="3825" r="4843" b="18131"/>
              <a:stretch>
                <a:fillRect/>
              </a:stretch>
            </p:blipFill>
            <p:spPr>
              <a:xfrm>
                <a:off x="3531561" y="1161213"/>
                <a:ext cx="2606966" cy="2267788"/>
              </a:xfrm>
              <a:prstGeom prst="rect">
                <a:avLst/>
              </a:prstGeom>
            </p:spPr>
          </p:pic>
          <p:sp>
            <p:nvSpPr>
              <p:cNvPr id="7" name="Left Brace 6">
                <a:extLst>
                  <a:ext uri="{FF2B5EF4-FFF2-40B4-BE49-F238E27FC236}">
                    <a16:creationId xmlns:a16="http://schemas.microsoft.com/office/drawing/2014/main" id="{3C8E9679-E378-2FE9-0C6E-AFCA64663A88}"/>
                  </a:ext>
                </a:extLst>
              </p:cNvPr>
              <p:cNvSpPr/>
              <p:nvPr/>
            </p:nvSpPr>
            <p:spPr>
              <a:xfrm rot="5400000">
                <a:off x="4614096" y="-398323"/>
                <a:ext cx="461665" cy="2590625"/>
              </a:xfrm>
              <a:prstGeom prst="leftBrace">
                <a:avLst>
                  <a:gd name="adj1" fmla="val 8333"/>
                  <a:gd name="adj2" fmla="val 47827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BE67A8-A0D0-B3FA-07DD-A28E83D6FA4C}"/>
                  </a:ext>
                </a:extLst>
              </p:cNvPr>
              <p:cNvSpPr txBox="1"/>
              <p:nvPr/>
            </p:nvSpPr>
            <p:spPr>
              <a:xfrm>
                <a:off x="4317579" y="320095"/>
                <a:ext cx="10502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accent1"/>
                    </a:solidFill>
                  </a:rPr>
                  <a:t>SUBU_5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6AEF64-7F47-A80C-0F0B-BE47461A719E}"/>
                </a:ext>
              </a:extLst>
            </p:cNvPr>
            <p:cNvSpPr txBox="1"/>
            <p:nvPr/>
          </p:nvSpPr>
          <p:spPr>
            <a:xfrm>
              <a:off x="3522853" y="881271"/>
              <a:ext cx="72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accent1"/>
                  </a:solidFill>
                </a:rPr>
                <a:t>200°C</a:t>
              </a:r>
              <a:endParaRPr lang="en-GB" sz="1400">
                <a:solidFill>
                  <a:schemeClr val="accent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EB7089F-4BB0-F14E-7DA5-1931600A1C64}"/>
                </a:ext>
              </a:extLst>
            </p:cNvPr>
            <p:cNvSpPr txBox="1"/>
            <p:nvPr/>
          </p:nvSpPr>
          <p:spPr>
            <a:xfrm>
              <a:off x="5524808" y="899830"/>
              <a:ext cx="72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accent1"/>
                  </a:solidFill>
                </a:rPr>
                <a:t>350°C</a:t>
              </a:r>
              <a:endParaRPr lang="en-GB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132B2E-95FE-5A95-CEC4-81CCD56B9676}"/>
              </a:ext>
            </a:extLst>
          </p:cNvPr>
          <p:cNvSpPr txBox="1"/>
          <p:nvPr/>
        </p:nvSpPr>
        <p:spPr>
          <a:xfrm>
            <a:off x="0" y="6213445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Ezeaba Tochukwu Emmanuel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UNIPD, Padova 										              23/09/2025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C89F5-0FA0-B59E-942C-C9F4AF2FE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6327" y="119639"/>
            <a:ext cx="861889" cy="459849"/>
          </a:xfrm>
          <a:prstGeom prst="rect">
            <a:avLst/>
          </a:prstGeom>
        </p:spPr>
      </p:pic>
      <p:sp>
        <p:nvSpPr>
          <p:cNvPr id="17" name="Half Frame 16">
            <a:extLst>
              <a:ext uri="{FF2B5EF4-FFF2-40B4-BE49-F238E27FC236}">
                <a16:creationId xmlns:a16="http://schemas.microsoft.com/office/drawing/2014/main" id="{BD138337-EA22-BA3F-B93A-B29B4A4D6EDA}"/>
              </a:ext>
            </a:extLst>
          </p:cNvPr>
          <p:cNvSpPr/>
          <p:nvPr/>
        </p:nvSpPr>
        <p:spPr>
          <a:xfrm>
            <a:off x="18139" y="789664"/>
            <a:ext cx="3237722" cy="976648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BD19C55-142C-BC8A-5117-55C25670A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303504"/>
              </p:ext>
            </p:extLst>
          </p:nvPr>
        </p:nvGraphicFramePr>
        <p:xfrm>
          <a:off x="0" y="1572026"/>
          <a:ext cx="2947004" cy="3620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52F3E323-0C40-CB7D-4119-E8444343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744" y="6210127"/>
            <a:ext cx="2743200" cy="365125"/>
          </a:xfrm>
        </p:spPr>
        <p:txBody>
          <a:bodyPr/>
          <a:lstStyle/>
          <a:p>
            <a:fld id="{BDE2A1A3-1C87-487B-AFE5-B4E0D8AA4A5D}" type="slidenum">
              <a:rPr lang="en-GB" smtClean="0"/>
              <a:t>9</a:t>
            </a:fld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D89B7E-F06C-162D-6FCF-97169E2078D5}"/>
              </a:ext>
            </a:extLst>
          </p:cNvPr>
          <p:cNvSpPr/>
          <p:nvPr/>
        </p:nvSpPr>
        <p:spPr>
          <a:xfrm>
            <a:off x="3" y="5918509"/>
            <a:ext cx="12182941" cy="34317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i="1"/>
              <a:t>                  	 	                                                 PEP1 (10 min)	        PEP2 (+20 min) 	       PEP3 (+5 min)                      </a:t>
            </a:r>
            <a:endParaRPr lang="en-GB" b="1" i="1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7812EDBD-F5A0-3C26-4BF6-B52AC2853D4B}"/>
              </a:ext>
            </a:extLst>
          </p:cNvPr>
          <p:cNvSpPr/>
          <p:nvPr/>
        </p:nvSpPr>
        <p:spPr>
          <a:xfrm>
            <a:off x="3008529" y="2123539"/>
            <a:ext cx="443620" cy="2848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B9B7589-BB80-9A01-14D0-D03A5860FCAE}"/>
              </a:ext>
            </a:extLst>
          </p:cNvPr>
          <p:cNvSpPr/>
          <p:nvPr/>
        </p:nvSpPr>
        <p:spPr>
          <a:xfrm>
            <a:off x="3012948" y="4531340"/>
            <a:ext cx="443620" cy="2848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A7A8ABA-D26B-443C-83ED-CA5E939E2C63}"/>
              </a:ext>
            </a:extLst>
          </p:cNvPr>
          <p:cNvGrpSpPr/>
          <p:nvPr/>
        </p:nvGrpSpPr>
        <p:grpSpPr>
          <a:xfrm>
            <a:off x="127581" y="89263"/>
            <a:ext cx="2288746" cy="576894"/>
            <a:chOff x="3181366" y="6284342"/>
            <a:chExt cx="2275300" cy="57365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2C92644-69D8-E187-4A9F-AFDFB670A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16963" y="6284342"/>
              <a:ext cx="839703" cy="573658"/>
            </a:xfrm>
            <a:prstGeom prst="rect">
              <a:avLst/>
            </a:prstGeom>
          </p:spPr>
        </p:pic>
        <p:pic>
          <p:nvPicPr>
            <p:cNvPr id="46" name="Picture 45" descr="A red circle with text">
              <a:extLst>
                <a:ext uri="{FF2B5EF4-FFF2-40B4-BE49-F238E27FC236}">
                  <a16:creationId xmlns:a16="http://schemas.microsoft.com/office/drawing/2014/main" id="{84200FA1-9A85-99C6-D68B-D653B7431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81366" y="6295073"/>
              <a:ext cx="1232146" cy="55219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2DAA39-4A51-4A3D-B822-06E085AA0F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92841" y="33908"/>
            <a:ext cx="924360" cy="5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6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8B9C4AE21CE32429C3D5414DBAF216A" ma:contentTypeVersion="4" ma:contentTypeDescription="Creare un nuovo documento." ma:contentTypeScope="" ma:versionID="9995eb1e0e3a30440ea6e99e6a135174">
  <xsd:schema xmlns:xsd="http://www.w3.org/2001/XMLSchema" xmlns:xs="http://www.w3.org/2001/XMLSchema" xmlns:p="http://schemas.microsoft.com/office/2006/metadata/properties" xmlns:ns3="258aaef0-9e02-4e43-9505-b8312d2e6141" targetNamespace="http://schemas.microsoft.com/office/2006/metadata/properties" ma:root="true" ma:fieldsID="a4233cd08fa64c47ef382e933d9c5c55" ns3:_="">
    <xsd:import namespace="258aaef0-9e02-4e43-9505-b8312d2e61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aaef0-9e02-4e43-9505-b8312d2e61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1D857C-1711-41B7-886B-1FFDDF073448}">
  <ds:schemaRefs>
    <ds:schemaRef ds:uri="http://schemas.openxmlformats.org/package/2006/metadata/core-properties"/>
    <ds:schemaRef ds:uri="http://purl.org/dc/dcmitype/"/>
    <ds:schemaRef ds:uri="258aaef0-9e02-4e43-9505-b8312d2e6141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3A5D311-6500-4310-9687-BBFA1E9030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12B0A6-7CEA-4BE6-8B2B-DDB6E15EF06E}">
  <ds:schemaRefs>
    <ds:schemaRef ds:uri="258aaef0-9e02-4e43-9505-b8312d2e61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3379</TotalTime>
  <Words>1086</Words>
  <Application>Microsoft Office PowerPoint</Application>
  <PresentationFormat>Widescreen</PresentationFormat>
  <Paragraphs>170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Adobe Heiti Std R</vt:lpstr>
      <vt:lpstr>ADLaM Display</vt:lpstr>
      <vt:lpstr>Adobe Devanagari</vt:lpstr>
      <vt:lpstr>Aptos</vt:lpstr>
      <vt:lpstr>Aptos Display</vt:lpstr>
      <vt:lpstr>Arial</vt:lpstr>
      <vt:lpstr>Courier New</vt:lpstr>
      <vt:lpstr>Wingdings</vt:lpstr>
      <vt:lpstr>Office Theme</vt:lpstr>
      <vt:lpstr>The Plasma Electrolytic Polishing (PEP) for SRF Cavities and its Extension to Additively Manufactured (AM)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Tochukwu Emmanuel Ezeaba</dc:creator>
  <cp:lastModifiedBy>Tochukwu Emmanuel Ezeaba</cp:lastModifiedBy>
  <cp:revision>16</cp:revision>
  <dcterms:created xsi:type="dcterms:W3CDTF">2025-07-09T09:12:50Z</dcterms:created>
  <dcterms:modified xsi:type="dcterms:W3CDTF">2025-09-22T15:25:42Z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0x010100F8B9C4AE21CE32429C3D5414DBAF216A</vt:lpwstr>
  </property>
</Properties>
</file>