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98" r:id="rId3"/>
    <p:sldId id="257" r:id="rId4"/>
    <p:sldId id="258" r:id="rId5"/>
    <p:sldId id="259" r:id="rId6"/>
    <p:sldId id="276" r:id="rId7"/>
    <p:sldId id="289" r:id="rId8"/>
    <p:sldId id="288" r:id="rId9"/>
    <p:sldId id="290" r:id="rId10"/>
    <p:sldId id="291" r:id="rId11"/>
    <p:sldId id="292" r:id="rId12"/>
    <p:sldId id="293" r:id="rId13"/>
    <p:sldId id="297" r:id="rId14"/>
    <p:sldId id="294" r:id="rId15"/>
    <p:sldId id="295" r:id="rId1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8F84"/>
    <a:srgbClr val="FF47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F0B7561-6A9D-4872-9640-BAED8ECF6EB6}">
  <a:tblStyle styleId="{BF0B7561-6A9D-4872-9640-BAED8ECF6EB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69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168" y="45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818c6645c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818c6645c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3818c6645c1_0_6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3818c6645c1_0_6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54954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3818c6645c1_0_6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3818c6645c1_0_6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2600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3818c6645c1_0_6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3818c6645c1_0_6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4713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3818c6645c1_0_6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3818c6645c1_0_6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5233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3818c6645c1_0_6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3818c6645c1_0_6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99791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3818c6645c1_0_6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3818c6645c1_0_6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3853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3818c6645c1_0_6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3818c6645c1_0_6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3119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818c6645c1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818c6645c1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818c6645c1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818c6645c1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81bc2f650e_1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81bc2f650e_1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3818c6645c1_0_6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3818c6645c1_0_6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3818c6645c1_0_6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3818c6645c1_0_6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480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3818c6645c1_0_6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3818c6645c1_0_6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92502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3818c6645c1_0_6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3818c6645c1_0_6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5558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4.png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png"/><Relationship Id="rId9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4.png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png"/><Relationship Id="rId9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emf"/><Relationship Id="rId12" Type="http://schemas.openxmlformats.org/officeDocument/2006/relationships/image" Target="../media/image15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.png"/><Relationship Id="rId11" Type="http://schemas.openxmlformats.org/officeDocument/2006/relationships/image" Target="../media/image14.png"/><Relationship Id="rId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png"/><Relationship Id="rId9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1412821" y="187403"/>
            <a:ext cx="57936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dirty="0"/>
          </a:p>
        </p:txBody>
      </p:sp>
      <p:sp>
        <p:nvSpPr>
          <p:cNvPr id="55" name="Google Shape;55;p13"/>
          <p:cNvSpPr txBox="1"/>
          <p:nvPr/>
        </p:nvSpPr>
        <p:spPr>
          <a:xfrm>
            <a:off x="2194650" y="724835"/>
            <a:ext cx="4753500" cy="513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b="1" u="sng" dirty="0" smtClean="0">
                <a:solidFill>
                  <a:schemeClr val="dk1"/>
                </a:solidFill>
              </a:rPr>
              <a:t>PhD Progress Report</a:t>
            </a:r>
            <a:endParaRPr sz="2600" b="1" u="sng" dirty="0" smtClean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1259473" y="1511903"/>
            <a:ext cx="6467802" cy="2108239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chemeClr val="dk1"/>
                </a:solidFill>
              </a:rPr>
              <a:t>“Year </a:t>
            </a:r>
            <a:r>
              <a:rPr lang="en-GB" sz="1600" dirty="0" smtClean="0">
                <a:solidFill>
                  <a:schemeClr val="dk1"/>
                </a:solidFill>
              </a:rPr>
              <a:t>1 </a:t>
            </a:r>
            <a:r>
              <a:rPr lang="en-GB" sz="1600" dirty="0">
                <a:solidFill>
                  <a:schemeClr val="dk1"/>
                </a:solidFill>
              </a:rPr>
              <a:t>Review and Year </a:t>
            </a:r>
            <a:r>
              <a:rPr lang="en-GB" sz="1600" dirty="0" smtClean="0">
                <a:solidFill>
                  <a:schemeClr val="dk1"/>
                </a:solidFill>
              </a:rPr>
              <a:t>2 </a:t>
            </a:r>
            <a:r>
              <a:rPr lang="en-GB" sz="1600" dirty="0">
                <a:solidFill>
                  <a:schemeClr val="dk1"/>
                </a:solidFill>
              </a:rPr>
              <a:t>Plans”</a:t>
            </a:r>
            <a:endParaRPr sz="1600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 smtClean="0">
                <a:solidFill>
                  <a:schemeClr val="dk1"/>
                </a:solidFill>
              </a:rPr>
              <a:t>AMBRESH MAHANARAYAN MISHRA</a:t>
            </a:r>
            <a:endParaRPr b="1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 dirty="0">
                <a:solidFill>
                  <a:schemeClr val="dk1"/>
                </a:solidFill>
                <a:highlight>
                  <a:schemeClr val="lt1"/>
                </a:highlight>
              </a:rPr>
              <a:t> </a:t>
            </a:r>
            <a:r>
              <a:rPr lang="en-GB" sz="1000" dirty="0">
                <a:solidFill>
                  <a:schemeClr val="dk1"/>
                </a:solidFill>
                <a:highlight>
                  <a:schemeClr val="lt1"/>
                </a:highlight>
              </a:rPr>
              <a:t>Technologies for Fundamental Research in Physics and Astrophysics- </a:t>
            </a:r>
            <a:r>
              <a:rPr lang="en-GB" sz="1000" dirty="0" smtClean="0">
                <a:solidFill>
                  <a:schemeClr val="dk1"/>
                </a:solidFill>
                <a:highlight>
                  <a:schemeClr val="lt1"/>
                </a:highlight>
              </a:rPr>
              <a:t>Computing curriculum</a:t>
            </a:r>
            <a:endParaRPr sz="1000" dirty="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ctr" rtl="0">
              <a:spcBef>
                <a:spcPts val="595"/>
              </a:spcBef>
              <a:spcAft>
                <a:spcPts val="0"/>
              </a:spcAft>
              <a:buNone/>
            </a:pPr>
            <a:r>
              <a:rPr lang="en-GB" sz="1000" b="1" dirty="0" smtClean="0">
                <a:solidFill>
                  <a:schemeClr val="dk1"/>
                </a:solidFill>
                <a:highlight>
                  <a:schemeClr val="lt1"/>
                </a:highlight>
              </a:rPr>
              <a:t>XL </a:t>
            </a:r>
            <a:r>
              <a:rPr lang="en-GB" sz="1000" b="1" dirty="0">
                <a:solidFill>
                  <a:schemeClr val="dk1"/>
                </a:solidFill>
                <a:highlight>
                  <a:schemeClr val="lt1"/>
                </a:highlight>
              </a:rPr>
              <a:t>Cycle</a:t>
            </a:r>
            <a:endParaRPr sz="1000" b="1" dirty="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ctr" rtl="0">
              <a:spcBef>
                <a:spcPts val="595"/>
              </a:spcBef>
              <a:spcAft>
                <a:spcPts val="0"/>
              </a:spcAft>
              <a:buNone/>
            </a:pPr>
            <a:endParaRPr sz="1900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chemeClr val="dk1"/>
              </a:solidFill>
            </a:endParaRPr>
          </a:p>
        </p:txBody>
      </p:sp>
      <p:sp>
        <p:nvSpPr>
          <p:cNvPr id="60" name="Google Shape;60;p13"/>
          <p:cNvSpPr txBox="1"/>
          <p:nvPr/>
        </p:nvSpPr>
        <p:spPr>
          <a:xfrm>
            <a:off x="1994674" y="2987606"/>
            <a:ext cx="4997400" cy="661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it-IT" sz="1100" dirty="0"/>
              <a:t>Supervisor</a:t>
            </a:r>
            <a:r>
              <a:rPr lang="it-IT" sz="1100" b="1" dirty="0"/>
              <a:t> :</a:t>
            </a:r>
          </a:p>
          <a:p>
            <a:pPr lvl="0" algn="ctr"/>
            <a:r>
              <a:rPr lang="it-IT" sz="1100" b="1" dirty="0">
                <a:solidFill>
                  <a:schemeClr val="dk1"/>
                </a:solidFill>
              </a:rPr>
              <a:t>Daniele </a:t>
            </a:r>
            <a:r>
              <a:rPr lang="it-IT" sz="1100" b="1" dirty="0" err="1">
                <a:solidFill>
                  <a:schemeClr val="dk1"/>
                </a:solidFill>
              </a:rPr>
              <a:t>Gardiol</a:t>
            </a:r>
            <a:r>
              <a:rPr lang="it-IT" sz="1100" dirty="0">
                <a:solidFill>
                  <a:schemeClr val="dk1"/>
                </a:solidFill>
              </a:rPr>
              <a:t>, </a:t>
            </a:r>
            <a:r>
              <a:rPr lang="it-IT" sz="1100" b="1" dirty="0">
                <a:solidFill>
                  <a:schemeClr val="dk1"/>
                </a:solidFill>
              </a:rPr>
              <a:t>Dario </a:t>
            </a:r>
            <a:r>
              <a:rPr lang="it-IT" sz="1100" b="1" dirty="0" err="1">
                <a:solidFill>
                  <a:schemeClr val="dk1"/>
                </a:solidFill>
              </a:rPr>
              <a:t>Barghini</a:t>
            </a:r>
            <a:endParaRPr lang="it-IT" sz="1100" b="1" dirty="0">
              <a:solidFill>
                <a:schemeClr val="dk1"/>
              </a:solidFill>
            </a:endParaRPr>
          </a:p>
          <a:p>
            <a:pPr lvl="0" algn="ctr"/>
            <a:r>
              <a:rPr lang="it-IT" sz="900" dirty="0" err="1">
                <a:solidFill>
                  <a:schemeClr val="dk1"/>
                </a:solidFill>
              </a:rPr>
              <a:t>October</a:t>
            </a:r>
            <a:r>
              <a:rPr lang="it-IT" sz="900" dirty="0">
                <a:solidFill>
                  <a:schemeClr val="dk1"/>
                </a:solidFill>
              </a:rPr>
              <a:t> 02, 2025</a:t>
            </a:r>
            <a:endParaRPr lang="it-IT" sz="400" dirty="0"/>
          </a:p>
        </p:txBody>
      </p:sp>
      <p:sp>
        <p:nvSpPr>
          <p:cNvPr id="2" name="AutoShape 4" descr="https://lh3.googleusercontent.com/gg-dl/AJfQ9KToNjLKDV1G_-TIuPtxxtAcJaUzi8WhwFu_7qXLxvqK-u8IY9C4bMZUir0x6nwQ26LYU1ovUp8WNSKFLZtb1y6YUsqu1V3T85398L2F0r5PUElN7-avPI8HM3KOIZQoowxJrrO5wIuF6ru36_1gQ-8MJr1A1Ax7HSJuvR7n4tBT7E_-PA=s1024"/>
          <p:cNvSpPr>
            <a:spLocks noChangeAspect="1" noChangeArrowheads="1"/>
          </p:cNvSpPr>
          <p:nvPr/>
        </p:nvSpPr>
        <p:spPr bwMode="auto">
          <a:xfrm>
            <a:off x="155574" y="-144463"/>
            <a:ext cx="1193759" cy="119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" name="AutoShape 6" descr="Selected image presented in a lightbox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4" name="Google Shape;78;p14"/>
          <p:cNvSpPr txBox="1"/>
          <p:nvPr/>
        </p:nvSpPr>
        <p:spPr>
          <a:xfrm>
            <a:off x="0" y="4681800"/>
            <a:ext cx="9144000" cy="4617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95959"/>
              </a:solidFill>
            </a:endParaRPr>
          </a:p>
        </p:txBody>
      </p:sp>
      <p:cxnSp>
        <p:nvCxnSpPr>
          <p:cNvPr id="26" name="Google Shape;91;p15"/>
          <p:cNvCxnSpPr/>
          <p:nvPr/>
        </p:nvCxnSpPr>
        <p:spPr>
          <a:xfrm>
            <a:off x="1200" y="846215"/>
            <a:ext cx="9142800" cy="10200"/>
          </a:xfrm>
          <a:prstGeom prst="straightConnector1">
            <a:avLst/>
          </a:prstGeom>
          <a:noFill/>
          <a:ln w="9525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" name="Google Shape;104;p16"/>
          <p:cNvSpPr txBox="1"/>
          <p:nvPr/>
        </p:nvSpPr>
        <p:spPr>
          <a:xfrm>
            <a:off x="0" y="191630"/>
            <a:ext cx="9144000" cy="461700"/>
          </a:xfrm>
          <a:prstGeom prst="rect">
            <a:avLst/>
          </a:prstGeom>
          <a:solidFill>
            <a:srgbClr val="A61C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pic>
        <p:nvPicPr>
          <p:cNvPr id="31" name="Google Shape;5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30045" y="5895"/>
            <a:ext cx="2474587" cy="793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Immagin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74" y="0"/>
            <a:ext cx="1749979" cy="834072"/>
          </a:xfrm>
          <a:prstGeom prst="rect">
            <a:avLst/>
          </a:prstGeom>
        </p:spPr>
      </p:pic>
      <p:pic>
        <p:nvPicPr>
          <p:cNvPr id="35" name="Immagin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553" y="0"/>
            <a:ext cx="834891" cy="834891"/>
          </a:xfrm>
          <a:prstGeom prst="rect">
            <a:avLst/>
          </a:prstGeom>
        </p:spPr>
      </p:pic>
      <p:sp>
        <p:nvSpPr>
          <p:cNvPr id="38" name="Google Shape;93;p15"/>
          <p:cNvSpPr txBox="1"/>
          <p:nvPr/>
        </p:nvSpPr>
        <p:spPr>
          <a:xfrm>
            <a:off x="307975" y="4746000"/>
            <a:ext cx="90072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dirty="0" smtClean="0">
                <a:solidFill>
                  <a:srgbClr val="DD7E6B"/>
                </a:solidFill>
              </a:rPr>
              <a:t>October 02, 2025			Annual Report					1</a:t>
            </a:r>
            <a:endParaRPr sz="1000" dirty="0">
              <a:solidFill>
                <a:srgbClr val="DD7E6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33"/>
          <p:cNvSpPr txBox="1"/>
          <p:nvPr/>
        </p:nvSpPr>
        <p:spPr>
          <a:xfrm>
            <a:off x="0" y="287675"/>
            <a:ext cx="9144000" cy="461700"/>
          </a:xfrm>
          <a:prstGeom prst="rect">
            <a:avLst/>
          </a:prstGeom>
          <a:solidFill>
            <a:srgbClr val="A61C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</a:endParaRPr>
          </a:p>
        </p:txBody>
      </p:sp>
      <p:pic>
        <p:nvPicPr>
          <p:cNvPr id="505" name="Google Shape;50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1750" y="140150"/>
            <a:ext cx="1362150" cy="75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86525" y="208375"/>
            <a:ext cx="2263925" cy="645300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33"/>
          <p:cNvSpPr txBox="1"/>
          <p:nvPr/>
        </p:nvSpPr>
        <p:spPr>
          <a:xfrm>
            <a:off x="0" y="4722275"/>
            <a:ext cx="9144000" cy="4617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595959"/>
              </a:solidFill>
            </a:endParaRPr>
          </a:p>
        </p:txBody>
      </p:sp>
      <p:sp>
        <p:nvSpPr>
          <p:cNvPr id="510" name="Google Shape;510;p33"/>
          <p:cNvSpPr txBox="1"/>
          <p:nvPr/>
        </p:nvSpPr>
        <p:spPr>
          <a:xfrm>
            <a:off x="-54000" y="874367"/>
            <a:ext cx="90072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it-IT" b="1" u="sng" dirty="0" smtClean="0"/>
              <a:t>Aircraft </a:t>
            </a:r>
            <a:r>
              <a:rPr lang="it-IT" b="1" u="sng" dirty="0" err="1" smtClean="0"/>
              <a:t>signals</a:t>
            </a:r>
            <a:r>
              <a:rPr lang="it-IT" b="1" u="sng" dirty="0" smtClean="0"/>
              <a:t> in </a:t>
            </a:r>
            <a:r>
              <a:rPr lang="it-IT" b="1" u="sng" dirty="0" err="1"/>
              <a:t>I</a:t>
            </a:r>
            <a:r>
              <a:rPr lang="it-IT" b="1" u="sng" dirty="0" err="1" smtClean="0"/>
              <a:t>nfrasound</a:t>
            </a:r>
            <a:r>
              <a:rPr lang="it-IT" b="1" u="sng" dirty="0" smtClean="0"/>
              <a:t> data</a:t>
            </a:r>
            <a:endParaRPr sz="1500" b="1" u="sng" dirty="0"/>
          </a:p>
        </p:txBody>
      </p:sp>
      <p:cxnSp>
        <p:nvCxnSpPr>
          <p:cNvPr id="515" name="Google Shape;515;p33"/>
          <p:cNvCxnSpPr/>
          <p:nvPr/>
        </p:nvCxnSpPr>
        <p:spPr>
          <a:xfrm>
            <a:off x="1200" y="855583"/>
            <a:ext cx="9142800" cy="10200"/>
          </a:xfrm>
          <a:prstGeom prst="straightConnector1">
            <a:avLst/>
          </a:prstGeom>
          <a:noFill/>
          <a:ln w="9525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5" name="Immagin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574" y="0"/>
            <a:ext cx="1749979" cy="834072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553" y="0"/>
            <a:ext cx="834891" cy="834891"/>
          </a:xfrm>
          <a:prstGeom prst="rect">
            <a:avLst/>
          </a:prstGeom>
        </p:spPr>
      </p:pic>
      <p:sp>
        <p:nvSpPr>
          <p:cNvPr id="18" name="Google Shape;93;p15"/>
          <p:cNvSpPr txBox="1"/>
          <p:nvPr/>
        </p:nvSpPr>
        <p:spPr>
          <a:xfrm>
            <a:off x="191400" y="4778572"/>
            <a:ext cx="90072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dirty="0" smtClean="0">
                <a:solidFill>
                  <a:srgbClr val="DD7E6B"/>
                </a:solidFill>
              </a:rPr>
              <a:t>October 02, 2025			Annual Report					10</a:t>
            </a:r>
            <a:endParaRPr sz="1000" dirty="0">
              <a:solidFill>
                <a:srgbClr val="DD7E6B"/>
              </a:solidFill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771028CB-79DE-00B6-FCED-E8DCE12E7C5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" t="-2253" r="-631" b="29222"/>
          <a:stretch/>
        </p:blipFill>
        <p:spPr>
          <a:xfrm>
            <a:off x="859219" y="1330743"/>
            <a:ext cx="6720053" cy="2426738"/>
          </a:xfrm>
          <a:prstGeom prst="rect">
            <a:avLst/>
          </a:prstGeom>
        </p:spPr>
      </p:pic>
      <p:sp>
        <p:nvSpPr>
          <p:cNvPr id="12" name="Google Shape;93;p15"/>
          <p:cNvSpPr txBox="1"/>
          <p:nvPr/>
        </p:nvSpPr>
        <p:spPr>
          <a:xfrm>
            <a:off x="295004" y="3863904"/>
            <a:ext cx="90072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GB" sz="800" dirty="0" smtClean="0">
                <a:solidFill>
                  <a:srgbClr val="DD7E6B"/>
                </a:solidFill>
              </a:rPr>
              <a:t>Reference : “</a:t>
            </a:r>
            <a:r>
              <a:rPr lang="en-IN" sz="800" dirty="0" smtClean="0"/>
              <a:t>G</a:t>
            </a:r>
            <a:r>
              <a:rPr lang="en-IN" sz="800" dirty="0"/>
              <a:t>. Belli et al., Integrated analysis based on all-sky cameras and infrasonic array for the characterisation of small fireballs events, </a:t>
            </a:r>
            <a:r>
              <a:rPr lang="en-IN" sz="800" dirty="0" err="1"/>
              <a:t>SnT</a:t>
            </a:r>
            <a:r>
              <a:rPr lang="en-IN" sz="800" dirty="0"/>
              <a:t> 2023, 19-23 June 2023, </a:t>
            </a:r>
            <a:r>
              <a:rPr lang="en-IN" sz="800" dirty="0" smtClean="0"/>
              <a:t>Vienna”</a:t>
            </a:r>
            <a:endParaRPr sz="800" dirty="0">
              <a:solidFill>
                <a:srgbClr val="DD7E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14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33"/>
          <p:cNvSpPr txBox="1"/>
          <p:nvPr/>
        </p:nvSpPr>
        <p:spPr>
          <a:xfrm>
            <a:off x="0" y="287675"/>
            <a:ext cx="9144000" cy="461700"/>
          </a:xfrm>
          <a:prstGeom prst="rect">
            <a:avLst/>
          </a:prstGeom>
          <a:solidFill>
            <a:srgbClr val="A61C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</a:endParaRPr>
          </a:p>
        </p:txBody>
      </p:sp>
      <p:pic>
        <p:nvPicPr>
          <p:cNvPr id="505" name="Google Shape;50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1750" y="140150"/>
            <a:ext cx="1362150" cy="75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86525" y="208375"/>
            <a:ext cx="2263925" cy="645300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33"/>
          <p:cNvSpPr txBox="1"/>
          <p:nvPr/>
        </p:nvSpPr>
        <p:spPr>
          <a:xfrm>
            <a:off x="0" y="4722275"/>
            <a:ext cx="9144000" cy="4617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595959"/>
              </a:solidFill>
            </a:endParaRPr>
          </a:p>
        </p:txBody>
      </p:sp>
      <p:sp>
        <p:nvSpPr>
          <p:cNvPr id="510" name="Google Shape;510;p33"/>
          <p:cNvSpPr txBox="1"/>
          <p:nvPr/>
        </p:nvSpPr>
        <p:spPr>
          <a:xfrm>
            <a:off x="-54000" y="874367"/>
            <a:ext cx="90072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it-IT" b="1" u="sng" dirty="0" err="1" smtClean="0"/>
              <a:t>Meteor</a:t>
            </a:r>
            <a:r>
              <a:rPr lang="it-IT" b="1" u="sng" dirty="0" smtClean="0"/>
              <a:t> </a:t>
            </a:r>
            <a:r>
              <a:rPr lang="it-IT" b="1" u="sng" dirty="0" err="1" smtClean="0"/>
              <a:t>signals</a:t>
            </a:r>
            <a:r>
              <a:rPr lang="it-IT" b="1" u="sng" dirty="0" smtClean="0"/>
              <a:t> in </a:t>
            </a:r>
            <a:r>
              <a:rPr lang="it-IT" b="1" u="sng" dirty="0" err="1"/>
              <a:t>I</a:t>
            </a:r>
            <a:r>
              <a:rPr lang="it-IT" b="1" u="sng" dirty="0" err="1" smtClean="0"/>
              <a:t>nfrasound</a:t>
            </a:r>
            <a:r>
              <a:rPr lang="it-IT" b="1" u="sng" dirty="0" smtClean="0"/>
              <a:t> data</a:t>
            </a:r>
            <a:endParaRPr sz="1500" b="1" u="sng" dirty="0"/>
          </a:p>
        </p:txBody>
      </p:sp>
      <p:cxnSp>
        <p:nvCxnSpPr>
          <p:cNvPr id="515" name="Google Shape;515;p33"/>
          <p:cNvCxnSpPr/>
          <p:nvPr/>
        </p:nvCxnSpPr>
        <p:spPr>
          <a:xfrm>
            <a:off x="1200" y="855583"/>
            <a:ext cx="9142800" cy="10200"/>
          </a:xfrm>
          <a:prstGeom prst="straightConnector1">
            <a:avLst/>
          </a:prstGeom>
          <a:noFill/>
          <a:ln w="9525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5" name="Immagin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574" y="0"/>
            <a:ext cx="1749979" cy="834072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553" y="0"/>
            <a:ext cx="834891" cy="834891"/>
          </a:xfrm>
          <a:prstGeom prst="rect">
            <a:avLst/>
          </a:prstGeom>
        </p:spPr>
      </p:pic>
      <p:sp>
        <p:nvSpPr>
          <p:cNvPr id="18" name="Google Shape;93;p15"/>
          <p:cNvSpPr txBox="1"/>
          <p:nvPr/>
        </p:nvSpPr>
        <p:spPr>
          <a:xfrm>
            <a:off x="191400" y="4778572"/>
            <a:ext cx="90072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dirty="0" smtClean="0">
                <a:solidFill>
                  <a:srgbClr val="DD7E6B"/>
                </a:solidFill>
              </a:rPr>
              <a:t>October 02, 2025			Annual Report					11</a:t>
            </a:r>
            <a:endParaRPr sz="1000" dirty="0">
              <a:solidFill>
                <a:srgbClr val="DD7E6B"/>
              </a:solidFill>
            </a:endParaRPr>
          </a:p>
        </p:txBody>
      </p:sp>
      <p:sp>
        <p:nvSpPr>
          <p:cNvPr id="11" name="Google Shape;511;p33"/>
          <p:cNvSpPr txBox="1"/>
          <p:nvPr/>
        </p:nvSpPr>
        <p:spPr>
          <a:xfrm>
            <a:off x="504645" y="1274446"/>
            <a:ext cx="8898000" cy="1052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lvl="0" indent="-28575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IN" sz="1200" dirty="0"/>
              <a:t>In 2018, a total of </a:t>
            </a:r>
            <a:r>
              <a:rPr lang="en-IN" sz="1200" b="1" dirty="0"/>
              <a:t>150 confirmed meteor events</a:t>
            </a:r>
            <a:r>
              <a:rPr lang="en-IN" sz="1200" dirty="0"/>
              <a:t> were recorded by the PRISMA optical network</a:t>
            </a:r>
            <a:r>
              <a:rPr lang="en-IN" sz="1200" dirty="0" smtClean="0"/>
              <a:t>.</a:t>
            </a:r>
          </a:p>
          <a:p>
            <a:pPr marL="285750" lvl="0" indent="-28575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IN" sz="1200" dirty="0"/>
              <a:t>Out of </a:t>
            </a:r>
            <a:r>
              <a:rPr lang="en-IN" sz="1200" dirty="0" smtClean="0"/>
              <a:t>these</a:t>
            </a:r>
            <a:r>
              <a:rPr lang="en-IN" sz="1200" dirty="0"/>
              <a:t>, </a:t>
            </a:r>
            <a:r>
              <a:rPr lang="en-IN" sz="1200" b="1" dirty="0"/>
              <a:t>15 events were also detected by the infrasound network</a:t>
            </a:r>
            <a:r>
              <a:rPr lang="en-IN" sz="1200" dirty="0" smtClean="0"/>
              <a:t>.</a:t>
            </a:r>
          </a:p>
          <a:p>
            <a:pPr marL="285750" lvl="0" indent="-28575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IN" sz="1200" dirty="0"/>
              <a:t>I </a:t>
            </a:r>
            <a:r>
              <a:rPr lang="en-IN" sz="1200" dirty="0" smtClean="0"/>
              <a:t>processed all the 150 events and performed </a:t>
            </a:r>
            <a:r>
              <a:rPr lang="en-IN" sz="1200" dirty="0"/>
              <a:t>analysis on </a:t>
            </a:r>
            <a:r>
              <a:rPr lang="en-IN" sz="1200" b="1" dirty="0"/>
              <a:t>135 non-infrasound events</a:t>
            </a:r>
            <a:r>
              <a:rPr lang="en-IN" sz="1200" dirty="0"/>
              <a:t> and </a:t>
            </a:r>
            <a:r>
              <a:rPr lang="en-IN" sz="1200" b="1" dirty="0"/>
              <a:t>15 infrasound events</a:t>
            </a:r>
            <a:r>
              <a:rPr lang="en-IN" sz="1200" dirty="0" smtClean="0"/>
              <a:t>.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7"/>
          <a:srcRect l="8285" t="7624" r="9588" b="4102"/>
          <a:stretch/>
        </p:blipFill>
        <p:spPr>
          <a:xfrm>
            <a:off x="191400" y="2487644"/>
            <a:ext cx="3028287" cy="189868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8"/>
          <a:srcRect l="8122" t="7748" r="9343" b="3838"/>
          <a:stretch/>
        </p:blipFill>
        <p:spPr>
          <a:xfrm>
            <a:off x="3291052" y="2523116"/>
            <a:ext cx="2924502" cy="182745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9"/>
          <a:srcRect l="6886" t="7349" r="9053" b="3784"/>
          <a:stretch/>
        </p:blipFill>
        <p:spPr>
          <a:xfrm>
            <a:off x="6260058" y="2523116"/>
            <a:ext cx="2844528" cy="177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25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33"/>
          <p:cNvSpPr txBox="1"/>
          <p:nvPr/>
        </p:nvSpPr>
        <p:spPr>
          <a:xfrm>
            <a:off x="0" y="287675"/>
            <a:ext cx="9144000" cy="461700"/>
          </a:xfrm>
          <a:prstGeom prst="rect">
            <a:avLst/>
          </a:prstGeom>
          <a:solidFill>
            <a:srgbClr val="A61C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</a:endParaRPr>
          </a:p>
        </p:txBody>
      </p:sp>
      <p:pic>
        <p:nvPicPr>
          <p:cNvPr id="505" name="Google Shape;50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1750" y="140150"/>
            <a:ext cx="1362150" cy="75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86525" y="208375"/>
            <a:ext cx="2263925" cy="645300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33"/>
          <p:cNvSpPr txBox="1"/>
          <p:nvPr/>
        </p:nvSpPr>
        <p:spPr>
          <a:xfrm>
            <a:off x="0" y="4722275"/>
            <a:ext cx="9144000" cy="4617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595959"/>
              </a:solidFill>
            </a:endParaRPr>
          </a:p>
        </p:txBody>
      </p:sp>
      <p:cxnSp>
        <p:nvCxnSpPr>
          <p:cNvPr id="515" name="Google Shape;515;p33"/>
          <p:cNvCxnSpPr/>
          <p:nvPr/>
        </p:nvCxnSpPr>
        <p:spPr>
          <a:xfrm>
            <a:off x="1200" y="855583"/>
            <a:ext cx="9142800" cy="10200"/>
          </a:xfrm>
          <a:prstGeom prst="straightConnector1">
            <a:avLst/>
          </a:prstGeom>
          <a:noFill/>
          <a:ln w="9525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5" name="Immagin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574" y="0"/>
            <a:ext cx="1749979" cy="834072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553" y="0"/>
            <a:ext cx="834891" cy="834891"/>
          </a:xfrm>
          <a:prstGeom prst="rect">
            <a:avLst/>
          </a:prstGeom>
        </p:spPr>
      </p:pic>
      <p:sp>
        <p:nvSpPr>
          <p:cNvPr id="18" name="Google Shape;93;p15"/>
          <p:cNvSpPr txBox="1"/>
          <p:nvPr/>
        </p:nvSpPr>
        <p:spPr>
          <a:xfrm>
            <a:off x="191400" y="4778572"/>
            <a:ext cx="90072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dirty="0" smtClean="0">
                <a:solidFill>
                  <a:srgbClr val="DD7E6B"/>
                </a:solidFill>
              </a:rPr>
              <a:t>October 02, 2025			Annual Report					12</a:t>
            </a:r>
            <a:endParaRPr sz="1000" dirty="0">
              <a:solidFill>
                <a:srgbClr val="DD7E6B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635" y="860683"/>
            <a:ext cx="3840809" cy="3840809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5000" y="877983"/>
            <a:ext cx="3828486" cy="382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52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33"/>
          <p:cNvSpPr txBox="1"/>
          <p:nvPr/>
        </p:nvSpPr>
        <p:spPr>
          <a:xfrm>
            <a:off x="0" y="287675"/>
            <a:ext cx="9144000" cy="461700"/>
          </a:xfrm>
          <a:prstGeom prst="rect">
            <a:avLst/>
          </a:prstGeom>
          <a:solidFill>
            <a:srgbClr val="A61C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</a:endParaRPr>
          </a:p>
        </p:txBody>
      </p:sp>
      <p:pic>
        <p:nvPicPr>
          <p:cNvPr id="505" name="Google Shape;50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1750" y="140150"/>
            <a:ext cx="1362150" cy="75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86525" y="208375"/>
            <a:ext cx="2263925" cy="645300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33"/>
          <p:cNvSpPr txBox="1"/>
          <p:nvPr/>
        </p:nvSpPr>
        <p:spPr>
          <a:xfrm>
            <a:off x="0" y="4722275"/>
            <a:ext cx="9144000" cy="4617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595959"/>
              </a:solidFill>
            </a:endParaRPr>
          </a:p>
        </p:txBody>
      </p:sp>
      <p:sp>
        <p:nvSpPr>
          <p:cNvPr id="510" name="Google Shape;510;p33"/>
          <p:cNvSpPr txBox="1"/>
          <p:nvPr/>
        </p:nvSpPr>
        <p:spPr>
          <a:xfrm>
            <a:off x="136800" y="816725"/>
            <a:ext cx="90072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en-IN" b="1" u="sng" dirty="0"/>
              <a:t>T</a:t>
            </a:r>
            <a:r>
              <a:rPr lang="en-IN" b="1" u="sng" dirty="0" smtClean="0"/>
              <a:t>he </a:t>
            </a:r>
            <a:r>
              <a:rPr lang="en-IN" b="1" u="sng" dirty="0"/>
              <a:t>research activity for the </a:t>
            </a:r>
            <a:r>
              <a:rPr lang="en-IN" b="1" u="sng" dirty="0" smtClean="0"/>
              <a:t>second </a:t>
            </a:r>
            <a:r>
              <a:rPr lang="en-IN" b="1" u="sng" dirty="0"/>
              <a:t>year</a:t>
            </a:r>
            <a:endParaRPr sz="1500" b="1" u="sng" dirty="0"/>
          </a:p>
        </p:txBody>
      </p:sp>
      <p:cxnSp>
        <p:nvCxnSpPr>
          <p:cNvPr id="515" name="Google Shape;515;p33"/>
          <p:cNvCxnSpPr/>
          <p:nvPr/>
        </p:nvCxnSpPr>
        <p:spPr>
          <a:xfrm>
            <a:off x="1200" y="855583"/>
            <a:ext cx="9142800" cy="10200"/>
          </a:xfrm>
          <a:prstGeom prst="straightConnector1">
            <a:avLst/>
          </a:prstGeom>
          <a:noFill/>
          <a:ln w="9525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5" name="Immagin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574" y="0"/>
            <a:ext cx="1749979" cy="834072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553" y="0"/>
            <a:ext cx="834891" cy="834891"/>
          </a:xfrm>
          <a:prstGeom prst="rect">
            <a:avLst/>
          </a:prstGeom>
        </p:spPr>
      </p:pic>
      <p:sp>
        <p:nvSpPr>
          <p:cNvPr id="18" name="Google Shape;93;p15"/>
          <p:cNvSpPr txBox="1"/>
          <p:nvPr/>
        </p:nvSpPr>
        <p:spPr>
          <a:xfrm>
            <a:off x="191400" y="4778572"/>
            <a:ext cx="90072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dirty="0" smtClean="0">
                <a:solidFill>
                  <a:srgbClr val="DD7E6B"/>
                </a:solidFill>
              </a:rPr>
              <a:t>October 02, 2025			Annual Report					13</a:t>
            </a:r>
            <a:endParaRPr sz="1000" dirty="0">
              <a:solidFill>
                <a:srgbClr val="DD7E6B"/>
              </a:solidFill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it-IT" dirty="0" smtClean="0"/>
              <a:t> </a:t>
            </a:r>
            <a:endParaRPr lang="it-IT" sz="1200" dirty="0"/>
          </a:p>
          <a:p>
            <a:r>
              <a:rPr lang="en-IN" sz="1200" dirty="0"/>
              <a:t>Definition, implementation and validation of methods to identify meteor signals in seismic and infrasound data </a:t>
            </a:r>
            <a:r>
              <a:rPr lang="it-IT" dirty="0" smtClean="0"/>
              <a:t> </a:t>
            </a:r>
          </a:p>
          <a:p>
            <a:endParaRPr lang="it-IT" dirty="0"/>
          </a:p>
          <a:p>
            <a:r>
              <a:rPr lang="en-IN" sz="1200" dirty="0"/>
              <a:t>I</a:t>
            </a:r>
            <a:r>
              <a:rPr lang="en-IN" sz="1200" dirty="0" smtClean="0"/>
              <a:t>mplementation </a:t>
            </a:r>
            <a:r>
              <a:rPr lang="en-IN" sz="1200" dirty="0"/>
              <a:t>of an Integrated Alert System (IAS) able to identify and collect data from optical, </a:t>
            </a:r>
            <a:r>
              <a:rPr lang="en-IN" sz="1200" dirty="0" smtClean="0"/>
              <a:t>seismic </a:t>
            </a:r>
            <a:r>
              <a:rPr lang="en-IN" sz="1200" dirty="0"/>
              <a:t>and infrasound networks </a:t>
            </a:r>
            <a:r>
              <a:rPr lang="it-IT" dirty="0" smtClean="0"/>
              <a:t> </a:t>
            </a:r>
            <a:endParaRPr lang="it-IT" dirty="0"/>
          </a:p>
          <a:p>
            <a:endParaRPr lang="it-IT" dirty="0"/>
          </a:p>
          <a:p>
            <a:r>
              <a:rPr lang="en-IN" sz="1200" dirty="0" smtClean="0"/>
              <a:t>Integration</a:t>
            </a:r>
            <a:r>
              <a:rPr lang="en-IN" sz="1200" dirty="0"/>
              <a:t>, validation and maintenance of the PRISMA optical nodes and infrastructure as a part of the multi-messenger fireball network </a:t>
            </a:r>
          </a:p>
          <a:p>
            <a:endParaRPr lang="en-IN" sz="1200" dirty="0"/>
          </a:p>
          <a:p>
            <a:endParaRPr lang="en-IN" sz="1200" dirty="0"/>
          </a:p>
          <a:p>
            <a:endParaRPr lang="en-IN" sz="12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7557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33"/>
          <p:cNvSpPr txBox="1"/>
          <p:nvPr/>
        </p:nvSpPr>
        <p:spPr>
          <a:xfrm>
            <a:off x="14196" y="204760"/>
            <a:ext cx="9144000" cy="461700"/>
          </a:xfrm>
          <a:prstGeom prst="rect">
            <a:avLst/>
          </a:prstGeom>
          <a:solidFill>
            <a:srgbClr val="A61C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</a:endParaRPr>
          </a:p>
        </p:txBody>
      </p:sp>
      <p:pic>
        <p:nvPicPr>
          <p:cNvPr id="505" name="Google Shape;50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1750" y="140150"/>
            <a:ext cx="1362150" cy="75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86525" y="208375"/>
            <a:ext cx="2263925" cy="645300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33"/>
          <p:cNvSpPr txBox="1"/>
          <p:nvPr/>
        </p:nvSpPr>
        <p:spPr>
          <a:xfrm>
            <a:off x="0" y="4722275"/>
            <a:ext cx="9144000" cy="4617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595959"/>
              </a:solidFill>
            </a:endParaRPr>
          </a:p>
        </p:txBody>
      </p:sp>
      <p:sp>
        <p:nvSpPr>
          <p:cNvPr id="510" name="Google Shape;510;p33"/>
          <p:cNvSpPr txBox="1"/>
          <p:nvPr/>
        </p:nvSpPr>
        <p:spPr>
          <a:xfrm>
            <a:off x="82596" y="828675"/>
            <a:ext cx="90072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en-US" b="1" u="sng" dirty="0" smtClean="0"/>
              <a:t>List </a:t>
            </a:r>
            <a:r>
              <a:rPr lang="en-US" b="1" u="sng" dirty="0"/>
              <a:t>of attended courses and schools</a:t>
            </a:r>
            <a:endParaRPr lang="it-IT" u="sng" dirty="0"/>
          </a:p>
        </p:txBody>
      </p:sp>
      <p:cxnSp>
        <p:nvCxnSpPr>
          <p:cNvPr id="515" name="Google Shape;515;p33"/>
          <p:cNvCxnSpPr/>
          <p:nvPr/>
        </p:nvCxnSpPr>
        <p:spPr>
          <a:xfrm>
            <a:off x="1200" y="855583"/>
            <a:ext cx="9142800" cy="10200"/>
          </a:xfrm>
          <a:prstGeom prst="straightConnector1">
            <a:avLst/>
          </a:prstGeom>
          <a:noFill/>
          <a:ln w="9525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5" name="Immagin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574" y="0"/>
            <a:ext cx="1749979" cy="834072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553" y="0"/>
            <a:ext cx="834891" cy="834891"/>
          </a:xfrm>
          <a:prstGeom prst="rect">
            <a:avLst/>
          </a:prstGeom>
        </p:spPr>
      </p:pic>
      <p:sp>
        <p:nvSpPr>
          <p:cNvPr id="18" name="Google Shape;93;p15"/>
          <p:cNvSpPr txBox="1"/>
          <p:nvPr/>
        </p:nvSpPr>
        <p:spPr>
          <a:xfrm>
            <a:off x="191400" y="4778572"/>
            <a:ext cx="90072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dirty="0" smtClean="0">
                <a:solidFill>
                  <a:srgbClr val="DD7E6B"/>
                </a:solidFill>
              </a:rPr>
              <a:t>October 02, 2025			Annual Report					14</a:t>
            </a:r>
            <a:endParaRPr sz="1000" dirty="0">
              <a:solidFill>
                <a:srgbClr val="DD7E6B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79828" y="1361759"/>
            <a:ext cx="8764172" cy="3344710"/>
          </a:xfrm>
        </p:spPr>
        <p:txBody>
          <a:bodyPr>
            <a:normAutofit fontScale="90000"/>
          </a:bodyPr>
          <a:lstStyle/>
          <a:p>
            <a:r>
              <a:rPr lang="en-IN" sz="1200" b="1" dirty="0" smtClean="0"/>
              <a:t>Courses :</a:t>
            </a:r>
            <a:r>
              <a:rPr lang="en-IN" sz="1200" dirty="0" smtClean="0"/>
              <a:t/>
            </a:r>
            <a:br>
              <a:rPr lang="en-IN" sz="1200" dirty="0" smtClean="0"/>
            </a:br>
            <a:r>
              <a:rPr lang="en-IN" sz="1200" dirty="0" smtClean="0"/>
              <a:t>1. Advanced </a:t>
            </a:r>
            <a:r>
              <a:rPr lang="en-IN" sz="1200" dirty="0"/>
              <a:t>scientific programming in </a:t>
            </a:r>
            <a:r>
              <a:rPr lang="en-IN" sz="1200" dirty="0" err="1" smtClean="0"/>
              <a:t>Matlab</a:t>
            </a:r>
            <a:r>
              <a:rPr lang="en-IN" sz="1200" dirty="0" smtClean="0"/>
              <a:t>	-</a:t>
            </a:r>
            <a:r>
              <a:rPr lang="en-IN" sz="1200" dirty="0"/>
              <a:t>	</a:t>
            </a:r>
            <a:r>
              <a:rPr lang="en-IN" sz="1200" dirty="0" smtClean="0">
                <a:latin typeface="Canva Sans" panose="020B0604020202020204"/>
              </a:rPr>
              <a:t>Passed </a:t>
            </a:r>
            <a:r>
              <a:rPr lang="en-IN" sz="1200" dirty="0">
                <a:latin typeface="Canva Sans" panose="020B0604020202020204"/>
              </a:rPr>
              <a:t>(</a:t>
            </a:r>
            <a:r>
              <a:rPr lang="en-IN" sz="1200" dirty="0" smtClean="0">
                <a:latin typeface="Canva Sans" panose="020B0604020202020204"/>
              </a:rPr>
              <a:t>credits - 6)</a:t>
            </a:r>
            <a:br>
              <a:rPr lang="en-IN" sz="1200" dirty="0" smtClean="0">
                <a:latin typeface="Canva Sans" panose="020B0604020202020204"/>
              </a:rPr>
            </a:br>
            <a:r>
              <a:rPr lang="en-IN" sz="1200" dirty="0" smtClean="0">
                <a:latin typeface="Canva Sans" panose="020B0604020202020204"/>
              </a:rPr>
              <a:t>2. </a:t>
            </a:r>
            <a:r>
              <a:rPr lang="en-IN" sz="1200" dirty="0"/>
              <a:t>Big Data Analysis in </a:t>
            </a:r>
            <a:r>
              <a:rPr lang="en-IN" sz="1200" dirty="0" smtClean="0"/>
              <a:t>Python		-	Passed (credits - 2.5)</a:t>
            </a:r>
            <a:br>
              <a:rPr lang="en-IN" sz="1200" dirty="0" smtClean="0"/>
            </a:br>
            <a:r>
              <a:rPr lang="en-IN" sz="1200" dirty="0" smtClean="0"/>
              <a:t>3. Adaptive Optics For Astronomy		-	Pending (credits - 1.5)</a:t>
            </a:r>
            <a:br>
              <a:rPr lang="en-IN" sz="1200" dirty="0" smtClean="0"/>
            </a:br>
            <a:r>
              <a:rPr lang="en-IN" sz="1200" dirty="0" smtClean="0"/>
              <a:t>4. Machine Learning For Physics		-	Pending </a:t>
            </a:r>
            <a:r>
              <a:rPr lang="en-IN" sz="1200" dirty="0"/>
              <a:t>(</a:t>
            </a:r>
            <a:r>
              <a:rPr lang="en-IN" sz="1200" dirty="0" smtClean="0"/>
              <a:t>credits - 3)</a:t>
            </a:r>
            <a:br>
              <a:rPr lang="en-IN" sz="1200" dirty="0" smtClean="0"/>
            </a:br>
            <a:r>
              <a:rPr lang="en-IN" sz="1200" dirty="0"/>
              <a:t/>
            </a:r>
            <a:br>
              <a:rPr lang="en-IN" sz="1200" dirty="0"/>
            </a:br>
            <a:r>
              <a:rPr lang="en-IN" sz="1200" dirty="0" smtClean="0"/>
              <a:t/>
            </a:r>
            <a:br>
              <a:rPr lang="en-IN" sz="1200" dirty="0" smtClean="0"/>
            </a:br>
            <a:r>
              <a:rPr lang="en-IN" sz="1200" b="1" dirty="0" smtClean="0"/>
              <a:t>Schools :</a:t>
            </a:r>
            <a:br>
              <a:rPr lang="en-IN" sz="1200" b="1" dirty="0" smtClean="0"/>
            </a:br>
            <a:r>
              <a:rPr lang="en-IN" sz="1200" dirty="0" smtClean="0"/>
              <a:t>1. </a:t>
            </a:r>
            <a:r>
              <a:rPr lang="en-IN" sz="1300" dirty="0"/>
              <a:t>Francesco </a:t>
            </a:r>
            <a:r>
              <a:rPr lang="en-IN" sz="1300" dirty="0" err="1"/>
              <a:t>Lucchin</a:t>
            </a:r>
            <a:r>
              <a:rPr lang="en-IN" sz="1300" dirty="0"/>
              <a:t> - Asiago 2025: From the solar system to high redshift </a:t>
            </a:r>
            <a:r>
              <a:rPr lang="en-IN" sz="1300" dirty="0" smtClean="0"/>
              <a:t>galaxies	May 26-31, 2025</a:t>
            </a:r>
            <a:br>
              <a:rPr lang="en-IN" sz="1300" dirty="0" smtClean="0"/>
            </a:br>
            <a:r>
              <a:rPr lang="en-IN" sz="1300" dirty="0" smtClean="0"/>
              <a:t/>
            </a:r>
            <a:br>
              <a:rPr lang="en-IN" sz="1300" dirty="0" smtClean="0"/>
            </a:br>
            <a:r>
              <a:rPr lang="en-IN" sz="1300" dirty="0" smtClean="0"/>
              <a:t>2. </a:t>
            </a:r>
            <a:r>
              <a:rPr lang="en-IN" sz="1300" dirty="0"/>
              <a:t>Scientific Communication in Astronomy School – 3rd edition </a:t>
            </a:r>
            <a:r>
              <a:rPr lang="en-IN" sz="1300" dirty="0" smtClean="0"/>
              <a:t>– </a:t>
            </a:r>
            <a:r>
              <a:rPr lang="en-IN" sz="1300" dirty="0" err="1" smtClean="0"/>
              <a:t>Bertinoro</a:t>
            </a:r>
            <a:r>
              <a:rPr lang="en-IN" sz="1300" dirty="0" smtClean="0"/>
              <a:t>		</a:t>
            </a:r>
            <a:r>
              <a:rPr lang="it-IT" sz="1300" dirty="0" err="1" smtClean="0"/>
              <a:t>October</a:t>
            </a:r>
            <a:r>
              <a:rPr lang="it-IT" sz="1300" dirty="0" smtClean="0"/>
              <a:t> </a:t>
            </a:r>
            <a:r>
              <a:rPr lang="it-IT" sz="1300" dirty="0"/>
              <a:t>12-17, 2025 </a:t>
            </a:r>
            <a:r>
              <a:rPr lang="en-IN" sz="1300" dirty="0" smtClean="0"/>
              <a:t>		</a:t>
            </a:r>
            <a:br>
              <a:rPr lang="en-IN" sz="1300" dirty="0" smtClean="0"/>
            </a:br>
            <a:r>
              <a:rPr lang="en-IN" b="1" dirty="0"/>
              <a:t/>
            </a:r>
            <a:br>
              <a:rPr lang="en-IN" b="1" dirty="0"/>
            </a:br>
            <a:r>
              <a:rPr lang="en-IN" sz="1200" dirty="0"/>
              <a:t/>
            </a:r>
            <a:br>
              <a:rPr lang="en-IN" sz="1200" dirty="0"/>
            </a:b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74253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33"/>
          <p:cNvSpPr txBox="1"/>
          <p:nvPr/>
        </p:nvSpPr>
        <p:spPr>
          <a:xfrm>
            <a:off x="0" y="287675"/>
            <a:ext cx="9144000" cy="461700"/>
          </a:xfrm>
          <a:prstGeom prst="rect">
            <a:avLst/>
          </a:prstGeom>
          <a:solidFill>
            <a:srgbClr val="A61C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</a:endParaRPr>
          </a:p>
        </p:txBody>
      </p:sp>
      <p:pic>
        <p:nvPicPr>
          <p:cNvPr id="505" name="Google Shape;50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1750" y="140150"/>
            <a:ext cx="1362150" cy="75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86525" y="208375"/>
            <a:ext cx="2263925" cy="645300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33"/>
          <p:cNvSpPr txBox="1"/>
          <p:nvPr/>
        </p:nvSpPr>
        <p:spPr>
          <a:xfrm>
            <a:off x="0" y="4722275"/>
            <a:ext cx="9144000" cy="4617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595959"/>
              </a:solidFill>
            </a:endParaRPr>
          </a:p>
        </p:txBody>
      </p:sp>
      <p:cxnSp>
        <p:nvCxnSpPr>
          <p:cNvPr id="515" name="Google Shape;515;p33"/>
          <p:cNvCxnSpPr/>
          <p:nvPr/>
        </p:nvCxnSpPr>
        <p:spPr>
          <a:xfrm>
            <a:off x="1200" y="855583"/>
            <a:ext cx="9142800" cy="10200"/>
          </a:xfrm>
          <a:prstGeom prst="straightConnector1">
            <a:avLst/>
          </a:prstGeom>
          <a:noFill/>
          <a:ln w="9525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5" name="Immagin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574" y="0"/>
            <a:ext cx="1749979" cy="834072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553" y="0"/>
            <a:ext cx="834891" cy="834891"/>
          </a:xfrm>
          <a:prstGeom prst="rect">
            <a:avLst/>
          </a:prstGeom>
        </p:spPr>
      </p:pic>
      <p:sp>
        <p:nvSpPr>
          <p:cNvPr id="18" name="Google Shape;93;p15"/>
          <p:cNvSpPr txBox="1"/>
          <p:nvPr/>
        </p:nvSpPr>
        <p:spPr>
          <a:xfrm>
            <a:off x="191400" y="4778572"/>
            <a:ext cx="90072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dirty="0" smtClean="0">
                <a:solidFill>
                  <a:srgbClr val="DD7E6B"/>
                </a:solidFill>
              </a:rPr>
              <a:t>October 02, 2025			Annual Report					15</a:t>
            </a:r>
            <a:endParaRPr sz="1000" dirty="0">
              <a:solidFill>
                <a:srgbClr val="DD7E6B"/>
              </a:solidFill>
            </a:endParaRPr>
          </a:p>
        </p:txBody>
      </p:sp>
      <p:sp>
        <p:nvSpPr>
          <p:cNvPr id="11" name="Google Shape;710;p44"/>
          <p:cNvSpPr txBox="1"/>
          <p:nvPr/>
        </p:nvSpPr>
        <p:spPr>
          <a:xfrm>
            <a:off x="1316025" y="2180188"/>
            <a:ext cx="6714000" cy="12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2"/>
                </a:solidFill>
              </a:rPr>
              <a:t>Thank you for your attention!!</a:t>
            </a:r>
            <a:endParaRPr sz="1800" b="1" dirty="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26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33"/>
          <p:cNvSpPr txBox="1"/>
          <p:nvPr/>
        </p:nvSpPr>
        <p:spPr>
          <a:xfrm>
            <a:off x="0" y="287675"/>
            <a:ext cx="9144000" cy="461700"/>
          </a:xfrm>
          <a:prstGeom prst="rect">
            <a:avLst/>
          </a:prstGeom>
          <a:solidFill>
            <a:srgbClr val="A61C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</a:endParaRPr>
          </a:p>
        </p:txBody>
      </p:sp>
      <p:pic>
        <p:nvPicPr>
          <p:cNvPr id="505" name="Google Shape;50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1750" y="140150"/>
            <a:ext cx="1362150" cy="75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86525" y="208375"/>
            <a:ext cx="2263925" cy="645300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33"/>
          <p:cNvSpPr txBox="1"/>
          <p:nvPr/>
        </p:nvSpPr>
        <p:spPr>
          <a:xfrm>
            <a:off x="0" y="4722275"/>
            <a:ext cx="9144000" cy="4617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595959"/>
              </a:solidFill>
            </a:endParaRPr>
          </a:p>
        </p:txBody>
      </p:sp>
      <p:cxnSp>
        <p:nvCxnSpPr>
          <p:cNvPr id="515" name="Google Shape;515;p33"/>
          <p:cNvCxnSpPr/>
          <p:nvPr/>
        </p:nvCxnSpPr>
        <p:spPr>
          <a:xfrm>
            <a:off x="1200" y="855583"/>
            <a:ext cx="9142800" cy="10200"/>
          </a:xfrm>
          <a:prstGeom prst="straightConnector1">
            <a:avLst/>
          </a:prstGeom>
          <a:noFill/>
          <a:ln w="9525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5" name="Immagin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574" y="0"/>
            <a:ext cx="1749979" cy="834072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553" y="0"/>
            <a:ext cx="834891" cy="834891"/>
          </a:xfrm>
          <a:prstGeom prst="rect">
            <a:avLst/>
          </a:prstGeom>
        </p:spPr>
      </p:pic>
      <p:sp>
        <p:nvSpPr>
          <p:cNvPr id="18" name="Google Shape;93;p15"/>
          <p:cNvSpPr txBox="1"/>
          <p:nvPr/>
        </p:nvSpPr>
        <p:spPr>
          <a:xfrm>
            <a:off x="191400" y="4778572"/>
            <a:ext cx="90072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dirty="0" smtClean="0">
                <a:solidFill>
                  <a:srgbClr val="DD7E6B"/>
                </a:solidFill>
              </a:rPr>
              <a:t>October 02, 2025			Annual Report					</a:t>
            </a:r>
            <a:r>
              <a:rPr lang="en-GB" sz="1000" dirty="0">
                <a:solidFill>
                  <a:srgbClr val="DD7E6B"/>
                </a:solidFill>
              </a:rPr>
              <a:t>2</a:t>
            </a:r>
            <a:endParaRPr sz="1000" dirty="0">
              <a:solidFill>
                <a:srgbClr val="DD7E6B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867691"/>
            <a:ext cx="8520600" cy="841800"/>
          </a:xfrm>
        </p:spPr>
        <p:txBody>
          <a:bodyPr>
            <a:normAutofit/>
          </a:bodyPr>
          <a:lstStyle/>
          <a:p>
            <a:pPr algn="l"/>
            <a:r>
              <a:rPr lang="en-IN" sz="2400" b="1" dirty="0" smtClean="0"/>
              <a:t>What is </a:t>
            </a:r>
            <a:r>
              <a:rPr lang="en-IN" sz="2400" b="1" dirty="0" err="1" smtClean="0"/>
              <a:t>Prisma</a:t>
            </a:r>
            <a:r>
              <a:rPr lang="en-IN" sz="2400" b="1" dirty="0" smtClean="0"/>
              <a:t>?</a:t>
            </a:r>
            <a:endParaRPr lang="it-IT" sz="2400" b="1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783" y="1366841"/>
            <a:ext cx="3846786" cy="30948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4" y="1857375"/>
            <a:ext cx="2390462" cy="236384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396" y="1857375"/>
            <a:ext cx="2396359" cy="236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27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/>
          <p:nvPr/>
        </p:nvSpPr>
        <p:spPr>
          <a:xfrm>
            <a:off x="338675" y="1418582"/>
            <a:ext cx="8596432" cy="2785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b="1" dirty="0" err="1"/>
              <a:t>Research</a:t>
            </a:r>
            <a:r>
              <a:rPr lang="it-IT" sz="1200" b="1" dirty="0"/>
              <a:t> </a:t>
            </a:r>
            <a:r>
              <a:rPr lang="it-IT" sz="1200" b="1" dirty="0" err="1"/>
              <a:t>Topic</a:t>
            </a:r>
            <a:r>
              <a:rPr lang="it-IT" sz="1200" b="1" dirty="0"/>
              <a:t>:</a:t>
            </a:r>
            <a:r>
              <a:rPr lang="it-IT" sz="1200" dirty="0"/>
              <a:t/>
            </a:r>
            <a:br>
              <a:rPr lang="it-IT" sz="1200" dirty="0"/>
            </a:br>
            <a:r>
              <a:rPr lang="it-IT" sz="1200" dirty="0"/>
              <a:t>Development of </a:t>
            </a:r>
            <a:r>
              <a:rPr lang="it-IT" sz="1200" dirty="0" err="1"/>
              <a:t>advanced</a:t>
            </a:r>
            <a:r>
              <a:rPr lang="it-IT" sz="1200" dirty="0"/>
              <a:t> </a:t>
            </a:r>
            <a:r>
              <a:rPr lang="it-IT" sz="1200" dirty="0" err="1"/>
              <a:t>technologies</a:t>
            </a:r>
            <a:r>
              <a:rPr lang="it-IT" sz="1200" dirty="0"/>
              <a:t> for multi-</a:t>
            </a:r>
            <a:r>
              <a:rPr lang="it-IT" sz="1200" dirty="0" err="1"/>
              <a:t>platform</a:t>
            </a:r>
            <a:r>
              <a:rPr lang="it-IT" sz="1200" dirty="0"/>
              <a:t> </a:t>
            </a:r>
            <a:r>
              <a:rPr lang="it-IT" sz="1200" dirty="0" err="1"/>
              <a:t>meteor</a:t>
            </a:r>
            <a:r>
              <a:rPr lang="it-IT" sz="1200" dirty="0"/>
              <a:t> </a:t>
            </a:r>
            <a:r>
              <a:rPr lang="it-IT" sz="1200" dirty="0" err="1"/>
              <a:t>observation</a:t>
            </a:r>
            <a:r>
              <a:rPr lang="it-IT" sz="1200" dirty="0"/>
              <a:t> from </a:t>
            </a:r>
            <a:r>
              <a:rPr lang="it-IT" sz="1200" dirty="0" err="1"/>
              <a:t>ground</a:t>
            </a:r>
            <a:r>
              <a:rPr lang="it-IT" sz="1200" dirty="0"/>
              <a:t> and </a:t>
            </a:r>
            <a:r>
              <a:rPr lang="it-IT" sz="1200" dirty="0" err="1"/>
              <a:t>space</a:t>
            </a:r>
            <a:r>
              <a:rPr lang="it-IT" sz="1200" dirty="0" smtClean="0"/>
              <a:t>.</a:t>
            </a:r>
          </a:p>
          <a:p>
            <a:endParaRPr lang="it-IT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b="1" dirty="0" err="1"/>
              <a:t>Objectives</a:t>
            </a:r>
            <a:r>
              <a:rPr lang="it-IT" sz="1200" b="1" dirty="0"/>
              <a:t>:</a:t>
            </a:r>
            <a:endParaRPr lang="it-IT" sz="1200" dirty="0"/>
          </a:p>
          <a:p>
            <a:r>
              <a:rPr lang="it-IT" sz="1200" b="1" dirty="0"/>
              <a:t>	</a:t>
            </a:r>
            <a:r>
              <a:rPr lang="it-IT" sz="1200" b="1" dirty="0" smtClean="0">
                <a:solidFill>
                  <a:srgbClr val="FF0000"/>
                </a:solidFill>
              </a:rPr>
              <a:t>Combine </a:t>
            </a:r>
            <a:r>
              <a:rPr lang="it-IT" sz="1200" b="1" dirty="0">
                <a:solidFill>
                  <a:srgbClr val="FF0000"/>
                </a:solidFill>
              </a:rPr>
              <a:t>multi-</a:t>
            </a:r>
            <a:r>
              <a:rPr lang="it-IT" sz="1200" b="1" dirty="0" err="1">
                <a:solidFill>
                  <a:srgbClr val="FF0000"/>
                </a:solidFill>
              </a:rPr>
              <a:t>technique</a:t>
            </a:r>
            <a:r>
              <a:rPr lang="it-IT" sz="1200" b="1" dirty="0">
                <a:solidFill>
                  <a:srgbClr val="FF0000"/>
                </a:solidFill>
              </a:rPr>
              <a:t> </a:t>
            </a:r>
            <a:r>
              <a:rPr lang="it-IT" sz="1200" b="1" dirty="0" err="1">
                <a:solidFill>
                  <a:srgbClr val="FF0000"/>
                </a:solidFill>
              </a:rPr>
              <a:t>observations</a:t>
            </a:r>
            <a:r>
              <a:rPr lang="it-IT" sz="1200" dirty="0">
                <a:solidFill>
                  <a:srgbClr val="FF0000"/>
                </a:solidFill>
              </a:rPr>
              <a:t> </a:t>
            </a:r>
            <a:r>
              <a:rPr lang="it-IT" sz="1200" dirty="0" smtClean="0"/>
              <a:t>(e.g. </a:t>
            </a:r>
            <a:r>
              <a:rPr lang="it-IT" sz="1200" dirty="0" err="1" smtClean="0"/>
              <a:t>optical</a:t>
            </a:r>
            <a:r>
              <a:rPr lang="it-IT" sz="1200" dirty="0" smtClean="0"/>
              <a:t> </a:t>
            </a:r>
            <a:r>
              <a:rPr lang="it-IT" sz="1200" dirty="0" err="1" smtClean="0"/>
              <a:t>imaging,infra</a:t>
            </a:r>
            <a:r>
              <a:rPr lang="it-IT" sz="1200" dirty="0" smtClean="0"/>
              <a:t>-sound</a:t>
            </a:r>
            <a:r>
              <a:rPr lang="it-IT" sz="1200" dirty="0"/>
              <a:t>, </a:t>
            </a:r>
            <a:r>
              <a:rPr lang="it-IT" sz="1200" dirty="0" err="1"/>
              <a:t>seismic</a:t>
            </a:r>
            <a:r>
              <a:rPr lang="it-IT" sz="1200" dirty="0"/>
              <a:t> </a:t>
            </a:r>
            <a:r>
              <a:rPr lang="it-IT" sz="1200" dirty="0" err="1"/>
              <a:t>detections</a:t>
            </a:r>
            <a:r>
              <a:rPr lang="it-IT" sz="1200" dirty="0"/>
              <a:t>, </a:t>
            </a:r>
            <a:r>
              <a:rPr lang="it-IT" sz="1200" dirty="0" err="1" smtClean="0"/>
              <a:t>space-based</a:t>
            </a:r>
            <a:r>
              <a:rPr lang="it-IT" sz="1200" dirty="0" smtClean="0"/>
              <a:t> </a:t>
            </a:r>
            <a:r>
              <a:rPr lang="it-IT" sz="1200" dirty="0"/>
              <a:t>data) </a:t>
            </a:r>
            <a:r>
              <a:rPr lang="it-IT" sz="1200" dirty="0" err="1"/>
              <a:t>into</a:t>
            </a:r>
            <a:r>
              <a:rPr lang="it-IT" sz="1200" dirty="0"/>
              <a:t> a </a:t>
            </a:r>
            <a:r>
              <a:rPr lang="it-IT" sz="1200" dirty="0" err="1"/>
              <a:t>coherent</a:t>
            </a:r>
            <a:r>
              <a:rPr lang="it-IT" sz="1200" dirty="0"/>
              <a:t> </a:t>
            </a:r>
            <a:r>
              <a:rPr lang="it-IT" sz="1200" dirty="0" err="1"/>
              <a:t>framework</a:t>
            </a:r>
            <a:r>
              <a:rPr lang="it-IT" sz="1200" dirty="0"/>
              <a:t>.</a:t>
            </a:r>
          </a:p>
          <a:p>
            <a:r>
              <a:rPr lang="it-IT" sz="1200" b="1" dirty="0" smtClean="0"/>
              <a:t>	</a:t>
            </a:r>
            <a:r>
              <a:rPr lang="it-IT" sz="1200" b="1" dirty="0" err="1" smtClean="0"/>
              <a:t>Develop</a:t>
            </a:r>
            <a:r>
              <a:rPr lang="it-IT" sz="1200" b="1" dirty="0" smtClean="0"/>
              <a:t> </a:t>
            </a:r>
            <a:r>
              <a:rPr lang="it-IT" sz="1200" b="1" dirty="0" err="1"/>
              <a:t>methodologies</a:t>
            </a:r>
            <a:r>
              <a:rPr lang="it-IT" sz="1200" dirty="0"/>
              <a:t> for </a:t>
            </a:r>
            <a:r>
              <a:rPr lang="it-IT" sz="1200" dirty="0" err="1"/>
              <a:t>identifying</a:t>
            </a:r>
            <a:r>
              <a:rPr lang="it-IT" sz="1200" dirty="0"/>
              <a:t> </a:t>
            </a:r>
            <a:r>
              <a:rPr lang="it-IT" sz="1200" dirty="0" err="1"/>
              <a:t>meteor</a:t>
            </a:r>
            <a:r>
              <a:rPr lang="it-IT" sz="1200" dirty="0"/>
              <a:t> </a:t>
            </a:r>
            <a:r>
              <a:rPr lang="it-IT" sz="1200" dirty="0" err="1"/>
              <a:t>signals</a:t>
            </a:r>
            <a:r>
              <a:rPr lang="it-IT" sz="1200" dirty="0"/>
              <a:t> in </a:t>
            </a:r>
            <a:r>
              <a:rPr lang="it-IT" sz="1200" dirty="0" err="1"/>
              <a:t>seismic</a:t>
            </a:r>
            <a:r>
              <a:rPr lang="it-IT" sz="1200" dirty="0"/>
              <a:t> and </a:t>
            </a:r>
            <a:r>
              <a:rPr lang="it-IT" sz="1200" dirty="0" err="1"/>
              <a:t>infrasound</a:t>
            </a:r>
            <a:r>
              <a:rPr lang="it-IT" sz="1200" dirty="0"/>
              <a:t> data.</a:t>
            </a:r>
          </a:p>
          <a:p>
            <a:r>
              <a:rPr lang="it-IT" sz="1200" b="1" dirty="0" smtClean="0"/>
              <a:t>	</a:t>
            </a:r>
            <a:r>
              <a:rPr lang="it-IT" sz="1200" b="1" dirty="0" err="1" smtClean="0"/>
              <a:t>Implement</a:t>
            </a:r>
            <a:r>
              <a:rPr lang="it-IT" sz="1200" b="1" dirty="0" smtClean="0"/>
              <a:t> </a:t>
            </a:r>
            <a:r>
              <a:rPr lang="it-IT" sz="1200" b="1" dirty="0"/>
              <a:t>an </a:t>
            </a:r>
            <a:r>
              <a:rPr lang="it-IT" sz="1200" b="1" dirty="0" err="1"/>
              <a:t>Integrated</a:t>
            </a:r>
            <a:r>
              <a:rPr lang="it-IT" sz="1200" b="1" dirty="0"/>
              <a:t> </a:t>
            </a:r>
            <a:r>
              <a:rPr lang="it-IT" sz="1200" b="1" dirty="0" err="1"/>
              <a:t>Alert</a:t>
            </a:r>
            <a:r>
              <a:rPr lang="it-IT" sz="1200" b="1" dirty="0"/>
              <a:t> System (IAS)</a:t>
            </a:r>
            <a:r>
              <a:rPr lang="it-IT" sz="1200" dirty="0"/>
              <a:t> to </a:t>
            </a:r>
            <a:r>
              <a:rPr lang="it-IT" sz="1200" dirty="0" err="1"/>
              <a:t>collect</a:t>
            </a:r>
            <a:r>
              <a:rPr lang="it-IT" sz="1200" dirty="0"/>
              <a:t> and correlate data </a:t>
            </a:r>
            <a:r>
              <a:rPr lang="it-IT" sz="1200" dirty="0" err="1"/>
              <a:t>across</a:t>
            </a:r>
            <a:r>
              <a:rPr lang="it-IT" sz="1200" dirty="0"/>
              <a:t> </a:t>
            </a:r>
            <a:r>
              <a:rPr lang="it-IT" sz="1200" dirty="0" err="1"/>
              <a:t>optical</a:t>
            </a:r>
            <a:r>
              <a:rPr lang="it-IT" sz="1200" dirty="0" smtClean="0"/>
              <a:t>, </a:t>
            </a:r>
            <a:r>
              <a:rPr lang="it-IT" sz="1200" dirty="0" err="1"/>
              <a:t>seismic</a:t>
            </a:r>
            <a:r>
              <a:rPr lang="it-IT" sz="1200" dirty="0"/>
              <a:t>, and </a:t>
            </a:r>
            <a:r>
              <a:rPr lang="it-IT" sz="1200" dirty="0" err="1"/>
              <a:t>infrasound</a:t>
            </a:r>
            <a:r>
              <a:rPr lang="it-IT" sz="1200" dirty="0"/>
              <a:t> networks.</a:t>
            </a:r>
          </a:p>
          <a:p>
            <a:r>
              <a:rPr lang="it-IT" sz="1200" b="1" dirty="0" smtClean="0"/>
              <a:t>	Design </a:t>
            </a:r>
            <a:r>
              <a:rPr lang="it-IT" sz="1200" b="1" dirty="0"/>
              <a:t>and </a:t>
            </a:r>
            <a:r>
              <a:rPr lang="it-IT" sz="1200" b="1" dirty="0" err="1"/>
              <a:t>maintain</a:t>
            </a:r>
            <a:r>
              <a:rPr lang="it-IT" sz="1200" b="1" dirty="0"/>
              <a:t> data </a:t>
            </a:r>
            <a:r>
              <a:rPr lang="it-IT" sz="1200" b="1" dirty="0" err="1"/>
              <a:t>models</a:t>
            </a:r>
            <a:r>
              <a:rPr lang="it-IT" sz="1200" dirty="0"/>
              <a:t> to </a:t>
            </a:r>
            <a:r>
              <a:rPr lang="it-IT" sz="1200" dirty="0" err="1"/>
              <a:t>enable</a:t>
            </a:r>
            <a:r>
              <a:rPr lang="it-IT" sz="1200" dirty="0"/>
              <a:t> </a:t>
            </a:r>
            <a:r>
              <a:rPr lang="it-IT" sz="1200" dirty="0" err="1"/>
              <a:t>systematic</a:t>
            </a:r>
            <a:r>
              <a:rPr lang="it-IT" sz="1200" dirty="0"/>
              <a:t> multi-</a:t>
            </a:r>
            <a:r>
              <a:rPr lang="it-IT" sz="1200" dirty="0" err="1"/>
              <a:t>messenger</a:t>
            </a:r>
            <a:r>
              <a:rPr lang="it-IT" sz="1200" dirty="0"/>
              <a:t> </a:t>
            </a:r>
            <a:r>
              <a:rPr lang="it-IT" sz="1200" dirty="0" err="1"/>
              <a:t>analysis</a:t>
            </a:r>
            <a:r>
              <a:rPr lang="it-IT" sz="1200" dirty="0"/>
              <a:t> of </a:t>
            </a:r>
            <a:r>
              <a:rPr lang="it-IT" sz="1200" dirty="0" err="1"/>
              <a:t>fireballs</a:t>
            </a:r>
            <a:r>
              <a:rPr lang="it-IT" sz="1200" dirty="0"/>
              <a:t>.</a:t>
            </a:r>
          </a:p>
          <a:p>
            <a:r>
              <a:rPr lang="it-IT" sz="1200" b="1" dirty="0" smtClean="0"/>
              <a:t>	</a:t>
            </a:r>
            <a:r>
              <a:rPr lang="it-IT" sz="1200" b="1" dirty="0" err="1" smtClean="0"/>
              <a:t>Support</a:t>
            </a:r>
            <a:r>
              <a:rPr lang="it-IT" sz="1200" b="1" dirty="0" smtClean="0"/>
              <a:t> </a:t>
            </a:r>
            <a:r>
              <a:rPr lang="it-IT" sz="1200" b="1" dirty="0"/>
              <a:t>PRISMA </a:t>
            </a:r>
            <a:r>
              <a:rPr lang="it-IT" sz="1200" b="1" dirty="0" err="1"/>
              <a:t>optical</a:t>
            </a:r>
            <a:r>
              <a:rPr lang="it-IT" sz="1200" b="1" dirty="0"/>
              <a:t> network</a:t>
            </a:r>
            <a:r>
              <a:rPr lang="it-IT" sz="1200" dirty="0"/>
              <a:t> </a:t>
            </a:r>
            <a:r>
              <a:rPr lang="it-IT" sz="1200" dirty="0" err="1"/>
              <a:t>through</a:t>
            </a:r>
            <a:r>
              <a:rPr lang="it-IT" sz="1200" dirty="0"/>
              <a:t> </a:t>
            </a:r>
            <a:r>
              <a:rPr lang="it-IT" sz="1200" dirty="0" err="1"/>
              <a:t>integration</a:t>
            </a:r>
            <a:r>
              <a:rPr lang="it-IT" sz="1200" dirty="0"/>
              <a:t>, </a:t>
            </a:r>
            <a:r>
              <a:rPr lang="it-IT" sz="1200" dirty="0" err="1"/>
              <a:t>validation</a:t>
            </a:r>
            <a:r>
              <a:rPr lang="it-IT" sz="1200" dirty="0"/>
              <a:t>, and </a:t>
            </a:r>
            <a:r>
              <a:rPr lang="it-IT" sz="1200" dirty="0" err="1"/>
              <a:t>maintenance</a:t>
            </a:r>
            <a:r>
              <a:rPr lang="it-IT" sz="1200" dirty="0"/>
              <a:t>.</a:t>
            </a:r>
          </a:p>
          <a:p>
            <a:r>
              <a:rPr lang="it-IT" sz="1200" b="1" dirty="0" smtClean="0"/>
              <a:t>	Integrate </a:t>
            </a:r>
            <a:r>
              <a:rPr lang="it-IT" sz="1200" b="1" dirty="0" err="1"/>
              <a:t>space-based</a:t>
            </a:r>
            <a:r>
              <a:rPr lang="it-IT" sz="1200" b="1" dirty="0"/>
              <a:t> </a:t>
            </a:r>
            <a:r>
              <a:rPr lang="it-IT" sz="1200" b="1" dirty="0" err="1"/>
              <a:t>observations</a:t>
            </a:r>
            <a:r>
              <a:rPr lang="it-IT" sz="1200" dirty="0"/>
              <a:t> (e.g., Mini-EUSO, ESA </a:t>
            </a:r>
            <a:r>
              <a:rPr lang="it-IT" sz="1200" dirty="0" err="1"/>
              <a:t>Lightning</a:t>
            </a:r>
            <a:r>
              <a:rPr lang="it-IT" sz="1200" dirty="0"/>
              <a:t> </a:t>
            </a:r>
            <a:r>
              <a:rPr lang="it-IT" sz="1200" dirty="0" err="1"/>
              <a:t>Imager</a:t>
            </a:r>
            <a:r>
              <a:rPr lang="it-IT" sz="1200" dirty="0"/>
              <a:t>) </a:t>
            </a:r>
            <a:r>
              <a:rPr lang="it-IT" sz="1200" dirty="0" err="1"/>
              <a:t>into</a:t>
            </a:r>
            <a:r>
              <a:rPr lang="it-IT" sz="1200" dirty="0"/>
              <a:t> the </a:t>
            </a:r>
            <a:r>
              <a:rPr lang="it-IT" sz="1200" dirty="0" err="1"/>
              <a:t>fireball</a:t>
            </a:r>
            <a:r>
              <a:rPr lang="it-IT" sz="1200" dirty="0"/>
              <a:t> </a:t>
            </a:r>
            <a:r>
              <a:rPr lang="it-IT" sz="1200" dirty="0" err="1"/>
              <a:t>monitoring</a:t>
            </a:r>
            <a:r>
              <a:rPr lang="it-IT" sz="1200" dirty="0"/>
              <a:t> </a:t>
            </a:r>
            <a:r>
              <a:rPr lang="it-IT" sz="1200" dirty="0" err="1"/>
              <a:t>infrastructure</a:t>
            </a:r>
            <a:r>
              <a:rPr lang="it-IT" sz="1200" dirty="0"/>
              <a:t>.</a:t>
            </a: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00"/>
              <a:buChar char="●"/>
            </a:pPr>
            <a:endParaRPr sz="1300" dirty="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  <p:sp>
        <p:nvSpPr>
          <p:cNvPr id="76" name="Google Shape;76;p14"/>
          <p:cNvSpPr txBox="1"/>
          <p:nvPr/>
        </p:nvSpPr>
        <p:spPr>
          <a:xfrm>
            <a:off x="362253" y="764400"/>
            <a:ext cx="8476629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u="sng" dirty="0"/>
              <a:t>Research Topic and Objectives</a:t>
            </a:r>
            <a:endParaRPr sz="1500" u="sng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 dirty="0"/>
          </a:p>
        </p:txBody>
      </p:sp>
      <p:sp>
        <p:nvSpPr>
          <p:cNvPr id="78" name="Google Shape;78;p14"/>
          <p:cNvSpPr txBox="1"/>
          <p:nvPr/>
        </p:nvSpPr>
        <p:spPr>
          <a:xfrm>
            <a:off x="0" y="4722275"/>
            <a:ext cx="9144000" cy="4617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95959"/>
              </a:solidFill>
            </a:endParaRPr>
          </a:p>
        </p:txBody>
      </p:sp>
      <p:sp>
        <p:nvSpPr>
          <p:cNvPr id="19" name="Google Shape;104;p16"/>
          <p:cNvSpPr txBox="1"/>
          <p:nvPr/>
        </p:nvSpPr>
        <p:spPr>
          <a:xfrm>
            <a:off x="0" y="219220"/>
            <a:ext cx="9144000" cy="461700"/>
          </a:xfrm>
          <a:prstGeom prst="rect">
            <a:avLst/>
          </a:prstGeom>
          <a:solidFill>
            <a:srgbClr val="A61C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pic>
        <p:nvPicPr>
          <p:cNvPr id="22" name="Google Shape;5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30045" y="5895"/>
            <a:ext cx="2474587" cy="79399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" name="Google Shape;91;p15"/>
          <p:cNvCxnSpPr/>
          <p:nvPr/>
        </p:nvCxnSpPr>
        <p:spPr>
          <a:xfrm>
            <a:off x="1200" y="846215"/>
            <a:ext cx="9142800" cy="10200"/>
          </a:xfrm>
          <a:prstGeom prst="straightConnector1">
            <a:avLst/>
          </a:prstGeom>
          <a:noFill/>
          <a:ln w="9525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" name="Immagin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74" y="0"/>
            <a:ext cx="1749979" cy="834072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553" y="0"/>
            <a:ext cx="834891" cy="834891"/>
          </a:xfrm>
          <a:prstGeom prst="rect">
            <a:avLst/>
          </a:prstGeom>
        </p:spPr>
      </p:pic>
      <p:sp>
        <p:nvSpPr>
          <p:cNvPr id="27" name="Google Shape;93;p15"/>
          <p:cNvSpPr txBox="1"/>
          <p:nvPr/>
        </p:nvSpPr>
        <p:spPr>
          <a:xfrm>
            <a:off x="362253" y="4768349"/>
            <a:ext cx="90072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dirty="0" smtClean="0">
                <a:solidFill>
                  <a:srgbClr val="DD7E6B"/>
                </a:solidFill>
              </a:rPr>
              <a:t>October 02, 2025			Annual Report					3</a:t>
            </a:r>
            <a:endParaRPr sz="1000" dirty="0">
              <a:solidFill>
                <a:srgbClr val="DD7E6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5"/>
          <p:cNvSpPr txBox="1"/>
          <p:nvPr/>
        </p:nvSpPr>
        <p:spPr>
          <a:xfrm>
            <a:off x="76500" y="851315"/>
            <a:ext cx="8991000" cy="415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500" b="1" u="sng" dirty="0" smtClean="0"/>
              <a:t>Configuring and Calibrating PRISMA cameras</a:t>
            </a:r>
            <a:endParaRPr sz="1500" b="1" u="sng" dirty="0"/>
          </a:p>
        </p:txBody>
      </p:sp>
      <p:sp>
        <p:nvSpPr>
          <p:cNvPr id="92" name="Google Shape;92;p15"/>
          <p:cNvSpPr txBox="1"/>
          <p:nvPr/>
        </p:nvSpPr>
        <p:spPr>
          <a:xfrm>
            <a:off x="0" y="4722275"/>
            <a:ext cx="9144000" cy="4617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95959"/>
              </a:solidFill>
            </a:endParaRPr>
          </a:p>
        </p:txBody>
      </p:sp>
      <p:sp>
        <p:nvSpPr>
          <p:cNvPr id="94" name="Google Shape;94;p15"/>
          <p:cNvSpPr txBox="1"/>
          <p:nvPr/>
        </p:nvSpPr>
        <p:spPr>
          <a:xfrm>
            <a:off x="-456089" y="1109655"/>
            <a:ext cx="9389696" cy="1846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14400" lvl="0" algn="just"/>
            <a:endParaRPr lang="en-IN" sz="1200" dirty="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1200150" lvl="0" indent="-285750" algn="just">
              <a:buFont typeface="Arial" panose="020B0604020202020204" pitchFamily="34" charset="0"/>
              <a:buChar char="•"/>
            </a:pPr>
            <a:endParaRPr lang="en-IN" sz="1200" dirty="0" smtClean="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1200150" lvl="0" indent="-285750" algn="just">
              <a:buFont typeface="Arial" panose="020B0604020202020204" pitchFamily="34" charset="0"/>
              <a:buChar char="•"/>
            </a:pPr>
            <a:r>
              <a:rPr lang="en-IN" sz="1200" dirty="0" smtClean="0"/>
              <a:t>Acquired hands on skills in PRISMA camera configuration and calibration</a:t>
            </a:r>
          </a:p>
          <a:p>
            <a:pPr marL="1200150" lvl="0" indent="-285750" algn="just">
              <a:buFont typeface="Arial" panose="020B0604020202020204" pitchFamily="34" charset="0"/>
              <a:buChar char="•"/>
            </a:pPr>
            <a:endParaRPr lang="en-IN" sz="1200" dirty="0" smtClean="0"/>
          </a:p>
          <a:p>
            <a:pPr marL="1200150" lvl="0" indent="-285750" algn="just">
              <a:buFont typeface="Arial" panose="020B0604020202020204" pitchFamily="34" charset="0"/>
              <a:buChar char="•"/>
            </a:pPr>
            <a:r>
              <a:rPr lang="en-IN" sz="1200" dirty="0" smtClean="0"/>
              <a:t>Stations I worked on : </a:t>
            </a:r>
            <a:r>
              <a:rPr lang="it-IT" sz="1200" dirty="0"/>
              <a:t>FRCA20 (</a:t>
            </a:r>
            <a:r>
              <a:rPr lang="it-IT" sz="1200" dirty="0" err="1"/>
              <a:t>Nice</a:t>
            </a:r>
            <a:r>
              <a:rPr lang="it-IT" sz="1200" dirty="0"/>
              <a:t>), FRCA21 (Fréjus), FRCA22 (</a:t>
            </a:r>
            <a:r>
              <a:rPr lang="it-IT" sz="1200" dirty="0" err="1"/>
              <a:t>Vinon</a:t>
            </a:r>
            <a:r>
              <a:rPr lang="it-IT" sz="1200" dirty="0"/>
              <a:t>), DEBY20 (</a:t>
            </a:r>
            <a:r>
              <a:rPr lang="it-IT" sz="1200" dirty="0" err="1"/>
              <a:t>Münsterschwarzach</a:t>
            </a:r>
            <a:r>
              <a:rPr lang="it-IT" sz="1200" dirty="0"/>
              <a:t>), DEBW21 (</a:t>
            </a:r>
            <a:r>
              <a:rPr lang="it-IT" sz="1200" dirty="0" err="1"/>
              <a:t>Weinheim</a:t>
            </a:r>
            <a:r>
              <a:rPr lang="it-IT" sz="1200" dirty="0"/>
              <a:t>), DEBW22 (</a:t>
            </a:r>
            <a:r>
              <a:rPr lang="it-IT" sz="1200" dirty="0" err="1"/>
              <a:t>Crailsheim</a:t>
            </a:r>
            <a:r>
              <a:rPr lang="it-IT" sz="1200" dirty="0"/>
              <a:t>), GREV21 (</a:t>
            </a:r>
            <a:r>
              <a:rPr lang="it-IT" sz="1200" dirty="0" err="1"/>
              <a:t>Avlonari</a:t>
            </a:r>
            <a:r>
              <a:rPr lang="it-IT" sz="1200" dirty="0"/>
              <a:t>), ITAB03 (Teramo), ITUM03 (Cesi</a:t>
            </a:r>
            <a:r>
              <a:rPr lang="it-IT" sz="1200" dirty="0" smtClean="0"/>
              <a:t>)</a:t>
            </a:r>
          </a:p>
          <a:p>
            <a:pPr marL="1200150" lvl="0" indent="-285750" algn="just">
              <a:buFont typeface="Arial" panose="020B0604020202020204" pitchFamily="34" charset="0"/>
              <a:buChar char="•"/>
            </a:pPr>
            <a:endParaRPr lang="en-IN" sz="1200" dirty="0" smtClean="0"/>
          </a:p>
          <a:p>
            <a:pPr marL="1200150" lvl="0" indent="-285750" algn="just">
              <a:buFont typeface="Arial" panose="020B0604020202020204" pitchFamily="34" charset="0"/>
              <a:buChar char="•"/>
            </a:pPr>
            <a:r>
              <a:rPr lang="en-IN" sz="1200" dirty="0" smtClean="0">
                <a:solidFill>
                  <a:schemeClr val="dk1"/>
                </a:solidFill>
                <a:highlight>
                  <a:schemeClr val="lt1"/>
                </a:highlight>
              </a:rPr>
              <a:t>these are the some old </a:t>
            </a:r>
            <a:r>
              <a:rPr lang="en-IN" sz="1200" dirty="0">
                <a:solidFill>
                  <a:schemeClr val="dk1"/>
                </a:solidFill>
                <a:highlight>
                  <a:schemeClr val="lt1"/>
                </a:highlight>
              </a:rPr>
              <a:t>cameras that </a:t>
            </a:r>
            <a:r>
              <a:rPr lang="en-IN" sz="1200" dirty="0" smtClean="0">
                <a:solidFill>
                  <a:schemeClr val="dk1"/>
                </a:solidFill>
                <a:highlight>
                  <a:schemeClr val="lt1"/>
                </a:highlight>
              </a:rPr>
              <a:t>Configure </a:t>
            </a:r>
            <a:r>
              <a:rPr lang="en-IN" sz="1200" dirty="0">
                <a:solidFill>
                  <a:schemeClr val="dk1"/>
                </a:solidFill>
                <a:highlight>
                  <a:schemeClr val="lt1"/>
                </a:highlight>
              </a:rPr>
              <a:t>and calibrated</a:t>
            </a:r>
            <a:r>
              <a:rPr lang="en-IN" sz="1200" dirty="0" smtClean="0">
                <a:solidFill>
                  <a:schemeClr val="dk1"/>
                </a:solidFill>
                <a:highlight>
                  <a:schemeClr val="lt1"/>
                </a:highlight>
              </a:rPr>
              <a:t> : ITUM01, ITER07, ITPI02, ITTO04, ITTO01, ITLO03, ITER10, ITTO02, ITER04, ITTO05</a:t>
            </a:r>
            <a:endParaRPr sz="1200" dirty="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sp>
        <p:nvSpPr>
          <p:cNvPr id="18" name="Google Shape;104;p16"/>
          <p:cNvSpPr txBox="1"/>
          <p:nvPr/>
        </p:nvSpPr>
        <p:spPr>
          <a:xfrm>
            <a:off x="0" y="203036"/>
            <a:ext cx="9144000" cy="461700"/>
          </a:xfrm>
          <a:prstGeom prst="rect">
            <a:avLst/>
          </a:prstGeom>
          <a:solidFill>
            <a:srgbClr val="A61C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4" y="0"/>
            <a:ext cx="1749979" cy="834072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553" y="0"/>
            <a:ext cx="834891" cy="834891"/>
          </a:xfrm>
          <a:prstGeom prst="rect">
            <a:avLst/>
          </a:prstGeom>
        </p:spPr>
      </p:pic>
      <p:pic>
        <p:nvPicPr>
          <p:cNvPr id="21" name="Google Shape;5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30045" y="5895"/>
            <a:ext cx="2474587" cy="79399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" name="Google Shape;91;p15"/>
          <p:cNvCxnSpPr/>
          <p:nvPr/>
        </p:nvCxnSpPr>
        <p:spPr>
          <a:xfrm>
            <a:off x="1200" y="846215"/>
            <a:ext cx="9142800" cy="10200"/>
          </a:xfrm>
          <a:prstGeom prst="straightConnector1">
            <a:avLst/>
          </a:prstGeom>
          <a:noFill/>
          <a:ln w="9525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" name="Google Shape;93;p15"/>
          <p:cNvSpPr txBox="1"/>
          <p:nvPr/>
        </p:nvSpPr>
        <p:spPr>
          <a:xfrm>
            <a:off x="362253" y="4768349"/>
            <a:ext cx="90072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dirty="0" smtClean="0">
                <a:solidFill>
                  <a:srgbClr val="DD7E6B"/>
                </a:solidFill>
              </a:rPr>
              <a:t>October 02, 2025			Annual Report					4</a:t>
            </a:r>
            <a:endParaRPr sz="1000" dirty="0">
              <a:solidFill>
                <a:srgbClr val="DD7E6B"/>
              </a:solidFill>
            </a:endParaRP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6184" y="2965991"/>
            <a:ext cx="7339476" cy="249095"/>
          </a:xfrm>
        </p:spPr>
        <p:txBody>
          <a:bodyPr>
            <a:noAutofit/>
          </a:bodyPr>
          <a:lstStyle/>
          <a:p>
            <a:r>
              <a:rPr lang="it-IT" sz="1200" b="1" dirty="0" smtClean="0"/>
              <a:t>1. </a:t>
            </a:r>
            <a:r>
              <a:rPr lang="it-IT" sz="1200" b="1" dirty="0" err="1" smtClean="0"/>
              <a:t>Calibration</a:t>
            </a:r>
            <a:r>
              <a:rPr lang="it-IT" sz="1200" b="1" dirty="0" smtClean="0"/>
              <a:t> </a:t>
            </a:r>
            <a:r>
              <a:rPr lang="it-IT" sz="1200" b="1" dirty="0"/>
              <a:t>of </a:t>
            </a:r>
            <a:r>
              <a:rPr lang="it-IT" sz="1200" b="1" dirty="0" err="1"/>
              <a:t>all-sky</a:t>
            </a:r>
            <a:r>
              <a:rPr lang="it-IT" sz="1200" b="1" dirty="0"/>
              <a:t> </a:t>
            </a:r>
            <a:r>
              <a:rPr lang="it-IT" sz="1200" b="1" dirty="0" err="1"/>
              <a:t>cameras</a:t>
            </a:r>
            <a:endParaRPr lang="it-IT" sz="1200" b="1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6568" y="3167991"/>
            <a:ext cx="4964236" cy="1378789"/>
          </a:xfrm>
          <a:prstGeom prst="rect">
            <a:avLst/>
          </a:prstGeom>
        </p:spPr>
      </p:pic>
      <p:sp>
        <p:nvSpPr>
          <p:cNvPr id="15" name="Google Shape;94;p15"/>
          <p:cNvSpPr txBox="1"/>
          <p:nvPr/>
        </p:nvSpPr>
        <p:spPr>
          <a:xfrm>
            <a:off x="1030563" y="2883071"/>
            <a:ext cx="7977706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14400" lvl="0" algn="just"/>
            <a:endParaRPr lang="en-IN" sz="1200" dirty="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1200150" lvl="0" indent="-285750" algn="just">
              <a:buFont typeface="Arial" panose="020B0604020202020204" pitchFamily="34" charset="0"/>
              <a:buChar char="•"/>
            </a:pPr>
            <a:endParaRPr lang="en-IN" sz="1200" dirty="0" smtClean="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1200150" lvl="0" indent="-285750" algn="just">
              <a:buFont typeface="Arial" panose="020B0604020202020204" pitchFamily="34" charset="0"/>
              <a:buChar char="•"/>
            </a:pPr>
            <a:endParaRPr lang="en-IN" sz="1200" dirty="0" smtClean="0"/>
          </a:p>
          <a:p>
            <a:pPr marL="1200150" lvl="0" indent="-285750" algn="just">
              <a:buFont typeface="Arial" panose="020B0604020202020204" pitchFamily="34" charset="0"/>
              <a:buChar char="•"/>
            </a:pPr>
            <a:endParaRPr sz="1200" dirty="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6"/>
          <p:cNvSpPr txBox="1"/>
          <p:nvPr/>
        </p:nvSpPr>
        <p:spPr>
          <a:xfrm>
            <a:off x="0" y="287675"/>
            <a:ext cx="9144000" cy="461700"/>
          </a:xfrm>
          <a:prstGeom prst="rect">
            <a:avLst/>
          </a:prstGeom>
          <a:solidFill>
            <a:srgbClr val="A61C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pic>
        <p:nvPicPr>
          <p:cNvPr id="105" name="Google Shape;10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1750" y="140150"/>
            <a:ext cx="1362150" cy="75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86525" y="208375"/>
            <a:ext cx="2263925" cy="645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6"/>
          <p:cNvSpPr txBox="1"/>
          <p:nvPr/>
        </p:nvSpPr>
        <p:spPr>
          <a:xfrm>
            <a:off x="0" y="4722275"/>
            <a:ext cx="9144000" cy="4617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95959"/>
              </a:solidFill>
            </a:endParaRPr>
          </a:p>
        </p:txBody>
      </p:sp>
      <p:sp>
        <p:nvSpPr>
          <p:cNvPr id="111" name="Google Shape;111;p16"/>
          <p:cNvSpPr txBox="1"/>
          <p:nvPr/>
        </p:nvSpPr>
        <p:spPr>
          <a:xfrm>
            <a:off x="59450" y="829300"/>
            <a:ext cx="8991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en-IN" sz="1500" b="1" u="sng" dirty="0"/>
              <a:t>Configuring and Calibrating PRISMA cameras</a:t>
            </a:r>
          </a:p>
        </p:txBody>
      </p:sp>
      <p:cxnSp>
        <p:nvCxnSpPr>
          <p:cNvPr id="112" name="Google Shape;112;p16"/>
          <p:cNvCxnSpPr/>
          <p:nvPr/>
        </p:nvCxnSpPr>
        <p:spPr>
          <a:xfrm>
            <a:off x="0" y="850584"/>
            <a:ext cx="9142800" cy="10200"/>
          </a:xfrm>
          <a:prstGeom prst="straightConnector1">
            <a:avLst/>
          </a:prstGeom>
          <a:noFill/>
          <a:ln w="9525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3" name="Google Shape;113;p16"/>
          <p:cNvSpPr txBox="1"/>
          <p:nvPr/>
        </p:nvSpPr>
        <p:spPr>
          <a:xfrm>
            <a:off x="353425" y="1252157"/>
            <a:ext cx="8991000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fr-FR" sz="1200" b="1" dirty="0" smtClean="0"/>
              <a:t>2.Source </a:t>
            </a:r>
            <a:r>
              <a:rPr lang="fr-FR" sz="1200" b="1" dirty="0"/>
              <a:t>identification and catalogue </a:t>
            </a:r>
            <a:r>
              <a:rPr lang="fr-FR" sz="1200" b="1" dirty="0" err="1"/>
              <a:t>correlation</a:t>
            </a:r>
            <a:endParaRPr sz="1200" b="1" dirty="0">
              <a:solidFill>
                <a:schemeClr val="dk1"/>
              </a:solidFill>
            </a:endParaRPr>
          </a:p>
        </p:txBody>
      </p:sp>
      <p:sp>
        <p:nvSpPr>
          <p:cNvPr id="13" name="Google Shape;93;p15"/>
          <p:cNvSpPr txBox="1"/>
          <p:nvPr/>
        </p:nvSpPr>
        <p:spPr>
          <a:xfrm>
            <a:off x="362253" y="4768349"/>
            <a:ext cx="90072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dirty="0" smtClean="0">
                <a:solidFill>
                  <a:srgbClr val="DD7E6B"/>
                </a:solidFill>
              </a:rPr>
              <a:t>October 02, 2025			Annual Report					5</a:t>
            </a:r>
            <a:endParaRPr sz="1000" dirty="0">
              <a:solidFill>
                <a:srgbClr val="DD7E6B"/>
              </a:solidFill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574" y="0"/>
            <a:ext cx="1749979" cy="834072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553" y="0"/>
            <a:ext cx="834891" cy="83489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506" y="1562224"/>
            <a:ext cx="2835592" cy="1435002"/>
          </a:xfrm>
          <a:prstGeom prst="rect">
            <a:avLst/>
          </a:prstGeom>
        </p:spPr>
      </p:pic>
      <p:sp>
        <p:nvSpPr>
          <p:cNvPr id="18" name="Google Shape;113;p16"/>
          <p:cNvSpPr txBox="1"/>
          <p:nvPr/>
        </p:nvSpPr>
        <p:spPr>
          <a:xfrm>
            <a:off x="5408074" y="1252157"/>
            <a:ext cx="3517441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en-IN" sz="1200" b="1" dirty="0" smtClean="0"/>
              <a:t>3.Determination </a:t>
            </a:r>
            <a:r>
              <a:rPr lang="en-IN" sz="1200" b="1" dirty="0"/>
              <a:t>of the astrometric solution</a:t>
            </a:r>
            <a:endParaRPr sz="1100" b="1" dirty="0">
              <a:solidFill>
                <a:schemeClr val="dk1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203" y="1929550"/>
            <a:ext cx="3259804" cy="2681316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86524" y="3429394"/>
            <a:ext cx="3321750" cy="12698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33"/>
          <p:cNvSpPr txBox="1"/>
          <p:nvPr/>
        </p:nvSpPr>
        <p:spPr>
          <a:xfrm>
            <a:off x="0" y="287675"/>
            <a:ext cx="9144000" cy="461700"/>
          </a:xfrm>
          <a:prstGeom prst="rect">
            <a:avLst/>
          </a:prstGeom>
          <a:solidFill>
            <a:srgbClr val="A61C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</a:endParaRPr>
          </a:p>
        </p:txBody>
      </p:sp>
      <p:pic>
        <p:nvPicPr>
          <p:cNvPr id="505" name="Google Shape;505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11750" y="140150"/>
            <a:ext cx="1362150" cy="75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86525" y="208375"/>
            <a:ext cx="2263925" cy="645300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33"/>
          <p:cNvSpPr txBox="1"/>
          <p:nvPr/>
        </p:nvSpPr>
        <p:spPr>
          <a:xfrm>
            <a:off x="0" y="4722275"/>
            <a:ext cx="9144000" cy="4617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595959"/>
              </a:solidFill>
            </a:endParaRPr>
          </a:p>
        </p:txBody>
      </p:sp>
      <p:sp>
        <p:nvSpPr>
          <p:cNvPr id="510" name="Google Shape;510;p33"/>
          <p:cNvSpPr txBox="1"/>
          <p:nvPr/>
        </p:nvSpPr>
        <p:spPr>
          <a:xfrm>
            <a:off x="-54000" y="874367"/>
            <a:ext cx="90072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it-IT" b="1" u="sng" dirty="0"/>
              <a:t>Analysis of PRISMA </a:t>
            </a:r>
            <a:r>
              <a:rPr lang="it-IT" b="1" u="sng" dirty="0" err="1"/>
              <a:t>events</a:t>
            </a:r>
            <a:endParaRPr sz="1500" b="1" u="sng" dirty="0"/>
          </a:p>
        </p:txBody>
      </p:sp>
      <p:sp>
        <p:nvSpPr>
          <p:cNvPr id="511" name="Google Shape;511;p33"/>
          <p:cNvSpPr txBox="1"/>
          <p:nvPr/>
        </p:nvSpPr>
        <p:spPr>
          <a:xfrm>
            <a:off x="175900" y="1274446"/>
            <a:ext cx="8898000" cy="382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71450" lvl="0" indent="-171450">
              <a:lnSpc>
                <a:spcPct val="115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IN" sz="1200" dirty="0"/>
              <a:t>During this year, I also processed </a:t>
            </a:r>
            <a:r>
              <a:rPr lang="en-IN" sz="1200" dirty="0" smtClean="0"/>
              <a:t>several meteor </a:t>
            </a:r>
            <a:r>
              <a:rPr lang="en-IN" sz="1200" dirty="0"/>
              <a:t>events</a:t>
            </a:r>
            <a:r>
              <a:rPr lang="en-IN" sz="1200" dirty="0" smtClean="0"/>
              <a:t>.</a:t>
            </a:r>
          </a:p>
          <a:p>
            <a:pPr marL="171450" lvl="0" indent="-171450">
              <a:lnSpc>
                <a:spcPct val="115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IN" sz="1200" dirty="0" smtClean="0"/>
              <a:t>Following event is one of the brightest and recent, on September 17, 2025, at 21:21:22 UT. And detected by 10 cameras in our network.</a:t>
            </a:r>
            <a:endParaRPr sz="1200" dirty="0" smtClean="0">
              <a:solidFill>
                <a:schemeClr val="dk1"/>
              </a:solidFill>
            </a:endParaRPr>
          </a:p>
          <a:p>
            <a:pPr lvl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it-IT" dirty="0">
              <a:solidFill>
                <a:schemeClr val="dk1"/>
              </a:solidFill>
            </a:endParaRPr>
          </a:p>
          <a:p>
            <a:pPr lvl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it-IT" b="1" dirty="0" smtClean="0"/>
              <a:t>1.Astrometric </a:t>
            </a:r>
            <a:r>
              <a:rPr lang="it-IT" b="1" dirty="0"/>
              <a:t>and </a:t>
            </a:r>
            <a:r>
              <a:rPr lang="it-IT" b="1" dirty="0" err="1"/>
              <a:t>photometric</a:t>
            </a:r>
            <a:r>
              <a:rPr lang="it-IT" b="1" dirty="0"/>
              <a:t> </a:t>
            </a:r>
            <a:r>
              <a:rPr lang="it-IT" b="1" dirty="0" smtClean="0"/>
              <a:t>processing</a:t>
            </a:r>
          </a:p>
          <a:p>
            <a:pPr lvl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IN" b="1" dirty="0"/>
          </a:p>
          <a:p>
            <a:pPr lvl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it-IT" b="1" dirty="0" smtClean="0"/>
          </a:p>
          <a:p>
            <a:pPr lvl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IN" b="1" dirty="0">
              <a:solidFill>
                <a:schemeClr val="dk1"/>
              </a:solidFill>
            </a:endParaRPr>
          </a:p>
          <a:p>
            <a:pPr lvl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IN" b="1" dirty="0" smtClean="0">
              <a:solidFill>
                <a:schemeClr val="dk1"/>
              </a:solidFill>
            </a:endParaRPr>
          </a:p>
          <a:p>
            <a:pPr lvl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IN" b="1" dirty="0">
              <a:solidFill>
                <a:schemeClr val="dk1"/>
              </a:solidFill>
            </a:endParaRPr>
          </a:p>
          <a:p>
            <a:pPr lvl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IN" b="1" dirty="0" smtClean="0">
              <a:solidFill>
                <a:schemeClr val="dk1"/>
              </a:solidFill>
            </a:endParaRPr>
          </a:p>
          <a:p>
            <a:pPr lvl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b="1" dirty="0">
              <a:solidFill>
                <a:schemeClr val="dk1"/>
              </a:solidFill>
            </a:endParaRPr>
          </a:p>
        </p:txBody>
      </p:sp>
      <p:cxnSp>
        <p:nvCxnSpPr>
          <p:cNvPr id="515" name="Google Shape;515;p33"/>
          <p:cNvCxnSpPr/>
          <p:nvPr/>
        </p:nvCxnSpPr>
        <p:spPr>
          <a:xfrm>
            <a:off x="1200" y="855583"/>
            <a:ext cx="9142800" cy="10200"/>
          </a:xfrm>
          <a:prstGeom prst="straightConnector1">
            <a:avLst/>
          </a:prstGeom>
          <a:noFill/>
          <a:ln w="9525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5" name="Immagin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574" y="0"/>
            <a:ext cx="1749979" cy="834072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553" y="0"/>
            <a:ext cx="834891" cy="83489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905" y="2307771"/>
            <a:ext cx="2946257" cy="120018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61294" y="3507952"/>
            <a:ext cx="2939222" cy="116428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78620" y="2786088"/>
            <a:ext cx="1754648" cy="1443728"/>
          </a:xfrm>
          <a:prstGeom prst="rect">
            <a:avLst/>
          </a:prstGeom>
        </p:spPr>
      </p:pic>
      <p:sp>
        <p:nvSpPr>
          <p:cNvPr id="23" name="Google Shape;93;p15"/>
          <p:cNvSpPr txBox="1"/>
          <p:nvPr/>
        </p:nvSpPr>
        <p:spPr>
          <a:xfrm>
            <a:off x="362253" y="4768349"/>
            <a:ext cx="90072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dirty="0" smtClean="0">
                <a:solidFill>
                  <a:srgbClr val="DD7E6B"/>
                </a:solidFill>
              </a:rPr>
              <a:t>October 02, 2025			Annual Report					6</a:t>
            </a:r>
            <a:endParaRPr sz="1000" dirty="0">
              <a:solidFill>
                <a:srgbClr val="DD7E6B"/>
              </a:solidFill>
            </a:endParaRPr>
          </a:p>
        </p:txBody>
      </p:sp>
      <p:pic>
        <p:nvPicPr>
          <p:cNvPr id="2" name="MONTEROMANO_20250917T212123_UT_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38503" y="2695902"/>
            <a:ext cx="2885090" cy="1983933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33"/>
          <p:cNvSpPr txBox="1"/>
          <p:nvPr/>
        </p:nvSpPr>
        <p:spPr>
          <a:xfrm>
            <a:off x="0" y="287675"/>
            <a:ext cx="9144000" cy="461700"/>
          </a:xfrm>
          <a:prstGeom prst="rect">
            <a:avLst/>
          </a:prstGeom>
          <a:solidFill>
            <a:srgbClr val="A61C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</a:endParaRPr>
          </a:p>
        </p:txBody>
      </p:sp>
      <p:pic>
        <p:nvPicPr>
          <p:cNvPr id="505" name="Google Shape;50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1750" y="140150"/>
            <a:ext cx="1362150" cy="75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86525" y="208375"/>
            <a:ext cx="2263925" cy="645300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33"/>
          <p:cNvSpPr txBox="1"/>
          <p:nvPr/>
        </p:nvSpPr>
        <p:spPr>
          <a:xfrm>
            <a:off x="0" y="4704517"/>
            <a:ext cx="9144000" cy="4617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595959"/>
              </a:solidFill>
            </a:endParaRPr>
          </a:p>
        </p:txBody>
      </p:sp>
      <p:sp>
        <p:nvSpPr>
          <p:cNvPr id="510" name="Google Shape;510;p33"/>
          <p:cNvSpPr txBox="1"/>
          <p:nvPr/>
        </p:nvSpPr>
        <p:spPr>
          <a:xfrm>
            <a:off x="-54000" y="874367"/>
            <a:ext cx="90072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it-IT" b="1" u="sng" dirty="0"/>
              <a:t>Analysis of PRISMA </a:t>
            </a:r>
            <a:r>
              <a:rPr lang="it-IT" b="1" u="sng" dirty="0" err="1"/>
              <a:t>events</a:t>
            </a:r>
            <a:endParaRPr sz="1500" b="1" u="sng" dirty="0"/>
          </a:p>
        </p:txBody>
      </p:sp>
      <p:sp>
        <p:nvSpPr>
          <p:cNvPr id="511" name="Google Shape;511;p33"/>
          <p:cNvSpPr txBox="1"/>
          <p:nvPr/>
        </p:nvSpPr>
        <p:spPr>
          <a:xfrm>
            <a:off x="246000" y="1021892"/>
            <a:ext cx="8898000" cy="3106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it-IT" b="1" dirty="0" smtClean="0"/>
              <a:t>2. </a:t>
            </a:r>
            <a:r>
              <a:rPr lang="it-IT" b="1" dirty="0" err="1" smtClean="0"/>
              <a:t>Calculating</a:t>
            </a:r>
            <a:r>
              <a:rPr lang="it-IT" b="1" dirty="0" smtClean="0"/>
              <a:t> </a:t>
            </a:r>
            <a:r>
              <a:rPr lang="it-IT" b="1" dirty="0" err="1" smtClean="0"/>
              <a:t>Trajectory</a:t>
            </a:r>
            <a:endParaRPr lang="it-IT" b="1" dirty="0" smtClean="0"/>
          </a:p>
          <a:p>
            <a:pPr lvl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it-IT" b="1" dirty="0" smtClean="0"/>
          </a:p>
          <a:p>
            <a:pPr lvl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IN" b="1" dirty="0"/>
          </a:p>
          <a:p>
            <a:pPr lvl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it-IT" b="1" dirty="0" smtClean="0"/>
          </a:p>
          <a:p>
            <a:pPr lvl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IN" b="1" dirty="0">
              <a:solidFill>
                <a:schemeClr val="dk1"/>
              </a:solidFill>
            </a:endParaRPr>
          </a:p>
          <a:p>
            <a:pPr lvl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IN" b="1" dirty="0" smtClean="0">
              <a:solidFill>
                <a:schemeClr val="dk1"/>
              </a:solidFill>
            </a:endParaRPr>
          </a:p>
          <a:p>
            <a:pPr lvl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IN" b="1" dirty="0">
              <a:solidFill>
                <a:schemeClr val="dk1"/>
              </a:solidFill>
            </a:endParaRPr>
          </a:p>
          <a:p>
            <a:pPr lvl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IN" b="1" dirty="0" smtClean="0">
              <a:solidFill>
                <a:schemeClr val="dk1"/>
              </a:solidFill>
            </a:endParaRPr>
          </a:p>
          <a:p>
            <a:pPr lvl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b="1" dirty="0">
              <a:solidFill>
                <a:schemeClr val="dk1"/>
              </a:solidFill>
            </a:endParaRPr>
          </a:p>
        </p:txBody>
      </p:sp>
      <p:cxnSp>
        <p:nvCxnSpPr>
          <p:cNvPr id="515" name="Google Shape;515;p33"/>
          <p:cNvCxnSpPr/>
          <p:nvPr/>
        </p:nvCxnSpPr>
        <p:spPr>
          <a:xfrm>
            <a:off x="1200" y="855583"/>
            <a:ext cx="9142800" cy="10200"/>
          </a:xfrm>
          <a:prstGeom prst="straightConnector1">
            <a:avLst/>
          </a:prstGeom>
          <a:noFill/>
          <a:ln w="9525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5" name="Immagin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574" y="0"/>
            <a:ext cx="1749979" cy="834072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553" y="0"/>
            <a:ext cx="834891" cy="834891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77" y="1309962"/>
            <a:ext cx="4947373" cy="341231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646672"/>
            <a:ext cx="4821932" cy="205784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4864" y="1459192"/>
            <a:ext cx="3321750" cy="1221469"/>
          </a:xfrm>
          <a:prstGeom prst="rect">
            <a:avLst/>
          </a:prstGeom>
        </p:spPr>
      </p:pic>
      <p:sp>
        <p:nvSpPr>
          <p:cNvPr id="17" name="Google Shape;93;p15"/>
          <p:cNvSpPr txBox="1"/>
          <p:nvPr/>
        </p:nvSpPr>
        <p:spPr>
          <a:xfrm>
            <a:off x="318332" y="4777596"/>
            <a:ext cx="90072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dirty="0" smtClean="0">
                <a:solidFill>
                  <a:srgbClr val="DD7E6B"/>
                </a:solidFill>
              </a:rPr>
              <a:t>October 02, 2025			Annual Report					7</a:t>
            </a:r>
            <a:endParaRPr sz="1000" dirty="0">
              <a:solidFill>
                <a:srgbClr val="DD7E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43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33"/>
          <p:cNvSpPr txBox="1"/>
          <p:nvPr/>
        </p:nvSpPr>
        <p:spPr>
          <a:xfrm>
            <a:off x="0" y="287675"/>
            <a:ext cx="9144000" cy="461700"/>
          </a:xfrm>
          <a:prstGeom prst="rect">
            <a:avLst/>
          </a:prstGeom>
          <a:solidFill>
            <a:srgbClr val="A61C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</a:endParaRPr>
          </a:p>
        </p:txBody>
      </p:sp>
      <p:pic>
        <p:nvPicPr>
          <p:cNvPr id="505" name="Google Shape;50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1750" y="140150"/>
            <a:ext cx="1362150" cy="75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86525" y="208375"/>
            <a:ext cx="2263925" cy="645300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33"/>
          <p:cNvSpPr txBox="1"/>
          <p:nvPr/>
        </p:nvSpPr>
        <p:spPr>
          <a:xfrm>
            <a:off x="0" y="4722275"/>
            <a:ext cx="9144000" cy="4617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595959"/>
              </a:solidFill>
            </a:endParaRPr>
          </a:p>
        </p:txBody>
      </p:sp>
      <p:sp>
        <p:nvSpPr>
          <p:cNvPr id="510" name="Google Shape;510;p33"/>
          <p:cNvSpPr txBox="1"/>
          <p:nvPr/>
        </p:nvSpPr>
        <p:spPr>
          <a:xfrm>
            <a:off x="-46117" y="828675"/>
            <a:ext cx="90072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it-IT" b="1" u="sng" dirty="0"/>
              <a:t>Analysis of PRISMA </a:t>
            </a:r>
            <a:r>
              <a:rPr lang="it-IT" b="1" u="sng" dirty="0" err="1"/>
              <a:t>events</a:t>
            </a:r>
            <a:endParaRPr sz="1500" b="1" u="sng" dirty="0"/>
          </a:p>
        </p:txBody>
      </p:sp>
      <p:sp>
        <p:nvSpPr>
          <p:cNvPr id="511" name="Google Shape;511;p33"/>
          <p:cNvSpPr txBox="1"/>
          <p:nvPr/>
        </p:nvSpPr>
        <p:spPr>
          <a:xfrm>
            <a:off x="246000" y="1121747"/>
            <a:ext cx="8898000" cy="509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IN" b="1" dirty="0" smtClean="0"/>
              <a:t>3.</a:t>
            </a:r>
            <a:r>
              <a:rPr lang="it-IT" b="1" dirty="0"/>
              <a:t> </a:t>
            </a:r>
            <a:r>
              <a:rPr lang="it-IT" b="1" dirty="0" err="1"/>
              <a:t>Dynamic</a:t>
            </a:r>
            <a:r>
              <a:rPr lang="it-IT" b="1" dirty="0"/>
              <a:t> </a:t>
            </a:r>
            <a:r>
              <a:rPr lang="it-IT" b="1" dirty="0" smtClean="0"/>
              <a:t>model:</a:t>
            </a:r>
          </a:p>
        </p:txBody>
      </p:sp>
      <p:cxnSp>
        <p:nvCxnSpPr>
          <p:cNvPr id="515" name="Google Shape;515;p33"/>
          <p:cNvCxnSpPr/>
          <p:nvPr/>
        </p:nvCxnSpPr>
        <p:spPr>
          <a:xfrm>
            <a:off x="1200" y="855583"/>
            <a:ext cx="9142800" cy="10200"/>
          </a:xfrm>
          <a:prstGeom prst="straightConnector1">
            <a:avLst/>
          </a:prstGeom>
          <a:noFill/>
          <a:ln w="9525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5" name="Immagin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574" y="0"/>
            <a:ext cx="1749979" cy="834072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553" y="0"/>
            <a:ext cx="834891" cy="834891"/>
          </a:xfrm>
          <a:prstGeom prst="rect">
            <a:avLst/>
          </a:prstGeom>
        </p:spPr>
      </p:pic>
      <p:sp>
        <p:nvSpPr>
          <p:cNvPr id="18" name="Google Shape;93;p15"/>
          <p:cNvSpPr txBox="1"/>
          <p:nvPr/>
        </p:nvSpPr>
        <p:spPr>
          <a:xfrm>
            <a:off x="191400" y="4778572"/>
            <a:ext cx="90072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dirty="0" smtClean="0">
                <a:solidFill>
                  <a:srgbClr val="DD7E6B"/>
                </a:solidFill>
              </a:rPr>
              <a:t>October 02, 2025			Annual Report					8</a:t>
            </a:r>
            <a:endParaRPr sz="1000" dirty="0">
              <a:solidFill>
                <a:srgbClr val="DD7E6B"/>
              </a:solidFill>
            </a:endParaRPr>
          </a:p>
        </p:txBody>
      </p:sp>
      <p:graphicFrame>
        <p:nvGraphicFramePr>
          <p:cNvPr id="19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42367"/>
              </p:ext>
            </p:extLst>
          </p:nvPr>
        </p:nvGraphicFramePr>
        <p:xfrm>
          <a:off x="961696" y="1484718"/>
          <a:ext cx="6794938" cy="31883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36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98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1374">
                  <a:extLst>
                    <a:ext uri="{9D8B030D-6E8A-4147-A177-3AD203B41FA5}">
                      <a16:colId xmlns:a16="http://schemas.microsoft.com/office/drawing/2014/main" val="3228902844"/>
                    </a:ext>
                  </a:extLst>
                </a:gridCol>
              </a:tblGrid>
              <a:tr h="206564">
                <a:tc>
                  <a:txBody>
                    <a:bodyPr/>
                    <a:lstStyle/>
                    <a:p>
                      <a:r>
                        <a:rPr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/>
                        <a:t>Initial </a:t>
                      </a:r>
                      <a:r>
                        <a:rPr dirty="0" smtClean="0"/>
                        <a:t>Values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/>
                        <a:t>Final Values</a:t>
                      </a:r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1159">
                <a:tc>
                  <a:txBody>
                    <a:bodyPr/>
                    <a:lstStyle/>
                    <a:p>
                      <a:r>
                        <a:rPr dirty="0"/>
                        <a:t>Time of flight [s]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5.2           ±</a:t>
                      </a:r>
                      <a:r>
                        <a:rPr lang="it-IT" baseline="0" dirty="0" smtClean="0"/>
                        <a:t>         </a:t>
                      </a:r>
                      <a:r>
                        <a:rPr lang="it-IT" dirty="0" smtClean="0"/>
                        <a:t>0.04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1159">
                <a:tc>
                  <a:txBody>
                    <a:bodyPr/>
                    <a:lstStyle/>
                    <a:p>
                      <a:r>
                        <a:rPr lang="en-IN" dirty="0" smtClean="0"/>
                        <a:t>V</a:t>
                      </a:r>
                      <a:r>
                        <a:rPr dirty="0" err="1" smtClean="0"/>
                        <a:t>elocity</a:t>
                      </a:r>
                      <a:r>
                        <a:rPr dirty="0" smtClean="0"/>
                        <a:t> </a:t>
                      </a:r>
                      <a:r>
                        <a:rPr dirty="0"/>
                        <a:t>[km/s]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17.43  </a:t>
                      </a:r>
                      <a:r>
                        <a:rPr lang="it-IT" baseline="0" dirty="0" smtClean="0"/>
                        <a:t>     </a:t>
                      </a:r>
                      <a:r>
                        <a:rPr lang="it-IT" dirty="0" smtClean="0"/>
                        <a:t>±</a:t>
                      </a:r>
                      <a:r>
                        <a:rPr lang="it-IT" baseline="0" dirty="0" smtClean="0"/>
                        <a:t>         </a:t>
                      </a:r>
                      <a:r>
                        <a:rPr lang="it-IT" dirty="0" smtClean="0"/>
                        <a:t>0.08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t-IT" dirty="0" smtClean="0"/>
                        <a:t>5.33</a:t>
                      </a:r>
                      <a:r>
                        <a:rPr lang="it-IT" baseline="0" dirty="0" smtClean="0"/>
                        <a:t>        </a:t>
                      </a:r>
                      <a:r>
                        <a:rPr lang="it-IT" dirty="0" smtClean="0"/>
                        <a:t>±       0.17</a:t>
                      </a:r>
                    </a:p>
                    <a:p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11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dirty="0" smtClean="0"/>
                        <a:t>Mass [kg]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t-IT" dirty="0" smtClean="0"/>
                        <a:t>3.58    </a:t>
                      </a:r>
                      <a:r>
                        <a:rPr lang="it-IT" baseline="0" dirty="0" smtClean="0"/>
                        <a:t>     </a:t>
                      </a:r>
                      <a:r>
                        <a:rPr lang="it-IT" dirty="0" smtClean="0"/>
                        <a:t>±         1.26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0.012</a:t>
                      </a:r>
                      <a:r>
                        <a:rPr lang="it-IT" baseline="0" dirty="0" smtClean="0"/>
                        <a:t>      </a:t>
                      </a:r>
                      <a:r>
                        <a:rPr lang="it-IT" dirty="0" smtClean="0"/>
                        <a:t>±</a:t>
                      </a:r>
                      <a:r>
                        <a:rPr lang="it-IT" baseline="0" dirty="0" smtClean="0"/>
                        <a:t>       </a:t>
                      </a:r>
                      <a:r>
                        <a:rPr lang="it-IT" dirty="0" smtClean="0"/>
                        <a:t>0.005</a:t>
                      </a:r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1159">
                <a:tc>
                  <a:txBody>
                    <a:bodyPr/>
                    <a:lstStyle/>
                    <a:p>
                      <a:r>
                        <a:rPr lang="en-IN" dirty="0" smtClean="0"/>
                        <a:t>Energy</a:t>
                      </a:r>
                      <a:r>
                        <a:rPr lang="en-IN" baseline="0" dirty="0" smtClean="0"/>
                        <a:t> [J]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(5.44   ±   1.91)  × 10⁸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u="sn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1159">
                <a:tc>
                  <a:txBody>
                    <a:bodyPr/>
                    <a:lstStyle/>
                    <a:p>
                      <a:r>
                        <a:rPr dirty="0"/>
                        <a:t>Initial height [km]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87.76</a:t>
                      </a:r>
                      <a:r>
                        <a:rPr lang="it-IT" baseline="0" dirty="0" smtClean="0"/>
                        <a:t>       </a:t>
                      </a:r>
                      <a:r>
                        <a:rPr lang="it-IT" dirty="0" smtClean="0"/>
                        <a:t>±         0.03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t-IT" dirty="0" smtClean="0"/>
                        <a:t>30.75</a:t>
                      </a:r>
                      <a:r>
                        <a:rPr lang="it-IT" baseline="0" dirty="0" smtClean="0"/>
                        <a:t>      </a:t>
                      </a:r>
                      <a:r>
                        <a:rPr lang="it-IT" dirty="0" smtClean="0"/>
                        <a:t>±       0.07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11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t-IT" dirty="0" err="1" smtClean="0"/>
                        <a:t>Trajectory</a:t>
                      </a:r>
                      <a:r>
                        <a:rPr lang="it-IT" dirty="0" smtClean="0"/>
                        <a:t> </a:t>
                      </a:r>
                      <a:r>
                        <a:rPr lang="it-IT" dirty="0" err="1" smtClean="0"/>
                        <a:t>inclination</a:t>
                      </a:r>
                      <a:r>
                        <a:rPr lang="it-IT" dirty="0" smtClean="0"/>
                        <a:t> [</a:t>
                      </a:r>
                      <a:r>
                        <a:rPr lang="it-IT" dirty="0" err="1" smtClean="0"/>
                        <a:t>deg</a:t>
                      </a:r>
                      <a:r>
                        <a:rPr lang="it-IT" dirty="0" smtClean="0"/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t-IT" dirty="0" smtClean="0"/>
                        <a:t>44.86  </a:t>
                      </a:r>
                      <a:r>
                        <a:rPr lang="it-IT" baseline="0" dirty="0" smtClean="0"/>
                        <a:t>     </a:t>
                      </a:r>
                      <a:r>
                        <a:rPr lang="it-IT" dirty="0" smtClean="0"/>
                        <a:t>±</a:t>
                      </a:r>
                      <a:r>
                        <a:rPr lang="it-IT" baseline="0" dirty="0" smtClean="0"/>
                        <a:t>         </a:t>
                      </a:r>
                      <a:r>
                        <a:rPr lang="it-IT" dirty="0" smtClean="0"/>
                        <a:t>0.11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6564"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Latitude</a:t>
                      </a:r>
                      <a:r>
                        <a:rPr lang="it-IT" dirty="0" smtClean="0"/>
                        <a:t> 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43° 42′ 35.1″ N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44° 13′ 16.1″ N</a:t>
                      </a:r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438886"/>
                  </a:ext>
                </a:extLst>
              </a:tr>
              <a:tr h="206564"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Longitude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8° 27′ 57.2″ E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8° 24′ 5.0″ E</a:t>
                      </a:r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16156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88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33"/>
          <p:cNvSpPr txBox="1"/>
          <p:nvPr/>
        </p:nvSpPr>
        <p:spPr>
          <a:xfrm>
            <a:off x="0" y="287675"/>
            <a:ext cx="9144000" cy="461700"/>
          </a:xfrm>
          <a:prstGeom prst="rect">
            <a:avLst/>
          </a:prstGeom>
          <a:solidFill>
            <a:srgbClr val="A61C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</a:endParaRPr>
          </a:p>
        </p:txBody>
      </p:sp>
      <p:pic>
        <p:nvPicPr>
          <p:cNvPr id="505" name="Google Shape;50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1750" y="140150"/>
            <a:ext cx="1362150" cy="75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86525" y="208375"/>
            <a:ext cx="2263925" cy="645300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33"/>
          <p:cNvSpPr txBox="1"/>
          <p:nvPr/>
        </p:nvSpPr>
        <p:spPr>
          <a:xfrm>
            <a:off x="0" y="4722275"/>
            <a:ext cx="9144000" cy="4617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595959"/>
              </a:solidFill>
            </a:endParaRPr>
          </a:p>
        </p:txBody>
      </p:sp>
      <p:sp>
        <p:nvSpPr>
          <p:cNvPr id="510" name="Google Shape;510;p33"/>
          <p:cNvSpPr txBox="1"/>
          <p:nvPr/>
        </p:nvSpPr>
        <p:spPr>
          <a:xfrm>
            <a:off x="-66622" y="822354"/>
            <a:ext cx="90072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it-IT" b="1" u="sng" dirty="0" err="1" smtClean="0"/>
              <a:t>Infrasonic</a:t>
            </a:r>
            <a:r>
              <a:rPr lang="it-IT" b="1" u="sng" dirty="0" smtClean="0"/>
              <a:t> Array</a:t>
            </a:r>
            <a:endParaRPr sz="1500" b="1" u="sng" dirty="0"/>
          </a:p>
        </p:txBody>
      </p:sp>
      <p:cxnSp>
        <p:nvCxnSpPr>
          <p:cNvPr id="515" name="Google Shape;515;p33"/>
          <p:cNvCxnSpPr/>
          <p:nvPr/>
        </p:nvCxnSpPr>
        <p:spPr>
          <a:xfrm>
            <a:off x="1200" y="855583"/>
            <a:ext cx="9142800" cy="10200"/>
          </a:xfrm>
          <a:prstGeom prst="straightConnector1">
            <a:avLst/>
          </a:prstGeom>
          <a:noFill/>
          <a:ln w="9525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5" name="Immagin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574" y="0"/>
            <a:ext cx="1749979" cy="834072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553" y="0"/>
            <a:ext cx="834891" cy="834891"/>
          </a:xfrm>
          <a:prstGeom prst="rect">
            <a:avLst/>
          </a:prstGeom>
        </p:spPr>
      </p:pic>
      <p:sp>
        <p:nvSpPr>
          <p:cNvPr id="18" name="Google Shape;93;p15"/>
          <p:cNvSpPr txBox="1"/>
          <p:nvPr/>
        </p:nvSpPr>
        <p:spPr>
          <a:xfrm>
            <a:off x="191400" y="4778572"/>
            <a:ext cx="90072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dirty="0" smtClean="0">
                <a:solidFill>
                  <a:srgbClr val="DD7E6B"/>
                </a:solidFill>
              </a:rPr>
              <a:t>October 02, 2025			Annual Report					9</a:t>
            </a:r>
            <a:endParaRPr sz="1000" dirty="0">
              <a:solidFill>
                <a:srgbClr val="DD7E6B"/>
              </a:solidFill>
            </a:endParaRP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4DAD23D5-7572-47F0-A61E-3CC06069FE13}"/>
              </a:ext>
            </a:extLst>
          </p:cNvPr>
          <p:cNvGrpSpPr/>
          <p:nvPr/>
        </p:nvGrpSpPr>
        <p:grpSpPr>
          <a:xfrm>
            <a:off x="1243484" y="1417958"/>
            <a:ext cx="5673144" cy="2196140"/>
            <a:chOff x="295292" y="1582523"/>
            <a:chExt cx="10507760" cy="4238254"/>
          </a:xfrm>
        </p:grpSpPr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C289B60C-1247-4F3B-8162-7A64874F331C}"/>
                </a:ext>
              </a:extLst>
            </p:cNvPr>
            <p:cNvSpPr txBox="1"/>
            <p:nvPr/>
          </p:nvSpPr>
          <p:spPr>
            <a:xfrm>
              <a:off x="774662" y="1582523"/>
              <a:ext cx="1674055" cy="415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800" b="1" dirty="0" smtClean="0"/>
                <a:t>Source</a:t>
              </a:r>
              <a:endParaRPr lang="it-IT" sz="800" b="1" dirty="0"/>
            </a:p>
          </p:txBody>
        </p:sp>
        <p:grpSp>
          <p:nvGrpSpPr>
            <p:cNvPr id="14" name="Gruppo 13">
              <a:extLst>
                <a:ext uri="{FF2B5EF4-FFF2-40B4-BE49-F238E27FC236}">
                  <a16:creationId xmlns:a16="http://schemas.microsoft.com/office/drawing/2014/main" id="{2185D36C-69B4-4CA1-BCE3-2382E6414B8E}"/>
                </a:ext>
              </a:extLst>
            </p:cNvPr>
            <p:cNvGrpSpPr/>
            <p:nvPr/>
          </p:nvGrpSpPr>
          <p:grpSpPr>
            <a:xfrm>
              <a:off x="295292" y="1655563"/>
              <a:ext cx="10507760" cy="4165214"/>
              <a:chOff x="295292" y="1655563"/>
              <a:chExt cx="10507760" cy="4165214"/>
            </a:xfrm>
          </p:grpSpPr>
          <p:pic>
            <p:nvPicPr>
              <p:cNvPr id="17" name="Immagine 16">
                <a:extLst>
                  <a:ext uri="{FF2B5EF4-FFF2-40B4-BE49-F238E27FC236}">
                    <a16:creationId xmlns:a16="http://schemas.microsoft.com/office/drawing/2014/main" id="{1933248F-D5FB-40B1-BB57-8E3FC10F51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33768" y="3233199"/>
                <a:ext cx="3969284" cy="2587578"/>
              </a:xfrm>
              <a:prstGeom prst="rect">
                <a:avLst/>
              </a:prstGeom>
            </p:spPr>
          </p:pic>
          <p:cxnSp>
            <p:nvCxnSpPr>
              <p:cNvPr id="19" name="Connettore 2 18">
                <a:extLst>
                  <a:ext uri="{FF2B5EF4-FFF2-40B4-BE49-F238E27FC236}">
                    <a16:creationId xmlns:a16="http://schemas.microsoft.com/office/drawing/2014/main" id="{F6DB0AFA-665B-4FC7-9BBA-1F34E416C4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94228" y="2715939"/>
                <a:ext cx="2117424" cy="1608021"/>
              </a:xfrm>
              <a:prstGeom prst="straightConnector1">
                <a:avLst/>
              </a:prstGeom>
              <a:ln w="161925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Stella a 5 punte 19">
                <a:extLst>
                  <a:ext uri="{FF2B5EF4-FFF2-40B4-BE49-F238E27FC236}">
                    <a16:creationId xmlns:a16="http://schemas.microsoft.com/office/drawing/2014/main" id="{72634365-13D1-493C-8E14-D68032F8857F}"/>
                  </a:ext>
                </a:extLst>
              </p:cNvPr>
              <p:cNvSpPr/>
              <p:nvPr/>
            </p:nvSpPr>
            <p:spPr>
              <a:xfrm>
                <a:off x="295292" y="1655563"/>
                <a:ext cx="872198" cy="872197"/>
              </a:xfrm>
              <a:prstGeom prst="star5">
                <a:avLst>
                  <a:gd name="adj" fmla="val 14721"/>
                  <a:gd name="hf" fmla="val 105146"/>
                  <a:gd name="vf" fmla="val 110557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C1DC74EA-6CE4-4DD9-BE76-DEC337A02C0D}"/>
                  </a:ext>
                </a:extLst>
              </p:cNvPr>
              <p:cNvSpPr txBox="1"/>
              <p:nvPr/>
            </p:nvSpPr>
            <p:spPr>
              <a:xfrm>
                <a:off x="1969030" y="2345026"/>
                <a:ext cx="2622487" cy="415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N" sz="800" b="1" dirty="0" smtClean="0"/>
                  <a:t>Infrasonic signal</a:t>
                </a:r>
                <a:endParaRPr lang="it-IT" sz="800" b="1" dirty="0"/>
              </a:p>
            </p:txBody>
          </p:sp>
          <p:sp>
            <p:nvSpPr>
              <p:cNvPr id="22" name="Figura a mano libera: forma 56">
                <a:extLst>
                  <a:ext uri="{FF2B5EF4-FFF2-40B4-BE49-F238E27FC236}">
                    <a16:creationId xmlns:a16="http://schemas.microsoft.com/office/drawing/2014/main" id="{D0C4D95C-233E-4B3D-B612-5AC64C6E3D33}"/>
                  </a:ext>
                </a:extLst>
              </p:cNvPr>
              <p:cNvSpPr/>
              <p:nvPr/>
            </p:nvSpPr>
            <p:spPr>
              <a:xfrm>
                <a:off x="1611690" y="2426990"/>
                <a:ext cx="2202380" cy="1248103"/>
              </a:xfrm>
              <a:custGeom>
                <a:avLst/>
                <a:gdLst>
                  <a:gd name="connsiteX0" fmla="*/ 0 w 2831690"/>
                  <a:gd name="connsiteY0" fmla="*/ 0 h 1637071"/>
                  <a:gd name="connsiteX1" fmla="*/ 250723 w 2831690"/>
                  <a:gd name="connsiteY1" fmla="*/ 58993 h 1637071"/>
                  <a:gd name="connsiteX2" fmla="*/ 530942 w 2831690"/>
                  <a:gd name="connsiteY2" fmla="*/ 44245 h 1637071"/>
                  <a:gd name="connsiteX3" fmla="*/ 589936 w 2831690"/>
                  <a:gd name="connsiteY3" fmla="*/ 427703 h 1637071"/>
                  <a:gd name="connsiteX4" fmla="*/ 870155 w 2831690"/>
                  <a:gd name="connsiteY4" fmla="*/ 457200 h 1637071"/>
                  <a:gd name="connsiteX5" fmla="*/ 1150374 w 2831690"/>
                  <a:gd name="connsiteY5" fmla="*/ 383458 h 1637071"/>
                  <a:gd name="connsiteX6" fmla="*/ 1209368 w 2831690"/>
                  <a:gd name="connsiteY6" fmla="*/ 825910 h 1637071"/>
                  <a:gd name="connsiteX7" fmla="*/ 1725561 w 2831690"/>
                  <a:gd name="connsiteY7" fmla="*/ 693174 h 1637071"/>
                  <a:gd name="connsiteX8" fmla="*/ 1740310 w 2831690"/>
                  <a:gd name="connsiteY8" fmla="*/ 1209368 h 1637071"/>
                  <a:gd name="connsiteX9" fmla="*/ 2168013 w 2831690"/>
                  <a:gd name="connsiteY9" fmla="*/ 1165122 h 1637071"/>
                  <a:gd name="connsiteX10" fmla="*/ 2197510 w 2831690"/>
                  <a:gd name="connsiteY10" fmla="*/ 1622322 h 1637071"/>
                  <a:gd name="connsiteX11" fmla="*/ 2713703 w 2831690"/>
                  <a:gd name="connsiteY11" fmla="*/ 1519084 h 1637071"/>
                  <a:gd name="connsiteX12" fmla="*/ 2831690 w 2831690"/>
                  <a:gd name="connsiteY12" fmla="*/ 1637071 h 1637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31690" h="1637071">
                    <a:moveTo>
                      <a:pt x="0" y="0"/>
                    </a:moveTo>
                    <a:cubicBezTo>
                      <a:pt x="81116" y="25809"/>
                      <a:pt x="162233" y="51619"/>
                      <a:pt x="250723" y="58993"/>
                    </a:cubicBezTo>
                    <a:cubicBezTo>
                      <a:pt x="339213" y="66367"/>
                      <a:pt x="474407" y="-17207"/>
                      <a:pt x="530942" y="44245"/>
                    </a:cubicBezTo>
                    <a:cubicBezTo>
                      <a:pt x="587478" y="105697"/>
                      <a:pt x="533401" y="358877"/>
                      <a:pt x="589936" y="427703"/>
                    </a:cubicBezTo>
                    <a:cubicBezTo>
                      <a:pt x="646471" y="496529"/>
                      <a:pt x="776749" y="464574"/>
                      <a:pt x="870155" y="457200"/>
                    </a:cubicBezTo>
                    <a:cubicBezTo>
                      <a:pt x="963561" y="449826"/>
                      <a:pt x="1093839" y="322006"/>
                      <a:pt x="1150374" y="383458"/>
                    </a:cubicBezTo>
                    <a:cubicBezTo>
                      <a:pt x="1206910" y="444910"/>
                      <a:pt x="1113504" y="774291"/>
                      <a:pt x="1209368" y="825910"/>
                    </a:cubicBezTo>
                    <a:cubicBezTo>
                      <a:pt x="1305232" y="877529"/>
                      <a:pt x="1637071" y="629264"/>
                      <a:pt x="1725561" y="693174"/>
                    </a:cubicBezTo>
                    <a:cubicBezTo>
                      <a:pt x="1814051" y="757084"/>
                      <a:pt x="1666568" y="1130710"/>
                      <a:pt x="1740310" y="1209368"/>
                    </a:cubicBezTo>
                    <a:cubicBezTo>
                      <a:pt x="1814052" y="1288026"/>
                      <a:pt x="2091813" y="1096297"/>
                      <a:pt x="2168013" y="1165122"/>
                    </a:cubicBezTo>
                    <a:cubicBezTo>
                      <a:pt x="2244213" y="1233947"/>
                      <a:pt x="2106562" y="1563328"/>
                      <a:pt x="2197510" y="1622322"/>
                    </a:cubicBezTo>
                    <a:cubicBezTo>
                      <a:pt x="2288458" y="1681316"/>
                      <a:pt x="2608006" y="1516626"/>
                      <a:pt x="2713703" y="1519084"/>
                    </a:cubicBezTo>
                    <a:cubicBezTo>
                      <a:pt x="2819400" y="1521542"/>
                      <a:pt x="2765322" y="1555955"/>
                      <a:pt x="2831690" y="1637071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</p:grpSp>
      <p:sp>
        <p:nvSpPr>
          <p:cNvPr id="23" name="Triangolo isoscele 22">
            <a:extLst>
              <a:ext uri="{FF2B5EF4-FFF2-40B4-BE49-F238E27FC236}">
                <a16:creationId xmlns:a16="http://schemas.microsoft.com/office/drawing/2014/main" id="{C2A6D8C4-E249-4CA9-BAF9-7882178A143D}"/>
              </a:ext>
            </a:extLst>
          </p:cNvPr>
          <p:cNvSpPr/>
          <p:nvPr/>
        </p:nvSpPr>
        <p:spPr>
          <a:xfrm rot="603417">
            <a:off x="2296572" y="2597408"/>
            <a:ext cx="2308695" cy="762760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4" name="Ovale 23">
            <a:extLst>
              <a:ext uri="{FF2B5EF4-FFF2-40B4-BE49-F238E27FC236}">
                <a16:creationId xmlns:a16="http://schemas.microsoft.com/office/drawing/2014/main" id="{68F629D5-2795-4D99-A9A2-5FD2E7A8B570}"/>
              </a:ext>
            </a:extLst>
          </p:cNvPr>
          <p:cNvSpPr/>
          <p:nvPr/>
        </p:nvSpPr>
        <p:spPr>
          <a:xfrm rot="270007">
            <a:off x="2222184" y="2993521"/>
            <a:ext cx="201628" cy="200888"/>
          </a:xfrm>
          <a:prstGeom prst="ellipse">
            <a:avLst/>
          </a:prstGeom>
          <a:solidFill>
            <a:srgbClr val="FF3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BC315BF3-70E7-4D3E-840F-E03CA0DB6A91}"/>
              </a:ext>
            </a:extLst>
          </p:cNvPr>
          <p:cNvSpPr/>
          <p:nvPr/>
        </p:nvSpPr>
        <p:spPr>
          <a:xfrm rot="270007">
            <a:off x="4400407" y="3426968"/>
            <a:ext cx="206959" cy="187006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26" name="Ovale 25">
            <a:extLst>
              <a:ext uri="{FF2B5EF4-FFF2-40B4-BE49-F238E27FC236}">
                <a16:creationId xmlns:a16="http://schemas.microsoft.com/office/drawing/2014/main" id="{94068D7B-0DBA-42A2-9443-A86D8A6B6CA7}"/>
              </a:ext>
            </a:extLst>
          </p:cNvPr>
          <p:cNvSpPr/>
          <p:nvPr/>
        </p:nvSpPr>
        <p:spPr>
          <a:xfrm rot="270007">
            <a:off x="3415630" y="2520111"/>
            <a:ext cx="207092" cy="226096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27" name="Ovale 26">
            <a:extLst>
              <a:ext uri="{FF2B5EF4-FFF2-40B4-BE49-F238E27FC236}">
                <a16:creationId xmlns:a16="http://schemas.microsoft.com/office/drawing/2014/main" id="{CC6AB0E3-0C1B-4D55-B64C-DD653BB6B365}"/>
              </a:ext>
            </a:extLst>
          </p:cNvPr>
          <p:cNvSpPr/>
          <p:nvPr/>
        </p:nvSpPr>
        <p:spPr>
          <a:xfrm rot="270007">
            <a:off x="3320157" y="2939331"/>
            <a:ext cx="172488" cy="182261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73DDD7B0-6B89-4828-B903-D227F94985EC}"/>
              </a:ext>
            </a:extLst>
          </p:cNvPr>
          <p:cNvCxnSpPr>
            <a:cxnSpLocks/>
          </p:cNvCxnSpPr>
          <p:nvPr/>
        </p:nvCxnSpPr>
        <p:spPr>
          <a:xfrm flipV="1">
            <a:off x="3590367" y="2261415"/>
            <a:ext cx="408672" cy="320922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C893022A-AF04-ACC6-3F88-A1D478EAD0C0}"/>
              </a:ext>
            </a:extLst>
          </p:cNvPr>
          <p:cNvGrpSpPr/>
          <p:nvPr/>
        </p:nvGrpSpPr>
        <p:grpSpPr>
          <a:xfrm>
            <a:off x="4068345" y="1655453"/>
            <a:ext cx="827343" cy="809167"/>
            <a:chOff x="4363385" y="901036"/>
            <a:chExt cx="2722318" cy="2682581"/>
          </a:xfrm>
        </p:grpSpPr>
        <p:pic>
          <p:nvPicPr>
            <p:cNvPr id="31" name="Immagine 30">
              <a:extLst>
                <a:ext uri="{FF2B5EF4-FFF2-40B4-BE49-F238E27FC236}">
                  <a16:creationId xmlns:a16="http://schemas.microsoft.com/office/drawing/2014/main" id="{E09D110E-C180-4305-BA35-277F4D9F16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220" t="17376" r="50962" b="5825"/>
            <a:stretch/>
          </p:blipFill>
          <p:spPr>
            <a:xfrm>
              <a:off x="4363385" y="901036"/>
              <a:ext cx="2722318" cy="2682581"/>
            </a:xfrm>
            <a:prstGeom prst="rect">
              <a:avLst/>
            </a:prstGeom>
          </p:spPr>
        </p:pic>
        <p:pic>
          <p:nvPicPr>
            <p:cNvPr id="32" name="Immagine 31">
              <a:extLst>
                <a:ext uri="{FF2B5EF4-FFF2-40B4-BE49-F238E27FC236}">
                  <a16:creationId xmlns:a16="http://schemas.microsoft.com/office/drawing/2014/main" id="{8C0990C5-969D-477A-A2AC-6218FBA5F6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4960" t="12885" r="83673" b="76746"/>
            <a:stretch/>
          </p:blipFill>
          <p:spPr>
            <a:xfrm>
              <a:off x="4410875" y="3177284"/>
              <a:ext cx="721560" cy="370063"/>
            </a:xfrm>
            <a:prstGeom prst="rect">
              <a:avLst/>
            </a:prstGeom>
          </p:spPr>
        </p:pic>
      </p:grpSp>
      <p:sp>
        <p:nvSpPr>
          <p:cNvPr id="33" name="Google Shape;511;p33"/>
          <p:cNvSpPr txBox="1"/>
          <p:nvPr/>
        </p:nvSpPr>
        <p:spPr>
          <a:xfrm>
            <a:off x="66721" y="3791536"/>
            <a:ext cx="8898000" cy="7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lvl="0" indent="-28575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IN" dirty="0" err="1" smtClean="0"/>
              <a:t>Infasonic</a:t>
            </a:r>
            <a:r>
              <a:rPr lang="en-IN" dirty="0" smtClean="0"/>
              <a:t> array analysis: Infrasonic is typically recorded not with a single sensor but via an infrasonic array, which offers many advantages.</a:t>
            </a:r>
          </a:p>
        </p:txBody>
      </p:sp>
      <p:sp>
        <p:nvSpPr>
          <p:cNvPr id="34" name="Freccia in giù 33">
            <a:extLst>
              <a:ext uri="{FF2B5EF4-FFF2-40B4-BE49-F238E27FC236}">
                <a16:creationId xmlns:a16="http://schemas.microsoft.com/office/drawing/2014/main" id="{100D6F5E-1D4B-4BFB-AF54-D0C664263519}"/>
              </a:ext>
            </a:extLst>
          </p:cNvPr>
          <p:cNvSpPr/>
          <p:nvPr/>
        </p:nvSpPr>
        <p:spPr>
          <a:xfrm rot="16200000">
            <a:off x="6699138" y="2096506"/>
            <a:ext cx="202832" cy="756566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testo 6"/>
          <p:cNvSpPr>
            <a:spLocks noGrp="1"/>
          </p:cNvSpPr>
          <p:nvPr>
            <p:ph type="body" idx="1"/>
          </p:nvPr>
        </p:nvSpPr>
        <p:spPr>
          <a:xfrm>
            <a:off x="7008091" y="2263096"/>
            <a:ext cx="1915629" cy="1288826"/>
          </a:xfrm>
        </p:spPr>
        <p:txBody>
          <a:bodyPr/>
          <a:lstStyle/>
          <a:p>
            <a:pPr marL="152400" indent="0">
              <a:buNone/>
            </a:pPr>
            <a:r>
              <a:rPr lang="en-IN" dirty="0" smtClean="0"/>
              <a:t>Array analysis also allows us to discriminate coherent signal from noise </a:t>
            </a:r>
            <a:endParaRPr lang="it-IT" dirty="0"/>
          </a:p>
        </p:txBody>
      </p:sp>
      <p:sp>
        <p:nvSpPr>
          <p:cNvPr id="35" name="Google Shape;93;p15"/>
          <p:cNvSpPr txBox="1"/>
          <p:nvPr/>
        </p:nvSpPr>
        <p:spPr>
          <a:xfrm>
            <a:off x="505397" y="3596738"/>
            <a:ext cx="90072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GB" sz="800" dirty="0" smtClean="0">
                <a:solidFill>
                  <a:srgbClr val="DD7E6B"/>
                </a:solidFill>
              </a:rPr>
              <a:t>Reference : “</a:t>
            </a:r>
            <a:r>
              <a:rPr lang="en-IN" sz="800" dirty="0" smtClean="0"/>
              <a:t>G</a:t>
            </a:r>
            <a:r>
              <a:rPr lang="en-IN" sz="800" dirty="0"/>
              <a:t>. Belli et al., Integrated analysis based on all-sky cameras and infrasonic array for the characterisation of small fireballs events, </a:t>
            </a:r>
            <a:r>
              <a:rPr lang="en-IN" sz="800" dirty="0" err="1"/>
              <a:t>SnT</a:t>
            </a:r>
            <a:r>
              <a:rPr lang="en-IN" sz="800" dirty="0"/>
              <a:t> 2023, 19-23 June 2023, </a:t>
            </a:r>
            <a:r>
              <a:rPr lang="en-IN" sz="800" dirty="0" smtClean="0"/>
              <a:t>Vienna”</a:t>
            </a:r>
            <a:endParaRPr sz="800" dirty="0">
              <a:solidFill>
                <a:srgbClr val="DD7E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57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4745</TotalTime>
  <Words>576</Words>
  <Application>Microsoft Office PowerPoint</Application>
  <PresentationFormat>Presentazione su schermo (16:9)</PresentationFormat>
  <Paragraphs>119</Paragraphs>
  <Slides>15</Slides>
  <Notes>15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8" baseType="lpstr">
      <vt:lpstr>Arial</vt:lpstr>
      <vt:lpstr>Canva Sans</vt:lpstr>
      <vt:lpstr>Simple Light</vt:lpstr>
      <vt:lpstr>Presentazione standard di PowerPoint</vt:lpstr>
      <vt:lpstr>What is Prisma?</vt:lpstr>
      <vt:lpstr>Presentazione standard di PowerPoint</vt:lpstr>
      <vt:lpstr>1. Calibration of all-sky cameras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Courses : 1. Advanced scientific programming in Matlab - Passed (credits - 6) 2. Big Data Analysis in Python  - Passed (credits - 2.5) 3. Adaptive Optics For Astronomy  - Pending (credits - 1.5) 4. Machine Learning For Physics  - Pending (credits - 3)   Schools : 1. Francesco Lucchin - Asiago 2025: From the solar system to high redshift galaxies May 26-31, 2025  2. Scientific Communication in Astronomy School – 3rd edition – Bertinoro  October 12-17, 2025      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cp:lastModifiedBy>ambresh</cp:lastModifiedBy>
  <cp:revision>71</cp:revision>
  <dcterms:modified xsi:type="dcterms:W3CDTF">2025-10-02T06:32:32Z</dcterms:modified>
</cp:coreProperties>
</file>