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7" r:id="rId3"/>
    <p:sldId id="267" r:id="rId4"/>
    <p:sldId id="268" r:id="rId5"/>
    <p:sldId id="275" r:id="rId6"/>
    <p:sldId id="276" r:id="rId7"/>
    <p:sldId id="274" r:id="rId8"/>
    <p:sldId id="271" r:id="rId9"/>
    <p:sldId id="272" r:id="rId10"/>
    <p:sldId id="266" r:id="rId11"/>
    <p:sldId id="259" r:id="rId12"/>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5"/>
    <p:restoredTop sz="94444"/>
  </p:normalViewPr>
  <p:slideViewPr>
    <p:cSldViewPr snapToGrid="0">
      <p:cViewPr varScale="1">
        <p:scale>
          <a:sx n="164" d="100"/>
          <a:sy n="164" d="100"/>
        </p:scale>
        <p:origin x="7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46DA4-8C47-424E-9712-B1FDF790AA47}" type="datetimeFigureOut">
              <a:rPr lang="en-IT" smtClean="0"/>
              <a:t>01/10/25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82A75-43E0-FC47-B36E-9897A8FF9C6E}" type="slidenum">
              <a:rPr lang="en-IT" smtClean="0"/>
              <a:t>‹#›</a:t>
            </a:fld>
            <a:endParaRPr lang="en-IT"/>
          </a:p>
        </p:txBody>
      </p:sp>
    </p:spTree>
    <p:extLst>
      <p:ext uri="{BB962C8B-B14F-4D97-AF65-F5344CB8AC3E}">
        <p14:creationId xmlns:p14="http://schemas.microsoft.com/office/powerpoint/2010/main" val="212609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DDC82A75-43E0-FC47-B36E-9897A8FF9C6E}" type="slidenum">
              <a:rPr lang="en-IT" smtClean="0"/>
              <a:t>11</a:t>
            </a:fld>
            <a:endParaRPr lang="en-IT"/>
          </a:p>
        </p:txBody>
      </p:sp>
    </p:spTree>
    <p:extLst>
      <p:ext uri="{BB962C8B-B14F-4D97-AF65-F5344CB8AC3E}">
        <p14:creationId xmlns:p14="http://schemas.microsoft.com/office/powerpoint/2010/main" val="132914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5787-8E10-7623-D487-D40D17C092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3800E02D-3B32-0096-ACB1-98507CC1B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C32B5EFC-2DE7-BD5A-0796-305B27CF9ECC}"/>
              </a:ext>
            </a:extLst>
          </p:cNvPr>
          <p:cNvSpPr>
            <a:spLocks noGrp="1"/>
          </p:cNvSpPr>
          <p:nvPr>
            <p:ph type="dt" sz="half" idx="10"/>
          </p:nvPr>
        </p:nvSpPr>
        <p:spPr/>
        <p:txBody>
          <a:bodyPr/>
          <a:lstStyle/>
          <a:p>
            <a:fld id="{0D281EBD-2658-004A-B9FB-3DA3AC9EF235}" type="datetime1">
              <a:rPr lang="it-IT" smtClean="0"/>
              <a:t>01/10/25</a:t>
            </a:fld>
            <a:endParaRPr lang="en-IT"/>
          </a:p>
        </p:txBody>
      </p:sp>
      <p:sp>
        <p:nvSpPr>
          <p:cNvPr id="5" name="Footer Placeholder 4">
            <a:extLst>
              <a:ext uri="{FF2B5EF4-FFF2-40B4-BE49-F238E27FC236}">
                <a16:creationId xmlns:a16="http://schemas.microsoft.com/office/drawing/2014/main" id="{B9F50A03-7B13-901B-0210-96EE73C4333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B84306F-6301-2318-9785-BE341BBD056F}"/>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418939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8821-1EC8-7433-1666-244DB40989C9}"/>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9DF38AE8-4C9B-CF1A-4E9B-91EBA0A279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DFE6617-D19E-2FD8-1E4B-A0814AB6F726}"/>
              </a:ext>
            </a:extLst>
          </p:cNvPr>
          <p:cNvSpPr>
            <a:spLocks noGrp="1"/>
          </p:cNvSpPr>
          <p:nvPr>
            <p:ph type="dt" sz="half" idx="10"/>
          </p:nvPr>
        </p:nvSpPr>
        <p:spPr/>
        <p:txBody>
          <a:bodyPr/>
          <a:lstStyle/>
          <a:p>
            <a:fld id="{EA0C2FD7-3FE8-004E-80F6-179498600B88}" type="datetime1">
              <a:rPr lang="it-IT" smtClean="0"/>
              <a:t>01/10/25</a:t>
            </a:fld>
            <a:endParaRPr lang="en-IT"/>
          </a:p>
        </p:txBody>
      </p:sp>
      <p:sp>
        <p:nvSpPr>
          <p:cNvPr id="5" name="Footer Placeholder 4">
            <a:extLst>
              <a:ext uri="{FF2B5EF4-FFF2-40B4-BE49-F238E27FC236}">
                <a16:creationId xmlns:a16="http://schemas.microsoft.com/office/drawing/2014/main" id="{551789EC-AF7E-9360-2FB4-6853BD8E554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33A69982-C51F-82D7-EF7C-B2D275A6E43A}"/>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36915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E32E06-EC7A-38CC-699B-E4A62AE66B9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82138CD-CC61-5450-71B5-0F1A139A32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7B00EE4-40A6-DCEE-A191-7553FA88B9A9}"/>
              </a:ext>
            </a:extLst>
          </p:cNvPr>
          <p:cNvSpPr>
            <a:spLocks noGrp="1"/>
          </p:cNvSpPr>
          <p:nvPr>
            <p:ph type="dt" sz="half" idx="10"/>
          </p:nvPr>
        </p:nvSpPr>
        <p:spPr/>
        <p:txBody>
          <a:bodyPr/>
          <a:lstStyle/>
          <a:p>
            <a:fld id="{58EDF57E-F10F-6446-A650-86A2BEF91D22}" type="datetime1">
              <a:rPr lang="it-IT" smtClean="0"/>
              <a:t>01/10/25</a:t>
            </a:fld>
            <a:endParaRPr lang="en-IT"/>
          </a:p>
        </p:txBody>
      </p:sp>
      <p:sp>
        <p:nvSpPr>
          <p:cNvPr id="5" name="Footer Placeholder 4">
            <a:extLst>
              <a:ext uri="{FF2B5EF4-FFF2-40B4-BE49-F238E27FC236}">
                <a16:creationId xmlns:a16="http://schemas.microsoft.com/office/drawing/2014/main" id="{99CAD538-90B1-0D1C-6850-9B25CA04281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434827C-7397-C675-7617-1D667F5AC28E}"/>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139672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8869-9A1B-4DA4-0452-4DD80353AFEB}"/>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A60065F-D385-CE8F-98BD-5EE73355A8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03597F5-54C1-688C-D67C-E12FA3424B88}"/>
              </a:ext>
            </a:extLst>
          </p:cNvPr>
          <p:cNvSpPr>
            <a:spLocks noGrp="1"/>
          </p:cNvSpPr>
          <p:nvPr>
            <p:ph type="dt" sz="half" idx="10"/>
          </p:nvPr>
        </p:nvSpPr>
        <p:spPr/>
        <p:txBody>
          <a:bodyPr/>
          <a:lstStyle/>
          <a:p>
            <a:fld id="{1E67F151-8F74-8D40-9E02-73EF42978E25}" type="datetime1">
              <a:rPr lang="it-IT" smtClean="0"/>
              <a:t>01/10/25</a:t>
            </a:fld>
            <a:endParaRPr lang="en-IT"/>
          </a:p>
        </p:txBody>
      </p:sp>
      <p:sp>
        <p:nvSpPr>
          <p:cNvPr id="5" name="Footer Placeholder 4">
            <a:extLst>
              <a:ext uri="{FF2B5EF4-FFF2-40B4-BE49-F238E27FC236}">
                <a16:creationId xmlns:a16="http://schemas.microsoft.com/office/drawing/2014/main" id="{DF585FED-A1E1-525C-4291-D7FD11902FC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A835BAD-0043-9FE8-22B4-E2DA1894413C}"/>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346872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2414-AA6F-EAF5-EF16-E976C9A6EF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E6417A56-5991-7C49-D4D0-BA5B42653F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163E17-768A-9E5E-E5CC-CAD00527C209}"/>
              </a:ext>
            </a:extLst>
          </p:cNvPr>
          <p:cNvSpPr>
            <a:spLocks noGrp="1"/>
          </p:cNvSpPr>
          <p:nvPr>
            <p:ph type="dt" sz="half" idx="10"/>
          </p:nvPr>
        </p:nvSpPr>
        <p:spPr/>
        <p:txBody>
          <a:bodyPr/>
          <a:lstStyle/>
          <a:p>
            <a:fld id="{103A9EC2-6129-F94B-94ED-4805CB59A520}" type="datetime1">
              <a:rPr lang="it-IT" smtClean="0"/>
              <a:t>01/10/25</a:t>
            </a:fld>
            <a:endParaRPr lang="en-IT"/>
          </a:p>
        </p:txBody>
      </p:sp>
      <p:sp>
        <p:nvSpPr>
          <p:cNvPr id="5" name="Footer Placeholder 4">
            <a:extLst>
              <a:ext uri="{FF2B5EF4-FFF2-40B4-BE49-F238E27FC236}">
                <a16:creationId xmlns:a16="http://schemas.microsoft.com/office/drawing/2014/main" id="{655DD785-368C-E4FA-4636-B35ED694F9D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25DCB22-484E-C158-8738-127D206FDA16}"/>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419812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53D1-3AB6-4DBC-86BA-C443278DFB5F}"/>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4F366EBD-8588-38BE-8CCD-0D298B6B81C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F8DEEFE8-825F-36B6-99FB-ED13948E2C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29F0F5BF-7FF4-BF23-785F-FEC06243E74C}"/>
              </a:ext>
            </a:extLst>
          </p:cNvPr>
          <p:cNvSpPr>
            <a:spLocks noGrp="1"/>
          </p:cNvSpPr>
          <p:nvPr>
            <p:ph type="dt" sz="half" idx="10"/>
          </p:nvPr>
        </p:nvSpPr>
        <p:spPr/>
        <p:txBody>
          <a:bodyPr/>
          <a:lstStyle/>
          <a:p>
            <a:fld id="{2496D4D9-0FE4-8E49-804D-62AD8DF137FF}" type="datetime1">
              <a:rPr lang="it-IT" smtClean="0"/>
              <a:t>01/10/25</a:t>
            </a:fld>
            <a:endParaRPr lang="en-IT"/>
          </a:p>
        </p:txBody>
      </p:sp>
      <p:sp>
        <p:nvSpPr>
          <p:cNvPr id="6" name="Footer Placeholder 5">
            <a:extLst>
              <a:ext uri="{FF2B5EF4-FFF2-40B4-BE49-F238E27FC236}">
                <a16:creationId xmlns:a16="http://schemas.microsoft.com/office/drawing/2014/main" id="{359A1D93-9C8C-B282-6392-891033F28B2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6CF7746-A155-5B6F-2755-76CAC82B7118}"/>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205247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F2A4-C624-4704-EAE6-F6222929B83D}"/>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61DD8ACC-4E78-D1A4-82D1-B6CF88F4C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744F18-5425-85D7-C0F5-8E37018E1C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F4A0E2C9-288E-DC9F-FFC8-F9DC4E14E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B8026C-B324-BC80-1EBD-B47DBFCD0C0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58FECC05-AB48-AE90-1453-7BC10AA17A48}"/>
              </a:ext>
            </a:extLst>
          </p:cNvPr>
          <p:cNvSpPr>
            <a:spLocks noGrp="1"/>
          </p:cNvSpPr>
          <p:nvPr>
            <p:ph type="dt" sz="half" idx="10"/>
          </p:nvPr>
        </p:nvSpPr>
        <p:spPr/>
        <p:txBody>
          <a:bodyPr/>
          <a:lstStyle/>
          <a:p>
            <a:fld id="{DF7C8CFB-D80B-CB4D-9BA0-465217C3AA37}" type="datetime1">
              <a:rPr lang="it-IT" smtClean="0"/>
              <a:t>01/10/25</a:t>
            </a:fld>
            <a:endParaRPr lang="en-IT"/>
          </a:p>
        </p:txBody>
      </p:sp>
      <p:sp>
        <p:nvSpPr>
          <p:cNvPr id="8" name="Footer Placeholder 7">
            <a:extLst>
              <a:ext uri="{FF2B5EF4-FFF2-40B4-BE49-F238E27FC236}">
                <a16:creationId xmlns:a16="http://schemas.microsoft.com/office/drawing/2014/main" id="{C7D549B6-9A74-FD31-026B-5B097CA5D352}"/>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24B188BD-672E-39D9-C960-AEE81126C4A5}"/>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43068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4E60-D347-EF57-29E0-6D0065116272}"/>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9114127C-10FB-C984-F828-38E788F1B7EC}"/>
              </a:ext>
            </a:extLst>
          </p:cNvPr>
          <p:cNvSpPr>
            <a:spLocks noGrp="1"/>
          </p:cNvSpPr>
          <p:nvPr>
            <p:ph type="dt" sz="half" idx="10"/>
          </p:nvPr>
        </p:nvSpPr>
        <p:spPr/>
        <p:txBody>
          <a:bodyPr/>
          <a:lstStyle/>
          <a:p>
            <a:fld id="{078ECFE4-ED98-C74C-A838-1ED9C66DA1F1}" type="datetime1">
              <a:rPr lang="it-IT" smtClean="0"/>
              <a:t>01/10/25</a:t>
            </a:fld>
            <a:endParaRPr lang="en-IT"/>
          </a:p>
        </p:txBody>
      </p:sp>
      <p:sp>
        <p:nvSpPr>
          <p:cNvPr id="4" name="Footer Placeholder 3">
            <a:extLst>
              <a:ext uri="{FF2B5EF4-FFF2-40B4-BE49-F238E27FC236}">
                <a16:creationId xmlns:a16="http://schemas.microsoft.com/office/drawing/2014/main" id="{B1D353AA-3F7F-8EFB-EA43-59DBD77E2EDD}"/>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5737DD1E-3F41-938E-3F01-BB7C2A08F4A1}"/>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122194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94EF0-B151-61D4-023A-F4CD13399A04}"/>
              </a:ext>
            </a:extLst>
          </p:cNvPr>
          <p:cNvSpPr>
            <a:spLocks noGrp="1"/>
          </p:cNvSpPr>
          <p:nvPr>
            <p:ph type="dt" sz="half" idx="10"/>
          </p:nvPr>
        </p:nvSpPr>
        <p:spPr/>
        <p:txBody>
          <a:bodyPr/>
          <a:lstStyle/>
          <a:p>
            <a:fld id="{2A05AB2E-A851-4F4F-8A6A-45BB60627321}" type="datetime1">
              <a:rPr lang="it-IT" smtClean="0"/>
              <a:t>01/10/25</a:t>
            </a:fld>
            <a:endParaRPr lang="en-IT"/>
          </a:p>
        </p:txBody>
      </p:sp>
      <p:sp>
        <p:nvSpPr>
          <p:cNvPr id="3" name="Footer Placeholder 2">
            <a:extLst>
              <a:ext uri="{FF2B5EF4-FFF2-40B4-BE49-F238E27FC236}">
                <a16:creationId xmlns:a16="http://schemas.microsoft.com/office/drawing/2014/main" id="{3DD9CAFE-4034-97F4-A0E4-109A96AA04CC}"/>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D91EFC9D-DD91-A8CC-2AA6-3A829DE35769}"/>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229042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CEB6-1C6A-88C8-6ADE-4929A376B6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B3D8C698-CFED-5ED5-FB40-F8E8CFFB45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7FBA0AB9-51D6-195B-2CF6-4699465C1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2122F0-7FD1-C55F-D286-166C591E93DA}"/>
              </a:ext>
            </a:extLst>
          </p:cNvPr>
          <p:cNvSpPr>
            <a:spLocks noGrp="1"/>
          </p:cNvSpPr>
          <p:nvPr>
            <p:ph type="dt" sz="half" idx="10"/>
          </p:nvPr>
        </p:nvSpPr>
        <p:spPr/>
        <p:txBody>
          <a:bodyPr/>
          <a:lstStyle/>
          <a:p>
            <a:fld id="{F0D0026D-6690-1148-9C4E-CBFB761150B7}" type="datetime1">
              <a:rPr lang="it-IT" smtClean="0"/>
              <a:t>01/10/25</a:t>
            </a:fld>
            <a:endParaRPr lang="en-IT"/>
          </a:p>
        </p:txBody>
      </p:sp>
      <p:sp>
        <p:nvSpPr>
          <p:cNvPr id="6" name="Footer Placeholder 5">
            <a:extLst>
              <a:ext uri="{FF2B5EF4-FFF2-40B4-BE49-F238E27FC236}">
                <a16:creationId xmlns:a16="http://schemas.microsoft.com/office/drawing/2014/main" id="{18476024-BF5E-EC93-B301-5D30B7369F9D}"/>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CE9C2CE9-036E-770D-BFC5-F70B384961CE}"/>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51405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1310-8AC5-102B-B484-1B0D542575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B2576971-5564-E9FC-D533-67B0CD757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10D08AEB-DE2E-D7E0-F5C9-6EB337C7D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ED4D7E-E3BF-E68C-69C0-301B76DFB139}"/>
              </a:ext>
            </a:extLst>
          </p:cNvPr>
          <p:cNvSpPr>
            <a:spLocks noGrp="1"/>
          </p:cNvSpPr>
          <p:nvPr>
            <p:ph type="dt" sz="half" idx="10"/>
          </p:nvPr>
        </p:nvSpPr>
        <p:spPr/>
        <p:txBody>
          <a:bodyPr/>
          <a:lstStyle/>
          <a:p>
            <a:fld id="{2182C524-7AEC-2D49-9221-9F16D8187FAA}" type="datetime1">
              <a:rPr lang="it-IT" smtClean="0"/>
              <a:t>01/10/25</a:t>
            </a:fld>
            <a:endParaRPr lang="en-IT"/>
          </a:p>
        </p:txBody>
      </p:sp>
      <p:sp>
        <p:nvSpPr>
          <p:cNvPr id="6" name="Footer Placeholder 5">
            <a:extLst>
              <a:ext uri="{FF2B5EF4-FFF2-40B4-BE49-F238E27FC236}">
                <a16:creationId xmlns:a16="http://schemas.microsoft.com/office/drawing/2014/main" id="{DA19A845-A560-806A-7DCA-606283BA0DC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00C1531-B7C1-CD25-44C1-61B20F98D10B}"/>
              </a:ext>
            </a:extLst>
          </p:cNvPr>
          <p:cNvSpPr>
            <a:spLocks noGrp="1"/>
          </p:cNvSpPr>
          <p:nvPr>
            <p:ph type="sldNum" sz="quarter" idx="12"/>
          </p:nvPr>
        </p:nvSpPr>
        <p:spPr/>
        <p:txBody>
          <a:bodyPr/>
          <a:lstStyle/>
          <a:p>
            <a:fld id="{50F42141-66AB-7B43-AE67-DD6C2ECCB7BB}" type="slidenum">
              <a:rPr lang="en-IT" smtClean="0"/>
              <a:t>‹#›</a:t>
            </a:fld>
            <a:endParaRPr lang="en-IT"/>
          </a:p>
        </p:txBody>
      </p:sp>
    </p:spTree>
    <p:extLst>
      <p:ext uri="{BB962C8B-B14F-4D97-AF65-F5344CB8AC3E}">
        <p14:creationId xmlns:p14="http://schemas.microsoft.com/office/powerpoint/2010/main" val="101680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4DA63-DAEC-E2B9-B62A-EE67226B7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30862D41-F2E3-A861-A8BF-A32BCC7372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86ED821B-EAF6-FDE5-E757-188CC5C9A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AE63A3-A4D8-C04A-8CCE-DF4E270AF8FC}" type="datetime1">
              <a:rPr lang="it-IT" smtClean="0"/>
              <a:t>01/10/25</a:t>
            </a:fld>
            <a:endParaRPr lang="en-IT"/>
          </a:p>
        </p:txBody>
      </p:sp>
      <p:sp>
        <p:nvSpPr>
          <p:cNvPr id="5" name="Footer Placeholder 4">
            <a:extLst>
              <a:ext uri="{FF2B5EF4-FFF2-40B4-BE49-F238E27FC236}">
                <a16:creationId xmlns:a16="http://schemas.microsoft.com/office/drawing/2014/main" id="{B23AC5C2-6F70-1B80-51DA-86D30CC71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CF03784B-BF02-4D18-FD30-05CC04117B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F42141-66AB-7B43-AE67-DD6C2ECCB7BB}" type="slidenum">
              <a:rPr lang="en-IT" smtClean="0"/>
              <a:t>‹#›</a:t>
            </a:fld>
            <a:endParaRPr lang="en-IT"/>
          </a:p>
        </p:txBody>
      </p:sp>
    </p:spTree>
    <p:extLst>
      <p:ext uri="{BB962C8B-B14F-4D97-AF65-F5344CB8AC3E}">
        <p14:creationId xmlns:p14="http://schemas.microsoft.com/office/powerpoint/2010/main" val="357791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238815-5491-BD77-E4FF-D20493282DD9}"/>
              </a:ext>
            </a:extLst>
          </p:cNvPr>
          <p:cNvSpPr>
            <a:spLocks noGrp="1"/>
          </p:cNvSpPr>
          <p:nvPr>
            <p:ph type="ctrTitle"/>
          </p:nvPr>
        </p:nvSpPr>
        <p:spPr>
          <a:xfrm>
            <a:off x="489097" y="1566332"/>
            <a:ext cx="5395235" cy="2743835"/>
          </a:xfrm>
        </p:spPr>
        <p:txBody>
          <a:bodyPr anchor="b">
            <a:normAutofit fontScale="90000"/>
          </a:bodyPr>
          <a:lstStyle/>
          <a:p>
            <a:pPr algn="l"/>
            <a:r>
              <a:rPr lang="en-IT" sz="5400" dirty="0"/>
              <a:t>Progress Report for Admission to the 3rd Year of PhD Course</a:t>
            </a:r>
            <a:br>
              <a:rPr lang="en-IT" sz="5400" dirty="0"/>
            </a:br>
            <a:r>
              <a:rPr lang="en-IT" sz="2200" dirty="0">
                <a:solidFill>
                  <a:schemeClr val="tx1">
                    <a:lumMod val="50000"/>
                    <a:lumOff val="50000"/>
                  </a:schemeClr>
                </a:solidFill>
              </a:rPr>
              <a:t>Technologies for Fundamental Research in Physics and Astrophysics</a:t>
            </a:r>
            <a:endParaRPr lang="en-IT" sz="2200" dirty="0"/>
          </a:p>
        </p:txBody>
      </p:sp>
      <p:sp>
        <p:nvSpPr>
          <p:cNvPr id="3" name="Subtitle 2">
            <a:extLst>
              <a:ext uri="{FF2B5EF4-FFF2-40B4-BE49-F238E27FC236}">
                <a16:creationId xmlns:a16="http://schemas.microsoft.com/office/drawing/2014/main" id="{F909E978-F24C-B554-8937-86B815249DC1}"/>
              </a:ext>
            </a:extLst>
          </p:cNvPr>
          <p:cNvSpPr>
            <a:spLocks noGrp="1"/>
          </p:cNvSpPr>
          <p:nvPr>
            <p:ph type="subTitle" idx="1"/>
          </p:nvPr>
        </p:nvSpPr>
        <p:spPr>
          <a:xfrm>
            <a:off x="494124" y="4872922"/>
            <a:ext cx="5013698" cy="1104545"/>
          </a:xfrm>
        </p:spPr>
        <p:txBody>
          <a:bodyPr>
            <a:normAutofit/>
          </a:bodyPr>
          <a:lstStyle/>
          <a:p>
            <a:pPr algn="l"/>
            <a:r>
              <a:rPr lang="en-IT" sz="2000" dirty="0"/>
              <a:t>By Neeraj Yadav</a:t>
            </a:r>
          </a:p>
          <a:p>
            <a:pPr algn="l"/>
            <a:r>
              <a:rPr lang="en-IT" sz="2000" dirty="0"/>
              <a:t>Supervisor: Dr. Stefano Bagnasco (INFN)</a:t>
            </a: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red rectangular sign with white text&#10;&#10;Description automatically generated">
            <a:extLst>
              <a:ext uri="{FF2B5EF4-FFF2-40B4-BE49-F238E27FC236}">
                <a16:creationId xmlns:a16="http://schemas.microsoft.com/office/drawing/2014/main" id="{76CC3428-7514-381C-5537-C9EC07ED944C}"/>
              </a:ext>
            </a:extLst>
          </p:cNvPr>
          <p:cNvPicPr>
            <a:picLocks noChangeAspect="1"/>
          </p:cNvPicPr>
          <p:nvPr/>
        </p:nvPicPr>
        <p:blipFill>
          <a:blip r:embed="rId2"/>
          <a:srcRect t="5035" r="-5" b="4244"/>
          <a:stretch/>
        </p:blipFill>
        <p:spPr>
          <a:xfrm>
            <a:off x="6994071" y="810704"/>
            <a:ext cx="4708831" cy="2373158"/>
          </a:xfrm>
          <a:prstGeom prst="rect">
            <a:avLst/>
          </a:prstGeom>
        </p:spPr>
      </p:pic>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logo with blue letters and a circle&#10;&#10;Description automatically generated">
            <a:extLst>
              <a:ext uri="{FF2B5EF4-FFF2-40B4-BE49-F238E27FC236}">
                <a16:creationId xmlns:a16="http://schemas.microsoft.com/office/drawing/2014/main" id="{2D2C0876-C22A-2B39-7325-E4C23AB4F3AA}"/>
              </a:ext>
            </a:extLst>
          </p:cNvPr>
          <p:cNvPicPr>
            <a:picLocks noChangeAspect="1"/>
          </p:cNvPicPr>
          <p:nvPr/>
        </p:nvPicPr>
        <p:blipFill>
          <a:blip r:embed="rId3"/>
          <a:srcRect r="-1" b="9192"/>
          <a:stretch/>
        </p:blipFill>
        <p:spPr>
          <a:xfrm>
            <a:off x="6994071" y="3735332"/>
            <a:ext cx="4708833" cy="2373154"/>
          </a:xfrm>
          <a:prstGeom prst="rect">
            <a:avLst/>
          </a:prstGeom>
        </p:spPr>
      </p:pic>
      <p:sp>
        <p:nvSpPr>
          <p:cNvPr id="6" name="Slide Number Placeholder 5">
            <a:extLst>
              <a:ext uri="{FF2B5EF4-FFF2-40B4-BE49-F238E27FC236}">
                <a16:creationId xmlns:a16="http://schemas.microsoft.com/office/drawing/2014/main" id="{147A43FD-FF6A-CE0C-CEA7-D5AAAECDA31A}"/>
              </a:ext>
            </a:extLst>
          </p:cNvPr>
          <p:cNvSpPr>
            <a:spLocks noGrp="1"/>
          </p:cNvSpPr>
          <p:nvPr>
            <p:ph type="sldNum" sz="quarter" idx="12"/>
          </p:nvPr>
        </p:nvSpPr>
        <p:spPr/>
        <p:txBody>
          <a:bodyPr/>
          <a:lstStyle/>
          <a:p>
            <a:fld id="{50F42141-66AB-7B43-AE67-DD6C2ECCB7BB}" type="slidenum">
              <a:rPr lang="en-IT" smtClean="0"/>
              <a:t>1</a:t>
            </a:fld>
            <a:endParaRPr lang="en-IT"/>
          </a:p>
        </p:txBody>
      </p:sp>
    </p:spTree>
    <p:extLst>
      <p:ext uri="{BB962C8B-B14F-4D97-AF65-F5344CB8AC3E}">
        <p14:creationId xmlns:p14="http://schemas.microsoft.com/office/powerpoint/2010/main" val="61083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0101-D5FF-5F3D-8558-9172F5FDFAE1}"/>
              </a:ext>
            </a:extLst>
          </p:cNvPr>
          <p:cNvSpPr>
            <a:spLocks noGrp="1"/>
          </p:cNvSpPr>
          <p:nvPr>
            <p:ph type="title"/>
          </p:nvPr>
        </p:nvSpPr>
        <p:spPr>
          <a:xfrm>
            <a:off x="426812" y="308086"/>
            <a:ext cx="5152721" cy="835178"/>
          </a:xfrm>
        </p:spPr>
        <p:txBody>
          <a:bodyPr>
            <a:normAutofit/>
          </a:bodyPr>
          <a:lstStyle/>
          <a:p>
            <a:r>
              <a:rPr lang="en-IT" sz="3200" b="1" dirty="0"/>
              <a:t>Planning for the 3rd Year</a:t>
            </a:r>
          </a:p>
        </p:txBody>
      </p:sp>
      <p:sp>
        <p:nvSpPr>
          <p:cNvPr id="3" name="Content Placeholder 2">
            <a:extLst>
              <a:ext uri="{FF2B5EF4-FFF2-40B4-BE49-F238E27FC236}">
                <a16:creationId xmlns:a16="http://schemas.microsoft.com/office/drawing/2014/main" id="{BD52D7F0-91FC-F753-F3FF-AD23D0897153}"/>
              </a:ext>
            </a:extLst>
          </p:cNvPr>
          <p:cNvSpPr>
            <a:spLocks noGrp="1"/>
          </p:cNvSpPr>
          <p:nvPr>
            <p:ph idx="1"/>
          </p:nvPr>
        </p:nvSpPr>
        <p:spPr>
          <a:xfrm>
            <a:off x="744255" y="1253331"/>
            <a:ext cx="11180523" cy="4351338"/>
          </a:xfrm>
        </p:spPr>
        <p:txBody>
          <a:bodyPr>
            <a:normAutofit/>
          </a:bodyPr>
          <a:lstStyle/>
          <a:p>
            <a:r>
              <a:rPr lang="en-IT" sz="1800" dirty="0"/>
              <a:t>Finish the IMRCT study</a:t>
            </a:r>
          </a:p>
          <a:p>
            <a:r>
              <a:rPr lang="en-GB" sz="1800" dirty="0"/>
              <a:t>Finish the workflow project well in advance, followed by post work. This may include consulting collaboration members to identify the most common challenges they encounter and subsequently evaluating which tool provides the most effective solutions</a:t>
            </a:r>
          </a:p>
          <a:p>
            <a:r>
              <a:rPr lang="en-GB" sz="1800" dirty="0"/>
              <a:t>As a precursor to the above idea, I am preparing an ET data analysis tutorial that demonstrates the use of </a:t>
            </a:r>
            <a:r>
              <a:rPr lang="en-GB" sz="1800" dirty="0" err="1"/>
              <a:t>Snakemake</a:t>
            </a:r>
            <a:r>
              <a:rPr lang="en-GB" sz="1800" dirty="0"/>
              <a:t>, to be presented at the 4th Einstein Telescope Annual Meeting in Croatia (10–14 November 2025)</a:t>
            </a:r>
            <a:endParaRPr lang="en-IT" sz="1800" dirty="0"/>
          </a:p>
          <a:p>
            <a:r>
              <a:rPr lang="en-GB" sz="1800" dirty="0"/>
              <a:t>Planning to do an internship period abroad either in University of Geneva or UC Louvain</a:t>
            </a:r>
            <a:endParaRPr lang="en-IT" sz="1800" dirty="0"/>
          </a:p>
          <a:p>
            <a:r>
              <a:rPr lang="en-IT" sz="1800" dirty="0"/>
              <a:t>Start writing my thesis well in time so that I can submit timely </a:t>
            </a:r>
          </a:p>
        </p:txBody>
      </p:sp>
      <p:sp>
        <p:nvSpPr>
          <p:cNvPr id="4" name="Slide Number Placeholder 3">
            <a:extLst>
              <a:ext uri="{FF2B5EF4-FFF2-40B4-BE49-F238E27FC236}">
                <a16:creationId xmlns:a16="http://schemas.microsoft.com/office/drawing/2014/main" id="{CC9C024B-50CD-08BA-A736-F73294FE2F77}"/>
              </a:ext>
            </a:extLst>
          </p:cNvPr>
          <p:cNvSpPr>
            <a:spLocks noGrp="1"/>
          </p:cNvSpPr>
          <p:nvPr>
            <p:ph type="sldNum" sz="quarter" idx="12"/>
          </p:nvPr>
        </p:nvSpPr>
        <p:spPr/>
        <p:txBody>
          <a:bodyPr/>
          <a:lstStyle/>
          <a:p>
            <a:fld id="{50F42141-66AB-7B43-AE67-DD6C2ECCB7BB}" type="slidenum">
              <a:rPr lang="en-IT" smtClean="0"/>
              <a:t>10</a:t>
            </a:fld>
            <a:endParaRPr lang="en-IT"/>
          </a:p>
        </p:txBody>
      </p:sp>
    </p:spTree>
    <p:extLst>
      <p:ext uri="{BB962C8B-B14F-4D97-AF65-F5344CB8AC3E}">
        <p14:creationId xmlns:p14="http://schemas.microsoft.com/office/powerpoint/2010/main" val="282758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322546" y="420248"/>
            <a:ext cx="7357580" cy="518160"/>
          </a:xfrm>
        </p:spPr>
        <p:txBody>
          <a:bodyPr>
            <a:noAutofit/>
          </a:bodyPr>
          <a:lstStyle/>
          <a:p>
            <a:r>
              <a:rPr lang="en-IT" sz="3200" b="1" dirty="0"/>
              <a:t>Courses and Conferences</a:t>
            </a:r>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645092" y="1121923"/>
            <a:ext cx="11546908" cy="5599552"/>
          </a:xfrm>
        </p:spPr>
        <p:txBody>
          <a:bodyPr>
            <a:normAutofit/>
          </a:bodyPr>
          <a:lstStyle/>
          <a:p>
            <a:r>
              <a:rPr lang="en-IT" sz="1800" dirty="0"/>
              <a:t>Courses attended and final exam completed:</a:t>
            </a:r>
          </a:p>
          <a:p>
            <a:pPr lvl="1"/>
            <a:r>
              <a:rPr lang="en-IT" sz="1800" dirty="0"/>
              <a:t>Advanced Scientific Computing in MATLAB (4 CFU)</a:t>
            </a:r>
            <a:endParaRPr lang="en-IT" sz="1800" baseline="30000" dirty="0"/>
          </a:p>
          <a:p>
            <a:pPr lvl="1"/>
            <a:r>
              <a:rPr lang="en-IT" sz="1800" dirty="0"/>
              <a:t>Deep Networks and Structured Learning (2 CFU)</a:t>
            </a:r>
            <a:endParaRPr lang="en-IT" sz="1800" baseline="30000" dirty="0"/>
          </a:p>
          <a:p>
            <a:pPr lvl="1"/>
            <a:r>
              <a:rPr lang="en-IT" sz="1800" dirty="0"/>
              <a:t>Machine Learning for Physics (3 CFU)</a:t>
            </a:r>
          </a:p>
          <a:p>
            <a:pPr lvl="1"/>
            <a:r>
              <a:rPr lang="en-GB" sz="1800" dirty="0"/>
              <a:t>Soft Skills: How to Deliver Effective Presentations (3 CFU)</a:t>
            </a:r>
            <a:endParaRPr lang="en-IT" sz="1800" dirty="0"/>
          </a:p>
          <a:p>
            <a:r>
              <a:rPr lang="en-IT" sz="1800" dirty="0"/>
              <a:t>Conferences attended:</a:t>
            </a:r>
          </a:p>
          <a:p>
            <a:pPr lvl="1"/>
            <a:r>
              <a:rPr lang="en-IT" sz="1800" dirty="0"/>
              <a:t>Einstein Telescope symposium XIV, May 6th to 10th 2024, Maastricht, Netherlands</a:t>
            </a:r>
          </a:p>
          <a:p>
            <a:pPr lvl="1"/>
            <a:r>
              <a:rPr lang="en-IT" sz="1800" dirty="0"/>
              <a:t>XV Einstein Telescope Symposium, 26-30 May, 2025, Bologna, Italy</a:t>
            </a:r>
          </a:p>
          <a:p>
            <a:r>
              <a:rPr lang="en-IT" sz="1800" dirty="0"/>
              <a:t>Schools attended:</a:t>
            </a:r>
          </a:p>
          <a:p>
            <a:pPr lvl="1"/>
            <a:r>
              <a:rPr lang="en-GB" sz="1800" dirty="0"/>
              <a:t>SOSC 2024 Sixth International School on Open Science Cloud, Dec 2 – 6, 2024. University of Bologna, Department of Physics and Astronomy</a:t>
            </a:r>
          </a:p>
          <a:p>
            <a:pPr lvl="1"/>
            <a:r>
              <a:rPr lang="en-GB" sz="1800" dirty="0"/>
              <a:t>CINECA Summer HPC School for Heterogeneous Computing 2025, June 30th to July 11th, 2025</a:t>
            </a:r>
          </a:p>
          <a:p>
            <a:pPr marL="0" indent="0">
              <a:buNone/>
            </a:pPr>
            <a:r>
              <a:rPr lang="en-GB" sz="1600" dirty="0">
                <a:solidFill>
                  <a:srgbClr val="FF0000"/>
                </a:solidFill>
              </a:rPr>
              <a:t>Therefore, I have fulfilled all the "Educational Obligations of the PhD student" as mentioned in PhD TFPA: Regulations for training activities</a:t>
            </a:r>
            <a:endParaRPr lang="en-IT" sz="1600" dirty="0">
              <a:solidFill>
                <a:srgbClr val="FF0000"/>
              </a:solidFill>
            </a:endParaRPr>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11</a:t>
            </a:fld>
            <a:endParaRPr lang="en-IT" dirty="0"/>
          </a:p>
        </p:txBody>
      </p:sp>
    </p:spTree>
    <p:extLst>
      <p:ext uri="{BB962C8B-B14F-4D97-AF65-F5344CB8AC3E}">
        <p14:creationId xmlns:p14="http://schemas.microsoft.com/office/powerpoint/2010/main" val="404520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F3F6-A38A-039D-1ECD-F7933423477D}"/>
              </a:ext>
            </a:extLst>
          </p:cNvPr>
          <p:cNvSpPr>
            <a:spLocks noGrp="1"/>
          </p:cNvSpPr>
          <p:nvPr>
            <p:ph type="title"/>
          </p:nvPr>
        </p:nvSpPr>
        <p:spPr>
          <a:xfrm>
            <a:off x="100208" y="250519"/>
            <a:ext cx="11486366" cy="726509"/>
          </a:xfrm>
        </p:spPr>
        <p:txBody>
          <a:bodyPr>
            <a:noAutofit/>
          </a:bodyPr>
          <a:lstStyle/>
          <a:p>
            <a:r>
              <a:rPr lang="en-IT" sz="3200" b="1" dirty="0"/>
              <a:t>Research Objective and Research Activities Carried Out So Far</a:t>
            </a:r>
          </a:p>
        </p:txBody>
      </p:sp>
      <p:sp>
        <p:nvSpPr>
          <p:cNvPr id="3" name="Content Placeholder 2">
            <a:extLst>
              <a:ext uri="{FF2B5EF4-FFF2-40B4-BE49-F238E27FC236}">
                <a16:creationId xmlns:a16="http://schemas.microsoft.com/office/drawing/2014/main" id="{AFD3F99E-285D-0DD5-D239-883F87CEF361}"/>
              </a:ext>
            </a:extLst>
          </p:cNvPr>
          <p:cNvSpPr>
            <a:spLocks noGrp="1"/>
          </p:cNvSpPr>
          <p:nvPr>
            <p:ph idx="1"/>
          </p:nvPr>
        </p:nvSpPr>
        <p:spPr>
          <a:xfrm>
            <a:off x="352816" y="1072236"/>
            <a:ext cx="11486367" cy="5649239"/>
          </a:xfrm>
        </p:spPr>
        <p:txBody>
          <a:bodyPr/>
          <a:lstStyle/>
          <a:p>
            <a:pPr marL="0" indent="0">
              <a:buNone/>
            </a:pPr>
            <a:r>
              <a:rPr lang="en-GB" sz="1800" dirty="0"/>
              <a:t>Research topic: Advanced computing systems for Gravitational wave (GW) research. </a:t>
            </a:r>
          </a:p>
          <a:p>
            <a:pPr marL="0" indent="0">
              <a:buNone/>
            </a:pPr>
            <a:r>
              <a:rPr lang="en-GB" sz="1800" dirty="0"/>
              <a:t>                                  With the objective of developing interdisciplinary expertise bridging advanced </a:t>
            </a:r>
          </a:p>
          <a:p>
            <a:pPr marL="0" indent="0">
              <a:buNone/>
            </a:pPr>
            <a:r>
              <a:rPr lang="en-GB" sz="1800" dirty="0"/>
              <a:t>                                  computing and GW astronomy</a:t>
            </a:r>
          </a:p>
          <a:p>
            <a:pPr marL="0" indent="0">
              <a:buNone/>
            </a:pPr>
            <a:endParaRPr lang="en-GB" sz="1800" dirty="0"/>
          </a:p>
          <a:p>
            <a:pPr marL="0" indent="0">
              <a:buNone/>
            </a:pPr>
            <a:r>
              <a:rPr lang="en-GB" sz="1800" dirty="0"/>
              <a:t>Research carried out so far:</a:t>
            </a:r>
          </a:p>
          <a:p>
            <a:r>
              <a:rPr lang="en-IT" sz="1800" dirty="0"/>
              <a:t>Development of Low Latency Alert Infrastructure (LLAI) monitoring dashboard using Prometheus and Grafana (completed)</a:t>
            </a:r>
          </a:p>
          <a:p>
            <a:r>
              <a:rPr lang="en-IT" sz="1800" dirty="0"/>
              <a:t>Near face on systems systematic study: Inspiral-Merger-Ringdown consistency test (IMRCT) (on-going)</a:t>
            </a:r>
          </a:p>
          <a:p>
            <a:r>
              <a:rPr lang="en-GB" sz="1800" dirty="0"/>
              <a:t>Comparison and evaluation of scientific workflow management tools: </a:t>
            </a:r>
            <a:r>
              <a:rPr lang="en-GB" sz="1800" dirty="0" err="1"/>
              <a:t>Snakemake</a:t>
            </a:r>
            <a:r>
              <a:rPr lang="en-GB" sz="1800" dirty="0"/>
              <a:t>, </a:t>
            </a:r>
            <a:r>
              <a:rPr lang="en-GB" sz="1800" dirty="0" err="1"/>
              <a:t>Nextflow</a:t>
            </a:r>
            <a:r>
              <a:rPr lang="en-GB" sz="1800" dirty="0"/>
              <a:t>, Pegasus and REANA (on-going)</a:t>
            </a:r>
            <a:endParaRPr lang="en-IT" sz="1800" dirty="0"/>
          </a:p>
          <a:p>
            <a:pPr marL="457200" lvl="1" indent="0">
              <a:buNone/>
            </a:pPr>
            <a:endParaRPr lang="en-GB" dirty="0"/>
          </a:p>
          <a:p>
            <a:pPr marL="0" indent="0">
              <a:buNone/>
            </a:pPr>
            <a:endParaRPr lang="en-IT" dirty="0"/>
          </a:p>
        </p:txBody>
      </p:sp>
      <p:sp>
        <p:nvSpPr>
          <p:cNvPr id="4" name="Slide Number Placeholder 3">
            <a:extLst>
              <a:ext uri="{FF2B5EF4-FFF2-40B4-BE49-F238E27FC236}">
                <a16:creationId xmlns:a16="http://schemas.microsoft.com/office/drawing/2014/main" id="{93476081-7121-2B4F-DA8C-3CC605A28F72}"/>
              </a:ext>
            </a:extLst>
          </p:cNvPr>
          <p:cNvSpPr>
            <a:spLocks noGrp="1"/>
          </p:cNvSpPr>
          <p:nvPr>
            <p:ph type="sldNum" sz="quarter" idx="12"/>
          </p:nvPr>
        </p:nvSpPr>
        <p:spPr/>
        <p:txBody>
          <a:bodyPr/>
          <a:lstStyle/>
          <a:p>
            <a:fld id="{50F42141-66AB-7B43-AE67-DD6C2ECCB7BB}" type="slidenum">
              <a:rPr lang="en-IT" smtClean="0"/>
              <a:t>2</a:t>
            </a:fld>
            <a:endParaRPr lang="en-IT"/>
          </a:p>
        </p:txBody>
      </p:sp>
    </p:spTree>
    <p:extLst>
      <p:ext uri="{BB962C8B-B14F-4D97-AF65-F5344CB8AC3E}">
        <p14:creationId xmlns:p14="http://schemas.microsoft.com/office/powerpoint/2010/main" val="268459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322546" y="420248"/>
            <a:ext cx="10948428" cy="518160"/>
          </a:xfrm>
        </p:spPr>
        <p:txBody>
          <a:bodyPr>
            <a:noAutofit/>
          </a:bodyPr>
          <a:lstStyle/>
          <a:p>
            <a:r>
              <a:rPr lang="en-IT" sz="3200" b="1" dirty="0"/>
              <a:t>Low Latency Alert Infrastructure Monitoring Dashboard</a:t>
            </a:r>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322546" y="6154782"/>
            <a:ext cx="11793254" cy="440751"/>
          </a:xfrm>
        </p:spPr>
        <p:txBody>
          <a:bodyPr>
            <a:normAutofit/>
          </a:bodyPr>
          <a:lstStyle/>
          <a:p>
            <a:pPr marL="0" indent="0">
              <a:buNone/>
            </a:pPr>
            <a:r>
              <a:rPr lang="en-IT" sz="1800" dirty="0"/>
              <a:t>This dashboard monitors the performance of different components of low-latency infrastructure like gwcelery, gracedb</a:t>
            </a:r>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3</a:t>
            </a:fld>
            <a:endParaRPr lang="en-IT" dirty="0"/>
          </a:p>
        </p:txBody>
      </p:sp>
      <p:pic>
        <p:nvPicPr>
          <p:cNvPr id="6" name="Picture 5">
            <a:extLst>
              <a:ext uri="{FF2B5EF4-FFF2-40B4-BE49-F238E27FC236}">
                <a16:creationId xmlns:a16="http://schemas.microsoft.com/office/drawing/2014/main" id="{5B0B72DB-60E0-A369-E296-DC586799D657}"/>
              </a:ext>
            </a:extLst>
          </p:cNvPr>
          <p:cNvPicPr>
            <a:picLocks noChangeAspect="1"/>
          </p:cNvPicPr>
          <p:nvPr/>
        </p:nvPicPr>
        <p:blipFill>
          <a:blip r:embed="rId2"/>
          <a:stretch>
            <a:fillRect/>
          </a:stretch>
        </p:blipFill>
        <p:spPr>
          <a:xfrm>
            <a:off x="1699428" y="938408"/>
            <a:ext cx="8793143" cy="4946143"/>
          </a:xfrm>
          <a:prstGeom prst="rect">
            <a:avLst/>
          </a:prstGeom>
        </p:spPr>
      </p:pic>
    </p:spTree>
    <p:extLst>
      <p:ext uri="{BB962C8B-B14F-4D97-AF65-F5344CB8AC3E}">
        <p14:creationId xmlns:p14="http://schemas.microsoft.com/office/powerpoint/2010/main" val="56589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322546" y="420248"/>
            <a:ext cx="10540924" cy="518160"/>
          </a:xfrm>
        </p:spPr>
        <p:txBody>
          <a:bodyPr>
            <a:noAutofit/>
          </a:bodyPr>
          <a:lstStyle/>
          <a:p>
            <a:r>
              <a:rPr lang="en-IT" sz="3200" b="1" dirty="0"/>
              <a:t>Inspiral-Merger-Ringdown Consistency Test (IMRCT)</a:t>
            </a:r>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322546" y="1030165"/>
            <a:ext cx="11869454" cy="3294411"/>
          </a:xfrm>
        </p:spPr>
        <p:txBody>
          <a:bodyPr>
            <a:noAutofit/>
          </a:bodyPr>
          <a:lstStyle/>
          <a:p>
            <a:r>
              <a:rPr lang="en-IT" sz="1800" dirty="0"/>
              <a:t>As a part of the TGR (Testing General Relativity) group of the Ligo-Virgo-Kagra (LVK) collobaration, I am involved in the IMRCT study</a:t>
            </a:r>
          </a:p>
          <a:p>
            <a:r>
              <a:rPr lang="en-GB" sz="1800" dirty="0"/>
              <a:t>It is a null test of GR used in Gravitational Wave (GW) astronomy</a:t>
            </a:r>
          </a:p>
          <a:p>
            <a:r>
              <a:rPr lang="en-GB" sz="1800" dirty="0"/>
              <a:t>A null test is designed such that, if the theory being tested is correct, the result should be zero (or within expected noise)</a:t>
            </a:r>
          </a:p>
          <a:p>
            <a:r>
              <a:rPr lang="en-GB" sz="1800" dirty="0"/>
              <a:t>It checks whether the </a:t>
            </a:r>
            <a:r>
              <a:rPr lang="en-GB" sz="1800" dirty="0" err="1"/>
              <a:t>inspiral</a:t>
            </a:r>
            <a:r>
              <a:rPr lang="en-GB" sz="1800" dirty="0"/>
              <a:t> and merger-ringdown parts of the GW signal from a binary black hole (BBH) coalescence are mutually consistent with each other under the assumption that the sources are described by GR</a:t>
            </a:r>
          </a:p>
          <a:p>
            <a:r>
              <a:rPr lang="en-GB" sz="1800" dirty="0"/>
              <a:t>From the </a:t>
            </a:r>
            <a:r>
              <a:rPr lang="en-GB" sz="1800" dirty="0" err="1"/>
              <a:t>inspiral</a:t>
            </a:r>
            <a:r>
              <a:rPr lang="en-GB" sz="1800" dirty="0"/>
              <a:t> phase, we estimate the final black hole’s mass and spin predicted by GR</a:t>
            </a:r>
          </a:p>
          <a:p>
            <a:r>
              <a:rPr lang="en-GB" sz="1800" dirty="0"/>
              <a:t>From the merger-ringdown phase, we again independently estimate the remnant’s mass and spin</a:t>
            </a:r>
            <a:endParaRPr lang="en-IT" sz="1800" dirty="0"/>
          </a:p>
          <a:p>
            <a:r>
              <a:rPr lang="en-GB" sz="1800" dirty="0"/>
              <a:t>If GR is correct, both estimates of the final mass and spin must agree</a:t>
            </a:r>
            <a:endParaRPr lang="en-IT" sz="1800" dirty="0"/>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4</a:t>
            </a:fld>
            <a:endParaRPr lang="en-IT" dirty="0"/>
          </a:p>
        </p:txBody>
      </p:sp>
      <p:pic>
        <p:nvPicPr>
          <p:cNvPr id="5" name="Picture 4" descr="A diagram of a diagram&#10;&#10;Description automatically generated with medium confidence">
            <a:extLst>
              <a:ext uri="{FF2B5EF4-FFF2-40B4-BE49-F238E27FC236}">
                <a16:creationId xmlns:a16="http://schemas.microsoft.com/office/drawing/2014/main" id="{3B5215EE-559D-338C-0EB5-47104319B44B}"/>
              </a:ext>
            </a:extLst>
          </p:cNvPr>
          <p:cNvPicPr>
            <a:picLocks noChangeAspect="1"/>
          </p:cNvPicPr>
          <p:nvPr/>
        </p:nvPicPr>
        <p:blipFill>
          <a:blip r:embed="rId2"/>
          <a:stretch>
            <a:fillRect/>
          </a:stretch>
        </p:blipFill>
        <p:spPr>
          <a:xfrm>
            <a:off x="1125522" y="4416333"/>
            <a:ext cx="9737948" cy="2396899"/>
          </a:xfrm>
          <a:prstGeom prst="rect">
            <a:avLst/>
          </a:prstGeom>
        </p:spPr>
      </p:pic>
    </p:spTree>
    <p:extLst>
      <p:ext uri="{BB962C8B-B14F-4D97-AF65-F5344CB8AC3E}">
        <p14:creationId xmlns:p14="http://schemas.microsoft.com/office/powerpoint/2010/main" val="276111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322546" y="420248"/>
            <a:ext cx="10540924" cy="518160"/>
          </a:xfrm>
        </p:spPr>
        <p:txBody>
          <a:bodyPr>
            <a:noAutofit/>
          </a:bodyPr>
          <a:lstStyle/>
          <a:p>
            <a:r>
              <a:rPr lang="en-IT" sz="3200" b="1" dirty="0"/>
              <a:t>Biases in Inspiral-Merger-Ringdown Consistency Test</a:t>
            </a:r>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645093" y="1121923"/>
            <a:ext cx="6246774" cy="5599552"/>
          </a:xfrm>
        </p:spPr>
        <p:txBody>
          <a:bodyPr>
            <a:normAutofit/>
          </a:bodyPr>
          <a:lstStyle/>
          <a:p>
            <a:r>
              <a:rPr lang="en-GB" sz="1800" dirty="0"/>
              <a:t>This study explores the biases in IMRCT observed for systems with near-face-on inclinations, unequal masses, and highly misaligned spins</a:t>
            </a:r>
          </a:p>
          <a:p>
            <a:r>
              <a:rPr lang="en-GB" sz="1800" dirty="0"/>
              <a:t>With bias: Even if GR is perfectly correct, the measured difference between </a:t>
            </a:r>
            <a:r>
              <a:rPr lang="en-GB" sz="1800" dirty="0" err="1"/>
              <a:t>inspiral</a:t>
            </a:r>
            <a:r>
              <a:rPr lang="en-GB" sz="1800" dirty="0"/>
              <a:t> and merger-ringdown remnant properties is not centred at zero. So, the test may falsely suggest a deviation from GR</a:t>
            </a:r>
          </a:p>
          <a:p>
            <a:r>
              <a:rPr lang="en-GB" sz="1800" dirty="0"/>
              <a:t>A preliminary investigation suggests that these biases occur due to volumetric prior on the luminosity distance</a:t>
            </a:r>
          </a:p>
          <a:p>
            <a:r>
              <a:rPr lang="en-GB" sz="1800" dirty="0"/>
              <a:t>Presently, we are in the last phase of the work. Final test analysis jobs are going on. After they are finished, we will run about 50-100 parameter estimation (PE) jobs </a:t>
            </a:r>
          </a:p>
          <a:p>
            <a:r>
              <a:rPr lang="en-GB" sz="1800" dirty="0"/>
              <a:t>These jobs are computationally intensive, but we hope to finish most of the work by the end of this year</a:t>
            </a:r>
          </a:p>
          <a:p>
            <a:r>
              <a:rPr lang="en-IT" sz="1800" dirty="0"/>
              <a:t>A publication is also expected</a:t>
            </a:r>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5</a:t>
            </a:fld>
            <a:endParaRPr lang="en-IT" dirty="0"/>
          </a:p>
        </p:txBody>
      </p:sp>
      <p:pic>
        <p:nvPicPr>
          <p:cNvPr id="8" name="Picture 7" descr="A screenshot of a computer screen&#10;&#10;Description automatically generated">
            <a:extLst>
              <a:ext uri="{FF2B5EF4-FFF2-40B4-BE49-F238E27FC236}">
                <a16:creationId xmlns:a16="http://schemas.microsoft.com/office/drawing/2014/main" id="{617C4B0B-FCB0-8030-E0B1-66D5FC55A276}"/>
              </a:ext>
            </a:extLst>
          </p:cNvPr>
          <p:cNvPicPr>
            <a:picLocks noChangeAspect="1"/>
          </p:cNvPicPr>
          <p:nvPr/>
        </p:nvPicPr>
        <p:blipFill rotWithShape="1">
          <a:blip r:embed="rId2"/>
          <a:srcRect l="30325" t="13707" r="50744" b="24510"/>
          <a:stretch/>
        </p:blipFill>
        <p:spPr>
          <a:xfrm>
            <a:off x="7788165" y="938408"/>
            <a:ext cx="2846368" cy="5225119"/>
          </a:xfrm>
          <a:prstGeom prst="rect">
            <a:avLst/>
          </a:prstGeom>
        </p:spPr>
      </p:pic>
      <p:sp>
        <p:nvSpPr>
          <p:cNvPr id="10" name="TextBox 9">
            <a:extLst>
              <a:ext uri="{FF2B5EF4-FFF2-40B4-BE49-F238E27FC236}">
                <a16:creationId xmlns:a16="http://schemas.microsoft.com/office/drawing/2014/main" id="{977AC808-E524-FB5A-93E8-BC5BFF54DF3E}"/>
              </a:ext>
            </a:extLst>
          </p:cNvPr>
          <p:cNvSpPr txBox="1"/>
          <p:nvPr/>
        </p:nvSpPr>
        <p:spPr>
          <a:xfrm>
            <a:off x="7186950" y="6084148"/>
            <a:ext cx="4814138" cy="400110"/>
          </a:xfrm>
          <a:prstGeom prst="rect">
            <a:avLst/>
          </a:prstGeom>
          <a:noFill/>
        </p:spPr>
        <p:txBody>
          <a:bodyPr wrap="none" rtlCol="0">
            <a:spAutoFit/>
          </a:bodyPr>
          <a:lstStyle/>
          <a:p>
            <a:r>
              <a:rPr lang="en-GB" sz="1000" dirty="0"/>
              <a:t>IMR consistency test on a simulated GR event (50 M⊙+50 M⊙, SNR = 25) </a:t>
            </a:r>
          </a:p>
          <a:p>
            <a:r>
              <a:rPr lang="en-GB" sz="1000" dirty="0"/>
              <a:t>showing credible regions for final mass/spin and posteriors for deviation parameters</a:t>
            </a:r>
            <a:endParaRPr lang="en-IT" sz="1000" dirty="0"/>
          </a:p>
        </p:txBody>
      </p:sp>
    </p:spTree>
    <p:extLst>
      <p:ext uri="{BB962C8B-B14F-4D97-AF65-F5344CB8AC3E}">
        <p14:creationId xmlns:p14="http://schemas.microsoft.com/office/powerpoint/2010/main" val="315357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0" y="467238"/>
            <a:ext cx="12192000" cy="518160"/>
          </a:xfrm>
        </p:spPr>
        <p:txBody>
          <a:bodyPr>
            <a:noAutofit/>
          </a:bodyPr>
          <a:lstStyle/>
          <a:p>
            <a:r>
              <a:rPr lang="en-GB" sz="3200" b="1" dirty="0"/>
              <a:t>Comparison and Evaluation of Scientific Workflow Management Tools</a:t>
            </a:r>
            <a:endParaRPr lang="en-IT" sz="3200" b="1" dirty="0"/>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645092" y="1121922"/>
            <a:ext cx="11546908" cy="5736077"/>
          </a:xfrm>
        </p:spPr>
        <p:txBody>
          <a:bodyPr>
            <a:normAutofit/>
          </a:bodyPr>
          <a:lstStyle/>
          <a:p>
            <a:r>
              <a:rPr lang="en-GB" sz="1800" dirty="0"/>
              <a:t>This work is connected to the Einstein Telescope (ET) gravitational-wave observatory, specifically with its Computing and Data Model</a:t>
            </a:r>
          </a:p>
          <a:p>
            <a:r>
              <a:rPr lang="en-GB" sz="1800" dirty="0"/>
              <a:t>The ET computing domain can be divided into three main areas: online, low-latency, and offline</a:t>
            </a:r>
          </a:p>
          <a:p>
            <a:r>
              <a:rPr lang="en-GB" sz="1800" dirty="0"/>
              <a:t>The offline domain encompasses tasks such as detailed data analysis, deep searches, and high-precision parameter estimation</a:t>
            </a:r>
          </a:p>
          <a:p>
            <a:r>
              <a:rPr lang="en-GB" sz="1800" dirty="0"/>
              <a:t>The overarching objective of this work is to evaluate a selection of workflow management tools, offering the ET collaboration potential candidates for adoption</a:t>
            </a:r>
          </a:p>
          <a:p>
            <a:r>
              <a:rPr lang="en-GB" sz="1800" dirty="0"/>
              <a:t>Such a tool would serve as a user-facing interface, supporting the activities outlined above</a:t>
            </a:r>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6</a:t>
            </a:fld>
            <a:endParaRPr lang="en-IT" dirty="0"/>
          </a:p>
        </p:txBody>
      </p:sp>
    </p:spTree>
    <p:extLst>
      <p:ext uri="{BB962C8B-B14F-4D97-AF65-F5344CB8AC3E}">
        <p14:creationId xmlns:p14="http://schemas.microsoft.com/office/powerpoint/2010/main" val="17221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0" y="420248"/>
            <a:ext cx="12192000" cy="518160"/>
          </a:xfrm>
        </p:spPr>
        <p:txBody>
          <a:bodyPr>
            <a:noAutofit/>
          </a:bodyPr>
          <a:lstStyle/>
          <a:p>
            <a:r>
              <a:rPr lang="en-GB" sz="3200" b="1" dirty="0"/>
              <a:t>Comparison and Evaluation of Scientific Workflow Management Tools</a:t>
            </a:r>
            <a:endParaRPr lang="en-IT" sz="3200" b="1" dirty="0"/>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645092" y="1121922"/>
            <a:ext cx="11546908" cy="5736077"/>
          </a:xfrm>
        </p:spPr>
        <p:txBody>
          <a:bodyPr>
            <a:normAutofit/>
          </a:bodyPr>
          <a:lstStyle/>
          <a:p>
            <a:r>
              <a:rPr lang="en-GB" sz="1800" dirty="0"/>
              <a:t>A scientific workflow management tool is a specialized software system designed to automate, manage, and track complex scientific computational processes, often referred to as workflows or pipelines. It helps researcher:</a:t>
            </a:r>
          </a:p>
          <a:p>
            <a:pPr lvl="1"/>
            <a:r>
              <a:rPr lang="en-GB" sz="1600" b="1" dirty="0"/>
              <a:t>Define</a:t>
            </a:r>
            <a:r>
              <a:rPr lang="en-GB" sz="1600" dirty="0"/>
              <a:t> a series of computational steps</a:t>
            </a:r>
          </a:p>
          <a:p>
            <a:pPr lvl="1"/>
            <a:r>
              <a:rPr lang="en-GB" sz="1600" b="1" dirty="0"/>
              <a:t>Orchestrate</a:t>
            </a:r>
            <a:r>
              <a:rPr lang="en-GB" sz="1600" dirty="0"/>
              <a:t> the execution of these tasks in a specific order, managing data flow and control flow</a:t>
            </a:r>
          </a:p>
          <a:p>
            <a:pPr lvl="1"/>
            <a:r>
              <a:rPr lang="en-GB" sz="1600" b="1" dirty="0"/>
              <a:t>Manage</a:t>
            </a:r>
            <a:r>
              <a:rPr lang="en-GB" sz="1600" dirty="0"/>
              <a:t> the input and output data</a:t>
            </a:r>
          </a:p>
          <a:p>
            <a:pPr lvl="1"/>
            <a:r>
              <a:rPr lang="en-GB" sz="1600" b="1" dirty="0"/>
              <a:t>Utilize</a:t>
            </a:r>
            <a:r>
              <a:rPr lang="en-GB" sz="1600" dirty="0"/>
              <a:t> diverse computational resources (local machines, clusters, cloud platforms)</a:t>
            </a:r>
          </a:p>
          <a:p>
            <a:pPr lvl="1"/>
            <a:r>
              <a:rPr lang="en-GB" sz="1600" b="1" dirty="0"/>
              <a:t>Track</a:t>
            </a:r>
            <a:r>
              <a:rPr lang="en-GB" sz="1600" dirty="0"/>
              <a:t> the execution history, parameters, and provenance of each run, ensuring reproducibility  </a:t>
            </a:r>
          </a:p>
          <a:p>
            <a:pPr lvl="1"/>
            <a:r>
              <a:rPr lang="en-GB" sz="1600" b="1" dirty="0"/>
              <a:t>Visualize</a:t>
            </a:r>
            <a:r>
              <a:rPr lang="en-GB" sz="1600" dirty="0"/>
              <a:t> the workflow structure and execution status</a:t>
            </a:r>
          </a:p>
          <a:p>
            <a:pPr lvl="1"/>
            <a:r>
              <a:rPr lang="en-GB" sz="1600" b="1" dirty="0"/>
              <a:t>Handle</a:t>
            </a:r>
            <a:r>
              <a:rPr lang="en-GB" sz="1600" dirty="0"/>
              <a:t> errors and manage failures gracefully</a:t>
            </a:r>
          </a:p>
          <a:p>
            <a:r>
              <a:rPr lang="en-GB" sz="1800" dirty="0"/>
              <a:t>In short, it acts as a digital lab assistant for computational scientists, taking care of the logistical complexities of running sophisticated analyses</a:t>
            </a:r>
          </a:p>
          <a:p>
            <a:r>
              <a:rPr lang="en-GB" sz="1800" dirty="0"/>
              <a:t>I have selected 4 such tools: </a:t>
            </a:r>
            <a:r>
              <a:rPr lang="en-GB" sz="1800" dirty="0" err="1"/>
              <a:t>Snakemake</a:t>
            </a:r>
            <a:r>
              <a:rPr lang="en-GB" sz="1800" dirty="0"/>
              <a:t>, </a:t>
            </a:r>
            <a:r>
              <a:rPr lang="en-GB" sz="1800" dirty="0" err="1"/>
              <a:t>Nextflow</a:t>
            </a:r>
            <a:r>
              <a:rPr lang="en-GB" sz="1800" dirty="0"/>
              <a:t>, Pegasus and REANA </a:t>
            </a:r>
          </a:p>
          <a:p>
            <a:pPr marL="0" indent="0">
              <a:buNone/>
            </a:pPr>
            <a:endParaRPr lang="en-IT" sz="2000" dirty="0"/>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7</a:t>
            </a:fld>
            <a:endParaRPr lang="en-IT" dirty="0"/>
          </a:p>
        </p:txBody>
      </p:sp>
      <p:pic>
        <p:nvPicPr>
          <p:cNvPr id="5" name="Picture 4" descr="A logo of a snake&#10;&#10;Description automatically generated">
            <a:extLst>
              <a:ext uri="{FF2B5EF4-FFF2-40B4-BE49-F238E27FC236}">
                <a16:creationId xmlns:a16="http://schemas.microsoft.com/office/drawing/2014/main" id="{8FD59CCF-CD6A-08B8-11D8-3773875DA1C1}"/>
              </a:ext>
            </a:extLst>
          </p:cNvPr>
          <p:cNvPicPr>
            <a:picLocks noChangeAspect="1"/>
          </p:cNvPicPr>
          <p:nvPr/>
        </p:nvPicPr>
        <p:blipFill>
          <a:blip r:embed="rId2"/>
          <a:stretch>
            <a:fillRect/>
          </a:stretch>
        </p:blipFill>
        <p:spPr>
          <a:xfrm>
            <a:off x="824611" y="5387910"/>
            <a:ext cx="1720335" cy="968440"/>
          </a:xfrm>
          <a:prstGeom prst="rect">
            <a:avLst/>
          </a:prstGeom>
        </p:spPr>
      </p:pic>
      <p:pic>
        <p:nvPicPr>
          <p:cNvPr id="6" name="Picture 5" descr="A green and black logo&#10;&#10;Description automatically generated">
            <a:extLst>
              <a:ext uri="{FF2B5EF4-FFF2-40B4-BE49-F238E27FC236}">
                <a16:creationId xmlns:a16="http://schemas.microsoft.com/office/drawing/2014/main" id="{783DA867-73AB-E6E1-2673-DA5C4130E720}"/>
              </a:ext>
            </a:extLst>
          </p:cNvPr>
          <p:cNvPicPr>
            <a:picLocks noChangeAspect="1"/>
          </p:cNvPicPr>
          <p:nvPr/>
        </p:nvPicPr>
        <p:blipFill rotWithShape="1">
          <a:blip r:embed="rId3"/>
          <a:srcRect b="37714"/>
          <a:stretch/>
        </p:blipFill>
        <p:spPr>
          <a:xfrm>
            <a:off x="2544946" y="5421613"/>
            <a:ext cx="3547096" cy="952966"/>
          </a:xfrm>
          <a:prstGeom prst="rect">
            <a:avLst/>
          </a:prstGeom>
        </p:spPr>
      </p:pic>
      <p:pic>
        <p:nvPicPr>
          <p:cNvPr id="7" name="Picture 6" descr="A white line drawing of a horse&#10;&#10;Description automatically generated">
            <a:extLst>
              <a:ext uri="{FF2B5EF4-FFF2-40B4-BE49-F238E27FC236}">
                <a16:creationId xmlns:a16="http://schemas.microsoft.com/office/drawing/2014/main" id="{ECC11B45-6387-99A2-942A-91DB39D5A5F1}"/>
              </a:ext>
            </a:extLst>
          </p:cNvPr>
          <p:cNvPicPr>
            <a:picLocks noChangeAspect="1"/>
          </p:cNvPicPr>
          <p:nvPr/>
        </p:nvPicPr>
        <p:blipFill>
          <a:blip r:embed="rId4"/>
          <a:stretch>
            <a:fillRect/>
          </a:stretch>
        </p:blipFill>
        <p:spPr>
          <a:xfrm>
            <a:off x="6574959" y="5421612"/>
            <a:ext cx="973235" cy="1043469"/>
          </a:xfrm>
          <a:prstGeom prst="rect">
            <a:avLst/>
          </a:prstGeom>
          <a:solidFill>
            <a:schemeClr val="accent1"/>
          </a:solidFill>
        </p:spPr>
      </p:pic>
      <p:pic>
        <p:nvPicPr>
          <p:cNvPr id="8" name="Picture 7" descr="A close up of a logo&#10;&#10;Description automatically generated">
            <a:extLst>
              <a:ext uri="{FF2B5EF4-FFF2-40B4-BE49-F238E27FC236}">
                <a16:creationId xmlns:a16="http://schemas.microsoft.com/office/drawing/2014/main" id="{4CDC5321-9837-4459-5BBB-C46B674C58FE}"/>
              </a:ext>
            </a:extLst>
          </p:cNvPr>
          <p:cNvPicPr>
            <a:picLocks noChangeAspect="1"/>
          </p:cNvPicPr>
          <p:nvPr/>
        </p:nvPicPr>
        <p:blipFill>
          <a:blip r:embed="rId5"/>
          <a:stretch>
            <a:fillRect/>
          </a:stretch>
        </p:blipFill>
        <p:spPr>
          <a:xfrm>
            <a:off x="8031111" y="5331110"/>
            <a:ext cx="1062842" cy="1043469"/>
          </a:xfrm>
          <a:prstGeom prst="rect">
            <a:avLst/>
          </a:prstGeom>
        </p:spPr>
      </p:pic>
    </p:spTree>
    <p:extLst>
      <p:ext uri="{BB962C8B-B14F-4D97-AF65-F5344CB8AC3E}">
        <p14:creationId xmlns:p14="http://schemas.microsoft.com/office/powerpoint/2010/main" val="321868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254000" y="437181"/>
            <a:ext cx="10049933" cy="518160"/>
          </a:xfrm>
        </p:spPr>
        <p:txBody>
          <a:bodyPr>
            <a:noAutofit/>
          </a:bodyPr>
          <a:lstStyle/>
          <a:p>
            <a:r>
              <a:rPr lang="en-GB" sz="3200" b="1" dirty="0"/>
              <a:t>Linking the IMRCT Study and the Workflow Study</a:t>
            </a:r>
            <a:endParaRPr lang="en-IT" sz="3200" b="1" dirty="0"/>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645092" y="1121923"/>
            <a:ext cx="11546908" cy="5599552"/>
          </a:xfrm>
        </p:spPr>
        <p:txBody>
          <a:bodyPr>
            <a:normAutofit/>
          </a:bodyPr>
          <a:lstStyle/>
          <a:p>
            <a:r>
              <a:rPr lang="en-IT" sz="1800" dirty="0"/>
              <a:t>The aim is to evalute the workflow tools and compare them on different metrics like core functionality, user experience and integration with other tools amongst many</a:t>
            </a:r>
          </a:p>
          <a:p>
            <a:r>
              <a:rPr lang="en-IT" sz="1800" dirty="0"/>
              <a:t>As a practical test case, I have chosen the  IMRCT study</a:t>
            </a:r>
          </a:p>
          <a:p>
            <a:r>
              <a:rPr lang="en-IT" sz="1800" dirty="0"/>
              <a:t>Broadly, the IMRCT study can be broken into 3 steps</a:t>
            </a:r>
          </a:p>
          <a:p>
            <a:pPr lvl="1"/>
            <a:r>
              <a:rPr lang="en-IT" sz="1400" dirty="0"/>
              <a:t>Step 1 involves creating an injection file, which contains values of parametrs that describes the BBH system, values like masses, spins and luminosity distance etc </a:t>
            </a:r>
          </a:p>
          <a:p>
            <a:pPr lvl="1"/>
            <a:r>
              <a:rPr lang="en-IT" sz="1400" dirty="0"/>
              <a:t>Step 2 involves processing this injection file based on some conditions. Step 2 is made up of 4 sub steps</a:t>
            </a:r>
          </a:p>
          <a:p>
            <a:pPr lvl="1"/>
            <a:r>
              <a:rPr lang="en-IT" sz="1400" dirty="0"/>
              <a:t>Step 3 is launching the parameter estimation jobs </a:t>
            </a:r>
          </a:p>
          <a:p>
            <a:pPr lvl="1"/>
            <a:r>
              <a:rPr lang="en-IT" sz="1400" dirty="0"/>
              <a:t>Overall, it involves handling scripts, jupyter notebooks and data files</a:t>
            </a:r>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8</a:t>
            </a:fld>
            <a:endParaRPr lang="en-IT" dirty="0"/>
          </a:p>
        </p:txBody>
      </p:sp>
    </p:spTree>
    <p:extLst>
      <p:ext uri="{BB962C8B-B14F-4D97-AF65-F5344CB8AC3E}">
        <p14:creationId xmlns:p14="http://schemas.microsoft.com/office/powerpoint/2010/main" val="354357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B6-D3CF-0FE4-7344-F7CE7F5C3629}"/>
              </a:ext>
            </a:extLst>
          </p:cNvPr>
          <p:cNvSpPr>
            <a:spLocks noGrp="1"/>
          </p:cNvSpPr>
          <p:nvPr>
            <p:ph type="title"/>
          </p:nvPr>
        </p:nvSpPr>
        <p:spPr>
          <a:xfrm>
            <a:off x="296333" y="462581"/>
            <a:ext cx="9584267" cy="518160"/>
          </a:xfrm>
        </p:spPr>
        <p:txBody>
          <a:bodyPr>
            <a:noAutofit/>
          </a:bodyPr>
          <a:lstStyle/>
          <a:p>
            <a:r>
              <a:rPr lang="en-IT" sz="3200" b="1" dirty="0"/>
              <a:t>What Have I done and What Will I Do Next?</a:t>
            </a:r>
          </a:p>
        </p:txBody>
      </p:sp>
      <p:sp>
        <p:nvSpPr>
          <p:cNvPr id="3" name="Content Placeholder 2">
            <a:extLst>
              <a:ext uri="{FF2B5EF4-FFF2-40B4-BE49-F238E27FC236}">
                <a16:creationId xmlns:a16="http://schemas.microsoft.com/office/drawing/2014/main" id="{AD8EA553-5B6B-EA75-A1D0-0A37E559F4BC}"/>
              </a:ext>
            </a:extLst>
          </p:cNvPr>
          <p:cNvSpPr>
            <a:spLocks noGrp="1"/>
          </p:cNvSpPr>
          <p:nvPr>
            <p:ph idx="1"/>
          </p:nvPr>
        </p:nvSpPr>
        <p:spPr>
          <a:xfrm>
            <a:off x="645092" y="1121923"/>
            <a:ext cx="11546908" cy="5599552"/>
          </a:xfrm>
        </p:spPr>
        <p:txBody>
          <a:bodyPr>
            <a:normAutofit/>
          </a:bodyPr>
          <a:lstStyle/>
          <a:p>
            <a:r>
              <a:rPr lang="en-IT" sz="1800" dirty="0"/>
              <a:t>Codified what I have done manually in the form of a workflow for Snakemake, Nextflow and Pegasus</a:t>
            </a:r>
          </a:p>
          <a:p>
            <a:r>
              <a:rPr lang="en-IT" sz="1800" dirty="0"/>
              <a:t>Next, containerize everything to test the portability. Had partial success in the past</a:t>
            </a:r>
          </a:p>
          <a:p>
            <a:r>
              <a:rPr lang="en-IT" sz="1800" dirty="0"/>
              <a:t>Test the fault tolerance, error handling and debugging capabilities of these tools by artificially introducing problems</a:t>
            </a:r>
          </a:p>
          <a:p>
            <a:r>
              <a:rPr lang="en-IT" sz="1800" dirty="0"/>
              <a:t>For the IMRCT study, I am using the CIT and the OSG sites. For the worfklow study, plan is to use the geographically distributed computing resources through user interface at CNAF</a:t>
            </a:r>
          </a:p>
          <a:p>
            <a:r>
              <a:rPr lang="en-IT" sz="1800" dirty="0"/>
              <a:t>Basically, provide a comprehensive view of what each tool has to offer</a:t>
            </a:r>
          </a:p>
          <a:p>
            <a:endParaRPr lang="en-IT" sz="2000" dirty="0"/>
          </a:p>
          <a:p>
            <a:endParaRPr lang="en-IT" sz="2000" dirty="0"/>
          </a:p>
        </p:txBody>
      </p:sp>
      <p:sp>
        <p:nvSpPr>
          <p:cNvPr id="4" name="Slide Number Placeholder 3">
            <a:extLst>
              <a:ext uri="{FF2B5EF4-FFF2-40B4-BE49-F238E27FC236}">
                <a16:creationId xmlns:a16="http://schemas.microsoft.com/office/drawing/2014/main" id="{4E995096-AAAD-3BD9-28E4-5C54276D5507}"/>
              </a:ext>
            </a:extLst>
          </p:cNvPr>
          <p:cNvSpPr>
            <a:spLocks noGrp="1"/>
          </p:cNvSpPr>
          <p:nvPr>
            <p:ph type="sldNum" sz="quarter" idx="12"/>
          </p:nvPr>
        </p:nvSpPr>
        <p:spPr/>
        <p:txBody>
          <a:bodyPr/>
          <a:lstStyle/>
          <a:p>
            <a:fld id="{50F42141-66AB-7B43-AE67-DD6C2ECCB7BB}" type="slidenum">
              <a:rPr lang="en-IT" smtClean="0"/>
              <a:t>9</a:t>
            </a:fld>
            <a:endParaRPr lang="en-IT" dirty="0"/>
          </a:p>
        </p:txBody>
      </p:sp>
    </p:spTree>
    <p:extLst>
      <p:ext uri="{BB962C8B-B14F-4D97-AF65-F5344CB8AC3E}">
        <p14:creationId xmlns:p14="http://schemas.microsoft.com/office/powerpoint/2010/main" val="260007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41278</TotalTime>
  <Words>1246</Words>
  <Application>Microsoft Macintosh PowerPoint</Application>
  <PresentationFormat>Widescreen</PresentationFormat>
  <Paragraphs>93</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Progress Report for Admission to the 3rd Year of PhD Course Technologies for Fundamental Research in Physics and Astrophysics</vt:lpstr>
      <vt:lpstr>Research Objective and Research Activities Carried Out So Far</vt:lpstr>
      <vt:lpstr>Low Latency Alert Infrastructure Monitoring Dashboard</vt:lpstr>
      <vt:lpstr>Inspiral-Merger-Ringdown Consistency Test (IMRCT)</vt:lpstr>
      <vt:lpstr>Biases in Inspiral-Merger-Ringdown Consistency Test</vt:lpstr>
      <vt:lpstr>Comparison and Evaluation of Scientific Workflow Management Tools</vt:lpstr>
      <vt:lpstr>Comparison and Evaluation of Scientific Workflow Management Tools</vt:lpstr>
      <vt:lpstr>Linking the IMRCT Study and the Workflow Study</vt:lpstr>
      <vt:lpstr>What Have I done and What Will I Do Next?</vt:lpstr>
      <vt:lpstr>Planning for the 3rd Year</vt:lpstr>
      <vt:lpstr>Courses and Conferences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dc:title>
  <dc:creator>Neeraj Yadav</dc:creator>
  <cp:lastModifiedBy>Neeraj Yadav</cp:lastModifiedBy>
  <cp:revision>152</cp:revision>
  <dcterms:created xsi:type="dcterms:W3CDTF">2024-09-02T13:16:54Z</dcterms:created>
  <dcterms:modified xsi:type="dcterms:W3CDTF">2025-10-01T13:28:30Z</dcterms:modified>
</cp:coreProperties>
</file>