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  <p:sldId id="280" r:id="rId14"/>
    <p:sldId id="268" r:id="rId15"/>
    <p:sldId id="288" r:id="rId16"/>
    <p:sldId id="270" r:id="rId17"/>
    <p:sldId id="269" r:id="rId18"/>
    <p:sldId id="271" r:id="rId19"/>
    <p:sldId id="272" r:id="rId20"/>
    <p:sldId id="28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6" r:id="rId29"/>
    <p:sldId id="281" r:id="rId30"/>
    <p:sldId id="282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000000"/>
    <a:srgbClr val="F2AA84"/>
    <a:srgbClr val="042433"/>
    <a:srgbClr val="FFC000"/>
    <a:srgbClr val="FF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0AA9-D892-8E50-E285-6578AB448898}" v="10" dt="2025-10-03T12:27:20.293"/>
    <p1510:client id="{ADFCF292-F3D3-A208-594B-3F3DC1E9614B}" v="34" dt="2025-10-03T03:53:24.596"/>
    <p1510:client id="{B8B8C020-710A-27EC-4E66-5755C57A61A7}" v="8" dt="2025-10-03T04:44:28.175"/>
    <p1510:client id="{BFB30A38-29F7-4CCE-B8EE-EC7F1CF9451E}" v="51" dt="2025-10-03T12:04:20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urav Rajesh Mota" userId="S::gauravrajesh.mota@studenti.unipd.it::8f28cfe7-ae3c-4b95-b00c-2adbfdf59f89" providerId="AD" clId="Web-{B8B8C020-710A-27EC-4E66-5755C57A61A7}"/>
    <pc:docChg chg="modSld">
      <pc:chgData name="Gaurav Rajesh Mota" userId="S::gauravrajesh.mota@studenti.unipd.it::8f28cfe7-ae3c-4b95-b00c-2adbfdf59f89" providerId="AD" clId="Web-{B8B8C020-710A-27EC-4E66-5755C57A61A7}" dt="2025-10-03T04:44:28.175" v="7" actId="20577"/>
      <pc:docMkLst>
        <pc:docMk/>
      </pc:docMkLst>
      <pc:sldChg chg="modSp">
        <pc:chgData name="Gaurav Rajesh Mota" userId="S::gauravrajesh.mota@studenti.unipd.it::8f28cfe7-ae3c-4b95-b00c-2adbfdf59f89" providerId="AD" clId="Web-{B8B8C020-710A-27EC-4E66-5755C57A61A7}" dt="2025-10-03T04:44:28.175" v="7" actId="20577"/>
        <pc:sldMkLst>
          <pc:docMk/>
          <pc:sldMk cId="3753061670" sldId="281"/>
        </pc:sldMkLst>
        <pc:spChg chg="mod">
          <ac:chgData name="Gaurav Rajesh Mota" userId="S::gauravrajesh.mota@studenti.unipd.it::8f28cfe7-ae3c-4b95-b00c-2adbfdf59f89" providerId="AD" clId="Web-{B8B8C020-710A-27EC-4E66-5755C57A61A7}" dt="2025-10-03T04:44:28.175" v="7" actId="20577"/>
          <ac:spMkLst>
            <pc:docMk/>
            <pc:sldMk cId="3753061670" sldId="281"/>
            <ac:spMk id="6" creationId="{0E04362E-7856-95AA-4E45-4E0D6C3C40E4}"/>
          </ac:spMkLst>
        </pc:spChg>
      </pc:sldChg>
    </pc:docChg>
  </pc:docChgLst>
  <pc:docChgLst>
    <pc:chgData name="Gaurav Rajesh Mota" userId="S::gauravrajesh.mota@studenti.unipd.it::8f28cfe7-ae3c-4b95-b00c-2adbfdf59f89" providerId="AD" clId="Web-{ADFCF292-F3D3-A208-594B-3F3DC1E9614B}"/>
    <pc:docChg chg="addSld modSld">
      <pc:chgData name="Gaurav Rajesh Mota" userId="S::gauravrajesh.mota@studenti.unipd.it::8f28cfe7-ae3c-4b95-b00c-2adbfdf59f89" providerId="AD" clId="Web-{ADFCF292-F3D3-A208-594B-3F3DC1E9614B}" dt="2025-10-03T03:53:24.315" v="34" actId="20577"/>
      <pc:docMkLst>
        <pc:docMk/>
      </pc:docMkLst>
      <pc:sldChg chg="modSp">
        <pc:chgData name="Gaurav Rajesh Mota" userId="S::gauravrajesh.mota@studenti.unipd.it::8f28cfe7-ae3c-4b95-b00c-2adbfdf59f89" providerId="AD" clId="Web-{ADFCF292-F3D3-A208-594B-3F3DC1E9614B}" dt="2025-10-03T03:53:24.315" v="34" actId="20577"/>
        <pc:sldMkLst>
          <pc:docMk/>
          <pc:sldMk cId="2792597829" sldId="273"/>
        </pc:sldMkLst>
        <pc:spChg chg="mod">
          <ac:chgData name="Gaurav Rajesh Mota" userId="S::gauravrajesh.mota@studenti.unipd.it::8f28cfe7-ae3c-4b95-b00c-2adbfdf59f89" providerId="AD" clId="Web-{ADFCF292-F3D3-A208-594B-3F3DC1E9614B}" dt="2025-10-03T03:53:24.315" v="34" actId="20577"/>
          <ac:spMkLst>
            <pc:docMk/>
            <pc:sldMk cId="2792597829" sldId="273"/>
            <ac:spMk id="6" creationId="{6DF8F2AB-A914-324C-DE7D-23B2C73899F6}"/>
          </ac:spMkLst>
        </pc:spChg>
      </pc:sldChg>
      <pc:sldChg chg="modSp new">
        <pc:chgData name="Gaurav Rajesh Mota" userId="S::gauravrajesh.mota@studenti.unipd.it::8f28cfe7-ae3c-4b95-b00c-2adbfdf59f89" providerId="AD" clId="Web-{ADFCF292-F3D3-A208-594B-3F3DC1E9614B}" dt="2025-10-03T03:52:40.596" v="33" actId="20577"/>
        <pc:sldMkLst>
          <pc:docMk/>
          <pc:sldMk cId="4117817945" sldId="285"/>
        </pc:sldMkLst>
        <pc:spChg chg="mod">
          <ac:chgData name="Gaurav Rajesh Mota" userId="S::gauravrajesh.mota@studenti.unipd.it::8f28cfe7-ae3c-4b95-b00c-2adbfdf59f89" providerId="AD" clId="Web-{ADFCF292-F3D3-A208-594B-3F3DC1E9614B}" dt="2025-10-03T03:52:40.596" v="33" actId="20577"/>
          <ac:spMkLst>
            <pc:docMk/>
            <pc:sldMk cId="4117817945" sldId="285"/>
            <ac:spMk id="3" creationId="{3BD4363E-C9C6-8355-C224-7DBCEA39D622}"/>
          </ac:spMkLst>
        </pc:spChg>
      </pc:sldChg>
    </pc:docChg>
  </pc:docChgLst>
  <pc:docChgLst>
    <pc:chgData name="Gaurav Rajesh Mota" userId="S::gauravrajesh.mota@studenti.unipd.it::8f28cfe7-ae3c-4b95-b00c-2adbfdf59f89" providerId="AD" clId="Web-{0A0B0AA9-D892-8E50-E285-6578AB448898}"/>
    <pc:docChg chg="modSld">
      <pc:chgData name="Gaurav Rajesh Mota" userId="S::gauravrajesh.mota@studenti.unipd.it::8f28cfe7-ae3c-4b95-b00c-2adbfdf59f89" providerId="AD" clId="Web-{0A0B0AA9-D892-8E50-E285-6578AB448898}" dt="2025-10-03T12:27:20.293" v="9" actId="20577"/>
      <pc:docMkLst>
        <pc:docMk/>
      </pc:docMkLst>
      <pc:sldChg chg="modSp">
        <pc:chgData name="Gaurav Rajesh Mota" userId="S::gauravrajesh.mota@studenti.unipd.it::8f28cfe7-ae3c-4b95-b00c-2adbfdf59f89" providerId="AD" clId="Web-{0A0B0AA9-D892-8E50-E285-6578AB448898}" dt="2025-10-03T12:27:20.293" v="9" actId="20577"/>
        <pc:sldMkLst>
          <pc:docMk/>
          <pc:sldMk cId="2792597829" sldId="273"/>
        </pc:sldMkLst>
        <pc:spChg chg="mod">
          <ac:chgData name="Gaurav Rajesh Mota" userId="S::gauravrajesh.mota@studenti.unipd.it::8f28cfe7-ae3c-4b95-b00c-2adbfdf59f89" providerId="AD" clId="Web-{0A0B0AA9-D892-8E50-E285-6578AB448898}" dt="2025-10-03T12:27:20.293" v="9" actId="20577"/>
          <ac:spMkLst>
            <pc:docMk/>
            <pc:sldMk cId="2792597829" sldId="273"/>
            <ac:spMk id="6" creationId="{6DF8F2AB-A914-324C-DE7D-23B2C73899F6}"/>
          </ac:spMkLst>
        </pc:spChg>
      </pc:sldChg>
    </pc:docChg>
  </pc:docChgLst>
  <pc:docChgLst>
    <pc:chgData name="Gaurav Rajesh Mota" userId="8f28cfe7-ae3c-4b95-b00c-2adbfdf59f89" providerId="ADAL" clId="{9106CE9E-7672-4A79-AE0B-DF70ACB7930D}"/>
    <pc:docChg chg="undo custSel addSld delSld modSld sldOrd">
      <pc:chgData name="Gaurav Rajesh Mota" userId="8f28cfe7-ae3c-4b95-b00c-2adbfdf59f89" providerId="ADAL" clId="{9106CE9E-7672-4A79-AE0B-DF70ACB7930D}" dt="2025-10-03T12:04:20.761" v="1818"/>
      <pc:docMkLst>
        <pc:docMk/>
      </pc:docMkLst>
      <pc:sldChg chg="modSp mod">
        <pc:chgData name="Gaurav Rajesh Mota" userId="8f28cfe7-ae3c-4b95-b00c-2adbfdf59f89" providerId="ADAL" clId="{9106CE9E-7672-4A79-AE0B-DF70ACB7930D}" dt="2025-10-03T06:55:09.353" v="34" actId="20577"/>
        <pc:sldMkLst>
          <pc:docMk/>
          <pc:sldMk cId="1664909051" sldId="265"/>
        </pc:sldMkLst>
        <pc:spChg chg="mod">
          <ac:chgData name="Gaurav Rajesh Mota" userId="8f28cfe7-ae3c-4b95-b00c-2adbfdf59f89" providerId="ADAL" clId="{9106CE9E-7672-4A79-AE0B-DF70ACB7930D}" dt="2025-10-03T06:55:09.353" v="34" actId="20577"/>
          <ac:spMkLst>
            <pc:docMk/>
            <pc:sldMk cId="1664909051" sldId="265"/>
            <ac:spMk id="8" creationId="{3451A603-54AF-F9FE-8D12-39D432560F53}"/>
          </ac:spMkLst>
        </pc:spChg>
      </pc:sldChg>
      <pc:sldChg chg="modSp mod">
        <pc:chgData name="Gaurav Rajesh Mota" userId="8f28cfe7-ae3c-4b95-b00c-2adbfdf59f89" providerId="ADAL" clId="{9106CE9E-7672-4A79-AE0B-DF70ACB7930D}" dt="2025-10-03T09:03:24.657" v="1237" actId="1076"/>
        <pc:sldMkLst>
          <pc:docMk/>
          <pc:sldMk cId="2386387065" sldId="268"/>
        </pc:sldMkLst>
        <pc:spChg chg="mod">
          <ac:chgData name="Gaurav Rajesh Mota" userId="8f28cfe7-ae3c-4b95-b00c-2adbfdf59f89" providerId="ADAL" clId="{9106CE9E-7672-4A79-AE0B-DF70ACB7930D}" dt="2025-10-03T07:45:26.107" v="455" actId="1036"/>
          <ac:spMkLst>
            <pc:docMk/>
            <pc:sldMk cId="2386387065" sldId="268"/>
            <ac:spMk id="39" creationId="{DECB436E-86B5-CDFA-377A-4D34D2B06179}"/>
          </ac:spMkLst>
        </pc:spChg>
        <pc:spChg chg="ord">
          <ac:chgData name="Gaurav Rajesh Mota" userId="8f28cfe7-ae3c-4b95-b00c-2adbfdf59f89" providerId="ADAL" clId="{9106CE9E-7672-4A79-AE0B-DF70ACB7930D}" dt="2025-10-03T07:45:31.623" v="456" actId="167"/>
          <ac:spMkLst>
            <pc:docMk/>
            <pc:sldMk cId="2386387065" sldId="268"/>
            <ac:spMk id="43" creationId="{58C4E0AB-23F6-9457-FACA-F2FFC29BB386}"/>
          </ac:spMkLst>
        </pc:spChg>
        <pc:picChg chg="mod">
          <ac:chgData name="Gaurav Rajesh Mota" userId="8f28cfe7-ae3c-4b95-b00c-2adbfdf59f89" providerId="ADAL" clId="{9106CE9E-7672-4A79-AE0B-DF70ACB7930D}" dt="2025-10-03T09:03:24.657" v="1237" actId="1076"/>
          <ac:picMkLst>
            <pc:docMk/>
            <pc:sldMk cId="2386387065" sldId="268"/>
            <ac:picMk id="38" creationId="{7B828B35-8036-8C08-2C97-EEA754B193F2}"/>
          </ac:picMkLst>
        </pc:picChg>
      </pc:sldChg>
      <pc:sldChg chg="modSp">
        <pc:chgData name="Gaurav Rajesh Mota" userId="8f28cfe7-ae3c-4b95-b00c-2adbfdf59f89" providerId="ADAL" clId="{9106CE9E-7672-4A79-AE0B-DF70ACB7930D}" dt="2025-10-03T10:01:27.271" v="1240"/>
        <pc:sldMkLst>
          <pc:docMk/>
          <pc:sldMk cId="2377250509" sldId="269"/>
        </pc:sldMkLst>
        <pc:graphicFrameChg chg="mod">
          <ac:chgData name="Gaurav Rajesh Mota" userId="8f28cfe7-ae3c-4b95-b00c-2adbfdf59f89" providerId="ADAL" clId="{9106CE9E-7672-4A79-AE0B-DF70ACB7930D}" dt="2025-10-03T10:01:27.271" v="1240"/>
          <ac:graphicFrameMkLst>
            <pc:docMk/>
            <pc:sldMk cId="2377250509" sldId="269"/>
            <ac:graphicFrameMk id="27" creationId="{EFB56D52-119D-A83A-1119-D8313CD2DA1D}"/>
          </ac:graphicFrameMkLst>
        </pc:graphicFrameChg>
      </pc:sldChg>
      <pc:sldChg chg="modSp mod">
        <pc:chgData name="Gaurav Rajesh Mota" userId="8f28cfe7-ae3c-4b95-b00c-2adbfdf59f89" providerId="ADAL" clId="{9106CE9E-7672-4A79-AE0B-DF70ACB7930D}" dt="2025-10-03T10:03:49.904" v="1439" actId="20577"/>
        <pc:sldMkLst>
          <pc:docMk/>
          <pc:sldMk cId="645125142" sldId="272"/>
        </pc:sldMkLst>
        <pc:spChg chg="mod">
          <ac:chgData name="Gaurav Rajesh Mota" userId="8f28cfe7-ae3c-4b95-b00c-2adbfdf59f89" providerId="ADAL" clId="{9106CE9E-7672-4A79-AE0B-DF70ACB7930D}" dt="2025-10-03T10:03:49.904" v="1439" actId="20577"/>
          <ac:spMkLst>
            <pc:docMk/>
            <pc:sldMk cId="645125142" sldId="272"/>
            <ac:spMk id="6" creationId="{C2540E9C-0A75-C4CC-9AE2-6800E7D6224B}"/>
          </ac:spMkLst>
        </pc:spChg>
      </pc:sldChg>
      <pc:sldChg chg="modSp mod">
        <pc:chgData name="Gaurav Rajesh Mota" userId="8f28cfe7-ae3c-4b95-b00c-2adbfdf59f89" providerId="ADAL" clId="{9106CE9E-7672-4A79-AE0B-DF70ACB7930D}" dt="2025-10-03T06:41:57.686" v="32" actId="20577"/>
        <pc:sldMkLst>
          <pc:docMk/>
          <pc:sldMk cId="2792597829" sldId="273"/>
        </pc:sldMkLst>
        <pc:spChg chg="mod">
          <ac:chgData name="Gaurav Rajesh Mota" userId="8f28cfe7-ae3c-4b95-b00c-2adbfdf59f89" providerId="ADAL" clId="{9106CE9E-7672-4A79-AE0B-DF70ACB7930D}" dt="2025-10-03T06:41:57.686" v="32" actId="20577"/>
          <ac:spMkLst>
            <pc:docMk/>
            <pc:sldMk cId="2792597829" sldId="273"/>
            <ac:spMk id="5" creationId="{5170D483-07F5-B56A-07C5-5A34BFE4C903}"/>
          </ac:spMkLst>
        </pc:spChg>
      </pc:sldChg>
      <pc:sldChg chg="addSp delSp modSp mod">
        <pc:chgData name="Gaurav Rajesh Mota" userId="8f28cfe7-ae3c-4b95-b00c-2adbfdf59f89" providerId="ADAL" clId="{9106CE9E-7672-4A79-AE0B-DF70ACB7930D}" dt="2025-10-03T09:11:29.453" v="1239" actId="14100"/>
        <pc:sldMkLst>
          <pc:docMk/>
          <pc:sldMk cId="1158189401" sldId="274"/>
        </pc:sldMkLst>
        <pc:spChg chg="add del mod">
          <ac:chgData name="Gaurav Rajesh Mota" userId="8f28cfe7-ae3c-4b95-b00c-2adbfdf59f89" providerId="ADAL" clId="{9106CE9E-7672-4A79-AE0B-DF70ACB7930D}" dt="2025-10-03T07:15:09.104" v="320" actId="478"/>
          <ac:spMkLst>
            <pc:docMk/>
            <pc:sldMk cId="1158189401" sldId="274"/>
            <ac:spMk id="2" creationId="{8A3888EF-145F-044E-14F0-78C884920433}"/>
          </ac:spMkLst>
        </pc:spChg>
        <pc:spChg chg="add del">
          <ac:chgData name="Gaurav Rajesh Mota" userId="8f28cfe7-ae3c-4b95-b00c-2adbfdf59f89" providerId="ADAL" clId="{9106CE9E-7672-4A79-AE0B-DF70ACB7930D}" dt="2025-10-03T07:15:32.370" v="322" actId="478"/>
          <ac:spMkLst>
            <pc:docMk/>
            <pc:sldMk cId="1158189401" sldId="274"/>
            <ac:spMk id="3" creationId="{09DE4441-FAC3-B9E6-5A07-0AE010835510}"/>
          </ac:spMkLst>
        </pc:spChg>
        <pc:spChg chg="add mod">
          <ac:chgData name="Gaurav Rajesh Mota" userId="8f28cfe7-ae3c-4b95-b00c-2adbfdf59f89" providerId="ADAL" clId="{9106CE9E-7672-4A79-AE0B-DF70ACB7930D}" dt="2025-10-03T08:25:08.342" v="661" actId="20577"/>
          <ac:spMkLst>
            <pc:docMk/>
            <pc:sldMk cId="1158189401" sldId="274"/>
            <ac:spMk id="3" creationId="{5D0EBDC6-1646-D0F0-57B3-F1E2029EA225}"/>
          </ac:spMkLst>
        </pc:spChg>
        <pc:spChg chg="add mod">
          <ac:chgData name="Gaurav Rajesh Mota" userId="8f28cfe7-ae3c-4b95-b00c-2adbfdf59f89" providerId="ADAL" clId="{9106CE9E-7672-4A79-AE0B-DF70ACB7930D}" dt="2025-10-03T07:16:23.442" v="330" actId="14100"/>
          <ac:spMkLst>
            <pc:docMk/>
            <pc:sldMk cId="1158189401" sldId="274"/>
            <ac:spMk id="5" creationId="{8A1B841E-FB52-FB15-FFF5-48205AF61C3F}"/>
          </ac:spMkLst>
        </pc:spChg>
        <pc:spChg chg="mod">
          <ac:chgData name="Gaurav Rajesh Mota" userId="8f28cfe7-ae3c-4b95-b00c-2adbfdf59f89" providerId="ADAL" clId="{9106CE9E-7672-4A79-AE0B-DF70ACB7930D}" dt="2025-10-03T07:24:43.718" v="443" actId="1076"/>
          <ac:spMkLst>
            <pc:docMk/>
            <pc:sldMk cId="1158189401" sldId="274"/>
            <ac:spMk id="9" creationId="{B5BA045C-F262-5ED0-6D68-001266C14510}"/>
          </ac:spMkLst>
        </pc:spChg>
        <pc:spChg chg="mod">
          <ac:chgData name="Gaurav Rajesh Mota" userId="8f28cfe7-ae3c-4b95-b00c-2adbfdf59f89" providerId="ADAL" clId="{9106CE9E-7672-4A79-AE0B-DF70ACB7930D}" dt="2025-10-03T07:24:43.718" v="443" actId="1076"/>
          <ac:spMkLst>
            <pc:docMk/>
            <pc:sldMk cId="1158189401" sldId="274"/>
            <ac:spMk id="10" creationId="{2D8CAF17-B866-9C7A-F5E5-6C82764F92C6}"/>
          </ac:spMkLst>
        </pc:spChg>
        <pc:spChg chg="mod">
          <ac:chgData name="Gaurav Rajesh Mota" userId="8f28cfe7-ae3c-4b95-b00c-2adbfdf59f89" providerId="ADAL" clId="{9106CE9E-7672-4A79-AE0B-DF70ACB7930D}" dt="2025-10-03T09:11:00.508" v="1238" actId="1076"/>
          <ac:spMkLst>
            <pc:docMk/>
            <pc:sldMk cId="1158189401" sldId="274"/>
            <ac:spMk id="12" creationId="{3E6C6B81-CC9A-2DBA-DF8F-2D6EF8A6AC9C}"/>
          </ac:spMkLst>
        </pc:spChg>
        <pc:spChg chg="mod">
          <ac:chgData name="Gaurav Rajesh Mota" userId="8f28cfe7-ae3c-4b95-b00c-2adbfdf59f89" providerId="ADAL" clId="{9106CE9E-7672-4A79-AE0B-DF70ACB7930D}" dt="2025-10-03T07:19:02.665" v="356" actId="1076"/>
          <ac:spMkLst>
            <pc:docMk/>
            <pc:sldMk cId="1158189401" sldId="274"/>
            <ac:spMk id="19" creationId="{57379B8D-94A1-557B-DE0E-D7ABC39C3C2A}"/>
          </ac:spMkLst>
        </pc:spChg>
        <pc:spChg chg="add mod">
          <ac:chgData name="Gaurav Rajesh Mota" userId="8f28cfe7-ae3c-4b95-b00c-2adbfdf59f89" providerId="ADAL" clId="{9106CE9E-7672-4A79-AE0B-DF70ACB7930D}" dt="2025-10-03T07:16:28.919" v="331"/>
          <ac:spMkLst>
            <pc:docMk/>
            <pc:sldMk cId="1158189401" sldId="274"/>
            <ac:spMk id="26" creationId="{51337F33-ABB6-6847-8570-B3929BF2BF34}"/>
          </ac:spMkLst>
        </pc:spChg>
        <pc:spChg chg="add mod">
          <ac:chgData name="Gaurav Rajesh Mota" userId="8f28cfe7-ae3c-4b95-b00c-2adbfdf59f89" providerId="ADAL" clId="{9106CE9E-7672-4A79-AE0B-DF70ACB7930D}" dt="2025-10-03T08:21:18.765" v="554" actId="20577"/>
          <ac:spMkLst>
            <pc:docMk/>
            <pc:sldMk cId="1158189401" sldId="274"/>
            <ac:spMk id="26" creationId="{D27C65E4-0D8E-356B-C2F6-675C951FF9DC}"/>
          </ac:spMkLst>
        </pc:spChg>
        <pc:spChg chg="add mod">
          <ac:chgData name="Gaurav Rajesh Mota" userId="8f28cfe7-ae3c-4b95-b00c-2adbfdf59f89" providerId="ADAL" clId="{9106CE9E-7672-4A79-AE0B-DF70ACB7930D}" dt="2025-10-03T07:16:48.339" v="334"/>
          <ac:spMkLst>
            <pc:docMk/>
            <pc:sldMk cId="1158189401" sldId="274"/>
            <ac:spMk id="28" creationId="{26D47C7B-4171-9AD2-F9DA-25D54244B4E8}"/>
          </ac:spMkLst>
        </pc:spChg>
        <pc:spChg chg="add mod">
          <ac:chgData name="Gaurav Rajesh Mota" userId="8f28cfe7-ae3c-4b95-b00c-2adbfdf59f89" providerId="ADAL" clId="{9106CE9E-7672-4A79-AE0B-DF70ACB7930D}" dt="2025-10-03T07:16:56.098" v="336" actId="571"/>
          <ac:spMkLst>
            <pc:docMk/>
            <pc:sldMk cId="1158189401" sldId="274"/>
            <ac:spMk id="30" creationId="{775B2A4C-36EA-7E70-062E-7D97F6F5952A}"/>
          </ac:spMkLst>
        </pc:spChg>
        <pc:spChg chg="mod">
          <ac:chgData name="Gaurav Rajesh Mota" userId="8f28cfe7-ae3c-4b95-b00c-2adbfdf59f89" providerId="ADAL" clId="{9106CE9E-7672-4A79-AE0B-DF70ACB7930D}" dt="2025-10-03T07:20:04.936" v="362" actId="1076"/>
          <ac:spMkLst>
            <pc:docMk/>
            <pc:sldMk cId="1158189401" sldId="274"/>
            <ac:spMk id="32" creationId="{5CCDC3C4-3381-EF1E-2698-054526B574AC}"/>
          </ac:spMkLst>
        </pc:spChg>
        <pc:spChg chg="add del">
          <ac:chgData name="Gaurav Rajesh Mota" userId="8f28cfe7-ae3c-4b95-b00c-2adbfdf59f89" providerId="ADAL" clId="{9106CE9E-7672-4A79-AE0B-DF70ACB7930D}" dt="2025-10-03T07:17:05.899" v="338" actId="11529"/>
          <ac:spMkLst>
            <pc:docMk/>
            <pc:sldMk cId="1158189401" sldId="274"/>
            <ac:spMk id="38" creationId="{CA97697A-3DE2-376F-7074-B683C8135C67}"/>
          </ac:spMkLst>
        </pc:spChg>
        <pc:spChg chg="add del">
          <ac:chgData name="Gaurav Rajesh Mota" userId="8f28cfe7-ae3c-4b95-b00c-2adbfdf59f89" providerId="ADAL" clId="{9106CE9E-7672-4A79-AE0B-DF70ACB7930D}" dt="2025-10-03T07:17:10.706" v="340" actId="11529"/>
          <ac:spMkLst>
            <pc:docMk/>
            <pc:sldMk cId="1158189401" sldId="274"/>
            <ac:spMk id="39" creationId="{04867870-8DE6-ECC0-ACBB-FE12129476D3}"/>
          </ac:spMkLst>
        </pc:spChg>
        <pc:spChg chg="add mod">
          <ac:chgData name="Gaurav Rajesh Mota" userId="8f28cfe7-ae3c-4b95-b00c-2adbfdf59f89" providerId="ADAL" clId="{9106CE9E-7672-4A79-AE0B-DF70ACB7930D}" dt="2025-10-03T07:18:07.737" v="348" actId="1076"/>
          <ac:spMkLst>
            <pc:docMk/>
            <pc:sldMk cId="1158189401" sldId="274"/>
            <ac:spMk id="40" creationId="{20A97917-884F-52D2-8E6C-90B563F8671D}"/>
          </ac:spMkLst>
        </pc:spChg>
        <pc:spChg chg="add mod">
          <ac:chgData name="Gaurav Rajesh Mota" userId="8f28cfe7-ae3c-4b95-b00c-2adbfdf59f89" providerId="ADAL" clId="{9106CE9E-7672-4A79-AE0B-DF70ACB7930D}" dt="2025-10-03T07:19:58.433" v="361" actId="14100"/>
          <ac:spMkLst>
            <pc:docMk/>
            <pc:sldMk cId="1158189401" sldId="274"/>
            <ac:spMk id="41" creationId="{07A9F111-17C8-FE1B-1428-BDF8B97696DE}"/>
          </ac:spMkLst>
        </pc:spChg>
        <pc:spChg chg="add mod">
          <ac:chgData name="Gaurav Rajesh Mota" userId="8f28cfe7-ae3c-4b95-b00c-2adbfdf59f89" providerId="ADAL" clId="{9106CE9E-7672-4A79-AE0B-DF70ACB7930D}" dt="2025-10-03T07:19:33.648" v="358" actId="1076"/>
          <ac:spMkLst>
            <pc:docMk/>
            <pc:sldMk cId="1158189401" sldId="274"/>
            <ac:spMk id="42" creationId="{A0D0AC7B-90D2-D3F3-2BF1-04948EBFC167}"/>
          </ac:spMkLst>
        </pc:spChg>
        <pc:spChg chg="add mod">
          <ac:chgData name="Gaurav Rajesh Mota" userId="8f28cfe7-ae3c-4b95-b00c-2adbfdf59f89" providerId="ADAL" clId="{9106CE9E-7672-4A79-AE0B-DF70ACB7930D}" dt="2025-10-03T07:25:04.496" v="447" actId="122"/>
          <ac:spMkLst>
            <pc:docMk/>
            <pc:sldMk cId="1158189401" sldId="274"/>
            <ac:spMk id="47" creationId="{F4C6EF29-80E9-5967-B222-C8FBF0C237D4}"/>
          </ac:spMkLst>
        </pc:spChg>
        <pc:spChg chg="mod">
          <ac:chgData name="Gaurav Rajesh Mota" userId="8f28cfe7-ae3c-4b95-b00c-2adbfdf59f89" providerId="ADAL" clId="{9106CE9E-7672-4A79-AE0B-DF70ACB7930D}" dt="2025-10-03T07:16:35.916" v="333" actId="1076"/>
          <ac:spMkLst>
            <pc:docMk/>
            <pc:sldMk cId="1158189401" sldId="274"/>
            <ac:spMk id="62" creationId="{589C59FC-806C-3A97-77D7-4C4CE06A9CA3}"/>
          </ac:spMkLst>
        </pc:spChg>
        <pc:spChg chg="mod">
          <ac:chgData name="Gaurav Rajesh Mota" userId="8f28cfe7-ae3c-4b95-b00c-2adbfdf59f89" providerId="ADAL" clId="{9106CE9E-7672-4A79-AE0B-DF70ACB7930D}" dt="2025-10-03T07:23:17.384" v="374" actId="14100"/>
          <ac:spMkLst>
            <pc:docMk/>
            <pc:sldMk cId="1158189401" sldId="274"/>
            <ac:spMk id="88" creationId="{EBA8B02D-2EFA-0177-E4BE-D2CB42F1F2C1}"/>
          </ac:spMkLst>
        </pc:spChg>
        <pc:cxnChg chg="mod">
          <ac:chgData name="Gaurav Rajesh Mota" userId="8f28cfe7-ae3c-4b95-b00c-2adbfdf59f89" providerId="ADAL" clId="{9106CE9E-7672-4A79-AE0B-DF70ACB7930D}" dt="2025-10-03T09:11:29.453" v="1239" actId="14100"/>
          <ac:cxnSpMkLst>
            <pc:docMk/>
            <pc:sldMk cId="1158189401" sldId="274"/>
            <ac:cxnSpMk id="27" creationId="{B841294E-FF2C-D224-CAD9-9F3F6B238C1C}"/>
          </ac:cxnSpMkLst>
        </pc:cxnChg>
        <pc:cxnChg chg="add mod">
          <ac:chgData name="Gaurav Rajesh Mota" userId="8f28cfe7-ae3c-4b95-b00c-2adbfdf59f89" providerId="ADAL" clId="{9106CE9E-7672-4A79-AE0B-DF70ACB7930D}" dt="2025-10-03T08:21:30.093" v="557" actId="14100"/>
          <ac:cxnSpMkLst>
            <pc:docMk/>
            <pc:sldMk cId="1158189401" sldId="274"/>
            <ac:cxnSpMk id="28" creationId="{7383D59B-34C6-7EB5-B01E-B76BFA8F45B5}"/>
          </ac:cxnSpMkLst>
        </pc:cxnChg>
        <pc:cxnChg chg="add mod">
          <ac:chgData name="Gaurav Rajesh Mota" userId="8f28cfe7-ae3c-4b95-b00c-2adbfdf59f89" providerId="ADAL" clId="{9106CE9E-7672-4A79-AE0B-DF70ACB7930D}" dt="2025-10-03T07:23:32.639" v="377" actId="14100"/>
          <ac:cxnSpMkLst>
            <pc:docMk/>
            <pc:sldMk cId="1158189401" sldId="274"/>
            <ac:cxnSpMk id="45" creationId="{E050DE84-F7F0-0FE0-6014-87238AB85DFE}"/>
          </ac:cxnSpMkLst>
        </pc:cxnChg>
        <pc:cxnChg chg="mod">
          <ac:chgData name="Gaurav Rajesh Mota" userId="8f28cfe7-ae3c-4b95-b00c-2adbfdf59f89" providerId="ADAL" clId="{9106CE9E-7672-4A79-AE0B-DF70ACB7930D}" dt="2025-10-03T07:20:13.855" v="363" actId="14100"/>
          <ac:cxnSpMkLst>
            <pc:docMk/>
            <pc:sldMk cId="1158189401" sldId="274"/>
            <ac:cxnSpMk id="58" creationId="{81EE4268-F26F-C264-A43E-D0E7FBADF719}"/>
          </ac:cxnSpMkLst>
        </pc:cxnChg>
        <pc:cxnChg chg="mod">
          <ac:chgData name="Gaurav Rajesh Mota" userId="8f28cfe7-ae3c-4b95-b00c-2adbfdf59f89" providerId="ADAL" clId="{9106CE9E-7672-4A79-AE0B-DF70ACB7930D}" dt="2025-10-03T07:16:35.916" v="333" actId="1076"/>
          <ac:cxnSpMkLst>
            <pc:docMk/>
            <pc:sldMk cId="1158189401" sldId="274"/>
            <ac:cxnSpMk id="71" creationId="{0ED47F56-CD41-148C-CD27-60E4B7A0196B}"/>
          </ac:cxnSpMkLst>
        </pc:cxnChg>
      </pc:sldChg>
      <pc:sldChg chg="addSp delSp modSp mod">
        <pc:chgData name="Gaurav Rajesh Mota" userId="8f28cfe7-ae3c-4b95-b00c-2adbfdf59f89" providerId="ADAL" clId="{9106CE9E-7672-4A79-AE0B-DF70ACB7930D}" dt="2025-10-03T12:00:26.481" v="1797" actId="1076"/>
        <pc:sldMkLst>
          <pc:docMk/>
          <pc:sldMk cId="208589674" sldId="279"/>
        </pc:sldMkLst>
        <pc:spChg chg="add mod">
          <ac:chgData name="Gaurav Rajesh Mota" userId="8f28cfe7-ae3c-4b95-b00c-2adbfdf59f89" providerId="ADAL" clId="{9106CE9E-7672-4A79-AE0B-DF70ACB7930D}" dt="2025-10-03T06:59:12.339" v="58" actId="1076"/>
          <ac:spMkLst>
            <pc:docMk/>
            <pc:sldMk cId="208589674" sldId="279"/>
            <ac:spMk id="3" creationId="{1DAD025A-DE1D-7B43-B290-F6646C58D62D}"/>
          </ac:spMkLst>
        </pc:spChg>
        <pc:spChg chg="add mod">
          <ac:chgData name="Gaurav Rajesh Mota" userId="8f28cfe7-ae3c-4b95-b00c-2adbfdf59f89" providerId="ADAL" clId="{9106CE9E-7672-4A79-AE0B-DF70ACB7930D}" dt="2025-10-03T06:59:22.010" v="63" actId="20577"/>
          <ac:spMkLst>
            <pc:docMk/>
            <pc:sldMk cId="208589674" sldId="279"/>
            <ac:spMk id="5" creationId="{FCF0E3F8-21B7-F07F-944E-B73DCF293432}"/>
          </ac:spMkLst>
        </pc:spChg>
        <pc:spChg chg="mod">
          <ac:chgData name="Gaurav Rajesh Mota" userId="8f28cfe7-ae3c-4b95-b00c-2adbfdf59f89" providerId="ADAL" clId="{9106CE9E-7672-4A79-AE0B-DF70ACB7930D}" dt="2025-10-03T11:55:03.801" v="1717" actId="1076"/>
          <ac:spMkLst>
            <pc:docMk/>
            <pc:sldMk cId="208589674" sldId="279"/>
            <ac:spMk id="9" creationId="{8182B42C-E87E-B4A7-9F1E-9B3D9DFC68DB}"/>
          </ac:spMkLst>
        </pc:spChg>
        <pc:spChg chg="add mod">
          <ac:chgData name="Gaurav Rajesh Mota" userId="8f28cfe7-ae3c-4b95-b00c-2adbfdf59f89" providerId="ADAL" clId="{9106CE9E-7672-4A79-AE0B-DF70ACB7930D}" dt="2025-10-03T12:00:26.481" v="1797" actId="1076"/>
          <ac:spMkLst>
            <pc:docMk/>
            <pc:sldMk cId="208589674" sldId="279"/>
            <ac:spMk id="13" creationId="{4351C840-D518-C201-6024-CB36133D43E3}"/>
          </ac:spMkLst>
        </pc:spChg>
        <pc:spChg chg="add del mod">
          <ac:chgData name="Gaurav Rajesh Mota" userId="8f28cfe7-ae3c-4b95-b00c-2adbfdf59f89" providerId="ADAL" clId="{9106CE9E-7672-4A79-AE0B-DF70ACB7930D}" dt="2025-10-03T07:04:25.703" v="180"/>
          <ac:spMkLst>
            <pc:docMk/>
            <pc:sldMk cId="208589674" sldId="279"/>
            <ac:spMk id="15" creationId="{EC93C662-F556-F935-B059-7A22417AB2B0}"/>
          </ac:spMkLst>
        </pc:spChg>
        <pc:spChg chg="add mod">
          <ac:chgData name="Gaurav Rajesh Mota" userId="8f28cfe7-ae3c-4b95-b00c-2adbfdf59f89" providerId="ADAL" clId="{9106CE9E-7672-4A79-AE0B-DF70ACB7930D}" dt="2025-10-03T07:06:08.011" v="314" actId="122"/>
          <ac:spMkLst>
            <pc:docMk/>
            <pc:sldMk cId="208589674" sldId="279"/>
            <ac:spMk id="16" creationId="{7AB96239-AE41-DCE6-6C73-9E5DD190FC44}"/>
          </ac:spMkLst>
        </pc:spChg>
        <pc:spChg chg="add mod">
          <ac:chgData name="Gaurav Rajesh Mota" userId="8f28cfe7-ae3c-4b95-b00c-2adbfdf59f89" providerId="ADAL" clId="{9106CE9E-7672-4A79-AE0B-DF70ACB7930D}" dt="2025-10-03T07:06:12.931" v="315" actId="1076"/>
          <ac:spMkLst>
            <pc:docMk/>
            <pc:sldMk cId="208589674" sldId="279"/>
            <ac:spMk id="17" creationId="{57B0CB25-EE69-E501-DC4C-69FCF2429C3A}"/>
          </ac:spMkLst>
        </pc:spChg>
        <pc:spChg chg="add mod">
          <ac:chgData name="Gaurav Rajesh Mota" userId="8f28cfe7-ae3c-4b95-b00c-2adbfdf59f89" providerId="ADAL" clId="{9106CE9E-7672-4A79-AE0B-DF70ACB7930D}" dt="2025-10-03T07:06:05.070" v="313" actId="122"/>
          <ac:spMkLst>
            <pc:docMk/>
            <pc:sldMk cId="208589674" sldId="279"/>
            <ac:spMk id="18" creationId="{32559FEB-AB8E-F168-68BC-53E69F1219F4}"/>
          </ac:spMkLst>
        </pc:spChg>
        <pc:picChg chg="add mod modCrop">
          <ac:chgData name="Gaurav Rajesh Mota" userId="8f28cfe7-ae3c-4b95-b00c-2adbfdf59f89" providerId="ADAL" clId="{9106CE9E-7672-4A79-AE0B-DF70ACB7930D}" dt="2025-10-03T07:01:17.010" v="75" actId="1076"/>
          <ac:picMkLst>
            <pc:docMk/>
            <pc:sldMk cId="208589674" sldId="279"/>
            <ac:picMk id="10" creationId="{A5962DD4-EBC5-DBE5-A1E6-BAE74A0810B3}"/>
          </ac:picMkLst>
        </pc:picChg>
        <pc:picChg chg="add mod">
          <ac:chgData name="Gaurav Rajesh Mota" userId="8f28cfe7-ae3c-4b95-b00c-2adbfdf59f89" providerId="ADAL" clId="{9106CE9E-7672-4A79-AE0B-DF70ACB7930D}" dt="2025-10-03T12:00:19.969" v="1796" actId="1076"/>
          <ac:picMkLst>
            <pc:docMk/>
            <pc:sldMk cId="208589674" sldId="279"/>
            <ac:picMk id="11" creationId="{CDAC8737-A8DF-2269-7577-0F04EBF56AC7}"/>
          </ac:picMkLst>
        </pc:picChg>
        <pc:picChg chg="add mod modCrop">
          <ac:chgData name="Gaurav Rajesh Mota" userId="8f28cfe7-ae3c-4b95-b00c-2adbfdf59f89" providerId="ADAL" clId="{9106CE9E-7672-4A79-AE0B-DF70ACB7930D}" dt="2025-10-03T07:03:18.123" v="100" actId="1076"/>
          <ac:picMkLst>
            <pc:docMk/>
            <pc:sldMk cId="208589674" sldId="279"/>
            <ac:picMk id="12" creationId="{39D61E00-29A4-3CDC-33E6-ACEA4B8969C3}"/>
          </ac:picMkLst>
        </pc:picChg>
        <pc:picChg chg="add mod modCrop">
          <ac:chgData name="Gaurav Rajesh Mota" userId="8f28cfe7-ae3c-4b95-b00c-2adbfdf59f89" providerId="ADAL" clId="{9106CE9E-7672-4A79-AE0B-DF70ACB7930D}" dt="2025-10-03T07:03:16.749" v="99" actId="1076"/>
          <ac:picMkLst>
            <pc:docMk/>
            <pc:sldMk cId="208589674" sldId="279"/>
            <ac:picMk id="14" creationId="{5ADE970E-37BF-393F-9C84-1D09D449A792}"/>
          </ac:picMkLst>
        </pc:picChg>
      </pc:sldChg>
      <pc:sldChg chg="delSp modSp mod">
        <pc:chgData name="Gaurav Rajesh Mota" userId="8f28cfe7-ae3c-4b95-b00c-2adbfdf59f89" providerId="ADAL" clId="{9106CE9E-7672-4A79-AE0B-DF70ACB7930D}" dt="2025-10-03T10:30:29.500" v="1709" actId="1076"/>
        <pc:sldMkLst>
          <pc:docMk/>
          <pc:sldMk cId="2413474880" sldId="280"/>
        </pc:sldMkLst>
        <pc:spChg chg="mod">
          <ac:chgData name="Gaurav Rajesh Mota" userId="8f28cfe7-ae3c-4b95-b00c-2adbfdf59f89" providerId="ADAL" clId="{9106CE9E-7672-4A79-AE0B-DF70ACB7930D}" dt="2025-10-03T10:30:14.060" v="1706" actId="1076"/>
          <ac:spMkLst>
            <pc:docMk/>
            <pc:sldMk cId="2413474880" sldId="280"/>
            <ac:spMk id="13" creationId="{1A1058B7-2FAC-61A0-22EC-1EB54C2BDB0A}"/>
          </ac:spMkLst>
        </pc:spChg>
        <pc:spChg chg="mod">
          <ac:chgData name="Gaurav Rajesh Mota" userId="8f28cfe7-ae3c-4b95-b00c-2adbfdf59f89" providerId="ADAL" clId="{9106CE9E-7672-4A79-AE0B-DF70ACB7930D}" dt="2025-10-03T10:30:24.588" v="1708" actId="1076"/>
          <ac:spMkLst>
            <pc:docMk/>
            <pc:sldMk cId="2413474880" sldId="280"/>
            <ac:spMk id="14" creationId="{13E7DF00-2F5B-E338-AD1F-0DC87DE255B2}"/>
          </ac:spMkLst>
        </pc:spChg>
        <pc:spChg chg="mod">
          <ac:chgData name="Gaurav Rajesh Mota" userId="8f28cfe7-ae3c-4b95-b00c-2adbfdf59f89" providerId="ADAL" clId="{9106CE9E-7672-4A79-AE0B-DF70ACB7930D}" dt="2025-10-03T10:30:05.332" v="1704" actId="1076"/>
          <ac:spMkLst>
            <pc:docMk/>
            <pc:sldMk cId="2413474880" sldId="280"/>
            <ac:spMk id="15" creationId="{A6CDDD42-5B3C-DE16-F981-9409B32AD604}"/>
          </ac:spMkLst>
        </pc:spChg>
        <pc:spChg chg="mod">
          <ac:chgData name="Gaurav Rajesh Mota" userId="8f28cfe7-ae3c-4b95-b00c-2adbfdf59f89" providerId="ADAL" clId="{9106CE9E-7672-4A79-AE0B-DF70ACB7930D}" dt="2025-10-03T10:29:53.213" v="1701" actId="1076"/>
          <ac:spMkLst>
            <pc:docMk/>
            <pc:sldMk cId="2413474880" sldId="280"/>
            <ac:spMk id="16" creationId="{9C5DC1FA-FE63-F543-6B52-67FD6FDA9397}"/>
          </ac:spMkLst>
        </pc:spChg>
        <pc:spChg chg="del">
          <ac:chgData name="Gaurav Rajesh Mota" userId="8f28cfe7-ae3c-4b95-b00c-2adbfdf59f89" providerId="ADAL" clId="{9106CE9E-7672-4A79-AE0B-DF70ACB7930D}" dt="2025-10-03T10:29:39.228" v="1697" actId="478"/>
          <ac:spMkLst>
            <pc:docMk/>
            <pc:sldMk cId="2413474880" sldId="280"/>
            <ac:spMk id="17" creationId="{0A011B39-C059-1C0B-1131-A3FC30E8A0E9}"/>
          </ac:spMkLst>
        </pc:spChg>
        <pc:graphicFrameChg chg="mod">
          <ac:chgData name="Gaurav Rajesh Mota" userId="8f28cfe7-ae3c-4b95-b00c-2adbfdf59f89" providerId="ADAL" clId="{9106CE9E-7672-4A79-AE0B-DF70ACB7930D}" dt="2025-10-03T10:29:45.655" v="1699" actId="1076"/>
          <ac:graphicFrameMkLst>
            <pc:docMk/>
            <pc:sldMk cId="2413474880" sldId="280"/>
            <ac:graphicFrameMk id="5" creationId="{E0F14954-8B4F-C02B-06BE-E2344FDE4991}"/>
          </ac:graphicFrameMkLst>
        </pc:graphicFrameChg>
        <pc:graphicFrameChg chg="mod">
          <ac:chgData name="Gaurav Rajesh Mota" userId="8f28cfe7-ae3c-4b95-b00c-2adbfdf59f89" providerId="ADAL" clId="{9106CE9E-7672-4A79-AE0B-DF70ACB7930D}" dt="2025-10-03T10:29:50.029" v="1700" actId="1076"/>
          <ac:graphicFrameMkLst>
            <pc:docMk/>
            <pc:sldMk cId="2413474880" sldId="280"/>
            <ac:graphicFrameMk id="6" creationId="{2E9CC193-0960-EFFE-D5D6-8C28AD8F9D41}"/>
          </ac:graphicFrameMkLst>
        </pc:graphicFrameChg>
        <pc:graphicFrameChg chg="del">
          <ac:chgData name="Gaurav Rajesh Mota" userId="8f28cfe7-ae3c-4b95-b00c-2adbfdf59f89" providerId="ADAL" clId="{9106CE9E-7672-4A79-AE0B-DF70ACB7930D}" dt="2025-10-03T10:29:37.682" v="1696" actId="478"/>
          <ac:graphicFrameMkLst>
            <pc:docMk/>
            <pc:sldMk cId="2413474880" sldId="280"/>
            <ac:graphicFrameMk id="7" creationId="{51B24A51-43F2-7CA5-6030-8A5B4E7BB95E}"/>
          </ac:graphicFrameMkLst>
        </pc:graphicFrameChg>
        <pc:graphicFrameChg chg="del">
          <ac:chgData name="Gaurav Rajesh Mota" userId="8f28cfe7-ae3c-4b95-b00c-2adbfdf59f89" providerId="ADAL" clId="{9106CE9E-7672-4A79-AE0B-DF70ACB7930D}" dt="2025-10-03T10:29:40.122" v="1698" actId="478"/>
          <ac:graphicFrameMkLst>
            <pc:docMk/>
            <pc:sldMk cId="2413474880" sldId="280"/>
            <ac:graphicFrameMk id="8" creationId="{DADCA5C1-CABE-A668-1969-952FACA1C489}"/>
          </ac:graphicFrameMkLst>
        </pc:graphicFrameChg>
        <pc:graphicFrameChg chg="mod">
          <ac:chgData name="Gaurav Rajesh Mota" userId="8f28cfe7-ae3c-4b95-b00c-2adbfdf59f89" providerId="ADAL" clId="{9106CE9E-7672-4A79-AE0B-DF70ACB7930D}" dt="2025-10-03T10:30:01.700" v="1703" actId="1076"/>
          <ac:graphicFrameMkLst>
            <pc:docMk/>
            <pc:sldMk cId="2413474880" sldId="280"/>
            <ac:graphicFrameMk id="9" creationId="{39D8F2FF-D884-C15E-4E53-CEDC82C4A6EC}"/>
          </ac:graphicFrameMkLst>
        </pc:graphicFrameChg>
        <pc:graphicFrameChg chg="mod">
          <ac:chgData name="Gaurav Rajesh Mota" userId="8f28cfe7-ae3c-4b95-b00c-2adbfdf59f89" providerId="ADAL" clId="{9106CE9E-7672-4A79-AE0B-DF70ACB7930D}" dt="2025-10-03T10:29:58.372" v="1702" actId="1076"/>
          <ac:graphicFrameMkLst>
            <pc:docMk/>
            <pc:sldMk cId="2413474880" sldId="280"/>
            <ac:graphicFrameMk id="10" creationId="{E82CC9BC-4C95-1452-07B2-87076E272D38}"/>
          </ac:graphicFrameMkLst>
        </pc:graphicFrameChg>
        <pc:picChg chg="mod">
          <ac:chgData name="Gaurav Rajesh Mota" userId="8f28cfe7-ae3c-4b95-b00c-2adbfdf59f89" providerId="ADAL" clId="{9106CE9E-7672-4A79-AE0B-DF70ACB7930D}" dt="2025-10-03T10:30:29.500" v="1709" actId="1076"/>
          <ac:picMkLst>
            <pc:docMk/>
            <pc:sldMk cId="2413474880" sldId="280"/>
            <ac:picMk id="11" creationId="{1E2CF7C2-7C0C-F431-7D62-602970632A24}"/>
          </ac:picMkLst>
        </pc:picChg>
        <pc:picChg chg="mod">
          <ac:chgData name="Gaurav Rajesh Mota" userId="8f28cfe7-ae3c-4b95-b00c-2adbfdf59f89" providerId="ADAL" clId="{9106CE9E-7672-4A79-AE0B-DF70ACB7930D}" dt="2025-10-03T10:30:09.603" v="1705" actId="1076"/>
          <ac:picMkLst>
            <pc:docMk/>
            <pc:sldMk cId="2413474880" sldId="280"/>
            <ac:picMk id="12" creationId="{E6E2DD02-0AB8-E54A-6560-3E68A65628A1}"/>
          </ac:picMkLst>
        </pc:picChg>
      </pc:sldChg>
      <pc:sldChg chg="modSp mod">
        <pc:chgData name="Gaurav Rajesh Mota" userId="8f28cfe7-ae3c-4b95-b00c-2adbfdf59f89" providerId="ADAL" clId="{9106CE9E-7672-4A79-AE0B-DF70ACB7930D}" dt="2025-10-03T08:49:23.064" v="1211" actId="20577"/>
        <pc:sldMkLst>
          <pc:docMk/>
          <pc:sldMk cId="1650773832" sldId="282"/>
        </pc:sldMkLst>
        <pc:spChg chg="mod">
          <ac:chgData name="Gaurav Rajesh Mota" userId="8f28cfe7-ae3c-4b95-b00c-2adbfdf59f89" providerId="ADAL" clId="{9106CE9E-7672-4A79-AE0B-DF70ACB7930D}" dt="2025-10-03T08:49:23.064" v="1211" actId="20577"/>
          <ac:spMkLst>
            <pc:docMk/>
            <pc:sldMk cId="1650773832" sldId="282"/>
            <ac:spMk id="6" creationId="{1B274CB6-479F-2579-3CDA-400B4F22DB07}"/>
          </ac:spMkLst>
        </pc:spChg>
      </pc:sldChg>
      <pc:sldChg chg="del">
        <pc:chgData name="Gaurav Rajesh Mota" userId="8f28cfe7-ae3c-4b95-b00c-2adbfdf59f89" providerId="ADAL" clId="{9106CE9E-7672-4A79-AE0B-DF70ACB7930D}" dt="2025-10-03T06:42:08.912" v="33" actId="47"/>
        <pc:sldMkLst>
          <pc:docMk/>
          <pc:sldMk cId="2991685574" sldId="283"/>
        </pc:sldMkLst>
      </pc:sldChg>
      <pc:sldChg chg="del">
        <pc:chgData name="Gaurav Rajesh Mota" userId="8f28cfe7-ae3c-4b95-b00c-2adbfdf59f89" providerId="ADAL" clId="{9106CE9E-7672-4A79-AE0B-DF70ACB7930D}" dt="2025-10-03T08:59:02.197" v="1212" actId="47"/>
        <pc:sldMkLst>
          <pc:docMk/>
          <pc:sldMk cId="2482261169" sldId="284"/>
        </pc:sldMkLst>
      </pc:sldChg>
      <pc:sldChg chg="addSp delSp modSp mod">
        <pc:chgData name="Gaurav Rajesh Mota" userId="8f28cfe7-ae3c-4b95-b00c-2adbfdf59f89" providerId="ADAL" clId="{9106CE9E-7672-4A79-AE0B-DF70ACB7930D}" dt="2025-10-03T12:03:58.953" v="1804" actId="21"/>
        <pc:sldMkLst>
          <pc:docMk/>
          <pc:sldMk cId="4117817945" sldId="285"/>
        </pc:sldMkLst>
        <pc:spChg chg="mod">
          <ac:chgData name="Gaurav Rajesh Mota" userId="8f28cfe7-ae3c-4b95-b00c-2adbfdf59f89" providerId="ADAL" clId="{9106CE9E-7672-4A79-AE0B-DF70ACB7930D}" dt="2025-10-03T07:14:18.849" v="317" actId="20577"/>
          <ac:spMkLst>
            <pc:docMk/>
            <pc:sldMk cId="4117817945" sldId="285"/>
            <ac:spMk id="2" creationId="{6C1D2AF6-387A-B248-3B21-CA6D5BFFE97F}"/>
          </ac:spMkLst>
        </pc:spChg>
        <pc:spChg chg="mod">
          <ac:chgData name="Gaurav Rajesh Mota" userId="8f28cfe7-ae3c-4b95-b00c-2adbfdf59f89" providerId="ADAL" clId="{9106CE9E-7672-4A79-AE0B-DF70ACB7930D}" dt="2025-10-03T10:21:00.383" v="1620" actId="20577"/>
          <ac:spMkLst>
            <pc:docMk/>
            <pc:sldMk cId="4117817945" sldId="285"/>
            <ac:spMk id="3" creationId="{3BD4363E-C9C6-8355-C224-7DBCEA39D622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8" creationId="{71C46ADA-5C1C-F1F0-26DA-C81E7AABCC53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14" creationId="{BC963B28-FF9E-7F2F-7E99-997C80F96A0B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15" creationId="{F0678A4A-974C-E982-0A87-DEF2AEC41CEF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16" creationId="{BBAB1405-B470-9B0B-2F31-FDC7BAD01B7E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18" creationId="{728ED20A-D7D7-A7C1-B51B-35910108135A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23" creationId="{180A11E8-F2A6-1CBE-3FBD-8F0E732E917B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27" creationId="{C1ED7842-D70C-53AA-B7D5-80BA6D454579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31" creationId="{013B3848-D022-276F-D733-FC9862658090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34" creationId="{343D6177-2D67-85C0-537C-BC868F5288A0}"/>
          </ac:spMkLst>
        </pc:spChg>
        <pc:spChg chg="add mod">
          <ac:chgData name="Gaurav Rajesh Mota" userId="8f28cfe7-ae3c-4b95-b00c-2adbfdf59f89" providerId="ADAL" clId="{9106CE9E-7672-4A79-AE0B-DF70ACB7930D}" dt="2025-10-03T10:06:00.999" v="1504" actId="1037"/>
          <ac:spMkLst>
            <pc:docMk/>
            <pc:sldMk cId="4117817945" sldId="285"/>
            <ac:spMk id="38" creationId="{1E12B944-D537-6630-4C94-A18EB929BD15}"/>
          </ac:spMkLst>
        </pc:spChg>
        <pc:spChg chg="add mod">
          <ac:chgData name="Gaurav Rajesh Mota" userId="8f28cfe7-ae3c-4b95-b00c-2adbfdf59f89" providerId="ADAL" clId="{9106CE9E-7672-4A79-AE0B-DF70ACB7930D}" dt="2025-10-03T10:05:44.665" v="1477" actId="1076"/>
          <ac:spMkLst>
            <pc:docMk/>
            <pc:sldMk cId="4117817945" sldId="285"/>
            <ac:spMk id="40" creationId="{EA5532B6-F654-D1AB-4BDA-59D6103919C4}"/>
          </ac:spMkLst>
        </pc:spChg>
        <pc:spChg chg="add mod">
          <ac:chgData name="Gaurav Rajesh Mota" userId="8f28cfe7-ae3c-4b95-b00c-2adbfdf59f89" providerId="ADAL" clId="{9106CE9E-7672-4A79-AE0B-DF70ACB7930D}" dt="2025-10-03T10:06:09.031" v="1505" actId="1076"/>
          <ac:spMkLst>
            <pc:docMk/>
            <pc:sldMk cId="4117817945" sldId="285"/>
            <ac:spMk id="41" creationId="{FC7C2AD0-EAFF-2DD8-0B5C-576A3BB1CFB4}"/>
          </ac:spMkLst>
        </pc:spChg>
        <pc:spChg chg="add del mod">
          <ac:chgData name="Gaurav Rajesh Mota" userId="8f28cfe7-ae3c-4b95-b00c-2adbfdf59f89" providerId="ADAL" clId="{9106CE9E-7672-4A79-AE0B-DF70ACB7930D}" dt="2025-10-03T12:02:50.381" v="1800" actId="21"/>
          <ac:spMkLst>
            <pc:docMk/>
            <pc:sldMk cId="4117817945" sldId="285"/>
            <ac:spMk id="43" creationId="{5892ECCD-47CE-542E-DC8C-8B17986B92BA}"/>
          </ac:spMkLst>
        </pc:spChg>
        <pc:spChg chg="add del mod">
          <ac:chgData name="Gaurav Rajesh Mota" userId="8f28cfe7-ae3c-4b95-b00c-2adbfdf59f89" providerId="ADAL" clId="{9106CE9E-7672-4A79-AE0B-DF70ACB7930D}" dt="2025-10-03T12:03:50.739" v="1802" actId="21"/>
          <ac:spMkLst>
            <pc:docMk/>
            <pc:sldMk cId="4117817945" sldId="285"/>
            <ac:spMk id="44" creationId="{2548E21E-A3D0-9DF7-65A1-C3834C9F0D46}"/>
          </ac:spMkLst>
        </pc:spChg>
        <pc:spChg chg="add del mod">
          <ac:chgData name="Gaurav Rajesh Mota" userId="8f28cfe7-ae3c-4b95-b00c-2adbfdf59f89" providerId="ADAL" clId="{9106CE9E-7672-4A79-AE0B-DF70ACB7930D}" dt="2025-10-03T12:03:58.953" v="1804" actId="21"/>
          <ac:spMkLst>
            <pc:docMk/>
            <pc:sldMk cId="4117817945" sldId="285"/>
            <ac:spMk id="45" creationId="{B619849D-FE5A-DACB-C132-C8D844B2CB5C}"/>
          </ac:spMkLst>
        </pc:spChg>
        <pc:picChg chg="add mod">
          <ac:chgData name="Gaurav Rajesh Mota" userId="8f28cfe7-ae3c-4b95-b00c-2adbfdf59f89" providerId="ADAL" clId="{9106CE9E-7672-4A79-AE0B-DF70ACB7930D}" dt="2025-10-03T07:45:57.122" v="457"/>
          <ac:picMkLst>
            <pc:docMk/>
            <pc:sldMk cId="4117817945" sldId="285"/>
            <ac:picMk id="5" creationId="{3912A9B4-DCA1-CAC1-7837-4BA6152456AD}"/>
          </ac:picMkLst>
        </pc:picChg>
        <pc:picChg chg="add mod">
          <ac:chgData name="Gaurav Rajesh Mota" userId="8f28cfe7-ae3c-4b95-b00c-2adbfdf59f89" providerId="ADAL" clId="{9106CE9E-7672-4A79-AE0B-DF70ACB7930D}" dt="2025-10-03T07:45:57.122" v="457"/>
          <ac:picMkLst>
            <pc:docMk/>
            <pc:sldMk cId="4117817945" sldId="285"/>
            <ac:picMk id="6" creationId="{B772D28C-B783-5902-F3C5-DD0AA24055FB}"/>
          </ac:picMkLst>
        </pc:picChg>
        <pc:cxnChg chg="mod">
          <ac:chgData name="Gaurav Rajesh Mota" userId="8f28cfe7-ae3c-4b95-b00c-2adbfdf59f89" providerId="ADAL" clId="{9106CE9E-7672-4A79-AE0B-DF70ACB7930D}" dt="2025-10-03T10:06:20.158" v="1506" actId="14100"/>
          <ac:cxnSpMkLst>
            <pc:docMk/>
            <pc:sldMk cId="4117817945" sldId="285"/>
            <ac:cxnSpMk id="28" creationId="{BBAAFC1D-DE60-985A-55B6-E60528916D71}"/>
          </ac:cxnSpMkLst>
        </pc:cxnChg>
      </pc:sldChg>
      <pc:sldChg chg="modSp new mod">
        <pc:chgData name="Gaurav Rajesh Mota" userId="8f28cfe7-ae3c-4b95-b00c-2adbfdf59f89" providerId="ADAL" clId="{9106CE9E-7672-4A79-AE0B-DF70ACB7930D}" dt="2025-10-03T10:22:41.622" v="1644" actId="20577"/>
        <pc:sldMkLst>
          <pc:docMk/>
          <pc:sldMk cId="1904611587" sldId="286"/>
        </pc:sldMkLst>
        <pc:spChg chg="mod">
          <ac:chgData name="Gaurav Rajesh Mota" userId="8f28cfe7-ae3c-4b95-b00c-2adbfdf59f89" providerId="ADAL" clId="{9106CE9E-7672-4A79-AE0B-DF70ACB7930D}" dt="2025-10-03T08:42:34.078" v="1111" actId="122"/>
          <ac:spMkLst>
            <pc:docMk/>
            <pc:sldMk cId="1904611587" sldId="286"/>
            <ac:spMk id="2" creationId="{6396517D-2775-548E-705E-0CEA2C5AD2FD}"/>
          </ac:spMkLst>
        </pc:spChg>
        <pc:spChg chg="mod">
          <ac:chgData name="Gaurav Rajesh Mota" userId="8f28cfe7-ae3c-4b95-b00c-2adbfdf59f89" providerId="ADAL" clId="{9106CE9E-7672-4A79-AE0B-DF70ACB7930D}" dt="2025-10-03T10:22:41.622" v="1644" actId="20577"/>
          <ac:spMkLst>
            <pc:docMk/>
            <pc:sldMk cId="1904611587" sldId="286"/>
            <ac:spMk id="3" creationId="{20B3EE99-028C-D98D-AB33-D2E876FDCB93}"/>
          </ac:spMkLst>
        </pc:spChg>
      </pc:sldChg>
      <pc:sldChg chg="addSp delSp modSp new mod">
        <pc:chgData name="Gaurav Rajesh Mota" userId="8f28cfe7-ae3c-4b95-b00c-2adbfdf59f89" providerId="ADAL" clId="{9106CE9E-7672-4A79-AE0B-DF70ACB7930D}" dt="2025-10-03T12:04:20.761" v="1818"/>
        <pc:sldMkLst>
          <pc:docMk/>
          <pc:sldMk cId="3403452091" sldId="287"/>
        </pc:sldMkLst>
        <pc:spChg chg="add del">
          <ac:chgData name="Gaurav Rajesh Mota" userId="8f28cfe7-ae3c-4b95-b00c-2adbfdf59f89" providerId="ADAL" clId="{9106CE9E-7672-4A79-AE0B-DF70ACB7930D}" dt="2025-10-03T12:04:20.761" v="1818"/>
          <ac:spMkLst>
            <pc:docMk/>
            <pc:sldMk cId="3403452091" sldId="287"/>
            <ac:spMk id="3" creationId="{A06B6DDE-1E1C-63C9-7065-8C8EA678C35B}"/>
          </ac:spMkLst>
        </pc:spChg>
        <pc:spChg chg="add mod">
          <ac:chgData name="Gaurav Rajesh Mota" userId="8f28cfe7-ae3c-4b95-b00c-2adbfdf59f89" providerId="ADAL" clId="{9106CE9E-7672-4A79-AE0B-DF70ACB7930D}" dt="2025-10-03T12:04:20.761" v="1818"/>
          <ac:spMkLst>
            <pc:docMk/>
            <pc:sldMk cId="3403452091" sldId="287"/>
            <ac:spMk id="5" creationId="{8DEE78EB-7C8B-CE27-5878-A053E6CB76E0}"/>
          </ac:spMkLst>
        </pc:spChg>
      </pc:sldChg>
      <pc:sldChg chg="addSp delSp modSp new mod ord setBg">
        <pc:chgData name="Gaurav Rajesh Mota" userId="8f28cfe7-ae3c-4b95-b00c-2adbfdf59f89" providerId="ADAL" clId="{9106CE9E-7672-4A79-AE0B-DF70ACB7930D}" dt="2025-10-03T10:31:53.231" v="1715"/>
        <pc:sldMkLst>
          <pc:docMk/>
          <pc:sldMk cId="2302410394" sldId="288"/>
        </pc:sldMkLst>
        <pc:spChg chg="add del mod">
          <ac:chgData name="Gaurav Rajesh Mota" userId="8f28cfe7-ae3c-4b95-b00c-2adbfdf59f89" providerId="ADAL" clId="{9106CE9E-7672-4A79-AE0B-DF70ACB7930D}" dt="2025-10-03T10:18:11.722" v="1596" actId="20577"/>
          <ac:spMkLst>
            <pc:docMk/>
            <pc:sldMk cId="2302410394" sldId="288"/>
            <ac:spMk id="2" creationId="{A08FDA44-4C93-FBE0-8CFD-3209D111EC4C}"/>
          </ac:spMkLst>
        </pc:spChg>
        <pc:spChg chg="del">
          <ac:chgData name="Gaurav Rajesh Mota" userId="8f28cfe7-ae3c-4b95-b00c-2adbfdf59f89" providerId="ADAL" clId="{9106CE9E-7672-4A79-AE0B-DF70ACB7930D}" dt="2025-10-03T10:14:35.160" v="1508"/>
          <ac:spMkLst>
            <pc:docMk/>
            <pc:sldMk cId="2302410394" sldId="288"/>
            <ac:spMk id="3" creationId="{5CA3BCBA-D81E-B2C3-7970-7EE671261610}"/>
          </ac:spMkLst>
        </pc:spChg>
        <pc:spChg chg="mod">
          <ac:chgData name="Gaurav Rajesh Mota" userId="8f28cfe7-ae3c-4b95-b00c-2adbfdf59f89" providerId="ADAL" clId="{9106CE9E-7672-4A79-AE0B-DF70ACB7930D}" dt="2025-10-03T10:14:42.217" v="1509" actId="26606"/>
          <ac:spMkLst>
            <pc:docMk/>
            <pc:sldMk cId="2302410394" sldId="288"/>
            <ac:spMk id="4" creationId="{53DC5939-03CB-8254-23BD-ABBF0A1A02A8}"/>
          </ac:spMkLst>
        </pc:spChg>
        <pc:spChg chg="add mod">
          <ac:chgData name="Gaurav Rajesh Mota" userId="8f28cfe7-ae3c-4b95-b00c-2adbfdf59f89" providerId="ADAL" clId="{9106CE9E-7672-4A79-AE0B-DF70ACB7930D}" dt="2025-10-03T10:17:43.411" v="1584"/>
          <ac:spMkLst>
            <pc:docMk/>
            <pc:sldMk cId="2302410394" sldId="288"/>
            <ac:spMk id="6" creationId="{1455CD23-1CF9-332C-C9C3-6E431D92AF45}"/>
          </ac:spMkLst>
        </pc:spChg>
        <pc:spChg chg="add">
          <ac:chgData name="Gaurav Rajesh Mota" userId="8f28cfe7-ae3c-4b95-b00c-2adbfdf59f89" providerId="ADAL" clId="{9106CE9E-7672-4A79-AE0B-DF70ACB7930D}" dt="2025-10-03T10:14:42.217" v="1509" actId="26606"/>
          <ac:spMkLst>
            <pc:docMk/>
            <pc:sldMk cId="2302410394" sldId="288"/>
            <ac:spMk id="10" creationId="{53B021B3-DE93-4AB7-8A18-CF5F1CED88B8}"/>
          </ac:spMkLst>
        </pc:spChg>
        <pc:spChg chg="add">
          <ac:chgData name="Gaurav Rajesh Mota" userId="8f28cfe7-ae3c-4b95-b00c-2adbfdf59f89" providerId="ADAL" clId="{9106CE9E-7672-4A79-AE0B-DF70ACB7930D}" dt="2025-10-03T10:14:42.217" v="1509" actId="26606"/>
          <ac:spMkLst>
            <pc:docMk/>
            <pc:sldMk cId="2302410394" sldId="288"/>
            <ac:spMk id="12" creationId="{52D502E5-F6B4-4D58-B4AE-FC466FF15EE8}"/>
          </ac:spMkLst>
        </pc:spChg>
        <pc:spChg chg="add">
          <ac:chgData name="Gaurav Rajesh Mota" userId="8f28cfe7-ae3c-4b95-b00c-2adbfdf59f89" providerId="ADAL" clId="{9106CE9E-7672-4A79-AE0B-DF70ACB7930D}" dt="2025-10-03T10:14:42.217" v="1509" actId="26606"/>
          <ac:spMkLst>
            <pc:docMk/>
            <pc:sldMk cId="2302410394" sldId="288"/>
            <ac:spMk id="14" creationId="{9DECDBF4-02B6-4BB4-B65B-B8107AD6A9E8}"/>
          </ac:spMkLst>
        </pc:spChg>
        <pc:graphicFrameChg chg="add mod ord modGraphic">
          <ac:chgData name="Gaurav Rajesh Mota" userId="8f28cfe7-ae3c-4b95-b00c-2adbfdf59f89" providerId="ADAL" clId="{9106CE9E-7672-4A79-AE0B-DF70ACB7930D}" dt="2025-10-03T10:28:02.700" v="1695"/>
          <ac:graphicFrameMkLst>
            <pc:docMk/>
            <pc:sldMk cId="2302410394" sldId="288"/>
            <ac:graphicFrameMk id="5" creationId="{78891009-66B2-FB99-9C60-8F75EEB95E3A}"/>
          </ac:graphicFrameMkLst>
        </pc:graphicFrameChg>
        <pc:picChg chg="add mod">
          <ac:chgData name="Gaurav Rajesh Mota" userId="8f28cfe7-ae3c-4b95-b00c-2adbfdf59f89" providerId="ADAL" clId="{9106CE9E-7672-4A79-AE0B-DF70ACB7930D}" dt="2025-10-03T10:18:29.427" v="1597"/>
          <ac:picMkLst>
            <pc:docMk/>
            <pc:sldMk cId="2302410394" sldId="288"/>
            <ac:picMk id="7" creationId="{D16E0427-D33B-B874-CFB8-49428C8D4F07}"/>
          </ac:picMkLst>
        </pc:picChg>
        <pc:picChg chg="add mod">
          <ac:chgData name="Gaurav Rajesh Mota" userId="8f28cfe7-ae3c-4b95-b00c-2adbfdf59f89" providerId="ADAL" clId="{9106CE9E-7672-4A79-AE0B-DF70ACB7930D}" dt="2025-10-03T10:18:29.427" v="1597"/>
          <ac:picMkLst>
            <pc:docMk/>
            <pc:sldMk cId="2302410394" sldId="288"/>
            <ac:picMk id="8" creationId="{A537AE7E-2E9E-6C02-4CAF-BE31B3C0A7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12687-6691-42F1-9ED0-BDA854BF6158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8FCA7-9B2B-4048-B8BD-10A200B40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0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8FCA7-9B2B-4048-B8BD-10A200B400E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96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3296-6A69-A669-F589-5082C6794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1E5CE-0DBF-7005-CD62-6DE6F165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C70FE-DDA7-C0FD-B639-7B8D4746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EBA0-05CF-4030-9DB3-64A96A8AC614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65561-27F7-2E06-1C7D-CD426673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1D75-A317-9331-FFC4-E78BD305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29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0BC8-665D-6E85-FE33-76B9D2051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B81CB-33F9-3F8A-8CA2-420095FF0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80D27-CBF4-9A07-C82E-CAD60498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89EA-E061-4644-9C59-18B786403991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DE6A-7628-1A47-8668-011F4CE7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7B4D-2194-E9F7-616F-14DFDB49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2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25999-F138-3A10-8179-63C8FB160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EECB5-1E40-40CA-9443-C30B2F7DF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EED8E-1E3D-1ACF-9A86-52DB3DED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CFEC-111B-4EED-B3DB-D90F12E1B65F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DA469-971F-6979-DBE8-12FDB207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D7D61-71F3-2493-B85C-EAF18D81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2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7B37-98D8-BFEE-A0D3-493ED414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3AB49-1D12-BA87-BDAC-3CEEB71E1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ECA4-938D-F2A7-6530-BC1708CF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C207-F73C-4D51-A08B-DEA1193D2EC6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EB005-408C-90F1-3F1F-F7772501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F98C1-41AC-42B3-4973-B94E74B3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19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4A11-6643-3CE0-81EE-91DD2FF8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CFAB-7B24-9DB2-7D49-D79268F1B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81D6-D48F-7DF6-4E33-641BF79C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0DF45-6827-43A8-87DF-0C43BFFCF417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0632B-EAB3-0CD8-FC5F-B1FB617F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AAADA-B7A0-434E-AFD5-97737A1D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8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D12C-9363-ED14-7DE4-E66FC3855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F950-E90A-0D75-8827-4CF8467F7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EF550-2276-1597-1752-EE3281B54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A96AF-85AE-B52F-DDB6-0086587C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68F3-19D7-4722-991A-06DA55E67B79}" type="datetime1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EBE6C-EA3B-5925-9806-745C4A93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E3A0A-58DC-BAA6-DFB1-F6E3CEFF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14BB-850F-1A82-D106-9BE38D44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86F33-E232-7C50-BA68-9C43C3A54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AFA85-114D-CBB8-2E6F-37BB4B492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7EA97-8853-2924-3E6F-0937CC158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58F03-F2BB-BE6A-4959-3A7710B25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A70B5-624B-8285-8F44-3189DD5E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E63F-67C6-45D3-B432-4EA16DB16614}" type="datetime1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E664E1-2B9E-148D-96C3-394065E7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A6FEF-521E-E41C-0F07-3FF999EF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C0B1-1195-E92E-26CC-FBEFC942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857B1-5D8A-0E11-53CC-4367AB81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22007-DA09-478F-AE97-AB202483F2E9}" type="datetime1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5F60B-89AD-37B3-E390-2D13C01C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A2162-3526-3F28-D527-A9EB6AE4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94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3D82D-A725-9375-C185-CB902FAB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A888-BB50-4059-BE04-D3567475F106}" type="datetime1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40EED-4DCA-9FC5-51D6-8E0BD11E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6BE8F-50D6-E90E-3B16-04EF9605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4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A1D1-3B29-11DE-2D73-74D0F495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582F1-74F9-C83D-2F3F-88E7CCA3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DCA1A-06AD-247F-9892-7FFAAB62D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ED561-2105-03C0-CE70-FE576F86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7E23-2944-44CB-B01C-BA2D89E971BA}" type="datetime1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CEA4-86F8-5100-A219-606DDB59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9F186-BFC0-479D-E4D8-C212A801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12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C813-7BDF-9FC7-1189-A3693B79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1ACE6-A0E9-CDCE-373C-E4B2E0D70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C75C4-78D6-D404-FDCB-DBE2E38DC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03AB7-C09B-A9FC-59FA-6443EE969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29B5-AB35-4FFE-9339-599DFC980A05}" type="datetime1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4C174-9285-8E90-2904-7EFD179E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A9A18-1826-3589-A043-4CFBE15D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6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2BAF9-FBAE-90E5-6BE1-184D949D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E36D-AB99-FA9B-10F2-F7F12E53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06D3-504D-D948-07AB-43FA395B8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B37E71-449E-4596-8FDD-72FDD5C2F261}" type="datetime1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A0798-C477-CB7B-3C6E-86665D2FB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3B0F1-EBCB-E094-F495-C6BB8AAB6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3EBFC-9113-4DF2-83ED-8326645E2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9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nrico.silva@uniroma3.it" TargetMode="External"/><Relationship Id="rId5" Type="http://schemas.openxmlformats.org/officeDocument/2006/relationships/hyperlink" Target="mailto:nicola.pompeo@uniroma3.it" TargetMode="External"/><Relationship Id="rId4" Type="http://schemas.openxmlformats.org/officeDocument/2006/relationships/hyperlink" Target="mailto:gauravrajesh.mota@studenti.unipd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.jpeg"/><Relationship Id="rId4" Type="http://schemas.openxmlformats.org/officeDocument/2006/relationships/image" Target="../media/image25.png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.jpeg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12" Type="http://schemas.openxmlformats.org/officeDocument/2006/relationships/image" Target="../media/image1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9.png"/><Relationship Id="rId5" Type="http://schemas.openxmlformats.org/officeDocument/2006/relationships/image" Target="../media/image35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0.png"/><Relationship Id="rId7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1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6.e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6.jpeg"/><Relationship Id="rId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emf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2.jpeg"/><Relationship Id="rId4" Type="http://schemas.openxmlformats.org/officeDocument/2006/relationships/image" Target="../media/image58.emf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png"/><Relationship Id="rId7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ma Tre University logo">
            <a:extLst>
              <a:ext uri="{FF2B5EF4-FFF2-40B4-BE49-F238E27FC236}">
                <a16:creationId xmlns:a16="http://schemas.microsoft.com/office/drawing/2014/main" id="{8D447C1A-7CF2-6C4B-A426-051B6BD2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9588015B-1CC2-A924-A889-CD074D14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95AF2-F07A-1ED5-76FB-439199D2929B}"/>
              </a:ext>
            </a:extLst>
          </p:cNvPr>
          <p:cNvSpPr/>
          <p:nvPr/>
        </p:nvSpPr>
        <p:spPr>
          <a:xfrm>
            <a:off x="0" y="812899"/>
            <a:ext cx="12192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Ph.D. Second Year Progress report</a:t>
            </a:r>
          </a:p>
          <a:p>
            <a:pPr algn="ctr"/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/>
              <a:t>Surface Impedance of Superconductors Under Conditions of </a:t>
            </a:r>
          </a:p>
          <a:p>
            <a:pPr algn="ctr"/>
            <a:r>
              <a:rPr lang="en-US" sz="2800"/>
              <a:t>Interest for Fundamental Physics </a:t>
            </a:r>
          </a:p>
          <a:p>
            <a:pPr algn="ctr"/>
            <a:r>
              <a:rPr lang="en-US" sz="2800"/>
              <a:t>Measurements and Methods </a:t>
            </a:r>
          </a:p>
          <a:p>
            <a:pPr algn="ctr"/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Curriculum: </a:t>
            </a:r>
            <a:r>
              <a:rPr lang="it-IT" sz="2000"/>
              <a:t>Elettrotecnica ed Elettrotecnica per Acceleratori </a:t>
            </a:r>
          </a:p>
          <a:p>
            <a:pPr algn="ctr"/>
            <a:b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Student: Gaurav Rajesh Mota,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gauravrajesh.mota@studenti.unipd.it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Advisor: Prof. Nicola Pompeo, University Roma Tre,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nicola.pompeo@uniroma3.it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Co-advisor: Prof. Enrico Silva, University Roma Tre,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enrico.silva@uniroma3.it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BB4AD-5121-6F43-BCA0-6A3AED7B589D}"/>
              </a:ext>
            </a:extLst>
          </p:cNvPr>
          <p:cNvSpPr/>
          <p:nvPr/>
        </p:nvSpPr>
        <p:spPr>
          <a:xfrm>
            <a:off x="9264155" y="5275659"/>
            <a:ext cx="274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/>
              <a:t>EleMeas Lab, </a:t>
            </a:r>
          </a:p>
          <a:p>
            <a:r>
              <a:rPr lang="en-IN" sz="1100"/>
              <a:t>Head: Enrico Silva</a:t>
            </a:r>
          </a:p>
          <a:p>
            <a:r>
              <a:rPr lang="en-IN" sz="1100"/>
              <a:t>Electrical, magnetic and electrodynamic </a:t>
            </a:r>
          </a:p>
          <a:p>
            <a:r>
              <a:rPr lang="en-IN" sz="1100"/>
              <a:t>Measurements  Laboratory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9C618-9C3F-ED23-714E-EDD01651174B}"/>
              </a:ext>
            </a:extLst>
          </p:cNvPr>
          <p:cNvSpPr/>
          <p:nvPr/>
        </p:nvSpPr>
        <p:spPr>
          <a:xfrm>
            <a:off x="184645" y="5275660"/>
            <a:ext cx="4220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/>
              <a:t>CryoEQS Lab, </a:t>
            </a:r>
          </a:p>
          <a:p>
            <a:r>
              <a:rPr lang="en-IN" sz="1100"/>
              <a:t>Head: Nicola Pompeo</a:t>
            </a:r>
          </a:p>
          <a:p>
            <a:r>
              <a:rPr lang="en-IN" sz="1100"/>
              <a:t>Cryogenics and Electrodynamics of Quantum solids</a:t>
            </a:r>
          </a:p>
          <a:p>
            <a:r>
              <a:rPr lang="en-IN" sz="1100"/>
              <a:t>and Superconductors Laboratory</a:t>
            </a:r>
          </a:p>
        </p:txBody>
      </p:sp>
    </p:spTree>
    <p:extLst>
      <p:ext uri="{BB962C8B-B14F-4D97-AF65-F5344CB8AC3E}">
        <p14:creationId xmlns:p14="http://schemas.microsoft.com/office/powerpoint/2010/main" val="97501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6F3C3-D778-1419-2E11-D82CDDE4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10</a:t>
            </a:fld>
            <a:endParaRPr lang="en-GB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C403C96-228D-64C5-890A-56E16A044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2" b="748"/>
          <a:stretch/>
        </p:blipFill>
        <p:spPr>
          <a:xfrm>
            <a:off x="373520" y="1226952"/>
            <a:ext cx="11444959" cy="51293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9F75B3-6C9E-F183-B8FE-2666516E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67" y="0"/>
            <a:ext cx="10515600" cy="1325563"/>
          </a:xfrm>
        </p:spPr>
        <p:txBody>
          <a:bodyPr/>
          <a:lstStyle/>
          <a:p>
            <a:pPr algn="ctr"/>
            <a:r>
              <a:rPr lang="en-US"/>
              <a:t>Dielectric-Load Resonator</a:t>
            </a:r>
            <a:endParaRPr lang="en-IN"/>
          </a:p>
        </p:txBody>
      </p:sp>
      <p:pic>
        <p:nvPicPr>
          <p:cNvPr id="9" name="Picture 2" descr="Roma Tre University logo">
            <a:extLst>
              <a:ext uri="{FF2B5EF4-FFF2-40B4-BE49-F238E27FC236}">
                <a16:creationId xmlns:a16="http://schemas.microsoft.com/office/drawing/2014/main" id="{A54A6AD9-EC53-D55E-F307-2C5BF23A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550A568A-F035-6FDA-8FB4-52C265E6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89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ACFF6-38BA-D394-BD39-03EAC14B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11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92A4B11-ED5F-7D20-6118-685750D59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53" t="49020" r="18572" b="10463"/>
          <a:stretch/>
        </p:blipFill>
        <p:spPr>
          <a:xfrm>
            <a:off x="4808823" y="1621669"/>
            <a:ext cx="2139856" cy="963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B8253F-B475-8629-8E28-D5D2A5B7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08" y="0"/>
            <a:ext cx="10515600" cy="1325563"/>
          </a:xfrm>
        </p:spPr>
        <p:txBody>
          <a:bodyPr/>
          <a:lstStyle/>
          <a:p>
            <a:pPr algn="ctr"/>
            <a:r>
              <a:rPr lang="en-US"/>
              <a:t>Corbino Disk Measurements</a:t>
            </a:r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6052C9B-6F4B-F97C-F412-4FBC0A6D13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017" y="1268966"/>
                <a:ext cx="6545548" cy="52827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60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IN" sz="1600"/>
                  <a:t>can be determined by impedance of the sample by following relation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IN" sz="1600"/>
                  <a:t>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N" sz="1600"/>
                  <a:t>    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IN" sz="1600"/>
                  <a:t>    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IN" sz="1600"/>
                  <a:t>   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sz="1600"/>
                  <a:t>is impedance of the coaxial line (std: 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IN" sz="1600"/>
                  <a:t>)</a:t>
                </a:r>
                <a:r>
                  <a:rPr lang="en-US" sz="1600"/>
                  <a:t> </a:t>
                </a:r>
                <a:endParaRPr lang="en-US" sz="1600" i="1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600"/>
                  <a:t>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r>
                  <a:rPr lang="en-US" sz="1600"/>
                  <a:t>      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600"/>
                  <a:t>     Where d is thickness of the sample ,</a:t>
                </a:r>
                <a:r>
                  <a:rPr lang="en-US" sz="16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/>
                  <a:t> is complex conductivity </a:t>
                </a:r>
              </a:p>
              <a:p>
                <a:pPr marL="0" indent="0">
                  <a:lnSpc>
                    <a:spcPct val="80000"/>
                  </a:lnSpc>
                  <a:spcBef>
                    <a:spcPts val="400"/>
                  </a:spcBef>
                  <a:buNone/>
                </a:pPr>
                <a:r>
                  <a:rPr lang="en-US" sz="1600"/>
                  <a:t> 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/>
                  <a:t>are inner and outer diameter of the corbino disk.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6052C9B-6F4B-F97C-F412-4FBC0A6D1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17" y="1268966"/>
                <a:ext cx="6545548" cy="5282778"/>
              </a:xfrm>
              <a:prstGeom prst="rect">
                <a:avLst/>
              </a:prstGeom>
              <a:blipFill>
                <a:blip r:embed="rId3"/>
                <a:stretch>
                  <a:fillRect l="-372" t="-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451A603-54AF-F9FE-8D12-39D432560F53}"/>
              </a:ext>
            </a:extLst>
          </p:cNvPr>
          <p:cNvSpPr/>
          <p:nvPr/>
        </p:nvSpPr>
        <p:spPr>
          <a:xfrm>
            <a:off x="7876395" y="6351689"/>
            <a:ext cx="31718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000"/>
              <a:t>  R</a:t>
            </a:r>
            <a:r>
              <a:rPr lang="en-IN" sz="800"/>
              <a:t>s</a:t>
            </a:r>
            <a:r>
              <a:rPr lang="en-IN" sz="1000"/>
              <a:t>/Z</a:t>
            </a:r>
            <a:r>
              <a:rPr lang="en-IN" sz="600"/>
              <a:t>0</a:t>
            </a:r>
            <a:r>
              <a:rPr lang="en-IN" sz="1000"/>
              <a:t> in the superconducting MgB</a:t>
            </a:r>
            <a:r>
              <a:rPr lang="en-IN" sz="600"/>
              <a:t>2</a:t>
            </a:r>
            <a:r>
              <a:rPr lang="en-IN" sz="1000"/>
              <a:t> thin film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46372-FF25-EBA6-9A6A-E6FFF29B1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0"/>
          <a:stretch/>
        </p:blipFill>
        <p:spPr>
          <a:xfrm>
            <a:off x="6861565" y="922340"/>
            <a:ext cx="5201489" cy="32193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98EBD1F-E2E9-0130-42AB-5166AF9FA11B}"/>
                  </a:ext>
                </a:extLst>
              </p:cNvPr>
              <p:cNvSpPr/>
              <p:nvPr/>
            </p:nvSpPr>
            <p:spPr>
              <a:xfrm>
                <a:off x="10950051" y="1059802"/>
                <a:ext cx="1060142" cy="413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98EBD1F-E2E9-0130-42AB-5166AF9FA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051" y="1059802"/>
                <a:ext cx="1060142" cy="4138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43072D-038E-333C-6768-1AE4805BEF34}"/>
                  </a:ext>
                </a:extLst>
              </p:cNvPr>
              <p:cNvSpPr/>
              <p:nvPr/>
            </p:nvSpPr>
            <p:spPr>
              <a:xfrm>
                <a:off x="11223938" y="2691685"/>
                <a:ext cx="673362" cy="508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43072D-038E-333C-6768-1AE4805BE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3938" y="2691685"/>
                <a:ext cx="673362" cy="508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394ED77-58EE-F267-DDCC-7140633FC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16" y="4099374"/>
            <a:ext cx="6432655" cy="21725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C21425-FAC2-80B5-9F05-DB61A1979B6F}"/>
              </a:ext>
            </a:extLst>
          </p:cNvPr>
          <p:cNvSpPr/>
          <p:nvPr/>
        </p:nvSpPr>
        <p:spPr>
          <a:xfrm>
            <a:off x="316016" y="6415675"/>
            <a:ext cx="40350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/>
              <a:t>E. Silva, N. </a:t>
            </a:r>
            <a:r>
              <a:rPr lang="en-IN" sz="1100" err="1"/>
              <a:t>pompeo</a:t>
            </a:r>
            <a:r>
              <a:rPr lang="en-IN" sz="1100"/>
              <a:t> et al </a:t>
            </a:r>
            <a:r>
              <a:rPr lang="fr-FR" sz="1100" err="1"/>
              <a:t>Supercond</a:t>
            </a:r>
            <a:r>
              <a:rPr lang="fr-FR" sz="1100"/>
              <a:t>. </a:t>
            </a:r>
            <a:r>
              <a:rPr lang="fr-FR" sz="1100" err="1"/>
              <a:t>Sci</a:t>
            </a:r>
            <a:r>
              <a:rPr lang="fr-FR" sz="1100"/>
              <a:t>. </a:t>
            </a:r>
            <a:r>
              <a:rPr lang="fr-FR" sz="1100" err="1"/>
              <a:t>Technol</a:t>
            </a:r>
            <a:r>
              <a:rPr lang="fr-FR" sz="1100"/>
              <a:t>. 24 (2011) 024018</a:t>
            </a:r>
            <a:endParaRPr lang="en-IN" sz="11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B9FC85-5712-2B97-F83D-270100C663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177"/>
          <a:stretch>
            <a:fillRect/>
          </a:stretch>
        </p:blipFill>
        <p:spPr>
          <a:xfrm>
            <a:off x="7722905" y="4099374"/>
            <a:ext cx="3151420" cy="2172506"/>
          </a:xfrm>
          <a:prstGeom prst="rect">
            <a:avLst/>
          </a:prstGeom>
        </p:spPr>
      </p:pic>
      <p:pic>
        <p:nvPicPr>
          <p:cNvPr id="17" name="Picture 2" descr="Roma Tre University logo">
            <a:extLst>
              <a:ext uri="{FF2B5EF4-FFF2-40B4-BE49-F238E27FC236}">
                <a16:creationId xmlns:a16="http://schemas.microsoft.com/office/drawing/2014/main" id="{70A5D41B-6FA9-EA86-44C3-B4E9C89F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6">
            <a:extLst>
              <a:ext uri="{FF2B5EF4-FFF2-40B4-BE49-F238E27FC236}">
                <a16:creationId xmlns:a16="http://schemas.microsoft.com/office/drawing/2014/main" id="{E4F3E25D-BAC7-7C3D-A552-08B00607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0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84E36-3772-EBCC-BE62-EBD4D95F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12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758808-48DA-D6B9-482B-96969AADF84B}"/>
              </a:ext>
            </a:extLst>
          </p:cNvPr>
          <p:cNvSpPr txBox="1">
            <a:spLocks/>
          </p:cNvSpPr>
          <p:nvPr/>
        </p:nvSpPr>
        <p:spPr>
          <a:xfrm>
            <a:off x="0" y="1858963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Current Research Activities</a:t>
            </a:r>
            <a:endParaRPr lang="en-IN"/>
          </a:p>
        </p:txBody>
      </p:sp>
      <p:pic>
        <p:nvPicPr>
          <p:cNvPr id="6" name="Picture 2" descr="Roma Tre University logo">
            <a:extLst>
              <a:ext uri="{FF2B5EF4-FFF2-40B4-BE49-F238E27FC236}">
                <a16:creationId xmlns:a16="http://schemas.microsoft.com/office/drawing/2014/main" id="{FFF74B1B-8775-35F2-890B-D449061D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7F164C-239E-2D7A-EB82-16E5EC25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AA1BD-D50A-4B33-934A-2FFA8D52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504" y="6368382"/>
            <a:ext cx="2743200" cy="365125"/>
          </a:xfrm>
        </p:spPr>
        <p:txBody>
          <a:bodyPr/>
          <a:lstStyle/>
          <a:p>
            <a:fld id="{8F33EBFC-9113-4DF2-83ED-8326645E2CFF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0F14954-8B4F-C02B-06BE-E2344FDE49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058827"/>
              </p:ext>
            </p:extLst>
          </p:nvPr>
        </p:nvGraphicFramePr>
        <p:xfrm>
          <a:off x="7322215" y="3720511"/>
          <a:ext cx="3061048" cy="3061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6858000" imgH="6858000" progId="KGraph_Plot">
                  <p:embed/>
                </p:oleObj>
              </mc:Choice>
              <mc:Fallback>
                <p:oleObj name="KGPlot" r:id="rId2" imgW="6858000" imgH="6858000" progId="KGraph_Plo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0F14954-8B4F-C02B-06BE-E2344FDE49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22215" y="3720511"/>
                        <a:ext cx="3061048" cy="3061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9CC193-0960-EFFE-D5D6-8C28AD8F9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063842"/>
              </p:ext>
            </p:extLst>
          </p:nvPr>
        </p:nvGraphicFramePr>
        <p:xfrm>
          <a:off x="7322215" y="594296"/>
          <a:ext cx="31623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6858000" imgH="6858000" progId="KGraph_Plot">
                  <p:embed/>
                </p:oleObj>
              </mc:Choice>
              <mc:Fallback>
                <p:oleObj name="KGPlot" r:id="rId4" imgW="6858000" imgH="6858000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E9CC193-0960-EFFE-D5D6-8C28AD8F9D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22215" y="594296"/>
                        <a:ext cx="31623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9D8F2FF-D884-C15E-4E53-CEDC82C4A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825479"/>
              </p:ext>
            </p:extLst>
          </p:nvPr>
        </p:nvGraphicFramePr>
        <p:xfrm>
          <a:off x="3734594" y="3492162"/>
          <a:ext cx="30861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6858000" imgH="6858000" progId="KGraph_Plot">
                  <p:embed/>
                </p:oleObj>
              </mc:Choice>
              <mc:Fallback>
                <p:oleObj name="KGPlot" r:id="rId6" imgW="6858000" imgH="6858000" progId="KGraph_Plo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9D8F2FF-D884-C15E-4E53-CEDC82C4A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34594" y="3492162"/>
                        <a:ext cx="3086100" cy="308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82CC9BC-4C95-1452-07B2-87076E272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2962"/>
              </p:ext>
            </p:extLst>
          </p:nvPr>
        </p:nvGraphicFramePr>
        <p:xfrm>
          <a:off x="3595453" y="509602"/>
          <a:ext cx="3034963" cy="30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8" imgW="6858000" imgH="6858000" progId="KGraph_Plot">
                  <p:embed/>
                </p:oleObj>
              </mc:Choice>
              <mc:Fallback>
                <p:oleObj name="KGPlot" r:id="rId8" imgW="6858000" imgH="6858000" progId="KGraph_Plo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82CC9BC-4C95-1452-07B2-87076E272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5453" y="509602"/>
                        <a:ext cx="3034963" cy="30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5">
            <a:extLst>
              <a:ext uri="{FF2B5EF4-FFF2-40B4-BE49-F238E27FC236}">
                <a16:creationId xmlns:a16="http://schemas.microsoft.com/office/drawing/2014/main" id="{1E2CF7C2-7C0C-F431-7D62-602970632A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" y="4133216"/>
            <a:ext cx="1929148" cy="1666754"/>
          </a:xfrm>
          <a:prstGeom prst="rect">
            <a:avLst/>
          </a:prstGeom>
        </p:spPr>
      </p:pic>
      <p:pic>
        <p:nvPicPr>
          <p:cNvPr id="12" name="Immagine 6">
            <a:extLst>
              <a:ext uri="{FF2B5EF4-FFF2-40B4-BE49-F238E27FC236}">
                <a16:creationId xmlns:a16="http://schemas.microsoft.com/office/drawing/2014/main" id="{E6E2DD02-0AB8-E54A-6560-3E68A6562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4" y="1589019"/>
            <a:ext cx="1912193" cy="1765101"/>
          </a:xfrm>
          <a:prstGeom prst="rect">
            <a:avLst/>
          </a:prstGeom>
        </p:spPr>
      </p:pic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1A1058B7-2FAC-61A0-22EC-1EB54C2BDB0A}"/>
              </a:ext>
            </a:extLst>
          </p:cNvPr>
          <p:cNvSpPr txBox="1"/>
          <p:nvPr/>
        </p:nvSpPr>
        <p:spPr>
          <a:xfrm>
            <a:off x="1326829" y="1301796"/>
            <a:ext cx="125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TE</a:t>
            </a:r>
            <a:r>
              <a:rPr lang="it-IT" sz="1400" baseline="-250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011 </a:t>
            </a:r>
            <a:r>
              <a:rPr lang="it-IT" sz="14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- mode</a:t>
            </a:r>
            <a:endParaRPr lang="it-IT" sz="1400" baseline="-2500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51">
            <a:extLst>
              <a:ext uri="{FF2B5EF4-FFF2-40B4-BE49-F238E27FC236}">
                <a16:creationId xmlns:a16="http://schemas.microsoft.com/office/drawing/2014/main" id="{13E7DF00-2F5B-E338-AD1F-0DC87DE255B2}"/>
              </a:ext>
            </a:extLst>
          </p:cNvPr>
          <p:cNvSpPr txBox="1"/>
          <p:nvPr/>
        </p:nvSpPr>
        <p:spPr>
          <a:xfrm>
            <a:off x="1078975" y="3756596"/>
            <a:ext cx="125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TE</a:t>
            </a:r>
            <a:r>
              <a:rPr lang="it-IT" sz="1400" baseline="-250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021 </a:t>
            </a:r>
            <a:r>
              <a:rPr lang="it-IT" sz="140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- mode</a:t>
            </a:r>
            <a:endParaRPr lang="it-IT" sz="1400" baseline="-2500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5" name="Freccia a destra 49">
            <a:extLst>
              <a:ext uri="{FF2B5EF4-FFF2-40B4-BE49-F238E27FC236}">
                <a16:creationId xmlns:a16="http://schemas.microsoft.com/office/drawing/2014/main" id="{A6CDDD42-5B3C-DE16-F981-9409B32AD604}"/>
              </a:ext>
            </a:extLst>
          </p:cNvPr>
          <p:cNvSpPr/>
          <p:nvPr/>
        </p:nvSpPr>
        <p:spPr>
          <a:xfrm>
            <a:off x="2813918" y="2683571"/>
            <a:ext cx="290424" cy="265086"/>
          </a:xfrm>
          <a:prstGeom prst="rightArrow">
            <a:avLst/>
          </a:prstGeom>
          <a:solidFill>
            <a:srgbClr val="272729"/>
          </a:solidFill>
          <a:ln>
            <a:solidFill>
              <a:srgbClr val="27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6" name="Freccia a destra 49">
            <a:extLst>
              <a:ext uri="{FF2B5EF4-FFF2-40B4-BE49-F238E27FC236}">
                <a16:creationId xmlns:a16="http://schemas.microsoft.com/office/drawing/2014/main" id="{9C5DC1FA-FE63-F543-6B52-67FD6FDA9397}"/>
              </a:ext>
            </a:extLst>
          </p:cNvPr>
          <p:cNvSpPr/>
          <p:nvPr/>
        </p:nvSpPr>
        <p:spPr>
          <a:xfrm>
            <a:off x="6820694" y="2948657"/>
            <a:ext cx="290424" cy="265086"/>
          </a:xfrm>
          <a:prstGeom prst="rightArrow">
            <a:avLst/>
          </a:prstGeom>
          <a:solidFill>
            <a:srgbClr val="272729"/>
          </a:solidFill>
          <a:ln>
            <a:solidFill>
              <a:srgbClr val="27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E3E3CD-018E-C151-0AFF-9D8C915CE18D}"/>
              </a:ext>
            </a:extLst>
          </p:cNvPr>
          <p:cNvSpPr txBox="1">
            <a:spLocks/>
          </p:cNvSpPr>
          <p:nvPr/>
        </p:nvSpPr>
        <p:spPr>
          <a:xfrm>
            <a:off x="352935" y="76441"/>
            <a:ext cx="11344275" cy="64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DR: Measurement and Data Analysis</a:t>
            </a:r>
            <a:endParaRPr lang="en-IN" sz="3200"/>
          </a:p>
        </p:txBody>
      </p:sp>
      <p:pic>
        <p:nvPicPr>
          <p:cNvPr id="19" name="Picture 2" descr="Roma Tre University logo">
            <a:extLst>
              <a:ext uri="{FF2B5EF4-FFF2-40B4-BE49-F238E27FC236}">
                <a16:creationId xmlns:a16="http://schemas.microsoft.com/office/drawing/2014/main" id="{0CAAF3ED-0C65-F4AD-0D7C-CF705F06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6">
            <a:extLst>
              <a:ext uri="{FF2B5EF4-FFF2-40B4-BE49-F238E27FC236}">
                <a16:creationId xmlns:a16="http://schemas.microsoft.com/office/drawing/2014/main" id="{47F9414E-D1D4-E19A-E039-A7DA824A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7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Arrow 43">
            <a:extLst>
              <a:ext uri="{FF2B5EF4-FFF2-40B4-BE49-F238E27FC236}">
                <a16:creationId xmlns:a16="http://schemas.microsoft.com/office/drawing/2014/main" id="{58C4E0AB-23F6-9457-FACA-F2FFC29BB386}"/>
              </a:ext>
            </a:extLst>
          </p:cNvPr>
          <p:cNvSpPr/>
          <p:nvPr/>
        </p:nvSpPr>
        <p:spPr>
          <a:xfrm>
            <a:off x="2907133" y="2626641"/>
            <a:ext cx="960538" cy="151576"/>
          </a:xfrm>
          <a:prstGeom prst="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0D3BB6-7A22-B31A-0E2E-190B9F985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0"/>
          <a:stretch/>
        </p:blipFill>
        <p:spPr>
          <a:xfrm>
            <a:off x="6990511" y="1819303"/>
            <a:ext cx="5201489" cy="321939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1A421E-4D2A-A37C-6726-03EE656A01EC}"/>
              </a:ext>
            </a:extLst>
          </p:cNvPr>
          <p:cNvSpPr txBox="1">
            <a:spLocks/>
          </p:cNvSpPr>
          <p:nvPr/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850FF-6169-4056-8077-06FFA93A536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C5C176-8E8F-0D5C-BC20-AEA66ACC3BFC}"/>
              </a:ext>
            </a:extLst>
          </p:cNvPr>
          <p:cNvSpPr txBox="1">
            <a:spLocks/>
          </p:cNvSpPr>
          <p:nvPr/>
        </p:nvSpPr>
        <p:spPr>
          <a:xfrm>
            <a:off x="1000125" y="-526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Line calibration</a:t>
            </a:r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7E95DE4-C1A5-46C8-9771-3F8928CD99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529" y="1000125"/>
                <a:ext cx="11111777" cy="56684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/>
                  <a:t>Calibration of coaxial line under </a:t>
                </a:r>
                <a:r>
                  <a:rPr lang="en-US" sz="2000" err="1"/>
                  <a:t>cryo</a:t>
                </a:r>
                <a:r>
                  <a:rPr lang="en-US" sz="2000"/>
                  <a:t> temp and magnetic fields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11,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</m:oMath>
                </a14:m>
                <a:endParaRPr lang="en-US" sz="240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11,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400"/>
                  <a:t> : </a:t>
                </a:r>
                <a:r>
                  <a:rPr lang="en-IN" sz="1400"/>
                  <a:t>measured reflection coefficient     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11,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400"/>
                  <a:t>  : </a:t>
                </a:r>
                <a:r>
                  <a:rPr lang="en-IN" sz="1400"/>
                  <a:t>actual reflection coefficient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IN" sz="1400"/>
                  <a:t> : Error parameters                             Determine with 3 measures with std.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400"/>
                  <a:t> : signal reaches the detector directly without interacting with the sample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1400"/>
                  <a:t>  : damping and phase shift in the transmission line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i="1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400"/>
                  <a:t>  :signal coming from the sample is reflected again and adds to the signal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/>
                  <a:t>approaching the sample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/>
                  <a:t># standard calibration procedure not feasible with cryostat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/>
                  <a:t> </a:t>
                </a:r>
                <a:r>
                  <a:rPr lang="en-US" sz="2400"/>
                  <a:t>Need for proper calibration suitable in the required conditions.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7E95DE4-C1A5-46C8-9771-3F8928CD9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29" y="1000125"/>
                <a:ext cx="11111777" cy="5668487"/>
              </a:xfrm>
              <a:prstGeom prst="rect">
                <a:avLst/>
              </a:prstGeom>
              <a:blipFill>
                <a:blip r:embed="rId3"/>
                <a:stretch>
                  <a:fillRect l="-878" t="-1505" b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7B828B35-8036-8C08-2C97-EEA754B1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30" y="4079784"/>
            <a:ext cx="4395512" cy="1423308"/>
          </a:xfrm>
          <a:prstGeom prst="rect">
            <a:avLst/>
          </a:prstGeom>
        </p:spPr>
      </p:pic>
      <p:sp>
        <p:nvSpPr>
          <p:cNvPr id="39" name="Right Arrow 37">
            <a:extLst>
              <a:ext uri="{FF2B5EF4-FFF2-40B4-BE49-F238E27FC236}">
                <a16:creationId xmlns:a16="http://schemas.microsoft.com/office/drawing/2014/main" id="{DECB436E-86B5-CDFA-377A-4D34D2B06179}"/>
              </a:ext>
            </a:extLst>
          </p:cNvPr>
          <p:cNvSpPr/>
          <p:nvPr/>
        </p:nvSpPr>
        <p:spPr>
          <a:xfrm>
            <a:off x="136367" y="6258473"/>
            <a:ext cx="485162" cy="274955"/>
          </a:xfrm>
          <a:prstGeom prst="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556747-D967-A146-C81B-79C26A196E21}"/>
              </a:ext>
            </a:extLst>
          </p:cNvPr>
          <p:cNvSpPr/>
          <p:nvPr/>
        </p:nvSpPr>
        <p:spPr>
          <a:xfrm>
            <a:off x="700330" y="2593530"/>
            <a:ext cx="2201910" cy="2177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DBC14D-ED93-9C1D-5AE6-B76619DD6248}"/>
                  </a:ext>
                </a:extLst>
              </p:cNvPr>
              <p:cNvSpPr/>
              <p:nvPr/>
            </p:nvSpPr>
            <p:spPr>
              <a:xfrm>
                <a:off x="11078997" y="1956765"/>
                <a:ext cx="1060142" cy="413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DBC14D-ED93-9C1D-5AE6-B76619DD6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8997" y="1956765"/>
                <a:ext cx="1060142" cy="4138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F209CF-34EF-A29E-8990-BAA2016FC19F}"/>
                  </a:ext>
                </a:extLst>
              </p:cNvPr>
              <p:cNvSpPr/>
              <p:nvPr/>
            </p:nvSpPr>
            <p:spPr>
              <a:xfrm>
                <a:off x="11396625" y="3639448"/>
                <a:ext cx="673362" cy="508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F209CF-34EF-A29E-8990-BAA2016FC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6625" y="3639448"/>
                <a:ext cx="673362" cy="508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6A3C92D4-3374-4679-27F9-914C8CEC1FF5}"/>
              </a:ext>
            </a:extLst>
          </p:cNvPr>
          <p:cNvSpPr/>
          <p:nvPr/>
        </p:nvSpPr>
        <p:spPr>
          <a:xfrm>
            <a:off x="7698227" y="4948830"/>
            <a:ext cx="40350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/>
              <a:t>E. Silva, N. </a:t>
            </a:r>
            <a:r>
              <a:rPr lang="en-IN" sz="1100" err="1"/>
              <a:t>pompeo</a:t>
            </a:r>
            <a:r>
              <a:rPr lang="en-IN" sz="1100"/>
              <a:t> et al </a:t>
            </a:r>
            <a:r>
              <a:rPr lang="fr-FR" sz="1100" err="1"/>
              <a:t>Supercond</a:t>
            </a:r>
            <a:r>
              <a:rPr lang="fr-FR" sz="1100"/>
              <a:t>. </a:t>
            </a:r>
            <a:r>
              <a:rPr lang="fr-FR" sz="1100" err="1"/>
              <a:t>Sci</a:t>
            </a:r>
            <a:r>
              <a:rPr lang="fr-FR" sz="1100"/>
              <a:t>. </a:t>
            </a:r>
            <a:r>
              <a:rPr lang="fr-FR" sz="1100" err="1"/>
              <a:t>Technol</a:t>
            </a:r>
            <a:r>
              <a:rPr lang="fr-FR" sz="1100"/>
              <a:t>. 24 (2011) 024018</a:t>
            </a:r>
            <a:endParaRPr lang="en-IN" sz="1100"/>
          </a:p>
        </p:txBody>
      </p:sp>
      <p:pic>
        <p:nvPicPr>
          <p:cNvPr id="52" name="Picture 2" descr="Roma Tre University logo">
            <a:extLst>
              <a:ext uri="{FF2B5EF4-FFF2-40B4-BE49-F238E27FC236}">
                <a16:creationId xmlns:a16="http://schemas.microsoft.com/office/drawing/2014/main" id="{57F334A8-CC69-9240-3581-2281E98F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magine 6">
            <a:extLst>
              <a:ext uri="{FF2B5EF4-FFF2-40B4-BE49-F238E27FC236}">
                <a16:creationId xmlns:a16="http://schemas.microsoft.com/office/drawing/2014/main" id="{386F0A13-FBBB-6535-C386-21F50B22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8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FDA44-4C93-FBE0-8CFD-3209D111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>
                <a:latin typeface="Arial" panose="020B0604020202020204" pitchFamily="34" charset="0"/>
              </a:rPr>
              <a:t>Calibration scheme used wide 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5939-03CB-8254-23BD-ABBF0A1A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F33EBFC-9113-4DF2-83ED-8326645E2CFF}" type="slidenum"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891009-66B2-FB99-9C60-8F75EEB95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543845"/>
              </p:ext>
            </p:extLst>
          </p:nvPr>
        </p:nvGraphicFramePr>
        <p:xfrm>
          <a:off x="1639814" y="1744316"/>
          <a:ext cx="8903869" cy="5061847"/>
        </p:xfrm>
        <a:graphic>
          <a:graphicData uri="http://schemas.openxmlformats.org/drawingml/2006/table">
            <a:tbl>
              <a:tblPr/>
              <a:tblGrid>
                <a:gridCol w="2253589">
                  <a:extLst>
                    <a:ext uri="{9D8B030D-6E8A-4147-A177-3AD203B41FA5}">
                      <a16:colId xmlns:a16="http://schemas.microsoft.com/office/drawing/2014/main" val="2588505439"/>
                    </a:ext>
                  </a:extLst>
                </a:gridCol>
                <a:gridCol w="2272845">
                  <a:extLst>
                    <a:ext uri="{9D8B030D-6E8A-4147-A177-3AD203B41FA5}">
                      <a16:colId xmlns:a16="http://schemas.microsoft.com/office/drawing/2014/main" val="1185699638"/>
                    </a:ext>
                  </a:extLst>
                </a:gridCol>
                <a:gridCol w="2167862">
                  <a:extLst>
                    <a:ext uri="{9D8B030D-6E8A-4147-A177-3AD203B41FA5}">
                      <a16:colId xmlns:a16="http://schemas.microsoft.com/office/drawing/2014/main" val="3299694374"/>
                    </a:ext>
                  </a:extLst>
                </a:gridCol>
                <a:gridCol w="2209573">
                  <a:extLst>
                    <a:ext uri="{9D8B030D-6E8A-4147-A177-3AD203B41FA5}">
                      <a16:colId xmlns:a16="http://schemas.microsoft.com/office/drawing/2014/main" val="2574758738"/>
                    </a:ext>
                  </a:extLst>
                </a:gridCol>
              </a:tblGrid>
              <a:tr h="3486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Method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Advantages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Limitations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Used For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671322"/>
                  </a:ext>
                </a:extLst>
              </a:tr>
              <a:tr h="1061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OSL (Open-Short-Load)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(Scheffler &amp; Dressel, RSI 2005)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Simple, standard method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Compatible with Corbino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Sensitive to parasitic effect 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Connector repeatability 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4 days for one set of </a:t>
                      </a:r>
                      <a:r>
                        <a:rPr lang="en-GB" sz="1600" b="0" i="0" u="none" strike="noStrike" err="1">
                          <a:effectLst/>
                          <a:latin typeface="Arial" panose="020B0604020202020204" pitchFamily="34" charset="0"/>
                        </a:rPr>
                        <a:t>mes</a:t>
                      </a: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Broadband Corbino thin-film superconductors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444061"/>
                  </a:ext>
                </a:extLst>
              </a:tr>
              <a:tr h="12853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DBC (Data-Based Calibration)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(Wang et al., </a:t>
                      </a:r>
                      <a:r>
                        <a:rPr lang="en-GB" sz="1600" b="0" i="0" u="none" strike="noStrike" err="1">
                          <a:effectLst/>
                          <a:latin typeface="Arial" panose="020B0604020202020204" pitchFamily="34" charset="0"/>
                        </a:rPr>
                        <a:t>arXiv</a:t>
                      </a: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2021)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No physical standards needed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Works in dilution fridges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Requires reproducible data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Sensitive to modelling errors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Cryogenic setups with limited access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737550"/>
                  </a:ext>
                </a:extLst>
              </a:tr>
              <a:tr h="8239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TRL + </a:t>
                      </a:r>
                      <a:r>
                        <a:rPr lang="en-GB" sz="1600" b="1" i="0" u="none" strike="noStrike" err="1">
                          <a:effectLst/>
                          <a:latin typeface="Arial" panose="020B0604020202020204" pitchFamily="34" charset="0"/>
                        </a:rPr>
                        <a:t>Cryo</a:t>
                      </a:r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 Switches </a:t>
                      </a: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(Anlage Lab, RSI 2013)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In-situ calibration Reduces thermal drift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Expensive switches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Complex integration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Multi-port precision superconducting devices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264334"/>
                  </a:ext>
                </a:extLst>
              </a:tr>
              <a:tr h="1061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Superconducting Normal-State Ref. </a:t>
                      </a: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(Zingler et al., </a:t>
                      </a:r>
                      <a:r>
                        <a:rPr lang="en-GB" sz="1600" b="0" i="0" u="none" strike="noStrike" err="1">
                          <a:effectLst/>
                          <a:latin typeface="Arial" panose="020B0604020202020204" pitchFamily="34" charset="0"/>
                        </a:rPr>
                        <a:t>arXiv</a:t>
                      </a: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2018)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 Eliminates geometry mismatch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Material-specific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Only works if Tc well-defined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Thin films with sharp superconducting transitions</a:t>
                      </a:r>
                    </a:p>
                  </a:txBody>
                  <a:tcPr marL="79228" marR="79228" marT="39614" marB="396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600433"/>
                  </a:ext>
                </a:extLst>
              </a:tr>
            </a:tbl>
          </a:graphicData>
        </a:graphic>
      </p:graphicFrame>
      <p:pic>
        <p:nvPicPr>
          <p:cNvPr id="7" name="Picture 2" descr="Roma Tre University logo">
            <a:extLst>
              <a:ext uri="{FF2B5EF4-FFF2-40B4-BE49-F238E27FC236}">
                <a16:creationId xmlns:a16="http://schemas.microsoft.com/office/drawing/2014/main" id="{D16E0427-D33B-B874-CFB8-49428C8D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A537AE7E-2E9E-6C02-4CAF-BE31B3C0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1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4F98-7DC8-BDE2-9EF5-0AF2B98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Motivation &amp;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E5BBE-A071-7CAD-8D53-20373A01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48" y="6342591"/>
            <a:ext cx="2743200" cy="365125"/>
          </a:xfrm>
        </p:spPr>
        <p:txBody>
          <a:bodyPr/>
          <a:lstStyle/>
          <a:p>
            <a:fld id="{8F33EBFC-9113-4DF2-83ED-8326645E2CFF}" type="slidenum">
              <a:rPr lang="en-GB" smtClean="0"/>
              <a:t>16</a:t>
            </a:fld>
            <a:endParaRPr lang="en-GB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7EB5473-22B6-FD9C-6232-D6BC0FD8C4F6}"/>
              </a:ext>
            </a:extLst>
          </p:cNvPr>
          <p:cNvSpPr/>
          <p:nvPr/>
        </p:nvSpPr>
        <p:spPr>
          <a:xfrm>
            <a:off x="9893299" y="1893570"/>
            <a:ext cx="1638301" cy="26466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B614C7-822E-8122-2DB5-5625A47A7144}"/>
              </a:ext>
            </a:extLst>
          </p:cNvPr>
          <p:cNvSpPr/>
          <p:nvPr/>
        </p:nvSpPr>
        <p:spPr>
          <a:xfrm>
            <a:off x="10330180" y="1893570"/>
            <a:ext cx="914400" cy="246888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56DCE-FC6D-C860-DEC3-2EC4727975D7}"/>
              </a:ext>
            </a:extLst>
          </p:cNvPr>
          <p:cNvSpPr/>
          <p:nvPr/>
        </p:nvSpPr>
        <p:spPr>
          <a:xfrm>
            <a:off x="10567352" y="3745230"/>
            <a:ext cx="440055" cy="514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CE4B0-7609-AB2B-61A9-C686DC5547F4}"/>
              </a:ext>
            </a:extLst>
          </p:cNvPr>
          <p:cNvSpPr/>
          <p:nvPr/>
        </p:nvSpPr>
        <p:spPr>
          <a:xfrm>
            <a:off x="10330180" y="3539490"/>
            <a:ext cx="914400" cy="2057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4CD91-F337-E078-50DE-AD3D56C3E900}"/>
              </a:ext>
            </a:extLst>
          </p:cNvPr>
          <p:cNvSpPr/>
          <p:nvPr/>
        </p:nvSpPr>
        <p:spPr>
          <a:xfrm rot="10800000" flipV="1">
            <a:off x="10330179" y="3265170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1EDE4F-D343-5010-B01F-B09DDFCEB029}"/>
              </a:ext>
            </a:extLst>
          </p:cNvPr>
          <p:cNvSpPr/>
          <p:nvPr/>
        </p:nvSpPr>
        <p:spPr>
          <a:xfrm rot="10800000" flipV="1">
            <a:off x="10330179" y="2716530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96E365-3B0D-E179-7AA7-487FF772B23A}"/>
              </a:ext>
            </a:extLst>
          </p:cNvPr>
          <p:cNvSpPr/>
          <p:nvPr/>
        </p:nvSpPr>
        <p:spPr>
          <a:xfrm rot="10800000" flipV="1">
            <a:off x="10330179" y="2259330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7798D7-989D-3B73-8308-85CB3366020D}"/>
              </a:ext>
            </a:extLst>
          </p:cNvPr>
          <p:cNvSpPr/>
          <p:nvPr/>
        </p:nvSpPr>
        <p:spPr>
          <a:xfrm>
            <a:off x="10736657" y="1902143"/>
            <a:ext cx="101443" cy="1628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BB7EC043-95DD-0A91-58B0-295920FAEA42}"/>
              </a:ext>
            </a:extLst>
          </p:cNvPr>
          <p:cNvSpPr/>
          <p:nvPr/>
        </p:nvSpPr>
        <p:spPr>
          <a:xfrm>
            <a:off x="10736657" y="374523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74B27CA3-FD06-A78C-2EE3-4C94FB0FA513}"/>
              </a:ext>
            </a:extLst>
          </p:cNvPr>
          <p:cNvSpPr/>
          <p:nvPr/>
        </p:nvSpPr>
        <p:spPr>
          <a:xfrm>
            <a:off x="10618249" y="326517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B752FC74-7338-8EDA-7F80-ED98238CA8A6}"/>
              </a:ext>
            </a:extLst>
          </p:cNvPr>
          <p:cNvSpPr/>
          <p:nvPr/>
        </p:nvSpPr>
        <p:spPr>
          <a:xfrm>
            <a:off x="10374111" y="3269457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56C2B94-FBE7-0295-9329-E8DE720C289A}"/>
              </a:ext>
            </a:extLst>
          </p:cNvPr>
          <p:cNvSpPr/>
          <p:nvPr/>
        </p:nvSpPr>
        <p:spPr>
          <a:xfrm>
            <a:off x="11024726" y="3273742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3032AE-A539-C71D-1511-62169A4E2CBB}"/>
              </a:ext>
            </a:extLst>
          </p:cNvPr>
          <p:cNvSpPr/>
          <p:nvPr/>
        </p:nvSpPr>
        <p:spPr>
          <a:xfrm>
            <a:off x="10657449" y="3905250"/>
            <a:ext cx="317722" cy="8001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AA9A365-C736-0F9A-5F1E-4CC92756C46A}"/>
              </a:ext>
            </a:extLst>
          </p:cNvPr>
          <p:cNvSpPr/>
          <p:nvPr/>
        </p:nvSpPr>
        <p:spPr>
          <a:xfrm>
            <a:off x="9770763" y="575802"/>
            <a:ext cx="2013585" cy="758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Vector Network analyzer</a:t>
            </a:r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4F4C43-1658-69CB-9C85-2E053511078F}"/>
              </a:ext>
            </a:extLst>
          </p:cNvPr>
          <p:cNvCxnSpPr>
            <a:cxnSpLocks/>
          </p:cNvCxnSpPr>
          <p:nvPr/>
        </p:nvCxnSpPr>
        <p:spPr>
          <a:xfrm flipH="1" flipV="1">
            <a:off x="11074940" y="1221474"/>
            <a:ext cx="30772" cy="20394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D7255F-90C9-38B9-F9B2-04B7521B5ABE}"/>
              </a:ext>
            </a:extLst>
          </p:cNvPr>
          <p:cNvCxnSpPr>
            <a:cxnSpLocks/>
          </p:cNvCxnSpPr>
          <p:nvPr/>
        </p:nvCxnSpPr>
        <p:spPr>
          <a:xfrm flipV="1">
            <a:off x="10456554" y="1221475"/>
            <a:ext cx="0" cy="20394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085F08-0E48-021D-36F4-75829486DA2F}"/>
              </a:ext>
            </a:extLst>
          </p:cNvPr>
          <p:cNvCxnSpPr>
            <a:cxnSpLocks/>
          </p:cNvCxnSpPr>
          <p:nvPr/>
        </p:nvCxnSpPr>
        <p:spPr>
          <a:xfrm flipH="1" flipV="1">
            <a:off x="10668463" y="1221475"/>
            <a:ext cx="44079" cy="20522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2769FB82-CA24-9615-CBE5-39D3BC4882E7}"/>
              </a:ext>
            </a:extLst>
          </p:cNvPr>
          <p:cNvSpPr/>
          <p:nvPr/>
        </p:nvSpPr>
        <p:spPr>
          <a:xfrm>
            <a:off x="10523875" y="2716530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95783D8C-0EDA-5D67-9CDA-6DF3CA509238}"/>
              </a:ext>
            </a:extLst>
          </p:cNvPr>
          <p:cNvSpPr/>
          <p:nvPr/>
        </p:nvSpPr>
        <p:spPr>
          <a:xfrm>
            <a:off x="10818562" y="1221475"/>
            <a:ext cx="100885" cy="2532378"/>
          </a:xfrm>
          <a:custGeom>
            <a:avLst/>
            <a:gdLst>
              <a:gd name="connsiteX0" fmla="*/ 0 w 109184"/>
              <a:gd name="connsiteY0" fmla="*/ 2687053 h 2687053"/>
              <a:gd name="connsiteX1" fmla="*/ 100263 w 109184"/>
              <a:gd name="connsiteY1" fmla="*/ 2466474 h 2687053"/>
              <a:gd name="connsiteX2" fmla="*/ 104274 w 109184"/>
              <a:gd name="connsiteY2" fmla="*/ 2302042 h 2687053"/>
              <a:gd name="connsiteX3" fmla="*/ 100263 w 109184"/>
              <a:gd name="connsiteY3" fmla="*/ 1716505 h 2687053"/>
              <a:gd name="connsiteX4" fmla="*/ 96252 w 109184"/>
              <a:gd name="connsiteY4" fmla="*/ 1118937 h 2687053"/>
              <a:gd name="connsiteX5" fmla="*/ 100263 w 109184"/>
              <a:gd name="connsiteY5" fmla="*/ 0 h 26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184" h="2687053">
                <a:moveTo>
                  <a:pt x="0" y="2687053"/>
                </a:moveTo>
                <a:cubicBezTo>
                  <a:pt x="41442" y="2608847"/>
                  <a:pt x="82884" y="2530642"/>
                  <a:pt x="100263" y="2466474"/>
                </a:cubicBezTo>
                <a:cubicBezTo>
                  <a:pt x="117642" y="2402306"/>
                  <a:pt x="104274" y="2427037"/>
                  <a:pt x="104274" y="2302042"/>
                </a:cubicBezTo>
                <a:cubicBezTo>
                  <a:pt x="104274" y="2177047"/>
                  <a:pt x="101600" y="1913689"/>
                  <a:pt x="100263" y="1716505"/>
                </a:cubicBezTo>
                <a:cubicBezTo>
                  <a:pt x="98926" y="1519321"/>
                  <a:pt x="96252" y="1405021"/>
                  <a:pt x="96252" y="1118937"/>
                </a:cubicBezTo>
                <a:cubicBezTo>
                  <a:pt x="96252" y="832853"/>
                  <a:pt x="98926" y="201195"/>
                  <a:pt x="100263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221FCAC0-B750-CF8F-76A6-E0356C57284C}"/>
              </a:ext>
            </a:extLst>
          </p:cNvPr>
          <p:cNvSpPr/>
          <p:nvPr/>
        </p:nvSpPr>
        <p:spPr>
          <a:xfrm>
            <a:off x="10532076" y="2259329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A1E9C958-D88E-E75B-1A19-4A3E9A20CE24}"/>
              </a:ext>
            </a:extLst>
          </p:cNvPr>
          <p:cNvSpPr/>
          <p:nvPr/>
        </p:nvSpPr>
        <p:spPr>
          <a:xfrm>
            <a:off x="10861583" y="3262311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86AD5B0A-D8C8-4CDA-ABE5-5E5808047C75}"/>
              </a:ext>
            </a:extLst>
          </p:cNvPr>
          <p:cNvSpPr/>
          <p:nvPr/>
        </p:nvSpPr>
        <p:spPr>
          <a:xfrm>
            <a:off x="10730937" y="4003833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E5E3A0-8F17-DB6A-B4FE-6E628EBDD878}"/>
              </a:ext>
            </a:extLst>
          </p:cNvPr>
          <p:cNvCxnSpPr>
            <a:cxnSpLocks/>
          </p:cNvCxnSpPr>
          <p:nvPr/>
        </p:nvCxnSpPr>
        <p:spPr>
          <a:xfrm flipH="1" flipV="1">
            <a:off x="11024726" y="4269041"/>
            <a:ext cx="442583" cy="34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C6D2731-BDE2-19A8-F76C-6F3001D80E3C}"/>
              </a:ext>
            </a:extLst>
          </p:cNvPr>
          <p:cNvSpPr txBox="1"/>
          <p:nvPr/>
        </p:nvSpPr>
        <p:spPr>
          <a:xfrm>
            <a:off x="11115129" y="4580742"/>
            <a:ext cx="88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Corbino cell</a:t>
            </a:r>
            <a:endParaRPr lang="en-IN" sz="10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C5DE79-CEB3-ED05-09CC-8108FB0821FD}"/>
              </a:ext>
            </a:extLst>
          </p:cNvPr>
          <p:cNvSpPr txBox="1"/>
          <p:nvPr/>
        </p:nvSpPr>
        <p:spPr>
          <a:xfrm>
            <a:off x="11465858" y="2504067"/>
            <a:ext cx="85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Calibration std. OSL </a:t>
            </a:r>
            <a:endParaRPr lang="en-IN" sz="1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045C65-8E86-5B6F-63F3-B99D468BB4C8}"/>
              </a:ext>
            </a:extLst>
          </p:cNvPr>
          <p:cNvSpPr txBox="1"/>
          <p:nvPr/>
        </p:nvSpPr>
        <p:spPr>
          <a:xfrm>
            <a:off x="11572606" y="3458919"/>
            <a:ext cx="1041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00B050"/>
                </a:solidFill>
              </a:rPr>
              <a:t>Temp </a:t>
            </a:r>
          </a:p>
          <a:p>
            <a:r>
              <a:rPr lang="en-US" sz="1050">
                <a:solidFill>
                  <a:srgbClr val="00B050"/>
                </a:solidFill>
              </a:rPr>
              <a:t>sensors</a:t>
            </a:r>
            <a:endParaRPr lang="en-IN" sz="1050">
              <a:solidFill>
                <a:srgbClr val="00B05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0A35A1-07DC-3D34-852E-4DD28F592AF1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11184033" y="2848049"/>
            <a:ext cx="525533" cy="5142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98DFB0E-2553-94FD-A5F2-1D9AF905CFA3}"/>
              </a:ext>
            </a:extLst>
          </p:cNvPr>
          <p:cNvCxnSpPr>
            <a:cxnSpLocks/>
          </p:cNvCxnSpPr>
          <p:nvPr/>
        </p:nvCxnSpPr>
        <p:spPr>
          <a:xfrm flipH="1">
            <a:off x="10871125" y="3699957"/>
            <a:ext cx="761437" cy="376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0479766-A425-B414-CC35-E6427DB6A9FD}"/>
              </a:ext>
            </a:extLst>
          </p:cNvPr>
          <p:cNvSpPr/>
          <p:nvPr/>
        </p:nvSpPr>
        <p:spPr>
          <a:xfrm rot="16200000">
            <a:off x="7591049" y="4993416"/>
            <a:ext cx="1381632" cy="8866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GB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VNA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A4BD11F3-9618-095C-D80A-CEADAEEFF06E}"/>
              </a:ext>
            </a:extLst>
          </p:cNvPr>
          <p:cNvSpPr/>
          <p:nvPr/>
        </p:nvSpPr>
        <p:spPr>
          <a:xfrm rot="16200000" flipH="1">
            <a:off x="8513179" y="5856134"/>
            <a:ext cx="114300" cy="10795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E57799A9-B0D8-F905-296F-588EC3232267}"/>
              </a:ext>
            </a:extLst>
          </p:cNvPr>
          <p:cNvSpPr/>
          <p:nvPr/>
        </p:nvSpPr>
        <p:spPr>
          <a:xfrm rot="16200000">
            <a:off x="8480151" y="4931504"/>
            <a:ext cx="114300" cy="10795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F2A5EB-7F14-2517-091D-B3DF8FDE67D3}"/>
              </a:ext>
            </a:extLst>
          </p:cNvPr>
          <p:cNvCxnSpPr>
            <a:cxnSpLocks/>
          </p:cNvCxnSpPr>
          <p:nvPr/>
        </p:nvCxnSpPr>
        <p:spPr>
          <a:xfrm rot="16200000">
            <a:off x="9426227" y="4144103"/>
            <a:ext cx="0" cy="1682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A3994A8-C958-6BBB-B2AF-FCD8486948EB}"/>
              </a:ext>
            </a:extLst>
          </p:cNvPr>
          <p:cNvCxnSpPr>
            <a:cxnSpLocks/>
          </p:cNvCxnSpPr>
          <p:nvPr/>
        </p:nvCxnSpPr>
        <p:spPr>
          <a:xfrm rot="16200000">
            <a:off x="9465680" y="5068733"/>
            <a:ext cx="0" cy="1682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AEFF0C0-11B2-4E3C-6D1D-867B9E387983}"/>
              </a:ext>
            </a:extLst>
          </p:cNvPr>
          <p:cNvSpPr/>
          <p:nvPr/>
        </p:nvSpPr>
        <p:spPr>
          <a:xfrm rot="16200000">
            <a:off x="10278095" y="5800394"/>
            <a:ext cx="285750" cy="215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614E96E-489B-FADE-DF4F-A1F60E3398D6}"/>
              </a:ext>
            </a:extLst>
          </p:cNvPr>
          <p:cNvSpPr/>
          <p:nvPr/>
        </p:nvSpPr>
        <p:spPr>
          <a:xfrm rot="16200000">
            <a:off x="10241445" y="4907743"/>
            <a:ext cx="285750" cy="215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76D2A8-2E9B-8E91-77FC-35E67DAB28EB}"/>
              </a:ext>
            </a:extLst>
          </p:cNvPr>
          <p:cNvSpPr txBox="1"/>
          <p:nvPr/>
        </p:nvSpPr>
        <p:spPr>
          <a:xfrm rot="16200000">
            <a:off x="8206545" y="579526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B6BB22-8229-83F1-A9CA-8733E22CAFE9}"/>
              </a:ext>
            </a:extLst>
          </p:cNvPr>
          <p:cNvSpPr txBox="1"/>
          <p:nvPr/>
        </p:nvSpPr>
        <p:spPr>
          <a:xfrm rot="16200000">
            <a:off x="8219861" y="4799533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4FF89B-7FC3-7473-90A3-181537FACE39}"/>
              </a:ext>
            </a:extLst>
          </p:cNvPr>
          <p:cNvSpPr txBox="1"/>
          <p:nvPr/>
        </p:nvSpPr>
        <p:spPr>
          <a:xfrm>
            <a:off x="8767337" y="6372329"/>
            <a:ext cx="1500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/>
              <a:t>Calibration performed</a:t>
            </a:r>
          </a:p>
          <a:p>
            <a:r>
              <a:rPr lang="en-GB" sz="1050"/>
              <a:t>(Cable –end to end ) 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DE3F63-FCEF-69EE-20CA-FB0CB8184EB7}"/>
              </a:ext>
            </a:extLst>
          </p:cNvPr>
          <p:cNvCxnSpPr>
            <a:cxnSpLocks/>
          </p:cNvCxnSpPr>
          <p:nvPr/>
        </p:nvCxnSpPr>
        <p:spPr>
          <a:xfrm flipH="1">
            <a:off x="10560272" y="5565599"/>
            <a:ext cx="363619" cy="328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146B47-0CA4-5AD8-EF37-79D7FF8423D2}"/>
              </a:ext>
            </a:extLst>
          </p:cNvPr>
          <p:cNvCxnSpPr>
            <a:cxnSpLocks/>
          </p:cNvCxnSpPr>
          <p:nvPr/>
        </p:nvCxnSpPr>
        <p:spPr>
          <a:xfrm flipH="1" flipV="1">
            <a:off x="10524565" y="5034100"/>
            <a:ext cx="399326" cy="294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8A217C-7961-BAE6-0D0E-F3E8732069B8}"/>
              </a:ext>
            </a:extLst>
          </p:cNvPr>
          <p:cNvSpPr txBox="1"/>
          <p:nvPr/>
        </p:nvSpPr>
        <p:spPr>
          <a:xfrm>
            <a:off x="10044863" y="5307886"/>
            <a:ext cx="1758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Standards and DUT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77F4209-88DA-E2AF-36CA-0A15480823E2}"/>
              </a:ext>
            </a:extLst>
          </p:cNvPr>
          <p:cNvCxnSpPr>
            <a:cxnSpLocks/>
          </p:cNvCxnSpPr>
          <p:nvPr/>
        </p:nvCxnSpPr>
        <p:spPr>
          <a:xfrm flipH="1" flipV="1">
            <a:off x="8591276" y="4741480"/>
            <a:ext cx="36972" cy="1325492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D93A2BB-CD64-C60E-316F-99B1BB8E620F}"/>
              </a:ext>
            </a:extLst>
          </p:cNvPr>
          <p:cNvSpPr txBox="1"/>
          <p:nvPr/>
        </p:nvSpPr>
        <p:spPr>
          <a:xfrm>
            <a:off x="8785930" y="4685418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rgbClr val="FF0000"/>
                </a:solidFill>
              </a:rPr>
              <a:t>Reference plane </a:t>
            </a:r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4F2C2FC4-49D7-6E41-03F1-AFD0B78AC5E1}"/>
              </a:ext>
            </a:extLst>
          </p:cNvPr>
          <p:cNvSpPr/>
          <p:nvPr/>
        </p:nvSpPr>
        <p:spPr>
          <a:xfrm rot="5400000">
            <a:off x="9360455" y="5461453"/>
            <a:ext cx="180000" cy="1682750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D8E4C50-79AC-ED6D-7622-9F967309B7E7}"/>
              </a:ext>
            </a:extLst>
          </p:cNvPr>
          <p:cNvSpPr txBox="1"/>
          <p:nvPr/>
        </p:nvSpPr>
        <p:spPr>
          <a:xfrm>
            <a:off x="655402" y="2055710"/>
            <a:ext cx="88549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GB" sz="1800"/>
              <a:t>RF cables affect measurement accuracy:</a:t>
            </a:r>
          </a:p>
          <a:p>
            <a:pPr>
              <a:defRPr sz="2000"/>
            </a:pPr>
            <a:r>
              <a:rPr lang="en-GB" sz="1800"/>
              <a:t>  – Phase delay</a:t>
            </a:r>
          </a:p>
          <a:p>
            <a:pPr>
              <a:defRPr sz="2000"/>
            </a:pPr>
            <a:r>
              <a:rPr lang="en-GB" sz="1800"/>
              <a:t>  – Insertion/return loss</a:t>
            </a:r>
          </a:p>
          <a:p>
            <a:pPr>
              <a:defRPr sz="2000"/>
            </a:pPr>
            <a:r>
              <a:rPr lang="en-GB" sz="1800"/>
              <a:t>  – Connector repeatability</a:t>
            </a:r>
          </a:p>
          <a:p>
            <a:pPr>
              <a:defRPr sz="2000"/>
            </a:pPr>
            <a:endParaRPr lang="en-GB" sz="1800"/>
          </a:p>
          <a:p>
            <a:pPr>
              <a:defRPr sz="2000"/>
            </a:pPr>
            <a:r>
              <a:rPr lang="en-GB" sz="1800"/>
              <a:t>Even 'identical' cables may differ due to manufacturing tolerances.</a:t>
            </a:r>
          </a:p>
          <a:p>
            <a:pPr>
              <a:defRPr sz="2000"/>
            </a:pPr>
            <a:endParaRPr lang="en-GB" sz="180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GB" sz="1800" b="1"/>
              <a:t>Goal</a:t>
            </a:r>
            <a:r>
              <a:rPr lang="en-GB" sz="1800"/>
              <a:t>: check if cables are interchangeable in calibration chain.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GB" sz="1800"/>
              <a:t>1-port OSL calibration performed for cable.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GB" sz="1800"/>
              <a:t>4 identical cables tested on two VNA channels (CH1 &amp; CH2).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lang="en-GB" sz="1800"/>
              <a:t>For each cable: extract error parameters and apply correction</a:t>
            </a:r>
          </a:p>
        </p:txBody>
      </p:sp>
      <p:pic>
        <p:nvPicPr>
          <p:cNvPr id="83" name="Picture 2" descr="Roma Tre University logo">
            <a:extLst>
              <a:ext uri="{FF2B5EF4-FFF2-40B4-BE49-F238E27FC236}">
                <a16:creationId xmlns:a16="http://schemas.microsoft.com/office/drawing/2014/main" id="{486CACFD-9F9D-BE17-C558-E69B0EDE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magine 6">
            <a:extLst>
              <a:ext uri="{FF2B5EF4-FFF2-40B4-BE49-F238E27FC236}">
                <a16:creationId xmlns:a16="http://schemas.microsoft.com/office/drawing/2014/main" id="{425F0A76-3CB2-C219-968B-887FD691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1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6">
            <a:extLst>
              <a:ext uri="{FF2B5EF4-FFF2-40B4-BE49-F238E27FC236}">
                <a16:creationId xmlns:a16="http://schemas.microsoft.com/office/drawing/2014/main" id="{C90CB420-2655-DC1F-C5C3-4D2416CD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EFB56D52-119D-A83A-1119-D8313CD2D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109334"/>
              </p:ext>
            </p:extLst>
          </p:nvPr>
        </p:nvGraphicFramePr>
        <p:xfrm>
          <a:off x="7715250" y="1414463"/>
          <a:ext cx="4370388" cy="437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6858000" imgH="6858000" progId="KGraph_Plot">
                  <p:embed/>
                </p:oleObj>
              </mc:Choice>
              <mc:Fallback>
                <p:oleObj name="KGPlot" r:id="rId3" imgW="6858000" imgH="6858000" progId="KGraph_Plot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FB56D52-119D-A83A-1119-D8313CD2D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15250" y="1414463"/>
                        <a:ext cx="4370388" cy="437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A90517E-A280-AFE4-F217-7069BD888A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216137"/>
              </p:ext>
            </p:extLst>
          </p:nvPr>
        </p:nvGraphicFramePr>
        <p:xfrm>
          <a:off x="27296" y="188971"/>
          <a:ext cx="3274264" cy="327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5" imgW="7780824" imgH="7776482" progId="KGraph_Plot">
                  <p:embed/>
                </p:oleObj>
              </mc:Choice>
              <mc:Fallback>
                <p:oleObj name="KGPlot" r:id="rId5" imgW="7780824" imgH="7776482" progId="KGraph_Plot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A90517E-A280-AFE4-F217-7069BD888A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96" y="188971"/>
                        <a:ext cx="3274264" cy="3273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BA112A1F-D2D4-C8C8-9B66-D6B2D03D7E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888576"/>
              </p:ext>
            </p:extLst>
          </p:nvPr>
        </p:nvGraphicFramePr>
        <p:xfrm>
          <a:off x="0" y="3462277"/>
          <a:ext cx="3274264" cy="327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7" imgW="7780824" imgH="7776482" progId="KGraph_Plot">
                  <p:embed/>
                </p:oleObj>
              </mc:Choice>
              <mc:Fallback>
                <p:oleObj name="KGPlot" r:id="rId7" imgW="7780824" imgH="7776482" progId="KGraph_Plot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BA112A1F-D2D4-C8C8-9B66-D6B2D03D7E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462277"/>
                        <a:ext cx="3274264" cy="3273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22AFFD3-684F-2524-D2D4-8338328D7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21360"/>
              </p:ext>
            </p:extLst>
          </p:nvPr>
        </p:nvGraphicFramePr>
        <p:xfrm>
          <a:off x="3424546" y="1518104"/>
          <a:ext cx="3889485" cy="3888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9" imgW="7780824" imgH="7776482" progId="KGraph_Plot">
                  <p:embed/>
                </p:oleObj>
              </mc:Choice>
              <mc:Fallback>
                <p:oleObj name="KGPlot" r:id="rId9" imgW="7780824" imgH="7776482" progId="KGraph_Plot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22AFFD3-684F-2524-D2D4-8338328D7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24546" y="1518104"/>
                        <a:ext cx="3889485" cy="3888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61A24B7C-D487-EC36-45D3-ED769E47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CC86B5-C57F-4A18-B90C-E369C2B5E42A}" type="slidenum">
              <a:rPr lang="en-GB" smtClean="0"/>
              <a:t>17</a:t>
            </a:fld>
            <a:endParaRPr lang="en-GB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DA32394-F2A6-77C9-6C41-C11E13EB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/>
              <a:t>Cable 1 CH 1 </a:t>
            </a:r>
          </a:p>
        </p:txBody>
      </p:sp>
      <p:pic>
        <p:nvPicPr>
          <p:cNvPr id="33" name="Picture 2" descr="Roma Tre University logo">
            <a:extLst>
              <a:ext uri="{FF2B5EF4-FFF2-40B4-BE49-F238E27FC236}">
                <a16:creationId xmlns:a16="http://schemas.microsoft.com/office/drawing/2014/main" id="{9EE55FC4-DAF0-F7E2-CABB-E7DE4AC8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5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751E5-DE09-B460-B84E-F213C147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405B6E8-B4E1-CFC0-F3BC-77130BADDF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837428"/>
              </p:ext>
            </p:extLst>
          </p:nvPr>
        </p:nvGraphicFramePr>
        <p:xfrm>
          <a:off x="0" y="1740317"/>
          <a:ext cx="4230102" cy="42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7780824" imgH="7776482" progId="KGraph_Plot">
                  <p:embed/>
                </p:oleObj>
              </mc:Choice>
              <mc:Fallback>
                <p:oleObj name="KGPlot" r:id="rId2" imgW="7780824" imgH="7776482" progId="KGraph_Plo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405B6E8-B4E1-CFC0-F3BC-77130BADDF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40317"/>
                        <a:ext cx="4230102" cy="422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FF2DAEA-A183-C556-F4B6-F1C3AA447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378160"/>
              </p:ext>
            </p:extLst>
          </p:nvPr>
        </p:nvGraphicFramePr>
        <p:xfrm>
          <a:off x="3964907" y="1740316"/>
          <a:ext cx="4230102" cy="42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7780824" imgH="7776482" progId="KGraph_Plot">
                  <p:embed/>
                </p:oleObj>
              </mc:Choice>
              <mc:Fallback>
                <p:oleObj name="KGPlot" r:id="rId4" imgW="7780824" imgH="7776482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FF2DAEA-A183-C556-F4B6-F1C3AA447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64907" y="1740316"/>
                        <a:ext cx="4230102" cy="422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37D2664-9504-7F4B-B630-F4531DF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065177"/>
              </p:ext>
            </p:extLst>
          </p:nvPr>
        </p:nvGraphicFramePr>
        <p:xfrm>
          <a:off x="8195009" y="1740315"/>
          <a:ext cx="4230102" cy="42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7780824" imgH="7776482" progId="KGraph_Plot">
                  <p:embed/>
                </p:oleObj>
              </mc:Choice>
              <mc:Fallback>
                <p:oleObj name="KGPlot" r:id="rId6" imgW="7780824" imgH="7776482" progId="KGraph_Plo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37D2664-9504-7F4B-B630-F4531DF6B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5009" y="1740315"/>
                        <a:ext cx="4230102" cy="422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E3574CC-89E6-E234-047F-12C3C9F5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/>
              <a:t>Comparison of Error para. for all cables  </a:t>
            </a:r>
          </a:p>
        </p:txBody>
      </p:sp>
      <p:pic>
        <p:nvPicPr>
          <p:cNvPr id="9" name="Picture 2" descr="Roma Tre University logo">
            <a:extLst>
              <a:ext uri="{FF2B5EF4-FFF2-40B4-BE49-F238E27FC236}">
                <a16:creationId xmlns:a16="http://schemas.microsoft.com/office/drawing/2014/main" id="{8D5DA67F-DF06-82AD-8267-65E61931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55927CEE-A07F-EEC3-B5BB-6C3B8557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4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8A42C-15E8-4DC1-E896-6C56673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185DDB-7E57-8E7E-4381-8BE3553C660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Cross Characterization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40E9C-0A75-C4CC-9AE2-6800E7D6224B}"/>
              </a:ext>
            </a:extLst>
          </p:cNvPr>
          <p:cNvSpPr txBox="1"/>
          <p:nvPr/>
        </p:nvSpPr>
        <p:spPr>
          <a:xfrm>
            <a:off x="838200" y="2413337"/>
            <a:ext cx="5167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Applying error parameters from one cable to DUT data measured with another test's transferability of calibration.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Selected EP - Selecting error parameters of different cable which show similar behaviour that as od the cable measuring DUT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Any divergence shows sensitivity to cable-specific effects.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Correction did not work; it means cables are not effectively interchangeable.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FCA01DD-75AC-0FAE-D05A-3E08EE73A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90864"/>
              </p:ext>
            </p:extLst>
          </p:nvPr>
        </p:nvGraphicFramePr>
        <p:xfrm>
          <a:off x="5777389" y="928175"/>
          <a:ext cx="5666422" cy="566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7780824" imgH="7776482" progId="KGraph_Plot">
                  <p:embed/>
                </p:oleObj>
              </mc:Choice>
              <mc:Fallback>
                <p:oleObj name="KGPlot" r:id="rId2" imgW="7780824" imgH="7776482" progId="KGraph_Plo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FCA01DD-75AC-0FAE-D05A-3E08EE73A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77389" y="928175"/>
                        <a:ext cx="5666422" cy="566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734474-A918-32C6-CB65-452887B92C68}"/>
              </a:ext>
            </a:extLst>
          </p:cNvPr>
          <p:cNvSpPr txBox="1"/>
          <p:nvPr/>
        </p:nvSpPr>
        <p:spPr>
          <a:xfrm>
            <a:off x="7106580" y="1528792"/>
            <a:ext cx="106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DD0806"/>
                </a:solidFill>
              </a:rPr>
              <a:t>VNA Cal</a:t>
            </a:r>
          </a:p>
          <a:p>
            <a:r>
              <a:rPr lang="en-GB" sz="1400">
                <a:solidFill>
                  <a:srgbClr val="000000"/>
                </a:solidFill>
              </a:rPr>
              <a:t>Model 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03E5C-52F5-05FB-3C44-05A3C1757A74}"/>
              </a:ext>
            </a:extLst>
          </p:cNvPr>
          <p:cNvSpPr txBox="1"/>
          <p:nvPr/>
        </p:nvSpPr>
        <p:spPr>
          <a:xfrm>
            <a:off x="9501641" y="1405681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0B621E"/>
                </a:solidFill>
              </a:rPr>
              <a:t>Selected EP</a:t>
            </a:r>
          </a:p>
          <a:p>
            <a:r>
              <a:rPr lang="en-GB" sz="1800">
                <a:solidFill>
                  <a:srgbClr val="0000D4"/>
                </a:solidFill>
              </a:rPr>
              <a:t>Random selection of EP  </a:t>
            </a:r>
          </a:p>
        </p:txBody>
      </p:sp>
      <p:pic>
        <p:nvPicPr>
          <p:cNvPr id="10" name="Picture 2" descr="Roma Tre University logo">
            <a:extLst>
              <a:ext uri="{FF2B5EF4-FFF2-40B4-BE49-F238E27FC236}">
                <a16:creationId xmlns:a16="http://schemas.microsoft.com/office/drawing/2014/main" id="{E57F2244-E992-C1AD-F46E-E22332B9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3B753B9C-7829-6667-C17D-2E17B8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2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61D0F-5EFC-DE14-3A3F-2F7B7A83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B61471-0D45-A554-3E05-8DCF7A3DC2F2}"/>
              </a:ext>
            </a:extLst>
          </p:cNvPr>
          <p:cNvSpPr txBox="1">
            <a:spLocks/>
          </p:cNvSpPr>
          <p:nvPr/>
        </p:nvSpPr>
        <p:spPr>
          <a:xfrm>
            <a:off x="1143000" y="1030288"/>
            <a:ext cx="4953000" cy="100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AIM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EC3440-9652-8BC0-4C31-E90D5B4A1C29}"/>
              </a:ext>
            </a:extLst>
          </p:cNvPr>
          <p:cNvSpPr txBox="1">
            <a:spLocks/>
          </p:cNvSpPr>
          <p:nvPr/>
        </p:nvSpPr>
        <p:spPr>
          <a:xfrm>
            <a:off x="7239000" y="1030289"/>
            <a:ext cx="4953000" cy="100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90B22AB-FC61-B420-EF8C-2DCD94B929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000" y="2803525"/>
                <a:ext cx="4953000" cy="2514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/>
                  <a:t>Study of Surface Impedance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/>
                  <a:t> of super conductors in High Magnetic fields.  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90B22AB-FC61-B420-EF8C-2DCD94B92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803525"/>
                <a:ext cx="4953000" cy="2514600"/>
              </a:xfrm>
              <a:prstGeom prst="rect">
                <a:avLst/>
              </a:prstGeom>
              <a:blipFill>
                <a:blip r:embed="rId2"/>
                <a:stretch>
                  <a:fillRect l="-1355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66B482-B2E5-3A53-CD04-1FAA977370BC}"/>
              </a:ext>
            </a:extLst>
          </p:cNvPr>
          <p:cNvSpPr txBox="1">
            <a:spLocks/>
          </p:cNvSpPr>
          <p:nvPr/>
        </p:nvSpPr>
        <p:spPr>
          <a:xfrm>
            <a:off x="6763837" y="2803525"/>
            <a:ext cx="4953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High field Super conductivity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Experimental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Research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School </a:t>
            </a:r>
            <a:r>
              <a:rPr lang="en-GB"/>
              <a:t>&amp;</a:t>
            </a:r>
            <a:r>
              <a:rPr lang="en-US"/>
              <a:t> Course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21">
                <a:extLst>
                  <a:ext uri="{FF2B5EF4-FFF2-40B4-BE49-F238E27FC236}">
                    <a16:creationId xmlns:a16="http://schemas.microsoft.com/office/drawing/2014/main" id="{5B9B69FC-3F40-30BE-CA79-2F5CB23B2652}"/>
                  </a:ext>
                </a:extLst>
              </p:cNvPr>
              <p:cNvSpPr txBox="1"/>
              <p:nvPr/>
            </p:nvSpPr>
            <p:spPr>
              <a:xfrm>
                <a:off x="1938528" y="3668902"/>
                <a:ext cx="2655407" cy="773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asellaDiTesto 21">
                <a:extLst>
                  <a:ext uri="{FF2B5EF4-FFF2-40B4-BE49-F238E27FC236}">
                    <a16:creationId xmlns:a16="http://schemas.microsoft.com/office/drawing/2014/main" id="{5B9B69FC-3F40-30BE-CA79-2F5CB23B2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528" y="3668902"/>
                <a:ext cx="2655407" cy="773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90E3E-5F6B-A50B-D5AC-4A0818E13F90}"/>
              </a:ext>
            </a:extLst>
          </p:cNvPr>
          <p:cNvCxnSpPr/>
          <p:nvPr/>
        </p:nvCxnSpPr>
        <p:spPr>
          <a:xfrm>
            <a:off x="6092952" y="685800"/>
            <a:ext cx="0" cy="5493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Roma Tre University logo">
            <a:extLst>
              <a:ext uri="{FF2B5EF4-FFF2-40B4-BE49-F238E27FC236}">
                <a16:creationId xmlns:a16="http://schemas.microsoft.com/office/drawing/2014/main" id="{4F84A227-B517-EE69-C15D-53C8A0DC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6">
            <a:extLst>
              <a:ext uri="{FF2B5EF4-FFF2-40B4-BE49-F238E27FC236}">
                <a16:creationId xmlns:a16="http://schemas.microsoft.com/office/drawing/2014/main" id="{AF586325-90B7-2452-6B73-11C4EA6B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2AF6-387A-B248-3B21-CA6D5BFF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Motivation to changed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4363E-C9C6-8355-C224-7DBCEA39D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 4-Cable Calibration Issues: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Each cable introduces unique insertion loss and phase delay.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Calibration is time-consuming and requires repetition for each cable.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Not interchangeable: error correction not transferable.</a:t>
            </a:r>
            <a:endParaRPr lang="en-US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Microwave Switch (MM5230-03NDB-TR) Advantages: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MEMS switch with ultra-low insertion loss (~0.3 dB) up to 26.5 GHz.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Enables repeatable, automated calibration with fixed reference plane.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Switching time ~20 µs, &gt;3 billion cycle lifetime.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   - Potentially suitable for cryogenic environments and compact integration.</a:t>
            </a:r>
            <a:endParaRPr lang="en-US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Outcome: Improved calibration stability, reduced human error, and faster experimental cycles.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BB904-13DE-735D-5453-28FAD07F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2" descr="Roma Tre University logo">
            <a:extLst>
              <a:ext uri="{FF2B5EF4-FFF2-40B4-BE49-F238E27FC236}">
                <a16:creationId xmlns:a16="http://schemas.microsoft.com/office/drawing/2014/main" id="{3912A9B4-DCA1-CAC1-7837-4BA61524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B772D28C-B783-5902-F3C5-DD0AA240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F1B6288-7ECB-9DC1-84D2-2C9B09FD448E}"/>
              </a:ext>
            </a:extLst>
          </p:cNvPr>
          <p:cNvSpPr/>
          <p:nvPr/>
        </p:nvSpPr>
        <p:spPr>
          <a:xfrm>
            <a:off x="9853697" y="2600008"/>
            <a:ext cx="1638301" cy="26466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C46ADA-5C1C-F1F0-26DA-C81E7AABCC53}"/>
              </a:ext>
            </a:extLst>
          </p:cNvPr>
          <p:cNvSpPr/>
          <p:nvPr/>
        </p:nvSpPr>
        <p:spPr>
          <a:xfrm>
            <a:off x="10248121" y="2620185"/>
            <a:ext cx="914400" cy="246888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58EE63-A309-AA2F-4824-2CBDE2F06B55}"/>
              </a:ext>
            </a:extLst>
          </p:cNvPr>
          <p:cNvSpPr/>
          <p:nvPr/>
        </p:nvSpPr>
        <p:spPr>
          <a:xfrm>
            <a:off x="10499954" y="4464209"/>
            <a:ext cx="440055" cy="514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462D57-5A35-C007-BD67-CCF981EBFD92}"/>
              </a:ext>
            </a:extLst>
          </p:cNvPr>
          <p:cNvSpPr/>
          <p:nvPr/>
        </p:nvSpPr>
        <p:spPr>
          <a:xfrm>
            <a:off x="10238740" y="4258310"/>
            <a:ext cx="914400" cy="2057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6E9F8-B329-BB40-AB3E-BC04C16470EF}"/>
              </a:ext>
            </a:extLst>
          </p:cNvPr>
          <p:cNvSpPr/>
          <p:nvPr/>
        </p:nvSpPr>
        <p:spPr>
          <a:xfrm rot="10800000" flipV="1">
            <a:off x="10238739" y="3842767"/>
            <a:ext cx="914400" cy="232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495B21-1EBE-93DE-614F-7C20DE416F79}"/>
              </a:ext>
            </a:extLst>
          </p:cNvPr>
          <p:cNvSpPr/>
          <p:nvPr/>
        </p:nvSpPr>
        <p:spPr>
          <a:xfrm rot="10800000" flipV="1">
            <a:off x="10246002" y="3441066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10A536-12D8-99CC-F66A-5336312C9732}"/>
              </a:ext>
            </a:extLst>
          </p:cNvPr>
          <p:cNvSpPr/>
          <p:nvPr/>
        </p:nvSpPr>
        <p:spPr>
          <a:xfrm rot="10800000" flipV="1">
            <a:off x="10238739" y="2978150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63B28-FF9E-7F2F-7E99-997C80F96A0B}"/>
              </a:ext>
            </a:extLst>
          </p:cNvPr>
          <p:cNvSpPr/>
          <p:nvPr/>
        </p:nvSpPr>
        <p:spPr>
          <a:xfrm>
            <a:off x="10645217" y="2620963"/>
            <a:ext cx="101443" cy="1628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F0678A4A-974C-E982-0A87-DEF2AEC41CEF}"/>
              </a:ext>
            </a:extLst>
          </p:cNvPr>
          <p:cNvSpPr/>
          <p:nvPr/>
        </p:nvSpPr>
        <p:spPr>
          <a:xfrm>
            <a:off x="10645217" y="446405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BBAB1405-B470-9B0B-2F31-FDC7BAD01B7E}"/>
              </a:ext>
            </a:extLst>
          </p:cNvPr>
          <p:cNvSpPr/>
          <p:nvPr/>
        </p:nvSpPr>
        <p:spPr>
          <a:xfrm>
            <a:off x="10526809" y="398399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31BB866B-EA1E-E4F0-8A6E-DB098A6CD084}"/>
              </a:ext>
            </a:extLst>
          </p:cNvPr>
          <p:cNvSpPr/>
          <p:nvPr/>
        </p:nvSpPr>
        <p:spPr>
          <a:xfrm>
            <a:off x="10282671" y="3988277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728ED20A-D7D7-A7C1-B51B-35910108135A}"/>
              </a:ext>
            </a:extLst>
          </p:cNvPr>
          <p:cNvSpPr/>
          <p:nvPr/>
        </p:nvSpPr>
        <p:spPr>
          <a:xfrm>
            <a:off x="10905481" y="3991134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5D1377-4773-C533-1514-826BABA29691}"/>
              </a:ext>
            </a:extLst>
          </p:cNvPr>
          <p:cNvSpPr/>
          <p:nvPr/>
        </p:nvSpPr>
        <p:spPr>
          <a:xfrm>
            <a:off x="10566009" y="4624070"/>
            <a:ext cx="317722" cy="8001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3B6BAE3-46F3-C03C-2BB2-7A1F3D70682F}"/>
              </a:ext>
            </a:extLst>
          </p:cNvPr>
          <p:cNvSpPr/>
          <p:nvPr/>
        </p:nvSpPr>
        <p:spPr>
          <a:xfrm>
            <a:off x="9679323" y="1294622"/>
            <a:ext cx="2013585" cy="758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Vector Network analyzer</a:t>
            </a:r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AFF443-2248-60D9-39D6-4F484487D061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0452256" y="1995170"/>
            <a:ext cx="0" cy="18492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3B929EB0-538E-DA6D-1C7E-FF8B51ADE115}"/>
              </a:ext>
            </a:extLst>
          </p:cNvPr>
          <p:cNvSpPr/>
          <p:nvPr/>
        </p:nvSpPr>
        <p:spPr>
          <a:xfrm>
            <a:off x="10832375" y="3435350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180A11E8-F2A6-1CBE-3FBD-8F0E732E917B}"/>
              </a:ext>
            </a:extLst>
          </p:cNvPr>
          <p:cNvSpPr/>
          <p:nvPr/>
        </p:nvSpPr>
        <p:spPr>
          <a:xfrm>
            <a:off x="10847472" y="2977722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E23416FD-6CFA-35CB-9167-07CE5C80C742}"/>
              </a:ext>
            </a:extLst>
          </p:cNvPr>
          <p:cNvSpPr/>
          <p:nvPr/>
        </p:nvSpPr>
        <p:spPr>
          <a:xfrm>
            <a:off x="11007369" y="3850600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1EDF2F2C-6D3B-FC32-5FBE-96E391CCCC04}"/>
              </a:ext>
            </a:extLst>
          </p:cNvPr>
          <p:cNvSpPr/>
          <p:nvPr/>
        </p:nvSpPr>
        <p:spPr>
          <a:xfrm>
            <a:off x="10644258" y="4765967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7D9C19-F7CB-5872-9504-9A2AAF5FB12B}"/>
              </a:ext>
            </a:extLst>
          </p:cNvPr>
          <p:cNvCxnSpPr>
            <a:cxnSpLocks/>
          </p:cNvCxnSpPr>
          <p:nvPr/>
        </p:nvCxnSpPr>
        <p:spPr>
          <a:xfrm flipH="1" flipV="1">
            <a:off x="10933286" y="4987861"/>
            <a:ext cx="442583" cy="34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1ED7842-D70C-53AA-B7D5-80BA6D454579}"/>
              </a:ext>
            </a:extLst>
          </p:cNvPr>
          <p:cNvSpPr txBox="1"/>
          <p:nvPr/>
        </p:nvSpPr>
        <p:spPr>
          <a:xfrm>
            <a:off x="10914627" y="5287456"/>
            <a:ext cx="88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F2AA84"/>
                </a:solidFill>
              </a:rPr>
              <a:t>Corbino cell</a:t>
            </a:r>
            <a:endParaRPr lang="en-IN" sz="1050">
              <a:solidFill>
                <a:srgbClr val="F2AA84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AAFC1D-DE60-985A-55B6-E60528916D71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11089739" y="4011583"/>
            <a:ext cx="369108" cy="932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B4EB87-997B-96CD-4A16-DB4ACAAA07F7}"/>
              </a:ext>
            </a:extLst>
          </p:cNvPr>
          <p:cNvCxnSpPr>
            <a:cxnSpLocks/>
          </p:cNvCxnSpPr>
          <p:nvPr/>
        </p:nvCxnSpPr>
        <p:spPr>
          <a:xfrm flipH="1">
            <a:off x="10779685" y="4418777"/>
            <a:ext cx="761437" cy="376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5BD48C-0037-8B82-D65D-8F376BE6BAFD}"/>
              </a:ext>
            </a:extLst>
          </p:cNvPr>
          <p:cNvCxnSpPr>
            <a:cxnSpLocks/>
            <a:stCxn id="39" idx="3"/>
            <a:endCxn id="15" idx="0"/>
          </p:cNvCxnSpPr>
          <p:nvPr/>
        </p:nvCxnSpPr>
        <p:spPr>
          <a:xfrm flipH="1">
            <a:off x="10724871" y="4103450"/>
            <a:ext cx="98709" cy="36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13B3848-D022-276F-D733-FC9862658090}"/>
              </a:ext>
            </a:extLst>
          </p:cNvPr>
          <p:cNvSpPr/>
          <p:nvPr/>
        </p:nvSpPr>
        <p:spPr>
          <a:xfrm>
            <a:off x="10384062" y="3844437"/>
            <a:ext cx="136387" cy="100013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F2B575-E7DE-CF8D-EE41-F25EEC16E6F6}"/>
              </a:ext>
            </a:extLst>
          </p:cNvPr>
          <p:cNvSpPr txBox="1"/>
          <p:nvPr/>
        </p:nvSpPr>
        <p:spPr>
          <a:xfrm>
            <a:off x="8956086" y="3235295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>
                <a:solidFill>
                  <a:srgbClr val="000000"/>
                </a:solidFill>
              </a:rPr>
              <a:t>Microwave switch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F152E6-BEF2-CB58-B467-739B37A9F1FD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9547811" y="3472749"/>
            <a:ext cx="836251" cy="4216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43D6177-2D67-85C0-537C-BC868F5288A0}"/>
              </a:ext>
            </a:extLst>
          </p:cNvPr>
          <p:cNvSpPr txBox="1"/>
          <p:nvPr/>
        </p:nvSpPr>
        <p:spPr>
          <a:xfrm>
            <a:off x="8997543" y="3759043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>
                <a:solidFill>
                  <a:srgbClr val="000000"/>
                </a:solidFill>
              </a:rPr>
              <a:t>Circuit board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FEC7F7-2D82-D507-8120-E40403AF5469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9435874" y="3959099"/>
            <a:ext cx="802865" cy="150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E2EC4FC-A512-CE1B-7F28-FAFA7EA78D40}"/>
              </a:ext>
            </a:extLst>
          </p:cNvPr>
          <p:cNvSpPr/>
          <p:nvPr/>
        </p:nvSpPr>
        <p:spPr>
          <a:xfrm flipH="1" flipV="1">
            <a:off x="10338342" y="3900607"/>
            <a:ext cx="45719" cy="90527"/>
          </a:xfrm>
          <a:custGeom>
            <a:avLst/>
            <a:gdLst>
              <a:gd name="connsiteX0" fmla="*/ 82550 w 82550"/>
              <a:gd name="connsiteY0" fmla="*/ 0 h 139700"/>
              <a:gd name="connsiteX1" fmla="*/ 0 w 82550"/>
              <a:gd name="connsiteY1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50" h="139700">
                <a:moveTo>
                  <a:pt x="82550" y="0"/>
                </a:moveTo>
                <a:cubicBezTo>
                  <a:pt x="56091" y="61383"/>
                  <a:pt x="29633" y="122767"/>
                  <a:pt x="0" y="1397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D2A6F1E-9FA5-4B78-F6B3-3476BBCA3757}"/>
              </a:ext>
            </a:extLst>
          </p:cNvPr>
          <p:cNvSpPr/>
          <p:nvPr/>
        </p:nvSpPr>
        <p:spPr>
          <a:xfrm>
            <a:off x="10478998" y="3911906"/>
            <a:ext cx="45719" cy="122555"/>
          </a:xfrm>
          <a:custGeom>
            <a:avLst/>
            <a:gdLst>
              <a:gd name="connsiteX0" fmla="*/ 0 w 127000"/>
              <a:gd name="connsiteY0" fmla="*/ 0 h 139700"/>
              <a:gd name="connsiteX1" fmla="*/ 127000 w 127000"/>
              <a:gd name="connsiteY1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139700">
                <a:moveTo>
                  <a:pt x="0" y="0"/>
                </a:moveTo>
                <a:cubicBezTo>
                  <a:pt x="51858" y="57150"/>
                  <a:pt x="103717" y="116417"/>
                  <a:pt x="127000" y="1397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E12B944-D537-6630-4C94-A18EB929BD15}"/>
              </a:ext>
            </a:extLst>
          </p:cNvPr>
          <p:cNvSpPr/>
          <p:nvPr/>
        </p:nvSpPr>
        <p:spPr>
          <a:xfrm>
            <a:off x="10526759" y="3885698"/>
            <a:ext cx="457100" cy="102579"/>
          </a:xfrm>
          <a:custGeom>
            <a:avLst/>
            <a:gdLst>
              <a:gd name="connsiteX0" fmla="*/ 0 w 413250"/>
              <a:gd name="connsiteY0" fmla="*/ 7942 h 179392"/>
              <a:gd name="connsiteX1" fmla="*/ 190500 w 413250"/>
              <a:gd name="connsiteY1" fmla="*/ 7942 h 179392"/>
              <a:gd name="connsiteX2" fmla="*/ 374650 w 413250"/>
              <a:gd name="connsiteY2" fmla="*/ 14292 h 179392"/>
              <a:gd name="connsiteX3" fmla="*/ 412750 w 413250"/>
              <a:gd name="connsiteY3" fmla="*/ 179392 h 17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50" h="179392">
                <a:moveTo>
                  <a:pt x="0" y="7942"/>
                </a:moveTo>
                <a:lnTo>
                  <a:pt x="190500" y="7942"/>
                </a:lnTo>
                <a:cubicBezTo>
                  <a:pt x="252942" y="9000"/>
                  <a:pt x="337608" y="-14283"/>
                  <a:pt x="374650" y="14292"/>
                </a:cubicBezTo>
                <a:cubicBezTo>
                  <a:pt x="411692" y="42867"/>
                  <a:pt x="414867" y="157167"/>
                  <a:pt x="412750" y="1793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DC865BF-F214-0A5A-6064-9458D0DBC989}"/>
              </a:ext>
            </a:extLst>
          </p:cNvPr>
          <p:cNvSpPr/>
          <p:nvPr/>
        </p:nvSpPr>
        <p:spPr>
          <a:xfrm>
            <a:off x="10526789" y="3924058"/>
            <a:ext cx="297151" cy="179392"/>
          </a:xfrm>
          <a:custGeom>
            <a:avLst/>
            <a:gdLst>
              <a:gd name="connsiteX0" fmla="*/ 0 w 413250"/>
              <a:gd name="connsiteY0" fmla="*/ 7942 h 179392"/>
              <a:gd name="connsiteX1" fmla="*/ 190500 w 413250"/>
              <a:gd name="connsiteY1" fmla="*/ 7942 h 179392"/>
              <a:gd name="connsiteX2" fmla="*/ 374650 w 413250"/>
              <a:gd name="connsiteY2" fmla="*/ 14292 h 179392"/>
              <a:gd name="connsiteX3" fmla="*/ 412750 w 413250"/>
              <a:gd name="connsiteY3" fmla="*/ 179392 h 17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50" h="179392">
                <a:moveTo>
                  <a:pt x="0" y="7942"/>
                </a:moveTo>
                <a:lnTo>
                  <a:pt x="190500" y="7942"/>
                </a:lnTo>
                <a:cubicBezTo>
                  <a:pt x="252942" y="9000"/>
                  <a:pt x="337608" y="-14283"/>
                  <a:pt x="374650" y="14292"/>
                </a:cubicBezTo>
                <a:cubicBezTo>
                  <a:pt x="411692" y="42867"/>
                  <a:pt x="414867" y="157167"/>
                  <a:pt x="412750" y="1793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532B6-F654-D1AB-4BDA-59D6103919C4}"/>
              </a:ext>
            </a:extLst>
          </p:cNvPr>
          <p:cNvSpPr txBox="1"/>
          <p:nvPr/>
        </p:nvSpPr>
        <p:spPr>
          <a:xfrm>
            <a:off x="11458847" y="3811528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C000"/>
                </a:solidFill>
              </a:rPr>
              <a:t>Calibration std. OSL </a:t>
            </a:r>
            <a:endParaRPr lang="en-IN" sz="1000">
              <a:solidFill>
                <a:srgbClr val="FFC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7C2AD0-EAFF-2DD8-0B5C-576A3BB1CFB4}"/>
              </a:ext>
            </a:extLst>
          </p:cNvPr>
          <p:cNvSpPr txBox="1"/>
          <p:nvPr/>
        </p:nvSpPr>
        <p:spPr>
          <a:xfrm>
            <a:off x="11458847" y="4226643"/>
            <a:ext cx="1041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00B050"/>
                </a:solidFill>
              </a:rPr>
              <a:t>Temp </a:t>
            </a:r>
          </a:p>
          <a:p>
            <a:r>
              <a:rPr lang="en-US" sz="1050">
                <a:solidFill>
                  <a:srgbClr val="00B050"/>
                </a:solidFill>
              </a:rPr>
              <a:t>sensors</a:t>
            </a:r>
            <a:endParaRPr lang="en-IN" sz="105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1B2BB-E3D6-1F61-C412-5D307B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70D483-07F5-B56A-07C5-5A34BFE4C903}"/>
              </a:ext>
            </a:extLst>
          </p:cNvPr>
          <p:cNvSpPr txBox="1">
            <a:spLocks/>
          </p:cNvSpPr>
          <p:nvPr/>
        </p:nvSpPr>
        <p:spPr>
          <a:xfrm>
            <a:off x="11798" y="21501"/>
            <a:ext cx="12168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Corbino Disk Cell Design old</a:t>
            </a:r>
            <a:endParaRPr lang="en-I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F8F2AB-A914-324C-DE7D-23B2C73899F6}"/>
              </a:ext>
            </a:extLst>
          </p:cNvPr>
          <p:cNvSpPr txBox="1">
            <a:spLocks/>
          </p:cNvSpPr>
          <p:nvPr/>
        </p:nvSpPr>
        <p:spPr>
          <a:xfrm>
            <a:off x="88556" y="20181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Design Requirements @cryo T and High H</a:t>
            </a:r>
            <a:endParaRPr lang="en-IN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285750" indent="-285750"/>
            <a:r>
              <a:rPr lang="en-US" sz="1800"/>
              <a:t>Mech. Stabilities</a:t>
            </a:r>
          </a:p>
          <a:p>
            <a:pPr marL="285750" indent="-285750"/>
            <a:r>
              <a:rPr lang="en-US" sz="1800"/>
              <a:t>Size of magnet bore</a:t>
            </a:r>
          </a:p>
          <a:p>
            <a:pPr marL="285750" indent="-285750"/>
            <a:r>
              <a:rPr lang="en-US" sz="1800"/>
              <a:t>Size of samples</a:t>
            </a:r>
          </a:p>
          <a:p>
            <a:pPr marL="285750" indent="-285750"/>
            <a:r>
              <a:rPr lang="en-US" sz="1800"/>
              <a:t>Contact btw coaxial line &amp; sample </a:t>
            </a:r>
          </a:p>
          <a:p>
            <a:pPr marL="285750" indent="-285750"/>
            <a:r>
              <a:rPr lang="en-US" sz="1800"/>
              <a:t>Stable thermalization (Heaters and T sensors)</a:t>
            </a:r>
            <a:endParaRPr lang="en-IN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9432C-D834-D309-7B62-2D5D9D0BD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t="8459" r="23841" b="12119"/>
          <a:stretch/>
        </p:blipFill>
        <p:spPr>
          <a:xfrm>
            <a:off x="4733647" y="2419627"/>
            <a:ext cx="2800350" cy="4343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C699C-0B5D-7748-9781-63BB41EEC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3" r="36325" b="12688"/>
          <a:stretch/>
        </p:blipFill>
        <p:spPr>
          <a:xfrm>
            <a:off x="7166609" y="1142999"/>
            <a:ext cx="4377691" cy="523875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4F9694-F741-2008-611B-A6AB58783B95}"/>
              </a:ext>
            </a:extLst>
          </p:cNvPr>
          <p:cNvCxnSpPr/>
          <p:nvPr/>
        </p:nvCxnSpPr>
        <p:spPr>
          <a:xfrm>
            <a:off x="8838763" y="1231472"/>
            <a:ext cx="1331397" cy="2254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BAD47E-4363-E776-F575-BFB5AABEA780}"/>
              </a:ext>
            </a:extLst>
          </p:cNvPr>
          <p:cNvSpPr txBox="1"/>
          <p:nvPr/>
        </p:nvSpPr>
        <p:spPr>
          <a:xfrm>
            <a:off x="7669848" y="1030837"/>
            <a:ext cx="1311164" cy="36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Top cover</a:t>
            </a:r>
            <a:endParaRPr lang="en-IN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2C099-434B-42EC-AE58-9A2AFC0C3CC7}"/>
              </a:ext>
            </a:extLst>
          </p:cNvPr>
          <p:cNvCxnSpPr/>
          <p:nvPr/>
        </p:nvCxnSpPr>
        <p:spPr>
          <a:xfrm>
            <a:off x="8749246" y="1979342"/>
            <a:ext cx="1596369" cy="1575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4BA62C-D72A-C0FB-8E3D-6155571D6B38}"/>
              </a:ext>
            </a:extLst>
          </p:cNvPr>
          <p:cNvSpPr txBox="1"/>
          <p:nvPr/>
        </p:nvSpPr>
        <p:spPr>
          <a:xfrm>
            <a:off x="7510558" y="1585169"/>
            <a:ext cx="174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/>
              <a:t>Female 4-Hole Flange Launcher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5EACF3-6246-F4E1-F8EB-0FB713672B2E}"/>
              </a:ext>
            </a:extLst>
          </p:cNvPr>
          <p:cNvCxnSpPr/>
          <p:nvPr/>
        </p:nvCxnSpPr>
        <p:spPr>
          <a:xfrm flipV="1">
            <a:off x="9355454" y="2341858"/>
            <a:ext cx="909272" cy="5804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E408E7-00CA-D888-59A7-1A2E5F519DFE}"/>
              </a:ext>
            </a:extLst>
          </p:cNvPr>
          <p:cNvSpPr txBox="1"/>
          <p:nvPr/>
        </p:nvSpPr>
        <p:spPr>
          <a:xfrm>
            <a:off x="7467448" y="2767499"/>
            <a:ext cx="195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Superconducting sample</a:t>
            </a:r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970B2B-6AC6-28FE-D3A1-2BBB59956AF2}"/>
              </a:ext>
            </a:extLst>
          </p:cNvPr>
          <p:cNvCxnSpPr/>
          <p:nvPr/>
        </p:nvCxnSpPr>
        <p:spPr>
          <a:xfrm flipV="1">
            <a:off x="9092881" y="3068515"/>
            <a:ext cx="1171845" cy="715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055DE5-DB9C-28C0-A53B-8F00FA21E4D1}"/>
              </a:ext>
            </a:extLst>
          </p:cNvPr>
          <p:cNvSpPr txBox="1"/>
          <p:nvPr/>
        </p:nvSpPr>
        <p:spPr>
          <a:xfrm>
            <a:off x="7390001" y="3570705"/>
            <a:ext cx="174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Sample holder</a:t>
            </a:r>
            <a:endParaRPr lang="en-I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FB4BE2-8C07-B223-35C1-8081B18DC4C5}"/>
              </a:ext>
            </a:extLst>
          </p:cNvPr>
          <p:cNvCxnSpPr/>
          <p:nvPr/>
        </p:nvCxnSpPr>
        <p:spPr>
          <a:xfrm flipV="1">
            <a:off x="8981012" y="3602301"/>
            <a:ext cx="1547677" cy="8148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AF03DA-740B-EE9E-43B0-5B39D8834719}"/>
              </a:ext>
            </a:extLst>
          </p:cNvPr>
          <p:cNvSpPr txBox="1"/>
          <p:nvPr/>
        </p:nvSpPr>
        <p:spPr>
          <a:xfrm>
            <a:off x="7510559" y="4206930"/>
            <a:ext cx="174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Temp sensor</a:t>
            </a:r>
            <a:endParaRPr lang="en-I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FBDD14-51F5-06F4-9B93-D97C8C5BB154}"/>
              </a:ext>
            </a:extLst>
          </p:cNvPr>
          <p:cNvCxnSpPr/>
          <p:nvPr/>
        </p:nvCxnSpPr>
        <p:spPr>
          <a:xfrm flipV="1">
            <a:off x="9388073" y="4242708"/>
            <a:ext cx="973633" cy="8707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0F8032-1C0C-7C7C-D9C6-05CC82CF49D8}"/>
              </a:ext>
            </a:extLst>
          </p:cNvPr>
          <p:cNvSpPr txBox="1"/>
          <p:nvPr/>
        </p:nvSpPr>
        <p:spPr>
          <a:xfrm>
            <a:off x="7270009" y="4857664"/>
            <a:ext cx="253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central screw to ensure good contact b/n sample and launcher</a:t>
            </a:r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E3C6EF-1E35-FE75-4639-024B766B34F2}"/>
              </a:ext>
            </a:extLst>
          </p:cNvPr>
          <p:cNvSpPr txBox="1"/>
          <p:nvPr/>
        </p:nvSpPr>
        <p:spPr>
          <a:xfrm>
            <a:off x="8218804" y="6247062"/>
            <a:ext cx="174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Bottom support</a:t>
            </a:r>
            <a:endParaRPr lang="en-IN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4FFF8-F15A-C8D7-71EE-60B1CA5B56AB}"/>
              </a:ext>
            </a:extLst>
          </p:cNvPr>
          <p:cNvCxnSpPr/>
          <p:nvPr/>
        </p:nvCxnSpPr>
        <p:spPr>
          <a:xfrm flipV="1">
            <a:off x="9757242" y="4855155"/>
            <a:ext cx="1082990" cy="14757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Roma Tre University logo">
            <a:extLst>
              <a:ext uri="{FF2B5EF4-FFF2-40B4-BE49-F238E27FC236}">
                <a16:creationId xmlns:a16="http://schemas.microsoft.com/office/drawing/2014/main" id="{88C0B42C-30B2-B4AA-BC7F-6E773959A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6">
            <a:extLst>
              <a:ext uri="{FF2B5EF4-FFF2-40B4-BE49-F238E27FC236}">
                <a16:creationId xmlns:a16="http://schemas.microsoft.com/office/drawing/2014/main" id="{170F219B-A386-BA40-D85C-B97EFB9C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9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2CF8C-98D1-7C56-DDE7-92D79744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22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86B543-6153-1449-2773-47039DEFF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84" y="2507993"/>
            <a:ext cx="3868825" cy="377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9B4843-D86F-A015-DC66-0D378EBC128F}"/>
              </a:ext>
            </a:extLst>
          </p:cNvPr>
          <p:cNvSpPr/>
          <p:nvPr/>
        </p:nvSpPr>
        <p:spPr>
          <a:xfrm>
            <a:off x="3540642" y="3789427"/>
            <a:ext cx="1395197" cy="45719"/>
          </a:xfrm>
          <a:prstGeom prst="rect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ED99F0-E4C9-E045-9C37-F249FC278B0D}"/>
              </a:ext>
            </a:extLst>
          </p:cNvPr>
          <p:cNvSpPr/>
          <p:nvPr/>
        </p:nvSpPr>
        <p:spPr>
          <a:xfrm>
            <a:off x="3298451" y="4770411"/>
            <a:ext cx="1879580" cy="1116415"/>
          </a:xfrm>
          <a:custGeom>
            <a:avLst/>
            <a:gdLst>
              <a:gd name="connsiteX0" fmla="*/ 19050 w 2266963"/>
              <a:gd name="connsiteY0" fmla="*/ 33279 h 1110241"/>
              <a:gd name="connsiteX1" fmla="*/ 2266950 w 2266963"/>
              <a:gd name="connsiteY1" fmla="*/ 14229 h 1110241"/>
              <a:gd name="connsiteX2" fmla="*/ 57150 w 2266963"/>
              <a:gd name="connsiteY2" fmla="*/ 217429 h 1110241"/>
              <a:gd name="connsiteX3" fmla="*/ 2203450 w 2266963"/>
              <a:gd name="connsiteY3" fmla="*/ 306329 h 1110241"/>
              <a:gd name="connsiteX4" fmla="*/ 0 w 2266963"/>
              <a:gd name="connsiteY4" fmla="*/ 465079 h 1110241"/>
              <a:gd name="connsiteX5" fmla="*/ 2209800 w 2266963"/>
              <a:gd name="connsiteY5" fmla="*/ 553979 h 1110241"/>
              <a:gd name="connsiteX6" fmla="*/ 88900 w 2266963"/>
              <a:gd name="connsiteY6" fmla="*/ 693679 h 1110241"/>
              <a:gd name="connsiteX7" fmla="*/ 2184400 w 2266963"/>
              <a:gd name="connsiteY7" fmla="*/ 776229 h 1110241"/>
              <a:gd name="connsiteX8" fmla="*/ 44450 w 2266963"/>
              <a:gd name="connsiteY8" fmla="*/ 941329 h 1110241"/>
              <a:gd name="connsiteX9" fmla="*/ 2152650 w 2266963"/>
              <a:gd name="connsiteY9" fmla="*/ 1100079 h 1110241"/>
              <a:gd name="connsiteX10" fmla="*/ 63500 w 2266963"/>
              <a:gd name="connsiteY10" fmla="*/ 1081029 h 11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6963" h="1110241">
                <a:moveTo>
                  <a:pt x="19050" y="33279"/>
                </a:moveTo>
                <a:cubicBezTo>
                  <a:pt x="1139825" y="8408"/>
                  <a:pt x="2260600" y="-16463"/>
                  <a:pt x="2266950" y="14229"/>
                </a:cubicBezTo>
                <a:cubicBezTo>
                  <a:pt x="2273300" y="44921"/>
                  <a:pt x="67733" y="168746"/>
                  <a:pt x="57150" y="217429"/>
                </a:cubicBezTo>
                <a:cubicBezTo>
                  <a:pt x="46567" y="266112"/>
                  <a:pt x="2212975" y="265054"/>
                  <a:pt x="2203450" y="306329"/>
                </a:cubicBezTo>
                <a:cubicBezTo>
                  <a:pt x="2193925" y="347604"/>
                  <a:pt x="-1058" y="423804"/>
                  <a:pt x="0" y="465079"/>
                </a:cubicBezTo>
                <a:cubicBezTo>
                  <a:pt x="1058" y="506354"/>
                  <a:pt x="2194983" y="515879"/>
                  <a:pt x="2209800" y="553979"/>
                </a:cubicBezTo>
                <a:cubicBezTo>
                  <a:pt x="2224617" y="592079"/>
                  <a:pt x="93133" y="656637"/>
                  <a:pt x="88900" y="693679"/>
                </a:cubicBezTo>
                <a:cubicBezTo>
                  <a:pt x="84667" y="730721"/>
                  <a:pt x="2191808" y="734954"/>
                  <a:pt x="2184400" y="776229"/>
                </a:cubicBezTo>
                <a:cubicBezTo>
                  <a:pt x="2176992" y="817504"/>
                  <a:pt x="49742" y="887354"/>
                  <a:pt x="44450" y="941329"/>
                </a:cubicBezTo>
                <a:cubicBezTo>
                  <a:pt x="39158" y="995304"/>
                  <a:pt x="2149475" y="1076796"/>
                  <a:pt x="2152650" y="1100079"/>
                </a:cubicBezTo>
                <a:cubicBezTo>
                  <a:pt x="2155825" y="1123362"/>
                  <a:pt x="352425" y="1102196"/>
                  <a:pt x="63500" y="1081029"/>
                </a:cubicBez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BA045C-F262-5ED0-6D68-001266C14510}"/>
              </a:ext>
            </a:extLst>
          </p:cNvPr>
          <p:cNvSpPr/>
          <p:nvPr/>
        </p:nvSpPr>
        <p:spPr>
          <a:xfrm flipV="1">
            <a:off x="3829990" y="6173254"/>
            <a:ext cx="821324" cy="103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CAF17-B866-9C7A-F5E5-6C82764F92C6}"/>
              </a:ext>
            </a:extLst>
          </p:cNvPr>
          <p:cNvSpPr/>
          <p:nvPr/>
        </p:nvSpPr>
        <p:spPr>
          <a:xfrm>
            <a:off x="4069140" y="4696460"/>
            <a:ext cx="343024" cy="14767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87A86C-BDD8-B192-80AA-70F43C47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" y="21501"/>
            <a:ext cx="12168404" cy="1325563"/>
          </a:xfrm>
        </p:spPr>
        <p:txBody>
          <a:bodyPr/>
          <a:lstStyle/>
          <a:p>
            <a:pPr algn="ctr"/>
            <a:r>
              <a:rPr lang="en-US"/>
              <a:t>Updated Corbino Disk Cell Design</a:t>
            </a:r>
            <a:endParaRPr lang="en-IN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3E6C6B81-CC9A-2DBA-DF8F-2D6EF8A6AC9C}"/>
              </a:ext>
            </a:extLst>
          </p:cNvPr>
          <p:cNvSpPr/>
          <p:nvPr/>
        </p:nvSpPr>
        <p:spPr>
          <a:xfrm>
            <a:off x="9240287" y="2592388"/>
            <a:ext cx="1638301" cy="26466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20FB4-843A-D0F1-0958-CA31F8E06B1B}"/>
              </a:ext>
            </a:extLst>
          </p:cNvPr>
          <p:cNvSpPr/>
          <p:nvPr/>
        </p:nvSpPr>
        <p:spPr>
          <a:xfrm>
            <a:off x="9634711" y="2612565"/>
            <a:ext cx="914400" cy="246888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873158-749D-A89D-8C64-F5546EA4FD82}"/>
              </a:ext>
            </a:extLst>
          </p:cNvPr>
          <p:cNvSpPr/>
          <p:nvPr/>
        </p:nvSpPr>
        <p:spPr>
          <a:xfrm>
            <a:off x="9886544" y="4456589"/>
            <a:ext cx="440055" cy="514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873933-62A2-C7E6-A7D4-4903927A9944}"/>
              </a:ext>
            </a:extLst>
          </p:cNvPr>
          <p:cNvSpPr/>
          <p:nvPr/>
        </p:nvSpPr>
        <p:spPr>
          <a:xfrm>
            <a:off x="9625330" y="4250690"/>
            <a:ext cx="914400" cy="2057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7A0EE0-0EFF-DC86-5C62-8762CE9FD235}"/>
              </a:ext>
            </a:extLst>
          </p:cNvPr>
          <p:cNvSpPr/>
          <p:nvPr/>
        </p:nvSpPr>
        <p:spPr>
          <a:xfrm rot="10800000" flipV="1">
            <a:off x="9625329" y="3835147"/>
            <a:ext cx="914400" cy="232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CC7A80-1A5D-02B2-E9E0-B455C5642F44}"/>
              </a:ext>
            </a:extLst>
          </p:cNvPr>
          <p:cNvSpPr/>
          <p:nvPr/>
        </p:nvSpPr>
        <p:spPr>
          <a:xfrm rot="10800000" flipV="1">
            <a:off x="9632592" y="3433446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8014B-4E9D-10A6-4766-CFDBEF1705DF}"/>
              </a:ext>
            </a:extLst>
          </p:cNvPr>
          <p:cNvSpPr/>
          <p:nvPr/>
        </p:nvSpPr>
        <p:spPr>
          <a:xfrm rot="10800000" flipV="1">
            <a:off x="9625329" y="2970530"/>
            <a:ext cx="914400" cy="914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79B8D-94A1-557B-DE0E-D7ABC39C3C2A}"/>
              </a:ext>
            </a:extLst>
          </p:cNvPr>
          <p:cNvSpPr/>
          <p:nvPr/>
        </p:nvSpPr>
        <p:spPr>
          <a:xfrm>
            <a:off x="10031807" y="2613343"/>
            <a:ext cx="101443" cy="1628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887C808A-D8A5-2941-FFE9-ABBD3236AA75}"/>
              </a:ext>
            </a:extLst>
          </p:cNvPr>
          <p:cNvSpPr/>
          <p:nvPr/>
        </p:nvSpPr>
        <p:spPr>
          <a:xfrm>
            <a:off x="10031807" y="445643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44384A2C-3787-8E84-0AA0-115A0900671B}"/>
              </a:ext>
            </a:extLst>
          </p:cNvPr>
          <p:cNvSpPr/>
          <p:nvPr/>
        </p:nvSpPr>
        <p:spPr>
          <a:xfrm>
            <a:off x="9913399" y="3976370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3A1DBF0B-EB12-576B-D9DD-CB3194A6DD7D}"/>
              </a:ext>
            </a:extLst>
          </p:cNvPr>
          <p:cNvSpPr/>
          <p:nvPr/>
        </p:nvSpPr>
        <p:spPr>
          <a:xfrm>
            <a:off x="9669261" y="3980657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04F24DBE-B185-CCB7-0702-213C3D3474A7}"/>
              </a:ext>
            </a:extLst>
          </p:cNvPr>
          <p:cNvSpPr/>
          <p:nvPr/>
        </p:nvSpPr>
        <p:spPr>
          <a:xfrm>
            <a:off x="10292071" y="3983514"/>
            <a:ext cx="159307" cy="17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0856ED-0262-0F89-D536-E54714E32677}"/>
              </a:ext>
            </a:extLst>
          </p:cNvPr>
          <p:cNvSpPr/>
          <p:nvPr/>
        </p:nvSpPr>
        <p:spPr>
          <a:xfrm>
            <a:off x="9952599" y="4616450"/>
            <a:ext cx="317722" cy="8001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A9A229A0-FE8A-0438-4672-DECF78760883}"/>
              </a:ext>
            </a:extLst>
          </p:cNvPr>
          <p:cNvSpPr/>
          <p:nvPr/>
        </p:nvSpPr>
        <p:spPr>
          <a:xfrm>
            <a:off x="9065913" y="1287002"/>
            <a:ext cx="2013585" cy="758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Vector Network analyzer</a:t>
            </a:r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41294E-FF2C-D224-CAD9-9F3F6B238C1C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9838846" y="1987550"/>
            <a:ext cx="0" cy="18492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A1D29FBB-1FCF-25EB-5FF5-DF1412615BCD}"/>
              </a:ext>
            </a:extLst>
          </p:cNvPr>
          <p:cNvSpPr/>
          <p:nvPr/>
        </p:nvSpPr>
        <p:spPr>
          <a:xfrm>
            <a:off x="10218965" y="3427730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21C4DC6A-0247-5E3B-0347-FDA4AE42EBDE}"/>
              </a:ext>
            </a:extLst>
          </p:cNvPr>
          <p:cNvSpPr/>
          <p:nvPr/>
        </p:nvSpPr>
        <p:spPr>
          <a:xfrm>
            <a:off x="10234062" y="2970102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5CCDC3C4-3381-EF1E-2698-054526B574AC}"/>
              </a:ext>
            </a:extLst>
          </p:cNvPr>
          <p:cNvSpPr/>
          <p:nvPr/>
        </p:nvSpPr>
        <p:spPr>
          <a:xfrm>
            <a:off x="10393959" y="3842980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0731A700-D65A-878F-4EB2-F11D4CBE2363}"/>
              </a:ext>
            </a:extLst>
          </p:cNvPr>
          <p:cNvSpPr/>
          <p:nvPr/>
        </p:nvSpPr>
        <p:spPr>
          <a:xfrm>
            <a:off x="10030848" y="4758347"/>
            <a:ext cx="136387" cy="100013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CDFCD11-7BBB-48C4-6528-ACB949B1B3BC}"/>
              </a:ext>
            </a:extLst>
          </p:cNvPr>
          <p:cNvCxnSpPr>
            <a:cxnSpLocks/>
          </p:cNvCxnSpPr>
          <p:nvPr/>
        </p:nvCxnSpPr>
        <p:spPr>
          <a:xfrm flipH="1" flipV="1">
            <a:off x="10319876" y="4980241"/>
            <a:ext cx="442583" cy="34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96987AF-C9D9-30BC-CEF5-031BEEEF4CF2}"/>
              </a:ext>
            </a:extLst>
          </p:cNvPr>
          <p:cNvSpPr txBox="1"/>
          <p:nvPr/>
        </p:nvSpPr>
        <p:spPr>
          <a:xfrm>
            <a:off x="10301217" y="5279836"/>
            <a:ext cx="88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F2AA84"/>
                </a:solidFill>
              </a:rPr>
              <a:t>Corbino cell</a:t>
            </a:r>
            <a:endParaRPr lang="en-IN" sz="1050">
              <a:solidFill>
                <a:srgbClr val="F2AA84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CF8AF1D-0989-0F15-5F1D-0E6B26C5A216}"/>
              </a:ext>
            </a:extLst>
          </p:cNvPr>
          <p:cNvCxnSpPr>
            <a:cxnSpLocks/>
          </p:cNvCxnSpPr>
          <p:nvPr/>
        </p:nvCxnSpPr>
        <p:spPr>
          <a:xfrm flipH="1">
            <a:off x="10476329" y="4067172"/>
            <a:ext cx="623305" cy="300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E7DD3B-F7EE-DC91-C733-0AAC2CD06883}"/>
              </a:ext>
            </a:extLst>
          </p:cNvPr>
          <p:cNvCxnSpPr>
            <a:cxnSpLocks/>
          </p:cNvCxnSpPr>
          <p:nvPr/>
        </p:nvCxnSpPr>
        <p:spPr>
          <a:xfrm flipH="1">
            <a:off x="10166275" y="4411157"/>
            <a:ext cx="761437" cy="376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EE4268-F26F-C264-A43E-D0E7FBADF719}"/>
              </a:ext>
            </a:extLst>
          </p:cNvPr>
          <p:cNvCxnSpPr>
            <a:cxnSpLocks/>
            <a:stCxn id="42" idx="3"/>
            <a:endCxn id="20" idx="0"/>
          </p:cNvCxnSpPr>
          <p:nvPr/>
        </p:nvCxnSpPr>
        <p:spPr>
          <a:xfrm flipH="1">
            <a:off x="10111461" y="4095830"/>
            <a:ext cx="98709" cy="36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lowchart: Alternate Process 61">
            <a:extLst>
              <a:ext uri="{FF2B5EF4-FFF2-40B4-BE49-F238E27FC236}">
                <a16:creationId xmlns:a16="http://schemas.microsoft.com/office/drawing/2014/main" id="{589C59FC-806C-3A97-77D7-4C4CE06A9CA3}"/>
              </a:ext>
            </a:extLst>
          </p:cNvPr>
          <p:cNvSpPr/>
          <p:nvPr/>
        </p:nvSpPr>
        <p:spPr>
          <a:xfrm>
            <a:off x="9770652" y="3836817"/>
            <a:ext cx="136387" cy="100013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D4E46F-D07D-59A7-A850-ECCE8044FBFD}"/>
              </a:ext>
            </a:extLst>
          </p:cNvPr>
          <p:cNvSpPr txBox="1"/>
          <p:nvPr/>
        </p:nvSpPr>
        <p:spPr>
          <a:xfrm>
            <a:off x="11029989" y="3842008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C000"/>
                </a:solidFill>
              </a:rPr>
              <a:t>Calibration std. OSL </a:t>
            </a:r>
            <a:endParaRPr lang="en-IN" sz="1000">
              <a:solidFill>
                <a:srgbClr val="FFC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BDF58F-46E0-6AC5-EBFB-733899FC6B4D}"/>
              </a:ext>
            </a:extLst>
          </p:cNvPr>
          <p:cNvSpPr txBox="1"/>
          <p:nvPr/>
        </p:nvSpPr>
        <p:spPr>
          <a:xfrm>
            <a:off x="10872258" y="4201856"/>
            <a:ext cx="1041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00B050"/>
                </a:solidFill>
              </a:rPr>
              <a:t>Temp </a:t>
            </a:r>
          </a:p>
          <a:p>
            <a:r>
              <a:rPr lang="en-US" sz="1050">
                <a:solidFill>
                  <a:srgbClr val="00B050"/>
                </a:solidFill>
              </a:rPr>
              <a:t>sensors</a:t>
            </a:r>
            <a:endParaRPr lang="en-IN" sz="1050">
              <a:solidFill>
                <a:srgbClr val="00B05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A79835-5FA4-B53E-02ED-E6E4A0EFCD47}"/>
              </a:ext>
            </a:extLst>
          </p:cNvPr>
          <p:cNvSpPr txBox="1"/>
          <p:nvPr/>
        </p:nvSpPr>
        <p:spPr>
          <a:xfrm>
            <a:off x="8342676" y="3227675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>
                <a:solidFill>
                  <a:srgbClr val="000000"/>
                </a:solidFill>
              </a:rPr>
              <a:t>Microwave switch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ED47F56-CD41-148C-CD27-60E4B7A0196B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8934401" y="3465129"/>
            <a:ext cx="836251" cy="4216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F01D3BE-2E2F-8C4C-C54D-7E35B0E1933B}"/>
              </a:ext>
            </a:extLst>
          </p:cNvPr>
          <p:cNvSpPr txBox="1"/>
          <p:nvPr/>
        </p:nvSpPr>
        <p:spPr>
          <a:xfrm>
            <a:off x="8384133" y="3751423"/>
            <a:ext cx="883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>
                <a:solidFill>
                  <a:srgbClr val="000000"/>
                </a:solidFill>
              </a:rPr>
              <a:t>Circuit board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349BBD-41A2-B869-DFD2-17FBF4F51284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8822464" y="3951479"/>
            <a:ext cx="802865" cy="150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1D71C-2282-D2F5-F090-85605FBCB922}"/>
              </a:ext>
            </a:extLst>
          </p:cNvPr>
          <p:cNvCxnSpPr>
            <a:cxnSpLocks/>
          </p:cNvCxnSpPr>
          <p:nvPr/>
        </p:nvCxnSpPr>
        <p:spPr>
          <a:xfrm>
            <a:off x="5338818" y="2745713"/>
            <a:ext cx="0" cy="7367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368B2B0-AA5A-DFB1-74D8-9344A18AB84C}"/>
              </a:ext>
            </a:extLst>
          </p:cNvPr>
          <p:cNvSpPr txBox="1"/>
          <p:nvPr/>
        </p:nvSpPr>
        <p:spPr>
          <a:xfrm>
            <a:off x="4965893" y="2492071"/>
            <a:ext cx="1311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Top cover</a:t>
            </a:r>
            <a:endParaRPr lang="en-IN" sz="110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8121865-5187-8635-E219-9BA23DC2C36C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3476317" y="2716416"/>
            <a:ext cx="453998" cy="201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C3B5C78-5B42-678D-C387-C7D93576B06E}"/>
              </a:ext>
            </a:extLst>
          </p:cNvPr>
          <p:cNvSpPr txBox="1"/>
          <p:nvPr/>
        </p:nvSpPr>
        <p:spPr>
          <a:xfrm>
            <a:off x="2253135" y="2500972"/>
            <a:ext cx="122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/>
              <a:t>Female 4-Hole </a:t>
            </a:r>
          </a:p>
          <a:p>
            <a:r>
              <a:rPr lang="en-IN" sz="1100"/>
              <a:t>Flange Launcher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7C096EB-C95C-075F-4436-3768B6AA0578}"/>
              </a:ext>
            </a:extLst>
          </p:cNvPr>
          <p:cNvCxnSpPr>
            <a:cxnSpLocks/>
            <a:stCxn id="82" idx="1"/>
          </p:cNvCxnSpPr>
          <p:nvPr/>
        </p:nvCxnSpPr>
        <p:spPr>
          <a:xfrm flipH="1">
            <a:off x="4945220" y="3779945"/>
            <a:ext cx="1096737" cy="323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B724B63-4EDC-2A65-1955-FC9FEED5E76C}"/>
              </a:ext>
            </a:extLst>
          </p:cNvPr>
          <p:cNvSpPr txBox="1"/>
          <p:nvPr/>
        </p:nvSpPr>
        <p:spPr>
          <a:xfrm>
            <a:off x="6041957" y="3649140"/>
            <a:ext cx="1952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Superconducting sample</a:t>
            </a:r>
            <a:endParaRPr lang="en-IN" sz="110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DA6E69D-D08A-D4DF-B373-78BFDABEB284}"/>
              </a:ext>
            </a:extLst>
          </p:cNvPr>
          <p:cNvCxnSpPr>
            <a:cxnSpLocks/>
          </p:cNvCxnSpPr>
          <p:nvPr/>
        </p:nvCxnSpPr>
        <p:spPr>
          <a:xfrm flipV="1">
            <a:off x="1808586" y="4592027"/>
            <a:ext cx="1489865" cy="76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5791E512-5027-0A44-A641-E89F89FFD779}"/>
              </a:ext>
            </a:extLst>
          </p:cNvPr>
          <p:cNvSpPr txBox="1"/>
          <p:nvPr/>
        </p:nvSpPr>
        <p:spPr>
          <a:xfrm>
            <a:off x="804434" y="4434850"/>
            <a:ext cx="108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Sample holder</a:t>
            </a:r>
            <a:endParaRPr lang="en-IN" sz="110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25FC387-3D42-9046-6B2B-67FBEBAB885E}"/>
              </a:ext>
            </a:extLst>
          </p:cNvPr>
          <p:cNvCxnSpPr>
            <a:cxnSpLocks/>
          </p:cNvCxnSpPr>
          <p:nvPr/>
        </p:nvCxnSpPr>
        <p:spPr>
          <a:xfrm>
            <a:off x="1829436" y="4054367"/>
            <a:ext cx="2259160" cy="177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BE5B290-8597-B848-71AD-0604BB53F701}"/>
              </a:ext>
            </a:extLst>
          </p:cNvPr>
          <p:cNvSpPr txBox="1"/>
          <p:nvPr/>
        </p:nvSpPr>
        <p:spPr>
          <a:xfrm>
            <a:off x="934508" y="3898688"/>
            <a:ext cx="1748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Temp sensor</a:t>
            </a:r>
            <a:endParaRPr lang="en-IN" sz="110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BA8B02D-2EFA-0177-E4BE-D2CB42F1F2C1}"/>
              </a:ext>
            </a:extLst>
          </p:cNvPr>
          <p:cNvSpPr txBox="1"/>
          <p:nvPr/>
        </p:nvSpPr>
        <p:spPr>
          <a:xfrm>
            <a:off x="5935498" y="4938986"/>
            <a:ext cx="1879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central spring to ensure good contact b/n sample and launcher</a:t>
            </a:r>
            <a:endParaRPr lang="en-IN" sz="1100"/>
          </a:p>
        </p:txBody>
      </p:sp>
      <p:pic>
        <p:nvPicPr>
          <p:cNvPr id="114" name="Picture 2" descr="Roma Tre University logo">
            <a:extLst>
              <a:ext uri="{FF2B5EF4-FFF2-40B4-BE49-F238E27FC236}">
                <a16:creationId xmlns:a16="http://schemas.microsoft.com/office/drawing/2014/main" id="{6D101035-401E-40AA-2BEE-0C08009E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Immagine 6">
            <a:extLst>
              <a:ext uri="{FF2B5EF4-FFF2-40B4-BE49-F238E27FC236}">
                <a16:creationId xmlns:a16="http://schemas.microsoft.com/office/drawing/2014/main" id="{522C5CED-5719-12E0-7838-07713C8E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1B841E-FB52-FB15-FFF5-48205AF61C3F}"/>
              </a:ext>
            </a:extLst>
          </p:cNvPr>
          <p:cNvSpPr/>
          <p:nvPr/>
        </p:nvSpPr>
        <p:spPr>
          <a:xfrm flipH="1" flipV="1">
            <a:off x="9724932" y="3892987"/>
            <a:ext cx="45719" cy="90527"/>
          </a:xfrm>
          <a:custGeom>
            <a:avLst/>
            <a:gdLst>
              <a:gd name="connsiteX0" fmla="*/ 82550 w 82550"/>
              <a:gd name="connsiteY0" fmla="*/ 0 h 139700"/>
              <a:gd name="connsiteX1" fmla="*/ 0 w 82550"/>
              <a:gd name="connsiteY1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50" h="139700">
                <a:moveTo>
                  <a:pt x="82550" y="0"/>
                </a:moveTo>
                <a:cubicBezTo>
                  <a:pt x="56091" y="61383"/>
                  <a:pt x="29633" y="122767"/>
                  <a:pt x="0" y="1397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0A97917-884F-52D2-8E6C-90B563F8671D}"/>
              </a:ext>
            </a:extLst>
          </p:cNvPr>
          <p:cNvSpPr/>
          <p:nvPr/>
        </p:nvSpPr>
        <p:spPr>
          <a:xfrm>
            <a:off x="9865588" y="3904286"/>
            <a:ext cx="45719" cy="122555"/>
          </a:xfrm>
          <a:custGeom>
            <a:avLst/>
            <a:gdLst>
              <a:gd name="connsiteX0" fmla="*/ 0 w 127000"/>
              <a:gd name="connsiteY0" fmla="*/ 0 h 139700"/>
              <a:gd name="connsiteX1" fmla="*/ 127000 w 127000"/>
              <a:gd name="connsiteY1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139700">
                <a:moveTo>
                  <a:pt x="0" y="0"/>
                </a:moveTo>
                <a:cubicBezTo>
                  <a:pt x="51858" y="57150"/>
                  <a:pt x="103717" y="116417"/>
                  <a:pt x="127000" y="1397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A9F111-17C8-FE1B-1428-BDF8B97696DE}"/>
              </a:ext>
            </a:extLst>
          </p:cNvPr>
          <p:cNvSpPr/>
          <p:nvPr/>
        </p:nvSpPr>
        <p:spPr>
          <a:xfrm>
            <a:off x="9913349" y="3878078"/>
            <a:ext cx="457100" cy="102579"/>
          </a:xfrm>
          <a:custGeom>
            <a:avLst/>
            <a:gdLst>
              <a:gd name="connsiteX0" fmla="*/ 0 w 413250"/>
              <a:gd name="connsiteY0" fmla="*/ 7942 h 179392"/>
              <a:gd name="connsiteX1" fmla="*/ 190500 w 413250"/>
              <a:gd name="connsiteY1" fmla="*/ 7942 h 179392"/>
              <a:gd name="connsiteX2" fmla="*/ 374650 w 413250"/>
              <a:gd name="connsiteY2" fmla="*/ 14292 h 179392"/>
              <a:gd name="connsiteX3" fmla="*/ 412750 w 413250"/>
              <a:gd name="connsiteY3" fmla="*/ 179392 h 17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50" h="179392">
                <a:moveTo>
                  <a:pt x="0" y="7942"/>
                </a:moveTo>
                <a:lnTo>
                  <a:pt x="190500" y="7942"/>
                </a:lnTo>
                <a:cubicBezTo>
                  <a:pt x="252942" y="9000"/>
                  <a:pt x="337608" y="-14283"/>
                  <a:pt x="374650" y="14292"/>
                </a:cubicBezTo>
                <a:cubicBezTo>
                  <a:pt x="411692" y="42867"/>
                  <a:pt x="414867" y="157167"/>
                  <a:pt x="412750" y="1793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0D0AC7B-90D2-D3F3-2BF1-04948EBFC167}"/>
              </a:ext>
            </a:extLst>
          </p:cNvPr>
          <p:cNvSpPr/>
          <p:nvPr/>
        </p:nvSpPr>
        <p:spPr>
          <a:xfrm>
            <a:off x="9913379" y="3916438"/>
            <a:ext cx="297151" cy="179392"/>
          </a:xfrm>
          <a:custGeom>
            <a:avLst/>
            <a:gdLst>
              <a:gd name="connsiteX0" fmla="*/ 0 w 413250"/>
              <a:gd name="connsiteY0" fmla="*/ 7942 h 179392"/>
              <a:gd name="connsiteX1" fmla="*/ 190500 w 413250"/>
              <a:gd name="connsiteY1" fmla="*/ 7942 h 179392"/>
              <a:gd name="connsiteX2" fmla="*/ 374650 w 413250"/>
              <a:gd name="connsiteY2" fmla="*/ 14292 h 179392"/>
              <a:gd name="connsiteX3" fmla="*/ 412750 w 413250"/>
              <a:gd name="connsiteY3" fmla="*/ 179392 h 17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50" h="179392">
                <a:moveTo>
                  <a:pt x="0" y="7942"/>
                </a:moveTo>
                <a:lnTo>
                  <a:pt x="190500" y="7942"/>
                </a:lnTo>
                <a:cubicBezTo>
                  <a:pt x="252942" y="9000"/>
                  <a:pt x="337608" y="-14283"/>
                  <a:pt x="374650" y="14292"/>
                </a:cubicBezTo>
                <a:cubicBezTo>
                  <a:pt x="411692" y="42867"/>
                  <a:pt x="414867" y="157167"/>
                  <a:pt x="412750" y="1793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050DE84-F7F0-0FE0-6014-87238AB85DFE}"/>
              </a:ext>
            </a:extLst>
          </p:cNvPr>
          <p:cNvCxnSpPr>
            <a:cxnSpLocks/>
          </p:cNvCxnSpPr>
          <p:nvPr/>
        </p:nvCxnSpPr>
        <p:spPr>
          <a:xfrm flipH="1">
            <a:off x="5118100" y="5165368"/>
            <a:ext cx="897027" cy="1632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4C6EF29-80E9-5967-B222-C8FBF0C237D4}"/>
              </a:ext>
            </a:extLst>
          </p:cNvPr>
          <p:cNvSpPr txBox="1"/>
          <p:nvPr/>
        </p:nvSpPr>
        <p:spPr>
          <a:xfrm>
            <a:off x="3420623" y="6299935"/>
            <a:ext cx="1635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central screw to extract sample holder </a:t>
            </a:r>
            <a:endParaRPr lang="en-IN" sz="1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EBDC6-1646-D0F0-57B3-F1E2029EA225}"/>
              </a:ext>
            </a:extLst>
          </p:cNvPr>
          <p:cNvSpPr txBox="1"/>
          <p:nvPr/>
        </p:nvSpPr>
        <p:spPr>
          <a:xfrm>
            <a:off x="308379" y="1214904"/>
            <a:ext cx="7506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“The redesign aims to reduce thermal drift, improve contact repeatability, and enable integration of microwave switching circuit for using single cable from VNA to the circuit board.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7C65E4-0D8E-356B-C2F6-675C951FF9DC}"/>
              </a:ext>
            </a:extLst>
          </p:cNvPr>
          <p:cNvSpPr txBox="1"/>
          <p:nvPr/>
        </p:nvSpPr>
        <p:spPr>
          <a:xfrm>
            <a:off x="5966921" y="4170247"/>
            <a:ext cx="1879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Slot for adding heating coil</a:t>
            </a:r>
            <a:endParaRPr lang="en-IN" sz="110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83D59B-34C6-7EB5-B01E-B76BFA8F45B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305059" y="4301052"/>
            <a:ext cx="661862" cy="99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189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080A1-3707-0D5C-EEE8-B2959FD3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FC2236-FE56-47B8-0BFD-4E15BF941B02}"/>
              </a:ext>
            </a:extLst>
          </p:cNvPr>
          <p:cNvSpPr txBox="1">
            <a:spLocks/>
          </p:cNvSpPr>
          <p:nvPr/>
        </p:nvSpPr>
        <p:spPr>
          <a:xfrm>
            <a:off x="0" y="1641475"/>
            <a:ext cx="12192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900"/>
              <a:t>Electrical Characterization of Ti Thin Film</a:t>
            </a:r>
          </a:p>
          <a:p>
            <a:pPr algn="ctr"/>
            <a:r>
              <a:rPr lang="en-GB" sz="4900"/>
              <a:t>using Van der Pauw Method</a:t>
            </a:r>
          </a:p>
        </p:txBody>
      </p:sp>
      <p:pic>
        <p:nvPicPr>
          <p:cNvPr id="6" name="Picture 2" descr="Roma Tre University logo">
            <a:extLst>
              <a:ext uri="{FF2B5EF4-FFF2-40B4-BE49-F238E27FC236}">
                <a16:creationId xmlns:a16="http://schemas.microsoft.com/office/drawing/2014/main" id="{2A3484A3-C94D-7296-9A5B-5029098C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4D38F7-DB86-1CAC-68B3-191BF0B7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20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CFC26-735F-5033-3FB2-00899D42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96D177-3032-7F39-DD73-31C4DB2B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898"/>
            <a:ext cx="12191999" cy="1554480"/>
          </a:xfrm>
        </p:spPr>
        <p:txBody>
          <a:bodyPr anchor="ctr">
            <a:normAutofit/>
          </a:bodyPr>
          <a:lstStyle/>
          <a:p>
            <a:pPr algn="ctr"/>
            <a:r>
              <a:rPr lang="en-GB"/>
              <a:t>Introduction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F28E81-FB33-1545-9232-8A024E897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2364378"/>
            <a:ext cx="9791987" cy="3777802"/>
          </a:xfrm>
        </p:spPr>
        <p:txBody>
          <a:bodyPr anchor="ctr">
            <a:normAutofit/>
          </a:bodyPr>
          <a:lstStyle/>
          <a:p>
            <a:r>
              <a:rPr lang="en-GB" sz="1800"/>
              <a:t>Thin metal films (like Ti) are crucial in electronics, superconductivity studies, and as reference standards.</a:t>
            </a:r>
          </a:p>
          <a:p>
            <a:r>
              <a:rPr lang="en-GB" sz="1800"/>
              <a:t>Titanium films can act as resistive standards, contact layers, or be tested as candidate calibration loads.</a:t>
            </a:r>
          </a:p>
          <a:p>
            <a:r>
              <a:rPr lang="en-GB" sz="1800"/>
              <a:t>The </a:t>
            </a:r>
            <a:r>
              <a:rPr lang="en-GB" sz="1800" err="1"/>
              <a:t>d.c.</a:t>
            </a:r>
            <a:r>
              <a:rPr lang="en-GB" sz="1800"/>
              <a:t> electrical resistivity tells us about the film’s quality, morphology, and suitability for applications.</a:t>
            </a:r>
          </a:p>
          <a:p>
            <a:r>
              <a:rPr lang="en-GB" sz="1800"/>
              <a:t>Unlike simple 2-probe methods, Van der Pauw is geometry-independent and reduces contact resistance effects</a:t>
            </a:r>
          </a:p>
        </p:txBody>
      </p:sp>
      <p:pic>
        <p:nvPicPr>
          <p:cNvPr id="7" name="Picture 2" descr="Roma Tre University logo">
            <a:extLst>
              <a:ext uri="{FF2B5EF4-FFF2-40B4-BE49-F238E27FC236}">
                <a16:creationId xmlns:a16="http://schemas.microsoft.com/office/drawing/2014/main" id="{BC73BC4D-4BCB-C805-5668-6CDD06612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A4046FF6-1B0D-C6E8-E080-FBD74BD3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3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F0DB8-F8FB-F742-4A82-500523D3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25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8A6CF0-C905-896D-576D-891E098A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767"/>
            <a:ext cx="12191999" cy="1554480"/>
          </a:xfrm>
        </p:spPr>
        <p:txBody>
          <a:bodyPr anchor="ctr">
            <a:normAutofit/>
          </a:bodyPr>
          <a:lstStyle/>
          <a:p>
            <a:pPr algn="ctr"/>
            <a:r>
              <a:rPr lang="en-GB"/>
              <a:t>Theory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520C0ED-30F8-C0FD-11FE-1962D965E6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9074" y="1510542"/>
                <a:ext cx="9215607" cy="5210933"/>
              </a:xfrm>
            </p:spPr>
            <p:txBody>
              <a:bodyPr anchor="ctr">
                <a:noAutofit/>
              </a:bodyPr>
              <a:lstStyle/>
              <a:p>
                <a:pPr>
                  <a:defRPr sz="2000"/>
                </a:pPr>
                <a:r>
                  <a:rPr lang="en-GB" sz="1800"/>
                  <a:t>4 small contacts placed at the edges of the thin-film sample.</a:t>
                </a:r>
              </a:p>
              <a:p>
                <a:pPr>
                  <a:defRPr sz="2000"/>
                </a:pPr>
                <a:r>
                  <a:rPr lang="en-GB" sz="1800"/>
                  <a:t>Works for any shape if:</a:t>
                </a:r>
              </a:p>
              <a:p>
                <a:pPr marL="0" indent="0">
                  <a:buNone/>
                  <a:defRPr sz="2000"/>
                </a:pPr>
                <a:r>
                  <a:rPr lang="en-GB" sz="1800"/>
                  <a:t>          – Film thickness is uniform, no holes/isolated regions.</a:t>
                </a:r>
              </a:p>
              <a:p>
                <a:pPr marL="0" indent="0">
                  <a:buNone/>
                  <a:defRPr sz="2000"/>
                </a:pPr>
                <a:r>
                  <a:rPr lang="en-GB" sz="1800"/>
                  <a:t>          – Contacts are small relative to sample area.</a:t>
                </a:r>
              </a:p>
              <a:p>
                <a:pPr>
                  <a:defRPr sz="2000"/>
                </a:pPr>
                <a:r>
                  <a:rPr lang="en-GB" sz="1800"/>
                  <a:t>Advantage: avoids geometry dependence and contact resistance errors.</a:t>
                </a:r>
              </a:p>
              <a:p>
                <a:endParaRPr lang="en-GB" sz="1800"/>
              </a:p>
              <a:p>
                <a:r>
                  <a:rPr lang="en-GB" sz="1800"/>
                  <a:t> Van der Pauw relation: </a:t>
                </a:r>
              </a:p>
              <a:p>
                <a:pPr marL="0" indent="0">
                  <a:buNone/>
                </a:pPr>
                <a:r>
                  <a:rPr lang="en-GB" sz="1800"/>
                  <a:t>                          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80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ar-AE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AE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800" b="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ar-AE" sz="18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ar-AE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ar-AE" sz="1800" b="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ar-AE" sz="1800" b="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ar-AE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ar-AE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ar-AE" sz="18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ar-AE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ar-AE" sz="1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ar-AE" sz="18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1800" b="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ar-AE" sz="1800"/>
              </a:p>
              <a:p>
                <a:r>
                  <a:rPr lang="en-GB" sz="1800"/>
                  <a:t>Symmetric case:                   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18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sz="18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1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ar-AE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800" b="0" i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800" b="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ar-AE" sz="1800"/>
                  <a:t> </a:t>
                </a:r>
                <a:r>
                  <a:rPr lang="en-GB" sz="1800"/>
                  <a:t>(</a:t>
                </a:r>
                <a:r>
                  <a:rPr lang="el-GR" sz="1800"/>
                  <a:t>Ω/</a:t>
                </a:r>
                <a:r>
                  <a:rPr lang="en-GB" sz="1800" err="1"/>
                  <a:t>sq</a:t>
                </a:r>
                <a:r>
                  <a:rPr lang="en-GB" sz="1800"/>
                  <a:t>)</a:t>
                </a:r>
              </a:p>
              <a:p>
                <a:pPr marL="0" indent="0">
                  <a:buNone/>
                </a:pPr>
                <a:endParaRPr lang="en-GB" sz="1800"/>
              </a:p>
              <a:p>
                <a:r>
                  <a:rPr lang="en-GB" sz="1800"/>
                  <a:t>Resistivity:                              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sz="1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ar-AE" sz="1800"/>
                  <a:t> </a:t>
                </a:r>
                <a:r>
                  <a:rPr lang="en-GB" sz="1800"/>
                  <a:t>(</a:t>
                </a:r>
                <a:r>
                  <a:rPr lang="el-GR" sz="1800"/>
                  <a:t>Ω·</a:t>
                </a:r>
                <a:r>
                  <a:rPr lang="en-GB" sz="1800"/>
                  <a:t>m)     </a:t>
                </a:r>
              </a:p>
              <a:p>
                <a:pPr marL="0" indent="0">
                  <a:buNone/>
                </a:pPr>
                <a:r>
                  <a:rPr lang="en-GB" sz="1800"/>
                  <a:t>        Where t (m) is thickness of the film.</a:t>
                </a:r>
              </a:p>
              <a:p>
                <a:pPr marL="0" indent="0">
                  <a:buNone/>
                </a:pPr>
                <a:endParaRPr lang="en-GB" sz="1800"/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520C0ED-30F8-C0FD-11FE-1962D965E6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9074" y="1510542"/>
                <a:ext cx="9215607" cy="5210933"/>
              </a:xfrm>
              <a:blipFill>
                <a:blip r:embed="rId2"/>
                <a:stretch>
                  <a:fillRect l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EC36179-5A30-7F8D-BA76-ED74D9704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447169"/>
              </p:ext>
            </p:extLst>
          </p:nvPr>
        </p:nvGraphicFramePr>
        <p:xfrm>
          <a:off x="9218502" y="3771203"/>
          <a:ext cx="2362410" cy="1896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857680" imgH="2295360" progId="Paint.Picture">
                  <p:embed/>
                </p:oleObj>
              </mc:Choice>
              <mc:Fallback>
                <p:oleObj name="Bitmap Image" r:id="rId3" imgW="2857680" imgH="2295360" progId="Paint.Picture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EC36179-5A30-7F8D-BA76-ED74D9704A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18502" y="3771203"/>
                        <a:ext cx="2362410" cy="1896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507DACB-A56B-1060-2DF0-1730C352D4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45" t="24935" r="21647" b="16150"/>
          <a:stretch>
            <a:fillRect/>
          </a:stretch>
        </p:blipFill>
        <p:spPr>
          <a:xfrm rot="5400000">
            <a:off x="9383707" y="1504010"/>
            <a:ext cx="2032000" cy="1659368"/>
          </a:xfrm>
          <a:prstGeom prst="rect">
            <a:avLst/>
          </a:prstGeom>
        </p:spPr>
      </p:pic>
      <p:pic>
        <p:nvPicPr>
          <p:cNvPr id="20" name="Picture 2" descr="Roma Tre University logo">
            <a:extLst>
              <a:ext uri="{FF2B5EF4-FFF2-40B4-BE49-F238E27FC236}">
                <a16:creationId xmlns:a16="http://schemas.microsoft.com/office/drawing/2014/main" id="{B43D1443-45E3-0C73-6465-FCD63A71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6">
            <a:extLst>
              <a:ext uri="{FF2B5EF4-FFF2-40B4-BE49-F238E27FC236}">
                <a16:creationId xmlns:a16="http://schemas.microsoft.com/office/drawing/2014/main" id="{C4C3F2D8-2EC1-514B-BF5E-FF3F6BF3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63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3D7ED-B9CD-AAB3-FF8F-A64A7BEA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E59685-FC81-A442-58E7-6E2BB85EA6B5}"/>
              </a:ext>
            </a:extLst>
          </p:cNvPr>
          <p:cNvSpPr txBox="1">
            <a:spLocks/>
          </p:cNvSpPr>
          <p:nvPr/>
        </p:nvSpPr>
        <p:spPr>
          <a:xfrm>
            <a:off x="852774" y="427935"/>
            <a:ext cx="10501026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Sample Details</a:t>
            </a:r>
            <a:endParaRPr lang="en-GB" sz="42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D2E1BA-35C0-1B6D-C7EB-418C7CFAD19E}"/>
              </a:ext>
            </a:extLst>
          </p:cNvPr>
          <p:cNvSpPr txBox="1">
            <a:spLocks/>
          </p:cNvSpPr>
          <p:nvPr/>
        </p:nvSpPr>
        <p:spPr>
          <a:xfrm>
            <a:off x="355104" y="2650003"/>
            <a:ext cx="7068420" cy="3706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Material: Titanium thin film deposited on silicon substrate(500um).</a:t>
            </a:r>
          </a:p>
          <a:p>
            <a:r>
              <a:rPr lang="en-GB" sz="1800"/>
              <a:t>Thickness TI films : 50 nm &amp; 100 nm.</a:t>
            </a:r>
          </a:p>
          <a:p>
            <a:r>
              <a:rPr lang="en-GB" sz="1800"/>
              <a:t>Deposition method: sputtering .</a:t>
            </a:r>
          </a:p>
          <a:p>
            <a:r>
              <a:rPr lang="en-GB" sz="1800"/>
              <a:t>Geometry: Square (4mm*4mm)</a:t>
            </a:r>
          </a:p>
          <a:p>
            <a:r>
              <a:rPr lang="en-GB" sz="1800"/>
              <a:t>Contact pads (0.5mm*0.5mm)(of Ti)</a:t>
            </a:r>
          </a:p>
          <a:p>
            <a:r>
              <a:rPr lang="en-GB" sz="1800"/>
              <a:t>Contact pads: Four small contacts at corners A, B, C, D (with silver paste).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D50976-5F4F-4489-1663-7E37BE68D9F6}"/>
              </a:ext>
            </a:extLst>
          </p:cNvPr>
          <p:cNvSpPr/>
          <p:nvPr/>
        </p:nvSpPr>
        <p:spPr>
          <a:xfrm>
            <a:off x="8489138" y="3597385"/>
            <a:ext cx="2290174" cy="22080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59063-8F1A-4B3B-0E0A-C715761C4407}"/>
              </a:ext>
            </a:extLst>
          </p:cNvPr>
          <p:cNvSpPr/>
          <p:nvPr/>
        </p:nvSpPr>
        <p:spPr>
          <a:xfrm>
            <a:off x="8222305" y="3313975"/>
            <a:ext cx="336884" cy="348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EBA9AB-2D86-0176-26C0-8C4D21205CD5}"/>
              </a:ext>
            </a:extLst>
          </p:cNvPr>
          <p:cNvSpPr/>
          <p:nvPr/>
        </p:nvSpPr>
        <p:spPr>
          <a:xfrm>
            <a:off x="8222305" y="5714035"/>
            <a:ext cx="336884" cy="348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7D49A5-17A4-AAE9-B2EA-33EEFEC61C2A}"/>
              </a:ext>
            </a:extLst>
          </p:cNvPr>
          <p:cNvSpPr/>
          <p:nvPr/>
        </p:nvSpPr>
        <p:spPr>
          <a:xfrm>
            <a:off x="10709261" y="5714035"/>
            <a:ext cx="336884" cy="348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0D71C0-5A5A-F8DE-D41F-15C2AF84404F}"/>
              </a:ext>
            </a:extLst>
          </p:cNvPr>
          <p:cNvSpPr/>
          <p:nvPr/>
        </p:nvSpPr>
        <p:spPr>
          <a:xfrm>
            <a:off x="10709261" y="3313975"/>
            <a:ext cx="336884" cy="348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E5CAA1-02B8-C6D3-3079-7441891A4B42}"/>
              </a:ext>
            </a:extLst>
          </p:cNvPr>
          <p:cNvSpPr txBox="1"/>
          <p:nvPr/>
        </p:nvSpPr>
        <p:spPr>
          <a:xfrm>
            <a:off x="9238999" y="322805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Sample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06108-127B-9869-AC36-6B3EB808393A}"/>
              </a:ext>
            </a:extLst>
          </p:cNvPr>
          <p:cNvSpPr txBox="1"/>
          <p:nvPr/>
        </p:nvSpPr>
        <p:spPr>
          <a:xfrm>
            <a:off x="10456597" y="2866690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156082"/>
                </a:solidFill>
              </a:rPr>
              <a:t>Contact pads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CD7190-322A-C334-4369-50C391F0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45" t="24935" r="21647" b="16150"/>
          <a:stretch>
            <a:fillRect/>
          </a:stretch>
        </p:blipFill>
        <p:spPr>
          <a:xfrm rot="5400000">
            <a:off x="9281933" y="808229"/>
            <a:ext cx="1899288" cy="1550993"/>
          </a:xfrm>
          <a:prstGeom prst="rect">
            <a:avLst/>
          </a:prstGeom>
        </p:spPr>
      </p:pic>
      <p:pic>
        <p:nvPicPr>
          <p:cNvPr id="30" name="Picture 2" descr="Roma Tre University logo">
            <a:extLst>
              <a:ext uri="{FF2B5EF4-FFF2-40B4-BE49-F238E27FC236}">
                <a16:creationId xmlns:a16="http://schemas.microsoft.com/office/drawing/2014/main" id="{11AC16F6-6FD8-22A3-07E9-75136CA7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magine 6">
            <a:extLst>
              <a:ext uri="{FF2B5EF4-FFF2-40B4-BE49-F238E27FC236}">
                <a16:creationId xmlns:a16="http://schemas.microsoft.com/office/drawing/2014/main" id="{712B0640-C486-90BF-ECA2-27CC613B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8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Roma Tre University logo">
            <a:extLst>
              <a:ext uri="{FF2B5EF4-FFF2-40B4-BE49-F238E27FC236}">
                <a16:creationId xmlns:a16="http://schemas.microsoft.com/office/drawing/2014/main" id="{511697D7-DC57-E167-68F6-2931D32D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4BE6D-9F7E-C2E8-6C33-DEDDE911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BF614-4E69-F405-5093-D5098700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783" y="6492874"/>
            <a:ext cx="2743200" cy="365125"/>
          </a:xfrm>
        </p:spPr>
        <p:txBody>
          <a:bodyPr/>
          <a:lstStyle/>
          <a:p>
            <a:fld id="{8F33EBFC-9113-4DF2-83ED-8326645E2CFF}" type="slidenum">
              <a:rPr lang="en-GB" smtClean="0"/>
              <a:t>27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231D3-A10E-76F8-2912-2C0A092E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62"/>
          <a:stretch>
            <a:fillRect/>
          </a:stretch>
        </p:blipFill>
        <p:spPr>
          <a:xfrm>
            <a:off x="7459403" y="3656837"/>
            <a:ext cx="4169818" cy="3297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DCD79-A8C0-741C-0C57-9EFC9870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66" y="1"/>
            <a:ext cx="4507592" cy="38531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82B42C-E87E-B4A7-9F1E-9B3D9DFC6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03" y="1300400"/>
            <a:ext cx="4660232" cy="2415461"/>
          </a:xfrm>
        </p:spPr>
        <p:txBody>
          <a:bodyPr anchor="ctr">
            <a:normAutofit/>
          </a:bodyPr>
          <a:lstStyle/>
          <a:p>
            <a:r>
              <a:rPr lang="en-GB" sz="2100"/>
              <a:t>Rs(T) exhibit not metallic behaviour, but reminiscent of semiconductors</a:t>
            </a:r>
          </a:p>
          <a:p>
            <a:r>
              <a:rPr lang="en-GB" sz="2100"/>
              <a:t>Is the Si substrate probed in the measurement?</a:t>
            </a:r>
          </a:p>
          <a:p>
            <a:r>
              <a:rPr lang="en-GB" sz="2100"/>
              <a:t>New set of dielectrics to be precured and tested.</a:t>
            </a:r>
          </a:p>
        </p:txBody>
      </p:sp>
      <p:pic>
        <p:nvPicPr>
          <p:cNvPr id="22" name="Immagine 6">
            <a:extLst>
              <a:ext uri="{FF2B5EF4-FFF2-40B4-BE49-F238E27FC236}">
                <a16:creationId xmlns:a16="http://schemas.microsoft.com/office/drawing/2014/main" id="{6FBD734E-BD40-23BB-48CB-5A21A3A5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D025A-DE1D-7B43-B290-F6646C58D62D}"/>
              </a:ext>
            </a:extLst>
          </p:cNvPr>
          <p:cNvSpPr txBox="1"/>
          <p:nvPr/>
        </p:nvSpPr>
        <p:spPr>
          <a:xfrm>
            <a:off x="9721067" y="781685"/>
            <a:ext cx="881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Ti film 50 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E3F8-21B7-F07F-944E-B73DCF293432}"/>
              </a:ext>
            </a:extLst>
          </p:cNvPr>
          <p:cNvSpPr txBox="1"/>
          <p:nvPr/>
        </p:nvSpPr>
        <p:spPr>
          <a:xfrm>
            <a:off x="9751357" y="4241086"/>
            <a:ext cx="950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Ti film 100 nm</a:t>
            </a:r>
          </a:p>
        </p:txBody>
      </p:sp>
      <p:pic>
        <p:nvPicPr>
          <p:cNvPr id="10" name="Picture 9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A5962DD4-EBC5-DBE5-A1E6-BAE74A081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25245" r="21554" b="16044"/>
          <a:stretch>
            <a:fillRect/>
          </a:stretch>
        </p:blipFill>
        <p:spPr>
          <a:xfrm rot="5400000">
            <a:off x="602814" y="4212771"/>
            <a:ext cx="1617979" cy="1307736"/>
          </a:xfrm>
          <a:prstGeom prst="rect">
            <a:avLst/>
          </a:prstGeom>
        </p:spPr>
      </p:pic>
      <p:pic>
        <p:nvPicPr>
          <p:cNvPr id="12" name="Picture 11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39D61E00-29A4-3CDC-33E6-ACEA4B896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21111" r="21296" b="22099"/>
          <a:stretch>
            <a:fillRect/>
          </a:stretch>
        </p:blipFill>
        <p:spPr>
          <a:xfrm rot="5400000">
            <a:off x="2636182" y="4149999"/>
            <a:ext cx="1617979" cy="1433280"/>
          </a:xfrm>
          <a:prstGeom prst="rect">
            <a:avLst/>
          </a:prstGeom>
        </p:spPr>
      </p:pic>
      <p:pic>
        <p:nvPicPr>
          <p:cNvPr id="14" name="Picture 13" descr="A close-up of a small round object&#10;&#10;AI-generated content may be incorrect.">
            <a:extLst>
              <a:ext uri="{FF2B5EF4-FFF2-40B4-BE49-F238E27FC236}">
                <a16:creationId xmlns:a16="http://schemas.microsoft.com/office/drawing/2014/main" id="{5ADE970E-37BF-393F-9C84-1D09D449A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3407" r="36481" b="32593"/>
          <a:stretch>
            <a:fillRect/>
          </a:stretch>
        </p:blipFill>
        <p:spPr>
          <a:xfrm>
            <a:off x="4732598" y="4057649"/>
            <a:ext cx="1439379" cy="1617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B96239-AE41-DCE6-6C73-9E5DD190FC44}"/>
              </a:ext>
            </a:extLst>
          </p:cNvPr>
          <p:cNvSpPr txBox="1"/>
          <p:nvPr/>
        </p:nvSpPr>
        <p:spPr>
          <a:xfrm>
            <a:off x="2728531" y="5741035"/>
            <a:ext cx="1433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New connections made with contact pads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0CB25-EE69-E501-DC4C-69FCF2429C3A}"/>
              </a:ext>
            </a:extLst>
          </p:cNvPr>
          <p:cNvSpPr txBox="1"/>
          <p:nvPr/>
        </p:nvSpPr>
        <p:spPr>
          <a:xfrm>
            <a:off x="789940" y="5771813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1st measurements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59FEB-AB8E-F168-68BC-53E69F1219F4}"/>
              </a:ext>
            </a:extLst>
          </p:cNvPr>
          <p:cNvSpPr txBox="1"/>
          <p:nvPr/>
        </p:nvSpPr>
        <p:spPr>
          <a:xfrm>
            <a:off x="4732598" y="5741035"/>
            <a:ext cx="1439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Sample isolated from sample holder using a Teflon sheet </a:t>
            </a:r>
          </a:p>
        </p:txBody>
      </p:sp>
      <p:pic>
        <p:nvPicPr>
          <p:cNvPr id="11" name="Picture 10" descr="Graph of graph with lines and numbers&#10;&#10;AI-generated content may be incorrect.">
            <a:extLst>
              <a:ext uri="{FF2B5EF4-FFF2-40B4-BE49-F238E27FC236}">
                <a16:creationId xmlns:a16="http://schemas.microsoft.com/office/drawing/2014/main" id="{CDAC8737-A8DF-2269-7577-0F04EBF56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36" y="354659"/>
            <a:ext cx="2490601" cy="32974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51C840-D518-C201-6024-CB36133D43E3}"/>
              </a:ext>
            </a:extLst>
          </p:cNvPr>
          <p:cNvSpPr txBox="1"/>
          <p:nvPr/>
        </p:nvSpPr>
        <p:spPr>
          <a:xfrm>
            <a:off x="5369591" y="3577056"/>
            <a:ext cx="2050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/>
              <a:t>T.G. Berlincourt Phys. Rev. 114, 969 (1959)</a:t>
            </a:r>
          </a:p>
        </p:txBody>
      </p:sp>
    </p:spTree>
    <p:extLst>
      <p:ext uri="{BB962C8B-B14F-4D97-AF65-F5344CB8AC3E}">
        <p14:creationId xmlns:p14="http://schemas.microsoft.com/office/powerpoint/2010/main" val="208589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6517D-2775-548E-705E-0CEA2C5A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Conclusion &amp; Future Work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3EE99-028C-D98D-AB33-D2E876FD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r>
              <a:rPr lang="en-GB" sz="2200"/>
              <a:t>4-cable calibration tests showed that cables are not effectively interchangeable → error correction not transferable.</a:t>
            </a:r>
          </a:p>
          <a:p>
            <a:r>
              <a:rPr lang="en-GB" sz="2200"/>
              <a:t>Redesign Corbino disk cell with integrated </a:t>
            </a:r>
            <a:r>
              <a:rPr lang="en-GB" sz="2200" b="1"/>
              <a:t>microwave switch</a:t>
            </a:r>
            <a:r>
              <a:rPr lang="en-GB" sz="2200"/>
              <a:t> for automated, repeatable calibration.</a:t>
            </a:r>
          </a:p>
          <a:p>
            <a:r>
              <a:rPr lang="en-GB" sz="2200"/>
              <a:t>Next steps:</a:t>
            </a:r>
            <a:br>
              <a:rPr lang="en-GB" sz="2200"/>
            </a:br>
            <a:r>
              <a:rPr lang="en-GB" sz="2200"/>
              <a:t>• Test switch-based calibration in cryogenic setup.</a:t>
            </a:r>
            <a:br>
              <a:rPr lang="en-GB" sz="2200"/>
            </a:br>
            <a:r>
              <a:rPr lang="en-GB" sz="2200"/>
              <a:t>• Begin systematic measurements of Ti films on new set of dielectrics to be used for calibration loads .</a:t>
            </a:r>
          </a:p>
          <a:p>
            <a:r>
              <a:rPr lang="en-GB" sz="2200"/>
              <a:t>Final goal: link experimental results with </a:t>
            </a:r>
            <a:r>
              <a:rPr lang="en-GB" sz="2200" b="1"/>
              <a:t>vortex dynamics models</a:t>
            </a:r>
            <a:r>
              <a:rPr lang="en-GB" sz="2200"/>
              <a:t>, providing reliable broadband impedance data for superconductors under relevant physical conditions.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0F2A2-0FF2-E542-4752-DDFD1E0B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611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F2C25-3C7C-9498-1F5C-4E26EB3C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29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1ECEF3-4D35-1240-61C0-6EC07749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School and Course</a:t>
            </a:r>
            <a:endParaRPr lang="en-I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04362E-7856-95AA-4E45-4E0D6C3C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/>
              <a:t>Joint Universities Accelerator School 2025  (9 CFU).</a:t>
            </a:r>
          </a:p>
          <a:p>
            <a:pPr marL="0" indent="0">
              <a:buNone/>
            </a:pPr>
            <a:r>
              <a:rPr lang="en-GB" sz="2000"/>
              <a:t>     Course 2: The Technology &amp; Applications of Particle Accelerators (118h15)</a:t>
            </a:r>
          </a:p>
          <a:p>
            <a:pPr marL="0" indent="0">
              <a:buNone/>
            </a:pPr>
            <a:r>
              <a:rPr lang="en-GB"/>
              <a:t> </a:t>
            </a:r>
            <a:r>
              <a:rPr lang="en-GB" sz="1800">
                <a:ea typeface="+mn-lt"/>
                <a:cs typeface="+mn-lt"/>
              </a:rPr>
              <a:t> </a:t>
            </a:r>
            <a:r>
              <a:rPr lang="it" sz="1800">
                <a:ea typeface="+mn-lt"/>
                <a:cs typeface="+mn-lt"/>
              </a:rPr>
              <a:t>Attended full curriculum </a:t>
            </a:r>
            <a:r>
              <a:rPr lang="en-GB" sz="1800">
                <a:ea typeface="+mn-lt"/>
                <a:cs typeface="+mn-lt"/>
              </a:rPr>
              <a:t>Lectures (71h15), Seminars (9h), Workshops (21h), Visits (17h)</a:t>
            </a:r>
          </a:p>
          <a:p>
            <a:pPr marL="0" indent="0">
              <a:buNone/>
            </a:pPr>
            <a:endParaRPr lang="en-GB" sz="2000"/>
          </a:p>
          <a:p>
            <a:r>
              <a:rPr lang="en-US" sz="2000"/>
              <a:t>Advance scientific programming in Matlab  (6 CFU) </a:t>
            </a:r>
            <a:endParaRPr lang="en-IN" sz="2000"/>
          </a:p>
          <a:p>
            <a:pPr marL="0" indent="0">
              <a:buNone/>
            </a:pPr>
            <a:endParaRPr lang="en-IN" sz="2000"/>
          </a:p>
        </p:txBody>
      </p:sp>
      <p:pic>
        <p:nvPicPr>
          <p:cNvPr id="7" name="Picture 2" descr="Roma Tre University logo">
            <a:extLst>
              <a:ext uri="{FF2B5EF4-FFF2-40B4-BE49-F238E27FC236}">
                <a16:creationId xmlns:a16="http://schemas.microsoft.com/office/drawing/2014/main" id="{81E90095-B6B6-BD1E-3848-FED6EA13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6FFC420C-6ED1-8B53-A996-E7A67476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06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2D484-3D70-AC5A-E094-6C519632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3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F769AE0-741C-489D-DDDB-6B72270A8D47}"/>
              </a:ext>
            </a:extLst>
          </p:cNvPr>
          <p:cNvSpPr txBox="1">
            <a:spLocks/>
          </p:cNvSpPr>
          <p:nvPr/>
        </p:nvSpPr>
        <p:spPr>
          <a:xfrm>
            <a:off x="304800" y="4612270"/>
            <a:ext cx="3646448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err="1"/>
              <a:t>Haloscopes</a:t>
            </a:r>
            <a:r>
              <a:rPr lang="en-IN"/>
              <a:t> for Axions</a:t>
            </a:r>
          </a:p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F40F30-0DE6-3663-9323-8BBDE0558A9B}"/>
              </a:ext>
            </a:extLst>
          </p:cNvPr>
          <p:cNvSpPr txBox="1">
            <a:spLocks/>
          </p:cNvSpPr>
          <p:nvPr/>
        </p:nvSpPr>
        <p:spPr>
          <a:xfrm>
            <a:off x="258269" y="1824714"/>
            <a:ext cx="437048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The FCC-</a:t>
            </a:r>
            <a:r>
              <a:rPr lang="en-US" err="1"/>
              <a:t>hh</a:t>
            </a:r>
            <a:r>
              <a:rPr lang="en-US"/>
              <a:t> beam screen</a:t>
            </a:r>
            <a:endParaRPr lang="en-IN"/>
          </a:p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FA61F63-0678-790A-3172-17446B474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730" y="695626"/>
            <a:ext cx="5636548" cy="297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ECB09-DD0C-0536-45BE-0DE7D5BF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48" y="3671829"/>
            <a:ext cx="8150884" cy="29912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202DCC-68BD-B290-9F70-BF55B71895A7}"/>
              </a:ext>
            </a:extLst>
          </p:cNvPr>
          <p:cNvSpPr txBox="1">
            <a:spLocks/>
          </p:cNvSpPr>
          <p:nvPr/>
        </p:nvSpPr>
        <p:spPr>
          <a:xfrm>
            <a:off x="0" y="26487"/>
            <a:ext cx="12192000" cy="82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Motivation</a:t>
            </a:r>
          </a:p>
        </p:txBody>
      </p:sp>
      <p:pic>
        <p:nvPicPr>
          <p:cNvPr id="12" name="Picture 2" descr="Roma Tre University logo">
            <a:extLst>
              <a:ext uri="{FF2B5EF4-FFF2-40B4-BE49-F238E27FC236}">
                <a16:creationId xmlns:a16="http://schemas.microsoft.com/office/drawing/2014/main" id="{3A4BA45F-CAAA-9BD4-FB79-64F5C1CA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6">
            <a:extLst>
              <a:ext uri="{FF2B5EF4-FFF2-40B4-BE49-F238E27FC236}">
                <a16:creationId xmlns:a16="http://schemas.microsoft.com/office/drawing/2014/main" id="{CD3525B0-7BDB-C33C-F387-C4009090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43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3FAE2-D696-CDBC-6DE9-813CCC8E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30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F0B749-BC80-EB98-323A-B0A6B7823C4C}"/>
              </a:ext>
            </a:extLst>
          </p:cNvPr>
          <p:cNvSpPr txBox="1">
            <a:spLocks/>
          </p:cNvSpPr>
          <p:nvPr/>
        </p:nvSpPr>
        <p:spPr>
          <a:xfrm>
            <a:off x="0" y="1718598"/>
            <a:ext cx="12191999" cy="213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Thank you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274CB6-479F-2579-3CDA-400B4F22DB07}"/>
              </a:ext>
            </a:extLst>
          </p:cNvPr>
          <p:cNvSpPr txBox="1">
            <a:spLocks/>
          </p:cNvSpPr>
          <p:nvPr/>
        </p:nvSpPr>
        <p:spPr>
          <a:xfrm>
            <a:off x="0" y="4465637"/>
            <a:ext cx="12191999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/>
              <a:t>GAURAV RAJESH MOTA  </a:t>
            </a:r>
          </a:p>
        </p:txBody>
      </p:sp>
      <p:pic>
        <p:nvPicPr>
          <p:cNvPr id="7" name="Picture 2" descr="Roma Tre University logo">
            <a:extLst>
              <a:ext uri="{FF2B5EF4-FFF2-40B4-BE49-F238E27FC236}">
                <a16:creationId xmlns:a16="http://schemas.microsoft.com/office/drawing/2014/main" id="{510EC991-0140-E446-11EC-277E683F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81240789-3F71-EB38-5B99-8E5113D4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73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C184-84D1-BDB3-C2B3-1C2DF4F3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6DDE-1E1C-63C9-7065-8C8EA678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E848A-C392-F688-EA3C-847D9009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5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F3F88-9B53-6651-54F5-23386740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4</a:t>
            </a:fld>
            <a:endParaRPr lang="en-GB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D73AB96-454F-7A19-CBEA-BA631426B406}"/>
              </a:ext>
            </a:extLst>
          </p:cNvPr>
          <p:cNvSpPr txBox="1">
            <a:spLocks/>
          </p:cNvSpPr>
          <p:nvPr/>
        </p:nvSpPr>
        <p:spPr>
          <a:xfrm>
            <a:off x="0" y="158060"/>
            <a:ext cx="12192000" cy="702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/>
              <a:t>FCC Beam screen</a:t>
            </a:r>
            <a:endParaRPr lang="en-GB"/>
          </a:p>
        </p:txBody>
      </p:sp>
      <p:sp>
        <p:nvSpPr>
          <p:cNvPr id="6" name="Rettangolo 14">
            <a:extLst>
              <a:ext uri="{FF2B5EF4-FFF2-40B4-BE49-F238E27FC236}">
                <a16:creationId xmlns:a16="http://schemas.microsoft.com/office/drawing/2014/main" id="{4F65EA07-AA58-8D30-AF55-0227E11AC200}"/>
              </a:ext>
            </a:extLst>
          </p:cNvPr>
          <p:cNvSpPr/>
          <p:nvPr/>
        </p:nvSpPr>
        <p:spPr>
          <a:xfrm>
            <a:off x="2018180" y="1397581"/>
            <a:ext cx="8191500" cy="1051712"/>
          </a:xfrm>
          <a:prstGeom prst="rect">
            <a:avLst/>
          </a:prstGeom>
          <a:gradFill>
            <a:gsLst>
              <a:gs pos="55000">
                <a:schemeClr val="bg1"/>
              </a:gs>
              <a:gs pos="0">
                <a:srgbClr val="E3E3E5"/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16">
            <a:extLst>
              <a:ext uri="{FF2B5EF4-FFF2-40B4-BE49-F238E27FC236}">
                <a16:creationId xmlns:a16="http://schemas.microsoft.com/office/drawing/2014/main" id="{5502EA23-5886-0AB2-EE53-F67AF1448067}"/>
              </a:ext>
            </a:extLst>
          </p:cNvPr>
          <p:cNvSpPr/>
          <p:nvPr/>
        </p:nvSpPr>
        <p:spPr>
          <a:xfrm>
            <a:off x="2114653" y="1397581"/>
            <a:ext cx="646477" cy="105171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75000"/>
                </a:schemeClr>
              </a:gs>
              <a:gs pos="20000">
                <a:schemeClr val="accent1">
                  <a:lumMod val="75000"/>
                </a:schemeClr>
              </a:gs>
              <a:gs pos="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15">
            <a:extLst>
              <a:ext uri="{FF2B5EF4-FFF2-40B4-BE49-F238E27FC236}">
                <a16:creationId xmlns:a16="http://schemas.microsoft.com/office/drawing/2014/main" id="{AC394698-03E9-6709-A128-CFAF474BC29E}"/>
              </a:ext>
            </a:extLst>
          </p:cNvPr>
          <p:cNvSpPr/>
          <p:nvPr/>
        </p:nvSpPr>
        <p:spPr>
          <a:xfrm>
            <a:off x="2114653" y="1818662"/>
            <a:ext cx="646477" cy="209550"/>
          </a:xfrm>
          <a:prstGeom prst="ellipse">
            <a:avLst/>
          </a:prstGeom>
          <a:solidFill>
            <a:srgbClr val="EE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id="{D306B5D2-A07E-E0D7-433A-1781FAA992C2}"/>
              </a:ext>
            </a:extLst>
          </p:cNvPr>
          <p:cNvSpPr/>
          <p:nvPr/>
        </p:nvSpPr>
        <p:spPr>
          <a:xfrm>
            <a:off x="2114653" y="1397581"/>
            <a:ext cx="646477" cy="105171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75000"/>
                </a:schemeClr>
              </a:gs>
              <a:gs pos="20000">
                <a:schemeClr val="accent1">
                  <a:lumMod val="75000"/>
                </a:schemeClr>
              </a:gs>
              <a:gs pos="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19">
            <a:extLst>
              <a:ext uri="{FF2B5EF4-FFF2-40B4-BE49-F238E27FC236}">
                <a16:creationId xmlns:a16="http://schemas.microsoft.com/office/drawing/2014/main" id="{F49C663E-0D6F-66BA-9812-487E7AA07E3C}"/>
              </a:ext>
            </a:extLst>
          </p:cNvPr>
          <p:cNvSpPr/>
          <p:nvPr/>
        </p:nvSpPr>
        <p:spPr>
          <a:xfrm>
            <a:off x="2114653" y="1818662"/>
            <a:ext cx="646477" cy="209550"/>
          </a:xfrm>
          <a:prstGeom prst="ellipse">
            <a:avLst/>
          </a:prstGeom>
          <a:solidFill>
            <a:srgbClr val="EE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20">
            <a:extLst>
              <a:ext uri="{FF2B5EF4-FFF2-40B4-BE49-F238E27FC236}">
                <a16:creationId xmlns:a16="http://schemas.microsoft.com/office/drawing/2014/main" id="{EFFD9D6E-41F0-E1F2-56F0-182D5A9EDC80}"/>
              </a:ext>
            </a:extLst>
          </p:cNvPr>
          <p:cNvSpPr/>
          <p:nvPr/>
        </p:nvSpPr>
        <p:spPr>
          <a:xfrm>
            <a:off x="2114653" y="1397581"/>
            <a:ext cx="646477" cy="105171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75000"/>
                </a:schemeClr>
              </a:gs>
              <a:gs pos="20000">
                <a:schemeClr val="accent1">
                  <a:lumMod val="75000"/>
                </a:schemeClr>
              </a:gs>
              <a:gs pos="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e 21">
            <a:extLst>
              <a:ext uri="{FF2B5EF4-FFF2-40B4-BE49-F238E27FC236}">
                <a16:creationId xmlns:a16="http://schemas.microsoft.com/office/drawing/2014/main" id="{BD8488A9-8EED-9F35-A875-33C6EE569A39}"/>
              </a:ext>
            </a:extLst>
          </p:cNvPr>
          <p:cNvSpPr/>
          <p:nvPr/>
        </p:nvSpPr>
        <p:spPr>
          <a:xfrm>
            <a:off x="2114653" y="1818662"/>
            <a:ext cx="646477" cy="209550"/>
          </a:xfrm>
          <a:prstGeom prst="ellipse">
            <a:avLst/>
          </a:prstGeom>
          <a:solidFill>
            <a:srgbClr val="EE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7">
                <a:extLst>
                  <a:ext uri="{FF2B5EF4-FFF2-40B4-BE49-F238E27FC236}">
                    <a16:creationId xmlns:a16="http://schemas.microsoft.com/office/drawing/2014/main" id="{CDF99589-A18B-0B47-3182-8F7FB61A54D9}"/>
                  </a:ext>
                </a:extLst>
              </p:cNvPr>
              <p:cNvSpPr txBox="1"/>
              <p:nvPr/>
            </p:nvSpPr>
            <p:spPr>
              <a:xfrm>
                <a:off x="550207" y="3344716"/>
                <a:ext cx="6057291" cy="2379562"/>
              </a:xfrm>
              <a:prstGeom prst="rect">
                <a:avLst/>
              </a:prstGeom>
              <a:noFill/>
              <a:ln w="38100">
                <a:solidFill>
                  <a:srgbClr val="EE9B2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it-IT">
                    <a:solidFill>
                      <a:schemeClr val="tx1"/>
                    </a:solidFill>
                  </a:rPr>
                  <a:t>Gaussian bunches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it-IT">
                    <a:solidFill>
                      <a:schemeClr val="tx1"/>
                    </a:solidFill>
                  </a:rPr>
                  <a:t> </a:t>
                </a:r>
                <a:r>
                  <a:rPr lang="it-IT" err="1">
                    <a:solidFill>
                      <a:schemeClr val="tx1"/>
                    </a:solidFill>
                  </a:rPr>
                  <a:t>protons</a:t>
                </a:r>
                <a:r>
                  <a:rPr lang="it-IT">
                    <a:solidFill>
                      <a:schemeClr val="tx1"/>
                    </a:solidFill>
                  </a:rPr>
                  <a:t>, 8 cm long)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it-IT">
                    <a:solidFill>
                      <a:schemeClr val="tx1"/>
                    </a:solidFill>
                  </a:rPr>
                  <a:t>Image </a:t>
                </a:r>
                <a:r>
                  <a:rPr lang="it-IT" err="1">
                    <a:solidFill>
                      <a:schemeClr val="tx1"/>
                    </a:solidFill>
                  </a:rPr>
                  <a:t>currents</a:t>
                </a:r>
                <a:r>
                  <a:rPr lang="it-IT">
                    <a:solidFill>
                      <a:schemeClr val="tx1"/>
                    </a:solidFill>
                  </a:rPr>
                  <a:t> flow on the </a:t>
                </a:r>
                <a:r>
                  <a:rPr lang="it-IT" err="1">
                    <a:solidFill>
                      <a:schemeClr val="tx1"/>
                    </a:solidFill>
                  </a:rPr>
                  <a:t>beam</a:t>
                </a:r>
                <a:r>
                  <a:rPr lang="it-IT">
                    <a:solidFill>
                      <a:schemeClr val="tx1"/>
                    </a:solidFill>
                  </a:rPr>
                  <a:t> screen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∼1 </m:t>
                    </m:r>
                  </m:oMath>
                </a14:m>
                <a:r>
                  <a:rPr lang="en-GB">
                    <a:solidFill>
                      <a:srgbClr val="FF0000"/>
                    </a:solidFill>
                  </a:rPr>
                  <a:t>GHz</a:t>
                </a:r>
                <a:endParaRPr lang="en-GB">
                  <a:solidFill>
                    <a:schemeClr val="tx1"/>
                  </a:solidFill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>
                    <a:solidFill>
                      <a:schemeClr val="tx1"/>
                    </a:solidFill>
                  </a:rPr>
                  <a:t>The </a:t>
                </a:r>
                <a:r>
                  <a:rPr lang="en-GB" err="1">
                    <a:solidFill>
                      <a:schemeClr val="tx1"/>
                    </a:solidFill>
                  </a:rPr>
                  <a:t>e.m.</a:t>
                </a:r>
                <a:r>
                  <a:rPr lang="en-GB">
                    <a:solidFill>
                      <a:schemeClr val="tx1"/>
                    </a:solidFill>
                  </a:rPr>
                  <a:t> perturbation generates instabilities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>
                    <a:solidFill>
                      <a:schemeClr val="tx1"/>
                    </a:solidFill>
                  </a:rPr>
                  <a:t>Grow rate of instabilities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GB">
                  <a:solidFill>
                    <a:schemeClr val="tx1"/>
                  </a:solidFill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>
                    <a:solidFill>
                      <a:schemeClr val="tx1"/>
                    </a:solidFill>
                  </a:rPr>
                  <a:t>Surface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GB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3" name="CasellaDiTesto 17">
                <a:extLst>
                  <a:ext uri="{FF2B5EF4-FFF2-40B4-BE49-F238E27FC236}">
                    <a16:creationId xmlns:a16="http://schemas.microsoft.com/office/drawing/2014/main" id="{CDF99589-A18B-0B47-3182-8F7FB61A5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07" y="3344716"/>
                <a:ext cx="6057291" cy="2379562"/>
              </a:xfrm>
              <a:prstGeom prst="rect">
                <a:avLst/>
              </a:prstGeom>
              <a:blipFill>
                <a:blip r:embed="rId2"/>
                <a:stretch>
                  <a:fillRect l="-300" t="-758"/>
                </a:stretch>
              </a:blipFill>
              <a:ln w="38100">
                <a:solidFill>
                  <a:srgbClr val="EE9B2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ccia a destra 22">
            <a:extLst>
              <a:ext uri="{FF2B5EF4-FFF2-40B4-BE49-F238E27FC236}">
                <a16:creationId xmlns:a16="http://schemas.microsoft.com/office/drawing/2014/main" id="{7DE0C54E-A9EC-C2BB-A5EC-A378CEF7879D}"/>
              </a:ext>
            </a:extLst>
          </p:cNvPr>
          <p:cNvSpPr/>
          <p:nvPr/>
        </p:nvSpPr>
        <p:spPr>
          <a:xfrm>
            <a:off x="6687080" y="4251421"/>
            <a:ext cx="460443" cy="252298"/>
          </a:xfrm>
          <a:prstGeom prst="rightArrow">
            <a:avLst/>
          </a:prstGeom>
          <a:solidFill>
            <a:srgbClr val="81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5E48C0CB-FDC7-65D4-5952-EFCE4DA3DB2A}"/>
              </a:ext>
            </a:extLst>
          </p:cNvPr>
          <p:cNvSpPr txBox="1"/>
          <p:nvPr/>
        </p:nvSpPr>
        <p:spPr>
          <a:xfrm>
            <a:off x="7304157" y="2911249"/>
            <a:ext cx="4591430" cy="646331"/>
          </a:xfrm>
          <a:prstGeom prst="rect">
            <a:avLst/>
          </a:prstGeom>
          <a:noFill/>
          <a:ln w="38100">
            <a:solidFill>
              <a:srgbClr val="EE9B2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/>
              <a:t>With copper - at 50 K ; </a:t>
            </a:r>
            <a:br>
              <a:rPr lang="it-IT"/>
            </a:br>
            <a:r>
              <a:rPr lang="it-IT"/>
              <a:t>beam lost after 25 turns</a:t>
            </a:r>
            <a:endParaRPr lang="en-GB"/>
          </a:p>
        </p:txBody>
      </p:sp>
      <p:sp>
        <p:nvSpPr>
          <p:cNvPr id="16" name="Freccia a destra 25">
            <a:extLst>
              <a:ext uri="{FF2B5EF4-FFF2-40B4-BE49-F238E27FC236}">
                <a16:creationId xmlns:a16="http://schemas.microsoft.com/office/drawing/2014/main" id="{6265D8B3-4E55-2D2D-8960-EC02DCEF6D53}"/>
              </a:ext>
            </a:extLst>
          </p:cNvPr>
          <p:cNvSpPr/>
          <p:nvPr/>
        </p:nvSpPr>
        <p:spPr>
          <a:xfrm rot="5400000">
            <a:off x="9243791" y="3751548"/>
            <a:ext cx="321828" cy="252298"/>
          </a:xfrm>
          <a:prstGeom prst="rightArrow">
            <a:avLst/>
          </a:prstGeom>
          <a:solidFill>
            <a:srgbClr val="81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26">
                <a:extLst>
                  <a:ext uri="{FF2B5EF4-FFF2-40B4-BE49-F238E27FC236}">
                    <a16:creationId xmlns:a16="http://schemas.microsoft.com/office/drawing/2014/main" id="{8ABD3DD4-A85D-2525-C3B9-B62F0D6099BA}"/>
                  </a:ext>
                </a:extLst>
              </p:cNvPr>
              <p:cNvSpPr txBox="1"/>
              <p:nvPr/>
            </p:nvSpPr>
            <p:spPr>
              <a:xfrm>
                <a:off x="7304158" y="4134387"/>
                <a:ext cx="4591430" cy="369332"/>
              </a:xfrm>
              <a:prstGeom prst="rect">
                <a:avLst/>
              </a:prstGeom>
              <a:noFill/>
              <a:ln w="38100">
                <a:solidFill>
                  <a:srgbClr val="EE9B2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it-IT">
                    <a:solidFill>
                      <a:schemeClr val="tx1"/>
                    </a:solidFill>
                  </a:rPr>
                  <a:t>We </a:t>
                </a:r>
                <a:r>
                  <a:rPr lang="it-IT" err="1">
                    <a:solidFill>
                      <a:schemeClr val="tx1"/>
                    </a:solidFill>
                  </a:rPr>
                  <a:t>need</a:t>
                </a:r>
                <a:r>
                  <a:rPr lang="it-IT">
                    <a:solidFill>
                      <a:schemeClr val="tx1"/>
                    </a:solidFill>
                  </a:rPr>
                  <a:t> </a:t>
                </a:r>
                <a:r>
                  <a:rPr lang="it-IT" err="1">
                    <a:solidFill>
                      <a:schemeClr val="tx1"/>
                    </a:solidFill>
                  </a:rPr>
                  <a:t>materials</a:t>
                </a:r>
                <a:r>
                  <a:rPr lang="it-IT">
                    <a:solidFill>
                      <a:schemeClr val="tx1"/>
                    </a:solidFill>
                  </a:rPr>
                  <a:t> with </a:t>
                </a:r>
                <a:r>
                  <a:rPr lang="it-IT" err="1">
                    <a:solidFill>
                      <a:schemeClr val="tx1"/>
                    </a:solidFill>
                  </a:rPr>
                  <a:t>lower</a:t>
                </a:r>
                <a:r>
                  <a:rPr lang="it-IT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CasellaDiTesto 26">
                <a:extLst>
                  <a:ext uri="{FF2B5EF4-FFF2-40B4-BE49-F238E27FC236}">
                    <a16:creationId xmlns:a16="http://schemas.microsoft.com/office/drawing/2014/main" id="{8ABD3DD4-A85D-2525-C3B9-B62F0D609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58" y="4134387"/>
                <a:ext cx="4591430" cy="369332"/>
              </a:xfrm>
              <a:prstGeom prst="rect">
                <a:avLst/>
              </a:prstGeom>
              <a:blipFill>
                <a:blip r:embed="rId3"/>
                <a:stretch>
                  <a:fillRect t="-2985" b="-17910"/>
                </a:stretch>
              </a:blipFill>
              <a:ln w="38100">
                <a:solidFill>
                  <a:srgbClr val="EE9B2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ccia a destra 27">
            <a:extLst>
              <a:ext uri="{FF2B5EF4-FFF2-40B4-BE49-F238E27FC236}">
                <a16:creationId xmlns:a16="http://schemas.microsoft.com/office/drawing/2014/main" id="{2822E549-F7BF-F402-53D1-E12B7F6D6749}"/>
              </a:ext>
            </a:extLst>
          </p:cNvPr>
          <p:cNvSpPr/>
          <p:nvPr/>
        </p:nvSpPr>
        <p:spPr>
          <a:xfrm rot="5400000">
            <a:off x="9259211" y="4754839"/>
            <a:ext cx="321827" cy="252298"/>
          </a:xfrm>
          <a:prstGeom prst="rightArrow">
            <a:avLst/>
          </a:prstGeom>
          <a:solidFill>
            <a:srgbClr val="81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28">
            <a:extLst>
              <a:ext uri="{FF2B5EF4-FFF2-40B4-BE49-F238E27FC236}">
                <a16:creationId xmlns:a16="http://schemas.microsoft.com/office/drawing/2014/main" id="{ECCD1BD5-55EC-4B1E-5504-7571E92B00C1}"/>
              </a:ext>
            </a:extLst>
          </p:cNvPr>
          <p:cNvSpPr txBox="1"/>
          <p:nvPr/>
        </p:nvSpPr>
        <p:spPr>
          <a:xfrm>
            <a:off x="7304157" y="5148565"/>
            <a:ext cx="4591431" cy="646331"/>
          </a:xfrm>
          <a:prstGeom prst="rect">
            <a:avLst/>
          </a:prstGeom>
          <a:noFill/>
          <a:ln w="38100">
            <a:solidFill>
              <a:srgbClr val="EE9B2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/>
              <a:t>High Temperature Superconductor (HTS)!</a:t>
            </a:r>
            <a:br>
              <a:rPr lang="it-IT"/>
            </a:br>
            <a:r>
              <a:rPr lang="it-IT"/>
              <a:t>(High frequency, fields, temperature)?</a:t>
            </a:r>
            <a:endParaRPr lang="en-GB"/>
          </a:p>
        </p:txBody>
      </p:sp>
      <p:sp>
        <p:nvSpPr>
          <p:cNvPr id="20" name="CasellaDiTesto 2">
            <a:extLst>
              <a:ext uri="{FF2B5EF4-FFF2-40B4-BE49-F238E27FC236}">
                <a16:creationId xmlns:a16="http://schemas.microsoft.com/office/drawing/2014/main" id="{17B0B793-0DD8-D568-7AC6-6519310814DB}"/>
              </a:ext>
            </a:extLst>
          </p:cNvPr>
          <p:cNvSpPr txBox="1"/>
          <p:nvPr/>
        </p:nvSpPr>
        <p:spPr>
          <a:xfrm>
            <a:off x="273050" y="1738771"/>
            <a:ext cx="161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solidFill>
                  <a:schemeClr val="bg1">
                    <a:lumMod val="50000"/>
                  </a:schemeClr>
                </a:solidFill>
              </a:rPr>
              <a:t>Beam</a:t>
            </a:r>
            <a:r>
              <a:rPr lang="it-IT" b="1">
                <a:solidFill>
                  <a:schemeClr val="bg1">
                    <a:lumMod val="50000"/>
                  </a:schemeClr>
                </a:solidFill>
              </a:rPr>
              <a:t> screen</a:t>
            </a:r>
            <a:endParaRPr lang="en-GB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asellaDiTesto 5">
            <a:extLst>
              <a:ext uri="{FF2B5EF4-FFF2-40B4-BE49-F238E27FC236}">
                <a16:creationId xmlns:a16="http://schemas.microsoft.com/office/drawing/2014/main" id="{BDA0CF38-E3C3-80A0-688B-CC5FEC32FA4E}"/>
              </a:ext>
            </a:extLst>
          </p:cNvPr>
          <p:cNvSpPr txBox="1"/>
          <p:nvPr/>
        </p:nvSpPr>
        <p:spPr>
          <a:xfrm>
            <a:off x="1731309" y="1021154"/>
            <a:ext cx="178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solidFill>
                  <a:srgbClr val="EE9B27"/>
                </a:solidFill>
              </a:rPr>
              <a:t>Particle</a:t>
            </a:r>
            <a:r>
              <a:rPr lang="it-IT" b="1">
                <a:solidFill>
                  <a:srgbClr val="EE9B27"/>
                </a:solidFill>
              </a:rPr>
              <a:t> </a:t>
            </a:r>
            <a:r>
              <a:rPr lang="it-IT" b="1" err="1">
                <a:solidFill>
                  <a:srgbClr val="EE9B27"/>
                </a:solidFill>
              </a:rPr>
              <a:t>bunch</a:t>
            </a:r>
            <a:endParaRPr lang="en-GB" b="1">
              <a:solidFill>
                <a:srgbClr val="EE9B27"/>
              </a:solidFill>
            </a:endParaRPr>
          </a:p>
        </p:txBody>
      </p:sp>
      <p:sp>
        <p:nvSpPr>
          <p:cNvPr id="22" name="CasellaDiTesto 23">
            <a:extLst>
              <a:ext uri="{FF2B5EF4-FFF2-40B4-BE49-F238E27FC236}">
                <a16:creationId xmlns:a16="http://schemas.microsoft.com/office/drawing/2014/main" id="{5F8A7004-94BB-40BA-417F-42BCE42C242E}"/>
              </a:ext>
            </a:extLst>
          </p:cNvPr>
          <p:cNvSpPr txBox="1"/>
          <p:nvPr/>
        </p:nvSpPr>
        <p:spPr>
          <a:xfrm>
            <a:off x="1731308" y="2428246"/>
            <a:ext cx="178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Image </a:t>
            </a:r>
            <a:r>
              <a:rPr lang="it-IT" b="1" err="1">
                <a:solidFill>
                  <a:schemeClr val="accent1">
                    <a:lumMod val="75000"/>
                  </a:schemeClr>
                </a:solidFill>
              </a:rPr>
              <a:t>current</a:t>
            </a:r>
            <a:endParaRPr lang="en-GB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asellaDiTesto 29">
            <a:extLst>
              <a:ext uri="{FF2B5EF4-FFF2-40B4-BE49-F238E27FC236}">
                <a16:creationId xmlns:a16="http://schemas.microsoft.com/office/drawing/2014/main" id="{2F797297-0720-67F5-1E04-0DDE73DE70B4}"/>
              </a:ext>
            </a:extLst>
          </p:cNvPr>
          <p:cNvSpPr txBox="1"/>
          <p:nvPr/>
        </p:nvSpPr>
        <p:spPr>
          <a:xfrm>
            <a:off x="8549435" y="5895372"/>
            <a:ext cx="36425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0">
                <a:effectLst/>
                <a:latin typeface="Arial" panose="020B0604020202020204" pitchFamily="34" charset="0"/>
              </a:rPr>
              <a:t>S. </a:t>
            </a:r>
            <a:r>
              <a:rPr lang="en-GB" sz="1100" b="0" err="1">
                <a:effectLst/>
                <a:latin typeface="Arial" panose="020B0604020202020204" pitchFamily="34" charset="0"/>
              </a:rPr>
              <a:t>Calatroni</a:t>
            </a:r>
            <a:r>
              <a:rPr lang="en-GB" sz="1100" b="0">
                <a:effectLst/>
                <a:latin typeface="Arial" panose="020B0604020202020204" pitchFamily="34" charset="0"/>
              </a:rPr>
              <a:t>, IEEE Trans. Appl. </a:t>
            </a:r>
            <a:r>
              <a:rPr lang="en-GB" sz="1100" b="0" err="1">
                <a:effectLst/>
                <a:latin typeface="Arial" panose="020B0604020202020204" pitchFamily="34" charset="0"/>
              </a:rPr>
              <a:t>Supercond</a:t>
            </a:r>
            <a:r>
              <a:rPr lang="en-GB" sz="1100">
                <a:latin typeface="Arial" panose="020B0604020202020204" pitchFamily="34" charset="0"/>
              </a:rPr>
              <a:t>.,</a:t>
            </a:r>
            <a:r>
              <a:rPr lang="en-GB" sz="1100" b="0">
                <a:effectLst/>
                <a:latin typeface="Arial" panose="020B0604020202020204" pitchFamily="34" charset="0"/>
              </a:rPr>
              <a:t> 26(3), 2016</a:t>
            </a:r>
            <a:endParaRPr lang="en-GB" sz="1100"/>
          </a:p>
        </p:txBody>
      </p:sp>
      <p:cxnSp>
        <p:nvCxnSpPr>
          <p:cNvPr id="24" name="Connettore diritto 7">
            <a:extLst>
              <a:ext uri="{FF2B5EF4-FFF2-40B4-BE49-F238E27FC236}">
                <a16:creationId xmlns:a16="http://schemas.microsoft.com/office/drawing/2014/main" id="{55E56FC8-6F27-5A6E-41AB-5E4B8659F13E}"/>
              </a:ext>
            </a:extLst>
          </p:cNvPr>
          <p:cNvCxnSpPr/>
          <p:nvPr/>
        </p:nvCxnSpPr>
        <p:spPr>
          <a:xfrm>
            <a:off x="7200461" y="2784326"/>
            <a:ext cx="0" cy="3241851"/>
          </a:xfrm>
          <a:prstGeom prst="line">
            <a:avLst/>
          </a:prstGeom>
          <a:ln w="38100">
            <a:solidFill>
              <a:srgbClr val="EE9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30">
            <a:extLst>
              <a:ext uri="{FF2B5EF4-FFF2-40B4-BE49-F238E27FC236}">
                <a16:creationId xmlns:a16="http://schemas.microsoft.com/office/drawing/2014/main" id="{972A4035-4675-3CD7-11E7-DD0E1306E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99" y="1375766"/>
            <a:ext cx="783193" cy="7831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8">
                <a:extLst>
                  <a:ext uri="{FF2B5EF4-FFF2-40B4-BE49-F238E27FC236}">
                    <a16:creationId xmlns:a16="http://schemas.microsoft.com/office/drawing/2014/main" id="{86F03BEE-FE20-528B-8FDE-B46E233E399A}"/>
                  </a:ext>
                </a:extLst>
              </p:cNvPr>
              <p:cNvSpPr txBox="1"/>
              <p:nvPr/>
            </p:nvSpPr>
            <p:spPr>
              <a:xfrm>
                <a:off x="10805959" y="2207370"/>
                <a:ext cx="6655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>
          <p:sp>
            <p:nvSpPr>
              <p:cNvPr id="26" name="CasellaDiTesto 8">
                <a:extLst>
                  <a:ext uri="{FF2B5EF4-FFF2-40B4-BE49-F238E27FC236}">
                    <a16:creationId xmlns:a16="http://schemas.microsoft.com/office/drawing/2014/main" id="{86F03BEE-FE20-528B-8FDE-B46E233E3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59" y="2207370"/>
                <a:ext cx="665567" cy="369332"/>
              </a:xfrm>
              <a:prstGeom prst="rect">
                <a:avLst/>
              </a:prstGeom>
              <a:blipFill>
                <a:blip r:embed="rId5"/>
                <a:stretch>
                  <a:fillRect l="-10092" r="-1009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Roma Tre University logo">
            <a:extLst>
              <a:ext uri="{FF2B5EF4-FFF2-40B4-BE49-F238E27FC236}">
                <a16:creationId xmlns:a16="http://schemas.microsoft.com/office/drawing/2014/main" id="{19875618-82DB-6D0F-1D16-B0CC030C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6">
            <a:extLst>
              <a:ext uri="{FF2B5EF4-FFF2-40B4-BE49-F238E27FC236}">
                <a16:creationId xmlns:a16="http://schemas.microsoft.com/office/drawing/2014/main" id="{2A495173-9F2B-377B-EAAC-1759EFCC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60703 0.0013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5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60156 -2.96296E-6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7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-2.96296E-6 L 0.60703 0.00139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52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-2.96296E-6 L 0.60156 -2.96296E-6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08333E-7 -2.96296E-6 L 0.60703 0.00139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52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08333E-7 -2.96296E-6 L 0.60156 -2.96296E-6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45CBC-41FC-7C9E-8C4A-D0FBFFC0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6A7A6-1F44-7313-51FE-7549B00E9E42}"/>
              </a:ext>
            </a:extLst>
          </p:cNvPr>
          <p:cNvSpPr/>
          <p:nvPr/>
        </p:nvSpPr>
        <p:spPr>
          <a:xfrm>
            <a:off x="79941" y="5442703"/>
            <a:ext cx="328144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Instruments 06 00001 g005">
            <a:extLst>
              <a:ext uri="{FF2B5EF4-FFF2-40B4-BE49-F238E27FC236}">
                <a16:creationId xmlns:a16="http://schemas.microsoft.com/office/drawing/2014/main" id="{1D9B443F-E629-D61C-006E-0700E7F2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77" y="3229414"/>
            <a:ext cx="4206649" cy="302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87BE1B-8080-BF3D-5E86-F44AFFB104C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/>
              <a:t>The search for Axions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6AB874-8669-C350-CE54-A1408C9BEE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171" y="1120322"/>
                <a:ext cx="11081657" cy="5205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IN" sz="1800"/>
                  <a:t>(QCD) Axions: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 – Peccei-Quinn proposed solution for Strong CP problem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 – Candidate for (at least a part of) Cold Dark Matter</a:t>
                </a:r>
              </a:p>
              <a:p>
                <a:r>
                  <a:rPr lang="en-IN" sz="1800"/>
                  <a:t>Detection scheme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 – Axion photon photon-coupling: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I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𝛼𝛾𝛾</m:t>
                        </m:r>
                      </m:sub>
                    </m:sSub>
                  </m:oMath>
                </a14:m>
                <a:r>
                  <a:rPr lang="en-IN" sz="1800"/>
                  <a:t>: axion-photon coupling)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– Conversion in microwave photon collected in a high-Q cavity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IN" sz="1800"/>
                  <a:t>    → haloscopes for the detection of galactic halo axions</a:t>
                </a:r>
              </a:p>
              <a:p>
                <a:r>
                  <a:rPr lang="en-IN" sz="1800"/>
                  <a:t>Signal 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I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I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I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I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𝑉𝑄</m:t>
                        </m:r>
                      </m:e>
                    </m:d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𝛼𝛾𝛾</m:t>
                            </m:r>
                          </m:sub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r>
                  <a:rPr lang="en-IN" sz="1800"/>
                  <a:t>   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06AB874-8669-C350-CE54-A1408C9BE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1" y="1120322"/>
                <a:ext cx="11081657" cy="5205866"/>
              </a:xfrm>
              <a:prstGeom prst="rect">
                <a:avLst/>
              </a:prstGeom>
              <a:blipFill>
                <a:blip r:embed="rId3"/>
                <a:stretch>
                  <a:fillRect l="-330" t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B93296F-2A28-BC18-F2BE-DC290C79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578" y="1015940"/>
            <a:ext cx="4206649" cy="2213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67AF1-7A2F-9612-028A-43097EFFB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4" y="5851072"/>
            <a:ext cx="3281442" cy="933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0E3EC-8384-584F-6DED-86629C769274}"/>
              </a:ext>
            </a:extLst>
          </p:cNvPr>
          <p:cNvSpPr/>
          <p:nvPr/>
        </p:nvSpPr>
        <p:spPr>
          <a:xfrm>
            <a:off x="25851" y="5442703"/>
            <a:ext cx="33896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50" err="1">
                <a:solidFill>
                  <a:srgbClr val="898989"/>
                </a:solidFill>
                <a:latin typeface="helvetica neue"/>
              </a:rPr>
              <a:t>Alimenti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 A.; </a:t>
            </a:r>
            <a:r>
              <a:rPr lang="en-IN" sz="1050" err="1">
                <a:solidFill>
                  <a:srgbClr val="898989"/>
                </a:solidFill>
                <a:latin typeface="helvetica neue"/>
              </a:rPr>
              <a:t>Torokhtii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 K.; Di </a:t>
            </a:r>
            <a:r>
              <a:rPr lang="en-IN" sz="1050" err="1">
                <a:solidFill>
                  <a:srgbClr val="898989"/>
                </a:solidFill>
                <a:latin typeface="helvetica neue"/>
              </a:rPr>
              <a:t>Gioacchino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 D.; </a:t>
            </a:r>
            <a:r>
              <a:rPr lang="en-IN" sz="1050" err="1">
                <a:solidFill>
                  <a:srgbClr val="898989"/>
                </a:solidFill>
                <a:latin typeface="helvetica neue"/>
              </a:rPr>
              <a:t>Gatti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 C.; Silva, E.; </a:t>
            </a:r>
            <a:r>
              <a:rPr lang="en-IN" sz="1050" err="1">
                <a:solidFill>
                  <a:srgbClr val="898989"/>
                </a:solidFill>
                <a:latin typeface="helvetica neue"/>
              </a:rPr>
              <a:t>Pompeo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 N., </a:t>
            </a:r>
            <a:r>
              <a:rPr lang="en-IN" sz="1050" i="1">
                <a:solidFill>
                  <a:srgbClr val="898989"/>
                </a:solidFill>
                <a:latin typeface="helvetica neue"/>
              </a:rPr>
              <a:t>Instruments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 </a:t>
            </a:r>
            <a:r>
              <a:rPr lang="en-IN" sz="1050" b="1">
                <a:solidFill>
                  <a:srgbClr val="898989"/>
                </a:solidFill>
                <a:latin typeface="helvetica neue"/>
              </a:rPr>
              <a:t>2022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 </a:t>
            </a:r>
            <a:r>
              <a:rPr lang="en-IN" sz="1050" i="1">
                <a:solidFill>
                  <a:srgbClr val="898989"/>
                </a:solidFill>
                <a:latin typeface="helvetica neue"/>
              </a:rPr>
              <a:t>6</a:t>
            </a:r>
            <a:r>
              <a:rPr lang="en-IN" sz="1050">
                <a:solidFill>
                  <a:srgbClr val="898989"/>
                </a:solidFill>
                <a:latin typeface="helvetica neue"/>
              </a:rPr>
              <a:t>, 1.</a:t>
            </a:r>
            <a:endParaRPr lang="en-IN" sz="1050">
              <a:solidFill>
                <a:srgbClr val="898989"/>
              </a:solidFill>
            </a:endParaRPr>
          </a:p>
        </p:txBody>
      </p:sp>
      <p:pic>
        <p:nvPicPr>
          <p:cNvPr id="12" name="Picture 11" descr="21§display§\color{darkred}{Q\propto\frac{1}{R_s}}§svg§600§TRUE§">
            <a:extLst>
              <a:ext uri="{FF2B5EF4-FFF2-40B4-BE49-F238E27FC236}">
                <a16:creationId xmlns:a16="http://schemas.microsoft.com/office/drawing/2014/main" id="{1DEECE25-D331-71DA-FC67-0B2ADEAAFA7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928623" y="2911632"/>
            <a:ext cx="938218" cy="635564"/>
          </a:xfrm>
          <a:prstGeom prst="rect">
            <a:avLst/>
          </a:prstGeom>
          <a:ln w="0">
            <a:noFill/>
          </a:ln>
        </p:spPr>
      </p:pic>
      <p:pic>
        <p:nvPicPr>
          <p:cNvPr id="15" name="Picture 2" descr="Roma Tre University logo">
            <a:extLst>
              <a:ext uri="{FF2B5EF4-FFF2-40B4-BE49-F238E27FC236}">
                <a16:creationId xmlns:a16="http://schemas.microsoft.com/office/drawing/2014/main" id="{553F1E73-51DA-C934-09CE-D8C40688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6">
            <a:extLst>
              <a:ext uri="{FF2B5EF4-FFF2-40B4-BE49-F238E27FC236}">
                <a16:creationId xmlns:a16="http://schemas.microsoft.com/office/drawing/2014/main" id="{5EAD1295-F3BE-54D6-505B-39BAA5CA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36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DFF19-2F50-286D-9BF1-AFC1442C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F8074-FB23-B3E8-1C42-2927D4B9575D}"/>
              </a:ext>
            </a:extLst>
          </p:cNvPr>
          <p:cNvSpPr txBox="1">
            <a:spLocks/>
          </p:cNvSpPr>
          <p:nvPr/>
        </p:nvSpPr>
        <p:spPr>
          <a:xfrm>
            <a:off x="0" y="1858963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Electrodynamics of High Field</a:t>
            </a:r>
          </a:p>
          <a:p>
            <a:pPr algn="ctr"/>
            <a:r>
              <a:rPr lang="en-US"/>
              <a:t>Super Conductivity</a:t>
            </a:r>
            <a:endParaRPr lang="en-IN"/>
          </a:p>
        </p:txBody>
      </p:sp>
      <p:pic>
        <p:nvPicPr>
          <p:cNvPr id="10" name="Picture 2" descr="Roma Tre University logo">
            <a:extLst>
              <a:ext uri="{FF2B5EF4-FFF2-40B4-BE49-F238E27FC236}">
                <a16:creationId xmlns:a16="http://schemas.microsoft.com/office/drawing/2014/main" id="{104D17A0-38C7-4763-1ACE-6D51F833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46D5BA6C-807A-F4F9-1B7B-543642D6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6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715A-D545-DE6B-ADD8-A6845EDC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20FE9-BEC9-DA94-27C8-6D5EA42F3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1343"/>
            <a:ext cx="12192000" cy="1325563"/>
          </a:xfrm>
        </p:spPr>
        <p:txBody>
          <a:bodyPr/>
          <a:lstStyle/>
          <a:p>
            <a:pPr algn="ctr"/>
            <a:r>
              <a:rPr lang="en-US"/>
              <a:t>Vortex Motion</a:t>
            </a:r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9B6E74D-C167-B45D-681A-D8AF765DA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7118" y="1070865"/>
                <a:ext cx="6246602" cy="6355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IN" sz="2200"/>
                  <a:t>Surface impedance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I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IN" sz="220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9B6E74D-C167-B45D-681A-D8AF765D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18" y="1070865"/>
                <a:ext cx="6246602" cy="635564"/>
              </a:xfrm>
              <a:prstGeom prst="rect">
                <a:avLst/>
              </a:prstGeom>
              <a:blipFill>
                <a:blip r:embed="rId2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EED377-0619-5F7A-5630-8477DD40B331}"/>
                  </a:ext>
                </a:extLst>
              </p:cNvPr>
              <p:cNvSpPr/>
              <p:nvPr/>
            </p:nvSpPr>
            <p:spPr>
              <a:xfrm>
                <a:off x="138101" y="1859757"/>
                <a:ext cx="8910713" cy="4356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sz="2200"/>
                  <a:t>superconductors in a dc field in Mixed state            Vortices</a:t>
                </a:r>
              </a:p>
              <a:p>
                <a:endParaRPr lang="en-IN" sz="22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IN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IN" sz="2200"/>
                  <a:t>→ moving vortices → e.f.m.  → finite complex resistivity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2200"/>
              </a:p>
              <a:p>
                <a:r>
                  <a:rPr lang="en-US" sz="2200"/>
                  <a:t> </a:t>
                </a:r>
              </a:p>
              <a:p>
                <a:endParaRPr lang="en-US" sz="2200"/>
              </a:p>
              <a:p>
                <a:endParaRPr lang="en-US" sz="2200"/>
              </a:p>
              <a:p>
                <a:endParaRPr lang="en-US" sz="240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r>
                  <a:rPr lang="en-IN" sz="2400"/>
                  <a:t>: Complex Resistivity  </a:t>
                </a:r>
                <a14:m>
                  <m:oMath xmlns:m="http://schemas.openxmlformats.org/officeDocument/2006/math"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IN" sz="2400"/>
              </a:p>
              <a:p>
                <a:endParaRPr lang="en-IN" sz="2400"/>
              </a:p>
              <a:p>
                <a:r>
                  <a:rPr lang="en-US" sz="2400"/>
                  <a:t>As function of frequency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/>
                  <a:t>, applied dc field H &amp; temperature T.</a:t>
                </a:r>
                <a:endParaRPr lang="en-US" sz="2200"/>
              </a:p>
              <a:p>
                <a:endParaRPr lang="en-US" sz="22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I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I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/>
                  <a:t>: basic physics, material property, applications...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EED377-0619-5F7A-5630-8477DD40B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01" y="1859757"/>
                <a:ext cx="8910713" cy="4356898"/>
              </a:xfrm>
              <a:prstGeom prst="rect">
                <a:avLst/>
              </a:prstGeom>
              <a:blipFill>
                <a:blip r:embed="rId3"/>
                <a:stretch>
                  <a:fillRect l="-1095" t="-979" b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CC0764BD-5D3B-2036-54E6-24F178F1A825}"/>
              </a:ext>
            </a:extLst>
          </p:cNvPr>
          <p:cNvSpPr/>
          <p:nvPr/>
        </p:nvSpPr>
        <p:spPr>
          <a:xfrm>
            <a:off x="5803691" y="2097253"/>
            <a:ext cx="584617" cy="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endParaRPr lang="en-US" sz="2400" b="1" strike="noStrike" spc="-1">
              <a:solidFill>
                <a:srgbClr val="000000"/>
              </a:solidFill>
              <a:latin typeface="Calibri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10">
                <a:extLst>
                  <a:ext uri="{FF2B5EF4-FFF2-40B4-BE49-F238E27FC236}">
                    <a16:creationId xmlns:a16="http://schemas.microsoft.com/office/drawing/2014/main" id="{99335359-7715-0AD7-6642-AD07F96319E2}"/>
                  </a:ext>
                </a:extLst>
              </p:cNvPr>
              <p:cNvSpPr txBox="1"/>
              <p:nvPr/>
            </p:nvSpPr>
            <p:spPr>
              <a:xfrm>
                <a:off x="422360" y="3110001"/>
                <a:ext cx="5329346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it-IT" sz="280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l-GR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l-G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  <a:sym typeface="tci1" panose="00000400000000000000" pitchFamily="2" charset="2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28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𝑣𝑚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it-IT" sz="2400" i="1"/>
              </a:p>
            </p:txBody>
          </p:sp>
        </mc:Choice>
        <mc:Fallback>
          <p:sp>
            <p:nvSpPr>
              <p:cNvPr id="9" name="CasellaDiTesto 10">
                <a:extLst>
                  <a:ext uri="{FF2B5EF4-FFF2-40B4-BE49-F238E27FC236}">
                    <a16:creationId xmlns:a16="http://schemas.microsoft.com/office/drawing/2014/main" id="{99335359-7715-0AD7-6642-AD07F9631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60" y="3110001"/>
                <a:ext cx="5329346" cy="969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38A0-068D-9699-EB21-F2F335D0C8E8}"/>
              </a:ext>
            </a:extLst>
          </p:cNvPr>
          <p:cNvGrpSpPr/>
          <p:nvPr/>
        </p:nvGrpSpPr>
        <p:grpSpPr>
          <a:xfrm>
            <a:off x="9110374" y="2483657"/>
            <a:ext cx="971640" cy="1044000"/>
            <a:chOff x="360000" y="2520000"/>
            <a:chExt cx="971640" cy="1044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9109F0-4FFD-95EA-BFD3-89294FAFE156}"/>
                </a:ext>
              </a:extLst>
            </p:cNvPr>
            <p:cNvGrpSpPr/>
            <p:nvPr/>
          </p:nvGrpSpPr>
          <p:grpSpPr>
            <a:xfrm>
              <a:off x="360000" y="2520000"/>
              <a:ext cx="971640" cy="1044000"/>
              <a:chOff x="360000" y="2520000"/>
              <a:chExt cx="971640" cy="10440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834EBC8-8C04-007A-01C4-EF743F0B0D0B}"/>
                  </a:ext>
                </a:extLst>
              </p:cNvPr>
              <p:cNvGrpSpPr/>
              <p:nvPr/>
            </p:nvGrpSpPr>
            <p:grpSpPr>
              <a:xfrm>
                <a:off x="552240" y="2718720"/>
                <a:ext cx="587520" cy="645120"/>
                <a:chOff x="552240" y="2718720"/>
                <a:chExt cx="587520" cy="645120"/>
              </a:xfrm>
            </p:grpSpPr>
            <p:sp>
              <p:nvSpPr>
                <p:cNvPr id="20" name="Freeform 28">
                  <a:extLst>
                    <a:ext uri="{FF2B5EF4-FFF2-40B4-BE49-F238E27FC236}">
                      <a16:creationId xmlns:a16="http://schemas.microsoft.com/office/drawing/2014/main" id="{F3E2F763-6042-7E24-738A-512E65B64A4A}"/>
                    </a:ext>
                  </a:extLst>
                </p:cNvPr>
                <p:cNvSpPr/>
                <p:nvPr/>
              </p:nvSpPr>
              <p:spPr>
                <a:xfrm>
                  <a:off x="745920" y="2718720"/>
                  <a:ext cx="393840" cy="32112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94" h="892" fill="none">
                      <a:moveTo>
                        <a:pt x="0" y="615"/>
                      </a:moveTo>
                      <a:cubicBezTo>
                        <a:pt x="2295" y="-915"/>
                        <a:pt x="266" y="892"/>
                        <a:pt x="266" y="892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  <p:sp>
              <p:nvSpPr>
                <p:cNvPr id="21" name="Freeform 29">
                  <a:extLst>
                    <a:ext uri="{FF2B5EF4-FFF2-40B4-BE49-F238E27FC236}">
                      <a16:creationId xmlns:a16="http://schemas.microsoft.com/office/drawing/2014/main" id="{51DF59E2-D3FC-2A9A-EFEA-687C78F16BD6}"/>
                    </a:ext>
                  </a:extLst>
                </p:cNvPr>
                <p:cNvSpPr/>
                <p:nvPr/>
              </p:nvSpPr>
              <p:spPr>
                <a:xfrm>
                  <a:off x="552240" y="3037680"/>
                  <a:ext cx="388800" cy="3261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80" h="906" fill="none">
                      <a:moveTo>
                        <a:pt x="814" y="0"/>
                      </a:moveTo>
                      <a:cubicBezTo>
                        <a:pt x="-1162" y="1862"/>
                        <a:pt x="1080" y="277"/>
                        <a:pt x="1080" y="277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19A3506-1BE1-0A29-93A2-8E310B74CBB9}"/>
                  </a:ext>
                </a:extLst>
              </p:cNvPr>
              <p:cNvGrpSpPr/>
              <p:nvPr/>
            </p:nvGrpSpPr>
            <p:grpSpPr>
              <a:xfrm>
                <a:off x="744120" y="2918880"/>
                <a:ext cx="587520" cy="645120"/>
                <a:chOff x="744120" y="2918880"/>
                <a:chExt cx="587520" cy="645120"/>
              </a:xfrm>
            </p:grpSpPr>
            <p:sp>
              <p:nvSpPr>
                <p:cNvPr id="18" name="Freeform 26">
                  <a:extLst>
                    <a:ext uri="{FF2B5EF4-FFF2-40B4-BE49-F238E27FC236}">
                      <a16:creationId xmlns:a16="http://schemas.microsoft.com/office/drawing/2014/main" id="{ACF40006-9BF1-0365-04F3-C30E4EE67246}"/>
                    </a:ext>
                  </a:extLst>
                </p:cNvPr>
                <p:cNvSpPr/>
                <p:nvPr/>
              </p:nvSpPr>
              <p:spPr>
                <a:xfrm>
                  <a:off x="937800" y="2918880"/>
                  <a:ext cx="393840" cy="32112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94" h="892" fill="none">
                      <a:moveTo>
                        <a:pt x="0" y="615"/>
                      </a:moveTo>
                      <a:cubicBezTo>
                        <a:pt x="2296" y="-915"/>
                        <a:pt x="267" y="892"/>
                        <a:pt x="267" y="892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  <p:sp>
              <p:nvSpPr>
                <p:cNvPr id="19" name="Freeform 27">
                  <a:extLst>
                    <a:ext uri="{FF2B5EF4-FFF2-40B4-BE49-F238E27FC236}">
                      <a16:creationId xmlns:a16="http://schemas.microsoft.com/office/drawing/2014/main" id="{87205D28-197B-9910-29E4-AD6F01842304}"/>
                    </a:ext>
                  </a:extLst>
                </p:cNvPr>
                <p:cNvSpPr/>
                <p:nvPr/>
              </p:nvSpPr>
              <p:spPr>
                <a:xfrm>
                  <a:off x="744120" y="3237840"/>
                  <a:ext cx="389160" cy="3261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81" h="906" fill="none">
                      <a:moveTo>
                        <a:pt x="814" y="0"/>
                      </a:moveTo>
                      <a:cubicBezTo>
                        <a:pt x="-1161" y="1863"/>
                        <a:pt x="1081" y="277"/>
                        <a:pt x="1081" y="277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3302819-CD7D-86E6-DA63-F746F31E0800}"/>
                  </a:ext>
                </a:extLst>
              </p:cNvPr>
              <p:cNvGrpSpPr/>
              <p:nvPr/>
            </p:nvGrpSpPr>
            <p:grpSpPr>
              <a:xfrm>
                <a:off x="360000" y="2520000"/>
                <a:ext cx="587520" cy="645120"/>
                <a:chOff x="360000" y="2520000"/>
                <a:chExt cx="587520" cy="645120"/>
              </a:xfrm>
            </p:grpSpPr>
            <p:sp>
              <p:nvSpPr>
                <p:cNvPr id="16" name="Freeform 24">
                  <a:extLst>
                    <a:ext uri="{FF2B5EF4-FFF2-40B4-BE49-F238E27FC236}">
                      <a16:creationId xmlns:a16="http://schemas.microsoft.com/office/drawing/2014/main" id="{C79DBCC9-2CF8-0722-481C-DD296EBB7C4D}"/>
                    </a:ext>
                  </a:extLst>
                </p:cNvPr>
                <p:cNvSpPr/>
                <p:nvPr/>
              </p:nvSpPr>
              <p:spPr>
                <a:xfrm>
                  <a:off x="553680" y="2520000"/>
                  <a:ext cx="393840" cy="32076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94" h="891" fill="none">
                      <a:moveTo>
                        <a:pt x="0" y="615"/>
                      </a:moveTo>
                      <a:cubicBezTo>
                        <a:pt x="2296" y="-915"/>
                        <a:pt x="266" y="891"/>
                        <a:pt x="266" y="891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  <p:sp>
              <p:nvSpPr>
                <p:cNvPr id="17" name="Freeform 25">
                  <a:extLst>
                    <a:ext uri="{FF2B5EF4-FFF2-40B4-BE49-F238E27FC236}">
                      <a16:creationId xmlns:a16="http://schemas.microsoft.com/office/drawing/2014/main" id="{59D5EA37-7DE6-DF4E-9A51-874ADBCE0639}"/>
                    </a:ext>
                  </a:extLst>
                </p:cNvPr>
                <p:cNvSpPr/>
                <p:nvPr/>
              </p:nvSpPr>
              <p:spPr>
                <a:xfrm>
                  <a:off x="360000" y="2838600"/>
                  <a:ext cx="388800" cy="32652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080" h="907" fill="none">
                      <a:moveTo>
                        <a:pt x="814" y="0"/>
                      </a:moveTo>
                      <a:cubicBezTo>
                        <a:pt x="-1162" y="1863"/>
                        <a:pt x="1080" y="277"/>
                        <a:pt x="1080" y="277"/>
                      </a:cubicBezTo>
                    </a:path>
                  </a:pathLst>
                </a:custGeom>
                <a:ln w="36720">
                  <a:solidFill>
                    <a:srgbClr val="9933F0"/>
                  </a:solidFill>
                  <a:round/>
                </a:ln>
              </p:spPr>
              <p:txBody>
                <a:bodyPr lIns="45000" tIns="45000" rIns="45000" bIns="45000" anchor="ctr" anchorCtr="1">
                  <a:noAutofit/>
                </a:bodyPr>
                <a:lstStyle/>
                <a:p>
                  <a:endParaRPr lang="it-IT" sz="2400" b="0" strike="noStrike" spc="-1">
                    <a:solidFill>
                      <a:srgbClr val="000000"/>
                    </a:solidFill>
                    <a:latin typeface="Optima"/>
                    <a:ea typeface="HG Mincho Light J"/>
                  </a:endParaRPr>
                </a:p>
              </p:txBody>
            </p:sp>
          </p:grpSp>
        </p:grp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FC7D68B0-A1AF-F2FB-784E-A689B9F4D18A}"/>
                </a:ext>
              </a:extLst>
            </p:cNvPr>
            <p:cNvSpPr/>
            <p:nvPr/>
          </p:nvSpPr>
          <p:spPr>
            <a:xfrm>
              <a:off x="1131480" y="3338280"/>
              <a:ext cx="144720" cy="150480"/>
            </a:xfrm>
            <a:prstGeom prst="line">
              <a:avLst/>
            </a:prstGeom>
            <a:ln w="36720">
              <a:solidFill>
                <a:srgbClr val="9933F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" tIns="18000" rIns="18000" bIns="18000" anchor="ctr" anchorCtr="1">
              <a:noAutofit/>
            </a:bodyPr>
            <a:lstStyle/>
            <a:p>
              <a:endParaRPr lang="en-US" sz="2400" b="0" strike="noStrike" spc="-1">
                <a:solidFill>
                  <a:srgbClr val="000000"/>
                </a:solidFill>
                <a:latin typeface="Calibri Ligh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06A5D34-E91E-D643-503A-E0ECAFBE488D}"/>
              </a:ext>
            </a:extLst>
          </p:cNvPr>
          <p:cNvSpPr txBox="1"/>
          <p:nvPr/>
        </p:nvSpPr>
        <p:spPr>
          <a:xfrm>
            <a:off x="9083492" y="2025687"/>
            <a:ext cx="900000" cy="3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r>
              <a:rPr lang="en-US" sz="1500" b="1" strike="noStrike" spc="-1">
                <a:solidFill>
                  <a:srgbClr val="7200E4"/>
                </a:solidFill>
                <a:latin typeface="Calibri Light"/>
              </a:rPr>
              <a:t>microwave</a:t>
            </a:r>
            <a:endParaRPr lang="en-US" sz="1500" b="0" strike="noStrike" spc="-1">
              <a:solidFill>
                <a:srgbClr val="000000"/>
              </a:solidFill>
              <a:latin typeface="Calibri Light"/>
            </a:endParaRPr>
          </a:p>
          <a:p>
            <a:pPr algn="ctr"/>
            <a:r>
              <a:rPr lang="en-US" sz="1500" b="1" strike="noStrike" spc="-1" err="1">
                <a:solidFill>
                  <a:srgbClr val="7200E4"/>
                </a:solidFill>
                <a:latin typeface="Calibri Light"/>
              </a:rPr>
              <a:t>e.m</a:t>
            </a:r>
            <a:r>
              <a:rPr lang="en-US" sz="1500" b="1" strike="noStrike" spc="-1">
                <a:solidFill>
                  <a:srgbClr val="7200E4"/>
                </a:solidFill>
                <a:latin typeface="Calibri Light"/>
              </a:rPr>
              <a:t>. field</a:t>
            </a:r>
            <a:endParaRPr lang="en-US" sz="15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Right Arrow 31">
            <a:extLst>
              <a:ext uri="{FF2B5EF4-FFF2-40B4-BE49-F238E27FC236}">
                <a16:creationId xmlns:a16="http://schemas.microsoft.com/office/drawing/2014/main" id="{8565AE4F-1967-5A5C-8742-0193614D5B51}"/>
              </a:ext>
            </a:extLst>
          </p:cNvPr>
          <p:cNvSpPr/>
          <p:nvPr/>
        </p:nvSpPr>
        <p:spPr>
          <a:xfrm flipH="1">
            <a:off x="9776014" y="3916817"/>
            <a:ext cx="595800" cy="324720"/>
          </a:xfrm>
          <a:prstGeom prst="rightArrow">
            <a:avLst>
              <a:gd name="adj1" fmla="val 33769"/>
              <a:gd name="adj2" fmla="val 142002"/>
            </a:avLst>
          </a:prstGeom>
          <a:gradFill rotWithShape="0">
            <a:gsLst>
              <a:gs pos="0">
                <a:srgbClr val="FFFFFF">
                  <a:alpha val="78039"/>
                </a:srgbClr>
              </a:gs>
              <a:gs pos="100000">
                <a:srgbClr val="0000FF">
                  <a:alpha val="78039"/>
                </a:srgbClr>
              </a:gs>
            </a:gsLst>
            <a:lin ang="10800000"/>
          </a:gradFill>
          <a:ln w="0">
            <a:noFill/>
          </a:ln>
          <a:effectLst>
            <a:outerShdw dist="76367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" name="Right Arrow 32">
            <a:extLst>
              <a:ext uri="{FF2B5EF4-FFF2-40B4-BE49-F238E27FC236}">
                <a16:creationId xmlns:a16="http://schemas.microsoft.com/office/drawing/2014/main" id="{5A1EE05A-7A83-D9C5-DCB4-E9455C72B36D}"/>
              </a:ext>
            </a:extLst>
          </p:cNvPr>
          <p:cNvSpPr/>
          <p:nvPr/>
        </p:nvSpPr>
        <p:spPr>
          <a:xfrm>
            <a:off x="11044654" y="3916817"/>
            <a:ext cx="597960" cy="324720"/>
          </a:xfrm>
          <a:prstGeom prst="rightArrow">
            <a:avLst>
              <a:gd name="adj1" fmla="val 33769"/>
              <a:gd name="adj2" fmla="val 142517"/>
            </a:avLst>
          </a:prstGeom>
          <a:gradFill rotWithShape="0">
            <a:gsLst>
              <a:gs pos="0">
                <a:srgbClr val="0000FF">
                  <a:alpha val="78039"/>
                </a:srgbClr>
              </a:gs>
              <a:gs pos="100000">
                <a:srgbClr val="FFFFFF">
                  <a:alpha val="78039"/>
                </a:srgbClr>
              </a:gs>
            </a:gsLst>
            <a:lin ang="10800000"/>
          </a:gradFill>
          <a:ln w="0">
            <a:noFill/>
          </a:ln>
          <a:effectLst>
            <a:outerShdw dist="76367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" name="Right Arrow 33">
            <a:extLst>
              <a:ext uri="{FF2B5EF4-FFF2-40B4-BE49-F238E27FC236}">
                <a16:creationId xmlns:a16="http://schemas.microsoft.com/office/drawing/2014/main" id="{1B8E628B-BEC2-3ED8-11CD-E18C59FA523C}"/>
              </a:ext>
            </a:extLst>
          </p:cNvPr>
          <p:cNvSpPr/>
          <p:nvPr/>
        </p:nvSpPr>
        <p:spPr>
          <a:xfrm rot="2246400" flipH="1">
            <a:off x="10018294" y="3591737"/>
            <a:ext cx="597960" cy="322920"/>
          </a:xfrm>
          <a:prstGeom prst="rightArrow">
            <a:avLst>
              <a:gd name="adj1" fmla="val 33769"/>
              <a:gd name="adj2" fmla="val 143311"/>
            </a:avLst>
          </a:prstGeom>
          <a:gradFill rotWithShape="0">
            <a:gsLst>
              <a:gs pos="0">
                <a:srgbClr val="FFFFFF">
                  <a:alpha val="78039"/>
                </a:srgbClr>
              </a:gs>
              <a:gs pos="100000">
                <a:srgbClr val="996633">
                  <a:alpha val="78039"/>
                </a:srgbClr>
              </a:gs>
            </a:gsLst>
            <a:lin ang="13020000"/>
          </a:gradFill>
          <a:ln w="0">
            <a:noFill/>
          </a:ln>
          <a:effectLst>
            <a:outerShdw dist="76367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D20C3F-2882-64C5-DE7A-206F4A98AB5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69414" y="3492737"/>
            <a:ext cx="1182240" cy="1107360"/>
          </a:xfrm>
          <a:prstGeom prst="rect">
            <a:avLst/>
          </a:prstGeom>
          <a:ln w="0">
            <a:noFill/>
          </a:ln>
        </p:spPr>
      </p:pic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F3FEEC87-9C3B-3798-B9D8-3E273CD16DB2}"/>
              </a:ext>
            </a:extLst>
          </p:cNvPr>
          <p:cNvSpPr/>
          <p:nvPr/>
        </p:nvSpPr>
        <p:spPr>
          <a:xfrm>
            <a:off x="10665934" y="3143537"/>
            <a:ext cx="0" cy="509760"/>
          </a:xfrm>
          <a:prstGeom prst="line">
            <a:avLst/>
          </a:prstGeom>
          <a:ln w="50760">
            <a:solidFill>
              <a:srgbClr val="000000"/>
            </a:solidFill>
            <a:miter/>
            <a:head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0C2D10-6DB0-BB8E-76EE-0CB810E4B13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321774" y="2890457"/>
            <a:ext cx="1014120" cy="28836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AEC540-5BD6-147A-8C30-F854CCEE9279}"/>
              </a:ext>
            </a:extLst>
          </p:cNvPr>
          <p:cNvSpPr/>
          <p:nvPr/>
        </p:nvSpPr>
        <p:spPr>
          <a:xfrm>
            <a:off x="11596174" y="3839057"/>
            <a:ext cx="356040" cy="3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0000FF"/>
                </a:solidFill>
                <a:latin typeface="Gill Sans"/>
                <a:ea typeface="Gill Sans"/>
              </a:rPr>
              <a:t>F</a:t>
            </a:r>
            <a:endParaRPr lang="en-US" sz="20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Right Arrow 38">
            <a:extLst>
              <a:ext uri="{FF2B5EF4-FFF2-40B4-BE49-F238E27FC236}">
                <a16:creationId xmlns:a16="http://schemas.microsoft.com/office/drawing/2014/main" id="{E126561C-7219-27A1-FDE0-433740E1FC78}"/>
              </a:ext>
            </a:extLst>
          </p:cNvPr>
          <p:cNvSpPr/>
          <p:nvPr/>
        </p:nvSpPr>
        <p:spPr>
          <a:xfrm rot="13046400" flipH="1">
            <a:off x="10708774" y="4123457"/>
            <a:ext cx="597960" cy="322920"/>
          </a:xfrm>
          <a:prstGeom prst="rightArrow">
            <a:avLst>
              <a:gd name="adj1" fmla="val 33769"/>
              <a:gd name="adj2" fmla="val 143311"/>
            </a:avLst>
          </a:prstGeom>
          <a:gradFill rotWithShape="0">
            <a:gsLst>
              <a:gs pos="0">
                <a:srgbClr val="996633">
                  <a:alpha val="78039"/>
                </a:srgbClr>
              </a:gs>
              <a:gs pos="100000">
                <a:srgbClr val="FFFFFF">
                  <a:alpha val="78039"/>
                </a:srgbClr>
              </a:gs>
            </a:gsLst>
            <a:lin ang="13020000"/>
          </a:gradFill>
          <a:ln w="0">
            <a:noFill/>
          </a:ln>
          <a:effectLst>
            <a:outerShdw dist="76367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CFE50D-8B62-E61E-7179-E50A09151353}"/>
              </a:ext>
            </a:extLst>
          </p:cNvPr>
          <p:cNvSpPr/>
          <p:nvPr/>
        </p:nvSpPr>
        <p:spPr>
          <a:xfrm>
            <a:off x="10984137" y="4565449"/>
            <a:ext cx="63828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000000"/>
                </a:solidFill>
                <a:latin typeface="Gill Sans"/>
                <a:ea typeface="Gill Sans"/>
              </a:rPr>
              <a:t>J</a:t>
            </a:r>
            <a:r>
              <a:rPr lang="en-US" sz="2000" b="1" i="1" strike="noStrike" spc="-1" baseline="-6000">
                <a:solidFill>
                  <a:srgbClr val="000000"/>
                </a:solidFill>
                <a:latin typeface="Gill Sans"/>
                <a:ea typeface="Lucida Grande"/>
              </a:rPr>
              <a:t>mw</a:t>
            </a:r>
            <a:endParaRPr lang="en-US" sz="20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32" name="Picture 31" descr="21§display§\color{darkred}{Q\propto\frac{1}{R_s}}§svg§600§TRUE§">
            <a:extLst>
              <a:ext uri="{FF2B5EF4-FFF2-40B4-BE49-F238E27FC236}">
                <a16:creationId xmlns:a16="http://schemas.microsoft.com/office/drawing/2014/main" id="{399576F8-54C7-8FF2-00CA-DAC4B216138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94120" y="1030032"/>
            <a:ext cx="938218" cy="635564"/>
          </a:xfrm>
          <a:prstGeom prst="rect">
            <a:avLst/>
          </a:prstGeom>
          <a:ln w="0">
            <a:noFill/>
          </a:ln>
        </p:spPr>
      </p:pic>
      <p:pic>
        <p:nvPicPr>
          <p:cNvPr id="35" name="Picture 2" descr="Roma Tre University logo">
            <a:extLst>
              <a:ext uri="{FF2B5EF4-FFF2-40B4-BE49-F238E27FC236}">
                <a16:creationId xmlns:a16="http://schemas.microsoft.com/office/drawing/2014/main" id="{51B10137-7747-D137-93F8-122DC70C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6">
            <a:extLst>
              <a:ext uri="{FF2B5EF4-FFF2-40B4-BE49-F238E27FC236}">
                <a16:creationId xmlns:a16="http://schemas.microsoft.com/office/drawing/2014/main" id="{62F81A9C-6B64-5352-78DC-9FF455F0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1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170B7-2E7C-F0F5-0964-E561A9EA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8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DF4D07-3880-8C45-98DA-13B745712CF1}"/>
              </a:ext>
            </a:extLst>
          </p:cNvPr>
          <p:cNvGrpSpPr/>
          <p:nvPr/>
        </p:nvGrpSpPr>
        <p:grpSpPr>
          <a:xfrm>
            <a:off x="6595493" y="1950842"/>
            <a:ext cx="5042019" cy="3840554"/>
            <a:chOff x="900000" y="3315240"/>
            <a:chExt cx="4622760" cy="3164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57AD0D-A765-0A08-0AD0-CA8C4DA857AD}"/>
                </a:ext>
              </a:extLst>
            </p:cNvPr>
            <p:cNvPicPr/>
            <p:nvPr/>
          </p:nvPicPr>
          <p:blipFill>
            <a:blip r:embed="rId2"/>
            <a:srcRect l="2055" b="2450"/>
            <a:stretch/>
          </p:blipFill>
          <p:spPr>
            <a:xfrm>
              <a:off x="900000" y="3315240"/>
              <a:ext cx="4622760" cy="316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0406DD4F-F359-3477-FB1E-6AB2F3DA6513}"/>
                </a:ext>
              </a:extLst>
            </p:cNvPr>
            <p:cNvSpPr/>
            <p:nvPr/>
          </p:nvSpPr>
          <p:spPr>
            <a:xfrm flipV="1">
              <a:off x="3558240" y="3407400"/>
              <a:ext cx="0" cy="2564280"/>
            </a:xfrm>
            <a:prstGeom prst="line">
              <a:avLst/>
            </a:prstGeom>
            <a:ln w="18000">
              <a:solidFill>
                <a:srgbClr val="000000"/>
              </a:solidFill>
              <a:custDash>
                <a:ds d="197000" sp="197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" tIns="9000" rIns="9000" bIns="9000" anchor="ctr" anchorCtr="1">
              <a:noAutofit/>
            </a:bodyPr>
            <a:lstStyle/>
            <a:p>
              <a:endParaRPr lang="en-US" sz="2400" b="0" strike="noStrike" spc="-1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873BFF-70CA-C5AF-4C32-1503841B89B1}"/>
                </a:ext>
              </a:extLst>
            </p:cNvPr>
            <p:cNvSpPr txBox="1"/>
            <p:nvPr/>
          </p:nvSpPr>
          <p:spPr>
            <a:xfrm>
              <a:off x="4671360" y="3548880"/>
              <a:ext cx="620640" cy="287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r>
                <a:rPr lang="en-US" sz="2000" b="0" strike="noStrike" spc="-1">
                  <a:solidFill>
                    <a:srgbClr val="000000"/>
                  </a:solidFill>
                  <a:latin typeface="Calibri Light"/>
                </a:rPr>
                <a:t>flow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C951E4-D5C9-1FF8-534E-1D8BBF9DA438}"/>
                </a:ext>
              </a:extLst>
            </p:cNvPr>
            <p:cNvSpPr/>
            <p:nvPr/>
          </p:nvSpPr>
          <p:spPr>
            <a:xfrm>
              <a:off x="1673280" y="3407760"/>
              <a:ext cx="1884960" cy="2526840"/>
            </a:xfrm>
            <a:prstGeom prst="rect">
              <a:avLst/>
            </a:prstGeom>
            <a:solidFill>
              <a:srgbClr val="FDE9A9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endParaRPr lang="en-US" sz="2400" b="0" strike="noStrike" spc="-1">
                <a:solidFill>
                  <a:srgbClr val="000000"/>
                </a:solidFill>
                <a:latin typeface="Calibri Ligh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FADEB2-7401-29C6-509A-B88F36846A5D}"/>
                </a:ext>
              </a:extLst>
            </p:cNvPr>
            <p:cNvSpPr txBox="1"/>
            <p:nvPr/>
          </p:nvSpPr>
          <p:spPr>
            <a:xfrm>
              <a:off x="1903358" y="3549240"/>
              <a:ext cx="1663161" cy="287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r>
                <a:rPr lang="en-US" sz="2000" b="0" strike="noStrike" spc="-1">
                  <a:solidFill>
                    <a:srgbClr val="000000"/>
                  </a:solidFill>
                  <a:latin typeface="Calibri Light"/>
                </a:rPr>
                <a:t>pinning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2C10F1-9AC4-F01F-C6C0-220CF50EF6C6}"/>
                </a:ext>
              </a:extLst>
            </p:cNvPr>
            <p:cNvSpPr txBox="1"/>
            <p:nvPr/>
          </p:nvSpPr>
          <p:spPr>
            <a:xfrm>
              <a:off x="2666558" y="3567780"/>
              <a:ext cx="891682" cy="287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r>
                <a:rPr lang="en-US" sz="2000" b="0" strike="noStrike" spc="-1">
                  <a:solidFill>
                    <a:srgbClr val="000000"/>
                  </a:solidFill>
                  <a:latin typeface="Calibri Light"/>
                </a:rPr>
                <a:t>&amp;creep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2F1577B-0A28-A737-1663-BB398FEE3C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45808" y="0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r>
                  <a:rPr lang="en-IN"/>
                  <a:t> Frequency Dependence</a:t>
                </a:r>
              </a:p>
            </p:txBody>
          </p:sp>
        </mc:Choice>
        <mc:Fallback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2F1577B-0A28-A737-1663-BB398FEE3C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45808" y="0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B2E26D-B7EC-719E-7F01-010CF201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22" y="1321378"/>
            <a:ext cx="10515600" cy="52242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/>
              <a:t>Frequency dependence of vortex motion : many models, one equation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B591E-CBCC-1476-6CD6-F01F33592D0E}"/>
              </a:ext>
            </a:extLst>
          </p:cNvPr>
          <p:cNvSpPr txBox="1"/>
          <p:nvPr/>
        </p:nvSpPr>
        <p:spPr>
          <a:xfrm>
            <a:off x="10284423" y="3358040"/>
            <a:ext cx="912065" cy="7219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200" b="1" strike="noStrike" spc="-1">
                <a:solidFill>
                  <a:srgbClr val="F44336"/>
                </a:solidFill>
                <a:latin typeface="Calibri"/>
                <a:ea typeface="Symbol"/>
              </a:rPr>
              <a:t>Re(</a:t>
            </a:r>
            <a:r>
              <a:rPr lang="en-US" sz="2200" b="1" i="1" strike="noStrike" spc="-1">
                <a:solidFill>
                  <a:srgbClr val="F44336"/>
                </a:solidFill>
                <a:latin typeface="Symbol"/>
                <a:ea typeface="Symbol"/>
              </a:rPr>
              <a:t></a:t>
            </a:r>
            <a:r>
              <a:rPr lang="en-US" sz="2200" b="1" i="1" strike="noStrike" spc="-1" baseline="-33000" err="1">
                <a:solidFill>
                  <a:srgbClr val="F44336"/>
                </a:solidFill>
                <a:latin typeface="Calibri Light"/>
              </a:rPr>
              <a:t>vm</a:t>
            </a:r>
            <a:r>
              <a:rPr lang="en-US" sz="2200" b="1" strike="noStrike" spc="-1">
                <a:solidFill>
                  <a:srgbClr val="F44336"/>
                </a:solidFill>
                <a:latin typeface="Calibri"/>
                <a:ea typeface="Symbol"/>
              </a:rPr>
              <a:t>)</a:t>
            </a:r>
            <a:endParaRPr lang="en-US" sz="2200" b="0" strike="noStrike" spc="-1">
              <a:solidFill>
                <a:srgbClr val="000000"/>
              </a:solidFill>
              <a:latin typeface="Calibri Light"/>
            </a:endParaRPr>
          </a:p>
          <a:p>
            <a:r>
              <a:rPr lang="en-US" sz="2200" b="1" strike="noStrike" spc="-1" err="1">
                <a:solidFill>
                  <a:srgbClr val="0000DC"/>
                </a:solidFill>
                <a:latin typeface="Calibri Light"/>
              </a:rPr>
              <a:t>Im</a:t>
            </a:r>
            <a:r>
              <a:rPr lang="en-US" sz="2200" b="1" strike="noStrike" spc="-1">
                <a:solidFill>
                  <a:srgbClr val="0000DC"/>
                </a:solidFill>
                <a:latin typeface="Calibri Light"/>
              </a:rPr>
              <a:t>(</a:t>
            </a:r>
            <a:r>
              <a:rPr lang="en-US" sz="2200" b="1" i="1" strike="noStrike" spc="-1">
                <a:solidFill>
                  <a:srgbClr val="0000DC"/>
                </a:solidFill>
                <a:latin typeface="Symbol"/>
                <a:ea typeface="Symbol"/>
              </a:rPr>
              <a:t></a:t>
            </a:r>
            <a:r>
              <a:rPr lang="en-US" sz="2200" b="1" i="1" strike="noStrike" spc="-1" baseline="-33000" err="1">
                <a:solidFill>
                  <a:srgbClr val="0000DC"/>
                </a:solidFill>
                <a:latin typeface="Calibri Light"/>
              </a:rPr>
              <a:t>vm</a:t>
            </a:r>
            <a:r>
              <a:rPr lang="en-US" sz="2200" b="1" strike="noStrike" spc="-1">
                <a:solidFill>
                  <a:srgbClr val="0000DC"/>
                </a:solidFill>
                <a:latin typeface="Calibri Light"/>
              </a:rPr>
              <a:t>)</a:t>
            </a:r>
            <a:endParaRPr lang="en-US" sz="22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DC109C-D1C6-8F49-1D45-FB1EDEE3CC1F}"/>
              </a:ext>
            </a:extLst>
          </p:cNvPr>
          <p:cNvSpPr/>
          <p:nvPr/>
        </p:nvSpPr>
        <p:spPr>
          <a:xfrm>
            <a:off x="8732837" y="5715379"/>
            <a:ext cx="3357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err="1"/>
              <a:t>Pompeo</a:t>
            </a:r>
            <a:r>
              <a:rPr lang="en-IN" sz="1200"/>
              <a:t>, Silva, Phys. Rev. 78, 094503 (2008)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8BE0D-9B0A-69C6-AA33-9F892C84A43B}"/>
                  </a:ext>
                </a:extLst>
              </p:cNvPr>
              <p:cNvSpPr txBox="1"/>
              <p:nvPr/>
            </p:nvSpPr>
            <p:spPr>
              <a:xfrm>
                <a:off x="2077335" y="2044050"/>
                <a:ext cx="2672911" cy="926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𝑣𝑚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𝑓𝑓</m:t>
                          </m:r>
                        </m:sub>
                      </m:sSub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8BE0D-9B0A-69C6-AA33-9F892C84A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335" y="2044050"/>
                <a:ext cx="2672911" cy="9269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Explosion 1 29">
                <a:extLst>
                  <a:ext uri="{FF2B5EF4-FFF2-40B4-BE49-F238E27FC236}">
                    <a16:creationId xmlns:a16="http://schemas.microsoft.com/office/drawing/2014/main" id="{D39F5681-03CB-543F-F3D3-3886004F7738}"/>
                  </a:ext>
                </a:extLst>
              </p:cNvPr>
              <p:cNvSpPr/>
              <p:nvPr/>
            </p:nvSpPr>
            <p:spPr>
              <a:xfrm>
                <a:off x="880869" y="3208613"/>
                <a:ext cx="5362618" cy="1742665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r>
                  <a:rPr lang="en-US">
                    <a:solidFill>
                      <a:srgbClr val="FF0000"/>
                    </a:solidFill>
                  </a:rPr>
                  <a:t> </a:t>
                </a:r>
                <a:endParaRPr lang="en-IN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Explosion 1 29">
                <a:extLst>
                  <a:ext uri="{FF2B5EF4-FFF2-40B4-BE49-F238E27FC236}">
                    <a16:creationId xmlns:a16="http://schemas.microsoft.com/office/drawing/2014/main" id="{D39F5681-03CB-543F-F3D3-3886004F7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9" y="3208613"/>
                <a:ext cx="5362618" cy="1742665"/>
              </a:xfrm>
              <a:prstGeom prst="irregularSeal1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30">
            <a:extLst>
              <a:ext uri="{FF2B5EF4-FFF2-40B4-BE49-F238E27FC236}">
                <a16:creationId xmlns:a16="http://schemas.microsoft.com/office/drawing/2014/main" id="{87F89C53-04EA-075A-AD9E-557C84930C1A}"/>
              </a:ext>
            </a:extLst>
          </p:cNvPr>
          <p:cNvSpPr/>
          <p:nvPr/>
        </p:nvSpPr>
        <p:spPr>
          <a:xfrm>
            <a:off x="3280648" y="4511890"/>
            <a:ext cx="500728" cy="1141339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B6072B-0B07-6DEC-A7FE-2402569C69F6}"/>
              </a:ext>
            </a:extLst>
          </p:cNvPr>
          <p:cNvSpPr/>
          <p:nvPr/>
        </p:nvSpPr>
        <p:spPr>
          <a:xfrm>
            <a:off x="466531" y="5761546"/>
            <a:ext cx="7223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NEED FOR WIDEBAND EXPERIMENTAL TECHNIQUES</a:t>
            </a:r>
            <a:endParaRPr lang="en-IN" sz="2400">
              <a:solidFill>
                <a:srgbClr val="FF0000"/>
              </a:solidFill>
            </a:endParaRPr>
          </a:p>
        </p:txBody>
      </p:sp>
      <p:pic>
        <p:nvPicPr>
          <p:cNvPr id="22" name="Picture 2" descr="Roma Tre University logo">
            <a:extLst>
              <a:ext uri="{FF2B5EF4-FFF2-40B4-BE49-F238E27FC236}">
                <a16:creationId xmlns:a16="http://schemas.microsoft.com/office/drawing/2014/main" id="{F11A8BF0-95E8-3A76-783B-37414E35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6">
            <a:extLst>
              <a:ext uri="{FF2B5EF4-FFF2-40B4-BE49-F238E27FC236}">
                <a16:creationId xmlns:a16="http://schemas.microsoft.com/office/drawing/2014/main" id="{B146A53B-5F9A-E527-0DF9-2013631E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9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01CB5-229D-E3B2-BD7A-4AB568DC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EBFC-9113-4DF2-83ED-8326645E2CFF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0EE72-3684-3F02-408C-55F46D45287F}"/>
              </a:ext>
            </a:extLst>
          </p:cNvPr>
          <p:cNvSpPr/>
          <p:nvPr/>
        </p:nvSpPr>
        <p:spPr>
          <a:xfrm>
            <a:off x="0" y="8035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Wide Band Measurement Techniques</a:t>
            </a:r>
            <a:endParaRPr lang="en-IN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C43C-AC41-FC63-31A3-EEE86915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0"/>
          <a:stretch/>
        </p:blipFill>
        <p:spPr>
          <a:xfrm>
            <a:off x="6182809" y="2769961"/>
            <a:ext cx="5193590" cy="321450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A7CEC25-096C-0A71-2F3E-9E9E6572A58D}"/>
              </a:ext>
            </a:extLst>
          </p:cNvPr>
          <p:cNvSpPr/>
          <p:nvPr/>
        </p:nvSpPr>
        <p:spPr>
          <a:xfrm>
            <a:off x="-61590" y="210289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spc="-1">
                <a:solidFill>
                  <a:srgbClr val="000000"/>
                </a:solidFill>
                <a:latin typeface="Calibri Light"/>
              </a:rPr>
              <a:t>Dielectric-loaded resonator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9EBCCF-5C5F-A841-C9D2-B1ADA5051F9C}"/>
              </a:ext>
            </a:extLst>
          </p:cNvPr>
          <p:cNvSpPr/>
          <p:nvPr/>
        </p:nvSpPr>
        <p:spPr>
          <a:xfrm>
            <a:off x="5562600" y="21054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spc="-1">
                <a:solidFill>
                  <a:srgbClr val="000000"/>
                </a:solidFill>
                <a:latin typeface="Calibri Light"/>
              </a:rPr>
              <a:t>Corbino disk</a:t>
            </a:r>
          </a:p>
        </p:txBody>
      </p:sp>
      <p:pic>
        <p:nvPicPr>
          <p:cNvPr id="58" name="Picture 57" descr="A diagram of a machine&#10;&#10;AI-generated content may be incorrect.">
            <a:extLst>
              <a:ext uri="{FF2B5EF4-FFF2-40B4-BE49-F238E27FC236}">
                <a16:creationId xmlns:a16="http://schemas.microsoft.com/office/drawing/2014/main" id="{09CCCBED-26FD-4095-79DD-B1B3BA97F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93" y="3004602"/>
            <a:ext cx="3126424" cy="2890871"/>
          </a:xfrm>
          <a:prstGeom prst="rect">
            <a:avLst/>
          </a:prstGeom>
        </p:spPr>
      </p:pic>
      <p:pic>
        <p:nvPicPr>
          <p:cNvPr id="61" name="Picture 2" descr="Roma Tre University logo">
            <a:extLst>
              <a:ext uri="{FF2B5EF4-FFF2-40B4-BE49-F238E27FC236}">
                <a16:creationId xmlns:a16="http://schemas.microsoft.com/office/drawing/2014/main" id="{03D6E13D-95D3-41A1-5E64-6F6841F5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78" y="45071"/>
            <a:ext cx="1457826" cy="3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magine 6">
            <a:extLst>
              <a:ext uri="{FF2B5EF4-FFF2-40B4-BE49-F238E27FC236}">
                <a16:creationId xmlns:a16="http://schemas.microsoft.com/office/drawing/2014/main" id="{0FCE502E-7D70-E712-29B6-8AEDD88F0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3624" cy="7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2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Vortex Motion</vt:lpstr>
      <vt:lpstr>ρ ̃_vm Frequency Dependence</vt:lpstr>
      <vt:lpstr>PowerPoint Presentation</vt:lpstr>
      <vt:lpstr>Dielectric-Load Resonator</vt:lpstr>
      <vt:lpstr>Corbino Disk Measurements</vt:lpstr>
      <vt:lpstr>PowerPoint Presentation</vt:lpstr>
      <vt:lpstr>PowerPoint Presentation</vt:lpstr>
      <vt:lpstr>PowerPoint Presentation</vt:lpstr>
      <vt:lpstr>Calibration scheme used wide </vt:lpstr>
      <vt:lpstr>Motivation &amp; Methodology</vt:lpstr>
      <vt:lpstr>Cable 1 CH 1 </vt:lpstr>
      <vt:lpstr>Comparison of Error para. for all cables  </vt:lpstr>
      <vt:lpstr>PowerPoint Presentation</vt:lpstr>
      <vt:lpstr>Motivation to changed Approach</vt:lpstr>
      <vt:lpstr>PowerPoint Presentation</vt:lpstr>
      <vt:lpstr>Updated Corbino Disk Cell Design</vt:lpstr>
      <vt:lpstr>PowerPoint Presentation</vt:lpstr>
      <vt:lpstr>Introduction</vt:lpstr>
      <vt:lpstr>Theory</vt:lpstr>
      <vt:lpstr>PowerPoint Presentation</vt:lpstr>
      <vt:lpstr>Results</vt:lpstr>
      <vt:lpstr>Conclusion &amp; Future Work</vt:lpstr>
      <vt:lpstr>School and Course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Gaurav Rajesh Mota</dc:creator>
  <cp:revision>1</cp:revision>
  <dcterms:created xsi:type="dcterms:W3CDTF">2025-10-02T08:03:13Z</dcterms:created>
  <dcterms:modified xsi:type="dcterms:W3CDTF">2025-10-03T12:27:54Z</dcterms:modified>
</cp:coreProperties>
</file>