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6" r:id="rId5"/>
    <p:sldId id="257" r:id="rId6"/>
    <p:sldId id="258" r:id="rId7"/>
    <p:sldId id="271" r:id="rId8"/>
    <p:sldId id="261" r:id="rId9"/>
    <p:sldId id="262" r:id="rId10"/>
    <p:sldId id="270" r:id="rId11"/>
    <p:sldId id="272" r:id="rId12"/>
    <p:sldId id="264" r:id="rId13"/>
    <p:sldId id="265" r:id="rId14"/>
    <p:sldId id="267" r:id="rId15"/>
    <p:sldId id="273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93"/>
    <p:restoredTop sz="94692"/>
  </p:normalViewPr>
  <p:slideViewPr>
    <p:cSldViewPr>
      <p:cViewPr varScale="1">
        <p:scale>
          <a:sx n="86" d="100"/>
          <a:sy n="86" d="100"/>
        </p:scale>
        <p:origin x="72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29DA2-D27D-4695-8FDD-731086CBCD3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693FB-98CA-469A-B251-269270DB9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93FB-98CA-469A-B251-269270DB9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4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A6718-04BC-CC8C-7479-8B63B523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A7B44-D244-266B-6567-F008203F7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1FB43-F65C-9568-F57F-3F0867640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A8699-090C-38E7-1B10-370F7D9A7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93FB-98CA-469A-B251-269270DB9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1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93FB-98CA-469A-B251-269270DB9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C82DA-29B6-6260-0EA8-99E6DBC19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50150-FF9E-8D3B-15A1-FFD2D328C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839A45-8EE7-9D74-A8F3-38DF6838F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97D96-CEC4-135C-8F93-75E09D88F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693FB-98CA-469A-B251-269270DB9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208C-6EB3-4E3B-B468-86C02C49710C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8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BD60-A853-4DEF-B7D7-6FB423B0F1FC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A346-2410-49D3-8510-1257EF1D7FAB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4253-2965-4DC1-8F48-B7F7DA0BC9EE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9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5B1-03E2-4233-937C-669C240FB45D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3DBC-5062-4D8C-BB03-96CD4CFDEE68}" type="datetime1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234C-BD12-4469-870A-99E8AA4CD93C}" type="datetime1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A38A-8C53-4912-B8A3-74F241BEA892}" type="datetime1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2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1154-C563-4952-9990-99CE3A3D319D}" type="datetime1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C87B-A3E8-483F-A8A8-5988A078A5FF}" type="datetime1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9A5B-B2AA-442D-8066-AE1FCC02B630}" type="datetime1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A0348A-257F-42B4-8789-7F8EFDB5AD5C}" type="datetime1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587842-1F17-4882-984F-1ED746DE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438400"/>
            <a:ext cx="7406640" cy="147218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ANNUAL REPORT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YEAR PHD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724400"/>
            <a:ext cx="8077200" cy="1752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ARBAB IMTIAZ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Cycle, 2024/2025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Supervisor:   Alberto Aloisio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Co-supervisor:  Pierluigi Casolaro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1"/>
            <a:ext cx="2286000" cy="107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1"/>
            <a:ext cx="2514600" cy="95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54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46038"/>
            <a:ext cx="7814733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PAPERS, CONFERENCES, AND SCHOOLS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17463"/>
            <a:ext cx="20605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462952-23D1-337F-A5D8-8A03283BAD8E}"/>
              </a:ext>
            </a:extLst>
          </p:cNvPr>
          <p:cNvSpPr txBox="1">
            <a:spLocks/>
          </p:cNvSpPr>
          <p:nvPr/>
        </p:nvSpPr>
        <p:spPr>
          <a:xfrm>
            <a:off x="0" y="2000279"/>
            <a:ext cx="11658600" cy="290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Arbab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Imtiaz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Vincenzo Izzo, Riccardo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Antonio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Vanzanella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Claudio Principe, Pierluigi Casolaro, Alberto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Aloisio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Investigating Total Ionizing Dose Effects on LVDS Receivers with Impedance Spectroscopy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”. RAD 13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Conference 2025.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(Poster presentation by A. Imtiaz)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Pierluigi Casolaro, Vincenzo Izzo, Riccardo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Antonio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Vanzanella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Claudio Principe,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Arbab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Imtiaz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Alberto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Aloisio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Frequency-domain analysis of </a:t>
            </a:r>
            <a:r>
              <a:rPr lang="en-US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 radiation effects on silicon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and pin photodiodes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(Accepted as horal presentation to 2025 IEEE NSS MIC RTSD) </a:t>
            </a:r>
          </a:p>
          <a:p>
            <a:pPr marL="539496" indent="-457200">
              <a:buFont typeface="+mj-lt"/>
              <a:buAutoNum type="arabicPeriod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Pierluigi Casolaro , Vincenzo Izzo, Riccardo Vari, Claudio Principe, Antonio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Vanzanella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Paolo, Di Meo, Antonio Anastasio,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Arbab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Imtiaz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and Alberto Aloisio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Analysis of radiation effects in trigger front-end electronics with impedance spectroscopy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(Submitted to TIPP2026)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P. Casolaro, V. Izzo, R.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Vanzanella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C. Principe, A. Imtiaz and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Aloisio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TID reliability of voltage translators for the ATLAS muon trigger system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(Accepted as poster presentation by TWEPP)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Pierluigi Casolaro, Vincenzo Izzo, Riccardo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Mila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D’Angelantonio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Antonio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Vanzanella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Claudio Principe,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Arbab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Imtiaz, Alberto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Aloisio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Investigating radiation effects on LSF0102 level shifters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(Horal presentation at ANIMMA 2025)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9DF407-7741-7E3B-8805-4F4ED7C0CB86}"/>
              </a:ext>
            </a:extLst>
          </p:cNvPr>
          <p:cNvSpPr txBox="1">
            <a:spLocks/>
          </p:cNvSpPr>
          <p:nvPr/>
        </p:nvSpPr>
        <p:spPr>
          <a:xfrm>
            <a:off x="0" y="833836"/>
            <a:ext cx="11658600" cy="108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Pierluigi Casolaro, Vincenzo Izzo, Riccardo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Mila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D’Angelantonio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Antonio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Vanzanella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Claudio Principe,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Arbab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Imtiaz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Alberto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Aloisio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60 Co gamma irradiation effects on Low- Voltage Differential Signaling (LVDS)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receviers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: analysis with impedance spectroscopy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(Under review by Radiation Physics and Chemistry)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3C737C-8A02-08EB-A8E6-3E4964D9ECD0}"/>
              </a:ext>
            </a:extLst>
          </p:cNvPr>
          <p:cNvSpPr txBox="1">
            <a:spLocks/>
          </p:cNvSpPr>
          <p:nvPr/>
        </p:nvSpPr>
        <p:spPr>
          <a:xfrm>
            <a:off x="133348" y="4955722"/>
            <a:ext cx="11658600" cy="78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82296" indent="0">
              <a:buNone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Participated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remotely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project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the online PhD meeting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Gran Sasso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Laboratories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School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DB03F3-C225-85B3-0EEC-2CFAA158B7F2}"/>
              </a:ext>
            </a:extLst>
          </p:cNvPr>
          <p:cNvSpPr txBox="1">
            <a:spLocks/>
          </p:cNvSpPr>
          <p:nvPr/>
        </p:nvSpPr>
        <p:spPr>
          <a:xfrm>
            <a:off x="133348" y="5758654"/>
            <a:ext cx="11658600" cy="1053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FUTURE EVENTS</a:t>
            </a:r>
          </a:p>
          <a:p>
            <a:pPr marL="82296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First Bulletin: International Workshop on Photon-Detectors, 3–5 Dec, Bologna, Italy</a:t>
            </a:r>
          </a:p>
          <a:p>
            <a:pPr marL="82296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Bi-National Conference on Detectors R&amp;D 18-20 Nov 2025,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LPNHE Paris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it-IT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5137E-6335-4A43-9C72-5BB29584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6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165099"/>
            <a:ext cx="871728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OVERALL PLANNING OF 3 YEARS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17463"/>
            <a:ext cx="20605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418338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Getting involved in lab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Courses, exams, and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3604" y="1619975"/>
            <a:ext cx="3893821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YEAR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Courses, exams, and workshops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Taking measurements, coding and data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 abroad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UniBern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CERN?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Publication(s)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9049" y="1670583"/>
            <a:ext cx="324993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YEAR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Writing PhD thesis and publication(s)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presentation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1ECF4-B660-FF52-B638-20F4DA6D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1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EDBB-EA9E-2C08-9F48-D2DF0319A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DE75-45B8-AB52-4255-F7C2D191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717280" cy="1143000"/>
          </a:xfrm>
        </p:spPr>
        <p:txBody>
          <a:bodyPr>
            <a:noAutofit/>
          </a:bodyPr>
          <a:lstStyle/>
          <a:p>
            <a:r>
              <a:rPr lang="en-GB" sz="3200" dirty="0">
                <a:effectLst/>
              </a:rPr>
              <a:t>Research activities carried out so far and those planned for the future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AFAC91-D8BF-019A-4155-78628C50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17463"/>
            <a:ext cx="20605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91DD76-96E4-5E72-4036-F5EB3642B440}"/>
              </a:ext>
            </a:extLst>
          </p:cNvPr>
          <p:cNvSpPr txBox="1"/>
          <p:nvPr/>
        </p:nvSpPr>
        <p:spPr>
          <a:xfrm>
            <a:off x="152400" y="1727642"/>
            <a:ext cx="11527366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studied literature on my research topic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got involved in lab activities and started presenting results (poster at RAD conf.)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future, I plan to study the application of IS and low-frequency noise analysis techniques (the latter not yet studied) on the characterization of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pin junctions, as well as electronics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Also, future research activities involve the study of radiation effects on the above-mentioned class of sensors with both techniques (IS and low-frequency noise analysis techniques 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E99E3-F5B7-5F64-162B-8241D86E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7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1490008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VERY MUCH FOR YOUR KIND ATTENTION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4A740B-0E67-638B-9545-3574B540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6" y="5562599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ADFE949-9808-6738-CDC3-9448CC18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6" y="5410200"/>
            <a:ext cx="2286000" cy="107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1073676-D551-D513-6779-3D1AD438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6" y="5562600"/>
            <a:ext cx="2514600" cy="95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02DF5-E0DA-E3A5-DD93-7D63FBFF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6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92342" y="1905000"/>
            <a:ext cx="11016916" cy="44132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Research topic and objectives of my PhD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What is impedance spectroscopy and why it matters for sensors characterization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Analysis of radiation effects on sensors and electronics with impedance spectroscopy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Courses, exams, papers, conferences and schools</a:t>
            </a:r>
          </a:p>
          <a:p>
            <a:r>
              <a:rPr lang="en-GB" dirty="0">
                <a:effectLst/>
              </a:rPr>
              <a:t>Overall planning of my 3-years doctoral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Research activities carried out so far and those planned for the future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0037EAFC-426C-3847-A8CE-8A76B815B0BB}"/>
              </a:ext>
            </a:extLst>
          </p:cNvPr>
          <p:cNvSpPr txBox="1">
            <a:spLocks/>
          </p:cNvSpPr>
          <p:nvPr/>
        </p:nvSpPr>
        <p:spPr>
          <a:xfrm>
            <a:off x="3352800" y="419100"/>
            <a:ext cx="3048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anose="020B0604020202020204" pitchFamily="34" charset="0"/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55991-A4F0-6311-584C-6D49DBC3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67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>
            <a:off x="2895600" y="3048000"/>
            <a:ext cx="2514600" cy="0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B850FD-9793-CD5B-DB1F-14349D12A2B5}"/>
              </a:ext>
            </a:extLst>
          </p:cNvPr>
          <p:cNvSpPr txBox="1">
            <a:spLocks/>
          </p:cNvSpPr>
          <p:nvPr/>
        </p:nvSpPr>
        <p:spPr>
          <a:xfrm>
            <a:off x="254000" y="2286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RESEARCH TOPICS AND 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332AD-0BC2-2A14-2940-09BA67163C14}"/>
              </a:ext>
            </a:extLst>
          </p:cNvPr>
          <p:cNvSpPr txBox="1"/>
          <p:nvPr/>
        </p:nvSpPr>
        <p:spPr>
          <a:xfrm>
            <a:off x="457200" y="1429008"/>
            <a:ext cx="1173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Thesis title (tentative):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”Characterization of sensors with Impedance Spectroscopy (IS) techniques and noise analysis”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project aims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study and characterize solid-state sensors with IS and low-noise analysis techniques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such techniques to study how radiation affects the electrical properties of sensors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improve sensor performance through in-depth electrical characterization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E3658-C783-AC2F-9EB7-A4DDBD75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676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A66AF-08F7-9192-6207-F8AA655BA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71D7C-F199-89E9-43F5-C567C9581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8106" y="228600"/>
            <a:ext cx="8229600" cy="73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IMPEDANCE SPECTROSCOPY (1/2)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E202A17-85EE-8673-F77C-EEE079F8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76200"/>
            <a:ext cx="202474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B3CA7-7500-5F6D-E70D-613D0CFB29B7}"/>
              </a:ext>
            </a:extLst>
          </p:cNvPr>
          <p:cNvSpPr txBox="1"/>
          <p:nvPr/>
        </p:nvSpPr>
        <p:spPr>
          <a:xfrm>
            <a:off x="0" y="771450"/>
            <a:ext cx="11527366" cy="585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is a non-destructive technique that probes the electrical response of a system using small AC signals over a wide frequency range (typically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–MHz) applied on a constant bias level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impedance response is analyzed with Bode and Nyquist plots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Fitting data to equivalent circuits reveals physical parameters as resistance, capacitance, inductance, and time constants, providing insights into charge carrier dynamics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is widely used in electrochemistry (batteries, fuel cells, solar cells, corrosion studies, etc.) and I aim to apply it for the characterization of solid-state sensors 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F9FEC3D4-F0F6-5105-2C26-24D870E11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72212" y="1706347"/>
            <a:ext cx="6155154" cy="2978583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A81678D-3151-1B3D-EE68-EAF2A64A81CB}"/>
              </a:ext>
            </a:extLst>
          </p:cNvPr>
          <p:cNvSpPr txBox="1">
            <a:spLocks/>
          </p:cNvSpPr>
          <p:nvPr/>
        </p:nvSpPr>
        <p:spPr>
          <a:xfrm>
            <a:off x="2133600" y="533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286EC7-02DE-7AD1-DF95-D31F8BCB8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8" y="1715798"/>
            <a:ext cx="4891642" cy="2932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07963B-88C3-20DB-EA9C-9A45924CA930}"/>
              </a:ext>
            </a:extLst>
          </p:cNvPr>
          <p:cNvSpPr txBox="1"/>
          <p:nvPr/>
        </p:nvSpPr>
        <p:spPr>
          <a:xfrm>
            <a:off x="1066800" y="3962400"/>
            <a:ext cx="31516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highlight>
                  <a:srgbClr val="FFFF00"/>
                </a:highlight>
              </a:rPr>
              <a:t>Small AC signal applied to the DUT </a:t>
            </a:r>
            <a:endParaRPr lang="en-IT" sz="1400" b="1" dirty="0">
              <a:highlight>
                <a:srgbClr val="FFFF0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991E53-DB4B-F548-489B-83962C252DF8}"/>
              </a:ext>
            </a:extLst>
          </p:cNvPr>
          <p:cNvSpPr txBox="1"/>
          <p:nvPr/>
        </p:nvSpPr>
        <p:spPr>
          <a:xfrm>
            <a:off x="7543800" y="3361267"/>
            <a:ext cx="3543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highlight>
                  <a:srgbClr val="FFFF00"/>
                </a:highlight>
              </a:rPr>
              <a:t>Nyquist plot of a 1N4007  commercial diode biased at 480 mV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7784-0229-58F2-FF27-B3C5EED9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2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7"/>
            <a:ext cx="8799510" cy="447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43" y="6319837"/>
            <a:ext cx="490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BD3D5-316C-039F-1CA6-39E09C73E10A}"/>
              </a:ext>
            </a:extLst>
          </p:cNvPr>
          <p:cNvSpPr txBox="1">
            <a:spLocks/>
          </p:cNvSpPr>
          <p:nvPr/>
        </p:nvSpPr>
        <p:spPr>
          <a:xfrm>
            <a:off x="1888106" y="228600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IMPEDANCE SPECTROSCOPY (2/2)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1A65E-06F7-C3EF-D9BF-3D94B12BBE9D}"/>
              </a:ext>
            </a:extLst>
          </p:cNvPr>
          <p:cNvSpPr txBox="1"/>
          <p:nvPr/>
        </p:nvSpPr>
        <p:spPr>
          <a:xfrm>
            <a:off x="8724900" y="1571921"/>
            <a:ext cx="3428999" cy="41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the literature on the topic: tutorial (2023)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RC parallel network with a series resistance gives a semicircle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RC parallel networks with a series resistance give two semicircles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3AC80-C64E-21C6-6B60-F53CA2B1930A}"/>
              </a:ext>
            </a:extLst>
          </p:cNvPr>
          <p:cNvSpPr txBox="1"/>
          <p:nvPr/>
        </p:nvSpPr>
        <p:spPr>
          <a:xfrm>
            <a:off x="276166" y="1191784"/>
            <a:ext cx="1645218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EQ. CIRCUIT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BB06C-4297-1EEF-11E5-C91C9D3A2DE5}"/>
              </a:ext>
            </a:extLst>
          </p:cNvPr>
          <p:cNvSpPr txBox="1"/>
          <p:nvPr/>
        </p:nvSpPr>
        <p:spPr>
          <a:xfrm>
            <a:off x="2988635" y="1194231"/>
            <a:ext cx="1645218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Nyquist plot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41CD56-38D9-A1AE-2B38-647D35338182}"/>
              </a:ext>
            </a:extLst>
          </p:cNvPr>
          <p:cNvSpPr txBox="1"/>
          <p:nvPr/>
        </p:nvSpPr>
        <p:spPr>
          <a:xfrm>
            <a:off x="6031990" y="1189765"/>
            <a:ext cx="1645218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Bode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36DCA-B0B6-5E53-49EB-CC897FCC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3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10" y="100276"/>
            <a:ext cx="205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FFE5E15-2EF9-4426-6065-9A2F65261429}"/>
              </a:ext>
            </a:extLst>
          </p:cNvPr>
          <p:cNvSpPr txBox="1">
            <a:spLocks/>
          </p:cNvSpPr>
          <p:nvPr/>
        </p:nvSpPr>
        <p:spPr>
          <a:xfrm>
            <a:off x="139390" y="306680"/>
            <a:ext cx="9931400" cy="73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IMPEDANCE SPECTROSCOPY APPLIED TO A Si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diode</a:t>
            </a:r>
          </a:p>
        </p:txBody>
      </p:sp>
      <p:pic>
        <p:nvPicPr>
          <p:cNvPr id="9" name="Picture 8" descr="A close-up of a pipe&#10;&#10;Description automatically generated">
            <a:extLst>
              <a:ext uri="{FF2B5EF4-FFF2-40B4-BE49-F238E27FC236}">
                <a16:creationId xmlns:a16="http://schemas.microsoft.com/office/drawing/2014/main" id="{AABAD47F-4E62-8D0F-9A13-8D5B0EAE5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4"/>
          <a:stretch/>
        </p:blipFill>
        <p:spPr>
          <a:xfrm>
            <a:off x="535362" y="1049344"/>
            <a:ext cx="4110877" cy="2342225"/>
          </a:xfrm>
          <a:prstGeom prst="rect">
            <a:avLst/>
          </a:prstGeom>
        </p:spPr>
      </p:pic>
      <p:pic>
        <p:nvPicPr>
          <p:cNvPr id="11" name="Picture 10" descr="A close-up of a pipe&#10;&#10;Description automatically generated">
            <a:extLst>
              <a:ext uri="{FF2B5EF4-FFF2-40B4-BE49-F238E27FC236}">
                <a16:creationId xmlns:a16="http://schemas.microsoft.com/office/drawing/2014/main" id="{E99E5E02-EA62-466B-051E-1F6865FB2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6"/>
          <a:stretch/>
        </p:blipFill>
        <p:spPr>
          <a:xfrm>
            <a:off x="1029680" y="3576117"/>
            <a:ext cx="3122239" cy="1875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8B63EB-F173-DFC8-139B-1A5F3D5B7D12}"/>
              </a:ext>
            </a:extLst>
          </p:cNvPr>
          <p:cNvSpPr txBox="1"/>
          <p:nvPr/>
        </p:nvSpPr>
        <p:spPr>
          <a:xfrm>
            <a:off x="58234" y="5788622"/>
            <a:ext cx="11753385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the literature on the topic: paper (2024) from our group on IS analysis of a Si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diode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IS analysis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disentangle the contributions of depletion and diffusion capacitance in forward bias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FEE361C-C4CE-8888-6DBC-1855D2C46FB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93369" y="5576319"/>
            <a:ext cx="2527285" cy="1365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105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pitchFamily="2" charset="0"/>
                <a:sym typeface="Wingdings"/>
              </a:rPr>
              <a:t>J. Appl. Phys.</a:t>
            </a:r>
            <a:r>
              <a:rPr lang="en-US" altLang="en-US" sz="10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pitchFamily="2" charset="0"/>
                <a:sym typeface="Wingdings"/>
              </a:rPr>
              <a:t> 136, 115702 (2024)</a:t>
            </a:r>
          </a:p>
        </p:txBody>
      </p:sp>
      <p:pic>
        <p:nvPicPr>
          <p:cNvPr id="23" name="New picture">
            <a:extLst>
              <a:ext uri="{FF2B5EF4-FFF2-40B4-BE49-F238E27FC236}">
                <a16:creationId xmlns:a16="http://schemas.microsoft.com/office/drawing/2014/main" id="{298EFA4A-5BD6-0C82-20BA-FB44D68EDD7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5" t="4611"/>
          <a:stretch/>
        </p:blipFill>
        <p:spPr bwMode="auto">
          <a:xfrm>
            <a:off x="5385110" y="1204340"/>
            <a:ext cx="5282890" cy="43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7F9B9-25F6-A2B4-84A4-B9A78B4F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1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3EE4-D6EB-F71E-1D04-7EB8F63C0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C03D1C9-FC15-A687-4A50-0E885F76E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682" y="80379"/>
            <a:ext cx="202474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15F43CE-08D0-51B1-D607-0DAE99B3B655}"/>
              </a:ext>
            </a:extLst>
          </p:cNvPr>
          <p:cNvSpPr txBox="1">
            <a:spLocks/>
          </p:cNvSpPr>
          <p:nvPr/>
        </p:nvSpPr>
        <p:spPr>
          <a:xfrm>
            <a:off x="152400" y="1135449"/>
            <a:ext cx="12039600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TID test at CERN CC60 facility (10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TBq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 gamma source) on LVDS receivers used for HEP applications</a:t>
            </a: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Measurements of the current drawn by LVDS receivers, and key waveform parameters such as amplitude, rise time and fall time, showed very small differences before and after irradiation</a:t>
            </a: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4B8711-D396-5BFF-40F6-021A8F67C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925030"/>
            <a:ext cx="5029200" cy="28167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EAF619-6205-49C7-37C6-85696CE7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774950"/>
            <a:ext cx="6330423" cy="3581400"/>
          </a:xfrm>
          <a:prstGeom prst="rect">
            <a:avLst/>
          </a:prstGeom>
        </p:spPr>
      </p:pic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80DAF16-69A5-E1C3-AC10-E9E0D600E228}"/>
              </a:ext>
            </a:extLst>
          </p:cNvPr>
          <p:cNvSpPr txBox="1">
            <a:spLocks/>
          </p:cNvSpPr>
          <p:nvPr/>
        </p:nvSpPr>
        <p:spPr>
          <a:xfrm>
            <a:off x="2286001" y="135396"/>
            <a:ext cx="7086600" cy="991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ANALYSIS OF RADIATION EFFECTS ON ELECTRONICS WITH IS (1/2)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C0247-F06C-EC46-D66F-18981172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F6B9A-CA80-7A15-74AA-944DDC730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A816-73FD-C2B8-73C1-44AD5933A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1" y="135396"/>
            <a:ext cx="7086600" cy="991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ANALYSIS OF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RADIATION EFFECTS ON ELECTRONICS WITH IS (2/2)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28C6A75-88F5-7366-EFD8-5B88F793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682" y="80379"/>
            <a:ext cx="202474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 diagram of a diagram with numbers and diagrams&#10;&#10;Description automatically generated">
            <a:extLst>
              <a:ext uri="{FF2B5EF4-FFF2-40B4-BE49-F238E27FC236}">
                <a16:creationId xmlns:a16="http://schemas.microsoft.com/office/drawing/2014/main" id="{B2E7B44C-BC17-66C2-A195-2F794ECDA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" y="2362118"/>
            <a:ext cx="5638800" cy="3961375"/>
          </a:xfrm>
          <a:prstGeom prst="rect">
            <a:avLst/>
          </a:prstGeom>
        </p:spPr>
      </p:pic>
      <p:pic>
        <p:nvPicPr>
          <p:cNvPr id="11" name="Picture 10" descr="A diagram of a circuit&#10;&#10;Description automatically generated">
            <a:extLst>
              <a:ext uri="{FF2B5EF4-FFF2-40B4-BE49-F238E27FC236}">
                <a16:creationId xmlns:a16="http://schemas.microsoft.com/office/drawing/2014/main" id="{B7712A69-94C1-CCB0-DD1C-801D936C2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2118"/>
            <a:ext cx="5620062" cy="4012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21230-D1C5-82D5-CBED-D47B43705180}"/>
              </a:ext>
            </a:extLst>
          </p:cNvPr>
          <p:cNvSpPr txBox="1"/>
          <p:nvPr/>
        </p:nvSpPr>
        <p:spPr>
          <a:xfrm>
            <a:off x="0" y="1126714"/>
            <a:ext cx="1173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different device sections identified rad-induced changes that are difficult to detect with traditional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FC438-283A-EF28-8EF5-E9623CB4A999}"/>
              </a:ext>
            </a:extLst>
          </p:cNvPr>
          <p:cNvSpPr txBox="1"/>
          <p:nvPr/>
        </p:nvSpPr>
        <p:spPr>
          <a:xfrm>
            <a:off x="1414072" y="2027763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POWER RAIL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6CB3C-1F69-9C70-F2A2-ED9C6FC5A7BD}"/>
              </a:ext>
            </a:extLst>
          </p:cNvPr>
          <p:cNvSpPr txBox="1"/>
          <p:nvPr/>
        </p:nvSpPr>
        <p:spPr>
          <a:xfrm>
            <a:off x="7815496" y="2027763"/>
            <a:ext cx="2181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INPUT NETWORK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3C5C1-8A54-6D5F-10BA-566DC3AA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9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727" y="7575"/>
            <a:ext cx="5139473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COURSES AND EXAMS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17463"/>
            <a:ext cx="20605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0501" y="1258576"/>
            <a:ext cx="6781800" cy="53553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Cabling and Shielding for Low Noise Application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(1.25 CFU)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Lecturer: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Prof. Alberto Aloisio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 passed</a:t>
            </a:r>
          </a:p>
          <a:p>
            <a:pPr marL="342900" indent="-342900">
              <a:buFont typeface="+mj-lt"/>
              <a:buAutoNum type="arabicPeriod"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Cosmic Radiation and Radiation Hardness Assurance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 CFU)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Lecturer: Dr. Pierluigi Casolaro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 passed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Electronic System in High Energy Physics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(4 CFU)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Lecturer: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Prof. Adriano Lai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 passed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Solid State Detector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 CFU)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Lecturer: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Prof. Donato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Creanza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Lectures completed, exam to do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Radiation Matter Interaction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 CFU)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Lecturer: Prof. Raffaella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Radogna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Course not yet started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EBAC-3A86-97B1-83DD-A00E694D7322}"/>
              </a:ext>
            </a:extLst>
          </p:cNvPr>
          <p:cNvSpPr txBox="1"/>
          <p:nvPr/>
        </p:nvSpPr>
        <p:spPr>
          <a:xfrm>
            <a:off x="6896102" y="4015913"/>
            <a:ext cx="52958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i="1" dirty="0"/>
              <a:t>Italian language Course-intensive and communicative</a:t>
            </a:r>
          </a:p>
          <a:p>
            <a:r>
              <a:rPr lang="en-US" dirty="0"/>
              <a:t>Delivered by CLA Univ. of Padua</a:t>
            </a:r>
          </a:p>
          <a:p>
            <a:r>
              <a:rPr lang="en-US" b="1" dirty="0"/>
              <a:t>Started in October 2025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r>
              <a:rPr lang="en-US" dirty="0"/>
              <a:t>2. </a:t>
            </a:r>
            <a:r>
              <a:rPr lang="en-US" i="1" dirty="0"/>
              <a:t>Cyber Security-Basic </a:t>
            </a:r>
          </a:p>
          <a:p>
            <a:r>
              <a:rPr lang="en-US" dirty="0"/>
              <a:t>Mandatory course delivered by INFN for IT security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9AEFC6-B79D-0410-58AB-0C820B2B9646}"/>
              </a:ext>
            </a:extLst>
          </p:cNvPr>
          <p:cNvSpPr txBox="1">
            <a:spLocks/>
          </p:cNvSpPr>
          <p:nvPr/>
        </p:nvSpPr>
        <p:spPr>
          <a:xfrm>
            <a:off x="6896103" y="3167546"/>
            <a:ext cx="56309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Training activities (non academic courses):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9EFB85-8246-5347-4FF1-72C0298F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32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57BCE99D67843A53F4DAD2C4CDA5B" ma:contentTypeVersion="5" ma:contentTypeDescription="Creare un nuovo documento." ma:contentTypeScope="" ma:versionID="d397dbb4bb14241d0a836a75f776a3db">
  <xsd:schema xmlns:xsd="http://www.w3.org/2001/XMLSchema" xmlns:xs="http://www.w3.org/2001/XMLSchema" xmlns:p="http://schemas.microsoft.com/office/2006/metadata/properties" xmlns:ns3="cc70e583-5993-4c45-8b47-436f54a6dbcd" targetNamespace="http://schemas.microsoft.com/office/2006/metadata/properties" ma:root="true" ma:fieldsID="684d9be361b4e93beafb2c86994833f4" ns3:_="">
    <xsd:import namespace="cc70e583-5993-4c45-8b47-436f54a6db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0e583-5993-4c45-8b47-436f54a6d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7CC777-2BE3-4251-A830-D6A7BAFEA4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C2B2F-8E11-4CB0-B704-15EA91CA9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0e583-5993-4c45-8b47-436f54a6db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3B714E-538E-4CBE-9E04-CDA4A71D2018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cc70e583-5993-4c45-8b47-436f54a6dbc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1120</Words>
  <Application>Microsoft Office PowerPoint</Application>
  <PresentationFormat>Widescreen</PresentationFormat>
  <Paragraphs>147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Helvetica</vt:lpstr>
      <vt:lpstr>Office Theme</vt:lpstr>
      <vt:lpstr>ANNUAL REPORT 1st YEAR PHD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COURSES AND EXAMS</vt:lpstr>
      <vt:lpstr>PAPERS, CONFERENCES, AND SCHOOLS</vt:lpstr>
      <vt:lpstr>OVERALL PLANNING OF 3 YEARS</vt:lpstr>
      <vt:lpstr>Research activities carried out so far and those planned for the future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PERFORMANCE REVIEW: 1st YEAR OF PHD RESEARCH</dc:title>
  <dc:creator>ismail - [2010]</dc:creator>
  <cp:lastModifiedBy>Arshad Hussain</cp:lastModifiedBy>
  <cp:revision>91</cp:revision>
  <dcterms:created xsi:type="dcterms:W3CDTF">2025-09-11T19:37:04Z</dcterms:created>
  <dcterms:modified xsi:type="dcterms:W3CDTF">2025-09-17T20:24:45Z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0x0101008F857BCE99D67843A53F4DAD2C4CDA5B</vt:lpwstr>
  </property>
</Properties>
</file>