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2" r:id="rId5"/>
    <p:sldId id="263" r:id="rId6"/>
    <p:sldId id="276" r:id="rId7"/>
    <p:sldId id="264" r:id="rId8"/>
    <p:sldId id="262" r:id="rId9"/>
    <p:sldId id="267" r:id="rId10"/>
    <p:sldId id="261" r:id="rId11"/>
    <p:sldId id="266" r:id="rId12"/>
    <p:sldId id="260" r:id="rId13"/>
    <p:sldId id="265" r:id="rId14"/>
    <p:sldId id="268" r:id="rId15"/>
    <p:sldId id="270" r:id="rId16"/>
    <p:sldId id="269" r:id="rId17"/>
    <p:sldId id="259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168A-C9EC-2F78-7012-218E27D55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B21DB-1C55-A817-5C34-A0854208D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C1F38-1E4B-6A7E-C5D3-808756BC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DFCA8-4BB2-057F-DB6F-B329CFF8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03DA0-BA26-F219-373D-29AE925E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27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5D1B-68D2-DAA7-AD53-25FD69B8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FF393-6EDE-92D7-5025-7876C75F6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952DA-D0E8-9706-ACBE-AE4E6B83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708B-BDB9-9187-9BFE-35EAEF06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D408C-1DD4-E2CC-34FC-2F02B78B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27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37FAC-C825-D90C-A372-B2667423A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8528-D163-F303-5A32-16E06E98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27D5-62F8-ECC2-E8F5-934342B1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8F9F-3264-1A6C-56F6-F492AC9B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85D69-2C81-0BA6-AF90-5B546B2F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860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E90A-814B-94F5-80D4-80425F8C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EA978-57EE-2A10-089B-AAB772A43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BA58-E49D-8D33-87F2-42C5D1B2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9AABD-75E0-3EB4-7C60-5A6AE274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6BB7-48CB-4CAC-CEDE-6569DB28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04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51EA-8453-D9B8-1F58-27198F3D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16F76-B317-FC3B-EDC9-17E043681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02023-04E0-99D5-2B67-94A6C519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19CF6-35E4-78F7-06B9-B8C9B776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59AA-6A46-FDC9-0CE9-F84B1106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706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3B9B-B1B1-009D-05EB-92B94966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93E5-9BC5-F6DF-7A3B-8459BD01B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9E428-2176-42A3-35F0-0D070220F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CD3FC-1EBB-2FAD-A0FB-423D638E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74FF-DA53-820D-F45A-E2EDE1F14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EA5EA-2FE8-06A5-E8AE-A6D0794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87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4880-2638-CD6B-E47A-4F46BC2C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FD476-496B-FFCA-8BFD-77FFF1955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A6AF6-025A-DE52-345C-3B02625D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2970D-9B20-83F3-850A-7796AA716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901AC-9365-991F-CFAE-337B17FE5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49F38-D766-8A64-78B7-8AA5051F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6FF73-1CA4-1519-A44E-2378987A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9FB61-0DBA-9478-8752-075CD1EE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22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D1EF-6B2C-7CDE-C052-DCC8907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53D97-0140-4ADD-D38B-5584C797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3CE35-AA8F-48A3-1CAB-9B96B4B3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295C8-4B1A-ED0B-85DD-53FC6E04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72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23E0A-FC1B-725B-81A5-C72F8527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B7DAE-99ED-94F7-FD3B-BF6471A6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6921C-E9C1-BF38-40FE-1C2C1C5F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438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58B5-D746-A819-FEBC-2A8A9D5D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1FDD-21D1-6B80-DC17-3594AF02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7E5DF-FF24-1BB3-E226-5DCD876AB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1C9DE-0423-8EEE-59F7-975C719D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BB151-7A91-BCC3-2FCF-5A214DB3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4485D-A009-A244-3023-9FC83B9F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820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13FB-053C-D113-B0CD-BF94109C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D0B31-434A-CAE4-0FEE-C01D400B7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B38CA-1A28-B066-9CFA-E529D523C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CB453-0A98-6C75-5896-716742FA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77CA7-C580-FD38-5F49-49312600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5606D-798A-0293-F321-F9C13EF9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57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65791-6C9B-DCBE-180B-1DD86D0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0A279-004C-5EC5-325D-445D3316A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8BE2-2A03-C814-311F-DB38B1860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0189F7-0A1A-48ED-9892-8CBF0A452FE5}" type="datetimeFigureOut">
              <a:rPr lang="en-IN" smtClean="0"/>
              <a:t>19-09-2025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AEAC2-2254-DE86-D6B6-48D2CF6A2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77162-CFA7-4439-9527-C2D81A7C5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32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A6880-7703-B6DB-F5FA-6D909170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D9A37-02D3-47FB-8E25-CE73792B5965}"/>
              </a:ext>
            </a:extLst>
          </p:cNvPr>
          <p:cNvSpPr txBox="1"/>
          <p:nvPr/>
        </p:nvSpPr>
        <p:spPr>
          <a:xfrm>
            <a:off x="946218" y="2093835"/>
            <a:ext cx="10633587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                         Progress Report on 1</a:t>
            </a:r>
            <a:r>
              <a:rPr lang="en-IN" sz="2400" baseline="3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</a:t>
            </a:r>
            <a:r>
              <a:rPr lang="en-I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year-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F572BB-849A-5A58-2474-5CE61578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26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C4B9EE-DB5B-3DC2-2A38-1735301E9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85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89472-7EE8-45F1-49D7-0CBC2952F9C4}"/>
              </a:ext>
            </a:extLst>
          </p:cNvPr>
          <p:cNvSpPr txBox="1"/>
          <p:nvPr/>
        </p:nvSpPr>
        <p:spPr>
          <a:xfrm>
            <a:off x="3185075" y="2690336"/>
            <a:ext cx="6155871" cy="73866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2400" b="1" u="sng" dirty="0">
                <a:solidFill>
                  <a:schemeClr val="bg1"/>
                </a:solidFill>
              </a:rPr>
              <a:t>University of Padova, University of Cagliari</a:t>
            </a:r>
            <a:br>
              <a:rPr lang="en-IN" sz="2400" b="1" u="sng" dirty="0">
                <a:solidFill>
                  <a:schemeClr val="bg1"/>
                </a:solidFill>
              </a:rPr>
            </a:br>
            <a:r>
              <a:rPr lang="en-IN" b="1" dirty="0">
                <a:solidFill>
                  <a:schemeClr val="bg1"/>
                </a:solidFill>
              </a:rPr>
              <a:t>Supervisor- Francesco </a:t>
            </a:r>
            <a:r>
              <a:rPr lang="en-IN" b="1" dirty="0" err="1">
                <a:solidFill>
                  <a:schemeClr val="bg1"/>
                </a:solidFill>
              </a:rPr>
              <a:t>Quochi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B7D4F-A6B4-8842-C646-826443330E0B}"/>
              </a:ext>
            </a:extLst>
          </p:cNvPr>
          <p:cNvSpPr/>
          <p:nvPr/>
        </p:nvSpPr>
        <p:spPr>
          <a:xfrm>
            <a:off x="3617998" y="3544260"/>
            <a:ext cx="5290026" cy="110150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Presented by-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Prajkta</a:t>
            </a:r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Nehete</a:t>
            </a:r>
            <a:b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</a:br>
            <a:r>
              <a:rPr lang="en-US" dirty="0">
                <a:solidFill>
                  <a:schemeClr val="bg1"/>
                </a:solidFill>
              </a:rPr>
              <a:t>PhD in Technologies for Physics and Astrophysics</a:t>
            </a:r>
          </a:p>
          <a:p>
            <a:r>
              <a:rPr lang="en-US" dirty="0">
                <a:solidFill>
                  <a:schemeClr val="bg1"/>
                </a:solidFill>
              </a:rPr>
              <a:t>Curriculum- Detectors, optics and lasers</a:t>
            </a:r>
            <a:br>
              <a:rPr lang="en-IN" b="1" dirty="0">
                <a:solidFill>
                  <a:schemeClr val="bg1"/>
                </a:solidFill>
                <a:latin typeface="Aptos Narrow" panose="020B0004020202020204" pitchFamily="34" charset="0"/>
              </a:rPr>
            </a:br>
            <a:endParaRPr lang="en-IN" b="1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33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3F512F-BB9A-098F-1423-A71901A06B6C}"/>
              </a:ext>
            </a:extLst>
          </p:cNvPr>
          <p:cNvSpPr txBox="1"/>
          <p:nvPr/>
        </p:nvSpPr>
        <p:spPr>
          <a:xfrm>
            <a:off x="609600" y="35259"/>
            <a:ext cx="5584722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Evaporator with Glovebox -</a:t>
            </a:r>
          </a:p>
        </p:txBody>
      </p:sp>
      <p:pic>
        <p:nvPicPr>
          <p:cNvPr id="6" name="Picture 5" descr="A room with a computer and equipment&#10;&#10;AI-generated content may be incorrect.">
            <a:extLst>
              <a:ext uri="{FF2B5EF4-FFF2-40B4-BE49-F238E27FC236}">
                <a16:creationId xmlns:a16="http://schemas.microsoft.com/office/drawing/2014/main" id="{710DFDE3-7FCD-B5A7-8616-2EF02F432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0" y="981164"/>
            <a:ext cx="5487630" cy="29152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4B875-C357-86FA-EB2F-FF7E2914F198}"/>
              </a:ext>
            </a:extLst>
          </p:cNvPr>
          <p:cNvSpPr txBox="1"/>
          <p:nvPr/>
        </p:nvSpPr>
        <p:spPr>
          <a:xfrm>
            <a:off x="11860248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9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A6D694-6DE0-C2C9-FFE2-AD2B31E234F1}"/>
              </a:ext>
            </a:extLst>
          </p:cNvPr>
          <p:cNvCxnSpPr>
            <a:cxnSpLocks/>
          </p:cNvCxnSpPr>
          <p:nvPr/>
        </p:nvCxnSpPr>
        <p:spPr>
          <a:xfrm>
            <a:off x="460886" y="684748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2B40A084-A68E-6194-6705-41322A6F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26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21823-96C7-AF8E-96BC-7C4198BE4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852" y="9832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Electron Beam Evaporation - an overview | ScienceDirect Topics">
            <a:extLst>
              <a:ext uri="{FF2B5EF4-FFF2-40B4-BE49-F238E27FC236}">
                <a16:creationId xmlns:a16="http://schemas.microsoft.com/office/drawing/2014/main" id="{D8AA01FD-E09A-C36B-5F8D-ADCB70D5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53" y="2910249"/>
            <a:ext cx="4119892" cy="37903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1DAEC-D97C-5C46-4181-DC13F1D01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830" y="968874"/>
            <a:ext cx="4420824" cy="37142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3DD389-DF73-4063-41A7-E6766EAD2E91}"/>
              </a:ext>
            </a:extLst>
          </p:cNvPr>
          <p:cNvSpPr txBox="1"/>
          <p:nvPr/>
        </p:nvSpPr>
        <p:spPr>
          <a:xfrm>
            <a:off x="8444945" y="4869114"/>
            <a:ext cx="29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LTE and THE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B036D-5C42-2352-246D-7061B312836A}"/>
              </a:ext>
            </a:extLst>
          </p:cNvPr>
          <p:cNvSpPr txBox="1"/>
          <p:nvPr/>
        </p:nvSpPr>
        <p:spPr>
          <a:xfrm>
            <a:off x="1794387" y="5036263"/>
            <a:ext cx="181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E-Beam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4FDD1C-9A74-85D8-78CD-CACA72D14EE2}"/>
              </a:ext>
            </a:extLst>
          </p:cNvPr>
          <p:cNvSpPr/>
          <p:nvPr/>
        </p:nvSpPr>
        <p:spPr>
          <a:xfrm>
            <a:off x="8863255" y="1482866"/>
            <a:ext cx="162758" cy="660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2609F2A0-D7AF-C38C-6328-0DF462FEB492}"/>
              </a:ext>
            </a:extLst>
          </p:cNvPr>
          <p:cNvSpPr/>
          <p:nvPr/>
        </p:nvSpPr>
        <p:spPr>
          <a:xfrm>
            <a:off x="8443980" y="1641083"/>
            <a:ext cx="745981" cy="344129"/>
          </a:xfrm>
          <a:prstGeom prst="curved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3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tal objects on a glass surface&#10;&#10;AI-generated content may be incorrect.">
            <a:extLst>
              <a:ext uri="{FF2B5EF4-FFF2-40B4-BE49-F238E27FC236}">
                <a16:creationId xmlns:a16="http://schemas.microsoft.com/office/drawing/2014/main" id="{92A8F789-0FB2-1C6D-661D-DB093D24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8"/>
          <a:stretch>
            <a:fillRect/>
          </a:stretch>
        </p:blipFill>
        <p:spPr>
          <a:xfrm>
            <a:off x="6951325" y="1991006"/>
            <a:ext cx="4454098" cy="43182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white rectangular object with different shapes&#10;&#10;AI-generated content may be incorrect.">
            <a:extLst>
              <a:ext uri="{FF2B5EF4-FFF2-40B4-BE49-F238E27FC236}">
                <a16:creationId xmlns:a16="http://schemas.microsoft.com/office/drawing/2014/main" id="{696343C6-E418-3EE2-A2BD-8BBACBBE8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06" t="36494" r="15781" b="9617"/>
          <a:stretch>
            <a:fillRect/>
          </a:stretch>
        </p:blipFill>
        <p:spPr>
          <a:xfrm rot="16200000">
            <a:off x="8740838" y="-454755"/>
            <a:ext cx="875071" cy="37460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metal box with a door open&#10;&#10;AI-generated content may be incorrect.">
            <a:extLst>
              <a:ext uri="{FF2B5EF4-FFF2-40B4-BE49-F238E27FC236}">
                <a16:creationId xmlns:a16="http://schemas.microsoft.com/office/drawing/2014/main" id="{D750C0A2-EE4A-2A68-69CE-9692AAB35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7"/>
          <a:stretch>
            <a:fillRect/>
          </a:stretch>
        </p:blipFill>
        <p:spPr>
          <a:xfrm>
            <a:off x="1022633" y="1646877"/>
            <a:ext cx="4809057" cy="46623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3E1C3-BB4B-99F9-BEDA-B4F25768B29F}"/>
              </a:ext>
            </a:extLst>
          </p:cNvPr>
          <p:cNvSpPr txBox="1"/>
          <p:nvPr/>
        </p:nvSpPr>
        <p:spPr>
          <a:xfrm>
            <a:off x="11729884" y="6533756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2B898-BD9D-5ADC-F127-1FB9CC43E7CB}"/>
              </a:ext>
            </a:extLst>
          </p:cNvPr>
          <p:cNvSpPr txBox="1"/>
          <p:nvPr/>
        </p:nvSpPr>
        <p:spPr>
          <a:xfrm>
            <a:off x="658680" y="118652"/>
            <a:ext cx="6341806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Inside structure of Evaporator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59DF7-76BA-9A90-3875-81AFFC565C18}"/>
              </a:ext>
            </a:extLst>
          </p:cNvPr>
          <p:cNvSpPr txBox="1"/>
          <p:nvPr/>
        </p:nvSpPr>
        <p:spPr>
          <a:xfrm>
            <a:off x="1720562" y="6395257"/>
            <a:ext cx="4218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Sources- E-beam, LTE, THE</a:t>
            </a:r>
          </a:p>
          <a:p>
            <a:pPr marL="285750" indent="-285750">
              <a:buFontTx/>
              <a:buChar char="-"/>
            </a:pP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23D3B-B2D7-D324-3A7C-93E31921BBCA}"/>
              </a:ext>
            </a:extLst>
          </p:cNvPr>
          <p:cNvSpPr txBox="1"/>
          <p:nvPr/>
        </p:nvSpPr>
        <p:spPr>
          <a:xfrm>
            <a:off x="7229167" y="6407861"/>
            <a:ext cx="4375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Trial Al contacts deposition with E-beam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EA25A7-A2EC-2F18-D7AC-190D3DF9AFC2}"/>
              </a:ext>
            </a:extLst>
          </p:cNvPr>
          <p:cNvCxnSpPr>
            <a:cxnSpLocks/>
          </p:cNvCxnSpPr>
          <p:nvPr/>
        </p:nvCxnSpPr>
        <p:spPr>
          <a:xfrm>
            <a:off x="381000" y="799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2DD42BD-8A0D-3944-AD21-007F459D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B8DFD-1642-5E59-28BB-F3F60F1AF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015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414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66C739-AEBB-2D4F-5219-5078EB1B8E9D}"/>
              </a:ext>
            </a:extLst>
          </p:cNvPr>
          <p:cNvSpPr txBox="1"/>
          <p:nvPr/>
        </p:nvSpPr>
        <p:spPr>
          <a:xfrm>
            <a:off x="433587" y="172293"/>
            <a:ext cx="7570838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Ellipsometer </a:t>
            </a:r>
          </a:p>
        </p:txBody>
      </p:sp>
      <p:pic>
        <p:nvPicPr>
          <p:cNvPr id="6" name="Picture 5" descr="A room with a computer and a table&#10;&#10;AI-generated content may be incorrect.">
            <a:extLst>
              <a:ext uri="{FF2B5EF4-FFF2-40B4-BE49-F238E27FC236}">
                <a16:creationId xmlns:a16="http://schemas.microsoft.com/office/drawing/2014/main" id="{AE132894-0790-7811-0E2C-7C10FD037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3" y="1272415"/>
            <a:ext cx="7168682" cy="43131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13105-3AC1-F495-E8F8-54792E74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93" y="3508536"/>
            <a:ext cx="5132438" cy="31684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564B1A-9B59-AFDA-6376-107AEC93F395}"/>
              </a:ext>
            </a:extLst>
          </p:cNvPr>
          <p:cNvSpPr txBox="1"/>
          <p:nvPr/>
        </p:nvSpPr>
        <p:spPr>
          <a:xfrm>
            <a:off x="11729884" y="6492316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3C186-022F-8DAA-BD24-9A4742663A7C}"/>
              </a:ext>
            </a:extLst>
          </p:cNvPr>
          <p:cNvSpPr txBox="1"/>
          <p:nvPr/>
        </p:nvSpPr>
        <p:spPr>
          <a:xfrm>
            <a:off x="8406581" y="1416521"/>
            <a:ext cx="3441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N" dirty="0"/>
              <a:t>Troubleshooting tests with different types of materials that were available</a:t>
            </a:r>
          </a:p>
          <a:p>
            <a:endParaRPr lang="en-IN" dirty="0"/>
          </a:p>
          <a:p>
            <a:pPr marL="285750" indent="-285750">
              <a:buFontTx/>
              <a:buChar char="-"/>
            </a:pPr>
            <a:r>
              <a:rPr lang="en-IN" dirty="0"/>
              <a:t>Exploring different fitting and modelling options</a:t>
            </a:r>
          </a:p>
          <a:p>
            <a:endParaRPr lang="en-IN" dirty="0"/>
          </a:p>
          <a:p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89C67E-6243-75EC-4AB0-D42D1BD1E933}"/>
              </a:ext>
            </a:extLst>
          </p:cNvPr>
          <p:cNvCxnSpPr>
            <a:cxnSpLocks/>
          </p:cNvCxnSpPr>
          <p:nvPr/>
        </p:nvCxnSpPr>
        <p:spPr>
          <a:xfrm>
            <a:off x="433587" y="956550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D551773E-FE4F-1F3E-3DCC-6DFBF094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F8237C-6D34-EAA0-D353-EC794B2D6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158" y="3201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2871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49F191-C4B6-E7C2-6E10-80BFEF62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8" t="4145" r="1868" b="3256"/>
          <a:stretch>
            <a:fillRect/>
          </a:stretch>
        </p:blipFill>
        <p:spPr>
          <a:xfrm>
            <a:off x="85067" y="637929"/>
            <a:ext cx="10638501" cy="3075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182BED-6359-3991-82D3-91AB658E62C1}"/>
              </a:ext>
            </a:extLst>
          </p:cNvPr>
          <p:cNvSpPr txBox="1"/>
          <p:nvPr/>
        </p:nvSpPr>
        <p:spPr>
          <a:xfrm>
            <a:off x="1710813" y="814776"/>
            <a:ext cx="32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85nm </a:t>
            </a:r>
            <a:r>
              <a:rPr lang="en-IN" b="1" dirty="0" err="1"/>
              <a:t>SiO</a:t>
            </a:r>
            <a:r>
              <a:rPr lang="en-IN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₂ on c-Si </a:t>
            </a:r>
            <a:endParaRPr lang="en-IN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4963A6-AEA2-1287-8973-55594831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5" r="1942" b="2220"/>
          <a:stretch>
            <a:fillRect/>
          </a:stretch>
        </p:blipFill>
        <p:spPr>
          <a:xfrm>
            <a:off x="-10796" y="3711676"/>
            <a:ext cx="10432022" cy="31463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74CF70-A347-67ED-AEA2-A30BCF30DC62}"/>
              </a:ext>
            </a:extLst>
          </p:cNvPr>
          <p:cNvSpPr txBox="1"/>
          <p:nvPr/>
        </p:nvSpPr>
        <p:spPr>
          <a:xfrm>
            <a:off x="7304401" y="3868037"/>
            <a:ext cx="311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300nm </a:t>
            </a:r>
            <a:r>
              <a:rPr lang="en-IN" b="1" dirty="0" err="1"/>
              <a:t>SiO</a:t>
            </a:r>
            <a:r>
              <a:rPr lang="en-IN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₂ on c-Si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39131-1CFE-3C0C-5C0F-D005129B4F4D}"/>
              </a:ext>
            </a:extLst>
          </p:cNvPr>
          <p:cNvSpPr txBox="1"/>
          <p:nvPr/>
        </p:nvSpPr>
        <p:spPr>
          <a:xfrm>
            <a:off x="11769213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C96FF-0817-2E6E-BCA1-D069C95C51C6}"/>
              </a:ext>
            </a:extLst>
          </p:cNvPr>
          <p:cNvSpPr txBox="1"/>
          <p:nvPr/>
        </p:nvSpPr>
        <p:spPr>
          <a:xfrm>
            <a:off x="776749" y="86812"/>
            <a:ext cx="674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Oxides fit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B8A311-C948-CD7F-88A6-090DC7A645C2}"/>
              </a:ext>
            </a:extLst>
          </p:cNvPr>
          <p:cNvCxnSpPr>
            <a:cxnSpLocks/>
          </p:cNvCxnSpPr>
          <p:nvPr/>
        </p:nvCxnSpPr>
        <p:spPr>
          <a:xfrm>
            <a:off x="502413" y="610032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CF99B9DE-7A7C-BDD1-9888-2EF8D3BA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26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D95D5-43B6-ADE4-8A25-160F72755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85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757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49234-43EF-CC45-D4B3-4770A54B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48" y="3180842"/>
            <a:ext cx="6327520" cy="369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547A-54F2-33C2-C422-8CEBC5729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3" y="180832"/>
            <a:ext cx="6086168" cy="3394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5F4AD-0074-EB1E-F22C-F27A259FFB8A}"/>
              </a:ext>
            </a:extLst>
          </p:cNvPr>
          <p:cNvSpPr txBox="1"/>
          <p:nvPr/>
        </p:nvSpPr>
        <p:spPr>
          <a:xfrm>
            <a:off x="9301316" y="3596901"/>
            <a:ext cx="264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30nm Gold on Glass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1DBBE-E138-94A8-12AC-1670D51EBBA2}"/>
              </a:ext>
            </a:extLst>
          </p:cNvPr>
          <p:cNvSpPr txBox="1"/>
          <p:nvPr/>
        </p:nvSpPr>
        <p:spPr>
          <a:xfrm>
            <a:off x="3200399" y="1925087"/>
            <a:ext cx="266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Deposited Al contacts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A37C0-56F8-B370-AEA5-9EA3C15F2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3542830"/>
            <a:ext cx="6086168" cy="3274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0527DB-2A79-B337-7F7E-DC06CE51DB63}"/>
              </a:ext>
            </a:extLst>
          </p:cNvPr>
          <p:cNvSpPr txBox="1"/>
          <p:nvPr/>
        </p:nvSpPr>
        <p:spPr>
          <a:xfrm>
            <a:off x="3972464" y="4609916"/>
            <a:ext cx="259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Si100 Wafer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A23FF-71E4-ECD9-5A8F-15D0BFD5E04D}"/>
              </a:ext>
            </a:extLst>
          </p:cNvPr>
          <p:cNvSpPr txBox="1"/>
          <p:nvPr/>
        </p:nvSpPr>
        <p:spPr>
          <a:xfrm>
            <a:off x="11729884" y="58693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B8D3D-07F7-61E8-CD8E-9624668D67A5}"/>
              </a:ext>
            </a:extLst>
          </p:cNvPr>
          <p:cNvSpPr txBox="1"/>
          <p:nvPr/>
        </p:nvSpPr>
        <p:spPr>
          <a:xfrm>
            <a:off x="6263496" y="1392851"/>
            <a:ext cx="56334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Results for the Ellipsometry fit on Metals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16AF5-93E5-316F-119A-643E1F24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26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50FB5-BA5A-BD71-9F96-58CF4D2F1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085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CAA24-71D6-3554-8B96-9C56DC5D262D}"/>
              </a:ext>
            </a:extLst>
          </p:cNvPr>
          <p:cNvSpPr txBox="1"/>
          <p:nvPr/>
        </p:nvSpPr>
        <p:spPr>
          <a:xfrm>
            <a:off x="11734338" y="6429975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6210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EAF33A5-3B80-177F-F26D-FDAA8479326C}"/>
              </a:ext>
            </a:extLst>
          </p:cNvPr>
          <p:cNvSpPr txBox="1"/>
          <p:nvPr/>
        </p:nvSpPr>
        <p:spPr>
          <a:xfrm>
            <a:off x="471949" y="163756"/>
            <a:ext cx="10235380" cy="118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Ongoing and Future work –</a:t>
            </a:r>
          </a:p>
          <a:p>
            <a:br>
              <a:rPr lang="en-IN" dirty="0"/>
            </a:b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CD6FF-CC31-4D79-B020-9FB86809B321}"/>
              </a:ext>
            </a:extLst>
          </p:cNvPr>
          <p:cNvSpPr txBox="1"/>
          <p:nvPr/>
        </p:nvSpPr>
        <p:spPr>
          <a:xfrm>
            <a:off x="722671" y="1120676"/>
            <a:ext cx="9733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400" dirty="0">
              <a:latin typeface="Canva Sans"/>
            </a:endParaRPr>
          </a:p>
          <a:p>
            <a:r>
              <a:rPr lang="en-IN" sz="2400" dirty="0">
                <a:latin typeface="Canva Sans"/>
              </a:rPr>
              <a:t>1. Deposition of the standard (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Ta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₅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SiO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₂) </a:t>
            </a:r>
            <a:r>
              <a:rPr lang="en-IN" sz="2400" dirty="0">
                <a:latin typeface="Canva Sans"/>
              </a:rPr>
              <a:t>coatings for the interferometer.</a:t>
            </a:r>
          </a:p>
          <a:p>
            <a:endParaRPr lang="en-IN" sz="2400" dirty="0">
              <a:latin typeface="Canva Sans"/>
            </a:endParaRPr>
          </a:p>
          <a:p>
            <a:r>
              <a:rPr lang="en-IN" sz="2400" dirty="0">
                <a:latin typeface="Canva Sans"/>
              </a:rPr>
              <a:t>2. Characterization of the coatings.</a:t>
            </a:r>
          </a:p>
          <a:p>
            <a:endParaRPr lang="en-IN" sz="2400" dirty="0">
              <a:latin typeface="Canva Sans"/>
            </a:endParaRPr>
          </a:p>
          <a:p>
            <a:r>
              <a:rPr lang="en-IN" sz="2400" dirty="0">
                <a:latin typeface="Canva Sans"/>
              </a:rPr>
              <a:t>3. Necessary optimization of the coatings</a:t>
            </a:r>
          </a:p>
          <a:p>
            <a:endParaRPr lang="en-IN" sz="2400" dirty="0">
              <a:latin typeface="Canva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09E33-2E4E-CACA-FA60-15BE347CF7AC}"/>
              </a:ext>
            </a:extLst>
          </p:cNvPr>
          <p:cNvSpPr txBox="1"/>
          <p:nvPr/>
        </p:nvSpPr>
        <p:spPr>
          <a:xfrm>
            <a:off x="11729884" y="6377743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FC47B9-F955-33E3-FBC4-30D832AB423A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67971C44-419A-FB44-61F7-4C26AB83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1B26E-7CD4-B76E-20AF-673E21CE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158" y="26331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415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E4E4D2-8DC5-CE9A-0819-0079A69C4382}"/>
              </a:ext>
            </a:extLst>
          </p:cNvPr>
          <p:cNvSpPr txBox="1"/>
          <p:nvPr/>
        </p:nvSpPr>
        <p:spPr>
          <a:xfrm>
            <a:off x="471949" y="163756"/>
            <a:ext cx="6499122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Courses and Summer school-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2BD68-A6DA-5DD0-0CF9-C6D33398E284}"/>
              </a:ext>
            </a:extLst>
          </p:cNvPr>
          <p:cNvSpPr txBox="1"/>
          <p:nvPr/>
        </p:nvSpPr>
        <p:spPr>
          <a:xfrm>
            <a:off x="934065" y="1635146"/>
            <a:ext cx="6587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dirty="0">
                <a:latin typeface="Canva Sans" panose="020B0604020202020204"/>
              </a:rPr>
              <a:t>1. Scientific programming MATLAB – Passed (credits – 6)</a:t>
            </a:r>
          </a:p>
          <a:p>
            <a:pPr lvl="0"/>
            <a:r>
              <a:rPr lang="en-IN" dirty="0">
                <a:latin typeface="Canva Sans" panose="020B0604020202020204"/>
              </a:rPr>
              <a:t>2. Machine Learning for Physics – Exam pending</a:t>
            </a:r>
          </a:p>
          <a:p>
            <a:pPr lvl="0"/>
            <a:endParaRPr lang="en-IN" dirty="0">
              <a:latin typeface="Canva Sans" panose="020B0604020202020204"/>
            </a:endParaRPr>
          </a:p>
          <a:p>
            <a:r>
              <a:rPr lang="en-IN" b="1" dirty="0">
                <a:latin typeface="Canva Sans" panose="020B0604020202020204"/>
              </a:rPr>
              <a:t>Courses need to be attended – </a:t>
            </a:r>
            <a:endParaRPr lang="en-IN" dirty="0">
              <a:latin typeface="Canva Sans" panose="020B0604020202020204"/>
            </a:endParaRPr>
          </a:p>
          <a:p>
            <a:pPr lvl="0"/>
            <a:r>
              <a:rPr lang="en-IN" dirty="0">
                <a:latin typeface="Canva Sans" panose="020B0604020202020204"/>
              </a:rPr>
              <a:t>1. Radiation matter interaction - Enrolled</a:t>
            </a:r>
          </a:p>
          <a:p>
            <a:pPr lvl="0"/>
            <a:r>
              <a:rPr lang="en-IN" dirty="0">
                <a:latin typeface="Canva Sans" panose="020B0604020202020204"/>
              </a:rPr>
              <a:t>2. Semiconductor Light Sources for Engineers</a:t>
            </a:r>
          </a:p>
          <a:p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613BD-5CB1-BD5F-1EBC-61701CBA59B0}"/>
              </a:ext>
            </a:extLst>
          </p:cNvPr>
          <p:cNvSpPr txBox="1"/>
          <p:nvPr/>
        </p:nvSpPr>
        <p:spPr>
          <a:xfrm>
            <a:off x="934065" y="3879331"/>
            <a:ext cx="1015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Summer school attended- </a:t>
            </a:r>
            <a:r>
              <a:rPr lang="en-IN" dirty="0"/>
              <a:t>2025 Characterization of Materials Summer School. </a:t>
            </a:r>
            <a:br>
              <a:rPr lang="en-IN" dirty="0"/>
            </a:br>
            <a:r>
              <a:rPr lang="en-IN" dirty="0"/>
              <a:t>                                                               2</a:t>
            </a:r>
            <a:r>
              <a:rPr lang="en-IN" baseline="30000" dirty="0"/>
              <a:t>nd</a:t>
            </a:r>
            <a:r>
              <a:rPr lang="en-IN" dirty="0"/>
              <a:t> September 2025 to 5</a:t>
            </a:r>
            <a:r>
              <a:rPr lang="en-IN" baseline="30000" dirty="0"/>
              <a:t>th</a:t>
            </a:r>
            <a:r>
              <a:rPr lang="en-IN" dirty="0"/>
              <a:t> September 2025.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A9D60-71F7-0681-4CD8-6AEC4C6B9813}"/>
              </a:ext>
            </a:extLst>
          </p:cNvPr>
          <p:cNvSpPr txBox="1"/>
          <p:nvPr/>
        </p:nvSpPr>
        <p:spPr>
          <a:xfrm>
            <a:off x="11729884" y="639740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F6DB75-D4A9-7217-52E2-2C7533DC3CC3}"/>
              </a:ext>
            </a:extLst>
          </p:cNvPr>
          <p:cNvCxnSpPr/>
          <p:nvPr/>
        </p:nvCxnSpPr>
        <p:spPr>
          <a:xfrm>
            <a:off x="186813" y="790081"/>
            <a:ext cx="114300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E2B2B7D-2177-D826-EC6A-EA7C5558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57419-999E-6857-D697-695CCAF1F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15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9919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Uncover the Secrets of the Gravitational Wave Background">
            <a:extLst>
              <a:ext uri="{FF2B5EF4-FFF2-40B4-BE49-F238E27FC236}">
                <a16:creationId xmlns:a16="http://schemas.microsoft.com/office/drawing/2014/main" id="{ACF7DBF5-62B7-4EE5-3B1D-C5E4A041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902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82600" dist="292100" dir="5400000" algn="ctr" rotWithShape="0">
              <a:schemeClr val="tx1">
                <a:alpha val="40000"/>
              </a:schemeClr>
            </a:outerShdw>
            <a:reflection stA="89000" endPos="65000" dist="50800" dir="5400000" sy="-100000" algn="bl" rotWithShape="0"/>
            <a:softEdge rad="88900"/>
          </a:effectLst>
          <a:scene3d>
            <a:camera prst="orthographicFront">
              <a:rot lat="0" lon="0" rev="0"/>
            </a:camera>
            <a:lightRig rig="balanced" dir="t"/>
          </a:scene3d>
          <a:sp3d z="25400" extrusionH="76200" contourW="95250" prstMaterial="matte">
            <a:bevelT w="88900" h="44450"/>
            <a:extrusionClr>
              <a:schemeClr val="bg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740B1-B150-87C8-1E56-F261825F92D2}"/>
              </a:ext>
            </a:extLst>
          </p:cNvPr>
          <p:cNvSpPr txBox="1"/>
          <p:nvPr/>
        </p:nvSpPr>
        <p:spPr>
          <a:xfrm>
            <a:off x="3893573" y="3068652"/>
            <a:ext cx="4404854" cy="10156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IN" sz="6000" b="1" dirty="0">
                <a:solidFill>
                  <a:schemeClr val="bg1"/>
                </a:solidFill>
              </a:rPr>
              <a:t>Thank You!!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32F5E8-625C-DA70-26DA-5201E3A4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269" y="119269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D57FD-06F0-45D7-0AB2-CDD0E3ECE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695" y="119269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3591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E4E4D2-8DC5-CE9A-0819-0079A69C4382}"/>
              </a:ext>
            </a:extLst>
          </p:cNvPr>
          <p:cNvSpPr txBox="1"/>
          <p:nvPr/>
        </p:nvSpPr>
        <p:spPr>
          <a:xfrm>
            <a:off x="452284" y="52716"/>
            <a:ext cx="6499122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Summer school-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613BD-5CB1-BD5F-1EBC-61701CBA59B0}"/>
              </a:ext>
            </a:extLst>
          </p:cNvPr>
          <p:cNvSpPr txBox="1"/>
          <p:nvPr/>
        </p:nvSpPr>
        <p:spPr>
          <a:xfrm>
            <a:off x="1767348" y="1002182"/>
            <a:ext cx="82689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2025 Characterization of Materials Summer School. </a:t>
            </a:r>
          </a:p>
          <a:p>
            <a:pPr algn="ctr"/>
            <a:r>
              <a:rPr lang="en-IN" sz="2000" dirty="0"/>
              <a:t> 2</a:t>
            </a:r>
            <a:r>
              <a:rPr lang="en-IN" sz="2000" baseline="30000" dirty="0"/>
              <a:t>nd</a:t>
            </a:r>
            <a:r>
              <a:rPr lang="en-IN" sz="2000" dirty="0"/>
              <a:t> September 2025 to 5</a:t>
            </a:r>
            <a:r>
              <a:rPr lang="en-IN" sz="2000" baseline="30000" dirty="0"/>
              <a:t>th</a:t>
            </a:r>
            <a:r>
              <a:rPr lang="en-IN" sz="2000" dirty="0"/>
              <a:t> September 2025.</a:t>
            </a:r>
          </a:p>
          <a:p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F6DB75-D4A9-7217-52E2-2C7533DC3CC3}"/>
              </a:ext>
            </a:extLst>
          </p:cNvPr>
          <p:cNvCxnSpPr/>
          <p:nvPr/>
        </p:nvCxnSpPr>
        <p:spPr>
          <a:xfrm>
            <a:off x="186813" y="790081"/>
            <a:ext cx="11430000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AC42E4-60EE-CE26-E04B-934010D1A57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793092"/>
          <a:ext cx="81280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4104156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1542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01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TEM &amp; Microanalysis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See atoms and defects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4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XPS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Check surface elements and bonds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75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X-ray/Neutron Diffraction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Find crystal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7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SEM, EDX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Look at surface and elements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57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See atoms on surfaces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231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 surface shape at nanoscale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Nanoindentation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Test hardness and stiffness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61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Visco-Elastic Characterisation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Study soft/stretchy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325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Rheology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 flow of liquids/gels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58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Tribology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Test friction and wear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204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Corrosion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Study rusting/degradation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Scratch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Check coating 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99378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9B906B4-8FE4-2FF9-DDAA-51EA6C8D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426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FDD57-EAF1-D757-7163-C7304731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85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2424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A98762-BF55-4F8E-A2BF-91BFDF09A540}"/>
              </a:ext>
            </a:extLst>
          </p:cNvPr>
          <p:cNvSpPr txBox="1"/>
          <p:nvPr/>
        </p:nvSpPr>
        <p:spPr>
          <a:xfrm>
            <a:off x="235974" y="144093"/>
            <a:ext cx="8229600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dirty="0"/>
              <a:t> </a:t>
            </a:r>
            <a:r>
              <a:rPr lang="en-IN" sz="3470" b="1" dirty="0"/>
              <a:t>Research project and objectives</a:t>
            </a:r>
            <a:endParaRPr lang="en-IN" sz="3470" dirty="0"/>
          </a:p>
          <a:p>
            <a:endParaRPr lang="en-IN" sz="347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584AE-EC61-EF67-5537-7EC07F5BEE08}"/>
              </a:ext>
            </a:extLst>
          </p:cNvPr>
          <p:cNvSpPr txBox="1"/>
          <p:nvPr/>
        </p:nvSpPr>
        <p:spPr>
          <a:xfrm>
            <a:off x="381000" y="2582604"/>
            <a:ext cx="5149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" panose="020B0604020202020204" charset="0"/>
              </a:rPr>
              <a:t>Project Title</a:t>
            </a:r>
            <a:r>
              <a:rPr lang="en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" panose="020B0604020202020204" charset="0"/>
              </a:rPr>
              <a:t>-</a:t>
            </a:r>
          </a:p>
          <a:p>
            <a:r>
              <a:rPr lang="en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va Sans" panose="020B0604020202020204" charset="0"/>
              </a:rPr>
              <a:t>Optics and thermo-optics of dielectric coatings for gravitational wave interferometer.</a:t>
            </a:r>
          </a:p>
          <a:p>
            <a:endParaRPr lang="en-IN" sz="2400" dirty="0">
              <a:latin typeface="Canv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A0094-0B24-746E-5A7E-646E1889CCE7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6BD8ED-0A3D-EF07-99D1-F9C065E56EA2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95DE59E-6099-FFE1-C687-BBE1B00D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4211D-84F5-8586-7AF8-8121A3A4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53BFF-A528-FDA6-8D4D-03E6C50B3841}"/>
              </a:ext>
            </a:extLst>
          </p:cNvPr>
          <p:cNvSpPr txBox="1"/>
          <p:nvPr/>
        </p:nvSpPr>
        <p:spPr>
          <a:xfrm>
            <a:off x="5943513" y="1843940"/>
            <a:ext cx="5867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>
                <a:latin typeface="Canva Sans" panose="020B0604020202020204" charset="0"/>
              </a:rPr>
              <a:t>Objectives- </a:t>
            </a:r>
          </a:p>
          <a:p>
            <a:endParaRPr lang="en-IN" dirty="0">
              <a:latin typeface="Canva Sans" panose="020B060402020202020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Canva Sans" panose="020B0604020202020204" charset="0"/>
              </a:rPr>
              <a:t>To deposit thin films made from various materials that minimize thermal noise and maximize reflectivity.</a:t>
            </a:r>
          </a:p>
          <a:p>
            <a:endParaRPr lang="en-US" dirty="0">
              <a:latin typeface="Canva Sans" panose="020B060402020202020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Canva Sans" panose="020B0604020202020204" charset="0"/>
              </a:rPr>
              <a:t>Characterize the films to get the optical properties </a:t>
            </a:r>
          </a:p>
          <a:p>
            <a:endParaRPr lang="en-US" dirty="0">
              <a:latin typeface="Canva Sans" panose="020B060402020202020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Canva Sans" panose="020B0604020202020204" charset="0"/>
              </a:rPr>
              <a:t>Study the thermo-optical effects of these thin films</a:t>
            </a:r>
          </a:p>
          <a:p>
            <a:pPr marL="342900" indent="-342900">
              <a:buFontTx/>
              <a:buChar char="-"/>
            </a:pPr>
            <a:endParaRPr lang="en-US" dirty="0">
              <a:latin typeface="Canva Sans" panose="020B060402020202020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Canva Sans" panose="020B0604020202020204" charset="0"/>
              </a:rPr>
              <a:t>Evaluation of the overall or in </a:t>
            </a:r>
            <a:r>
              <a:rPr lang="en-US" i="1" dirty="0">
                <a:latin typeface="Canva Sans" panose="020B0604020202020204" charset="0"/>
              </a:rPr>
              <a:t>situ </a:t>
            </a:r>
            <a:r>
              <a:rPr lang="en-US" dirty="0">
                <a:latin typeface="Canva Sans" panose="020B0604020202020204" charset="0"/>
              </a:rPr>
              <a:t>performance of the films</a:t>
            </a:r>
          </a:p>
          <a:p>
            <a:endParaRPr lang="en-IN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93D180C-99A6-D94F-3A4B-52D6BE2B00F5}"/>
              </a:ext>
            </a:extLst>
          </p:cNvPr>
          <p:cNvSpPr/>
          <p:nvPr/>
        </p:nvSpPr>
        <p:spPr>
          <a:xfrm>
            <a:off x="5333263" y="2111477"/>
            <a:ext cx="394764" cy="26350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8918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D4FCA-4FAA-93B4-1F21-5A2089A5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5773B8-8483-DADF-9AA5-A2CF42999392}"/>
              </a:ext>
            </a:extLst>
          </p:cNvPr>
          <p:cNvSpPr txBox="1"/>
          <p:nvPr/>
        </p:nvSpPr>
        <p:spPr>
          <a:xfrm>
            <a:off x="481775" y="163871"/>
            <a:ext cx="8229600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dirty="0"/>
              <a:t> </a:t>
            </a:r>
            <a:r>
              <a:rPr lang="en-IN" sz="3470" b="1" dirty="0"/>
              <a:t>Background</a:t>
            </a:r>
            <a:endParaRPr lang="en-IN" sz="3470" dirty="0"/>
          </a:p>
          <a:p>
            <a:endParaRPr lang="en-IN" sz="347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72C96-3FE8-36C2-545E-DCDC743BE489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26434B-65A5-69C1-D139-62F82D8B063D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1B9AC5FF-F4D4-F529-A5F1-D7662FC7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CCEBC-4221-0062-C94A-6E0043DF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13C7B2-A06F-3EAD-FAE8-506A38A59807}"/>
              </a:ext>
            </a:extLst>
          </p:cNvPr>
          <p:cNvSpPr/>
          <p:nvPr/>
        </p:nvSpPr>
        <p:spPr>
          <a:xfrm>
            <a:off x="914400" y="1750142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1916-</a:t>
            </a:r>
          </a:p>
          <a:p>
            <a:pPr algn="ctr"/>
            <a:r>
              <a:rPr lang="en-IN" dirty="0"/>
              <a:t> Einstein predicted GW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E2189A-2BC4-9363-EB1E-05215467C8A3}"/>
              </a:ext>
            </a:extLst>
          </p:cNvPr>
          <p:cNvSpPr/>
          <p:nvPr/>
        </p:nvSpPr>
        <p:spPr>
          <a:xfrm>
            <a:off x="914400" y="4740452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New generation of detector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21D112-648C-357B-8CF3-339D988412B5}"/>
              </a:ext>
            </a:extLst>
          </p:cNvPr>
          <p:cNvSpPr/>
          <p:nvPr/>
        </p:nvSpPr>
        <p:spPr>
          <a:xfrm>
            <a:off x="4060720" y="4740452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Upgrades and more detection of GW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F0E2C-2FAE-DE32-AE23-F528EF904167}"/>
              </a:ext>
            </a:extLst>
          </p:cNvPr>
          <p:cNvSpPr/>
          <p:nvPr/>
        </p:nvSpPr>
        <p:spPr>
          <a:xfrm>
            <a:off x="4060721" y="1750142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1974- Hulse and Taylor discovered binary pulsar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8E9A60-1612-4639-A515-1EBC0439EC6D}"/>
              </a:ext>
            </a:extLst>
          </p:cNvPr>
          <p:cNvSpPr/>
          <p:nvPr/>
        </p:nvSpPr>
        <p:spPr>
          <a:xfrm>
            <a:off x="7207040" y="1659026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1992: LIGO Project Founded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575EC2-8D1A-9573-57E9-B373F526F69F}"/>
              </a:ext>
            </a:extLst>
          </p:cNvPr>
          <p:cNvSpPr/>
          <p:nvPr/>
        </p:nvSpPr>
        <p:spPr>
          <a:xfrm>
            <a:off x="8790083" y="3145950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2000s: Initial LIGO &amp; Virgo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8CBC51-63AD-B887-37AB-C77D18132F90}"/>
              </a:ext>
            </a:extLst>
          </p:cNvPr>
          <p:cNvSpPr/>
          <p:nvPr/>
        </p:nvSpPr>
        <p:spPr>
          <a:xfrm>
            <a:off x="7207040" y="4740452"/>
            <a:ext cx="1504335" cy="1160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2015: Advanced LIGO Detection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FEB6AD4-DE1B-C63F-6415-B2FA38947200}"/>
              </a:ext>
            </a:extLst>
          </p:cNvPr>
          <p:cNvSpPr/>
          <p:nvPr/>
        </p:nvSpPr>
        <p:spPr>
          <a:xfrm>
            <a:off x="2476500" y="2124768"/>
            <a:ext cx="1504335" cy="411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CAD5CF3-EE87-5FE4-9107-88BEE2A58B37}"/>
              </a:ext>
            </a:extLst>
          </p:cNvPr>
          <p:cNvSpPr/>
          <p:nvPr/>
        </p:nvSpPr>
        <p:spPr>
          <a:xfrm>
            <a:off x="5617593" y="2127682"/>
            <a:ext cx="1504335" cy="411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B8D60E1F-853A-136B-6578-4BF000589695}"/>
              </a:ext>
            </a:extLst>
          </p:cNvPr>
          <p:cNvSpPr/>
          <p:nvPr/>
        </p:nvSpPr>
        <p:spPr>
          <a:xfrm>
            <a:off x="5687648" y="5115078"/>
            <a:ext cx="1364223" cy="4110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82C8B3AC-A2D0-B5EF-E33A-673C06B5C04D}"/>
              </a:ext>
            </a:extLst>
          </p:cNvPr>
          <p:cNvSpPr/>
          <p:nvPr/>
        </p:nvSpPr>
        <p:spPr>
          <a:xfrm>
            <a:off x="2530384" y="5115078"/>
            <a:ext cx="1364223" cy="4110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Arrow: Left-Up 28">
            <a:extLst>
              <a:ext uri="{FF2B5EF4-FFF2-40B4-BE49-F238E27FC236}">
                <a16:creationId xmlns:a16="http://schemas.microsoft.com/office/drawing/2014/main" id="{98744408-F92C-E488-7B12-D5F8436454BD}"/>
              </a:ext>
            </a:extLst>
          </p:cNvPr>
          <p:cNvSpPr/>
          <p:nvPr/>
        </p:nvSpPr>
        <p:spPr>
          <a:xfrm>
            <a:off x="8817024" y="4559724"/>
            <a:ext cx="956246" cy="1028433"/>
          </a:xfrm>
          <a:custGeom>
            <a:avLst/>
            <a:gdLst>
              <a:gd name="connsiteX0" fmla="*/ 0 w 997012"/>
              <a:gd name="connsiteY0" fmla="*/ 765090 h 1014343"/>
              <a:gd name="connsiteX1" fmla="*/ 249253 w 997012"/>
              <a:gd name="connsiteY1" fmla="*/ 515837 h 1014343"/>
              <a:gd name="connsiteX2" fmla="*/ 249253 w 997012"/>
              <a:gd name="connsiteY2" fmla="*/ 640464 h 1014343"/>
              <a:gd name="connsiteX3" fmla="*/ 623133 w 997012"/>
              <a:gd name="connsiteY3" fmla="*/ 640464 h 1014343"/>
              <a:gd name="connsiteX4" fmla="*/ 623133 w 997012"/>
              <a:gd name="connsiteY4" fmla="*/ 249253 h 1014343"/>
              <a:gd name="connsiteX5" fmla="*/ 498506 w 997012"/>
              <a:gd name="connsiteY5" fmla="*/ 249253 h 1014343"/>
              <a:gd name="connsiteX6" fmla="*/ 747759 w 997012"/>
              <a:gd name="connsiteY6" fmla="*/ 0 h 1014343"/>
              <a:gd name="connsiteX7" fmla="*/ 997012 w 997012"/>
              <a:gd name="connsiteY7" fmla="*/ 249253 h 1014343"/>
              <a:gd name="connsiteX8" fmla="*/ 872386 w 997012"/>
              <a:gd name="connsiteY8" fmla="*/ 249253 h 1014343"/>
              <a:gd name="connsiteX9" fmla="*/ 872386 w 997012"/>
              <a:gd name="connsiteY9" fmla="*/ 889717 h 1014343"/>
              <a:gd name="connsiteX10" fmla="*/ 249253 w 997012"/>
              <a:gd name="connsiteY10" fmla="*/ 889717 h 1014343"/>
              <a:gd name="connsiteX11" fmla="*/ 249253 w 997012"/>
              <a:gd name="connsiteY11" fmla="*/ 1014343 h 1014343"/>
              <a:gd name="connsiteX12" fmla="*/ 0 w 997012"/>
              <a:gd name="connsiteY12" fmla="*/ 765090 h 1014343"/>
              <a:gd name="connsiteX0" fmla="*/ 0 w 997012"/>
              <a:gd name="connsiteY0" fmla="*/ 523929 h 773182"/>
              <a:gd name="connsiteX1" fmla="*/ 249253 w 997012"/>
              <a:gd name="connsiteY1" fmla="*/ 274676 h 773182"/>
              <a:gd name="connsiteX2" fmla="*/ 249253 w 997012"/>
              <a:gd name="connsiteY2" fmla="*/ 399303 h 773182"/>
              <a:gd name="connsiteX3" fmla="*/ 623133 w 997012"/>
              <a:gd name="connsiteY3" fmla="*/ 399303 h 773182"/>
              <a:gd name="connsiteX4" fmla="*/ 623133 w 997012"/>
              <a:gd name="connsiteY4" fmla="*/ 8092 h 773182"/>
              <a:gd name="connsiteX5" fmla="*/ 498506 w 997012"/>
              <a:gd name="connsiteY5" fmla="*/ 8092 h 773182"/>
              <a:gd name="connsiteX6" fmla="*/ 818097 w 997012"/>
              <a:gd name="connsiteY6" fmla="*/ 0 h 773182"/>
              <a:gd name="connsiteX7" fmla="*/ 997012 w 997012"/>
              <a:gd name="connsiteY7" fmla="*/ 8092 h 773182"/>
              <a:gd name="connsiteX8" fmla="*/ 872386 w 997012"/>
              <a:gd name="connsiteY8" fmla="*/ 8092 h 773182"/>
              <a:gd name="connsiteX9" fmla="*/ 872386 w 997012"/>
              <a:gd name="connsiteY9" fmla="*/ 648556 h 773182"/>
              <a:gd name="connsiteX10" fmla="*/ 249253 w 997012"/>
              <a:gd name="connsiteY10" fmla="*/ 648556 h 773182"/>
              <a:gd name="connsiteX11" fmla="*/ 249253 w 997012"/>
              <a:gd name="connsiteY11" fmla="*/ 773182 h 773182"/>
              <a:gd name="connsiteX12" fmla="*/ 0 w 997012"/>
              <a:gd name="connsiteY12" fmla="*/ 523929 h 77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7012" h="773182">
                <a:moveTo>
                  <a:pt x="0" y="523929"/>
                </a:moveTo>
                <a:lnTo>
                  <a:pt x="249253" y="274676"/>
                </a:lnTo>
                <a:lnTo>
                  <a:pt x="249253" y="399303"/>
                </a:lnTo>
                <a:lnTo>
                  <a:pt x="623133" y="399303"/>
                </a:lnTo>
                <a:lnTo>
                  <a:pt x="623133" y="8092"/>
                </a:lnTo>
                <a:lnTo>
                  <a:pt x="498506" y="8092"/>
                </a:lnTo>
                <a:lnTo>
                  <a:pt x="818097" y="0"/>
                </a:lnTo>
                <a:lnTo>
                  <a:pt x="997012" y="8092"/>
                </a:lnTo>
                <a:lnTo>
                  <a:pt x="872386" y="8092"/>
                </a:lnTo>
                <a:lnTo>
                  <a:pt x="872386" y="648556"/>
                </a:lnTo>
                <a:lnTo>
                  <a:pt x="249253" y="648556"/>
                </a:lnTo>
                <a:lnTo>
                  <a:pt x="249253" y="773182"/>
                </a:lnTo>
                <a:lnTo>
                  <a:pt x="0" y="52392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Arrow: Left-Up 29">
            <a:extLst>
              <a:ext uri="{FF2B5EF4-FFF2-40B4-BE49-F238E27FC236}">
                <a16:creationId xmlns:a16="http://schemas.microsoft.com/office/drawing/2014/main" id="{86066159-4FA1-86FE-89C9-11C496342E68}"/>
              </a:ext>
            </a:extLst>
          </p:cNvPr>
          <p:cNvSpPr/>
          <p:nvPr/>
        </p:nvSpPr>
        <p:spPr>
          <a:xfrm rot="16200000">
            <a:off x="8724479" y="2141034"/>
            <a:ext cx="974690" cy="789600"/>
          </a:xfrm>
          <a:custGeom>
            <a:avLst/>
            <a:gdLst>
              <a:gd name="connsiteX0" fmla="*/ 0 w 974690"/>
              <a:gd name="connsiteY0" fmla="*/ 777043 h 1020715"/>
              <a:gd name="connsiteX1" fmla="*/ 243673 w 974690"/>
              <a:gd name="connsiteY1" fmla="*/ 533370 h 1020715"/>
              <a:gd name="connsiteX2" fmla="*/ 243673 w 974690"/>
              <a:gd name="connsiteY2" fmla="*/ 655206 h 1020715"/>
              <a:gd name="connsiteX3" fmla="*/ 609181 w 974690"/>
              <a:gd name="connsiteY3" fmla="*/ 655206 h 1020715"/>
              <a:gd name="connsiteX4" fmla="*/ 609181 w 974690"/>
              <a:gd name="connsiteY4" fmla="*/ 243673 h 1020715"/>
              <a:gd name="connsiteX5" fmla="*/ 487345 w 974690"/>
              <a:gd name="connsiteY5" fmla="*/ 243673 h 1020715"/>
              <a:gd name="connsiteX6" fmla="*/ 731018 w 974690"/>
              <a:gd name="connsiteY6" fmla="*/ 0 h 1020715"/>
              <a:gd name="connsiteX7" fmla="*/ 974690 w 974690"/>
              <a:gd name="connsiteY7" fmla="*/ 243673 h 1020715"/>
              <a:gd name="connsiteX8" fmla="*/ 852854 w 974690"/>
              <a:gd name="connsiteY8" fmla="*/ 243673 h 1020715"/>
              <a:gd name="connsiteX9" fmla="*/ 852854 w 974690"/>
              <a:gd name="connsiteY9" fmla="*/ 898879 h 1020715"/>
              <a:gd name="connsiteX10" fmla="*/ 243673 w 974690"/>
              <a:gd name="connsiteY10" fmla="*/ 898879 h 1020715"/>
              <a:gd name="connsiteX11" fmla="*/ 243673 w 974690"/>
              <a:gd name="connsiteY11" fmla="*/ 1020715 h 1020715"/>
              <a:gd name="connsiteX12" fmla="*/ 0 w 974690"/>
              <a:gd name="connsiteY12" fmla="*/ 777043 h 1020715"/>
              <a:gd name="connsiteX0" fmla="*/ 0 w 974690"/>
              <a:gd name="connsiteY0" fmla="*/ 545928 h 789600"/>
              <a:gd name="connsiteX1" fmla="*/ 243673 w 974690"/>
              <a:gd name="connsiteY1" fmla="*/ 302255 h 789600"/>
              <a:gd name="connsiteX2" fmla="*/ 243673 w 974690"/>
              <a:gd name="connsiteY2" fmla="*/ 424091 h 789600"/>
              <a:gd name="connsiteX3" fmla="*/ 609181 w 974690"/>
              <a:gd name="connsiteY3" fmla="*/ 424091 h 789600"/>
              <a:gd name="connsiteX4" fmla="*/ 609181 w 974690"/>
              <a:gd name="connsiteY4" fmla="*/ 12558 h 789600"/>
              <a:gd name="connsiteX5" fmla="*/ 487345 w 974690"/>
              <a:gd name="connsiteY5" fmla="*/ 12558 h 789600"/>
              <a:gd name="connsiteX6" fmla="*/ 700872 w 974690"/>
              <a:gd name="connsiteY6" fmla="*/ 0 h 789600"/>
              <a:gd name="connsiteX7" fmla="*/ 974690 w 974690"/>
              <a:gd name="connsiteY7" fmla="*/ 12558 h 789600"/>
              <a:gd name="connsiteX8" fmla="*/ 852854 w 974690"/>
              <a:gd name="connsiteY8" fmla="*/ 12558 h 789600"/>
              <a:gd name="connsiteX9" fmla="*/ 852854 w 974690"/>
              <a:gd name="connsiteY9" fmla="*/ 667764 h 789600"/>
              <a:gd name="connsiteX10" fmla="*/ 243673 w 974690"/>
              <a:gd name="connsiteY10" fmla="*/ 667764 h 789600"/>
              <a:gd name="connsiteX11" fmla="*/ 243673 w 974690"/>
              <a:gd name="connsiteY11" fmla="*/ 789600 h 789600"/>
              <a:gd name="connsiteX12" fmla="*/ 0 w 974690"/>
              <a:gd name="connsiteY12" fmla="*/ 545928 h 7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690" h="789600">
                <a:moveTo>
                  <a:pt x="0" y="545928"/>
                </a:moveTo>
                <a:lnTo>
                  <a:pt x="243673" y="302255"/>
                </a:lnTo>
                <a:lnTo>
                  <a:pt x="243673" y="424091"/>
                </a:lnTo>
                <a:lnTo>
                  <a:pt x="609181" y="424091"/>
                </a:lnTo>
                <a:lnTo>
                  <a:pt x="609181" y="12558"/>
                </a:lnTo>
                <a:lnTo>
                  <a:pt x="487345" y="12558"/>
                </a:lnTo>
                <a:lnTo>
                  <a:pt x="700872" y="0"/>
                </a:lnTo>
                <a:lnTo>
                  <a:pt x="974690" y="12558"/>
                </a:lnTo>
                <a:lnTo>
                  <a:pt x="852854" y="12558"/>
                </a:lnTo>
                <a:lnTo>
                  <a:pt x="852854" y="667764"/>
                </a:lnTo>
                <a:lnTo>
                  <a:pt x="243673" y="667764"/>
                </a:lnTo>
                <a:lnTo>
                  <a:pt x="243673" y="789600"/>
                </a:lnTo>
                <a:lnTo>
                  <a:pt x="0" y="54592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639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D1E99-98D9-86C4-CD28-2CB9FF1F8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7CEDC5-8319-108C-10B6-590909E2920C}"/>
              </a:ext>
            </a:extLst>
          </p:cNvPr>
          <p:cNvSpPr txBox="1"/>
          <p:nvPr/>
        </p:nvSpPr>
        <p:spPr>
          <a:xfrm>
            <a:off x="550607" y="-73596"/>
            <a:ext cx="5014452" cy="9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Arial Black" panose="020B0A04020102020204" pitchFamily="34" charset="0"/>
              </a:rPr>
              <a:t> </a:t>
            </a:r>
          </a:p>
          <a:p>
            <a:r>
              <a:rPr lang="en-IN" sz="3470" b="1" dirty="0"/>
              <a:t>Focus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6E80A-58EC-FF0E-0BA7-F4EC64BDE3D5}"/>
              </a:ext>
            </a:extLst>
          </p:cNvPr>
          <p:cNvSpPr txBox="1"/>
          <p:nvPr/>
        </p:nvSpPr>
        <p:spPr>
          <a:xfrm>
            <a:off x="550607" y="922061"/>
            <a:ext cx="11297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400">
              <a:latin typeface="Canva Sans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>
                <a:latin typeface="Canva Sans" panose="020B0604020202020204" charset="0"/>
              </a:rPr>
              <a:t>Gravitational wave detectors limitations –</a:t>
            </a:r>
            <a:br>
              <a:rPr lang="en-IN" sz="2400">
                <a:latin typeface="Canva Sans" panose="020B0604020202020204" charset="0"/>
              </a:rPr>
            </a:br>
            <a:br>
              <a:rPr lang="en-IN" sz="2400">
                <a:latin typeface="Canva Sans" panose="020B0604020202020204" charset="0"/>
              </a:rPr>
            </a:br>
            <a:r>
              <a:rPr lang="en-IN" sz="2400">
                <a:latin typeface="Canva Sans" panose="020B0604020202020204" charset="0"/>
              </a:rPr>
              <a:t>- Thermal noise</a:t>
            </a:r>
          </a:p>
          <a:p>
            <a:r>
              <a:rPr lang="en-IN" sz="2400">
                <a:latin typeface="Canva Sans" panose="020B0604020202020204" charset="0"/>
              </a:rPr>
              <a:t>     - Coating materials – Mechanical loss</a:t>
            </a:r>
            <a:br>
              <a:rPr lang="en-IN" sz="2400">
                <a:latin typeface="Canva Sans" panose="020B0604020202020204" charset="0"/>
              </a:rPr>
            </a:br>
            <a:endParaRPr lang="en-IN" sz="2400" dirty="0">
              <a:latin typeface="Canva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743E2-471C-DC4F-0B10-1EAB3A03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984" y="3189758"/>
            <a:ext cx="5938509" cy="3339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E5DEC-A6A0-F2A5-F42D-09187E385F2B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3A9572-419A-47F2-9765-C9B0D5CD1D86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A4A5084-519F-944E-B5C0-D5B1D7A9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2EA54-CACB-E27F-E3A1-466146644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ED46389D-2B6B-2506-3D10-35E203326949}"/>
              </a:ext>
            </a:extLst>
          </p:cNvPr>
          <p:cNvSpPr/>
          <p:nvPr/>
        </p:nvSpPr>
        <p:spPr>
          <a:xfrm>
            <a:off x="5968180" y="2076223"/>
            <a:ext cx="353962" cy="696474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2CF21-46C9-A2C9-FC09-4B21985A32C0}"/>
              </a:ext>
            </a:extLst>
          </p:cNvPr>
          <p:cNvSpPr txBox="1"/>
          <p:nvPr/>
        </p:nvSpPr>
        <p:spPr>
          <a:xfrm>
            <a:off x="6587613" y="2310363"/>
            <a:ext cx="481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Limits the sensitivity of the detector</a:t>
            </a:r>
          </a:p>
        </p:txBody>
      </p:sp>
      <p:pic>
        <p:nvPicPr>
          <p:cNvPr id="12" name="Picture 11" descr="A computer screen with text and images&#10;&#10;AI-generated content may be incorrect.">
            <a:extLst>
              <a:ext uri="{FF2B5EF4-FFF2-40B4-BE49-F238E27FC236}">
                <a16:creationId xmlns:a16="http://schemas.microsoft.com/office/drawing/2014/main" id="{CA8236E4-E5E0-AE2A-5CD3-7796F8264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22509" r="10887" b="52548"/>
          <a:stretch>
            <a:fillRect/>
          </a:stretch>
        </p:blipFill>
        <p:spPr>
          <a:xfrm>
            <a:off x="6587613" y="1464145"/>
            <a:ext cx="3776915" cy="8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732C-E6D1-25E3-971E-4520D2CD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4A5A57-5836-CED6-BD19-1D602107DFFD}"/>
              </a:ext>
            </a:extLst>
          </p:cNvPr>
          <p:cNvSpPr txBox="1"/>
          <p:nvPr/>
        </p:nvSpPr>
        <p:spPr>
          <a:xfrm>
            <a:off x="100694" y="754304"/>
            <a:ext cx="11835666" cy="621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0732" lvl="1" indent="-28575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4 Km arms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Bragg reflector coating- To increase reflectivity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IBS System- Low scattering loss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Materials- 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TiO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₂(25%)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: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Ta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O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₅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 and 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SiO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endParaRPr lang="en-US" sz="2000" dirty="0">
              <a:solidFill>
                <a:srgbClr val="000000"/>
              </a:solidFill>
              <a:latin typeface="Canva Sans" panose="020B0604020202020204" charset="0"/>
              <a:ea typeface="Canva Sans"/>
              <a:cs typeface="Canva Sans"/>
              <a:sym typeface="Canva Sans"/>
            </a:endParaRP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Thickness- 5.9</a:t>
            </a:r>
            <a:r>
              <a:rPr lang="el-GR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m 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Annealing - 500°C for 10H –For absorption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Limitation- Mechanical loss in </a:t>
            </a:r>
            <a:r>
              <a:rPr lang="en-US" sz="20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Tantala</a:t>
            </a:r>
            <a:r>
              <a:rPr lang="en-US" sz="20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layers, Thermal noise – still critical in advanced detectors</a:t>
            </a:r>
          </a:p>
          <a:p>
            <a:br>
              <a:rPr lang="en-IN" dirty="0"/>
            </a:b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EB157-E3D8-30E9-18E1-C1141D8B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250" y="1364263"/>
            <a:ext cx="4326955" cy="2401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28B5D-D98D-8374-C104-5758731044A2}"/>
              </a:ext>
            </a:extLst>
          </p:cNvPr>
          <p:cNvSpPr txBox="1"/>
          <p:nvPr/>
        </p:nvSpPr>
        <p:spPr>
          <a:xfrm>
            <a:off x="11860248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91BDF-B447-86A9-D3ED-2E61403530D2}"/>
              </a:ext>
            </a:extLst>
          </p:cNvPr>
          <p:cNvSpPr txBox="1"/>
          <p:nvPr/>
        </p:nvSpPr>
        <p:spPr>
          <a:xfrm>
            <a:off x="452283" y="159589"/>
            <a:ext cx="9271819" cy="90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Current Gravitational Wave Detectors</a:t>
            </a:r>
          </a:p>
          <a:p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8EB3C-C7D1-BBC4-30C0-1B7D231B33CA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3C1AA84C-77C3-5C92-E7D0-47F12188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AE81F-EA6B-1E5B-E70D-717792659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254B8-982B-B407-C658-90F3D7071C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522" t="34829" b="5880"/>
          <a:stretch>
            <a:fillRect/>
          </a:stretch>
        </p:blipFill>
        <p:spPr>
          <a:xfrm>
            <a:off x="9544794" y="1115574"/>
            <a:ext cx="2172930" cy="206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B0783-AFD8-D533-7ECE-312CFA581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810" y="3169053"/>
            <a:ext cx="2464868" cy="24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84C82-571F-121F-DA65-DE445152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D4A54-C81B-3AE5-2E52-88DA77622B3D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69C52-E699-915E-7854-58E3E255FF45}"/>
              </a:ext>
            </a:extLst>
          </p:cNvPr>
          <p:cNvSpPr txBox="1"/>
          <p:nvPr/>
        </p:nvSpPr>
        <p:spPr>
          <a:xfrm>
            <a:off x="381000" y="219249"/>
            <a:ext cx="9271819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Sensitivity and Noise curves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17E8DC-4383-907F-5DB3-E0CC0A39548F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EAAF9088-B570-77AE-3891-67601231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09C9D2-B4CF-FA30-3818-60560B5DF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3A933-09F6-D675-D669-CF964AA7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5" t="39569" r="8628" b="14696"/>
          <a:stretch>
            <a:fillRect/>
          </a:stretch>
        </p:blipFill>
        <p:spPr>
          <a:xfrm>
            <a:off x="1214617" y="1801559"/>
            <a:ext cx="9762766" cy="36725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231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7B42C-C0EA-04CB-83E7-003AED10CAF2}"/>
              </a:ext>
            </a:extLst>
          </p:cNvPr>
          <p:cNvSpPr txBox="1"/>
          <p:nvPr/>
        </p:nvSpPr>
        <p:spPr>
          <a:xfrm>
            <a:off x="555523" y="163756"/>
            <a:ext cx="4419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67" b="1" dirty="0"/>
              <a:t>Einstein Telescope-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3AB1-FAB4-7142-4A04-E9A3F526808E}"/>
              </a:ext>
            </a:extLst>
          </p:cNvPr>
          <p:cNvSpPr txBox="1"/>
          <p:nvPr/>
        </p:nvSpPr>
        <p:spPr>
          <a:xfrm>
            <a:off x="504723" y="1789104"/>
            <a:ext cx="8940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Underground</a:t>
            </a:r>
          </a:p>
          <a:p>
            <a:endParaRPr lang="en-IN" sz="20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 10-15 Km arms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0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 RT and Cryogenic temperature (10-20K)</a:t>
            </a:r>
          </a:p>
          <a:p>
            <a:endParaRPr lang="en-IN" sz="20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Increased Operating frequency band- 1064nm- 2100nm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0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Coatings with lower optical absorption – few parts per million (10</a:t>
            </a:r>
            <a:r>
              <a:rPr lang="en-IN" sz="2000" dirty="0">
                <a:latin typeface="Aptos" panose="020B0004020202020204" pitchFamily="34" charset="0"/>
              </a:rPr>
              <a:t>¯⁶)</a:t>
            </a:r>
            <a:endParaRPr lang="en-IN" sz="2000" dirty="0">
              <a:latin typeface="Canva Sans" panose="020B0604020202020204" charset="0"/>
            </a:endParaRPr>
          </a:p>
          <a:p>
            <a:endParaRPr lang="en-IN" sz="20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000" dirty="0">
                <a:latin typeface="Canva Sans" panose="020B0604020202020204" charset="0"/>
              </a:rPr>
              <a:t>Aim- One order of magnitude higher sensitivity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endParaRPr lang="en-IN" sz="2400" dirty="0">
              <a:latin typeface="Canva Sans" panose="020B0604020202020204" charset="0"/>
            </a:endParaRPr>
          </a:p>
        </p:txBody>
      </p:sp>
      <p:pic>
        <p:nvPicPr>
          <p:cNvPr id="1026" name="Picture 2" descr="Plans for new Einstein Telescope unveiled in Europe">
            <a:extLst>
              <a:ext uri="{FF2B5EF4-FFF2-40B4-BE49-F238E27FC236}">
                <a16:creationId xmlns:a16="http://schemas.microsoft.com/office/drawing/2014/main" id="{4A6F7417-153B-DF33-5221-3F2AE90A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94" y="1445797"/>
            <a:ext cx="4955458" cy="260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87330F-A4AF-65BC-ECF4-6B275C77B979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1403B1-DF43-82E2-1D44-8F4CFD0EB943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5651B8CE-20E4-3203-85A9-D3232D463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7A19D-3387-FE09-A5EA-35E68244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848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F6B79D-4F79-800D-3C7B-C178BB1E9B92}"/>
              </a:ext>
            </a:extLst>
          </p:cNvPr>
          <p:cNvSpPr txBox="1"/>
          <p:nvPr/>
        </p:nvSpPr>
        <p:spPr>
          <a:xfrm>
            <a:off x="629265" y="219925"/>
            <a:ext cx="7757652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Training and lab work-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560FA-54AB-8835-C28E-4E6A82578A3C}"/>
              </a:ext>
            </a:extLst>
          </p:cNvPr>
          <p:cNvSpPr txBox="1"/>
          <p:nvPr/>
        </p:nvSpPr>
        <p:spPr>
          <a:xfrm>
            <a:off x="629265" y="1329586"/>
            <a:ext cx="78658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400" dirty="0">
              <a:latin typeface="Canva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Electrical Measurements</a:t>
            </a: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endParaRPr lang="en-IN" sz="2400" dirty="0">
              <a:latin typeface="Canva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Atomic Force Microscopy</a:t>
            </a:r>
            <a:br>
              <a:rPr lang="en-IN" sz="2800" dirty="0">
                <a:latin typeface="Canva Sans" panose="020B0604020202020204" charset="0"/>
              </a:rPr>
            </a:br>
            <a:endParaRPr lang="en-IN" sz="2800" dirty="0">
              <a:latin typeface="Canva Sans" panose="020B0604020202020204" charset="0"/>
            </a:endParaRPr>
          </a:p>
          <a:p>
            <a:r>
              <a:rPr lang="en-IN" sz="2400" dirty="0">
                <a:latin typeface="Canva Sans" panose="020B0604020202020204" charset="0"/>
              </a:rPr>
              <a:t>     - Topography</a:t>
            </a: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r>
              <a:rPr lang="en-IN" sz="2400" dirty="0">
                <a:latin typeface="Canva Sans" panose="020B0604020202020204" charset="0"/>
              </a:rPr>
              <a:t>     - KPFM Measurements</a:t>
            </a: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r>
              <a:rPr lang="en-IN" sz="2400" dirty="0">
                <a:latin typeface="Canva Sans" panose="020B0604020202020204" charset="0"/>
              </a:rPr>
              <a:t>     - Conductive Measurements </a:t>
            </a:r>
          </a:p>
          <a:p>
            <a:endParaRPr lang="en-IN" sz="2400" dirty="0">
              <a:latin typeface="Canv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E74F90-2E90-7E54-00B2-AEF8EFF3C08A}"/>
              </a:ext>
            </a:extLst>
          </p:cNvPr>
          <p:cNvSpPr txBox="1"/>
          <p:nvPr/>
        </p:nvSpPr>
        <p:spPr>
          <a:xfrm>
            <a:off x="11847871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AD3B0-D7E4-9DC4-FA5E-5BADEEBA069E}"/>
              </a:ext>
            </a:extLst>
          </p:cNvPr>
          <p:cNvSpPr txBox="1"/>
          <p:nvPr/>
        </p:nvSpPr>
        <p:spPr>
          <a:xfrm>
            <a:off x="6322142" y="2376832"/>
            <a:ext cx="395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/>
              </a:rPr>
              <a:t>Evaporator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/>
              </a:rPr>
              <a:t> Spectroscopic Ellipsometer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404D20-E4B0-6205-6F64-C4ABF4B8F8F4}"/>
              </a:ext>
            </a:extLst>
          </p:cNvPr>
          <p:cNvCxnSpPr>
            <a:cxnSpLocks/>
          </p:cNvCxnSpPr>
          <p:nvPr/>
        </p:nvCxnSpPr>
        <p:spPr>
          <a:xfrm>
            <a:off x="381000" y="898235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E1D17EEC-401E-DEAB-181F-4ADD94FB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8249A-1F76-2F9F-22C0-1AFBA599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41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0764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 with a computer and a chair&#10;&#10;AI-generated content may be incorrect.">
            <a:extLst>
              <a:ext uri="{FF2B5EF4-FFF2-40B4-BE49-F238E27FC236}">
                <a16:creationId xmlns:a16="http://schemas.microsoft.com/office/drawing/2014/main" id="{21CA3655-5281-73EA-7AAA-40C1BFD1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7"/>
          <a:stretch>
            <a:fillRect/>
          </a:stretch>
        </p:blipFill>
        <p:spPr>
          <a:xfrm>
            <a:off x="385914" y="1021648"/>
            <a:ext cx="6076336" cy="32357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AFC6D-B5AC-A60B-7C7E-12856F8A2836}"/>
              </a:ext>
            </a:extLst>
          </p:cNvPr>
          <p:cNvSpPr txBox="1"/>
          <p:nvPr/>
        </p:nvSpPr>
        <p:spPr>
          <a:xfrm>
            <a:off x="11852788" y="6488668"/>
            <a:ext cx="46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D7F59-A775-F295-5A51-3EF04393A38B}"/>
              </a:ext>
            </a:extLst>
          </p:cNvPr>
          <p:cNvSpPr txBox="1"/>
          <p:nvPr/>
        </p:nvSpPr>
        <p:spPr>
          <a:xfrm>
            <a:off x="589934" y="144091"/>
            <a:ext cx="8278761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AFM setup for surface characterization</a:t>
            </a:r>
            <a:r>
              <a:rPr lang="en-IN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F699B-311B-BF49-A504-861A0FE77962}"/>
              </a:ext>
            </a:extLst>
          </p:cNvPr>
          <p:cNvSpPr txBox="1"/>
          <p:nvPr/>
        </p:nvSpPr>
        <p:spPr>
          <a:xfrm>
            <a:off x="7302909" y="1323651"/>
            <a:ext cx="4134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latin typeface="Canva Sans" panose="020B0604020202020204"/>
              </a:rPr>
              <a:t>Troubleshooting testing with standard reference samples</a:t>
            </a:r>
          </a:p>
          <a:p>
            <a:r>
              <a:rPr lang="en-IN" sz="2000" dirty="0">
                <a:latin typeface="Canva Sans" panose="020B0604020202020204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IN" sz="2000" dirty="0">
                <a:latin typeface="Canva Sans" panose="020B0604020202020204"/>
              </a:rPr>
              <a:t>Collaboration with the group to characterise perovskite samples.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CFB98D-733F-983E-A590-34F20C2F0022}"/>
              </a:ext>
            </a:extLst>
          </p:cNvPr>
          <p:cNvCxnSpPr>
            <a:cxnSpLocks/>
          </p:cNvCxnSpPr>
          <p:nvPr/>
        </p:nvCxnSpPr>
        <p:spPr>
          <a:xfrm>
            <a:off x="459658" y="799912"/>
            <a:ext cx="1146687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8DB47F74-58FC-01AC-D4A8-EB65F14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2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0EB95-7321-616D-381C-265A5F0E0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158" y="0"/>
            <a:ext cx="845574" cy="84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A red and black background&#10;&#10;AI-generated content may be incorrect.">
            <a:extLst>
              <a:ext uri="{FF2B5EF4-FFF2-40B4-BE49-F238E27FC236}">
                <a16:creationId xmlns:a16="http://schemas.microsoft.com/office/drawing/2014/main" id="{2114459B-C634-936E-A168-674DFC93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8" y="2811732"/>
            <a:ext cx="3902177" cy="39021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 descr="A close up of a red surface&#10;&#10;AI-generated content may be incorrect.">
            <a:extLst>
              <a:ext uri="{FF2B5EF4-FFF2-40B4-BE49-F238E27FC236}">
                <a16:creationId xmlns:a16="http://schemas.microsoft.com/office/drawing/2014/main" id="{B38E45B1-FA92-743A-1024-498A0DCD8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07" y="3240118"/>
            <a:ext cx="3145542" cy="31455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D490AE-5098-8462-8735-D29B821508EB}"/>
              </a:ext>
            </a:extLst>
          </p:cNvPr>
          <p:cNvSpPr txBox="1"/>
          <p:nvPr/>
        </p:nvSpPr>
        <p:spPr>
          <a:xfrm>
            <a:off x="9466093" y="4439654"/>
            <a:ext cx="271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Surface characterization for </a:t>
            </a:r>
            <a:r>
              <a:rPr lang="en-IN" dirty="0" err="1"/>
              <a:t>SiO</a:t>
            </a:r>
            <a:r>
              <a:rPr lang="en-US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 thin film</a:t>
            </a:r>
            <a:endParaRPr lang="en-IN" dirty="0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33D10A8-BB68-1C1F-D08A-215C6BF623BF}"/>
              </a:ext>
            </a:extLst>
          </p:cNvPr>
          <p:cNvSpPr/>
          <p:nvPr/>
        </p:nvSpPr>
        <p:spPr>
          <a:xfrm>
            <a:off x="8933834" y="4680154"/>
            <a:ext cx="353962" cy="2654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5996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25884</TotalTime>
  <Words>623</Words>
  <Application>Microsoft Office PowerPoint</Application>
  <PresentationFormat>Widescreen</PresentationFormat>
  <Paragraphs>147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Yu Gothic UI</vt:lpstr>
      <vt:lpstr>Aptos</vt:lpstr>
      <vt:lpstr>Aptos Display</vt:lpstr>
      <vt:lpstr>Aptos Narrow</vt:lpstr>
      <vt:lpstr>Arial</vt:lpstr>
      <vt:lpstr>Arial Black</vt:lpstr>
      <vt:lpstr>Arial Rounded MT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gauri926@gmail.com</dc:creator>
  <cp:lastModifiedBy>Prajkta Liladhar Nehete</cp:lastModifiedBy>
  <cp:revision>67</cp:revision>
  <dcterms:created xsi:type="dcterms:W3CDTF">2025-08-17T07:20:30Z</dcterms:created>
  <dcterms:modified xsi:type="dcterms:W3CDTF">2025-09-19T06:42:13Z</dcterms:modified>
</cp:coreProperties>
</file>