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1" r:id="rId3"/>
    <p:sldId id="311" r:id="rId4"/>
    <p:sldId id="305" r:id="rId5"/>
    <p:sldId id="302" r:id="rId6"/>
    <p:sldId id="310" r:id="rId7"/>
    <p:sldId id="312" r:id="rId8"/>
    <p:sldId id="316" r:id="rId9"/>
    <p:sldId id="321" r:id="rId10"/>
    <p:sldId id="317" r:id="rId11"/>
    <p:sldId id="318" r:id="rId12"/>
    <p:sldId id="322" r:id="rId13"/>
    <p:sldId id="323" r:id="rId14"/>
    <p:sldId id="339" r:id="rId15"/>
    <p:sldId id="338" r:id="rId16"/>
    <p:sldId id="334" r:id="rId17"/>
    <p:sldId id="307" r:id="rId18"/>
    <p:sldId id="33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030"/>
    <a:srgbClr val="8C5F26"/>
    <a:srgbClr val="B846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1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54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svg"/><Relationship Id="rId1" Type="http://schemas.openxmlformats.org/officeDocument/2006/relationships/image" Target="../media/image43.png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53.png"/><Relationship Id="rId7" Type="http://schemas.openxmlformats.org/officeDocument/2006/relationships/image" Target="../media/image55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5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21F16E3-2E72-491C-93EA-7F72A0C2AF0D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IN"/>
        </a:p>
      </dgm:t>
    </dgm:pt>
    <dgm:pt modelId="{EAA33FAF-8E3F-4664-B98C-97B9B8ED5FE7}">
      <dgm:prSet phldrT="[Text]" phldr="0" custT="1"/>
      <dgm:spPr/>
      <dgm:t>
        <a:bodyPr/>
        <a:lstStyle/>
        <a:p>
          <a:r>
            <a:rPr lang="en-IN" sz="1400" dirty="0"/>
            <a:t>Speckle Size </a:t>
          </a:r>
        </a:p>
      </dgm:t>
    </dgm:pt>
    <dgm:pt modelId="{1C5F1609-C632-4E9F-BC8F-D4B5537A438B}" type="parTrans" cxnId="{B041A1E7-2B5A-4871-B095-E8E4B21D0E65}">
      <dgm:prSet/>
      <dgm:spPr/>
      <dgm:t>
        <a:bodyPr/>
        <a:lstStyle/>
        <a:p>
          <a:endParaRPr lang="en-IN"/>
        </a:p>
      </dgm:t>
    </dgm:pt>
    <dgm:pt modelId="{34C4204F-01A4-41DD-91B2-B21F8DE8B268}" type="sibTrans" cxnId="{B041A1E7-2B5A-4871-B095-E8E4B21D0E65}">
      <dgm:prSet/>
      <dgm:spPr/>
      <dgm:t>
        <a:bodyPr/>
        <a:lstStyle/>
        <a:p>
          <a:endParaRPr lang="en-IN"/>
        </a:p>
      </dgm:t>
    </dgm:pt>
    <dgm:pt modelId="{22482E55-BDA8-496B-9088-5547291A667F}">
      <dgm:prSet phldrT="[Text]" phldr="0" custT="1"/>
      <dgm:spPr/>
      <dgm:t>
        <a:bodyPr/>
        <a:lstStyle/>
        <a:p>
          <a:r>
            <a:rPr lang="en-IN" sz="1400" dirty="0"/>
            <a:t>Equivalent to Mie particle</a:t>
          </a:r>
        </a:p>
      </dgm:t>
    </dgm:pt>
    <dgm:pt modelId="{F307BEA6-A41F-4E9F-94D8-FFA219FC7D28}" type="parTrans" cxnId="{FCDEB777-8E38-484E-AEC8-39A9917E17DE}">
      <dgm:prSet/>
      <dgm:spPr/>
      <dgm:t>
        <a:bodyPr/>
        <a:lstStyle/>
        <a:p>
          <a:endParaRPr lang="en-IN"/>
        </a:p>
      </dgm:t>
    </dgm:pt>
    <dgm:pt modelId="{AB5E3AB7-06EA-4C37-A706-36E8D6233918}" type="sibTrans" cxnId="{FCDEB777-8E38-484E-AEC8-39A9917E17DE}">
      <dgm:prSet/>
      <dgm:spPr/>
      <dgm:t>
        <a:bodyPr/>
        <a:lstStyle/>
        <a:p>
          <a:endParaRPr lang="en-IN"/>
        </a:p>
      </dgm:t>
    </dgm:pt>
    <dgm:pt modelId="{03BA1112-F6E1-4529-BEBE-A7269E02D284}">
      <dgm:prSet phldrT="[Text]" phldr="0" custT="1"/>
      <dgm:spPr/>
      <dgm:t>
        <a:bodyPr/>
        <a:lstStyle/>
        <a:p>
          <a:r>
            <a:rPr lang="en-IN" sz="1400" dirty="0"/>
            <a:t>Diffuser Angle behaviour for the Mie-speckle particle </a:t>
          </a:r>
        </a:p>
      </dgm:t>
    </dgm:pt>
    <dgm:pt modelId="{1C168D97-FC39-4C97-93D5-8C3A4D912970}" type="parTrans" cxnId="{60B57C44-26EA-45E0-8F6A-774EB8018EDA}">
      <dgm:prSet/>
      <dgm:spPr/>
      <dgm:t>
        <a:bodyPr/>
        <a:lstStyle/>
        <a:p>
          <a:endParaRPr lang="en-IN"/>
        </a:p>
      </dgm:t>
    </dgm:pt>
    <dgm:pt modelId="{A57CD060-5D8D-409D-AE02-FDA47DF3DC9B}" type="sibTrans" cxnId="{60B57C44-26EA-45E0-8F6A-774EB8018EDA}">
      <dgm:prSet/>
      <dgm:spPr/>
      <dgm:t>
        <a:bodyPr/>
        <a:lstStyle/>
        <a:p>
          <a:endParaRPr lang="en-IN"/>
        </a:p>
      </dgm:t>
    </dgm:pt>
    <dgm:pt modelId="{6D096429-3CB6-4075-85E1-1DE049D73FAF}" type="pres">
      <dgm:prSet presAssocID="{021F16E3-2E72-491C-93EA-7F72A0C2AF0D}" presName="rootnode" presStyleCnt="0">
        <dgm:presLayoutVars>
          <dgm:chMax/>
          <dgm:chPref/>
          <dgm:dir/>
          <dgm:animLvl val="lvl"/>
        </dgm:presLayoutVars>
      </dgm:prSet>
      <dgm:spPr/>
    </dgm:pt>
    <dgm:pt modelId="{72F5637C-7CDE-4B10-929B-2DAF91CA8D2B}" type="pres">
      <dgm:prSet presAssocID="{EAA33FAF-8E3F-4664-B98C-97B9B8ED5FE7}" presName="composite" presStyleCnt="0"/>
      <dgm:spPr/>
    </dgm:pt>
    <dgm:pt modelId="{B170D2BE-8E45-4481-8D24-F5EAF31BFDFC}" type="pres">
      <dgm:prSet presAssocID="{EAA33FAF-8E3F-4664-B98C-97B9B8ED5FE7}" presName="bentUpArrow1" presStyleLbl="alignImgPlace1" presStyleIdx="0" presStyleCnt="2" custScaleX="41452" custScaleY="54099" custLinFactNeighborX="7393" custLinFactNeighborY="-26864"/>
      <dgm:spPr>
        <a:solidFill>
          <a:schemeClr val="accent3">
            <a:lumMod val="60000"/>
            <a:lumOff val="40000"/>
          </a:schemeClr>
        </a:solidFill>
      </dgm:spPr>
    </dgm:pt>
    <dgm:pt modelId="{FC484BFC-5746-476C-BBE1-A240120BA1A4}" type="pres">
      <dgm:prSet presAssocID="{EAA33FAF-8E3F-4664-B98C-97B9B8ED5FE7}" presName="ParentText" presStyleLbl="node1" presStyleIdx="0" presStyleCnt="3" custScaleX="145762" custScaleY="50930" custLinFactNeighborX="-438" custLinFactNeighborY="17182">
        <dgm:presLayoutVars>
          <dgm:chMax val="1"/>
          <dgm:chPref val="1"/>
          <dgm:bulletEnabled val="1"/>
        </dgm:presLayoutVars>
      </dgm:prSet>
      <dgm:spPr/>
    </dgm:pt>
    <dgm:pt modelId="{32DA0EE6-8428-49BB-9FA2-DA6A4148B177}" type="pres">
      <dgm:prSet presAssocID="{EAA33FAF-8E3F-4664-B98C-97B9B8ED5FE7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99675CE0-C165-4CE6-8181-64AA5424B572}" type="pres">
      <dgm:prSet presAssocID="{34C4204F-01A4-41DD-91B2-B21F8DE8B268}" presName="sibTrans" presStyleCnt="0"/>
      <dgm:spPr/>
    </dgm:pt>
    <dgm:pt modelId="{C92FA633-C186-47C3-BB7E-F33B0FBB10DC}" type="pres">
      <dgm:prSet presAssocID="{22482E55-BDA8-496B-9088-5547291A667F}" presName="composite" presStyleCnt="0"/>
      <dgm:spPr/>
    </dgm:pt>
    <dgm:pt modelId="{102929B4-2C9F-47C9-87BC-EC6CF6B7C03E}" type="pres">
      <dgm:prSet presAssocID="{22482E55-BDA8-496B-9088-5547291A667F}" presName="bentUpArrow1" presStyleLbl="alignImgPlace1" presStyleIdx="1" presStyleCnt="2" custScaleX="45730" custScaleY="58517" custLinFactNeighborX="-18945" custLinFactNeighborY="-34591"/>
      <dgm:spPr>
        <a:solidFill>
          <a:schemeClr val="tx2">
            <a:lumMod val="50000"/>
            <a:lumOff val="50000"/>
          </a:schemeClr>
        </a:solidFill>
      </dgm:spPr>
    </dgm:pt>
    <dgm:pt modelId="{228506B3-67CE-4AE3-A2BE-C2AEFFB7EAD7}" type="pres">
      <dgm:prSet presAssocID="{22482E55-BDA8-496B-9088-5547291A667F}" presName="ParentText" presStyleLbl="node1" presStyleIdx="1" presStyleCnt="3" custScaleX="190039" custScaleY="43774">
        <dgm:presLayoutVars>
          <dgm:chMax val="1"/>
          <dgm:chPref val="1"/>
          <dgm:bulletEnabled val="1"/>
        </dgm:presLayoutVars>
      </dgm:prSet>
      <dgm:spPr/>
    </dgm:pt>
    <dgm:pt modelId="{37867D5C-BD62-4088-BB2B-41168659ED97}" type="pres">
      <dgm:prSet presAssocID="{22482E55-BDA8-496B-9088-5547291A667F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100F72F3-77BD-4F0C-874A-3AD999D0E9E7}" type="pres">
      <dgm:prSet presAssocID="{AB5E3AB7-06EA-4C37-A706-36E8D6233918}" presName="sibTrans" presStyleCnt="0"/>
      <dgm:spPr/>
    </dgm:pt>
    <dgm:pt modelId="{A4F3911B-CDFA-4B7B-8B8B-A6BE9D2590A8}" type="pres">
      <dgm:prSet presAssocID="{03BA1112-F6E1-4529-BEBE-A7269E02D284}" presName="composite" presStyleCnt="0"/>
      <dgm:spPr/>
    </dgm:pt>
    <dgm:pt modelId="{3AA65E6B-75FD-4B12-82D9-3400FE631E0D}" type="pres">
      <dgm:prSet presAssocID="{03BA1112-F6E1-4529-BEBE-A7269E02D284}" presName="ParentText" presStyleLbl="node1" presStyleIdx="2" presStyleCnt="3" custScaleX="185133" custScaleY="49424">
        <dgm:presLayoutVars>
          <dgm:chMax val="1"/>
          <dgm:chPref val="1"/>
          <dgm:bulletEnabled val="1"/>
        </dgm:presLayoutVars>
      </dgm:prSet>
      <dgm:spPr/>
    </dgm:pt>
  </dgm:ptLst>
  <dgm:cxnLst>
    <dgm:cxn modelId="{A22DA335-3177-49C7-90A3-76FB9A34051F}" type="presOf" srcId="{03BA1112-F6E1-4529-BEBE-A7269E02D284}" destId="{3AA65E6B-75FD-4B12-82D9-3400FE631E0D}" srcOrd="0" destOrd="0" presId="urn:microsoft.com/office/officeart/2005/8/layout/StepDownProcess"/>
    <dgm:cxn modelId="{60B57C44-26EA-45E0-8F6A-774EB8018EDA}" srcId="{021F16E3-2E72-491C-93EA-7F72A0C2AF0D}" destId="{03BA1112-F6E1-4529-BEBE-A7269E02D284}" srcOrd="2" destOrd="0" parTransId="{1C168D97-FC39-4C97-93D5-8C3A4D912970}" sibTransId="{A57CD060-5D8D-409D-AE02-FDA47DF3DC9B}"/>
    <dgm:cxn modelId="{FCDEB777-8E38-484E-AEC8-39A9917E17DE}" srcId="{021F16E3-2E72-491C-93EA-7F72A0C2AF0D}" destId="{22482E55-BDA8-496B-9088-5547291A667F}" srcOrd="1" destOrd="0" parTransId="{F307BEA6-A41F-4E9F-94D8-FFA219FC7D28}" sibTransId="{AB5E3AB7-06EA-4C37-A706-36E8D6233918}"/>
    <dgm:cxn modelId="{5C9208BC-16E6-4BC5-A9DE-3946A12DCD8C}" type="presOf" srcId="{22482E55-BDA8-496B-9088-5547291A667F}" destId="{228506B3-67CE-4AE3-A2BE-C2AEFFB7EAD7}" srcOrd="0" destOrd="0" presId="urn:microsoft.com/office/officeart/2005/8/layout/StepDownProcess"/>
    <dgm:cxn modelId="{09250ABE-EC50-484E-8DC5-658AE6551F44}" type="presOf" srcId="{EAA33FAF-8E3F-4664-B98C-97B9B8ED5FE7}" destId="{FC484BFC-5746-476C-BBE1-A240120BA1A4}" srcOrd="0" destOrd="0" presId="urn:microsoft.com/office/officeart/2005/8/layout/StepDownProcess"/>
    <dgm:cxn modelId="{FE8436C6-2863-41BA-924B-E388FA6C7AF5}" type="presOf" srcId="{021F16E3-2E72-491C-93EA-7F72A0C2AF0D}" destId="{6D096429-3CB6-4075-85E1-1DE049D73FAF}" srcOrd="0" destOrd="0" presId="urn:microsoft.com/office/officeart/2005/8/layout/StepDownProcess"/>
    <dgm:cxn modelId="{B041A1E7-2B5A-4871-B095-E8E4B21D0E65}" srcId="{021F16E3-2E72-491C-93EA-7F72A0C2AF0D}" destId="{EAA33FAF-8E3F-4664-B98C-97B9B8ED5FE7}" srcOrd="0" destOrd="0" parTransId="{1C5F1609-C632-4E9F-BC8F-D4B5537A438B}" sibTransId="{34C4204F-01A4-41DD-91B2-B21F8DE8B268}"/>
    <dgm:cxn modelId="{8BC66E72-DD2E-4EDB-A6F8-ED2E593C983F}" type="presParOf" srcId="{6D096429-3CB6-4075-85E1-1DE049D73FAF}" destId="{72F5637C-7CDE-4B10-929B-2DAF91CA8D2B}" srcOrd="0" destOrd="0" presId="urn:microsoft.com/office/officeart/2005/8/layout/StepDownProcess"/>
    <dgm:cxn modelId="{C80F39C7-07B7-4496-8A0E-74EA0A765CB2}" type="presParOf" srcId="{72F5637C-7CDE-4B10-929B-2DAF91CA8D2B}" destId="{B170D2BE-8E45-4481-8D24-F5EAF31BFDFC}" srcOrd="0" destOrd="0" presId="urn:microsoft.com/office/officeart/2005/8/layout/StepDownProcess"/>
    <dgm:cxn modelId="{79210FAF-C0CD-41F2-BC41-51E94273FAC6}" type="presParOf" srcId="{72F5637C-7CDE-4B10-929B-2DAF91CA8D2B}" destId="{FC484BFC-5746-476C-BBE1-A240120BA1A4}" srcOrd="1" destOrd="0" presId="urn:microsoft.com/office/officeart/2005/8/layout/StepDownProcess"/>
    <dgm:cxn modelId="{86939F47-705E-4D1B-AC1B-9C19B5AC643D}" type="presParOf" srcId="{72F5637C-7CDE-4B10-929B-2DAF91CA8D2B}" destId="{32DA0EE6-8428-49BB-9FA2-DA6A4148B177}" srcOrd="2" destOrd="0" presId="urn:microsoft.com/office/officeart/2005/8/layout/StepDownProcess"/>
    <dgm:cxn modelId="{2BD5C2E5-08C3-45AC-86C8-5EEF5110D53E}" type="presParOf" srcId="{6D096429-3CB6-4075-85E1-1DE049D73FAF}" destId="{99675CE0-C165-4CE6-8181-64AA5424B572}" srcOrd="1" destOrd="0" presId="urn:microsoft.com/office/officeart/2005/8/layout/StepDownProcess"/>
    <dgm:cxn modelId="{83CCA358-8625-4C56-85BC-9F6D85781435}" type="presParOf" srcId="{6D096429-3CB6-4075-85E1-1DE049D73FAF}" destId="{C92FA633-C186-47C3-BB7E-F33B0FBB10DC}" srcOrd="2" destOrd="0" presId="urn:microsoft.com/office/officeart/2005/8/layout/StepDownProcess"/>
    <dgm:cxn modelId="{040DF3F2-106E-44E5-B21E-329767311799}" type="presParOf" srcId="{C92FA633-C186-47C3-BB7E-F33B0FBB10DC}" destId="{102929B4-2C9F-47C9-87BC-EC6CF6B7C03E}" srcOrd="0" destOrd="0" presId="urn:microsoft.com/office/officeart/2005/8/layout/StepDownProcess"/>
    <dgm:cxn modelId="{212D62AB-3E4F-4892-BF29-7D9DF1793657}" type="presParOf" srcId="{C92FA633-C186-47C3-BB7E-F33B0FBB10DC}" destId="{228506B3-67CE-4AE3-A2BE-C2AEFFB7EAD7}" srcOrd="1" destOrd="0" presId="urn:microsoft.com/office/officeart/2005/8/layout/StepDownProcess"/>
    <dgm:cxn modelId="{22DF58A3-FCFC-4901-AD8E-CC0217203917}" type="presParOf" srcId="{C92FA633-C186-47C3-BB7E-F33B0FBB10DC}" destId="{37867D5C-BD62-4088-BB2B-41168659ED97}" srcOrd="2" destOrd="0" presId="urn:microsoft.com/office/officeart/2005/8/layout/StepDownProcess"/>
    <dgm:cxn modelId="{1DF85DFA-5A20-450F-BD66-6821B090ACB5}" type="presParOf" srcId="{6D096429-3CB6-4075-85E1-1DE049D73FAF}" destId="{100F72F3-77BD-4F0C-874A-3AD999D0E9E7}" srcOrd="3" destOrd="0" presId="urn:microsoft.com/office/officeart/2005/8/layout/StepDownProcess"/>
    <dgm:cxn modelId="{DB21BEA0-0DCC-4935-8860-9A99210DD8BB}" type="presParOf" srcId="{6D096429-3CB6-4075-85E1-1DE049D73FAF}" destId="{A4F3911B-CDFA-4B7B-8B8B-A6BE9D2590A8}" srcOrd="4" destOrd="0" presId="urn:microsoft.com/office/officeart/2005/8/layout/StepDownProcess"/>
    <dgm:cxn modelId="{FBA0D7AE-D851-4A01-8C06-3B219033892E}" type="presParOf" srcId="{A4F3911B-CDFA-4B7B-8B8B-A6BE9D2590A8}" destId="{3AA65E6B-75FD-4B12-82D9-3400FE631E0D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DEB05A-CDF0-40BF-A4CB-1A5D4E9D8E2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F704B9-8E7B-4197-B748-1ECC628149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Developed and tested </a:t>
          </a:r>
          <a:r>
            <a:rPr lang="en-US" b="1"/>
            <a:t>holographic diffusers</a:t>
          </a:r>
          <a:r>
            <a:rPr lang="en-US"/>
            <a:t> (T18–T26) with varying speckle size, film thickness, and irradiance.</a:t>
          </a:r>
          <a:endParaRPr lang="en-US" dirty="0"/>
        </a:p>
      </dgm:t>
    </dgm:pt>
    <dgm:pt modelId="{4EBDD009-97B2-4D1D-9848-2FA49F8A1000}" type="parTrans" cxnId="{EB6FD57E-D744-41DB-B319-E83122385FDD}">
      <dgm:prSet/>
      <dgm:spPr/>
      <dgm:t>
        <a:bodyPr/>
        <a:lstStyle/>
        <a:p>
          <a:endParaRPr lang="en-US"/>
        </a:p>
      </dgm:t>
    </dgm:pt>
    <dgm:pt modelId="{4454F898-728C-4B4D-A06A-03CED83E3E51}" type="sibTrans" cxnId="{EB6FD57E-D744-41DB-B319-E83122385FDD}">
      <dgm:prSet/>
      <dgm:spPr/>
      <dgm:t>
        <a:bodyPr/>
        <a:lstStyle/>
        <a:p>
          <a:endParaRPr lang="en-US"/>
        </a:p>
      </dgm:t>
    </dgm:pt>
    <dgm:pt modelId="{6C3DB264-C5A0-46FE-96CA-41646493699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Confirmed </a:t>
          </a:r>
          <a:r>
            <a:rPr lang="en-US" b="1"/>
            <a:t>inverse relation</a:t>
          </a:r>
          <a:r>
            <a:rPr lang="en-US"/>
            <a:t>: smaller speckle → larger angular diffusion.</a:t>
          </a:r>
          <a:endParaRPr lang="en-US" dirty="0"/>
        </a:p>
      </dgm:t>
    </dgm:pt>
    <dgm:pt modelId="{2EE21886-53D7-4DA8-8032-F487737956B5}" type="parTrans" cxnId="{34B46D15-6E51-40CC-865D-8DB599AF614F}">
      <dgm:prSet/>
      <dgm:spPr/>
      <dgm:t>
        <a:bodyPr/>
        <a:lstStyle/>
        <a:p>
          <a:endParaRPr lang="en-US"/>
        </a:p>
      </dgm:t>
    </dgm:pt>
    <dgm:pt modelId="{4780FD9F-080C-4223-811B-61A0B7C447F0}" type="sibTrans" cxnId="{34B46D15-6E51-40CC-865D-8DB599AF614F}">
      <dgm:prSet/>
      <dgm:spPr/>
      <dgm:t>
        <a:bodyPr/>
        <a:lstStyle/>
        <a:p>
          <a:endParaRPr lang="en-US"/>
        </a:p>
      </dgm:t>
    </dgm:pt>
    <dgm:pt modelId="{6BABE52F-B40B-4C6B-B304-B796B4F439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/>
            <a:t>Efficiency trade-off</a:t>
          </a:r>
          <a:r>
            <a:rPr lang="en-US"/>
            <a:t> observed: samples with higher angular spread showed lower throughput.</a:t>
          </a:r>
          <a:endParaRPr lang="en-US" dirty="0"/>
        </a:p>
      </dgm:t>
    </dgm:pt>
    <dgm:pt modelId="{62FBE03D-BE9C-4B5E-9589-A1AEB137421B}" type="parTrans" cxnId="{659F98E8-2982-4DA3-9899-0D426EFCD5FE}">
      <dgm:prSet/>
      <dgm:spPr/>
      <dgm:t>
        <a:bodyPr/>
        <a:lstStyle/>
        <a:p>
          <a:endParaRPr lang="en-US"/>
        </a:p>
      </dgm:t>
    </dgm:pt>
    <dgm:pt modelId="{95A65C62-37AA-40E1-A5DA-09D4F12BD7BE}" type="sibTrans" cxnId="{659F98E8-2982-4DA3-9899-0D426EFCD5FE}">
      <dgm:prSet/>
      <dgm:spPr/>
      <dgm:t>
        <a:bodyPr/>
        <a:lstStyle/>
        <a:p>
          <a:endParaRPr lang="en-US"/>
        </a:p>
      </dgm:t>
    </dgm:pt>
    <dgm:pt modelId="{AB95F359-AEE6-4352-BFF5-1D646C7527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Successfully recorded a </a:t>
          </a:r>
          <a:r>
            <a:rPr lang="en-US" b="1" dirty="0"/>
            <a:t>reflection hologram</a:t>
          </a:r>
          <a:r>
            <a:rPr lang="en-US" dirty="0"/>
            <a:t> (INAF Padua ), achieving a bright, stable reconstructed </a:t>
          </a:r>
          <a:r>
            <a:rPr lang="en-US"/>
            <a:t>image.</a:t>
          </a:r>
          <a:endParaRPr lang="en-US" dirty="0"/>
        </a:p>
      </dgm:t>
    </dgm:pt>
    <dgm:pt modelId="{94252ABA-A8E6-46B4-AEB4-B2CA4849E756}" type="parTrans" cxnId="{8465C750-F667-420D-B5F9-D31810D1D952}">
      <dgm:prSet/>
      <dgm:spPr/>
      <dgm:t>
        <a:bodyPr/>
        <a:lstStyle/>
        <a:p>
          <a:endParaRPr lang="en-US"/>
        </a:p>
      </dgm:t>
    </dgm:pt>
    <dgm:pt modelId="{CE8E126F-C777-4AB2-981C-E7825B063975}" type="sibTrans" cxnId="{8465C750-F667-420D-B5F9-D31810D1D952}">
      <dgm:prSet/>
      <dgm:spPr/>
      <dgm:t>
        <a:bodyPr/>
        <a:lstStyle/>
        <a:p>
          <a:endParaRPr lang="en-US"/>
        </a:p>
      </dgm:t>
    </dgm:pt>
    <dgm:pt modelId="{87C93CD8-A582-4F68-B0EB-4032E18C6684}" type="pres">
      <dgm:prSet presAssocID="{73DEB05A-CDF0-40BF-A4CB-1A5D4E9D8E29}" presName="root" presStyleCnt="0">
        <dgm:presLayoutVars>
          <dgm:dir/>
          <dgm:resizeHandles val="exact"/>
        </dgm:presLayoutVars>
      </dgm:prSet>
      <dgm:spPr/>
    </dgm:pt>
    <dgm:pt modelId="{609B1B88-DDF4-476A-BC0A-CDDA6413C51E}" type="pres">
      <dgm:prSet presAssocID="{B6F704B9-8E7B-4197-B748-1ECC628149C2}" presName="compNode" presStyleCnt="0"/>
      <dgm:spPr/>
    </dgm:pt>
    <dgm:pt modelId="{05F7E52E-2FB4-459C-991B-F72BF82AB036}" type="pres">
      <dgm:prSet presAssocID="{B6F704B9-8E7B-4197-B748-1ECC628149C2}" presName="bgRect" presStyleLbl="bgShp" presStyleIdx="0" presStyleCnt="4"/>
      <dgm:spPr/>
    </dgm:pt>
    <dgm:pt modelId="{D43E4DAC-7E85-427B-9579-CE62715C17F9}" type="pres">
      <dgm:prSet presAssocID="{B6F704B9-8E7B-4197-B748-1ECC628149C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icroscope"/>
        </a:ext>
      </dgm:extLst>
    </dgm:pt>
    <dgm:pt modelId="{C031E9BD-1FBF-4E1B-A163-6A3DAA55788D}" type="pres">
      <dgm:prSet presAssocID="{B6F704B9-8E7B-4197-B748-1ECC628149C2}" presName="spaceRect" presStyleCnt="0"/>
      <dgm:spPr/>
    </dgm:pt>
    <dgm:pt modelId="{4215819A-0EBA-45E4-8183-1DA31D7CCE50}" type="pres">
      <dgm:prSet presAssocID="{B6F704B9-8E7B-4197-B748-1ECC628149C2}" presName="parTx" presStyleLbl="revTx" presStyleIdx="0" presStyleCnt="4">
        <dgm:presLayoutVars>
          <dgm:chMax val="0"/>
          <dgm:chPref val="0"/>
        </dgm:presLayoutVars>
      </dgm:prSet>
      <dgm:spPr/>
    </dgm:pt>
    <dgm:pt modelId="{6A9AACB0-08BE-4B13-98B2-EBD7BBC8E29A}" type="pres">
      <dgm:prSet presAssocID="{4454F898-728C-4B4D-A06A-03CED83E3E51}" presName="sibTrans" presStyleCnt="0"/>
      <dgm:spPr/>
    </dgm:pt>
    <dgm:pt modelId="{4D428EBA-7073-4D10-B72C-B8FDF4D8CD2D}" type="pres">
      <dgm:prSet presAssocID="{6C3DB264-C5A0-46FE-96CA-41646493699B}" presName="compNode" presStyleCnt="0"/>
      <dgm:spPr/>
    </dgm:pt>
    <dgm:pt modelId="{188A1D8A-C857-4928-A9DE-B7563069377B}" type="pres">
      <dgm:prSet presAssocID="{6C3DB264-C5A0-46FE-96CA-41646493699B}" presName="bgRect" presStyleLbl="bgShp" presStyleIdx="1" presStyleCnt="4"/>
      <dgm:spPr/>
    </dgm:pt>
    <dgm:pt modelId="{E5895D65-3A9A-488F-A225-CB59E8789A26}" type="pres">
      <dgm:prSet presAssocID="{6C3DB264-C5A0-46FE-96CA-41646493699B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dge Tick outline"/>
        </a:ext>
      </dgm:extLst>
    </dgm:pt>
    <dgm:pt modelId="{88FB67D9-AAD9-4D3A-BAE7-814C415E67D9}" type="pres">
      <dgm:prSet presAssocID="{6C3DB264-C5A0-46FE-96CA-41646493699B}" presName="spaceRect" presStyleCnt="0"/>
      <dgm:spPr/>
    </dgm:pt>
    <dgm:pt modelId="{50629A35-8B8C-45D6-9D30-AC9D6E12BBBE}" type="pres">
      <dgm:prSet presAssocID="{6C3DB264-C5A0-46FE-96CA-41646493699B}" presName="parTx" presStyleLbl="revTx" presStyleIdx="1" presStyleCnt="4">
        <dgm:presLayoutVars>
          <dgm:chMax val="0"/>
          <dgm:chPref val="0"/>
        </dgm:presLayoutVars>
      </dgm:prSet>
      <dgm:spPr/>
    </dgm:pt>
    <dgm:pt modelId="{F3BAB199-5562-444B-94EF-E9619615FB72}" type="pres">
      <dgm:prSet presAssocID="{4780FD9F-080C-4223-811B-61A0B7C447F0}" presName="sibTrans" presStyleCnt="0"/>
      <dgm:spPr/>
    </dgm:pt>
    <dgm:pt modelId="{71BA7AFE-BAE3-4C5F-AB05-3DC67480E5EF}" type="pres">
      <dgm:prSet presAssocID="{6BABE52F-B40B-4C6B-B304-B796B4F439FC}" presName="compNode" presStyleCnt="0"/>
      <dgm:spPr/>
    </dgm:pt>
    <dgm:pt modelId="{22FF15F0-C2C7-4DA3-A058-1B121BB5500C}" type="pres">
      <dgm:prSet presAssocID="{6BABE52F-B40B-4C6B-B304-B796B4F439FC}" presName="bgRect" presStyleLbl="bgShp" presStyleIdx="2" presStyleCnt="4"/>
      <dgm:spPr/>
    </dgm:pt>
    <dgm:pt modelId="{A9F384BF-AF71-492B-BF97-C10E190F2A89}" type="pres">
      <dgm:prSet presAssocID="{6BABE52F-B40B-4C6B-B304-B796B4F439FC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Radar Chart with solid fill"/>
        </a:ext>
      </dgm:extLst>
    </dgm:pt>
    <dgm:pt modelId="{CFB77218-CB5A-4EE8-82AD-317BA560C11E}" type="pres">
      <dgm:prSet presAssocID="{6BABE52F-B40B-4C6B-B304-B796B4F439FC}" presName="spaceRect" presStyleCnt="0"/>
      <dgm:spPr/>
    </dgm:pt>
    <dgm:pt modelId="{5056B183-4C9F-4F88-8945-98C76AC4CB8E}" type="pres">
      <dgm:prSet presAssocID="{6BABE52F-B40B-4C6B-B304-B796B4F439FC}" presName="parTx" presStyleLbl="revTx" presStyleIdx="2" presStyleCnt="4">
        <dgm:presLayoutVars>
          <dgm:chMax val="0"/>
          <dgm:chPref val="0"/>
        </dgm:presLayoutVars>
      </dgm:prSet>
      <dgm:spPr/>
    </dgm:pt>
    <dgm:pt modelId="{3A9E16A8-5C80-45F8-8AD2-A2F0A630C14A}" type="pres">
      <dgm:prSet presAssocID="{95A65C62-37AA-40E1-A5DA-09D4F12BD7BE}" presName="sibTrans" presStyleCnt="0"/>
      <dgm:spPr/>
    </dgm:pt>
    <dgm:pt modelId="{A4FCE142-14C1-4305-87B9-3A0EC8E5A48C}" type="pres">
      <dgm:prSet presAssocID="{AB95F359-AEE6-4352-BFF5-1D646C752712}" presName="compNode" presStyleCnt="0"/>
      <dgm:spPr/>
    </dgm:pt>
    <dgm:pt modelId="{4F13ABFB-527B-4CC8-BF1E-B586E66C618C}" type="pres">
      <dgm:prSet presAssocID="{AB95F359-AEE6-4352-BFF5-1D646C752712}" presName="bgRect" presStyleLbl="bgShp" presStyleIdx="3" presStyleCnt="4"/>
      <dgm:spPr/>
    </dgm:pt>
    <dgm:pt modelId="{539D61A5-291C-493F-8007-A88A9D142C4A}" type="pres">
      <dgm:prSet presAssocID="{AB95F359-AEE6-4352-BFF5-1D646C75271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028D8A89-A2CA-4A0C-99DF-C5D3EB001B9D}" type="pres">
      <dgm:prSet presAssocID="{AB95F359-AEE6-4352-BFF5-1D646C752712}" presName="spaceRect" presStyleCnt="0"/>
      <dgm:spPr/>
    </dgm:pt>
    <dgm:pt modelId="{A51B2AB7-1D99-4AE4-B323-51B7437BC7CC}" type="pres">
      <dgm:prSet presAssocID="{AB95F359-AEE6-4352-BFF5-1D646C75271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34B46D15-6E51-40CC-865D-8DB599AF614F}" srcId="{73DEB05A-CDF0-40BF-A4CB-1A5D4E9D8E29}" destId="{6C3DB264-C5A0-46FE-96CA-41646493699B}" srcOrd="1" destOrd="0" parTransId="{2EE21886-53D7-4DA8-8032-F487737956B5}" sibTransId="{4780FD9F-080C-4223-811B-61A0B7C447F0}"/>
    <dgm:cxn modelId="{F52E8335-C134-49D1-81D4-B2AB5EC291DB}" type="presOf" srcId="{B6F704B9-8E7B-4197-B748-1ECC628149C2}" destId="{4215819A-0EBA-45E4-8183-1DA31D7CCE50}" srcOrd="0" destOrd="0" presId="urn:microsoft.com/office/officeart/2018/2/layout/IconVerticalSolidList"/>
    <dgm:cxn modelId="{6FC4363A-74CC-4DC9-AE0A-A70DC88B872F}" type="presOf" srcId="{73DEB05A-CDF0-40BF-A4CB-1A5D4E9D8E29}" destId="{87C93CD8-A582-4F68-B0EB-4032E18C6684}" srcOrd="0" destOrd="0" presId="urn:microsoft.com/office/officeart/2018/2/layout/IconVerticalSolidList"/>
    <dgm:cxn modelId="{AEC18045-6B9A-48B2-8125-0DBE3D94F6FB}" type="presOf" srcId="{6BABE52F-B40B-4C6B-B304-B796B4F439FC}" destId="{5056B183-4C9F-4F88-8945-98C76AC4CB8E}" srcOrd="0" destOrd="0" presId="urn:microsoft.com/office/officeart/2018/2/layout/IconVerticalSolidList"/>
    <dgm:cxn modelId="{8465C750-F667-420D-B5F9-D31810D1D952}" srcId="{73DEB05A-CDF0-40BF-A4CB-1A5D4E9D8E29}" destId="{AB95F359-AEE6-4352-BFF5-1D646C752712}" srcOrd="3" destOrd="0" parTransId="{94252ABA-A8E6-46B4-AEB4-B2CA4849E756}" sibTransId="{CE8E126F-C777-4AB2-981C-E7825B063975}"/>
    <dgm:cxn modelId="{EB6FD57E-D744-41DB-B319-E83122385FDD}" srcId="{73DEB05A-CDF0-40BF-A4CB-1A5D4E9D8E29}" destId="{B6F704B9-8E7B-4197-B748-1ECC628149C2}" srcOrd="0" destOrd="0" parTransId="{4EBDD009-97B2-4D1D-9848-2FA49F8A1000}" sibTransId="{4454F898-728C-4B4D-A06A-03CED83E3E51}"/>
    <dgm:cxn modelId="{33B4B6C8-A5C5-4A1F-80A7-383081054354}" type="presOf" srcId="{AB95F359-AEE6-4352-BFF5-1D646C752712}" destId="{A51B2AB7-1D99-4AE4-B323-51B7437BC7CC}" srcOrd="0" destOrd="0" presId="urn:microsoft.com/office/officeart/2018/2/layout/IconVerticalSolidList"/>
    <dgm:cxn modelId="{EA7083DE-59EC-4139-A4AC-38220DA88D6F}" type="presOf" srcId="{6C3DB264-C5A0-46FE-96CA-41646493699B}" destId="{50629A35-8B8C-45D6-9D30-AC9D6E12BBBE}" srcOrd="0" destOrd="0" presId="urn:microsoft.com/office/officeart/2018/2/layout/IconVerticalSolidList"/>
    <dgm:cxn modelId="{659F98E8-2982-4DA3-9899-0D426EFCD5FE}" srcId="{73DEB05A-CDF0-40BF-A4CB-1A5D4E9D8E29}" destId="{6BABE52F-B40B-4C6B-B304-B796B4F439FC}" srcOrd="2" destOrd="0" parTransId="{62FBE03D-BE9C-4B5E-9589-A1AEB137421B}" sibTransId="{95A65C62-37AA-40E1-A5DA-09D4F12BD7BE}"/>
    <dgm:cxn modelId="{ACB8C206-D9D6-430B-8EBF-9F65D15CC7F6}" type="presParOf" srcId="{87C93CD8-A582-4F68-B0EB-4032E18C6684}" destId="{609B1B88-DDF4-476A-BC0A-CDDA6413C51E}" srcOrd="0" destOrd="0" presId="urn:microsoft.com/office/officeart/2018/2/layout/IconVerticalSolidList"/>
    <dgm:cxn modelId="{D86D34A4-0DB5-4C27-8275-94A2676083CE}" type="presParOf" srcId="{609B1B88-DDF4-476A-BC0A-CDDA6413C51E}" destId="{05F7E52E-2FB4-459C-991B-F72BF82AB036}" srcOrd="0" destOrd="0" presId="urn:microsoft.com/office/officeart/2018/2/layout/IconVerticalSolidList"/>
    <dgm:cxn modelId="{2AD0AEC0-AE50-4A08-8DA4-35C915ACE4A1}" type="presParOf" srcId="{609B1B88-DDF4-476A-BC0A-CDDA6413C51E}" destId="{D43E4DAC-7E85-427B-9579-CE62715C17F9}" srcOrd="1" destOrd="0" presId="urn:microsoft.com/office/officeart/2018/2/layout/IconVerticalSolidList"/>
    <dgm:cxn modelId="{87B5CB89-EFD7-4E18-9DA7-3EEE2266D3F0}" type="presParOf" srcId="{609B1B88-DDF4-476A-BC0A-CDDA6413C51E}" destId="{C031E9BD-1FBF-4E1B-A163-6A3DAA55788D}" srcOrd="2" destOrd="0" presId="urn:microsoft.com/office/officeart/2018/2/layout/IconVerticalSolidList"/>
    <dgm:cxn modelId="{0A28E05F-107F-4099-A85C-2A2253B443B4}" type="presParOf" srcId="{609B1B88-DDF4-476A-BC0A-CDDA6413C51E}" destId="{4215819A-0EBA-45E4-8183-1DA31D7CCE50}" srcOrd="3" destOrd="0" presId="urn:microsoft.com/office/officeart/2018/2/layout/IconVerticalSolidList"/>
    <dgm:cxn modelId="{55AC2DC0-3EC8-446D-9074-1ED67FA72B68}" type="presParOf" srcId="{87C93CD8-A582-4F68-B0EB-4032E18C6684}" destId="{6A9AACB0-08BE-4B13-98B2-EBD7BBC8E29A}" srcOrd="1" destOrd="0" presId="urn:microsoft.com/office/officeart/2018/2/layout/IconVerticalSolidList"/>
    <dgm:cxn modelId="{9A3540BF-9B49-450B-A6F8-04AC2C1198C4}" type="presParOf" srcId="{87C93CD8-A582-4F68-B0EB-4032E18C6684}" destId="{4D428EBA-7073-4D10-B72C-B8FDF4D8CD2D}" srcOrd="2" destOrd="0" presId="urn:microsoft.com/office/officeart/2018/2/layout/IconVerticalSolidList"/>
    <dgm:cxn modelId="{7664DAB4-E6F7-4D19-8593-F12FD2270CD1}" type="presParOf" srcId="{4D428EBA-7073-4D10-B72C-B8FDF4D8CD2D}" destId="{188A1D8A-C857-4928-A9DE-B7563069377B}" srcOrd="0" destOrd="0" presId="urn:microsoft.com/office/officeart/2018/2/layout/IconVerticalSolidList"/>
    <dgm:cxn modelId="{CC047FD3-7BEE-4654-82C1-E8D912D8E437}" type="presParOf" srcId="{4D428EBA-7073-4D10-B72C-B8FDF4D8CD2D}" destId="{E5895D65-3A9A-488F-A225-CB59E8789A26}" srcOrd="1" destOrd="0" presId="urn:microsoft.com/office/officeart/2018/2/layout/IconVerticalSolidList"/>
    <dgm:cxn modelId="{9A4E72E9-79FA-48C0-B5E3-A456328235C2}" type="presParOf" srcId="{4D428EBA-7073-4D10-B72C-B8FDF4D8CD2D}" destId="{88FB67D9-AAD9-4D3A-BAE7-814C415E67D9}" srcOrd="2" destOrd="0" presId="urn:microsoft.com/office/officeart/2018/2/layout/IconVerticalSolidList"/>
    <dgm:cxn modelId="{CC7AD112-0406-4D55-B6CD-7434C5CF62E6}" type="presParOf" srcId="{4D428EBA-7073-4D10-B72C-B8FDF4D8CD2D}" destId="{50629A35-8B8C-45D6-9D30-AC9D6E12BBBE}" srcOrd="3" destOrd="0" presId="urn:microsoft.com/office/officeart/2018/2/layout/IconVerticalSolidList"/>
    <dgm:cxn modelId="{2EAB6A0E-0FEE-478B-BB13-D9EE6CD8EE49}" type="presParOf" srcId="{87C93CD8-A582-4F68-B0EB-4032E18C6684}" destId="{F3BAB199-5562-444B-94EF-E9619615FB72}" srcOrd="3" destOrd="0" presId="urn:microsoft.com/office/officeart/2018/2/layout/IconVerticalSolidList"/>
    <dgm:cxn modelId="{41681455-AE9B-4629-A0B4-E99205F2BA2C}" type="presParOf" srcId="{87C93CD8-A582-4F68-B0EB-4032E18C6684}" destId="{71BA7AFE-BAE3-4C5F-AB05-3DC67480E5EF}" srcOrd="4" destOrd="0" presId="urn:microsoft.com/office/officeart/2018/2/layout/IconVerticalSolidList"/>
    <dgm:cxn modelId="{F8F21E1E-D36B-43F0-BC8B-960FCCF29E01}" type="presParOf" srcId="{71BA7AFE-BAE3-4C5F-AB05-3DC67480E5EF}" destId="{22FF15F0-C2C7-4DA3-A058-1B121BB5500C}" srcOrd="0" destOrd="0" presId="urn:microsoft.com/office/officeart/2018/2/layout/IconVerticalSolidList"/>
    <dgm:cxn modelId="{B348F7FF-EDE7-4E18-A26B-9D17164CBA95}" type="presParOf" srcId="{71BA7AFE-BAE3-4C5F-AB05-3DC67480E5EF}" destId="{A9F384BF-AF71-492B-BF97-C10E190F2A89}" srcOrd="1" destOrd="0" presId="urn:microsoft.com/office/officeart/2018/2/layout/IconVerticalSolidList"/>
    <dgm:cxn modelId="{41D4F6DE-FC00-4AF7-BCBD-17742E73E606}" type="presParOf" srcId="{71BA7AFE-BAE3-4C5F-AB05-3DC67480E5EF}" destId="{CFB77218-CB5A-4EE8-82AD-317BA560C11E}" srcOrd="2" destOrd="0" presId="urn:microsoft.com/office/officeart/2018/2/layout/IconVerticalSolidList"/>
    <dgm:cxn modelId="{EFA79BE8-9DB1-4FC4-B1EA-81BB878C1016}" type="presParOf" srcId="{71BA7AFE-BAE3-4C5F-AB05-3DC67480E5EF}" destId="{5056B183-4C9F-4F88-8945-98C76AC4CB8E}" srcOrd="3" destOrd="0" presId="urn:microsoft.com/office/officeart/2018/2/layout/IconVerticalSolidList"/>
    <dgm:cxn modelId="{2A1AB505-770E-4D5A-96E7-835A041F3E67}" type="presParOf" srcId="{87C93CD8-A582-4F68-B0EB-4032E18C6684}" destId="{3A9E16A8-5C80-45F8-8AD2-A2F0A630C14A}" srcOrd="5" destOrd="0" presId="urn:microsoft.com/office/officeart/2018/2/layout/IconVerticalSolidList"/>
    <dgm:cxn modelId="{09588873-61AA-4BC0-AF7D-787B41AEE53F}" type="presParOf" srcId="{87C93CD8-A582-4F68-B0EB-4032E18C6684}" destId="{A4FCE142-14C1-4305-87B9-3A0EC8E5A48C}" srcOrd="6" destOrd="0" presId="urn:microsoft.com/office/officeart/2018/2/layout/IconVerticalSolidList"/>
    <dgm:cxn modelId="{2C904613-9706-42D0-9347-F7C11718883F}" type="presParOf" srcId="{A4FCE142-14C1-4305-87B9-3A0EC8E5A48C}" destId="{4F13ABFB-527B-4CC8-BF1E-B586E66C618C}" srcOrd="0" destOrd="0" presId="urn:microsoft.com/office/officeart/2018/2/layout/IconVerticalSolidList"/>
    <dgm:cxn modelId="{EEAF60FD-CFF6-49C9-9B03-BE9A9CCB96EE}" type="presParOf" srcId="{A4FCE142-14C1-4305-87B9-3A0EC8E5A48C}" destId="{539D61A5-291C-493F-8007-A88A9D142C4A}" srcOrd="1" destOrd="0" presId="urn:microsoft.com/office/officeart/2018/2/layout/IconVerticalSolidList"/>
    <dgm:cxn modelId="{07664699-60F2-4442-BD59-056F662EB666}" type="presParOf" srcId="{A4FCE142-14C1-4305-87B9-3A0EC8E5A48C}" destId="{028D8A89-A2CA-4A0C-99DF-C5D3EB001B9D}" srcOrd="2" destOrd="0" presId="urn:microsoft.com/office/officeart/2018/2/layout/IconVerticalSolidList"/>
    <dgm:cxn modelId="{BEDA1ADA-9626-43C7-84C0-F641C04CBD55}" type="presParOf" srcId="{A4FCE142-14C1-4305-87B9-3A0EC8E5A48C}" destId="{A51B2AB7-1D99-4AE4-B323-51B7437BC7C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3DEB05A-CDF0-40BF-A4CB-1A5D4E9D8E29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F704B9-8E7B-4197-B748-1ECC628149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 Optimize diffuser fabrication against targets (core angle, diffused pattern, throughput/efficiency) and lock parameter recipes. </a:t>
          </a:r>
        </a:p>
      </dgm:t>
    </dgm:pt>
    <dgm:pt modelId="{4EBDD009-97B2-4D1D-9848-2FA49F8A1000}" type="parTrans" cxnId="{EB6FD57E-D744-41DB-B319-E83122385FDD}">
      <dgm:prSet/>
      <dgm:spPr/>
      <dgm:t>
        <a:bodyPr/>
        <a:lstStyle/>
        <a:p>
          <a:endParaRPr lang="en-US"/>
        </a:p>
      </dgm:t>
    </dgm:pt>
    <dgm:pt modelId="{4454F898-728C-4B4D-A06A-03CED83E3E51}" type="sibTrans" cxnId="{EB6FD57E-D744-41DB-B319-E83122385FDD}">
      <dgm:prSet/>
      <dgm:spPr/>
      <dgm:t>
        <a:bodyPr/>
        <a:lstStyle/>
        <a:p>
          <a:endParaRPr lang="en-US"/>
        </a:p>
      </dgm:t>
    </dgm:pt>
    <dgm:pt modelId="{6BABE52F-B40B-4C6B-B304-B796B4F439F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AO bench integration: implement the optimized diffuser on the adaptive-optics bench; verify PWFS modulation and stability. </a:t>
          </a:r>
        </a:p>
      </dgm:t>
    </dgm:pt>
    <dgm:pt modelId="{62FBE03D-BE9C-4B5E-9589-A1AEB137421B}" type="parTrans" cxnId="{659F98E8-2982-4DA3-9899-0D426EFCD5FE}">
      <dgm:prSet/>
      <dgm:spPr/>
      <dgm:t>
        <a:bodyPr/>
        <a:lstStyle/>
        <a:p>
          <a:endParaRPr lang="en-US"/>
        </a:p>
      </dgm:t>
    </dgm:pt>
    <dgm:pt modelId="{95A65C62-37AA-40E1-A5DA-09D4F12BD7BE}" type="sibTrans" cxnId="{659F98E8-2982-4DA3-9899-0D426EFCD5FE}">
      <dgm:prSet/>
      <dgm:spPr/>
      <dgm:t>
        <a:bodyPr/>
        <a:lstStyle/>
        <a:p>
          <a:endParaRPr lang="en-US"/>
        </a:p>
      </dgm:t>
    </dgm:pt>
    <dgm:pt modelId="{AB95F359-AEE6-4352-BFF5-1D646C75271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On-sky demonstration (exoplanet photometry): deploy the optimized diffuser for a controlled on-sky test and collect performance data.</a:t>
          </a:r>
        </a:p>
      </dgm:t>
    </dgm:pt>
    <dgm:pt modelId="{94252ABA-A8E6-46B4-AEB4-B2CA4849E756}" type="parTrans" cxnId="{8465C750-F667-420D-B5F9-D31810D1D952}">
      <dgm:prSet/>
      <dgm:spPr/>
      <dgm:t>
        <a:bodyPr/>
        <a:lstStyle/>
        <a:p>
          <a:endParaRPr lang="en-US"/>
        </a:p>
      </dgm:t>
    </dgm:pt>
    <dgm:pt modelId="{CE8E126F-C777-4AB2-981C-E7825B063975}" type="sibTrans" cxnId="{8465C750-F667-420D-B5F9-D31810D1D952}">
      <dgm:prSet/>
      <dgm:spPr/>
      <dgm:t>
        <a:bodyPr/>
        <a:lstStyle/>
        <a:p>
          <a:endParaRPr lang="en-US"/>
        </a:p>
      </dgm:t>
    </dgm:pt>
    <dgm:pt modelId="{B1E37EB3-F459-4BF1-B2DD-9AE1A4053DF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Consolidate methodology and results into a manuscript/technical report, image-driven quantification of holographic diffuser performance for adaptive optics. </a:t>
          </a:r>
        </a:p>
      </dgm:t>
    </dgm:pt>
    <dgm:pt modelId="{53A3195E-D5AD-408D-9D37-729B14FD9D8F}" type="parTrans" cxnId="{7D106761-C412-49C0-9D56-A392B2CACD1B}">
      <dgm:prSet/>
      <dgm:spPr/>
      <dgm:t>
        <a:bodyPr/>
        <a:lstStyle/>
        <a:p>
          <a:endParaRPr lang="en-US"/>
        </a:p>
      </dgm:t>
    </dgm:pt>
    <dgm:pt modelId="{6FEE080F-33FC-49B9-885F-1463EE416A62}" type="sibTrans" cxnId="{7D106761-C412-49C0-9D56-A392B2CACD1B}">
      <dgm:prSet/>
      <dgm:spPr/>
      <dgm:t>
        <a:bodyPr/>
        <a:lstStyle/>
        <a:p>
          <a:endParaRPr lang="en-US"/>
        </a:p>
      </dgm:t>
    </dgm:pt>
    <dgm:pt modelId="{87C93CD8-A582-4F68-B0EB-4032E18C6684}" type="pres">
      <dgm:prSet presAssocID="{73DEB05A-CDF0-40BF-A4CB-1A5D4E9D8E29}" presName="root" presStyleCnt="0">
        <dgm:presLayoutVars>
          <dgm:dir/>
          <dgm:resizeHandles val="exact"/>
        </dgm:presLayoutVars>
      </dgm:prSet>
      <dgm:spPr/>
    </dgm:pt>
    <dgm:pt modelId="{609B1B88-DDF4-476A-BC0A-CDDA6413C51E}" type="pres">
      <dgm:prSet presAssocID="{B6F704B9-8E7B-4197-B748-1ECC628149C2}" presName="compNode" presStyleCnt="0"/>
      <dgm:spPr/>
    </dgm:pt>
    <dgm:pt modelId="{05F7E52E-2FB4-459C-991B-F72BF82AB036}" type="pres">
      <dgm:prSet presAssocID="{B6F704B9-8E7B-4197-B748-1ECC628149C2}" presName="bgRect" presStyleLbl="bgShp" presStyleIdx="0" presStyleCnt="4"/>
      <dgm:spPr/>
    </dgm:pt>
    <dgm:pt modelId="{D43E4DAC-7E85-427B-9579-CE62715C17F9}" type="pres">
      <dgm:prSet presAssocID="{B6F704B9-8E7B-4197-B748-1ECC628149C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 with solid fill"/>
        </a:ext>
      </dgm:extLst>
    </dgm:pt>
    <dgm:pt modelId="{C031E9BD-1FBF-4E1B-A163-6A3DAA55788D}" type="pres">
      <dgm:prSet presAssocID="{B6F704B9-8E7B-4197-B748-1ECC628149C2}" presName="spaceRect" presStyleCnt="0"/>
      <dgm:spPr/>
    </dgm:pt>
    <dgm:pt modelId="{4215819A-0EBA-45E4-8183-1DA31D7CCE50}" type="pres">
      <dgm:prSet presAssocID="{B6F704B9-8E7B-4197-B748-1ECC628149C2}" presName="parTx" presStyleLbl="revTx" presStyleIdx="0" presStyleCnt="4">
        <dgm:presLayoutVars>
          <dgm:chMax val="0"/>
          <dgm:chPref val="0"/>
        </dgm:presLayoutVars>
      </dgm:prSet>
      <dgm:spPr/>
    </dgm:pt>
    <dgm:pt modelId="{6A9AACB0-08BE-4B13-98B2-EBD7BBC8E29A}" type="pres">
      <dgm:prSet presAssocID="{4454F898-728C-4B4D-A06A-03CED83E3E51}" presName="sibTrans" presStyleCnt="0"/>
      <dgm:spPr/>
    </dgm:pt>
    <dgm:pt modelId="{71BA7AFE-BAE3-4C5F-AB05-3DC67480E5EF}" type="pres">
      <dgm:prSet presAssocID="{6BABE52F-B40B-4C6B-B304-B796B4F439FC}" presName="compNode" presStyleCnt="0"/>
      <dgm:spPr/>
    </dgm:pt>
    <dgm:pt modelId="{22FF15F0-C2C7-4DA3-A058-1B121BB5500C}" type="pres">
      <dgm:prSet presAssocID="{6BABE52F-B40B-4C6B-B304-B796B4F439FC}" presName="bgRect" presStyleLbl="bgShp" presStyleIdx="1" presStyleCnt="4"/>
      <dgm:spPr/>
    </dgm:pt>
    <dgm:pt modelId="{A9F384BF-AF71-492B-BF97-C10E190F2A89}" type="pres">
      <dgm:prSet presAssocID="{6BABE52F-B40B-4C6B-B304-B796B4F439F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CFB77218-CB5A-4EE8-82AD-317BA560C11E}" type="pres">
      <dgm:prSet presAssocID="{6BABE52F-B40B-4C6B-B304-B796B4F439FC}" presName="spaceRect" presStyleCnt="0"/>
      <dgm:spPr/>
    </dgm:pt>
    <dgm:pt modelId="{5056B183-4C9F-4F88-8945-98C76AC4CB8E}" type="pres">
      <dgm:prSet presAssocID="{6BABE52F-B40B-4C6B-B304-B796B4F439FC}" presName="parTx" presStyleLbl="revTx" presStyleIdx="1" presStyleCnt="4">
        <dgm:presLayoutVars>
          <dgm:chMax val="0"/>
          <dgm:chPref val="0"/>
        </dgm:presLayoutVars>
      </dgm:prSet>
      <dgm:spPr/>
    </dgm:pt>
    <dgm:pt modelId="{3A9E16A8-5C80-45F8-8AD2-A2F0A630C14A}" type="pres">
      <dgm:prSet presAssocID="{95A65C62-37AA-40E1-A5DA-09D4F12BD7BE}" presName="sibTrans" presStyleCnt="0"/>
      <dgm:spPr/>
    </dgm:pt>
    <dgm:pt modelId="{A4FCE142-14C1-4305-87B9-3A0EC8E5A48C}" type="pres">
      <dgm:prSet presAssocID="{AB95F359-AEE6-4352-BFF5-1D646C752712}" presName="compNode" presStyleCnt="0"/>
      <dgm:spPr/>
    </dgm:pt>
    <dgm:pt modelId="{4F13ABFB-527B-4CC8-BF1E-B586E66C618C}" type="pres">
      <dgm:prSet presAssocID="{AB95F359-AEE6-4352-BFF5-1D646C752712}" presName="bgRect" presStyleLbl="bgShp" presStyleIdx="2" presStyleCnt="4"/>
      <dgm:spPr/>
    </dgm:pt>
    <dgm:pt modelId="{539D61A5-291C-493F-8007-A88A9D142C4A}" type="pres">
      <dgm:prSet presAssocID="{AB95F359-AEE6-4352-BFF5-1D646C752712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Astronaut"/>
        </a:ext>
      </dgm:extLst>
    </dgm:pt>
    <dgm:pt modelId="{028D8A89-A2CA-4A0C-99DF-C5D3EB001B9D}" type="pres">
      <dgm:prSet presAssocID="{AB95F359-AEE6-4352-BFF5-1D646C752712}" presName="spaceRect" presStyleCnt="0"/>
      <dgm:spPr/>
    </dgm:pt>
    <dgm:pt modelId="{A51B2AB7-1D99-4AE4-B323-51B7437BC7CC}" type="pres">
      <dgm:prSet presAssocID="{AB95F359-AEE6-4352-BFF5-1D646C752712}" presName="parTx" presStyleLbl="revTx" presStyleIdx="2" presStyleCnt="4">
        <dgm:presLayoutVars>
          <dgm:chMax val="0"/>
          <dgm:chPref val="0"/>
        </dgm:presLayoutVars>
      </dgm:prSet>
      <dgm:spPr/>
    </dgm:pt>
    <dgm:pt modelId="{EE8EB40C-2CBE-4093-9B20-2EE9056A297D}" type="pres">
      <dgm:prSet presAssocID="{CE8E126F-C777-4AB2-981C-E7825B063975}" presName="sibTrans" presStyleCnt="0"/>
      <dgm:spPr/>
    </dgm:pt>
    <dgm:pt modelId="{6373EBE5-95D4-4FFF-A8BC-219671B91392}" type="pres">
      <dgm:prSet presAssocID="{B1E37EB3-F459-4BF1-B2DD-9AE1A4053DF3}" presName="compNode" presStyleCnt="0"/>
      <dgm:spPr/>
    </dgm:pt>
    <dgm:pt modelId="{7FD6433F-1BC3-4FFC-8202-8566292C2B17}" type="pres">
      <dgm:prSet presAssocID="{B1E37EB3-F459-4BF1-B2DD-9AE1A4053DF3}" presName="bgRect" presStyleLbl="bgShp" presStyleIdx="3" presStyleCnt="4"/>
      <dgm:spPr/>
    </dgm:pt>
    <dgm:pt modelId="{2D09B4A2-8005-470E-9746-07B207C7ADE8}" type="pres">
      <dgm:prSet presAssocID="{B1E37EB3-F459-4BF1-B2DD-9AE1A4053DF3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ar chart"/>
        </a:ext>
      </dgm:extLst>
    </dgm:pt>
    <dgm:pt modelId="{8D472F34-1992-4532-B8F1-BD56D8903EBD}" type="pres">
      <dgm:prSet presAssocID="{B1E37EB3-F459-4BF1-B2DD-9AE1A4053DF3}" presName="spaceRect" presStyleCnt="0"/>
      <dgm:spPr/>
    </dgm:pt>
    <dgm:pt modelId="{669896BA-31FE-4A2F-84A4-96443873F52C}" type="pres">
      <dgm:prSet presAssocID="{B1E37EB3-F459-4BF1-B2DD-9AE1A4053DF3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E157614-688A-40EE-9A68-2D68D551907D}" type="presOf" srcId="{6BABE52F-B40B-4C6B-B304-B796B4F439FC}" destId="{5056B183-4C9F-4F88-8945-98C76AC4CB8E}" srcOrd="0" destOrd="0" presId="urn:microsoft.com/office/officeart/2018/2/layout/IconVerticalSolidList"/>
    <dgm:cxn modelId="{54C05C1F-613F-4018-B470-DBA7644F008D}" type="presOf" srcId="{AB95F359-AEE6-4352-BFF5-1D646C752712}" destId="{A51B2AB7-1D99-4AE4-B323-51B7437BC7CC}" srcOrd="0" destOrd="0" presId="urn:microsoft.com/office/officeart/2018/2/layout/IconVerticalSolidList"/>
    <dgm:cxn modelId="{BE72DE27-BB09-471D-B676-7919E56B947E}" type="presOf" srcId="{B1E37EB3-F459-4BF1-B2DD-9AE1A4053DF3}" destId="{669896BA-31FE-4A2F-84A4-96443873F52C}" srcOrd="0" destOrd="0" presId="urn:microsoft.com/office/officeart/2018/2/layout/IconVerticalSolidList"/>
    <dgm:cxn modelId="{6D6C7A2F-6E04-40B6-9D22-98BDCF928313}" type="presOf" srcId="{73DEB05A-CDF0-40BF-A4CB-1A5D4E9D8E29}" destId="{87C93CD8-A582-4F68-B0EB-4032E18C6684}" srcOrd="0" destOrd="0" presId="urn:microsoft.com/office/officeart/2018/2/layout/IconVerticalSolidList"/>
    <dgm:cxn modelId="{7D106761-C412-49C0-9D56-A392B2CACD1B}" srcId="{73DEB05A-CDF0-40BF-A4CB-1A5D4E9D8E29}" destId="{B1E37EB3-F459-4BF1-B2DD-9AE1A4053DF3}" srcOrd="3" destOrd="0" parTransId="{53A3195E-D5AD-408D-9D37-729B14FD9D8F}" sibTransId="{6FEE080F-33FC-49B9-885F-1463EE416A62}"/>
    <dgm:cxn modelId="{8465C750-F667-420D-B5F9-D31810D1D952}" srcId="{73DEB05A-CDF0-40BF-A4CB-1A5D4E9D8E29}" destId="{AB95F359-AEE6-4352-BFF5-1D646C752712}" srcOrd="2" destOrd="0" parTransId="{94252ABA-A8E6-46B4-AEB4-B2CA4849E756}" sibTransId="{CE8E126F-C777-4AB2-981C-E7825B063975}"/>
    <dgm:cxn modelId="{EB6FD57E-D744-41DB-B319-E83122385FDD}" srcId="{73DEB05A-CDF0-40BF-A4CB-1A5D4E9D8E29}" destId="{B6F704B9-8E7B-4197-B748-1ECC628149C2}" srcOrd="0" destOrd="0" parTransId="{4EBDD009-97B2-4D1D-9848-2FA49F8A1000}" sibTransId="{4454F898-728C-4B4D-A06A-03CED83E3E51}"/>
    <dgm:cxn modelId="{59BCAD9D-79C0-4336-A675-EEF84C3B6977}" type="presOf" srcId="{B6F704B9-8E7B-4197-B748-1ECC628149C2}" destId="{4215819A-0EBA-45E4-8183-1DA31D7CCE50}" srcOrd="0" destOrd="0" presId="urn:microsoft.com/office/officeart/2018/2/layout/IconVerticalSolidList"/>
    <dgm:cxn modelId="{659F98E8-2982-4DA3-9899-0D426EFCD5FE}" srcId="{73DEB05A-CDF0-40BF-A4CB-1A5D4E9D8E29}" destId="{6BABE52F-B40B-4C6B-B304-B796B4F439FC}" srcOrd="1" destOrd="0" parTransId="{62FBE03D-BE9C-4B5E-9589-A1AEB137421B}" sibTransId="{95A65C62-37AA-40E1-A5DA-09D4F12BD7BE}"/>
    <dgm:cxn modelId="{6CDB76AB-B1B9-4533-99C5-BFD7175ABCBE}" type="presParOf" srcId="{87C93CD8-A582-4F68-B0EB-4032E18C6684}" destId="{609B1B88-DDF4-476A-BC0A-CDDA6413C51E}" srcOrd="0" destOrd="0" presId="urn:microsoft.com/office/officeart/2018/2/layout/IconVerticalSolidList"/>
    <dgm:cxn modelId="{3CA06ACC-6704-4379-AB04-D1246F8ACEE3}" type="presParOf" srcId="{609B1B88-DDF4-476A-BC0A-CDDA6413C51E}" destId="{05F7E52E-2FB4-459C-991B-F72BF82AB036}" srcOrd="0" destOrd="0" presId="urn:microsoft.com/office/officeart/2018/2/layout/IconVerticalSolidList"/>
    <dgm:cxn modelId="{D1ADF606-CE84-4980-9531-8EEC9C62BC9E}" type="presParOf" srcId="{609B1B88-DDF4-476A-BC0A-CDDA6413C51E}" destId="{D43E4DAC-7E85-427B-9579-CE62715C17F9}" srcOrd="1" destOrd="0" presId="urn:microsoft.com/office/officeart/2018/2/layout/IconVerticalSolidList"/>
    <dgm:cxn modelId="{F2EF050F-6CD6-4602-BEEE-0E0B7B125290}" type="presParOf" srcId="{609B1B88-DDF4-476A-BC0A-CDDA6413C51E}" destId="{C031E9BD-1FBF-4E1B-A163-6A3DAA55788D}" srcOrd="2" destOrd="0" presId="urn:microsoft.com/office/officeart/2018/2/layout/IconVerticalSolidList"/>
    <dgm:cxn modelId="{5F1B997E-CD1B-4CC1-8EFE-BC623C024318}" type="presParOf" srcId="{609B1B88-DDF4-476A-BC0A-CDDA6413C51E}" destId="{4215819A-0EBA-45E4-8183-1DA31D7CCE50}" srcOrd="3" destOrd="0" presId="urn:microsoft.com/office/officeart/2018/2/layout/IconVerticalSolidList"/>
    <dgm:cxn modelId="{87ECE9BE-5463-4CBA-ACA7-0C35E9570C5F}" type="presParOf" srcId="{87C93CD8-A582-4F68-B0EB-4032E18C6684}" destId="{6A9AACB0-08BE-4B13-98B2-EBD7BBC8E29A}" srcOrd="1" destOrd="0" presId="urn:microsoft.com/office/officeart/2018/2/layout/IconVerticalSolidList"/>
    <dgm:cxn modelId="{C7661BCF-C11D-4065-9127-40916DE62BD1}" type="presParOf" srcId="{87C93CD8-A582-4F68-B0EB-4032E18C6684}" destId="{71BA7AFE-BAE3-4C5F-AB05-3DC67480E5EF}" srcOrd="2" destOrd="0" presId="urn:microsoft.com/office/officeart/2018/2/layout/IconVerticalSolidList"/>
    <dgm:cxn modelId="{3102CDB8-EBAD-4DFE-8567-419E6F3497C0}" type="presParOf" srcId="{71BA7AFE-BAE3-4C5F-AB05-3DC67480E5EF}" destId="{22FF15F0-C2C7-4DA3-A058-1B121BB5500C}" srcOrd="0" destOrd="0" presId="urn:microsoft.com/office/officeart/2018/2/layout/IconVerticalSolidList"/>
    <dgm:cxn modelId="{9241F980-AB85-4009-8B1D-F60C944026DC}" type="presParOf" srcId="{71BA7AFE-BAE3-4C5F-AB05-3DC67480E5EF}" destId="{A9F384BF-AF71-492B-BF97-C10E190F2A89}" srcOrd="1" destOrd="0" presId="urn:microsoft.com/office/officeart/2018/2/layout/IconVerticalSolidList"/>
    <dgm:cxn modelId="{11C7370E-0B61-43B6-9702-9C5664C6F61D}" type="presParOf" srcId="{71BA7AFE-BAE3-4C5F-AB05-3DC67480E5EF}" destId="{CFB77218-CB5A-4EE8-82AD-317BA560C11E}" srcOrd="2" destOrd="0" presId="urn:microsoft.com/office/officeart/2018/2/layout/IconVerticalSolidList"/>
    <dgm:cxn modelId="{72C5B881-D737-49A9-A8F8-B2B38A173311}" type="presParOf" srcId="{71BA7AFE-BAE3-4C5F-AB05-3DC67480E5EF}" destId="{5056B183-4C9F-4F88-8945-98C76AC4CB8E}" srcOrd="3" destOrd="0" presId="urn:microsoft.com/office/officeart/2018/2/layout/IconVerticalSolidList"/>
    <dgm:cxn modelId="{988AB45D-E827-4917-A5C2-C572507997EF}" type="presParOf" srcId="{87C93CD8-A582-4F68-B0EB-4032E18C6684}" destId="{3A9E16A8-5C80-45F8-8AD2-A2F0A630C14A}" srcOrd="3" destOrd="0" presId="urn:microsoft.com/office/officeart/2018/2/layout/IconVerticalSolidList"/>
    <dgm:cxn modelId="{311613CD-714D-4C11-89FB-F328A2928054}" type="presParOf" srcId="{87C93CD8-A582-4F68-B0EB-4032E18C6684}" destId="{A4FCE142-14C1-4305-87B9-3A0EC8E5A48C}" srcOrd="4" destOrd="0" presId="urn:microsoft.com/office/officeart/2018/2/layout/IconVerticalSolidList"/>
    <dgm:cxn modelId="{B3839930-0E20-428D-BA75-D8EE7E5FB550}" type="presParOf" srcId="{A4FCE142-14C1-4305-87B9-3A0EC8E5A48C}" destId="{4F13ABFB-527B-4CC8-BF1E-B586E66C618C}" srcOrd="0" destOrd="0" presId="urn:microsoft.com/office/officeart/2018/2/layout/IconVerticalSolidList"/>
    <dgm:cxn modelId="{A50E7809-B6B1-436D-B347-26413094292F}" type="presParOf" srcId="{A4FCE142-14C1-4305-87B9-3A0EC8E5A48C}" destId="{539D61A5-291C-493F-8007-A88A9D142C4A}" srcOrd="1" destOrd="0" presId="urn:microsoft.com/office/officeart/2018/2/layout/IconVerticalSolidList"/>
    <dgm:cxn modelId="{8EADBC5D-86FE-4316-BBD3-E55C1356CC42}" type="presParOf" srcId="{A4FCE142-14C1-4305-87B9-3A0EC8E5A48C}" destId="{028D8A89-A2CA-4A0C-99DF-C5D3EB001B9D}" srcOrd="2" destOrd="0" presId="urn:microsoft.com/office/officeart/2018/2/layout/IconVerticalSolidList"/>
    <dgm:cxn modelId="{A43B2312-2D34-46C2-BB1B-00905AD220B8}" type="presParOf" srcId="{A4FCE142-14C1-4305-87B9-3A0EC8E5A48C}" destId="{A51B2AB7-1D99-4AE4-B323-51B7437BC7CC}" srcOrd="3" destOrd="0" presId="urn:microsoft.com/office/officeart/2018/2/layout/IconVerticalSolidList"/>
    <dgm:cxn modelId="{0C822436-1986-4DE9-8998-5B2E726B9E70}" type="presParOf" srcId="{87C93CD8-A582-4F68-B0EB-4032E18C6684}" destId="{EE8EB40C-2CBE-4093-9B20-2EE9056A297D}" srcOrd="5" destOrd="0" presId="urn:microsoft.com/office/officeart/2018/2/layout/IconVerticalSolidList"/>
    <dgm:cxn modelId="{30975490-E409-48D0-B0DB-12145D194A18}" type="presParOf" srcId="{87C93CD8-A582-4F68-B0EB-4032E18C6684}" destId="{6373EBE5-95D4-4FFF-A8BC-219671B91392}" srcOrd="6" destOrd="0" presId="urn:microsoft.com/office/officeart/2018/2/layout/IconVerticalSolidList"/>
    <dgm:cxn modelId="{09D44F38-A504-4C4E-A867-95576992305D}" type="presParOf" srcId="{6373EBE5-95D4-4FFF-A8BC-219671B91392}" destId="{7FD6433F-1BC3-4FFC-8202-8566292C2B17}" srcOrd="0" destOrd="0" presId="urn:microsoft.com/office/officeart/2018/2/layout/IconVerticalSolidList"/>
    <dgm:cxn modelId="{DF31CF92-AF2D-4A3F-9E8F-0B2FEB67579A}" type="presParOf" srcId="{6373EBE5-95D4-4FFF-A8BC-219671B91392}" destId="{2D09B4A2-8005-470E-9746-07B207C7ADE8}" srcOrd="1" destOrd="0" presId="urn:microsoft.com/office/officeart/2018/2/layout/IconVerticalSolidList"/>
    <dgm:cxn modelId="{92395A2A-E8FA-4FDF-B7C7-3AEF7CC142B5}" type="presParOf" srcId="{6373EBE5-95D4-4FFF-A8BC-219671B91392}" destId="{8D472F34-1992-4532-B8F1-BD56D8903EBD}" srcOrd="2" destOrd="0" presId="urn:microsoft.com/office/officeart/2018/2/layout/IconVerticalSolidList"/>
    <dgm:cxn modelId="{306A8598-F40C-49C7-A262-91CD2ADB1C8E}" type="presParOf" srcId="{6373EBE5-95D4-4FFF-A8BC-219671B91392}" destId="{669896BA-31FE-4A2F-84A4-96443873F52C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70D2BE-8E45-4481-8D24-F5EAF31BFDFC}">
      <dsp:nvSpPr>
        <dsp:cNvPr id="0" name=""/>
        <dsp:cNvSpPr/>
      </dsp:nvSpPr>
      <dsp:spPr>
        <a:xfrm rot="5400000">
          <a:off x="856819" y="1130833"/>
          <a:ext cx="478987" cy="417830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3">
            <a:lumMod val="60000"/>
            <a:lumOff val="4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484BFC-5746-476C-BBE1-A240120BA1A4}">
      <dsp:nvSpPr>
        <dsp:cNvPr id="0" name=""/>
        <dsp:cNvSpPr/>
      </dsp:nvSpPr>
      <dsp:spPr>
        <a:xfrm>
          <a:off x="0" y="527361"/>
          <a:ext cx="2172547" cy="531344"/>
        </a:xfrm>
        <a:prstGeom prst="roundRect">
          <a:avLst>
            <a:gd name="adj" fmla="val 166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Speckle Size </a:t>
          </a:r>
        </a:p>
      </dsp:txBody>
      <dsp:txXfrm>
        <a:off x="25943" y="553304"/>
        <a:ext cx="2120661" cy="479458"/>
      </dsp:txXfrm>
    </dsp:sp>
    <dsp:sp modelId="{32DA0EE6-8428-49BB-9FA2-DA6A4148B177}">
      <dsp:nvSpPr>
        <dsp:cNvPr id="0" name=""/>
        <dsp:cNvSpPr/>
      </dsp:nvSpPr>
      <dsp:spPr>
        <a:xfrm>
          <a:off x="1834998" y="191635"/>
          <a:ext cx="1084030" cy="843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2929B4-2C9F-47C9-87BC-EC6CF6B7C03E}">
      <dsp:nvSpPr>
        <dsp:cNvPr id="0" name=""/>
        <dsp:cNvSpPr/>
      </dsp:nvSpPr>
      <dsp:spPr>
        <a:xfrm rot="5400000">
          <a:off x="2301206" y="1910109"/>
          <a:ext cx="518103" cy="46095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tx2">
            <a:lumMod val="50000"/>
            <a:lumOff val="5000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8506B3-67CE-4AE3-A2BE-C2AEFFB7EAD7}">
      <dsp:nvSpPr>
        <dsp:cNvPr id="0" name=""/>
        <dsp:cNvSpPr/>
      </dsp:nvSpPr>
      <dsp:spPr>
        <a:xfrm>
          <a:off x="1402947" y="1254683"/>
          <a:ext cx="2832485" cy="456687"/>
        </a:xfrm>
        <a:prstGeom prst="roundRect">
          <a:avLst>
            <a:gd name="adj" fmla="val 16670"/>
          </a:avLst>
        </a:prstGeom>
        <a:solidFill>
          <a:schemeClr val="accent3">
            <a:hueOff val="2058582"/>
            <a:satOff val="12356"/>
            <a:lumOff val="94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Equivalent to Mie particle</a:t>
          </a:r>
        </a:p>
      </dsp:txBody>
      <dsp:txXfrm>
        <a:off x="1425245" y="1276981"/>
        <a:ext cx="2787889" cy="412091"/>
      </dsp:txXfrm>
    </dsp:sp>
    <dsp:sp modelId="{37867D5C-BD62-4088-BB2B-41168659ED97}">
      <dsp:nvSpPr>
        <dsp:cNvPr id="0" name=""/>
        <dsp:cNvSpPr/>
      </dsp:nvSpPr>
      <dsp:spPr>
        <a:xfrm>
          <a:off x="3564427" y="1060886"/>
          <a:ext cx="1084030" cy="8432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AA65E6B-75FD-4B12-82D9-3400FE631E0D}">
      <dsp:nvSpPr>
        <dsp:cNvPr id="0" name=""/>
        <dsp:cNvSpPr/>
      </dsp:nvSpPr>
      <dsp:spPr>
        <a:xfrm>
          <a:off x="2802407" y="1949694"/>
          <a:ext cx="2759362" cy="515633"/>
        </a:xfrm>
        <a:prstGeom prst="roundRect">
          <a:avLst>
            <a:gd name="adj" fmla="val 16670"/>
          </a:avLst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1400" kern="1200" dirty="0"/>
            <a:t>Diffuser Angle behaviour for the Mie-speckle particle </a:t>
          </a:r>
        </a:p>
      </dsp:txBody>
      <dsp:txXfrm>
        <a:off x="2827583" y="1974870"/>
        <a:ext cx="2709010" cy="4652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7E52E-2FB4-459C-991B-F72BF82AB036}">
      <dsp:nvSpPr>
        <dsp:cNvPr id="0" name=""/>
        <dsp:cNvSpPr/>
      </dsp:nvSpPr>
      <dsp:spPr>
        <a:xfrm>
          <a:off x="0" y="1609"/>
          <a:ext cx="10583577" cy="8157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E4DAC-7E85-427B-9579-CE62715C17F9}">
      <dsp:nvSpPr>
        <dsp:cNvPr id="0" name=""/>
        <dsp:cNvSpPr/>
      </dsp:nvSpPr>
      <dsp:spPr>
        <a:xfrm>
          <a:off x="246762" y="185151"/>
          <a:ext cx="448658" cy="4486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5819A-0EBA-45E4-8183-1DA31D7CCE50}">
      <dsp:nvSpPr>
        <dsp:cNvPr id="0" name=""/>
        <dsp:cNvSpPr/>
      </dsp:nvSpPr>
      <dsp:spPr>
        <a:xfrm>
          <a:off x="942182" y="1609"/>
          <a:ext cx="9641394" cy="8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33" tIns="86333" rIns="86333" bIns="86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Developed and tested </a:t>
          </a:r>
          <a:r>
            <a:rPr lang="en-US" sz="2000" b="1" kern="1200"/>
            <a:t>holographic diffusers</a:t>
          </a:r>
          <a:r>
            <a:rPr lang="en-US" sz="2000" kern="1200"/>
            <a:t> (T18–T26) with varying speckle size, film thickness, and irradiance.</a:t>
          </a:r>
          <a:endParaRPr lang="en-US" sz="2000" kern="1200" dirty="0"/>
        </a:p>
      </dsp:txBody>
      <dsp:txXfrm>
        <a:off x="942182" y="1609"/>
        <a:ext cx="9641394" cy="815742"/>
      </dsp:txXfrm>
    </dsp:sp>
    <dsp:sp modelId="{188A1D8A-C857-4928-A9DE-B7563069377B}">
      <dsp:nvSpPr>
        <dsp:cNvPr id="0" name=""/>
        <dsp:cNvSpPr/>
      </dsp:nvSpPr>
      <dsp:spPr>
        <a:xfrm>
          <a:off x="0" y="1021287"/>
          <a:ext cx="10583577" cy="8157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95D65-3A9A-488F-A225-CB59E8789A26}">
      <dsp:nvSpPr>
        <dsp:cNvPr id="0" name=""/>
        <dsp:cNvSpPr/>
      </dsp:nvSpPr>
      <dsp:spPr>
        <a:xfrm>
          <a:off x="246762" y="1204830"/>
          <a:ext cx="448658" cy="4486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629A35-8B8C-45D6-9D30-AC9D6E12BBBE}">
      <dsp:nvSpPr>
        <dsp:cNvPr id="0" name=""/>
        <dsp:cNvSpPr/>
      </dsp:nvSpPr>
      <dsp:spPr>
        <a:xfrm>
          <a:off x="942182" y="1021287"/>
          <a:ext cx="9641394" cy="8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33" tIns="86333" rIns="86333" bIns="86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Confirmed </a:t>
          </a:r>
          <a:r>
            <a:rPr lang="en-US" sz="2000" b="1" kern="1200"/>
            <a:t>inverse relation</a:t>
          </a:r>
          <a:r>
            <a:rPr lang="en-US" sz="2000" kern="1200"/>
            <a:t>: smaller speckle → larger angular diffusion.</a:t>
          </a:r>
          <a:endParaRPr lang="en-US" sz="2000" kern="1200" dirty="0"/>
        </a:p>
      </dsp:txBody>
      <dsp:txXfrm>
        <a:off x="942182" y="1021287"/>
        <a:ext cx="9641394" cy="815742"/>
      </dsp:txXfrm>
    </dsp:sp>
    <dsp:sp modelId="{22FF15F0-C2C7-4DA3-A058-1B121BB5500C}">
      <dsp:nvSpPr>
        <dsp:cNvPr id="0" name=""/>
        <dsp:cNvSpPr/>
      </dsp:nvSpPr>
      <dsp:spPr>
        <a:xfrm>
          <a:off x="0" y="2040966"/>
          <a:ext cx="10583577" cy="8157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384BF-AF71-492B-BF97-C10E190F2A89}">
      <dsp:nvSpPr>
        <dsp:cNvPr id="0" name=""/>
        <dsp:cNvSpPr/>
      </dsp:nvSpPr>
      <dsp:spPr>
        <a:xfrm>
          <a:off x="246762" y="2224508"/>
          <a:ext cx="448658" cy="4486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6B183-4C9F-4F88-8945-98C76AC4CB8E}">
      <dsp:nvSpPr>
        <dsp:cNvPr id="0" name=""/>
        <dsp:cNvSpPr/>
      </dsp:nvSpPr>
      <dsp:spPr>
        <a:xfrm>
          <a:off x="942182" y="2040966"/>
          <a:ext cx="9641394" cy="8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33" tIns="86333" rIns="86333" bIns="86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Efficiency trade-off</a:t>
          </a:r>
          <a:r>
            <a:rPr lang="en-US" sz="2000" kern="1200"/>
            <a:t> observed: samples with higher angular spread showed lower throughput.</a:t>
          </a:r>
          <a:endParaRPr lang="en-US" sz="2000" kern="1200" dirty="0"/>
        </a:p>
      </dsp:txBody>
      <dsp:txXfrm>
        <a:off x="942182" y="2040966"/>
        <a:ext cx="9641394" cy="815742"/>
      </dsp:txXfrm>
    </dsp:sp>
    <dsp:sp modelId="{4F13ABFB-527B-4CC8-BF1E-B586E66C618C}">
      <dsp:nvSpPr>
        <dsp:cNvPr id="0" name=""/>
        <dsp:cNvSpPr/>
      </dsp:nvSpPr>
      <dsp:spPr>
        <a:xfrm>
          <a:off x="0" y="3060644"/>
          <a:ext cx="10583577" cy="8157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D61A5-291C-493F-8007-A88A9D142C4A}">
      <dsp:nvSpPr>
        <dsp:cNvPr id="0" name=""/>
        <dsp:cNvSpPr/>
      </dsp:nvSpPr>
      <dsp:spPr>
        <a:xfrm>
          <a:off x="246762" y="3244186"/>
          <a:ext cx="448658" cy="4486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B2AB7-1D99-4AE4-B323-51B7437BC7CC}">
      <dsp:nvSpPr>
        <dsp:cNvPr id="0" name=""/>
        <dsp:cNvSpPr/>
      </dsp:nvSpPr>
      <dsp:spPr>
        <a:xfrm>
          <a:off x="942182" y="3060644"/>
          <a:ext cx="9641394" cy="8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33" tIns="86333" rIns="86333" bIns="86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Successfully recorded a </a:t>
          </a:r>
          <a:r>
            <a:rPr lang="en-US" sz="2000" b="1" kern="1200" dirty="0"/>
            <a:t>reflection hologram</a:t>
          </a:r>
          <a:r>
            <a:rPr lang="en-US" sz="2000" kern="1200" dirty="0"/>
            <a:t> (INAF Padua ), achieving a bright, stable reconstructed </a:t>
          </a:r>
          <a:r>
            <a:rPr lang="en-US" sz="2000" kern="1200"/>
            <a:t>image.</a:t>
          </a:r>
          <a:endParaRPr lang="en-US" sz="2000" kern="1200" dirty="0"/>
        </a:p>
      </dsp:txBody>
      <dsp:txXfrm>
        <a:off x="942182" y="3060644"/>
        <a:ext cx="9641394" cy="8157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F7E52E-2FB4-459C-991B-F72BF82AB036}">
      <dsp:nvSpPr>
        <dsp:cNvPr id="0" name=""/>
        <dsp:cNvSpPr/>
      </dsp:nvSpPr>
      <dsp:spPr>
        <a:xfrm>
          <a:off x="0" y="1609"/>
          <a:ext cx="10583577" cy="8157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3E4DAC-7E85-427B-9579-CE62715C17F9}">
      <dsp:nvSpPr>
        <dsp:cNvPr id="0" name=""/>
        <dsp:cNvSpPr/>
      </dsp:nvSpPr>
      <dsp:spPr>
        <a:xfrm>
          <a:off x="246762" y="185151"/>
          <a:ext cx="448658" cy="44865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215819A-0EBA-45E4-8183-1DA31D7CCE50}">
      <dsp:nvSpPr>
        <dsp:cNvPr id="0" name=""/>
        <dsp:cNvSpPr/>
      </dsp:nvSpPr>
      <dsp:spPr>
        <a:xfrm>
          <a:off x="942182" y="1609"/>
          <a:ext cx="9641394" cy="8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33" tIns="86333" rIns="86333" bIns="86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 Optimize diffuser fabrication against targets (core angle, diffused pattern, throughput/efficiency) and lock parameter recipes. </a:t>
          </a:r>
        </a:p>
      </dsp:txBody>
      <dsp:txXfrm>
        <a:off x="942182" y="1609"/>
        <a:ext cx="9641394" cy="815742"/>
      </dsp:txXfrm>
    </dsp:sp>
    <dsp:sp modelId="{22FF15F0-C2C7-4DA3-A058-1B121BB5500C}">
      <dsp:nvSpPr>
        <dsp:cNvPr id="0" name=""/>
        <dsp:cNvSpPr/>
      </dsp:nvSpPr>
      <dsp:spPr>
        <a:xfrm>
          <a:off x="0" y="1021287"/>
          <a:ext cx="10583577" cy="8157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F384BF-AF71-492B-BF97-C10E190F2A89}">
      <dsp:nvSpPr>
        <dsp:cNvPr id="0" name=""/>
        <dsp:cNvSpPr/>
      </dsp:nvSpPr>
      <dsp:spPr>
        <a:xfrm>
          <a:off x="246762" y="1204830"/>
          <a:ext cx="448658" cy="44865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56B183-4C9F-4F88-8945-98C76AC4CB8E}">
      <dsp:nvSpPr>
        <dsp:cNvPr id="0" name=""/>
        <dsp:cNvSpPr/>
      </dsp:nvSpPr>
      <dsp:spPr>
        <a:xfrm>
          <a:off x="942182" y="1021287"/>
          <a:ext cx="9641394" cy="8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33" tIns="86333" rIns="86333" bIns="86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AO bench integration: implement the optimized diffuser on the adaptive-optics bench; verify PWFS modulation and stability. </a:t>
          </a:r>
        </a:p>
      </dsp:txBody>
      <dsp:txXfrm>
        <a:off x="942182" y="1021287"/>
        <a:ext cx="9641394" cy="815742"/>
      </dsp:txXfrm>
    </dsp:sp>
    <dsp:sp modelId="{4F13ABFB-527B-4CC8-BF1E-B586E66C618C}">
      <dsp:nvSpPr>
        <dsp:cNvPr id="0" name=""/>
        <dsp:cNvSpPr/>
      </dsp:nvSpPr>
      <dsp:spPr>
        <a:xfrm>
          <a:off x="0" y="2040966"/>
          <a:ext cx="10583577" cy="8157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9D61A5-291C-493F-8007-A88A9D142C4A}">
      <dsp:nvSpPr>
        <dsp:cNvPr id="0" name=""/>
        <dsp:cNvSpPr/>
      </dsp:nvSpPr>
      <dsp:spPr>
        <a:xfrm>
          <a:off x="246762" y="2224508"/>
          <a:ext cx="448658" cy="44865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1B2AB7-1D99-4AE4-B323-51B7437BC7CC}">
      <dsp:nvSpPr>
        <dsp:cNvPr id="0" name=""/>
        <dsp:cNvSpPr/>
      </dsp:nvSpPr>
      <dsp:spPr>
        <a:xfrm>
          <a:off x="942182" y="2040966"/>
          <a:ext cx="9641394" cy="8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33" tIns="86333" rIns="86333" bIns="86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On-sky demonstration (exoplanet photometry): deploy the optimized diffuser for a controlled on-sky test and collect performance data.</a:t>
          </a:r>
        </a:p>
      </dsp:txBody>
      <dsp:txXfrm>
        <a:off x="942182" y="2040966"/>
        <a:ext cx="9641394" cy="815742"/>
      </dsp:txXfrm>
    </dsp:sp>
    <dsp:sp modelId="{7FD6433F-1BC3-4FFC-8202-8566292C2B17}">
      <dsp:nvSpPr>
        <dsp:cNvPr id="0" name=""/>
        <dsp:cNvSpPr/>
      </dsp:nvSpPr>
      <dsp:spPr>
        <a:xfrm>
          <a:off x="0" y="3060644"/>
          <a:ext cx="10583577" cy="81574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09B4A2-8005-470E-9746-07B207C7ADE8}">
      <dsp:nvSpPr>
        <dsp:cNvPr id="0" name=""/>
        <dsp:cNvSpPr/>
      </dsp:nvSpPr>
      <dsp:spPr>
        <a:xfrm>
          <a:off x="246762" y="3244186"/>
          <a:ext cx="448658" cy="44865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9896BA-31FE-4A2F-84A4-96443873F52C}">
      <dsp:nvSpPr>
        <dsp:cNvPr id="0" name=""/>
        <dsp:cNvSpPr/>
      </dsp:nvSpPr>
      <dsp:spPr>
        <a:xfrm>
          <a:off x="942182" y="3060644"/>
          <a:ext cx="9641394" cy="8157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6333" tIns="86333" rIns="86333" bIns="86333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Consolidate methodology and results into a manuscript/technical report, image-driven quantification of holographic diffuser performance for adaptive optics. </a:t>
          </a:r>
        </a:p>
      </dsp:txBody>
      <dsp:txXfrm>
        <a:off x="942182" y="3060644"/>
        <a:ext cx="9641394" cy="815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7BC8EF-D3AA-4F68-8EC4-AF1CC35621EA}" type="datetimeFigureOut">
              <a:rPr lang="en-IN" smtClean="0"/>
              <a:t>18-09-2025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31B2EB-96C2-4443-B24D-5D2FD3B4EF2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001462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BC371-8208-26FD-21F1-559321549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9EB106-1156-BFA9-EF66-28C5DDF4E8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995E9-BCD0-8991-C636-C3868AAD6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ECC184-CA5C-4DBE-AA9E-16E2AA175404}" type="datetime1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A804BB-AAF0-0C84-CFA4-74D905953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723DF9-6351-4117-4FC0-D9EDFED01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01993" y="6356350"/>
            <a:ext cx="2743200" cy="365125"/>
          </a:xfrm>
        </p:spPr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9808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39B5A-C523-CC81-B2F5-AC2512D2E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34296B-D7C4-FD29-2159-92953216D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DAA-DF36-1B9E-14C0-3B7B5732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C3CBB-9B5D-4265-8E7B-DA0F687F5D70}" type="datetime1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BA1FF-BC3B-B903-B111-087FC3F58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7B068-97A0-21B4-CF62-E6E908780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028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1B13F0-1921-D5EB-C7EA-933055F3E5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D791E1-E26D-C7F7-F527-CFAC2D1127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F78148-48FB-A8F2-8873-37382C7A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F62C1-638C-49A6-966D-73C91FC75EB6}" type="datetime1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15687-05A8-6007-040C-2CBB1F961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78423-74E5-FCF7-C825-3E4D63914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79486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546B1-2102-6353-1798-E2A5331A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F7B3D3-E767-F8A3-50FE-BFB11ABAAB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363D0F-7CB7-F170-CAED-F8E211266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199F9-DFEB-4EDE-86FE-E7F5ECC7EAAC}" type="datetime1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FEC99-63A0-37E4-FF50-4E2AEA3B9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4293D-ECF5-1695-8B15-2D4A87AEC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356350"/>
            <a:ext cx="2743200" cy="365125"/>
          </a:xfrm>
        </p:spPr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43032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F3ECA-7FFC-5273-B4AF-87FBF3903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19FCC8-D3AD-EE5C-1004-AC0E9582C7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1FB69-509F-26FC-B9EB-C688F277F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4B46BC-9655-419A-86C2-C71CB2A78B2C}" type="datetime1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3E72D-63B5-7E59-C8B1-E0564DFA8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2440A8-061D-AF3E-2069-3DCEA202B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499586" y="6356350"/>
            <a:ext cx="2743200" cy="365125"/>
          </a:xfrm>
        </p:spPr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1014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D96FF-22F3-DDF2-BAFC-083B56839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AC75E-4571-6D4E-9484-85F90FA7B2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ED3397-746D-630A-5232-123D5FD383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BE51C-F53D-03DD-B896-5C095E2BA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925D45-AF30-4FFD-863A-DABE99125BE1}" type="datetime1">
              <a:rPr lang="en-IN" smtClean="0"/>
              <a:t>18-09-2025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715102-7234-EE55-3A28-011B7D94B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AC723-F355-2806-3507-D1F4D1D0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81400" y="6356350"/>
            <a:ext cx="2743200" cy="365125"/>
          </a:xfrm>
        </p:spPr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120032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B56BD-BA89-3B4D-9CD5-0DA022B992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1C5425-7661-75AB-6A0E-CCCD695C5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84DC5C-DF01-6A4B-5E09-1BF5FF4B49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A90E7A-633D-A0A4-993F-72644FE3F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3FA598-10B9-F817-685E-8B9FE97B21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11E0AE-D258-020D-BD60-0BFC0D28AA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C8CCBB-2F0D-4767-83F6-A680CB235EDA}" type="datetime1">
              <a:rPr lang="en-IN" smtClean="0"/>
              <a:t>18-09-2025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1B4519-AF27-906F-CE78-1C1619B7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7F9769-A5FB-4C76-AD2F-0681962B0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62881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3F603-CE15-5C4F-F10A-0E7E7A0C6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B811A7-9A5B-4BD4-C1F7-7BC731656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DAD12-2E93-4282-99F1-3838B6DF2654}" type="datetime1">
              <a:rPr lang="en-IN" smtClean="0"/>
              <a:t>18-09-2025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33175C-1747-BBA1-4733-7FE6C6FA9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B5EF52-C8F6-C34B-B2BE-5B0B8CA38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32452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266FA-ABC4-0858-482B-8BAC5592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559EB-82C9-4978-B11D-905AF4FCEF96}" type="datetime1">
              <a:rPr lang="en-IN" smtClean="0"/>
              <a:t>18-09-2025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9FC426-05A2-C8CA-F5CB-6CB8D17E9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48A46-58F3-56F3-459D-2B2ED7955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23516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52D67F-FC51-D094-434F-D5C2DC673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34A8A-1D94-7227-B67D-D684790841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937D19-29E8-D323-8AA4-A51E478EF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9493C-8E14-594C-EA28-3C54EFA39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B8DC1-EA59-414A-968E-E5ABD63FB36D}" type="datetime1">
              <a:rPr lang="en-IN" smtClean="0"/>
              <a:t>18-09-2025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1CE836-D890-18EC-D9BE-EA81B2B9F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5A173A-E21B-4795-CABC-769536382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78831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126B2-724C-7586-2201-45FA80B8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FEAFED-39BB-2A7A-71C1-1CAABFC49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4E819-174F-11CC-8EB7-D79F24DA25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84B54D-DA60-D411-7D17-C864478FF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72329F-A8A2-41C4-B793-F6FF4D7D8CB9}" type="datetime1">
              <a:rPr lang="en-IN" smtClean="0"/>
              <a:t>18-09-2025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F2E675-C442-61CA-5A36-EDC9F4ADF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265D6-06E3-2674-4776-5B0296399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429086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9B976C-E9A4-9EA3-3956-B439C3D192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D0A9A-6DE6-35EE-3127-0552F9B977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37538-B6DA-ABC4-9733-D9F0A92550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BF474B-10C0-466E-8640-341157EEFE16}" type="datetime1">
              <a:rPr lang="en-IN" smtClean="0"/>
              <a:t>18-09-2025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A7C62-F76D-B2C1-3974-FED2198230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A2A9E-4BD1-4EDB-1DD7-05DF8CDCE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65461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27FC9A-E4C8-4C7B-834B-B0F60C65990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72333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.jpeg"/><Relationship Id="rId7" Type="http://schemas.openxmlformats.org/officeDocument/2006/relationships/image" Target="../media/image30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tiff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2.jpeg"/><Relationship Id="rId7" Type="http://schemas.openxmlformats.org/officeDocument/2006/relationships/image" Target="../media/image41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4.jpeg"/><Relationship Id="rId7" Type="http://schemas.openxmlformats.org/officeDocument/2006/relationships/image" Target="../media/image1.t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png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tif"/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11" Type="http://schemas.openxmlformats.org/officeDocument/2006/relationships/image" Target="../media/image12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1.png"/><Relationship Id="rId4" Type="http://schemas.openxmlformats.org/officeDocument/2006/relationships/video" Target="../media/media2.mp4"/><Relationship Id="rId9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microsoft.com/office/2007/relationships/diagramDrawing" Target="../diagrams/drawing1.xml"/><Relationship Id="rId3" Type="http://schemas.openxmlformats.org/officeDocument/2006/relationships/image" Target="../media/image2.jpeg"/><Relationship Id="rId7" Type="http://schemas.openxmlformats.org/officeDocument/2006/relationships/image" Target="../media/image18.gif"/><Relationship Id="rId12" Type="http://schemas.openxmlformats.org/officeDocument/2006/relationships/diagramColors" Target="../diagrams/colors1.xml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17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16.png"/><Relationship Id="rId9" Type="http://schemas.openxmlformats.org/officeDocument/2006/relationships/diagramData" Target="../diagrams/data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364/OE.26.008916" TargetMode="Externa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7CA6521-8393-A185-4C7C-D6F438824ED4}"/>
              </a:ext>
            </a:extLst>
          </p:cNvPr>
          <p:cNvSpPr/>
          <p:nvPr/>
        </p:nvSpPr>
        <p:spPr>
          <a:xfrm>
            <a:off x="7982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7012E3-027E-60B5-CFB0-A2CE0398CF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40" y="551175"/>
            <a:ext cx="12110720" cy="4051139"/>
          </a:xfrm>
        </p:spPr>
        <p:txBody>
          <a:bodyPr anchor="ctr">
            <a:normAutofit fontScale="90000"/>
          </a:bodyPr>
          <a:lstStyle/>
          <a:p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PHD Second Year Progress report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 holographic optical elements for modern optical instrumentation:</a:t>
            </a:r>
            <a:b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4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CURRICULUM: </a:t>
            </a:r>
            <a:r>
              <a:rPr lang="en-IN" sz="2800" dirty="0"/>
              <a:t>Detectors, Lasers, and Optics </a:t>
            </a:r>
            <a:b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Research Activity location: Observatory di Brera, Merate, Milan</a:t>
            </a:r>
            <a:b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Student name: Dhiraj Gupta  </a:t>
            </a:r>
            <a:b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Supervisor: Andrea Bianco, </a:t>
            </a:r>
            <a:r>
              <a:rPr lang="en-IN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Emilio Molinari</a:t>
            </a:r>
            <a:b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19/09/2025</a:t>
            </a:r>
            <a:br>
              <a:rPr lang="it-IT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I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EE404-C26A-036B-ED65-24A13E2BD3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35474" y="5976257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CD2655C4-A01C-1D0C-1FD6-9E4326CDF5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897CBE-2729-99BF-C575-43BEABB5B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1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717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close-up of a black and white speckled background&#10;&#10;AI-generated content may be incorrect.">
            <a:extLst>
              <a:ext uri="{FF2B5EF4-FFF2-40B4-BE49-F238E27FC236}">
                <a16:creationId xmlns:a16="http://schemas.microsoft.com/office/drawing/2014/main" id="{9D7D00C5-4AC5-CD3B-817B-981EE8CFD8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84243" r="84363" b="3798"/>
          <a:stretch>
            <a:fillRect/>
          </a:stretch>
        </p:blipFill>
        <p:spPr>
          <a:xfrm>
            <a:off x="1801564" y="2054863"/>
            <a:ext cx="2422093" cy="2073566"/>
          </a:xfr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87448E8-89DC-3F2C-E181-FA57AC06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458" y="136526"/>
            <a:ext cx="10025655" cy="502040"/>
          </a:xfrm>
        </p:spPr>
        <p:txBody>
          <a:bodyPr>
            <a:noAutofit/>
          </a:bodyPr>
          <a:lstStyle/>
          <a:p>
            <a:r>
              <a:rPr lang="en-IN" sz="2400" b="1" u="sng" dirty="0"/>
              <a:t>Holographic diffuser fabrication: Speckle Calibration &amp; Observation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7CED36-E6D8-9434-2075-663708D36BCD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B5D512-3F2B-7244-BA29-C89E60A01C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6">
            <a:extLst>
              <a:ext uri="{FF2B5EF4-FFF2-40B4-BE49-F238E27FC236}">
                <a16:creationId xmlns:a16="http://schemas.microsoft.com/office/drawing/2014/main" id="{1242A475-C4C5-0A9D-E502-D104C13D0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39F838-37DA-EE7A-9914-9124AD6D37AC}"/>
              </a:ext>
            </a:extLst>
          </p:cNvPr>
          <p:cNvSpPr txBox="1"/>
          <p:nvPr/>
        </p:nvSpPr>
        <p:spPr>
          <a:xfrm>
            <a:off x="420546" y="786787"/>
            <a:ext cx="52868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Pre-exposure: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Captured speckle images using a Basler camera while varying the iris aperture (6, 4, 2 mm) at the diffuser plane in the setup.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E03E78-EBBD-CF75-BD17-78723E2F3123}"/>
              </a:ext>
            </a:extLst>
          </p:cNvPr>
          <p:cNvSpPr txBox="1"/>
          <p:nvPr/>
        </p:nvSpPr>
        <p:spPr>
          <a:xfrm>
            <a:off x="6324600" y="775964"/>
            <a:ext cx="5551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/>
              <a:t>Post-exposure 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Observed the recorded speckle pattern of the diffuser under an </a:t>
            </a:r>
            <a:r>
              <a:rPr lang="en-US" b="1" dirty="0"/>
              <a:t>Olympus phase-contrast microscope</a:t>
            </a:r>
            <a:r>
              <a:rPr lang="en-US" dirty="0"/>
              <a:t>.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AD395EF9-F60C-ABE5-B01C-E0ED98632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10</a:t>
            </a:fld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715787F8-41EA-9A13-7101-FB5E126F12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388625"/>
              </p:ext>
            </p:extLst>
          </p:nvPr>
        </p:nvGraphicFramePr>
        <p:xfrm>
          <a:off x="1469658" y="4411994"/>
          <a:ext cx="8664941" cy="1432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49878">
                  <a:extLst>
                    <a:ext uri="{9D8B030D-6E8A-4147-A177-3AD203B41FA5}">
                      <a16:colId xmlns:a16="http://schemas.microsoft.com/office/drawing/2014/main" val="41366562"/>
                    </a:ext>
                  </a:extLst>
                </a:gridCol>
                <a:gridCol w="1884975">
                  <a:extLst>
                    <a:ext uri="{9D8B030D-6E8A-4147-A177-3AD203B41FA5}">
                      <a16:colId xmlns:a16="http://schemas.microsoft.com/office/drawing/2014/main" val="3241763393"/>
                    </a:ext>
                  </a:extLst>
                </a:gridCol>
                <a:gridCol w="2715044">
                  <a:extLst>
                    <a:ext uri="{9D8B030D-6E8A-4147-A177-3AD203B41FA5}">
                      <a16:colId xmlns:a16="http://schemas.microsoft.com/office/drawing/2014/main" val="1907907052"/>
                    </a:ext>
                  </a:extLst>
                </a:gridCol>
                <a:gridCol w="2715044">
                  <a:extLst>
                    <a:ext uri="{9D8B030D-6E8A-4147-A177-3AD203B41FA5}">
                      <a16:colId xmlns:a16="http://schemas.microsoft.com/office/drawing/2014/main" val="1490043950"/>
                    </a:ext>
                  </a:extLst>
                </a:gridCol>
              </a:tblGrid>
              <a:tr h="274735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Aperture size (mm)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Theoretical speckle size (µm)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Measured speckle size(µm) at diffuser plane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Measured speckle size(µm) in diffuser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1852444"/>
                  </a:ext>
                </a:extLst>
              </a:tr>
              <a:tr h="172741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23.98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14.39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92162970"/>
                  </a:ext>
                </a:extLst>
              </a:tr>
              <a:tr h="172741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29.12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22.40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0940884"/>
                  </a:ext>
                </a:extLst>
              </a:tr>
              <a:tr h="172741"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50.66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400" dirty="0"/>
                        <a:t>45.08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9850658"/>
                  </a:ext>
                </a:extLst>
              </a:tr>
            </a:tbl>
          </a:graphicData>
        </a:graphic>
      </p:graphicFrame>
      <p:sp>
        <p:nvSpPr>
          <p:cNvPr id="27" name="Rectangle 26">
            <a:extLst>
              <a:ext uri="{FF2B5EF4-FFF2-40B4-BE49-F238E27FC236}">
                <a16:creationId xmlns:a16="http://schemas.microsoft.com/office/drawing/2014/main" id="{977C4E21-7E85-1598-3B97-A208BE85088D}"/>
              </a:ext>
            </a:extLst>
          </p:cNvPr>
          <p:cNvSpPr/>
          <p:nvPr/>
        </p:nvSpPr>
        <p:spPr>
          <a:xfrm>
            <a:off x="1811381" y="3887729"/>
            <a:ext cx="897651" cy="231408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09854C-7188-8587-459E-193B73831440}"/>
              </a:ext>
            </a:extLst>
          </p:cNvPr>
          <p:cNvGrpSpPr/>
          <p:nvPr/>
        </p:nvGrpSpPr>
        <p:grpSpPr>
          <a:xfrm>
            <a:off x="1782516" y="3939262"/>
            <a:ext cx="918354" cy="246221"/>
            <a:chOff x="8119533" y="3891785"/>
            <a:chExt cx="709967" cy="212860"/>
          </a:xfrm>
        </p:grpSpPr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7D79EAD1-376D-091B-47AC-80A8DFD0004B}"/>
                </a:ext>
              </a:extLst>
            </p:cNvPr>
            <p:cNvCxnSpPr>
              <a:cxnSpLocks/>
            </p:cNvCxnSpPr>
            <p:nvPr/>
          </p:nvCxnSpPr>
          <p:spPr>
            <a:xfrm>
              <a:off x="8119533" y="3907969"/>
              <a:ext cx="709967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5A6F3D0-573D-321D-FD5B-110510334BD3}"/>
                </a:ext>
              </a:extLst>
            </p:cNvPr>
            <p:cNvSpPr txBox="1"/>
            <p:nvPr/>
          </p:nvSpPr>
          <p:spPr>
            <a:xfrm>
              <a:off x="8242550" y="3891785"/>
              <a:ext cx="489846" cy="2128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000" dirty="0">
                  <a:solidFill>
                    <a:srgbClr val="FFFF00"/>
                  </a:solidFill>
                </a:rPr>
                <a:t>100µm</a:t>
              </a:r>
            </a:p>
          </p:txBody>
        </p:sp>
      </p:grpSp>
      <p:pic>
        <p:nvPicPr>
          <p:cNvPr id="10" name="Picture 9" descr="A close up of a brown surface&#10;&#10;AI-generated content may be incorrect.">
            <a:extLst>
              <a:ext uri="{FF2B5EF4-FFF2-40B4-BE49-F238E27FC236}">
                <a16:creationId xmlns:a16="http://schemas.microsoft.com/office/drawing/2014/main" id="{97AEA97E-6307-17AE-13C5-8D3333E634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41" t="44027" r="39032" b="21428"/>
          <a:stretch>
            <a:fillRect/>
          </a:stretch>
        </p:blipFill>
        <p:spPr>
          <a:xfrm>
            <a:off x="7695132" y="2068818"/>
            <a:ext cx="2555228" cy="2036786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801039F-C875-5FC0-7A32-4FB0767FFED4}"/>
              </a:ext>
            </a:extLst>
          </p:cNvPr>
          <p:cNvGrpSpPr/>
          <p:nvPr/>
        </p:nvGrpSpPr>
        <p:grpSpPr>
          <a:xfrm>
            <a:off x="7695132" y="3854162"/>
            <a:ext cx="929585" cy="298542"/>
            <a:chOff x="7670129" y="3663100"/>
            <a:chExt cx="929585" cy="298542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CBD500-D71C-0933-B3CE-B95FE0E4EC58}"/>
                </a:ext>
              </a:extLst>
            </p:cNvPr>
            <p:cNvSpPr/>
            <p:nvPr/>
          </p:nvSpPr>
          <p:spPr>
            <a:xfrm>
              <a:off x="7741499" y="3663100"/>
              <a:ext cx="786842" cy="196661"/>
            </a:xfrm>
            <a:prstGeom prst="rect">
              <a:avLst/>
            </a:prstGeom>
            <a:solidFill>
              <a:srgbClr val="8C5F2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71CF9FA-4441-E3F0-C4CC-DB8C7CBDE9DD}"/>
                </a:ext>
              </a:extLst>
            </p:cNvPr>
            <p:cNvGrpSpPr/>
            <p:nvPr/>
          </p:nvGrpSpPr>
          <p:grpSpPr>
            <a:xfrm>
              <a:off x="7670129" y="3678404"/>
              <a:ext cx="929585" cy="283238"/>
              <a:chOff x="8119533" y="3891785"/>
              <a:chExt cx="674913" cy="212067"/>
            </a:xfrm>
          </p:grpSpPr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1C2EE07F-F0DB-D145-EDFB-429B95CC1A8F}"/>
                  </a:ext>
                </a:extLst>
              </p:cNvPr>
              <p:cNvCxnSpPr/>
              <p:nvPr/>
            </p:nvCxnSpPr>
            <p:spPr>
              <a:xfrm>
                <a:off x="8119533" y="3907969"/>
                <a:ext cx="674913" cy="0"/>
              </a:xfrm>
              <a:prstGeom prst="straightConnector1">
                <a:avLst/>
              </a:prstGeom>
              <a:ln>
                <a:solidFill>
                  <a:srgbClr val="FFFF00"/>
                </a:solidFill>
                <a:headEnd type="triangle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C8C1A24-7A25-C906-7B98-3634890F42AA}"/>
                  </a:ext>
                </a:extLst>
              </p:cNvPr>
              <p:cNvSpPr txBox="1"/>
              <p:nvPr/>
            </p:nvSpPr>
            <p:spPr>
              <a:xfrm>
                <a:off x="8242550" y="3891785"/>
                <a:ext cx="428878" cy="212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IN" sz="1000" dirty="0">
                    <a:solidFill>
                      <a:srgbClr val="FFFF00"/>
                    </a:solidFill>
                  </a:rPr>
                  <a:t>50µm</a:t>
                </a:r>
                <a:endParaRPr lang="en-IN" sz="700" dirty="0">
                  <a:solidFill>
                    <a:srgbClr val="FFFF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5904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14920F8-5985-5908-FD59-8903697DDE95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57A514-61AB-C51C-4DEC-0ED83B685B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071BE6F5-75D3-589D-DD5D-22DAA183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6DD62B-3AB8-87B9-3E8C-541317876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105" y="629913"/>
            <a:ext cx="6248535" cy="2409445"/>
          </a:xfrm>
          <a:prstGeom prst="rect">
            <a:avLst/>
          </a:prstGeom>
        </p:spPr>
      </p:pic>
      <p:pic>
        <p:nvPicPr>
          <p:cNvPr id="12" name="Picture 11" descr="Several metal objects on a metal surface&#10;&#10;AI-generated content may be incorrect.">
            <a:extLst>
              <a:ext uri="{FF2B5EF4-FFF2-40B4-BE49-F238E27FC236}">
                <a16:creationId xmlns:a16="http://schemas.microsoft.com/office/drawing/2014/main" id="{66055B0E-CA96-D65B-D04A-D6B7E24D26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 b="8140"/>
          <a:stretch>
            <a:fillRect/>
          </a:stretch>
        </p:blipFill>
        <p:spPr>
          <a:xfrm>
            <a:off x="384161" y="629913"/>
            <a:ext cx="4898251" cy="2541211"/>
          </a:xfrm>
          <a:prstGeom prst="rect">
            <a:avLst/>
          </a:prstGeom>
        </p:spPr>
      </p:pic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A0F4486E-F942-45B0-4680-72447EF15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11</a:t>
            </a:fld>
            <a:endParaRPr lang="en-IN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D7B4250-37F0-C702-6329-342B792489A6}"/>
              </a:ext>
            </a:extLst>
          </p:cNvPr>
          <p:cNvGrpSpPr/>
          <p:nvPr/>
        </p:nvGrpSpPr>
        <p:grpSpPr>
          <a:xfrm>
            <a:off x="2263303" y="3832695"/>
            <a:ext cx="2328260" cy="2039798"/>
            <a:chOff x="2263303" y="3832695"/>
            <a:chExt cx="2328260" cy="2039798"/>
          </a:xfrm>
        </p:grpSpPr>
        <p:pic>
          <p:nvPicPr>
            <p:cNvPr id="8" name="Picture 7" descr="A bright light in the sky&#10;&#10;AI-generated content may be incorrect.">
              <a:extLst>
                <a:ext uri="{FF2B5EF4-FFF2-40B4-BE49-F238E27FC236}">
                  <a16:creationId xmlns:a16="http://schemas.microsoft.com/office/drawing/2014/main" id="{A28700E8-41C5-C4A1-F739-583499A9A79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742" t="26032" r="24466" b="26031"/>
            <a:stretch>
              <a:fillRect/>
            </a:stretch>
          </p:blipFill>
          <p:spPr>
            <a:xfrm>
              <a:off x="2263303" y="3832695"/>
              <a:ext cx="2328260" cy="2039798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4D6853-2FC9-6307-A3EB-4AE86DE76C68}"/>
                </a:ext>
              </a:extLst>
            </p:cNvPr>
            <p:cNvSpPr txBox="1"/>
            <p:nvPr/>
          </p:nvSpPr>
          <p:spPr>
            <a:xfrm>
              <a:off x="2804931" y="3883426"/>
              <a:ext cx="1342340" cy="260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100" dirty="0">
                  <a:solidFill>
                    <a:schemeClr val="bg1"/>
                  </a:solidFill>
                </a:rPr>
                <a:t>Collimated image 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F285626-1C7C-1DDD-E098-95D5E8A4B92B}"/>
              </a:ext>
            </a:extLst>
          </p:cNvPr>
          <p:cNvGrpSpPr/>
          <p:nvPr/>
        </p:nvGrpSpPr>
        <p:grpSpPr>
          <a:xfrm>
            <a:off x="4766314" y="3832695"/>
            <a:ext cx="2358985" cy="2048521"/>
            <a:chOff x="4766314" y="3832695"/>
            <a:chExt cx="2358985" cy="20485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0B051B2-B055-F0E9-6174-9076E12F6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66314" y="3832695"/>
              <a:ext cx="2358985" cy="204852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19C287B-9920-0FE5-D364-D8D43869ECD4}"/>
                </a:ext>
              </a:extLst>
            </p:cNvPr>
            <p:cNvSpPr txBox="1"/>
            <p:nvPr/>
          </p:nvSpPr>
          <p:spPr>
            <a:xfrm>
              <a:off x="5446202" y="3882048"/>
              <a:ext cx="138087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100" dirty="0">
                  <a:solidFill>
                    <a:schemeClr val="bg1"/>
                  </a:solidFill>
                </a:rPr>
                <a:t>Diffused image T24 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D8EEF731-FE90-C7BE-FB7F-522455D98466}"/>
              </a:ext>
            </a:extLst>
          </p:cNvPr>
          <p:cNvSpPr txBox="1"/>
          <p:nvPr/>
        </p:nvSpPr>
        <p:spPr>
          <a:xfrm>
            <a:off x="264486" y="168248"/>
            <a:ext cx="84440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Set up for angle determination of diffuser: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931D23A-3C3E-2802-6F3C-B66BCE076E24}"/>
              </a:ext>
            </a:extLst>
          </p:cNvPr>
          <p:cNvSpPr txBox="1"/>
          <p:nvPr/>
        </p:nvSpPr>
        <p:spPr>
          <a:xfrm>
            <a:off x="4869269" y="3319148"/>
            <a:ext cx="24534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Captured image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F6C36B1-8C5C-0554-B545-381244494AAE}"/>
              </a:ext>
            </a:extLst>
          </p:cNvPr>
          <p:cNvGrpSpPr/>
          <p:nvPr/>
        </p:nvGrpSpPr>
        <p:grpSpPr>
          <a:xfrm>
            <a:off x="7300050" y="3832695"/>
            <a:ext cx="2381261" cy="2039798"/>
            <a:chOff x="7300050" y="3832695"/>
            <a:chExt cx="2381261" cy="203979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098B9D57-1353-1221-6BC2-DE564632E58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00050" y="3832695"/>
              <a:ext cx="2381261" cy="203979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0F82DA3-9F3C-9057-2E80-A7115EF6A4F3}"/>
                </a:ext>
              </a:extLst>
            </p:cNvPr>
            <p:cNvSpPr txBox="1"/>
            <p:nvPr/>
          </p:nvSpPr>
          <p:spPr>
            <a:xfrm>
              <a:off x="7795399" y="3933930"/>
              <a:ext cx="1390562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sz="1100" dirty="0">
                  <a:solidFill>
                    <a:schemeClr val="bg1"/>
                  </a:solidFill>
                </a:rPr>
                <a:t>Diffused image T26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1632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8F8EB-07F6-4927-309A-B23ED07C1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7EA2920-0184-E890-B876-843716E91C71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2723D1-E55C-7E6F-D7DD-099EFA7F8F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0B1B6208-DBAE-623E-00B1-1F6FF90236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7CA81BD-9E6B-B7D5-4F7E-C019C6CF9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12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B74CCB-A943-24EE-9E58-9FD755A4BE1C}"/>
              </a:ext>
            </a:extLst>
          </p:cNvPr>
          <p:cNvSpPr txBox="1"/>
          <p:nvPr/>
        </p:nvSpPr>
        <p:spPr>
          <a:xfrm>
            <a:off x="129676" y="95574"/>
            <a:ext cx="71093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Effect of aperture and thickness on diffuser angle</a:t>
            </a:r>
            <a:endParaRPr lang="en-IN" sz="2400" b="1" u="sng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D4A4C9-5ECB-FE1D-C0C7-55A762AA1927}"/>
              </a:ext>
            </a:extLst>
          </p:cNvPr>
          <p:cNvSpPr txBox="1"/>
          <p:nvPr/>
        </p:nvSpPr>
        <p:spPr>
          <a:xfrm>
            <a:off x="129676" y="934432"/>
            <a:ext cx="5596209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Three </a:t>
            </a:r>
            <a:r>
              <a:rPr lang="en-US" b="1" dirty="0"/>
              <a:t>thicknesses</a:t>
            </a:r>
            <a:r>
              <a:rPr lang="en-US" dirty="0"/>
              <a:t> (</a:t>
            </a:r>
            <a:r>
              <a:rPr lang="en-US" b="1" dirty="0"/>
              <a:t>16, 45, 70 µm</a:t>
            </a:r>
            <a:r>
              <a:rPr lang="en-US" dirty="0"/>
              <a:t>) and three </a:t>
            </a:r>
            <a:r>
              <a:rPr lang="en-US" b="1" dirty="0"/>
              <a:t>apertures</a:t>
            </a:r>
            <a:r>
              <a:rPr lang="en-US" dirty="0"/>
              <a:t> (</a:t>
            </a:r>
            <a:r>
              <a:rPr lang="en-US" b="1" dirty="0"/>
              <a:t>6, 4, 2 mm</a:t>
            </a:r>
            <a:r>
              <a:rPr lang="en-US" dirty="0"/>
              <a:t>) were designed and tested for diffusers</a:t>
            </a:r>
            <a:r>
              <a:rPr lang="en-IN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Same thickness (70 µm)</a:t>
            </a:r>
            <a:r>
              <a:rPr lang="en-US" dirty="0"/>
              <a:t> with </a:t>
            </a:r>
            <a:r>
              <a:rPr lang="en-US" b="1" dirty="0"/>
              <a:t>varying apertures</a:t>
            </a:r>
            <a:r>
              <a:rPr lang="en-US" dirty="0"/>
              <a:t> shows that larger apertures give higher diffusion angles (T24 max, T26 min).</a:t>
            </a:r>
            <a:endParaRPr lang="en-IN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Same aperture (4 mm</a:t>
            </a:r>
            <a:r>
              <a:rPr lang="en-US" dirty="0"/>
              <a:t>) with </a:t>
            </a:r>
            <a:r>
              <a:rPr lang="en-US" b="1" dirty="0"/>
              <a:t>varying thicknesses </a:t>
            </a:r>
            <a:r>
              <a:rPr lang="en-US" dirty="0"/>
              <a:t>yields similar angles, confirming that aperture dominates over thickness.</a:t>
            </a:r>
            <a:endParaRPr lang="en-IN" dirty="0"/>
          </a:p>
        </p:txBody>
      </p:sp>
      <p:pic>
        <p:nvPicPr>
          <p:cNvPr id="24" name="Picture 23" descr="A graph of different angles&#10;&#10;AI-generated content may be incorrect.">
            <a:extLst>
              <a:ext uri="{FF2B5EF4-FFF2-40B4-BE49-F238E27FC236}">
                <a16:creationId xmlns:a16="http://schemas.microsoft.com/office/drawing/2014/main" id="{94DD56AE-D804-8EA0-9F8A-A8CF9C4FB3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159" y="2976510"/>
            <a:ext cx="5702876" cy="2862321"/>
          </a:xfrm>
          <a:prstGeom prst="rect">
            <a:avLst/>
          </a:prstGeom>
        </p:spPr>
      </p:pic>
      <p:pic>
        <p:nvPicPr>
          <p:cNvPr id="27" name="Picture 26" descr="A graph of different colors and sizes&#10;&#10;AI-generated content may be incorrect.">
            <a:extLst>
              <a:ext uri="{FF2B5EF4-FFF2-40B4-BE49-F238E27FC236}">
                <a16:creationId xmlns:a16="http://schemas.microsoft.com/office/drawing/2014/main" id="{7219798A-56A1-00D4-671F-15B0D1040D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640" y="516618"/>
            <a:ext cx="5697858" cy="2459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19E9C0-AEB4-5FF9-D839-E3EB54CEA6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965" y="3789021"/>
            <a:ext cx="5410955" cy="173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563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011F1-5B90-4B00-8D34-EC23FD68A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943155-394A-CB8C-30BD-7489782C8F1A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437740-FAD5-5990-B2A6-CFBA3BC176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F26DC388-B008-4866-E87A-D15FB9C9F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AF53155-A1DB-BAF2-7846-8C8E8E798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13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FB0283-E769-9DA5-BB67-536FDD5BB9B0}"/>
              </a:ext>
            </a:extLst>
          </p:cNvPr>
          <p:cNvSpPr txBox="1"/>
          <p:nvPr/>
        </p:nvSpPr>
        <p:spPr>
          <a:xfrm>
            <a:off x="40640" y="257817"/>
            <a:ext cx="115000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/>
              <a:t>Measured fractional throughput:</a:t>
            </a:r>
            <a:endParaRPr lang="en-IN" sz="2400" b="1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32055B-6453-43D5-4B52-D0B1C54A35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" y="3909365"/>
            <a:ext cx="5921328" cy="18358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CA9104-125D-DDD6-0025-1C8B420993D7}"/>
              </a:ext>
            </a:extLst>
          </p:cNvPr>
          <p:cNvSpPr txBox="1"/>
          <p:nvPr/>
        </p:nvSpPr>
        <p:spPr>
          <a:xfrm>
            <a:off x="21772" y="719482"/>
            <a:ext cx="625322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Throughput measurement on captured image while angle determination.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Same thickness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(70 µm),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varying apertures → efficiency varies with aperture.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Same aperture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(4 mm), varying thicknesses → efficiency shows minor dependence on thickness.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In both cases,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efficiency increases with wavelength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but is lower at shorter wavelengths.</a:t>
            </a: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Overall, throughput is higher at longer wavelengths, with aperture having a stronger influence than thickness.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AB2D09-F6C2-6E01-6E7A-F095CDCA2A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6640" y="3278944"/>
            <a:ext cx="5921328" cy="25817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955313-F712-32EB-852B-ACAD312359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5817" y="736637"/>
            <a:ext cx="5921328" cy="2393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077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E2DFA-A70C-0055-46E9-2D8D08B65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D907AB-0F62-3B26-0E97-649F3D321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441" y="656244"/>
            <a:ext cx="9634038" cy="406025"/>
          </a:xfrm>
        </p:spPr>
        <p:txBody>
          <a:bodyPr>
            <a:noAutofit/>
          </a:bodyPr>
          <a:lstStyle/>
          <a:p>
            <a:r>
              <a:rPr lang="en-IN" sz="2400" b="1" u="sng" dirty="0"/>
              <a:t>Reflection Hologram for simulating the  Laser Guide Star (LGS)system: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8F60E7-A5A6-0E7B-3393-EB002F234DB1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DDE6AF-515D-EF69-E57D-025C0FC1FE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4DD39569-E5E3-D336-8944-3410F20C2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0164F24-6864-D9B4-47F4-16FAFCA21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14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88092C-7C1C-099B-B5D2-E11C21BBEA4D}"/>
              </a:ext>
            </a:extLst>
          </p:cNvPr>
          <p:cNvSpPr txBox="1"/>
          <p:nvPr/>
        </p:nvSpPr>
        <p:spPr>
          <a:xfrm>
            <a:off x="228600" y="1084042"/>
            <a:ext cx="117347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Goal:</a:t>
            </a:r>
            <a:r>
              <a:rPr lang="en-US" altLang="en-US" sz="1600" dirty="0">
                <a:latin typeface="Arial" panose="020B0604020202020204" pitchFamily="34" charset="0"/>
              </a:rPr>
              <a:t> Record Cylindrical object hologram (L ≈ 24 mm, Ø ≈ 1 mm, 83.7° projection) → Simulate LGS for Ingot bench at  INAF Padova.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Process:</a:t>
            </a:r>
            <a:r>
              <a:rPr lang="en-US" altLang="en-US" sz="1600" dirty="0">
                <a:latin typeface="Arial" panose="020B0604020202020204" pitchFamily="34" charset="0"/>
              </a:rPr>
              <a:t> Expanded 532 nm laser → object &amp; photopolymer plate illuminated from same side → volume reflection hologram.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Optimization:</a:t>
            </a:r>
            <a:r>
              <a:rPr lang="en-US" altLang="en-US" sz="1600" dirty="0">
                <a:latin typeface="Arial" panose="020B0604020202020204" pitchFamily="34" charset="0"/>
              </a:rPr>
              <a:t> Painted capillary having weak scattering → replaced with a small wooden stick for stronger reflection.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600" b="1" dirty="0">
                <a:latin typeface="Arial" panose="020B0604020202020204" pitchFamily="34" charset="0"/>
              </a:rPr>
              <a:t>Exposure:</a:t>
            </a:r>
            <a:r>
              <a:rPr lang="en-US" altLang="en-US" sz="1600" dirty="0">
                <a:latin typeface="Arial" panose="020B0604020202020204" pitchFamily="34" charset="0"/>
              </a:rPr>
              <a:t> ~2 min 30 s @ 500 µW/cm² on 16 µm photopolymer film.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706649-6969-FA57-C286-C13E71C11AD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20" t="5541" b="53624"/>
          <a:stretch>
            <a:fillRect/>
          </a:stretch>
        </p:blipFill>
        <p:spPr>
          <a:xfrm>
            <a:off x="170914" y="2379049"/>
            <a:ext cx="5269623" cy="134264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F0A4B31-9252-6279-0C6E-439F9CB3C39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20" t="56437" r="10120" b="2729"/>
          <a:stretch>
            <a:fillRect/>
          </a:stretch>
        </p:blipFill>
        <p:spPr>
          <a:xfrm>
            <a:off x="170914" y="3816666"/>
            <a:ext cx="4719703" cy="134264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9C0B5AF-6520-962C-1CAE-1A157987DD1B}"/>
              </a:ext>
            </a:extLst>
          </p:cNvPr>
          <p:cNvSpPr txBox="1"/>
          <p:nvPr/>
        </p:nvSpPr>
        <p:spPr>
          <a:xfrm>
            <a:off x="1563896" y="3597629"/>
            <a:ext cx="29659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i="1" dirty="0"/>
              <a:t>Holographic recording setup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5962402-CA20-F853-4073-6199B8859FF9}"/>
              </a:ext>
            </a:extLst>
          </p:cNvPr>
          <p:cNvSpPr txBox="1"/>
          <p:nvPr/>
        </p:nvSpPr>
        <p:spPr>
          <a:xfrm>
            <a:off x="1939040" y="5111446"/>
            <a:ext cx="21755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i="1" dirty="0"/>
              <a:t>Reconstruction Setup</a:t>
            </a:r>
          </a:p>
        </p:txBody>
      </p:sp>
      <p:pic>
        <p:nvPicPr>
          <p:cNvPr id="25" name="Picture 24" descr="A black box with a pink strip on it&#10;&#10;AI-generated content may be incorrect.">
            <a:extLst>
              <a:ext uri="{FF2B5EF4-FFF2-40B4-BE49-F238E27FC236}">
                <a16:creationId xmlns:a16="http://schemas.microsoft.com/office/drawing/2014/main" id="{9BA86268-49C1-2550-F758-60725543A1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8"/>
          <a:stretch>
            <a:fillRect/>
          </a:stretch>
        </p:blipFill>
        <p:spPr>
          <a:xfrm>
            <a:off x="6216037" y="4224290"/>
            <a:ext cx="1547709" cy="1676547"/>
          </a:xfrm>
          <a:prstGeom prst="rect">
            <a:avLst/>
          </a:prstGeom>
        </p:spPr>
      </p:pic>
      <p:pic>
        <p:nvPicPr>
          <p:cNvPr id="26" name="Picture 25" descr="A black box with a pink stripe&#10;&#10;AI-generated content may be incorrect.">
            <a:extLst>
              <a:ext uri="{FF2B5EF4-FFF2-40B4-BE49-F238E27FC236}">
                <a16:creationId xmlns:a16="http://schemas.microsoft.com/office/drawing/2014/main" id="{617E5314-CE09-190C-24B3-E306F3357A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037" y="2508027"/>
            <a:ext cx="1547709" cy="1676547"/>
          </a:xfrm>
          <a:prstGeom prst="rect">
            <a:avLst/>
          </a:prstGeom>
        </p:spPr>
      </p:pic>
      <p:pic>
        <p:nvPicPr>
          <p:cNvPr id="27" name="Picture 26" descr="A green light in a square box&#10;&#10;AI-generated content may be incorrect.">
            <a:extLst>
              <a:ext uri="{FF2B5EF4-FFF2-40B4-BE49-F238E27FC236}">
                <a16:creationId xmlns:a16="http://schemas.microsoft.com/office/drawing/2014/main" id="{87FF8909-F653-E12B-8A58-29D181BF4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960" y="4199979"/>
            <a:ext cx="1807039" cy="1652889"/>
          </a:xfrm>
          <a:prstGeom prst="rect">
            <a:avLst/>
          </a:prstGeom>
        </p:spPr>
      </p:pic>
      <p:pic>
        <p:nvPicPr>
          <p:cNvPr id="28" name="Picture 27" descr="A glass box with a green light&#10;&#10;AI-generated content may be incorrect.">
            <a:extLst>
              <a:ext uri="{FF2B5EF4-FFF2-40B4-BE49-F238E27FC236}">
                <a16:creationId xmlns:a16="http://schemas.microsoft.com/office/drawing/2014/main" id="{80C8A053-773D-275C-782E-CC57599824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5" b="4470"/>
          <a:stretch>
            <a:fillRect/>
          </a:stretch>
        </p:blipFill>
        <p:spPr>
          <a:xfrm>
            <a:off x="10243451" y="2502452"/>
            <a:ext cx="1807039" cy="1659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C00AA2D-0BB5-ED63-147C-392E5364D041}"/>
              </a:ext>
            </a:extLst>
          </p:cNvPr>
          <p:cNvSpPr txBox="1"/>
          <p:nvPr/>
        </p:nvSpPr>
        <p:spPr>
          <a:xfrm>
            <a:off x="7815943" y="2848788"/>
            <a:ext cx="2460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Weak hologram (capillary):</a:t>
            </a:r>
            <a:r>
              <a:rPr lang="en-US" dirty="0"/>
              <a:t> low scattering, faint replay</a:t>
            </a:r>
            <a:endParaRPr lang="en-IN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A70B93-CDF3-47D4-FB7C-3BBD7E320CBA}"/>
              </a:ext>
            </a:extLst>
          </p:cNvPr>
          <p:cNvSpPr txBox="1"/>
          <p:nvPr/>
        </p:nvSpPr>
        <p:spPr>
          <a:xfrm>
            <a:off x="7763746" y="4463091"/>
            <a:ext cx="2621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Strong hologram (stick):</a:t>
            </a:r>
            <a:r>
              <a:rPr lang="en-US" dirty="0"/>
              <a:t> bright reflection, showing LGS  behavior.</a:t>
            </a:r>
            <a:endParaRPr lang="en-IN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4B5313-F91A-5C01-7172-ACAB9F1A4D4C}"/>
              </a:ext>
            </a:extLst>
          </p:cNvPr>
          <p:cNvSpPr txBox="1"/>
          <p:nvPr/>
        </p:nvSpPr>
        <p:spPr>
          <a:xfrm>
            <a:off x="5030270" y="133024"/>
            <a:ext cx="2131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800" b="1" dirty="0"/>
              <a:t>Side project</a:t>
            </a:r>
          </a:p>
        </p:txBody>
      </p:sp>
    </p:spTree>
    <p:extLst>
      <p:ext uri="{BB962C8B-B14F-4D97-AF65-F5344CB8AC3E}">
        <p14:creationId xmlns:p14="http://schemas.microsoft.com/office/powerpoint/2010/main" val="3277783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4BEC7-3B63-682D-B6FA-22E865DA8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716DF95-2449-4018-8139-94383DF0B0E4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A logo with blue dots and white text&#10;&#10;AI-generated content may be incorrect.">
            <a:extLst>
              <a:ext uri="{FF2B5EF4-FFF2-40B4-BE49-F238E27FC236}">
                <a16:creationId xmlns:a16="http://schemas.microsoft.com/office/drawing/2014/main" id="{3F0EB767-5113-2EE1-2556-C617F013BD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 descr="A red logo with text&#10;&#10;AI-generated content may be incorrect.">
            <a:extLst>
              <a:ext uri="{FF2B5EF4-FFF2-40B4-BE49-F238E27FC236}">
                <a16:creationId xmlns:a16="http://schemas.microsoft.com/office/drawing/2014/main" id="{54DC67E3-A56F-7D7E-278F-80DC796E39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595DB0A-AF6A-A61F-271E-88714AFD8A3A}"/>
              </a:ext>
            </a:extLst>
          </p:cNvPr>
          <p:cNvSpPr txBox="1">
            <a:spLocks/>
          </p:cNvSpPr>
          <p:nvPr/>
        </p:nvSpPr>
        <p:spPr>
          <a:xfrm>
            <a:off x="2667941" y="0"/>
            <a:ext cx="6954034" cy="903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FDB79C-126E-D970-82E2-4C902382BE1A}"/>
              </a:ext>
            </a:extLst>
          </p:cNvPr>
          <p:cNvCxnSpPr/>
          <p:nvPr/>
        </p:nvCxnSpPr>
        <p:spPr>
          <a:xfrm>
            <a:off x="2570025" y="862549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A206C8-2C0D-8BF2-1C1A-A14D5723F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15</a:t>
            </a:fld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11" name="TextBox 6">
            <a:extLst>
              <a:ext uri="{FF2B5EF4-FFF2-40B4-BE49-F238E27FC236}">
                <a16:creationId xmlns:a16="http://schemas.microsoft.com/office/drawing/2014/main" id="{D6213D42-FD2C-B512-3114-1948A7D3E2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24421297"/>
              </p:ext>
            </p:extLst>
          </p:nvPr>
        </p:nvGraphicFramePr>
        <p:xfrm>
          <a:off x="853169" y="1283608"/>
          <a:ext cx="10583577" cy="3877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5335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2AA416-3010-FC9A-00EB-814EACF29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A4A261B-B06A-FC87-3A64-50E8E66B72D6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 descr="A logo with blue dots and white text&#10;&#10;AI-generated content may be incorrect.">
            <a:extLst>
              <a:ext uri="{FF2B5EF4-FFF2-40B4-BE49-F238E27FC236}">
                <a16:creationId xmlns:a16="http://schemas.microsoft.com/office/drawing/2014/main" id="{96215D34-BAEB-6034-2DA6-DEF0257DF7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 descr="A red logo with text&#10;&#10;AI-generated content may be incorrect.">
            <a:extLst>
              <a:ext uri="{FF2B5EF4-FFF2-40B4-BE49-F238E27FC236}">
                <a16:creationId xmlns:a16="http://schemas.microsoft.com/office/drawing/2014/main" id="{CB0E344B-75E6-4DBE-0B2C-58066E84FB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88213C6-5744-5EDF-5945-EC55440867F3}"/>
              </a:ext>
            </a:extLst>
          </p:cNvPr>
          <p:cNvSpPr txBox="1">
            <a:spLocks/>
          </p:cNvSpPr>
          <p:nvPr/>
        </p:nvSpPr>
        <p:spPr>
          <a:xfrm>
            <a:off x="2667941" y="0"/>
            <a:ext cx="6954034" cy="903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Planning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A6D6DDD-63CC-6A28-D0C7-0F5EC0BF8BC4}"/>
              </a:ext>
            </a:extLst>
          </p:cNvPr>
          <p:cNvCxnSpPr/>
          <p:nvPr/>
        </p:nvCxnSpPr>
        <p:spPr>
          <a:xfrm>
            <a:off x="2570025" y="862549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5503AD2-38CE-3743-690E-84180BCAB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16</a:t>
            </a:fld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11" name="TextBox 6">
            <a:extLst>
              <a:ext uri="{FF2B5EF4-FFF2-40B4-BE49-F238E27FC236}">
                <a16:creationId xmlns:a16="http://schemas.microsoft.com/office/drawing/2014/main" id="{50FAF216-B5DE-C448-9CE2-3A1A653125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5787610"/>
              </p:ext>
            </p:extLst>
          </p:nvPr>
        </p:nvGraphicFramePr>
        <p:xfrm>
          <a:off x="853169" y="1283608"/>
          <a:ext cx="10583577" cy="3877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011506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906B5-2B9B-7DEF-54F9-C63DD5784B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B5573C-19DE-BD56-F213-5DEB980E065E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E111F1-6C92-E39C-9779-B3158D1DEF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3A43B940-2E11-325E-F49B-BF6CC75401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F2DB495-BF2C-E4A7-6541-A733CDC8D72B}"/>
              </a:ext>
            </a:extLst>
          </p:cNvPr>
          <p:cNvSpPr txBox="1">
            <a:spLocks/>
          </p:cNvSpPr>
          <p:nvPr/>
        </p:nvSpPr>
        <p:spPr>
          <a:xfrm>
            <a:off x="2667941" y="0"/>
            <a:ext cx="6954034" cy="903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5400" dirty="0">
                <a:latin typeface="+mn-lt"/>
                <a:cs typeface="Times New Roman" panose="02020603050405020304" pitchFamily="18" charset="0"/>
              </a:rPr>
              <a:t>Coursework &amp; school: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E62FE8A-E357-435F-B3EB-CB67CEB893DC}"/>
              </a:ext>
            </a:extLst>
          </p:cNvPr>
          <p:cNvCxnSpPr/>
          <p:nvPr/>
        </p:nvCxnSpPr>
        <p:spPr>
          <a:xfrm>
            <a:off x="2570025" y="862549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183324FA-D6D8-ACD1-CEC1-EAED2FBCC9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7755765"/>
              </p:ext>
            </p:extLst>
          </p:nvPr>
        </p:nvGraphicFramePr>
        <p:xfrm>
          <a:off x="1302713" y="1087120"/>
          <a:ext cx="9685539" cy="3479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4939">
                  <a:extLst>
                    <a:ext uri="{9D8B030D-6E8A-4147-A177-3AD203B41FA5}">
                      <a16:colId xmlns:a16="http://schemas.microsoft.com/office/drawing/2014/main" val="1273972189"/>
                    </a:ext>
                  </a:extLst>
                </a:gridCol>
                <a:gridCol w="3113314">
                  <a:extLst>
                    <a:ext uri="{9D8B030D-6E8A-4147-A177-3AD203B41FA5}">
                      <a16:colId xmlns:a16="http://schemas.microsoft.com/office/drawing/2014/main" val="3145803952"/>
                    </a:ext>
                  </a:extLst>
                </a:gridCol>
                <a:gridCol w="1687286">
                  <a:extLst>
                    <a:ext uri="{9D8B030D-6E8A-4147-A177-3AD203B41FA5}">
                      <a16:colId xmlns:a16="http://schemas.microsoft.com/office/drawing/2014/main" val="13178098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Coursework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Exam dates and credit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 credits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20876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Radio and Optical Interferometry:</a:t>
                      </a:r>
                    </a:p>
                    <a:p>
                      <a:pPr fontAlgn="t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Lecturer: </a:t>
                      </a:r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Fabrizio Massi &amp; Lorenzo Busoni (INAF </a:t>
                      </a:r>
                      <a:r>
                        <a:rPr lang="en-IN" sz="1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Arcetri</a:t>
                      </a:r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8/10/2024 </a:t>
                      </a:r>
                    </a:p>
                    <a:p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credits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 algn="ctr"/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I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credits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274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Laser Physics and Applications :</a:t>
                      </a:r>
                      <a:endParaRPr lang="en-US" sz="1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fontAlgn="t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Lecturer: </a:t>
                      </a:r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Annalisa Volpe (</a:t>
                      </a:r>
                      <a:r>
                        <a:rPr lang="en-IN" sz="1800" b="1" i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Uniba</a:t>
                      </a:r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19/12/2024</a:t>
                      </a:r>
                    </a:p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credits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37272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t"/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Advanced scientific programming in 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Matlab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:</a:t>
                      </a:r>
                    </a:p>
                    <a:p>
                      <a:pPr fontAlgn="t"/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Lecturer: Paolo Bardella (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UniTo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09/05/2025</a:t>
                      </a:r>
                    </a:p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credits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93253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IN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Management of Scientific Projects :</a:t>
                      </a:r>
                    </a:p>
                    <a:p>
                      <a:r>
                        <a:rPr lang="en-IN" b="1" i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Lecturer: Maria </a:t>
                      </a:r>
                      <a:r>
                        <a:rPr lang="en-IN" b="1" i="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Bergomi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800" b="1" i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03/04/2025</a:t>
                      </a:r>
                      <a:endParaRPr lang="en-IN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en-IN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credits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55243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EC13521-E3AF-7F2B-5F3E-DFB5C58FB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891847"/>
              </p:ext>
            </p:extLst>
          </p:nvPr>
        </p:nvGraphicFramePr>
        <p:xfrm>
          <a:off x="1302713" y="4682049"/>
          <a:ext cx="9659201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80373">
                  <a:extLst>
                    <a:ext uri="{9D8B030D-6E8A-4147-A177-3AD203B41FA5}">
                      <a16:colId xmlns:a16="http://schemas.microsoft.com/office/drawing/2014/main" val="704777051"/>
                    </a:ext>
                  </a:extLst>
                </a:gridCol>
                <a:gridCol w="4778828">
                  <a:extLst>
                    <a:ext uri="{9D8B030D-6E8A-4147-A177-3AD203B41FA5}">
                      <a16:colId xmlns:a16="http://schemas.microsoft.com/office/drawing/2014/main" val="13537892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School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dirty="0"/>
                        <a:t> Dates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91713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Scientific Communication in Astronomy Summer School in </a:t>
                      </a:r>
                      <a:r>
                        <a:rPr lang="en-US" sz="1800" b="0" i="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Bertinoro</a:t>
                      </a:r>
                      <a:r>
                        <a:rPr lang="en-US" sz="180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Italy</a:t>
                      </a:r>
                      <a:endParaRPr lang="en-IN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sz="1800" b="1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12/10/2025 to 17/10/2025</a:t>
                      </a:r>
                      <a:endParaRPr lang="en-IN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3271068"/>
                  </a:ext>
                </a:extLst>
              </a:tr>
            </a:tbl>
          </a:graphicData>
        </a:graphic>
      </p:graphicFrame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59E5D2-C288-34DB-F34F-28A0AF00D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17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6558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307E9-7027-B290-1208-63D2C4D5D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8F6BE31-05F5-3D69-7D31-AFBB07B300E6}"/>
              </a:ext>
            </a:extLst>
          </p:cNvPr>
          <p:cNvSpPr txBox="1"/>
          <p:nvPr/>
        </p:nvSpPr>
        <p:spPr>
          <a:xfrm>
            <a:off x="1060232" y="3941205"/>
            <a:ext cx="10071536" cy="9297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dirty="0">
                <a:ln w="12700">
                  <a:solidFill>
                    <a:schemeClr val="accent1"/>
                  </a:solidFill>
                  <a:prstDash val="solid"/>
                </a:ln>
                <a:effectLst>
                  <a:outerShdw dist="38100" dir="2640000" algn="bl" rotWithShape="0">
                    <a:schemeClr val="accent1"/>
                  </a:outerShdw>
                </a:effectLst>
                <a:latin typeface="+mj-lt"/>
                <a:ea typeface="+mj-ea"/>
                <a:cs typeface="+mj-cs"/>
              </a:rPr>
              <a:t>Thank you For your Time </a:t>
            </a:r>
          </a:p>
        </p:txBody>
      </p:sp>
      <p:pic>
        <p:nvPicPr>
          <p:cNvPr id="4" name="Immagine 6" descr="A red logo with text&#10;&#10;Description automatically generated">
            <a:extLst>
              <a:ext uri="{FF2B5EF4-FFF2-40B4-BE49-F238E27FC236}">
                <a16:creationId xmlns:a16="http://schemas.microsoft.com/office/drawing/2014/main" id="{F4630577-B74C-B4BA-836B-804025D300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7717" y="966788"/>
            <a:ext cx="5069590" cy="240805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logo with blue dots and white text&#10;&#10;Description automatically generated">
            <a:extLst>
              <a:ext uri="{FF2B5EF4-FFF2-40B4-BE49-F238E27FC236}">
                <a16:creationId xmlns:a16="http://schemas.microsoft.com/office/drawing/2014/main" id="{E5FC0543-C048-B51E-9F4D-9B151C0608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6228507" y="876809"/>
            <a:ext cx="5065776" cy="25880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A8DF388-2EB4-3618-569C-09FC8B0F4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/>
              <a:t>18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5726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5B45C2-3870-E302-2060-C51F5DB7FBE0}"/>
              </a:ext>
            </a:extLst>
          </p:cNvPr>
          <p:cNvGrpSpPr/>
          <p:nvPr/>
        </p:nvGrpSpPr>
        <p:grpSpPr>
          <a:xfrm>
            <a:off x="445692" y="634749"/>
            <a:ext cx="11300616" cy="4763599"/>
            <a:chOff x="500121" y="1124606"/>
            <a:chExt cx="11300616" cy="476359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640634A-1986-93DC-5E4F-DDA3461F0DF9}"/>
                </a:ext>
              </a:extLst>
            </p:cNvPr>
            <p:cNvSpPr>
              <a:spLocks/>
            </p:cNvSpPr>
            <p:nvPr/>
          </p:nvSpPr>
          <p:spPr>
            <a:xfrm>
              <a:off x="500121" y="1124606"/>
              <a:ext cx="11300616" cy="4763599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E61770F-F8C8-F5F4-5420-61CE98F6130F}"/>
                </a:ext>
              </a:extLst>
            </p:cNvPr>
            <p:cNvGrpSpPr/>
            <p:nvPr/>
          </p:nvGrpSpPr>
          <p:grpSpPr>
            <a:xfrm>
              <a:off x="996378" y="1258289"/>
              <a:ext cx="2306904" cy="2160000"/>
              <a:chOff x="597935" y="1553561"/>
              <a:chExt cx="1970711" cy="178385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10BDA7A1-2733-47DA-BA2E-C63CC1E70A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97935" y="1553561"/>
                <a:ext cx="1970711" cy="1783850"/>
              </a:xfrm>
              <a:prstGeom prst="rect">
                <a:avLst/>
              </a:prstGeom>
            </p:spPr>
          </p:pic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F2C1297D-3556-E20E-FDFF-F7DB019181D0}"/>
                  </a:ext>
                </a:extLst>
              </p:cNvPr>
              <p:cNvSpPr/>
              <p:nvPr/>
            </p:nvSpPr>
            <p:spPr>
              <a:xfrm>
                <a:off x="695076" y="1565581"/>
                <a:ext cx="1757161" cy="267577"/>
              </a:xfrm>
              <a:prstGeom prst="rect">
                <a:avLst/>
              </a:prstGeom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1. Introduction</a:t>
                </a:r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EC69C68-E4C5-A12F-4BEC-9FCA3DEA0643}"/>
                </a:ext>
              </a:extLst>
            </p:cNvPr>
            <p:cNvGrpSpPr/>
            <p:nvPr/>
          </p:nvGrpSpPr>
          <p:grpSpPr>
            <a:xfrm>
              <a:off x="4225666" y="1269864"/>
              <a:ext cx="3129814" cy="2161492"/>
              <a:chOff x="5368629" y="1449753"/>
              <a:chExt cx="2498189" cy="1922025"/>
            </a:xfrm>
          </p:grpSpPr>
          <p:pic>
            <p:nvPicPr>
              <p:cNvPr id="7" name="Picture 2" descr="Laptop with binary code screen">
                <a:extLst>
                  <a:ext uri="{FF2B5EF4-FFF2-40B4-BE49-F238E27FC236}">
                    <a16:creationId xmlns:a16="http://schemas.microsoft.com/office/drawing/2014/main" id="{8E802127-DC4D-E3C2-449F-50618F5FC0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68629" y="1449753"/>
                <a:ext cx="2498189" cy="19220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E943ECC5-FE78-D578-1A10-E69E39063AD0}"/>
                  </a:ext>
                </a:extLst>
              </p:cNvPr>
              <p:cNvSpPr/>
              <p:nvPr/>
            </p:nvSpPr>
            <p:spPr>
              <a:xfrm>
                <a:off x="5397032" y="1472227"/>
                <a:ext cx="2432140" cy="581875"/>
              </a:xfrm>
              <a:prstGeom prst="rect">
                <a:avLst/>
              </a:prstGeom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2.Holographic Diffuser &amp; 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Modelling </a:t>
                </a:r>
                <a:endPara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E65211-5305-CFF1-AD86-F88325EBD773}"/>
                </a:ext>
              </a:extLst>
            </p:cNvPr>
            <p:cNvGrpSpPr/>
            <p:nvPr/>
          </p:nvGrpSpPr>
          <p:grpSpPr>
            <a:xfrm>
              <a:off x="7857411" y="1285444"/>
              <a:ext cx="3129814" cy="2069349"/>
              <a:chOff x="7964290" y="1388676"/>
              <a:chExt cx="3221008" cy="1869180"/>
            </a:xfrm>
          </p:grpSpPr>
          <p:pic>
            <p:nvPicPr>
              <p:cNvPr id="6" name="Picture 4">
                <a:extLst>
                  <a:ext uri="{FF2B5EF4-FFF2-40B4-BE49-F238E27FC236}">
                    <a16:creationId xmlns:a16="http://schemas.microsoft.com/office/drawing/2014/main" id="{B9EBFF85-4175-BF5D-8EEB-B9F4B0FDA9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64291" y="1388678"/>
                <a:ext cx="3221007" cy="18691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02918DD8-DC07-7D49-5C81-910FF07ECBC5}"/>
                  </a:ext>
                </a:extLst>
              </p:cNvPr>
              <p:cNvSpPr/>
              <p:nvPr/>
            </p:nvSpPr>
            <p:spPr>
              <a:xfrm>
                <a:off x="7964290" y="1388676"/>
                <a:ext cx="3220888" cy="765543"/>
              </a:xfrm>
              <a:prstGeom prst="rect">
                <a:avLst/>
              </a:prstGeom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3.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Lab work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:r>
                  <a:rPr lang="en-IN" dirty="0">
                    <a:solidFill>
                      <a:schemeClr val="tx1"/>
                    </a:solidFill>
                  </a:rPr>
                  <a:t>Diffuser fabrication &amp; Reflection hologram</a:t>
                </a: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endPara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382D255-6B2D-ACFB-B3AF-8C8CD7E10853}"/>
                </a:ext>
              </a:extLst>
            </p:cNvPr>
            <p:cNvGrpSpPr/>
            <p:nvPr/>
          </p:nvGrpSpPr>
          <p:grpSpPr>
            <a:xfrm>
              <a:off x="4277044" y="3671389"/>
              <a:ext cx="3129812" cy="2016000"/>
              <a:chOff x="2787928" y="3471852"/>
              <a:chExt cx="2654545" cy="2065379"/>
            </a:xfrm>
          </p:grpSpPr>
          <p:pic>
            <p:nvPicPr>
              <p:cNvPr id="15" name="Picture 14" descr="A grey and black circular design&#10;&#10;Description automatically generated with medium confidence">
                <a:extLst>
                  <a:ext uri="{FF2B5EF4-FFF2-40B4-BE49-F238E27FC236}">
                    <a16:creationId xmlns:a16="http://schemas.microsoft.com/office/drawing/2014/main" id="{A3AB458D-0F60-B202-5B4C-CB3824BADE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32" b="10491"/>
              <a:stretch/>
            </p:blipFill>
            <p:spPr>
              <a:xfrm flipH="1">
                <a:off x="2824182" y="3471852"/>
                <a:ext cx="2582037" cy="2065379"/>
              </a:xfrm>
              <a:prstGeom prst="rect">
                <a:avLst/>
              </a:prstGeom>
            </p:spPr>
          </p:pic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0D6E7E39-78B4-CB61-2213-6D3157378189}"/>
                  </a:ext>
                </a:extLst>
              </p:cNvPr>
              <p:cNvSpPr/>
              <p:nvPr/>
            </p:nvSpPr>
            <p:spPr>
              <a:xfrm>
                <a:off x="2787928" y="3476865"/>
                <a:ext cx="2654545" cy="331937"/>
              </a:xfrm>
              <a:prstGeom prst="rect">
                <a:avLst/>
              </a:prstGeom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indent="0" algn="ctr">
                  <a:buNone/>
                </a:pPr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5. P</a:t>
                </a:r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lanning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3B2DA4C-B9A6-7F79-4C77-054E002C8957}"/>
                </a:ext>
              </a:extLst>
            </p:cNvPr>
            <p:cNvGrpSpPr/>
            <p:nvPr/>
          </p:nvGrpSpPr>
          <p:grpSpPr>
            <a:xfrm>
              <a:off x="7857409" y="3649564"/>
              <a:ext cx="3129698" cy="2037773"/>
              <a:chOff x="7568757" y="1330919"/>
              <a:chExt cx="2703036" cy="2007535"/>
            </a:xfrm>
          </p:grpSpPr>
          <p:pic>
            <p:nvPicPr>
              <p:cNvPr id="11" name="Picture 6">
                <a:extLst>
                  <a:ext uri="{FF2B5EF4-FFF2-40B4-BE49-F238E27FC236}">
                    <a16:creationId xmlns:a16="http://schemas.microsoft.com/office/drawing/2014/main" id="{8EFE9A8C-6215-34C3-78B2-8C33CF2CD7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68758" y="1352369"/>
                <a:ext cx="2703035" cy="198608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96F8FC9-9808-1429-32C3-4CBC84B0D020}"/>
                  </a:ext>
                </a:extLst>
              </p:cNvPr>
              <p:cNvSpPr/>
              <p:nvPr/>
            </p:nvSpPr>
            <p:spPr>
              <a:xfrm>
                <a:off x="7568757" y="1330919"/>
                <a:ext cx="2703036" cy="315445"/>
              </a:xfrm>
              <a:prstGeom prst="rect">
                <a:avLst/>
              </a:prstGeom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3">
                <a:schemeClr val="lt1"/>
              </a:lnRef>
              <a:fillRef idx="1">
                <a:schemeClr val="accent4"/>
              </a:fillRef>
              <a:effectRef idx="1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6. Coursework and school </a:t>
                </a:r>
                <a:endParaRPr lang="en-US" sz="18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2E0D88E-E04A-2F47-B2DA-A2CD78DDDC9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1772" y="5976257"/>
            <a:ext cx="12210868" cy="881743"/>
            <a:chOff x="21772" y="5976257"/>
            <a:chExt cx="12210868" cy="88174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F48CF50-1286-D7CC-D866-35160A6396E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0640" y="5976257"/>
              <a:ext cx="12192000" cy="881743"/>
            </a:xfrm>
            <a:prstGeom prst="rect">
              <a:avLst/>
            </a:prstGeom>
            <a:solidFill>
              <a:srgbClr val="B8464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FF1F1C03-4A6B-4CBC-D78F-B5874278E486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4" t="12029" r="15084" b="19281"/>
            <a:stretch/>
          </p:blipFill>
          <p:spPr>
            <a:xfrm>
              <a:off x="10276114" y="5993412"/>
              <a:ext cx="1915886" cy="842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9" name="Immagine 6">
              <a:extLst>
                <a:ext uri="{FF2B5EF4-FFF2-40B4-BE49-F238E27FC236}">
                  <a16:creationId xmlns:a16="http://schemas.microsoft.com/office/drawing/2014/main" id="{9B077DC4-4997-6664-D97E-2DA2D7F82F1E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5976257"/>
              <a:ext cx="2111829" cy="8817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25C4B-271E-C71F-BEA2-BDDBCC7B74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2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22" name="Picture 4" descr="Conclusion Section Examples and Writing Tips">
            <a:extLst>
              <a:ext uri="{FF2B5EF4-FFF2-40B4-BE49-F238E27FC236}">
                <a16:creationId xmlns:a16="http://schemas.microsoft.com/office/drawing/2014/main" id="{9CEC9549-4190-3AAA-B1A5-E6CFBEB84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317" y="3187776"/>
            <a:ext cx="2370536" cy="201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2FC3A1D-2BA8-BEA4-0EF6-CFAB3E734E55}"/>
              </a:ext>
            </a:extLst>
          </p:cNvPr>
          <p:cNvSpPr/>
          <p:nvPr/>
        </p:nvSpPr>
        <p:spPr>
          <a:xfrm>
            <a:off x="878200" y="3187776"/>
            <a:ext cx="2370537" cy="324001"/>
          </a:xfrm>
          <a:prstGeom prst="rect">
            <a:avLst/>
          </a:prstGeom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onclusion</a:t>
            </a:r>
          </a:p>
        </p:txBody>
      </p:sp>
    </p:spTree>
    <p:extLst>
      <p:ext uri="{BB962C8B-B14F-4D97-AF65-F5344CB8AC3E}">
        <p14:creationId xmlns:p14="http://schemas.microsoft.com/office/powerpoint/2010/main" val="1612542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2AEBA7-5258-BB58-541C-977D0DCBD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6238223-CADE-DEF4-D3C7-886B346D726D}"/>
              </a:ext>
            </a:extLst>
          </p:cNvPr>
          <p:cNvSpPr txBox="1"/>
          <p:nvPr/>
        </p:nvSpPr>
        <p:spPr>
          <a:xfrm>
            <a:off x="847445" y="361570"/>
            <a:ext cx="1049711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Innovative Holographic Optical Elements for Modern Optical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11034C-A625-C221-A8F7-C7EA747EC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8883" y="1162641"/>
            <a:ext cx="9514234" cy="3733450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PhD thesis focuses on developing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Volume Holographic Optical Elements (VHOEs). </a:t>
            </a:r>
            <a:r>
              <a:rPr lang="en-US" sz="1400" dirty="0"/>
              <a:t>Holographic Optical Elements (HOEs) nowadays cover a relevant position in optics as they modify an optical wavefront depending on the recorded holographic pattern</a:t>
            </a:r>
            <a:endParaRPr lang="en-US" sz="1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1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research aims to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indent="0" algn="just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the Optical Systems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Developing Volume Holographic Optical Elements (VHOEs) with higher efficiency and broader functionality.</a:t>
            </a:r>
          </a:p>
          <a:p>
            <a:pPr marL="0" indent="0" algn="just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Simplify Optical Systems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Create compact, lightweight, and versatile optical systems using VHOEs.</a:t>
            </a:r>
          </a:p>
          <a:p>
            <a:pPr marL="0" indent="0" algn="just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Exploration of Applications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Apply VHOEs in spectroscopy, astronomical instrumentation, adaptive optics, and precise photometry.</a:t>
            </a:r>
          </a:p>
          <a:p>
            <a:pPr marL="0" indent="0" algn="just">
              <a:buNone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VHOE Developments: (Diffuser)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Adaptive optics: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in pyramid wavefront sensors to improve wavefront correction.</a:t>
            </a:r>
          </a:p>
          <a:p>
            <a:pPr marL="742950" lvl="1" indent="-285750"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Photometry: 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increasing precision in light measurement of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Exoplanets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5D21F2-3BAB-1DA0-E2B1-3A6719D33A89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30FDB3-1D06-948D-4647-7B1D60E4F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FE99AF28-A72D-74C5-01EB-EEE82A5853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98F01A-AB28-E624-46C5-75D67209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3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44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0798DB49-4878-AD39-B758-3C7B7D99A261}"/>
              </a:ext>
            </a:extLst>
          </p:cNvPr>
          <p:cNvSpPr txBox="1"/>
          <p:nvPr/>
        </p:nvSpPr>
        <p:spPr>
          <a:xfrm>
            <a:off x="9434" y="699210"/>
            <a:ext cx="5863045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Adaptive optics (AO) </a:t>
            </a:r>
            <a:r>
              <a:rPr lang="en-US" sz="1400" dirty="0"/>
              <a:t>corrects atmospheric distortion by measuring the incoming wavefront (with a sensor) in real time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The Pyramid Wavefront Sensor (PWFS) </a:t>
            </a:r>
            <a:r>
              <a:rPr lang="en-US" sz="1400" dirty="0"/>
              <a:t>directs the wavefront onto a pyramid tip; with </a:t>
            </a:r>
            <a:r>
              <a:rPr lang="en-US" sz="1400" b="1" i="1" dirty="0"/>
              <a:t>dynamic modulation</a:t>
            </a:r>
            <a:r>
              <a:rPr lang="en-US" sz="1400" i="1" dirty="0"/>
              <a:t>, the beam is moved around the tip for sensitivity, but this requires precise alignment.</a:t>
            </a:r>
            <a:endParaRPr lang="en-IN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WhatsApp Video 2024-09-02 at 15.40.00_8e61b1ef">
            <a:hlinkClick r:id="" action="ppaction://media"/>
            <a:extLst>
              <a:ext uri="{FF2B5EF4-FFF2-40B4-BE49-F238E27FC236}">
                <a16:creationId xmlns:a16="http://schemas.microsoft.com/office/drawing/2014/main" id="{06CF16F9-C3E5-1013-1578-B3F754C602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48277" y="1912416"/>
            <a:ext cx="2785357" cy="1578369"/>
          </a:xfrm>
          <a:prstGeom prst="rect">
            <a:avLst/>
          </a:prstGeom>
        </p:spPr>
      </p:pic>
      <p:pic>
        <p:nvPicPr>
          <p:cNvPr id="32" name="Picture 16">
            <a:extLst>
              <a:ext uri="{FF2B5EF4-FFF2-40B4-BE49-F238E27FC236}">
                <a16:creationId xmlns:a16="http://schemas.microsoft.com/office/drawing/2014/main" id="{C3819A99-1D72-461B-C361-C2A6AAEA7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" y="4399730"/>
            <a:ext cx="2687385" cy="1492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D22FE6B9-486E-6238-22B4-62B0E6B44106}"/>
              </a:ext>
            </a:extLst>
          </p:cNvPr>
          <p:cNvSpPr txBox="1"/>
          <p:nvPr/>
        </p:nvSpPr>
        <p:spPr>
          <a:xfrm>
            <a:off x="4063179" y="182132"/>
            <a:ext cx="4522841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I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Scientific challenge &amp; solution :</a:t>
            </a:r>
          </a:p>
        </p:txBody>
      </p:sp>
      <p:cxnSp>
        <p:nvCxnSpPr>
          <p:cNvPr id="1024" name="Straight Connector 1023">
            <a:extLst>
              <a:ext uri="{FF2B5EF4-FFF2-40B4-BE49-F238E27FC236}">
                <a16:creationId xmlns:a16="http://schemas.microsoft.com/office/drawing/2014/main" id="{F810E369-E1F7-FB7B-E6E6-F36DD7E46B79}"/>
              </a:ext>
            </a:extLst>
          </p:cNvPr>
          <p:cNvCxnSpPr/>
          <p:nvPr/>
        </p:nvCxnSpPr>
        <p:spPr>
          <a:xfrm>
            <a:off x="2297021" y="655554"/>
            <a:ext cx="7150917" cy="0"/>
          </a:xfrm>
          <a:prstGeom prst="line">
            <a:avLst/>
          </a:prstGeom>
          <a:ln w="57150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AED5AA0-26D4-11E0-17C2-DEFCF2ADA7E4}"/>
              </a:ext>
            </a:extLst>
          </p:cNvPr>
          <p:cNvSpPr txBox="1"/>
          <p:nvPr/>
        </p:nvSpPr>
        <p:spPr>
          <a:xfrm>
            <a:off x="9434" y="3690194"/>
            <a:ext cx="58630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/>
              <a:t>Challenge in AO: </a:t>
            </a:r>
            <a:r>
              <a:rPr lang="en-IN" sz="1400" dirty="0"/>
              <a:t>Dynamic modulation alignment sensitivity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400" b="1" dirty="0"/>
              <a:t>Proposed Solution: </a:t>
            </a:r>
            <a:r>
              <a:rPr lang="en-US" sz="1400" dirty="0"/>
              <a:t>Static modulation with a holographic diffuser stabilizes the wavefront, reducing alignment sensitivity</a:t>
            </a:r>
            <a:endParaRPr lang="en-I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01D22CE-BFA2-1ADC-61EC-74A86C02F3F4}"/>
              </a:ext>
            </a:extLst>
          </p:cNvPr>
          <p:cNvGrpSpPr>
            <a:grpSpLocks/>
          </p:cNvGrpSpPr>
          <p:nvPr/>
        </p:nvGrpSpPr>
        <p:grpSpPr>
          <a:xfrm>
            <a:off x="-9434" y="5992237"/>
            <a:ext cx="12210868" cy="864588"/>
            <a:chOff x="21772" y="5976257"/>
            <a:chExt cx="12210868" cy="88174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7093FDD-21B6-4B56-60B8-801EA2B0A0AD}"/>
                </a:ext>
              </a:extLst>
            </p:cNvPr>
            <p:cNvSpPr>
              <a:spLocks/>
            </p:cNvSpPr>
            <p:nvPr/>
          </p:nvSpPr>
          <p:spPr>
            <a:xfrm>
              <a:off x="40640" y="5976257"/>
              <a:ext cx="12192000" cy="881743"/>
            </a:xfrm>
            <a:prstGeom prst="rect">
              <a:avLst/>
            </a:prstGeom>
            <a:solidFill>
              <a:srgbClr val="B8464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2E2C2C2-51FE-1C6B-9430-9D403694C2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64" t="12029" r="15084" b="19281"/>
            <a:stretch/>
          </p:blipFill>
          <p:spPr>
            <a:xfrm>
              <a:off x="10276114" y="5993412"/>
              <a:ext cx="1915886" cy="84281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Immagine 6">
              <a:extLst>
                <a:ext uri="{FF2B5EF4-FFF2-40B4-BE49-F238E27FC236}">
                  <a16:creationId xmlns:a16="http://schemas.microsoft.com/office/drawing/2014/main" id="{C916CB33-7454-52BF-F55C-BBF967CEEE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72" y="5976257"/>
              <a:ext cx="2111829" cy="8817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FD29E54-A135-0930-5B5B-37606616DAAA}"/>
              </a:ext>
            </a:extLst>
          </p:cNvPr>
          <p:cNvSpPr txBox="1"/>
          <p:nvPr/>
        </p:nvSpPr>
        <p:spPr>
          <a:xfrm>
            <a:off x="6211387" y="714027"/>
            <a:ext cx="570847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/>
              <a:t>Exoplanet transit photometry measures a star’s brightness dip to find planets – it demands extremely high precision.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Challenge</a:t>
            </a:r>
            <a:r>
              <a:rPr lang="en-US" sz="1400" dirty="0"/>
              <a:t>: In a small field of view, stable reference stars are scarce, limiting calibration accuracy.</a:t>
            </a:r>
            <a:endParaRPr lang="en-IN" sz="14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pic>
        <p:nvPicPr>
          <p:cNvPr id="4" name="Detecting exoplanets with the transit method">
            <a:hlinkClick r:id="" action="ppaction://media"/>
            <a:extLst>
              <a:ext uri="{FF2B5EF4-FFF2-40B4-BE49-F238E27FC236}">
                <a16:creationId xmlns:a16="http://schemas.microsoft.com/office/drawing/2014/main" id="{DC5926DA-8901-8D88-EC94-241A630222A0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427960" y="1917578"/>
            <a:ext cx="2948753" cy="16586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3EABA2-2340-03DB-8663-26126B4A1AC0}"/>
              </a:ext>
            </a:extLst>
          </p:cNvPr>
          <p:cNvSpPr txBox="1"/>
          <p:nvPr/>
        </p:nvSpPr>
        <p:spPr>
          <a:xfrm>
            <a:off x="6262286" y="3576252"/>
            <a:ext cx="570847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b="1" dirty="0"/>
              <a:t>Holographic Diffuser Benefit: </a:t>
            </a:r>
            <a:r>
              <a:rPr lang="en-US" sz="1400" dirty="0"/>
              <a:t>By scattering light in a controlled way, diffusers can broaden the target’s light PSF without losing much light, allowing use of brighter reference stars and improving photometric stability.</a:t>
            </a:r>
            <a:endParaRPr lang="en-IN" sz="1400" dirty="0"/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854C33FE-DCBA-A2BB-048A-7EFFD8120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r="43302" b="41127"/>
          <a:stretch/>
        </p:blipFill>
        <p:spPr bwMode="auto">
          <a:xfrm>
            <a:off x="8140279" y="4530359"/>
            <a:ext cx="2615316" cy="141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927F7C-01BB-4243-B0F0-61A44D295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4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84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3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2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repeatCount="indefinite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B0A0B43D-8A25-04A6-EE6A-5F2DCE94DBE8}"/>
              </a:ext>
            </a:extLst>
          </p:cNvPr>
          <p:cNvSpPr txBox="1"/>
          <p:nvPr/>
        </p:nvSpPr>
        <p:spPr>
          <a:xfrm>
            <a:off x="3451185" y="190820"/>
            <a:ext cx="5289629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Holographic diffuser and requirement: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7DBA33-BD70-F519-F92E-8A54CEC36991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CEBD2-6FAC-9F5A-8F2B-A3E3204DF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9543DB32-E690-D440-EDD3-06153694DF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B68DD2-F18F-5E63-A6AD-1A34D692A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38" y="848975"/>
            <a:ext cx="3561013" cy="2176224"/>
          </a:xfrm>
        </p:spPr>
        <p:txBody>
          <a:bodyPr>
            <a:normAutofit/>
          </a:bodyPr>
          <a:lstStyle/>
          <a:p>
            <a:pPr marL="0" lvl="0" indent="0" algn="just" defTabSz="5334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dirty="0"/>
              <a:t>Conventional Diffuser:</a:t>
            </a:r>
            <a:endParaRPr lang="en-US" sz="1800" dirty="0"/>
          </a:p>
          <a:p>
            <a:pPr marL="0" lvl="1" indent="0" algn="just" defTabSz="400050">
              <a:spcBef>
                <a:spcPct val="0"/>
              </a:spcBef>
              <a:spcAft>
                <a:spcPct val="15000"/>
              </a:spcAft>
              <a:buNone/>
            </a:pPr>
            <a:r>
              <a:rPr lang="en-US" sz="1400" dirty="0"/>
              <a:t>An optical component that scatters light for a softer, more even distribution.</a:t>
            </a:r>
          </a:p>
          <a:p>
            <a:pPr marL="0" lvl="0" indent="0" defTabSz="53340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800" b="1" dirty="0"/>
              <a:t>Limitations</a:t>
            </a:r>
            <a:endParaRPr lang="en-US" sz="1800" dirty="0"/>
          </a:p>
          <a:p>
            <a:pPr marL="285750" lvl="1" indent="-285750" defTabSz="400050">
              <a:spcBef>
                <a:spcPct val="0"/>
              </a:spcBef>
              <a:spcAft>
                <a:spcPct val="15000"/>
              </a:spcAft>
            </a:pPr>
            <a:r>
              <a:rPr lang="en-US" sz="1400" dirty="0"/>
              <a:t>Inefficient light use</a:t>
            </a:r>
          </a:p>
          <a:p>
            <a:pPr marL="285750" lvl="1" indent="-285750" defTabSz="400050">
              <a:spcBef>
                <a:spcPct val="0"/>
              </a:spcBef>
              <a:spcAft>
                <a:spcPct val="15000"/>
              </a:spcAft>
            </a:pPr>
            <a:r>
              <a:rPr lang="en-US" sz="1400" dirty="0"/>
              <a:t>uncontrolled spread</a:t>
            </a:r>
          </a:p>
          <a:p>
            <a:pPr marL="285750" lvl="1" indent="-285750" defTabSz="400050">
              <a:spcBef>
                <a:spcPct val="0"/>
              </a:spcBef>
              <a:spcAft>
                <a:spcPct val="15000"/>
              </a:spcAft>
            </a:pPr>
            <a:r>
              <a:rPr lang="en-US" sz="1400" dirty="0"/>
              <a:t>Inconsistent performance</a:t>
            </a:r>
          </a:p>
          <a:p>
            <a:pPr marL="285750" lvl="1" indent="-285750" defTabSz="400050">
              <a:spcBef>
                <a:spcPct val="0"/>
              </a:spcBef>
              <a:spcAft>
                <a:spcPct val="15000"/>
              </a:spcAft>
            </a:pPr>
            <a:r>
              <a:rPr lang="en-US" sz="1400" dirty="0"/>
              <a:t>Not ideal for high-precision applications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1EC114-2C04-D71B-50B1-6088CD084D76}"/>
              </a:ext>
            </a:extLst>
          </p:cNvPr>
          <p:cNvSpPr txBox="1"/>
          <p:nvPr/>
        </p:nvSpPr>
        <p:spPr>
          <a:xfrm>
            <a:off x="3967836" y="842532"/>
            <a:ext cx="3321834" cy="22711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b="1" kern="1200" dirty="0"/>
              <a:t>H</a:t>
            </a:r>
            <a:r>
              <a:rPr lang="en-US" b="1" i="0" kern="1200" baseline="0" dirty="0"/>
              <a:t>olographic diffusers</a:t>
            </a:r>
            <a:r>
              <a:rPr lang="en-US" b="0" i="0" kern="1200" baseline="0" dirty="0"/>
              <a:t> </a:t>
            </a: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dirty="0"/>
              <a:t>Uses a recorded interference pattern to scatter light.</a:t>
            </a:r>
          </a:p>
          <a:p>
            <a:pPr lvl="0" defTabSz="533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 dirty="0"/>
              <a:t>Advantages:</a:t>
            </a:r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Enhanced light control and efficiency</a:t>
            </a:r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400" kern="1200" dirty="0"/>
              <a:t>Wavelength-Selective Diffraction,</a:t>
            </a:r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400" kern="1200" dirty="0"/>
              <a:t>Customized Angular Distribution, </a:t>
            </a:r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US" sz="1400" kern="1200" dirty="0"/>
              <a:t>High Diffraction Efficiency</a:t>
            </a:r>
          </a:p>
          <a:p>
            <a:pPr marL="285750" lvl="1" indent="-285750" defTabSz="4000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IN" sz="1400" dirty="0"/>
              <a:t>Spectral </a:t>
            </a:r>
            <a:r>
              <a:rPr lang="en-IN" sz="1400" dirty="0" err="1"/>
              <a:t>Contro</a:t>
            </a:r>
            <a:r>
              <a:rPr lang="en-US" sz="1400" dirty="0"/>
              <a:t>l</a:t>
            </a:r>
            <a:endParaRPr lang="en-US" sz="1400" kern="1200" dirty="0"/>
          </a:p>
        </p:txBody>
      </p:sp>
      <p:pic>
        <p:nvPicPr>
          <p:cNvPr id="8" name="Picture 7" descr="A diagram of a ray and a diagram of a ray&#10;&#10;Description automatically generated">
            <a:extLst>
              <a:ext uri="{FF2B5EF4-FFF2-40B4-BE49-F238E27FC236}">
                <a16:creationId xmlns:a16="http://schemas.microsoft.com/office/drawing/2014/main" id="{51A7891B-7E1B-8C24-EA62-FEAE024D3D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" t="5355" r="54501" b="12956"/>
          <a:stretch/>
        </p:blipFill>
        <p:spPr>
          <a:xfrm>
            <a:off x="4512460" y="3405292"/>
            <a:ext cx="2098595" cy="2054023"/>
          </a:xfrm>
          <a:prstGeom prst="rect">
            <a:avLst/>
          </a:prstGeom>
        </p:spPr>
      </p:pic>
      <p:pic>
        <p:nvPicPr>
          <p:cNvPr id="1026" name="Picture 2" descr="Designing with Frosted Glass in Offices - AP Tinting">
            <a:extLst>
              <a:ext uri="{FF2B5EF4-FFF2-40B4-BE49-F238E27FC236}">
                <a16:creationId xmlns:a16="http://schemas.microsoft.com/office/drawing/2014/main" id="{580CFD4C-B59B-2CA2-1D82-89AC4D9DB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26" r="2892" b="12857"/>
          <a:stretch>
            <a:fillRect/>
          </a:stretch>
        </p:blipFill>
        <p:spPr bwMode="auto">
          <a:xfrm>
            <a:off x="1749359" y="3405292"/>
            <a:ext cx="2098595" cy="197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fe hack: Use a lightbulb as a diffuser for your flashlight! : r/flashlight">
            <a:extLst>
              <a:ext uri="{FF2B5EF4-FFF2-40B4-BE49-F238E27FC236}">
                <a16:creationId xmlns:a16="http://schemas.microsoft.com/office/drawing/2014/main" id="{D83CB551-0F0E-630E-B299-8F738D8F2E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2" t="18075" r="7147" b="18116"/>
          <a:stretch>
            <a:fillRect/>
          </a:stretch>
        </p:blipFill>
        <p:spPr bwMode="auto">
          <a:xfrm>
            <a:off x="21772" y="3407793"/>
            <a:ext cx="1686947" cy="1951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E50FA0E-CDA8-784B-1C46-63C91F5B822B}"/>
              </a:ext>
            </a:extLst>
          </p:cNvPr>
          <p:cNvSpPr txBox="1"/>
          <p:nvPr/>
        </p:nvSpPr>
        <p:spPr>
          <a:xfrm>
            <a:off x="7963247" y="777915"/>
            <a:ext cx="3802284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/>
              <a:t>Holographic diffuser requirement by INAF Bologna: </a:t>
            </a:r>
          </a:p>
          <a:p>
            <a:r>
              <a:rPr lang="en-IN" sz="1400" dirty="0"/>
              <a:t>Target angular diffusion ≈ </a:t>
            </a:r>
            <a:r>
              <a:rPr lang="en-IN" sz="1400" b="1" dirty="0"/>
              <a:t>0.023°</a:t>
            </a:r>
            <a:endParaRPr lang="en-IN" sz="1400" dirty="0"/>
          </a:p>
          <a:p>
            <a:r>
              <a:rPr lang="en-IN" sz="1400" dirty="0"/>
              <a:t>Input beam: 5mm</a:t>
            </a:r>
          </a:p>
          <a:p>
            <a:r>
              <a:rPr lang="en-IN" sz="1400" dirty="0"/>
              <a:t>Band: </a:t>
            </a:r>
            <a:r>
              <a:rPr lang="en-IN" sz="1400" b="1" dirty="0"/>
              <a:t>0.9–1.1 </a:t>
            </a:r>
            <a:r>
              <a:rPr lang="el-GR" sz="1400" b="1" dirty="0"/>
              <a:t>μ</a:t>
            </a:r>
            <a:r>
              <a:rPr lang="en-IN" sz="1400" b="1" dirty="0"/>
              <a:t>m (C ~ 1.025</a:t>
            </a:r>
            <a:r>
              <a:rPr lang="el-GR" sz="1400" b="1" dirty="0"/>
              <a:t> μ</a:t>
            </a:r>
            <a:r>
              <a:rPr lang="en-IN" sz="1400" b="1" dirty="0"/>
              <a:t>m )</a:t>
            </a:r>
            <a:endParaRPr lang="en-IN" sz="1400" dirty="0"/>
          </a:p>
          <a:p>
            <a:r>
              <a:rPr lang="en-IN" sz="1400" dirty="0"/>
              <a:t>Efficiency:  </a:t>
            </a:r>
            <a:r>
              <a:rPr lang="en-I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</a:t>
            </a:r>
            <a:r>
              <a:rPr lang="en-IN" sz="1400" b="1" dirty="0"/>
              <a:t> 90%</a:t>
            </a:r>
            <a:endParaRPr lang="en-IN" sz="1400" dirty="0"/>
          </a:p>
        </p:txBody>
      </p:sp>
      <p:pic>
        <p:nvPicPr>
          <p:cNvPr id="13" name="Picture 16">
            <a:extLst>
              <a:ext uri="{FF2B5EF4-FFF2-40B4-BE49-F238E27FC236}">
                <a16:creationId xmlns:a16="http://schemas.microsoft.com/office/drawing/2014/main" id="{A77C985D-93CD-CA93-1B54-C069CA2D48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1132" y="3113667"/>
            <a:ext cx="3894399" cy="2323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A132A15-6958-2F7A-0349-7087F35B5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5</a:t>
            </a:fld>
            <a:endParaRPr lang="en-IN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514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E2FC5-A4F3-EF35-D338-F4B8B88BD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AD872FF-36C4-A2C2-FF06-ED458FBA2BD1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EF7433-3AB4-46CD-AC70-00D40A77E4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9DA8C674-D2D9-F010-55ED-106C84A0E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4E9803-2FE5-032D-5217-87CC33B236D0}"/>
              </a:ext>
            </a:extLst>
          </p:cNvPr>
          <p:cNvSpPr txBox="1"/>
          <p:nvPr/>
        </p:nvSpPr>
        <p:spPr>
          <a:xfrm>
            <a:off x="2237746" y="95420"/>
            <a:ext cx="7797788" cy="46166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Modelling diffuser via speckle pattern and Mie scattering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11E2EF-7F28-F75C-B370-F1C28393CB9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311" t="7631" r="2824"/>
          <a:stretch>
            <a:fillRect/>
          </a:stretch>
        </p:blipFill>
        <p:spPr>
          <a:xfrm>
            <a:off x="46764" y="3330217"/>
            <a:ext cx="3414532" cy="26138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BCB322-7F18-C5F3-E044-C8684F924936}"/>
                  </a:ext>
                </a:extLst>
              </p:cNvPr>
              <p:cNvSpPr txBox="1"/>
              <p:nvPr/>
            </p:nvSpPr>
            <p:spPr>
              <a:xfrm>
                <a:off x="154646" y="760714"/>
                <a:ext cx="5052621" cy="274664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Speckle recording: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coherent light + rough surface → </a:t>
                </a:r>
                <a:r>
                  <a:rPr lang="en-US" b="1" dirty="0"/>
                  <a:t>speckle</a:t>
                </a:r>
                <a:r>
                  <a:rPr lang="en-US" dirty="0"/>
                  <a:t> (granular interference).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Speckle size (speckle grain)</a:t>
                </a:r>
                <a:r>
                  <a:rPr lang="en-IN" dirty="0"/>
                  <a:t> → capturing on photopolymer  → </a:t>
                </a:r>
                <a:r>
                  <a:rPr lang="en-IN" b="1" dirty="0"/>
                  <a:t> diffuser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IN" b="1" dirty="0"/>
                  <a:t>Average Speckle size </a:t>
                </a:r>
                <a:r>
                  <a:rPr lang="en-IN" dirty="0"/>
                  <a:t>is approximated by </a:t>
                </a:r>
              </a:p>
              <a:p>
                <a:r>
                  <a:rPr lang="en-IN" b="1" dirty="0"/>
                  <a:t>                                       </a:t>
                </a:r>
                <a14:m>
                  <m:oMath xmlns:m="http://schemas.openxmlformats.org/officeDocument/2006/math">
                    <m:r>
                      <a:rPr lang="en-IN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IN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IN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IN" b="0" i="1" smtClean="0">
                            <a:latin typeface="Cambria Math" panose="02040503050406030204" pitchFamily="18" charset="0"/>
                          </a:rPr>
                          <m:t>2.44.</m:t>
                        </m:r>
                        <m:r>
                          <m:rPr>
                            <m:nor/>
                          </m:rPr>
                          <a:rPr lang="el-GR"/>
                          <m:t>λ</m:t>
                        </m:r>
                        <m:r>
                          <m:rPr>
                            <m:nor/>
                          </m:rPr>
                          <a:rPr lang="en-IN" b="0" i="0" smtClean="0"/>
                          <m:t>.</m:t>
                        </m:r>
                        <m:r>
                          <m:rPr>
                            <m:nor/>
                          </m:rPr>
                          <a:rPr lang="en-IN" b="0" i="0" smtClean="0"/>
                          <m:t>f</m:t>
                        </m:r>
                      </m:num>
                      <m:den>
                        <m:r>
                          <a:rPr lang="en-IN" i="1"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</m:oMath>
                </a14:m>
                <a:r>
                  <a:rPr lang="en-IN" dirty="0"/>
                  <a:t> , </a:t>
                </a:r>
              </a:p>
              <a:p>
                <a:r>
                  <a:rPr lang="en-IN" dirty="0"/>
                  <a:t>      where  f is focal length &amp; a is aperture diameter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IN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6BCB322-7F18-C5F3-E044-C8684F924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46" y="760714"/>
                <a:ext cx="5052621" cy="2746649"/>
              </a:xfrm>
              <a:prstGeom prst="rect">
                <a:avLst/>
              </a:prstGeom>
              <a:blipFill>
                <a:blip r:embed="rId5"/>
                <a:stretch>
                  <a:fillRect l="-965" t="-1111" r="-84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747A14BD-C11A-AFCB-B47D-A98EF3D0910E}"/>
              </a:ext>
            </a:extLst>
          </p:cNvPr>
          <p:cNvSpPr txBox="1"/>
          <p:nvPr/>
        </p:nvSpPr>
        <p:spPr>
          <a:xfrm>
            <a:off x="5818208" y="659116"/>
            <a:ext cx="53149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1" dirty="0">
                <a:latin typeface="Calibri" panose="020F0502020204030204" pitchFamily="34" charset="0"/>
                <a:ea typeface="Calibri" panose="020F0502020204030204" pitchFamily="34" charset="0"/>
              </a:rPr>
              <a:t>Mie scattering:</a:t>
            </a:r>
          </a:p>
        </p:txBody>
      </p:sp>
      <p:pic>
        <p:nvPicPr>
          <p:cNvPr id="2052" name="Picture 4" descr="Crepuscular Rays - Example of Optical scattering effects in the atmosphere">
            <a:extLst>
              <a:ext uri="{FF2B5EF4-FFF2-40B4-BE49-F238E27FC236}">
                <a16:creationId xmlns:a16="http://schemas.microsoft.com/office/drawing/2014/main" id="{DD22A11D-27DF-A40C-0BB2-06243623F5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5" t="20905" r="29141" b="18336"/>
          <a:stretch>
            <a:fillRect/>
          </a:stretch>
        </p:blipFill>
        <p:spPr bwMode="auto">
          <a:xfrm>
            <a:off x="9130866" y="1125877"/>
            <a:ext cx="2329787" cy="175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rivation of Rayleigh Scattering">
            <a:extLst>
              <a:ext uri="{FF2B5EF4-FFF2-40B4-BE49-F238E27FC236}">
                <a16:creationId xmlns:a16="http://schemas.microsoft.com/office/drawing/2014/main" id="{4ED8D46E-8AE5-D3A4-EC08-670A874CF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07"/>
          <a:stretch>
            <a:fillRect/>
          </a:stretch>
        </p:blipFill>
        <p:spPr bwMode="auto">
          <a:xfrm>
            <a:off x="5818208" y="1125876"/>
            <a:ext cx="2950580" cy="1755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Macro Laser Speckle | This is a super-macro of a laser spot … | Flickr">
            <a:extLst>
              <a:ext uri="{FF2B5EF4-FFF2-40B4-BE49-F238E27FC236}">
                <a16:creationId xmlns:a16="http://schemas.microsoft.com/office/drawing/2014/main" id="{5D11E03F-5588-2899-B433-F3CE370E5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8" t="5448" r="61090" b="46721"/>
          <a:stretch>
            <a:fillRect/>
          </a:stretch>
        </p:blipFill>
        <p:spPr bwMode="auto">
          <a:xfrm>
            <a:off x="3486374" y="3781196"/>
            <a:ext cx="1921397" cy="1881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0B748F-9BF2-6143-9B6B-605181891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6</a:t>
            </a:fld>
            <a:endParaRPr lang="en-IN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A79E865-CDCC-CCB6-013E-A16DAD64E9D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81555306"/>
              </p:ext>
            </p:extLst>
          </p:nvPr>
        </p:nvGraphicFramePr>
        <p:xfrm>
          <a:off x="6234857" y="2959349"/>
          <a:ext cx="5565257" cy="2897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2303536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7D9142-4F46-4CBF-CA63-615666E69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BD40E52-41CB-EB3C-5E41-CA4444F58ED2}"/>
              </a:ext>
            </a:extLst>
          </p:cNvPr>
          <p:cNvSpPr/>
          <p:nvPr/>
        </p:nvSpPr>
        <p:spPr>
          <a:xfrm>
            <a:off x="40640" y="6145146"/>
            <a:ext cx="12192000" cy="712854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17FA2AD-0389-85E3-CC25-1BFEBD95C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6154845"/>
            <a:ext cx="1915886" cy="681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magine 6">
            <a:extLst>
              <a:ext uri="{FF2B5EF4-FFF2-40B4-BE49-F238E27FC236}">
                <a16:creationId xmlns:a16="http://schemas.microsoft.com/office/drawing/2014/main" id="{A4279B82-ADFC-8342-C776-FCF3C6106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6145146"/>
            <a:ext cx="2111829" cy="712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84C5026-D934-A00A-5E17-F936E614A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2403143"/>
              </p:ext>
            </p:extLst>
          </p:nvPr>
        </p:nvGraphicFramePr>
        <p:xfrm>
          <a:off x="6631899" y="712854"/>
          <a:ext cx="5295281" cy="19588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39084">
                  <a:extLst>
                    <a:ext uri="{9D8B030D-6E8A-4147-A177-3AD203B41FA5}">
                      <a16:colId xmlns:a16="http://schemas.microsoft.com/office/drawing/2014/main" val="726811603"/>
                    </a:ext>
                  </a:extLst>
                </a:gridCol>
                <a:gridCol w="1294525">
                  <a:extLst>
                    <a:ext uri="{9D8B030D-6E8A-4147-A177-3AD203B41FA5}">
                      <a16:colId xmlns:a16="http://schemas.microsoft.com/office/drawing/2014/main" val="2441467945"/>
                    </a:ext>
                  </a:extLst>
                </a:gridCol>
                <a:gridCol w="1286366">
                  <a:extLst>
                    <a:ext uri="{9D8B030D-6E8A-4147-A177-3AD203B41FA5}">
                      <a16:colId xmlns:a16="http://schemas.microsoft.com/office/drawing/2014/main" val="2403982435"/>
                    </a:ext>
                  </a:extLst>
                </a:gridCol>
                <a:gridCol w="1275306">
                  <a:extLst>
                    <a:ext uri="{9D8B030D-6E8A-4147-A177-3AD203B41FA5}">
                      <a16:colId xmlns:a16="http://schemas.microsoft.com/office/drawing/2014/main" val="1134247714"/>
                    </a:ext>
                  </a:extLst>
                </a:gridCol>
              </a:tblGrid>
              <a:tr h="277789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b="0" kern="100" dirty="0">
                          <a:effectLst/>
                        </a:rPr>
                        <a:t>Wavelength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b="0" kern="100" dirty="0">
                          <a:effectLst/>
                        </a:rPr>
                        <a:t>(nm)</a:t>
                      </a: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 dirty="0">
                          <a:effectLst/>
                        </a:rPr>
                        <a:t>Speckle size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0900327"/>
                  </a:ext>
                </a:extLst>
              </a:tr>
              <a:tr h="569944">
                <a:tc vMerge="1">
                  <a:txBody>
                    <a:bodyPr/>
                    <a:lstStyle/>
                    <a:p>
                      <a:endParaRPr lang="en-I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>
                          <a:effectLst/>
                        </a:rPr>
                        <a:t>Angle(FWHM) for 21</a:t>
                      </a:r>
                      <a:r>
                        <a:rPr lang="en-IN" sz="1400" kern="0">
                          <a:effectLst/>
                        </a:rPr>
                        <a:t>µm </a:t>
                      </a:r>
                      <a:endParaRPr lang="en-IN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>
                          <a:effectLst/>
                        </a:rPr>
                        <a:t>Angle(FWHM) for </a:t>
                      </a:r>
                      <a:r>
                        <a:rPr lang="en-IN" sz="1400" kern="0">
                          <a:effectLst/>
                        </a:rPr>
                        <a:t>32 µm</a:t>
                      </a:r>
                      <a:endParaRPr lang="en-IN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 dirty="0">
                          <a:effectLst/>
                        </a:rPr>
                        <a:t>Angle(FWHM) for </a:t>
                      </a:r>
                      <a:r>
                        <a:rPr lang="en-IN" sz="1400" kern="0" dirty="0">
                          <a:effectLst/>
                        </a:rPr>
                        <a:t>64 µm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38304150"/>
                  </a:ext>
                </a:extLst>
              </a:tr>
              <a:tr h="277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>
                          <a:effectLst/>
                        </a:rPr>
                        <a:t>625</a:t>
                      </a:r>
                      <a:endParaRPr lang="en-IN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 dirty="0">
                          <a:effectLst/>
                        </a:rPr>
                        <a:t>1.2°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 dirty="0">
                          <a:effectLst/>
                        </a:rPr>
                        <a:t>0.60°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>
                          <a:effectLst/>
                        </a:rPr>
                        <a:t>0.240°</a:t>
                      </a:r>
                      <a:endParaRPr lang="en-IN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1060174"/>
                  </a:ext>
                </a:extLst>
              </a:tr>
              <a:tr h="277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>
                          <a:effectLst/>
                        </a:rPr>
                        <a:t>850</a:t>
                      </a:r>
                      <a:endParaRPr lang="en-IN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 dirty="0">
                          <a:effectLst/>
                        </a:rPr>
                        <a:t>1.68°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0" dirty="0">
                          <a:effectLst/>
                        </a:rPr>
                        <a:t>0.96°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0" dirty="0">
                          <a:effectLst/>
                        </a:rPr>
                        <a:t>0.48°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7098432"/>
                  </a:ext>
                </a:extLst>
              </a:tr>
              <a:tr h="277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 dirty="0">
                          <a:effectLst/>
                        </a:rPr>
                        <a:t>950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 dirty="0">
                          <a:effectLst/>
                        </a:rPr>
                        <a:t>1.80°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0">
                          <a:effectLst/>
                        </a:rPr>
                        <a:t>1.20°</a:t>
                      </a:r>
                      <a:endParaRPr lang="en-IN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0" dirty="0">
                          <a:effectLst/>
                        </a:rPr>
                        <a:t>0.48°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97712891"/>
                  </a:ext>
                </a:extLst>
              </a:tr>
              <a:tr h="2777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 dirty="0">
                          <a:effectLst/>
                        </a:rPr>
                        <a:t>1025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100">
                          <a:effectLst/>
                        </a:rPr>
                        <a:t>2.04°</a:t>
                      </a:r>
                      <a:endParaRPr lang="en-IN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0">
                          <a:effectLst/>
                        </a:rPr>
                        <a:t>1.32°</a:t>
                      </a:r>
                      <a:endParaRPr lang="en-IN" sz="14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400"/>
                        </a:spcAft>
                        <a:buNone/>
                      </a:pPr>
                      <a:r>
                        <a:rPr lang="en-IN" sz="1400" kern="0" dirty="0">
                          <a:effectLst/>
                        </a:rPr>
                        <a:t>0.48°</a:t>
                      </a:r>
                      <a:endParaRPr lang="en-IN" sz="14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0348042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9D04B82-4C15-4AEB-235C-344611240E53}"/>
              </a:ext>
            </a:extLst>
          </p:cNvPr>
          <p:cNvSpPr txBox="1"/>
          <p:nvPr/>
        </p:nvSpPr>
        <p:spPr>
          <a:xfrm>
            <a:off x="3737568" y="152760"/>
            <a:ext cx="4209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/>
              <a:t> Mie scattering model results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9B7A0-1D85-24F9-DD1C-879C10640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7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8" name="Rectangle 1">
            <a:extLst>
              <a:ext uri="{FF2B5EF4-FFF2-40B4-BE49-F238E27FC236}">
                <a16:creationId xmlns:a16="http://schemas.microsoft.com/office/drawing/2014/main" id="{0EA9009F-5B4E-CDA1-0C47-C03B95FED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851353"/>
            <a:ext cx="6433457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Diffuser angles simulated via </a:t>
            </a:r>
            <a:r>
              <a:rPr lang="en-US" b="1" dirty="0"/>
              <a:t>Mie scattering</a:t>
            </a:r>
            <a:r>
              <a:rPr lang="en-US" dirty="0"/>
              <a:t> for different speckle sizes (set by aperture &amp; focal length)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dirty="0"/>
              <a:t>Diffusion a</a:t>
            </a:r>
            <a:r>
              <a:rPr lang="en-US" dirty="0"/>
              <a:t>ngles extracted from BRDF curves using </a:t>
            </a:r>
            <a:r>
              <a:rPr lang="en-US" b="1" dirty="0"/>
              <a:t>FWHM of the scattering peak</a:t>
            </a:r>
            <a:r>
              <a:rPr lang="en-US" dirty="0"/>
              <a:t> (values in table)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b="1" dirty="0"/>
              <a:t>Trend (bottom right plot):</a:t>
            </a:r>
            <a:r>
              <a:rPr lang="en-US" altLang="en-US" dirty="0"/>
              <a:t> Diffusion angle decreases systematically with speckle size (</a:t>
            </a:r>
            <a:r>
              <a:rPr lang="en-US" altLang="en-US" b="1" dirty="0"/>
              <a:t>21 µm &gt; 32 µm &gt; 64 µm</a:t>
            </a:r>
            <a:r>
              <a:rPr lang="en-US" altLang="en-US" dirty="0"/>
              <a:t>).</a:t>
            </a:r>
          </a:p>
        </p:txBody>
      </p:sp>
      <p:pic>
        <p:nvPicPr>
          <p:cNvPr id="23" name="Picture 22" descr="A graph of different angles&#10;&#10;AI-generated content may be incorrect.">
            <a:extLst>
              <a:ext uri="{FF2B5EF4-FFF2-40B4-BE49-F238E27FC236}">
                <a16:creationId xmlns:a16="http://schemas.microsoft.com/office/drawing/2014/main" id="{893B0BA7-646B-3938-A3DA-8BCEA1FF6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" t="2963" r="3382"/>
          <a:stretch>
            <a:fillRect/>
          </a:stretch>
        </p:blipFill>
        <p:spPr>
          <a:xfrm>
            <a:off x="5732276" y="2938382"/>
            <a:ext cx="6274661" cy="3006188"/>
          </a:xfrm>
          <a:prstGeom prst="rect">
            <a:avLst/>
          </a:prstGeom>
        </p:spPr>
      </p:pic>
      <p:pic>
        <p:nvPicPr>
          <p:cNvPr id="25" name="Picture 24" descr="A graph of different colors&#10;&#10;AI-generated content may be incorrect.">
            <a:extLst>
              <a:ext uri="{FF2B5EF4-FFF2-40B4-BE49-F238E27FC236}">
                <a16:creationId xmlns:a16="http://schemas.microsoft.com/office/drawing/2014/main" id="{C2C6DE9D-02FB-49C1-693D-2C6910CFA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0" r="1441"/>
          <a:stretch>
            <a:fillRect/>
          </a:stretch>
        </p:blipFill>
        <p:spPr>
          <a:xfrm>
            <a:off x="195948" y="2689130"/>
            <a:ext cx="5464624" cy="337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4847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8D327-6BF2-BAA0-87CC-60174A8CB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0302" y="136525"/>
            <a:ext cx="9076951" cy="369823"/>
          </a:xfrm>
        </p:spPr>
        <p:txBody>
          <a:bodyPr>
            <a:noAutofit/>
          </a:bodyPr>
          <a:lstStyle/>
          <a:p>
            <a:r>
              <a:rPr lang="en-IN" sz="2400" b="1" u="sng" dirty="0"/>
              <a:t>Holographic diffuser writing setup(Modified from VPHGs Setup):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0053140-4E13-9CCB-B49E-5A665C08C15C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0BFDD1-A3CA-C885-F207-64F321B2FE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68445BA8-1FC5-EA05-713B-5435EFDEA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Several metal objects with green lights&#10;&#10;AI-generated content may be incorrect.">
            <a:extLst>
              <a:ext uri="{FF2B5EF4-FFF2-40B4-BE49-F238E27FC236}">
                <a16:creationId xmlns:a16="http://schemas.microsoft.com/office/drawing/2014/main" id="{4E25AE4C-8F35-E33E-5E78-3C38C2F437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5877" y="860053"/>
            <a:ext cx="4370363" cy="238124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BD6B3B-A1AA-8B76-63BE-A671335E91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0119" y="3377306"/>
            <a:ext cx="4741878" cy="14660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500563C-08DA-3AB8-36B4-C6AA5B2853DB}"/>
              </a:ext>
            </a:extLst>
          </p:cNvPr>
          <p:cNvSpPr txBox="1"/>
          <p:nvPr/>
        </p:nvSpPr>
        <p:spPr>
          <a:xfrm>
            <a:off x="365760" y="862483"/>
            <a:ext cx="662218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dirty="0"/>
              <a:t>Setup Modification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Repurposed one arm of the VHOE(VPHGs) recording setup for diffuser recording.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/>
              <a:t>Added components to shape the speckle field and define the recording geometry.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/>
              <a:t>Components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/>
              <a:t>Master diffuser</a:t>
            </a:r>
            <a:r>
              <a:rPr lang="en-US" altLang="en-US" sz="1400" dirty="0"/>
              <a:t> – seeds a controlled speckle field.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/>
              <a:t>Variable iris (aperture 2–16 mm)</a:t>
            </a:r>
            <a:r>
              <a:rPr lang="en-US" altLang="en-US" sz="1400" dirty="0"/>
              <a:t> – sets aperture size to control speckle grain.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/>
              <a:t>Focusing lens (f = 100 mm)</a:t>
            </a:r>
            <a:r>
              <a:rPr lang="en-US" altLang="en-US" sz="1400" dirty="0"/>
              <a:t> – images the speckle field at the recording plane.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/>
              <a:t>Circular-aperture mask</a:t>
            </a:r>
            <a:r>
              <a:rPr lang="en-US" altLang="en-US" sz="1400" dirty="0"/>
              <a:t> – defines beam footprint and suppresses edge scatter.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/>
              <a:t>Fabrication procedure 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/>
              <a:t>Speckle calibration:</a:t>
            </a:r>
            <a:r>
              <a:rPr lang="en-US" altLang="en-US" sz="1400" dirty="0"/>
              <a:t> vary iris → set grain size on substrate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/>
              <a:t>Record:</a:t>
            </a:r>
            <a:r>
              <a:rPr lang="en-US" altLang="en-US" sz="1400" dirty="0"/>
              <a:t> expose photopolymer at calibrated plane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/>
              <a:t>Verify:</a:t>
            </a:r>
            <a:r>
              <a:rPr lang="en-US" altLang="en-US" sz="1400" dirty="0"/>
              <a:t> phase-contrast microscope + Python analysis (speckle size)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err="1"/>
              <a:t>Characterisation</a:t>
            </a:r>
            <a:endParaRPr lang="en-US" altLang="en-US" sz="1400" b="1" dirty="0"/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/>
              <a:t>Angle calculation:</a:t>
            </a:r>
            <a:r>
              <a:rPr lang="en-US" altLang="en-US" sz="1400" dirty="0"/>
              <a:t> capturing the image and analyzing.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400" b="1" dirty="0"/>
              <a:t>Efficiency: </a:t>
            </a:r>
            <a:r>
              <a:rPr lang="en-US" altLang="en-US" sz="1400" dirty="0"/>
              <a:t>calculating the throughput.</a:t>
            </a:r>
          </a:p>
          <a:p>
            <a:pPr marL="285750" lvl="0" indent="-28575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N" sz="1400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F08013F-08FC-1B55-680A-CB4F9C320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8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1BF5F9-C388-770E-A042-3496EA73599E}"/>
              </a:ext>
            </a:extLst>
          </p:cNvPr>
          <p:cNvSpPr txBox="1"/>
          <p:nvPr/>
        </p:nvSpPr>
        <p:spPr>
          <a:xfrm>
            <a:off x="7270119" y="4924973"/>
            <a:ext cx="49218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hlinkClick r:id="rId6"/>
              </a:rPr>
              <a:t>Murphy, K., Toal, V., </a:t>
            </a:r>
            <a:r>
              <a:rPr lang="en-US" sz="1050" dirty="0" err="1">
                <a:hlinkClick r:id="rId6"/>
              </a:rPr>
              <a:t>Naydenova</a:t>
            </a:r>
            <a:r>
              <a:rPr lang="en-US" sz="1050" dirty="0">
                <a:hlinkClick r:id="rId6"/>
              </a:rPr>
              <a:t>, I., &amp; Martin, S. (2018). Holographic beam-shaping diffractive diffusers fabricated by using controlled laser speckle. </a:t>
            </a:r>
            <a:r>
              <a:rPr lang="en-US" sz="1050" i="1" dirty="0">
                <a:hlinkClick r:id="rId6"/>
              </a:rPr>
              <a:t>Optics Express, 26</a:t>
            </a:r>
            <a:r>
              <a:rPr lang="en-US" sz="1050" dirty="0">
                <a:hlinkClick r:id="rId6"/>
              </a:rPr>
              <a:t>(7), 8916–8922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9174166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83176-03FB-BB04-09F5-9C25C2DC1F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055A18-1D29-22B2-FA96-5CDFD215ECD4}"/>
              </a:ext>
            </a:extLst>
          </p:cNvPr>
          <p:cNvSpPr/>
          <p:nvPr/>
        </p:nvSpPr>
        <p:spPr>
          <a:xfrm>
            <a:off x="40640" y="5976257"/>
            <a:ext cx="12192000" cy="881743"/>
          </a:xfrm>
          <a:prstGeom prst="rect">
            <a:avLst/>
          </a:prstGeom>
          <a:solidFill>
            <a:srgbClr val="B8464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116EB0-3FC3-930E-A799-8D9BA12254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4" t="12029" r="15084" b="19281"/>
          <a:stretch/>
        </p:blipFill>
        <p:spPr>
          <a:xfrm>
            <a:off x="10276114" y="5993412"/>
            <a:ext cx="1915886" cy="842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F74119B-DD34-CB2F-3A2F-297D8E65D8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5219" y="3521451"/>
            <a:ext cx="3995146" cy="2254571"/>
          </a:xfrm>
          <a:prstGeom prst="rect">
            <a:avLst/>
          </a:prstGeom>
        </p:spPr>
      </p:pic>
      <p:pic>
        <p:nvPicPr>
          <p:cNvPr id="6" name="Immagine 6">
            <a:extLst>
              <a:ext uri="{FF2B5EF4-FFF2-40B4-BE49-F238E27FC236}">
                <a16:creationId xmlns:a16="http://schemas.microsoft.com/office/drawing/2014/main" id="{7CDC5D42-A132-ED44-452B-56EEEDB09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72" y="5976257"/>
            <a:ext cx="2111829" cy="881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4250831-296F-4691-2E6C-B1C5A47063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975" y="184786"/>
            <a:ext cx="6449582" cy="306893"/>
          </a:xfrm>
        </p:spPr>
        <p:txBody>
          <a:bodyPr>
            <a:noAutofit/>
          </a:bodyPr>
          <a:lstStyle/>
          <a:p>
            <a:r>
              <a:rPr lang="en-IN" sz="2400" b="1" u="sng" dirty="0"/>
              <a:t>Holographic diffusers fabrication Condition: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6220BBF9-4ABE-43E9-A110-DFDDA16AE5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9696421"/>
              </p:ext>
            </p:extLst>
          </p:nvPr>
        </p:nvGraphicFramePr>
        <p:xfrm>
          <a:off x="6343667" y="201036"/>
          <a:ext cx="5601406" cy="3320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201">
                  <a:extLst>
                    <a:ext uri="{9D8B030D-6E8A-4147-A177-3AD203B41FA5}">
                      <a16:colId xmlns:a16="http://schemas.microsoft.com/office/drawing/2014/main" val="3608627875"/>
                    </a:ext>
                  </a:extLst>
                </a:gridCol>
                <a:gridCol w="1146423">
                  <a:extLst>
                    <a:ext uri="{9D8B030D-6E8A-4147-A177-3AD203B41FA5}">
                      <a16:colId xmlns:a16="http://schemas.microsoft.com/office/drawing/2014/main" val="164208905"/>
                    </a:ext>
                  </a:extLst>
                </a:gridCol>
                <a:gridCol w="818873">
                  <a:extLst>
                    <a:ext uri="{9D8B030D-6E8A-4147-A177-3AD203B41FA5}">
                      <a16:colId xmlns:a16="http://schemas.microsoft.com/office/drawing/2014/main" val="3481055341"/>
                    </a:ext>
                  </a:extLst>
                </a:gridCol>
                <a:gridCol w="818874">
                  <a:extLst>
                    <a:ext uri="{9D8B030D-6E8A-4147-A177-3AD203B41FA5}">
                      <a16:colId xmlns:a16="http://schemas.microsoft.com/office/drawing/2014/main" val="2630293525"/>
                    </a:ext>
                  </a:extLst>
                </a:gridCol>
                <a:gridCol w="917138">
                  <a:extLst>
                    <a:ext uri="{9D8B030D-6E8A-4147-A177-3AD203B41FA5}">
                      <a16:colId xmlns:a16="http://schemas.microsoft.com/office/drawing/2014/main" val="1245984248"/>
                    </a:ext>
                  </a:extLst>
                </a:gridCol>
                <a:gridCol w="1124897">
                  <a:extLst>
                    <a:ext uri="{9D8B030D-6E8A-4147-A177-3AD203B41FA5}">
                      <a16:colId xmlns:a16="http://schemas.microsoft.com/office/drawing/2014/main" val="3425057856"/>
                    </a:ext>
                  </a:extLst>
                </a:gridCol>
              </a:tblGrid>
              <a:tr h="680915">
                <a:tc>
                  <a:txBody>
                    <a:bodyPr/>
                    <a:lstStyle/>
                    <a:p>
                      <a:r>
                        <a:rPr lang="en-IN" sz="1200" dirty="0"/>
                        <a:t>Diffuser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Aperture </a:t>
                      </a:r>
                    </a:p>
                    <a:p>
                      <a:r>
                        <a:rPr lang="en-IN" sz="1200" dirty="0"/>
                        <a:t>Size </a:t>
                      </a:r>
                      <a:r>
                        <a:rPr lang="en-IN" sz="1100" dirty="0"/>
                        <a:t>mm</a:t>
                      </a:r>
                      <a:endParaRPr lang="en-IN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Average speckle size(</a:t>
                      </a:r>
                      <a:r>
                        <a:rPr lang="el-GR" sz="1200" dirty="0"/>
                        <a:t>μ</a:t>
                      </a:r>
                      <a:r>
                        <a:rPr lang="en-IN" sz="1200" dirty="0"/>
                        <a:t>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Irradiance (</a:t>
                      </a:r>
                      <a:r>
                        <a:rPr lang="el-GR" sz="1200" dirty="0"/>
                        <a:t>μ</a:t>
                      </a:r>
                      <a:r>
                        <a:rPr lang="en-IN" sz="1200" dirty="0"/>
                        <a:t>W/cm2)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Exposure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0194816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r>
                        <a:rPr lang="en-IN" sz="1200" dirty="0"/>
                        <a:t>T18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 err="1"/>
                        <a:t>Bayfol</a:t>
                      </a:r>
                      <a:r>
                        <a:rPr lang="en-IN" sz="1200" dirty="0"/>
                        <a:t> 16 </a:t>
                      </a:r>
                      <a:r>
                        <a:rPr lang="el-GR" sz="1200" dirty="0"/>
                        <a:t>μ</a:t>
                      </a:r>
                      <a:r>
                        <a:rPr lang="en-IN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690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8935871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r>
                        <a:rPr lang="en-IN" sz="1200" dirty="0"/>
                        <a:t>T19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 err="1"/>
                        <a:t>Bayfol</a:t>
                      </a:r>
                      <a:r>
                        <a:rPr lang="en-IN" sz="1200" dirty="0"/>
                        <a:t> 45</a:t>
                      </a:r>
                      <a:r>
                        <a:rPr lang="el-GR" sz="1200" dirty="0"/>
                        <a:t>μ</a:t>
                      </a:r>
                      <a:r>
                        <a:rPr lang="en-IN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960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6720177"/>
                  </a:ext>
                </a:extLst>
              </a:tr>
              <a:tr h="297019">
                <a:tc>
                  <a:txBody>
                    <a:bodyPr/>
                    <a:lstStyle/>
                    <a:p>
                      <a:r>
                        <a:rPr lang="en-IN" sz="1200" dirty="0"/>
                        <a:t>T20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 err="1"/>
                        <a:t>Bayfol</a:t>
                      </a:r>
                      <a:r>
                        <a:rPr lang="en-IN" sz="1200" dirty="0"/>
                        <a:t> 16 </a:t>
                      </a:r>
                      <a:r>
                        <a:rPr lang="el-GR" sz="1200" dirty="0"/>
                        <a:t>μ</a:t>
                      </a:r>
                      <a:r>
                        <a:rPr lang="en-IN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671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712599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r>
                        <a:rPr lang="en-IN" sz="1200" dirty="0"/>
                        <a:t>T21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 err="1"/>
                        <a:t>Bayfol</a:t>
                      </a:r>
                      <a:r>
                        <a:rPr lang="en-IN" sz="1200" dirty="0"/>
                        <a:t> 45 </a:t>
                      </a:r>
                      <a:r>
                        <a:rPr lang="el-GR" sz="1200" dirty="0"/>
                        <a:t>μ</a:t>
                      </a:r>
                      <a:r>
                        <a:rPr lang="en-IN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1500 sec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299643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r>
                        <a:rPr lang="en-IN" sz="1200" dirty="0"/>
                        <a:t>T22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 err="1"/>
                        <a:t>Bayfol</a:t>
                      </a:r>
                      <a:r>
                        <a:rPr lang="en-IN" sz="1200" dirty="0"/>
                        <a:t> 16 </a:t>
                      </a:r>
                      <a:r>
                        <a:rPr lang="el-GR" sz="1200" dirty="0"/>
                        <a:t>μ</a:t>
                      </a:r>
                      <a:r>
                        <a:rPr lang="en-IN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1279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8068944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r>
                        <a:rPr lang="en-IN" sz="1200" dirty="0"/>
                        <a:t>T23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 err="1"/>
                        <a:t>Bayfol</a:t>
                      </a:r>
                      <a:r>
                        <a:rPr lang="en-IN" sz="1200" dirty="0"/>
                        <a:t>  45 </a:t>
                      </a:r>
                      <a:r>
                        <a:rPr lang="el-GR" sz="1200" dirty="0"/>
                        <a:t>μ</a:t>
                      </a:r>
                      <a:r>
                        <a:rPr lang="en-IN" sz="120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dirty="0"/>
                        <a:t>2957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6692259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r>
                        <a:rPr lang="en-IN" sz="1200" b="1" dirty="0"/>
                        <a:t>T24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 err="1"/>
                        <a:t>Bayfol</a:t>
                      </a:r>
                      <a:r>
                        <a:rPr lang="en-IN" sz="1200" b="1" dirty="0"/>
                        <a:t> 70 </a:t>
                      </a:r>
                      <a:r>
                        <a:rPr lang="el-GR" sz="1200" b="1" dirty="0"/>
                        <a:t>μ</a:t>
                      </a:r>
                      <a:r>
                        <a:rPr lang="en-IN" sz="1200" b="1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700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1273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6646804"/>
                  </a:ext>
                </a:extLst>
              </a:tr>
              <a:tr h="299735">
                <a:tc>
                  <a:txBody>
                    <a:bodyPr/>
                    <a:lstStyle/>
                    <a:p>
                      <a:r>
                        <a:rPr lang="en-IN" sz="1200" b="1" dirty="0"/>
                        <a:t>T25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 err="1"/>
                        <a:t>Bayfol</a:t>
                      </a:r>
                      <a:r>
                        <a:rPr lang="en-IN" sz="1200" b="1" dirty="0"/>
                        <a:t> 70 </a:t>
                      </a:r>
                      <a:r>
                        <a:rPr lang="el-GR" sz="1200" b="1" dirty="0"/>
                        <a:t>μ</a:t>
                      </a:r>
                      <a:r>
                        <a:rPr lang="en-IN" sz="1200" b="1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2258sec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132285"/>
                  </a:ext>
                </a:extLst>
              </a:tr>
              <a:tr h="291821">
                <a:tc>
                  <a:txBody>
                    <a:bodyPr/>
                    <a:lstStyle/>
                    <a:p>
                      <a:r>
                        <a:rPr lang="en-IN" sz="1200" b="1" dirty="0"/>
                        <a:t>T26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 err="1"/>
                        <a:t>Bayfol</a:t>
                      </a:r>
                      <a:r>
                        <a:rPr lang="en-IN" sz="1200" b="1" dirty="0"/>
                        <a:t> 70 </a:t>
                      </a:r>
                      <a:r>
                        <a:rPr lang="el-GR" sz="1200" b="1" dirty="0"/>
                        <a:t>μ</a:t>
                      </a:r>
                      <a:r>
                        <a:rPr lang="en-IN" sz="1200" b="1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64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1200" b="1" dirty="0"/>
                        <a:t>3730 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3660562"/>
                  </a:ext>
                </a:extLst>
              </a:tr>
            </a:tbl>
          </a:graphicData>
        </a:graphic>
      </p:graphicFrame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0E747113-C242-5CA0-FFAA-254401313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27FC9A-E4C8-4C7B-834B-B0F60C659902}" type="slidenum">
              <a:rPr lang="en-IN" smtClean="0">
                <a:solidFill>
                  <a:schemeClr val="bg1"/>
                </a:solidFill>
              </a:rPr>
              <a:t>9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F6C173-530D-65E2-DCFF-390D6DABBA66}"/>
              </a:ext>
            </a:extLst>
          </p:cNvPr>
          <p:cNvSpPr txBox="1"/>
          <p:nvPr/>
        </p:nvSpPr>
        <p:spPr>
          <a:xfrm>
            <a:off x="143908" y="684326"/>
            <a:ext cx="61806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Parameters tested: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– Aperture size: </a:t>
            </a:r>
            <a:r>
              <a:rPr lang="en-IN" b="1" dirty="0"/>
              <a:t>6, 4, 2 mm</a:t>
            </a:r>
            <a:r>
              <a:rPr lang="en-IN" dirty="0"/>
              <a:t> → speckle sizes ≈ </a:t>
            </a:r>
            <a:r>
              <a:rPr lang="en-IN" b="1" dirty="0"/>
              <a:t>21, 32, 64 µm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– Film thicknesses: 16, 45, 70 µm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– Irradiance levels: 3 values tested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Samples:</a:t>
            </a:r>
            <a:r>
              <a:rPr lang="en-US" altLang="en-US" dirty="0">
                <a:latin typeface="Arial" panose="020B0604020202020204" pitchFamily="34" charset="0"/>
              </a:rPr>
              <a:t> T18–T26 → each = unique thickness–speckle–irradiance combination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Goal:</a:t>
            </a:r>
            <a:r>
              <a:rPr lang="en-US" altLang="en-US" dirty="0">
                <a:latin typeface="Arial" panose="020B0604020202020204" pitchFamily="34" charset="0"/>
              </a:rPr>
              <a:t> Study how speckle grain and film thickness influence </a:t>
            </a:r>
            <a:r>
              <a:rPr lang="en-US" altLang="en-US" b="1" dirty="0">
                <a:latin typeface="Arial" panose="020B0604020202020204" pitchFamily="34" charset="0"/>
              </a:rPr>
              <a:t>diffusion angle &amp; efficiency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b="1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b="1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b="1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en-US" altLang="en-US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b="1" dirty="0">
                <a:latin typeface="Arial" panose="020B0604020202020204" pitchFamily="34" charset="0"/>
              </a:rPr>
              <a:t>Monitoring: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– Exposure tracked using </a:t>
            </a:r>
            <a:r>
              <a:rPr lang="en-US" altLang="en-US" b="1" dirty="0">
                <a:latin typeface="Arial" panose="020B0604020202020204" pitchFamily="34" charset="0"/>
              </a:rPr>
              <a:t>980 nm laser pointer</a:t>
            </a:r>
            <a:br>
              <a:rPr lang="en-US" altLang="en-US" dirty="0">
                <a:latin typeface="Arial" panose="020B0604020202020204" pitchFamily="34" charset="0"/>
              </a:rPr>
            </a:br>
            <a:r>
              <a:rPr lang="en-US" altLang="en-US" dirty="0">
                <a:latin typeface="Arial" panose="020B0604020202020204" pitchFamily="34" charset="0"/>
              </a:rPr>
              <a:t>– Exposure stopped when the transmission curve reached a </a:t>
            </a:r>
            <a:r>
              <a:rPr lang="en-US" altLang="en-US" b="1" dirty="0">
                <a:latin typeface="Arial" panose="020B0604020202020204" pitchFamily="34" charset="0"/>
              </a:rPr>
              <a:t>plateau (nearly flat slope)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4BCAC4-9D38-A5ED-F7C5-DA20B8501774}"/>
              </a:ext>
            </a:extLst>
          </p:cNvPr>
          <p:cNvSpPr txBox="1"/>
          <p:nvPr/>
        </p:nvSpPr>
        <p:spPr>
          <a:xfrm>
            <a:off x="7252487" y="5745335"/>
            <a:ext cx="427057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/>
              <a:t>Plateau indicates speckle formation → exposure stopped here.</a:t>
            </a:r>
            <a:endParaRPr lang="en-IN" sz="1100" i="1" dirty="0"/>
          </a:p>
        </p:txBody>
      </p:sp>
    </p:spTree>
    <p:extLst>
      <p:ext uri="{BB962C8B-B14F-4D97-AF65-F5344CB8AC3E}">
        <p14:creationId xmlns:p14="http://schemas.microsoft.com/office/powerpoint/2010/main" val="955055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18718</TotalTime>
  <Words>1727</Words>
  <Application>Microsoft Office PowerPoint</Application>
  <PresentationFormat>Widescreen</PresentationFormat>
  <Paragraphs>281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Aptos</vt:lpstr>
      <vt:lpstr>Aptos Display</vt:lpstr>
      <vt:lpstr>Arial</vt:lpstr>
      <vt:lpstr>Calibri</vt:lpstr>
      <vt:lpstr>Cambria Math</vt:lpstr>
      <vt:lpstr>Times New Roman</vt:lpstr>
      <vt:lpstr>Office Theme</vt:lpstr>
      <vt:lpstr>PHD Second Year Progress report Innovative holographic optical elements for modern optical instrumentation:  CURRICULUM: Detectors, Lasers, and Optics  Research Activity location: Observatory di Brera, Merate, Milan Student name: Dhiraj Gupta   Supervisor: Andrea Bianco, Emilio Molinari 19/09/2025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Holographic diffuser writing setup(Modified from VPHGs Setup):</vt:lpstr>
      <vt:lpstr>Holographic diffusers fabrication Condition:</vt:lpstr>
      <vt:lpstr>Holographic diffuser fabrication: Speckle Calibration &amp; Observation</vt:lpstr>
      <vt:lpstr>PowerPoint Presentation</vt:lpstr>
      <vt:lpstr>PowerPoint Presentation</vt:lpstr>
      <vt:lpstr>PowerPoint Presentation</vt:lpstr>
      <vt:lpstr>Reflection Hologram for simulating the  Laser Guide Star (LGS)system: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dhiraj gupta</dc:creator>
  <cp:lastModifiedBy>dhiraj gupta</cp:lastModifiedBy>
  <cp:revision>55</cp:revision>
  <cp:lastPrinted>2025-09-16T12:32:14Z</cp:lastPrinted>
  <dcterms:created xsi:type="dcterms:W3CDTF">2025-09-02T08:43:53Z</dcterms:created>
  <dcterms:modified xsi:type="dcterms:W3CDTF">2025-09-19T07:51:54Z</dcterms:modified>
</cp:coreProperties>
</file>