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jpeg" ContentType="image/jpeg"/>
  <Override PartName="/ppt/notesSlides/notesSlide8.xml" ContentType="application/vnd.openxmlformats-officedocument.presentationml.notesSlide+xml"/>
  <Override PartName="/ppt/media/image4.jpeg" ContentType="image/jpeg"/>
  <Override PartName="/ppt/media/image5.jpeg" ContentType="image/jpeg"/>
  <Override PartName="/ppt/media/media1.mp4" ContentType="video/unknown"/>
  <Override PartName="/ppt/notesSlides/notesSlide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7" name="Shape 137"/>
          <p:cNvSpPr/>
          <p:nvPr>
            <p:ph type="sldImg"/>
          </p:nvPr>
        </p:nvSpPr>
        <p:spPr>
          <a:xfrm>
            <a:off x="1143000" y="685800"/>
            <a:ext cx="4572000" cy="3429000"/>
          </a:xfrm>
          <a:prstGeom prst="rect">
            <a:avLst/>
          </a:prstGeom>
        </p:spPr>
        <p:txBody>
          <a:bodyPr/>
          <a:lstStyle/>
          <a:p>
            <a:pPr/>
          </a:p>
        </p:txBody>
      </p:sp>
      <p:sp>
        <p:nvSpPr>
          <p:cNvPr id="138" name="Shape 1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Utilizzare sempre i modelli di elenco forniti dal programma, quindi non realizzare elenchi solamente inserendo trattini, numeri o punti, affinché una sintesi vocale possa leggerli in ordine e proprio come elenchi.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a:defRPr sz="1200">
                <a:latin typeface="Calibri"/>
                <a:ea typeface="Calibri"/>
                <a:cs typeface="Calibri"/>
                <a:sym typeface="Calibri"/>
              </a:defRPr>
            </a:pPr>
            <a:r>
              <a:t>Quando viene inserita una tabella, in modo che una sintesi vocale la possa leggere  correttamente, selezionare l’intera tabella. Sarà visualizzato sulla barra in alto il menù «Strumenti tabella», selezionare «Righe di intestazione» dal menù «Progettazione».</a:t>
            </a:r>
          </a:p>
          <a:p>
            <a:pPr>
              <a:defRPr sz="1200">
                <a:latin typeface="Calibri"/>
                <a:ea typeface="Calibri"/>
                <a:cs typeface="Calibri"/>
                <a:sym typeface="Calibri"/>
              </a:defRPr>
            </a:pPr>
          </a:p>
          <a:p>
            <a:pPr>
              <a:defRPr sz="1200">
                <a:latin typeface="Calibri"/>
                <a:ea typeface="Calibri"/>
                <a:cs typeface="Calibri"/>
                <a:sym typeface="Calibri"/>
              </a:defRPr>
            </a:pPr>
            <a:r>
              <a:t>Per Mac: selezionando la tabella comparirà nella barra in alto «Struttura Tabella», cliccare su «Struttura Tabella» e sulla barra a sinistra selezionare «Con riga di intestazione».</a:t>
            </a:r>
          </a:p>
          <a:p>
            <a:pPr>
              <a:defRPr sz="1200">
                <a:latin typeface="Calibri"/>
                <a:ea typeface="Calibri"/>
                <a:cs typeface="Calibri"/>
                <a:sym typeface="Calibri"/>
              </a:defRPr>
            </a:pPr>
          </a:p>
          <a:p>
            <a:pPr>
              <a:defRPr sz="1200">
                <a:latin typeface="Calibri"/>
                <a:ea typeface="Calibri"/>
                <a:cs typeface="Calibri"/>
                <a:sym typeface="Calibri"/>
              </a:defRPr>
            </a:pPr>
            <a:r>
              <a:t>Alcune sintesi vocali leggono correttamente la tabella nel formato .ppt, altre funzionano correttamente convertendo il file in PDF.</a:t>
            </a:r>
          </a:p>
          <a:p>
            <a:pPr>
              <a:defRPr sz="1200">
                <a:latin typeface="Calibri"/>
                <a:ea typeface="Calibri"/>
                <a:cs typeface="Calibri"/>
                <a:sym typeface="Calibri"/>
              </a:defRPr>
            </a:pPr>
            <a:r>
              <a:t>Utilizzare una slide aggiuntiva, successiva alla Tabella, in cui presentare le informazioni principali della tabella in un breve testo (paragrafo o punti elenco).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defRPr sz="1200">
                <a:latin typeface="Calibri"/>
                <a:ea typeface="Calibri"/>
                <a:cs typeface="Calibri"/>
                <a:sym typeface="Calibri"/>
              </a:defRPr>
            </a:pPr>
            <a:r>
              <a:t>Quando viene inserita una formula, manualmente o mediante un’immagine, dev’essere inserito un testo alternativo che consenta ad una sintesi vocale di leggerla, procedendo in questo modo: cliccare con tasto destro sul campo in cui è inserita la formula, dal menù selezionare «Formato immagine». Si apre il menù a destra e si clicca sull’icona «Dimensioni e Proprietà», si clicca su «Testo Alternativo» e si inserisce la descrizione della formula per intero come da esempio.</a:t>
            </a:r>
          </a:p>
          <a:p>
            <a:pPr>
              <a:defRPr sz="1200">
                <a:latin typeface="Calibri"/>
                <a:ea typeface="Calibri"/>
                <a:cs typeface="Calibri"/>
                <a:sym typeface="Calibri"/>
              </a:defRPr>
            </a:pPr>
            <a:r>
              <a:t>Per Mac: per inserire testo alternativo cliccare con tasto destro sull’immagine, dal menu selezionare «Testo Alternativo». Si apre una finestra dove è possibile inserire il testo alternativo.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defRPr sz="1200">
                <a:latin typeface="Calibri"/>
                <a:ea typeface="Calibri"/>
                <a:cs typeface="Calibri"/>
                <a:sym typeface="Calibri"/>
              </a:defRPr>
            </a:pPr>
            <a:r>
              <a:t>Quando viene rappresentata una formula chimica mediante un’immagine, dev’essere inserito un testo alternativo che consenta ad una sintesi vocale di leggerla, procedendo in questo modo: cliccare con tasto destro sul campo in cui è inserita la formula, dal menù selezionare «Formato immagine», si apre il menù a destra e si clicca sull’icona «Dimensioni e Proprietà», si clicca su «Testo Alternativo» e si inserisce la descrizione della formula per intero.</a:t>
            </a:r>
          </a:p>
          <a:p>
            <a:pPr>
              <a:defRPr sz="1200">
                <a:latin typeface="Calibri"/>
                <a:ea typeface="Calibri"/>
                <a:cs typeface="Calibri"/>
                <a:sym typeface="Calibri"/>
              </a:defRPr>
            </a:pPr>
            <a:r>
              <a:t>Per Mac: per inserire testo alternativo cliccare con tasto destro sull’immagine, dal menu selezionare «Testo Alternativo», si apre una finestra dove è possibile inserire la descrizione della formula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defRPr sz="1200">
                <a:latin typeface="Calibri"/>
                <a:ea typeface="Calibri"/>
                <a:cs typeface="Calibri"/>
                <a:sym typeface="Calibri"/>
              </a:defRPr>
            </a:pPr>
            <a:r>
              <a:t>Quando viene inserito un grafico, va sempre spiegato inserendo la tabella di dati, meglio se in una diapositiva successiva, in modo che una sintesi vocale possa leggere i dati che lo costituiscono.</a:t>
            </a:r>
          </a:p>
          <a:p>
            <a:pPr>
              <a:defRPr sz="1200">
                <a:latin typeface="Calibri"/>
                <a:ea typeface="Calibri"/>
                <a:cs typeface="Calibri"/>
                <a:sym typeface="Calibri"/>
              </a:defRPr>
            </a:pPr>
            <a:r>
              <a:t>Può essere impiegata la funzione «Testo alternativo» per inserire una descrizione sintetica del grafico.</a:t>
            </a:r>
          </a:p>
          <a:p>
            <a:pPr>
              <a:defRPr sz="1200">
                <a:latin typeface="Calibri"/>
                <a:ea typeface="Calibri"/>
                <a:cs typeface="Calibri"/>
                <a:sym typeface="Calibri"/>
              </a:defRPr>
            </a:pPr>
            <a:r>
              <a:t>Utilizzare una slide aggiuntiva, in cui le informazioni principali del grafico vengano presentate in un breve testo (paragrafo o punti elenco).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defRPr sz="1200">
                <a:latin typeface="Calibri"/>
                <a:ea typeface="Calibri"/>
                <a:cs typeface="Calibri"/>
                <a:sym typeface="Calibri"/>
              </a:defRPr>
            </a:pPr>
            <a:r>
              <a:t>Quando viene inserito un grafico, va sempre spiegato inserendo la tabella di dati, in modo che una sintesi vocale possa leggere i dati che lo costituiscono</a:t>
            </a:r>
          </a:p>
          <a:p>
            <a:pPr>
              <a:defRPr sz="1200">
                <a:latin typeface="Calibri"/>
                <a:ea typeface="Calibri"/>
                <a:cs typeface="Calibri"/>
                <a:sym typeface="Calibri"/>
              </a:defRPr>
            </a:pPr>
            <a:r>
              <a:t>Alcune sintesi vocali leggono correttamente la tabella nel formato .ppt, altre funzionano correttamente convertendo il file in pdf.</a:t>
            </a:r>
          </a:p>
          <a:p>
            <a:pPr>
              <a:defRPr sz="1200">
                <a:latin typeface="Calibri"/>
                <a:ea typeface="Calibri"/>
                <a:cs typeface="Calibri"/>
                <a:sym typeface="Calibri"/>
              </a:defRPr>
            </a:pPr>
          </a:p>
          <a:p>
            <a:pPr>
              <a:defRPr sz="1200">
                <a:latin typeface="Calibri"/>
                <a:ea typeface="Calibri"/>
                <a:cs typeface="Calibri"/>
                <a:sym typeface="Calibri"/>
              </a:defRPr>
            </a:pPr>
            <a:r>
              <a:t>Per far sì che una sintesi vocale possa leggere correttamente la tabella: selezionare l’intera tabella, sarà visualizzato sulla barra in alto il menù «Strumenti tabella», da quel menù usare le «Righe di intestazione» dal menù «Progettazione».</a:t>
            </a:r>
          </a:p>
          <a:p>
            <a:pPr>
              <a:defRPr sz="1200">
                <a:latin typeface="Calibri"/>
                <a:ea typeface="Calibri"/>
                <a:cs typeface="Calibri"/>
                <a:sym typeface="Calibri"/>
              </a:defRPr>
            </a:pPr>
            <a:r>
              <a:t>Per Mac: selezionando la tabella comparirà nella barra in alto «Struttura Tabella», cliccare su «Struttura Tabella» e sulla barra a sinistra selezionare «Con riga di intestazione».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defRPr sz="1200">
                <a:latin typeface="Calibri"/>
                <a:ea typeface="Calibri"/>
                <a:cs typeface="Calibri"/>
                <a:sym typeface="Calibri"/>
              </a:defRPr>
            </a:pPr>
            <a:r>
              <a:t>Quando viene inserita un’immagine, può essere inserito un testo alternativo che consenta ad una sintesi vocale di leggerla, procedendo in questo modo: cliccare con tasto destro sul campo in cui è inserita l’immagine, dal menu selezionare «Formato immagine», si apre il menu a destra e si clicca sull’icona «Dimensioni e Proprietà», si seleziona «Testo Alternativo» e si inserisce la descrizione dell’immagine, come da esempio.</a:t>
            </a:r>
          </a:p>
          <a:p>
            <a:pPr>
              <a:defRPr sz="1200">
                <a:latin typeface="Calibri"/>
                <a:ea typeface="Calibri"/>
                <a:cs typeface="Calibri"/>
                <a:sym typeface="Calibri"/>
              </a:defRPr>
            </a:pPr>
          </a:p>
          <a:p>
            <a:pPr>
              <a:defRPr sz="1200">
                <a:latin typeface="Calibri"/>
                <a:ea typeface="Calibri"/>
                <a:cs typeface="Calibri"/>
                <a:sym typeface="Calibri"/>
              </a:defRPr>
            </a:pPr>
            <a:r>
              <a:t>Per immagini puramente decorative è possibile utilizzare la funzione «Testo Alternativo» specificando nella casella di testo: «Immagine decorativa». Non inserire mai testo all’interno delle immagini.</a:t>
            </a:r>
          </a:p>
          <a:p>
            <a:pPr>
              <a:defRPr sz="1200">
                <a:latin typeface="Calibri"/>
                <a:ea typeface="Calibri"/>
                <a:cs typeface="Calibri"/>
                <a:sym typeface="Calibri"/>
              </a:defRPr>
            </a:pPr>
          </a:p>
          <a:p>
            <a:pPr>
              <a:defRPr sz="1200">
                <a:latin typeface="Calibri"/>
                <a:ea typeface="Calibri"/>
                <a:cs typeface="Calibri"/>
                <a:sym typeface="Calibri"/>
              </a:defRPr>
            </a:pPr>
            <a:r>
              <a:t>Per Mac: per inserire testo alternativo cliccare con tasto destro sull’immagine, nel menu selezionare «Testo Alternativo», si apre una finestra dove è possibile inserire il testo alternativo.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defRPr sz="1200">
                <a:latin typeface="Calibri"/>
                <a:ea typeface="Calibri"/>
                <a:cs typeface="Calibri"/>
                <a:sym typeface="Calibri"/>
              </a:defRPr>
            </a:pPr>
            <a:r>
              <a:t>Video: in questo caso è stato inserito un brano musicale, solo a titolo di esempio.</a:t>
            </a:r>
          </a:p>
          <a:p>
            <a:pPr>
              <a:defRPr sz="1200">
                <a:latin typeface="Calibri"/>
                <a:ea typeface="Calibri"/>
                <a:cs typeface="Calibri"/>
                <a:sym typeface="Calibri"/>
              </a:defRPr>
            </a:pPr>
            <a:r>
              <a:t>Nel caso di un video con un oratore, è necessaria l’attivazione di sottotitoli. Per attivare i sottotitoli su un video di Youtube, all’interno della finestra del video, cliccare sull’apposita icona in basso a destra.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defRPr sz="1200">
                <a:latin typeface="Calibri"/>
                <a:ea typeface="Calibri"/>
                <a:cs typeface="Calibri"/>
                <a:sym typeface="Calibri"/>
              </a:defRPr>
            </a:pPr>
            <a:r>
              <a:t>Preferire un carattere sans serif come Arial, Helvetica o Verdana. Font consigliabile da 30 a 40 pt.</a:t>
            </a:r>
          </a:p>
          <a:p>
            <a:pPr>
              <a:defRPr sz="1200">
                <a:latin typeface="Calibri"/>
                <a:ea typeface="Calibri"/>
                <a:cs typeface="Calibri"/>
                <a:sym typeface="Calibri"/>
              </a:defRPr>
            </a:pPr>
            <a:r>
              <a:t>Allineare i testi a sinistra, non giustificarli. </a:t>
            </a:r>
          </a:p>
          <a:p>
            <a:pPr>
              <a:defRPr sz="1200">
                <a:latin typeface="Calibri"/>
                <a:ea typeface="Calibri"/>
                <a:cs typeface="Calibri"/>
                <a:sym typeface="Calibri"/>
              </a:defRPr>
            </a:pPr>
            <a:r>
              <a:t>Utilizzare non più di tre blocchi di informazione di massimo 2/3 righe ciascuno.</a:t>
            </a:r>
          </a:p>
          <a:p>
            <a:pPr>
              <a:defRPr sz="1200">
                <a:latin typeface="Calibri"/>
                <a:ea typeface="Calibri"/>
                <a:cs typeface="Calibri"/>
                <a:sym typeface="Calibri"/>
              </a:defRPr>
            </a:pPr>
            <a:r>
              <a:t>Per evidenziare titoli o parole chiave, prediligere l’uso del grassetto a corsivo o colori. </a:t>
            </a:r>
          </a:p>
          <a:p>
            <a:pPr>
              <a:defRPr sz="1200">
                <a:latin typeface="Calibri"/>
                <a:ea typeface="Calibri"/>
                <a:cs typeface="Calibri"/>
                <a:sym typeface="Calibri"/>
              </a:defRPr>
            </a:pPr>
            <a:r>
              <a:t>Prediligere testo nero su sfondo bianco.</a:t>
            </a:r>
          </a:p>
          <a:p>
            <a:pPr>
              <a:defRPr sz="1200">
                <a:latin typeface="Calibri"/>
                <a:ea typeface="Calibri"/>
                <a:cs typeface="Calibri"/>
                <a:sym typeface="Calibri"/>
              </a:defRPr>
            </a:pPr>
            <a:r>
              <a:t>Evitare ombre, sfumature e gradazioni di grigio.</a:t>
            </a:r>
          </a:p>
          <a:p>
            <a:pPr>
              <a:defRPr sz="1200">
                <a:latin typeface="Calibri"/>
                <a:ea typeface="Calibri"/>
                <a:cs typeface="Calibri"/>
                <a:sym typeface="Calibri"/>
              </a:defRPr>
            </a:pPr>
            <a:r>
              <a:t>Secondo le linee guida sull’accessibilità, prestare attenzione ai contrasti tra i colori di sfondo e il testo.</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olo e testo verticale">
    <p:spTree>
      <p:nvGrpSpPr>
        <p:cNvPr id="1" name=""/>
        <p:cNvGrpSpPr/>
        <p:nvPr/>
      </p:nvGrpSpPr>
      <p:grpSpPr>
        <a:xfrm>
          <a:off x="0" y="0"/>
          <a:ext cx="0" cy="0"/>
          <a:chOff x="0" y="0"/>
          <a:chExt cx="0" cy="0"/>
        </a:xfrm>
      </p:grpSpPr>
      <p:grpSp>
        <p:nvGrpSpPr>
          <p:cNvPr id="13" name="Google Shape;16;p16"/>
          <p:cNvGrpSpPr/>
          <p:nvPr/>
        </p:nvGrpSpPr>
        <p:grpSpPr>
          <a:xfrm>
            <a:off x="0" y="0"/>
            <a:ext cx="12192000" cy="6858000"/>
            <a:chOff x="0" y="0"/>
            <a:chExt cx="12192000" cy="6858000"/>
          </a:xfrm>
        </p:grpSpPr>
        <p:sp>
          <p:nvSpPr>
            <p:cNvPr id="11" name="Rettangolo"/>
            <p:cNvSpPr/>
            <p:nvPr/>
          </p:nvSpPr>
          <p:spPr>
            <a:xfrm>
              <a:off x="0" y="0"/>
              <a:ext cx="12192000" cy="6858000"/>
            </a:xfrm>
            <a:prstGeom prst="rect">
              <a:avLst/>
            </a:prstGeom>
            <a:solidFill>
              <a:srgbClr val="AA0004"/>
            </a:solidFill>
            <a:ln w="12700" cap="flat">
              <a:noFill/>
              <a:miter lim="400000"/>
            </a:ln>
            <a:effectLst/>
          </p:spPr>
          <p:txBody>
            <a:bodyPr wrap="square" lIns="0" tIns="0" rIns="0" bIns="0" numCol="1" anchor="ctr">
              <a:noAutofit/>
            </a:bodyPr>
            <a:lstStyle/>
            <a:p>
              <a:pPr algn="r">
                <a:defRPr>
                  <a:latin typeface="+mj-lt"/>
                  <a:ea typeface="+mj-ea"/>
                  <a:cs typeface="+mj-cs"/>
                  <a:sym typeface="Arial"/>
                </a:defRPr>
              </a:pPr>
            </a:p>
          </p:txBody>
        </p:sp>
        <p:sp>
          <p:nvSpPr>
            <p:cNvPr id="12" name="Testo"/>
            <p:cNvSpPr txBox="1"/>
            <p:nvPr/>
          </p:nvSpPr>
          <p:spPr>
            <a:xfrm>
              <a:off x="45723" y="3210484"/>
              <a:ext cx="11831978" cy="4370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r">
                <a:defRPr b="1" sz="2400">
                  <a:solidFill>
                    <a:srgbClr val="FFFFFF"/>
                  </a:solidFill>
                  <a:latin typeface="+mj-lt"/>
                  <a:ea typeface="+mj-ea"/>
                  <a:cs typeface="+mj-cs"/>
                  <a:sym typeface="Arial"/>
                </a:defRPr>
              </a:lvl1pPr>
            </a:lstStyle>
            <a:p>
              <a:pPr/>
              <a:r>
                <a:t>  </a:t>
              </a:r>
            </a:p>
          </p:txBody>
        </p:sp>
      </p:grpSp>
      <p:pic>
        <p:nvPicPr>
          <p:cNvPr id="14" name="Google Shape;17;p16" descr="Google Shape;17;p16"/>
          <p:cNvPicPr>
            <a:picLocks noChangeAspect="1"/>
          </p:cNvPicPr>
          <p:nvPr/>
        </p:nvPicPr>
        <p:blipFill>
          <a:blip r:embed="rId2">
            <a:extLst/>
          </a:blip>
          <a:stretch>
            <a:fillRect/>
          </a:stretch>
        </p:blipFill>
        <p:spPr>
          <a:xfrm>
            <a:off x="529740" y="358700"/>
            <a:ext cx="1823355" cy="815050"/>
          </a:xfrm>
          <a:prstGeom prst="rect">
            <a:avLst/>
          </a:prstGeom>
          <a:ln w="12700">
            <a:miter lim="400000"/>
          </a:ln>
        </p:spPr>
      </p:pic>
      <p:sp>
        <p:nvSpPr>
          <p:cNvPr id="15" name="Title Text"/>
          <p:cNvSpPr txBox="1"/>
          <p:nvPr>
            <p:ph type="title"/>
          </p:nvPr>
        </p:nvSpPr>
        <p:spPr>
          <a:xfrm>
            <a:off x="1547593" y="2240275"/>
            <a:ext cx="9096817" cy="1290390"/>
          </a:xfrm>
          <a:prstGeom prst="rect">
            <a:avLst/>
          </a:prstGeom>
        </p:spPr>
        <p:txBody>
          <a:bodyPr/>
          <a:lstStyle>
            <a:lvl1pPr>
              <a:defRPr>
                <a:solidFill>
                  <a:srgbClr val="FFFFFF"/>
                </a:solidFill>
              </a:defRPr>
            </a:lvl1pPr>
          </a:lstStyle>
          <a:p>
            <a:pPr/>
            <a:r>
              <a:t>Title Text</a:t>
            </a:r>
          </a:p>
        </p:txBody>
      </p:sp>
      <p:sp>
        <p:nvSpPr>
          <p:cNvPr id="16" name="Body Level One…"/>
          <p:cNvSpPr txBox="1"/>
          <p:nvPr>
            <p:ph type="body" sz="quarter" idx="1"/>
          </p:nvPr>
        </p:nvSpPr>
        <p:spPr>
          <a:xfrm>
            <a:off x="2935526" y="4741031"/>
            <a:ext cx="6320950" cy="758070"/>
          </a:xfrm>
          <a:prstGeom prst="rect">
            <a:avLst/>
          </a:prstGeom>
        </p:spPr>
        <p:txBody>
          <a:bodyPr/>
          <a:lstStyle>
            <a:lvl1pPr marL="0" indent="228600" algn="ctr">
              <a:buClrTx/>
              <a:buSzTx/>
              <a:buFontTx/>
              <a:buNone/>
              <a:defRPr>
                <a:solidFill>
                  <a:srgbClr val="FFFFFF"/>
                </a:solidFill>
              </a:defRPr>
            </a:lvl1pPr>
            <a:lvl2pPr algn="ctr">
              <a:buClrTx/>
              <a:buFontTx/>
              <a:defRPr>
                <a:solidFill>
                  <a:srgbClr val="FFFFFF"/>
                </a:solidFill>
              </a:defRPr>
            </a:lvl2pPr>
            <a:lvl3pPr algn="ctr">
              <a:buClrTx/>
              <a:buFontTx/>
              <a:defRPr>
                <a:solidFill>
                  <a:srgbClr val="FFFFFF"/>
                </a:solidFill>
              </a:defRPr>
            </a:lvl3pPr>
            <a:lvl4pPr algn="ctr">
              <a:buClrTx/>
              <a:buFontTx/>
              <a:defRPr>
                <a:solidFill>
                  <a:srgbClr val="FFFFFF"/>
                </a:solidFill>
              </a:defRPr>
            </a:lvl4pPr>
            <a:lvl5pPr algn="ctr">
              <a:buClrTx/>
              <a:buFontTx/>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7" name="Slide Number"/>
          <p:cNvSpPr txBox="1"/>
          <p:nvPr>
            <p:ph type="sldNum" sz="quarter" idx="2"/>
          </p:nvPr>
        </p:nvSpPr>
        <p:spPr>
          <a:xfrm>
            <a:off x="8463986" y="6224244"/>
            <a:ext cx="273614" cy="26421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110"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111" name="Body Level One…"/>
          <p:cNvSpPr txBox="1"/>
          <p:nvPr>
            <p:ph type="body" sz="half" idx="1"/>
          </p:nvPr>
        </p:nvSpPr>
        <p:spPr>
          <a:xfrm>
            <a:off x="5183187" y="987425"/>
            <a:ext cx="6172202"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112" name="Google Shape;76;p26"/>
          <p:cNvSpPr txBox="1"/>
          <p:nvPr>
            <p:ph type="body" sz="quarter" idx="21"/>
          </p:nvPr>
        </p:nvSpPr>
        <p:spPr>
          <a:xfrm>
            <a:off x="839787" y="2057400"/>
            <a:ext cx="3932238" cy="3811588"/>
          </a:xfrm>
          <a:prstGeom prst="rect">
            <a:avLst/>
          </a:prstGeom>
        </p:spPr>
        <p:txBody>
          <a:bodyPr/>
          <a:lstStyle/>
          <a:p>
            <a:pPr indent="-406400"/>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120"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121" name="Google Shape;82;p27"/>
          <p:cNvSpPr/>
          <p:nvPr>
            <p:ph type="pic" sz="half" idx="21"/>
          </p:nvPr>
        </p:nvSpPr>
        <p:spPr>
          <a:xfrm>
            <a:off x="5183187" y="987425"/>
            <a:ext cx="6172202" cy="4873625"/>
          </a:xfrm>
          <a:prstGeom prst="rect">
            <a:avLst/>
          </a:prstGeom>
        </p:spPr>
        <p:txBody>
          <a:bodyPr lIns="91439" tIns="45719" rIns="91439" bIns="45719">
            <a:noAutofit/>
          </a:bodyPr>
          <a:lstStyle/>
          <a:p>
            <a:pPr/>
          </a:p>
        </p:txBody>
      </p:sp>
      <p:sp>
        <p:nvSpPr>
          <p:cNvPr id="122" name="Body Level One…"/>
          <p:cNvSpPr txBox="1"/>
          <p:nvPr>
            <p:ph type="body" sz="quarter" idx="1"/>
          </p:nvPr>
        </p:nvSpPr>
        <p:spPr>
          <a:xfrm>
            <a:off x="839787" y="2057400"/>
            <a:ext cx="3932240" cy="3811588"/>
          </a:xfrm>
          <a:prstGeom prst="rect">
            <a:avLst/>
          </a:prstGeom>
        </p:spPr>
        <p:txBody>
          <a:bodyPr/>
          <a:lstStyle>
            <a:lvl1pPr marL="0" indent="228600">
              <a:buClrTx/>
              <a:buSzTx/>
              <a:buFontTx/>
              <a:buNone/>
              <a:defRPr sz="1600"/>
            </a:lvl1pPr>
            <a:lvl2pPr marL="0" indent="228600">
              <a:buClrTx/>
              <a:buSzTx/>
              <a:buFontTx/>
              <a:buNone/>
              <a:defRPr sz="1600"/>
            </a:lvl2pPr>
            <a:lvl3pPr marL="0" indent="228600">
              <a:buClrTx/>
              <a:buSzTx/>
              <a:buFontTx/>
              <a:buNone/>
              <a:defRPr sz="1600"/>
            </a:lvl3pPr>
            <a:lvl4pPr marL="0" indent="228600">
              <a:buClrTx/>
              <a:buSzTx/>
              <a:buFontTx/>
              <a:buNone/>
              <a:defRPr sz="1600"/>
            </a:lvl4pPr>
            <a:lvl5pPr marL="0" indent="228600">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ayout personalizzato">
    <p:spTree>
      <p:nvGrpSpPr>
        <p:cNvPr id="1" name=""/>
        <p:cNvGrpSpPr/>
        <p:nvPr/>
      </p:nvGrpSpPr>
      <p:grpSpPr>
        <a:xfrm>
          <a:off x="0" y="0"/>
          <a:ext cx="0" cy="0"/>
          <a:chOff x="0" y="0"/>
          <a:chExt cx="0" cy="0"/>
        </a:xfrm>
      </p:grpSpPr>
      <p:sp>
        <p:nvSpPr>
          <p:cNvPr id="130" name="Title Text"/>
          <p:cNvSpPr txBox="1"/>
          <p:nvPr>
            <p:ph type="title"/>
          </p:nvPr>
        </p:nvSpPr>
        <p:spPr>
          <a:prstGeom prst="rect">
            <a:avLst/>
          </a:prstGeom>
        </p:spPr>
        <p:txBody>
          <a:bodyPr/>
          <a:lstStyle/>
          <a:p>
            <a:pPr/>
            <a:r>
              <a:t>Title Text</a:t>
            </a:r>
          </a:p>
        </p:txBody>
      </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olo e testo verticale">
    <p:spTree>
      <p:nvGrpSpPr>
        <p:cNvPr id="1" name=""/>
        <p:cNvGrpSpPr/>
        <p:nvPr/>
      </p:nvGrpSpPr>
      <p:grpSpPr>
        <a:xfrm>
          <a:off x="0" y="0"/>
          <a:ext cx="0" cy="0"/>
          <a:chOff x="0" y="0"/>
          <a:chExt cx="0" cy="0"/>
        </a:xfrm>
      </p:grpSpPr>
      <p:sp>
        <p:nvSpPr>
          <p:cNvPr id="24" name="Google Shape;21;p17"/>
          <p:cNvSpPr/>
          <p:nvPr/>
        </p:nvSpPr>
        <p:spPr>
          <a:xfrm>
            <a:off x="-3" y="-1"/>
            <a:ext cx="12192005" cy="1138769"/>
          </a:xfrm>
          <a:prstGeom prst="rect">
            <a:avLst/>
          </a:prstGeom>
          <a:solidFill>
            <a:srgbClr val="AA0004"/>
          </a:solidFill>
          <a:ln w="12700">
            <a:miter lim="400000"/>
          </a:ln>
        </p:spPr>
        <p:txBody>
          <a:bodyPr lIns="0" tIns="0" rIns="0" bIns="0" anchor="ctr"/>
          <a:lstStyle/>
          <a:p>
            <a:pPr algn="r">
              <a:defRPr b="1" sz="2400">
                <a:solidFill>
                  <a:srgbClr val="FFFFFF"/>
                </a:solidFill>
                <a:latin typeface="+mj-lt"/>
                <a:ea typeface="+mj-ea"/>
                <a:cs typeface="+mj-cs"/>
                <a:sym typeface="Arial"/>
              </a:defRPr>
            </a:pPr>
          </a:p>
        </p:txBody>
      </p:sp>
      <p:sp>
        <p:nvSpPr>
          <p:cNvPr id="25" name="Title Text"/>
          <p:cNvSpPr txBox="1"/>
          <p:nvPr>
            <p:ph type="title"/>
          </p:nvPr>
        </p:nvSpPr>
        <p:spPr>
          <a:xfrm>
            <a:off x="455999" y="1153220"/>
            <a:ext cx="11736001" cy="1188002"/>
          </a:xfrm>
          <a:prstGeom prst="rect">
            <a:avLst/>
          </a:prstGeom>
        </p:spPr>
        <p:txBody>
          <a:bodyPr/>
          <a:lstStyle>
            <a:lvl1pPr>
              <a:defRPr b="1" sz="3600"/>
            </a:lvl1pPr>
          </a:lstStyle>
          <a:p>
            <a:pPr/>
            <a:r>
              <a:t>Title Text</a:t>
            </a:r>
          </a:p>
        </p:txBody>
      </p:sp>
      <p:sp>
        <p:nvSpPr>
          <p:cNvPr id="26" name="Body Level One…"/>
          <p:cNvSpPr txBox="1"/>
          <p:nvPr>
            <p:ph type="body" sz="half" idx="1"/>
          </p:nvPr>
        </p:nvSpPr>
        <p:spPr>
          <a:xfrm>
            <a:off x="6179127" y="2592995"/>
            <a:ext cx="5663348" cy="3859560"/>
          </a:xfrm>
          <a:prstGeom prst="rect">
            <a:avLst/>
          </a:prstGeom>
        </p:spPr>
        <p:txBody>
          <a:bodyPr/>
          <a:lstStyle>
            <a:lvl1pPr marL="0" indent="228600">
              <a:buClrTx/>
              <a:buSzTx/>
              <a:buFontTx/>
              <a:buNone/>
            </a:lvl1pPr>
            <a:lvl2pPr>
              <a:buClrTx/>
              <a:buFontTx/>
            </a:lvl2pPr>
            <a:lvl3pPr>
              <a:buClrTx/>
              <a:buFontTx/>
            </a:lvl3pPr>
            <a:lvl4pPr>
              <a:buClrTx/>
              <a:buFontTx/>
            </a:lvl4pPr>
            <a:lvl5pPr>
              <a:buClrTx/>
              <a:buFontTx/>
            </a:lvl5pPr>
          </a:lstStyle>
          <a:p>
            <a:pPr/>
            <a:r>
              <a:t>Body Level One</a:t>
            </a:r>
          </a:p>
          <a:p>
            <a:pPr lvl="1"/>
            <a:r>
              <a:t>Body Level Two</a:t>
            </a:r>
          </a:p>
          <a:p>
            <a:pPr lvl="2"/>
            <a:r>
              <a:t>Body Level Three</a:t>
            </a:r>
          </a:p>
          <a:p>
            <a:pPr lvl="3"/>
            <a:r>
              <a:t>Body Level Four</a:t>
            </a:r>
          </a:p>
          <a:p>
            <a:pPr lvl="4"/>
            <a:r>
              <a:t>Body Level Five</a:t>
            </a:r>
          </a:p>
        </p:txBody>
      </p:sp>
      <p:sp>
        <p:nvSpPr>
          <p:cNvPr id="27" name="Google Shape;24;p17"/>
          <p:cNvSpPr txBox="1"/>
          <p:nvPr>
            <p:ph type="body" sz="quarter" idx="21"/>
          </p:nvPr>
        </p:nvSpPr>
        <p:spPr>
          <a:xfrm>
            <a:off x="1215638" y="2592995"/>
            <a:ext cx="3781237" cy="1794277"/>
          </a:xfrm>
          <a:prstGeom prst="rect">
            <a:avLst/>
          </a:prstGeom>
        </p:spPr>
        <p:txBody>
          <a:bodyPr/>
          <a:lstStyle/>
          <a:p>
            <a:pPr indent="-406400"/>
          </a:p>
        </p:txBody>
      </p:sp>
      <p:sp>
        <p:nvSpPr>
          <p:cNvPr id="28" name="Google Shape;25;p17"/>
          <p:cNvSpPr txBox="1"/>
          <p:nvPr>
            <p:ph type="body" sz="quarter" idx="22"/>
          </p:nvPr>
        </p:nvSpPr>
        <p:spPr>
          <a:xfrm>
            <a:off x="1215640" y="4777395"/>
            <a:ext cx="3781236" cy="1794277"/>
          </a:xfrm>
          <a:prstGeom prst="rect">
            <a:avLst/>
          </a:prstGeom>
        </p:spPr>
        <p:txBody>
          <a:bodyPr/>
          <a:lstStyle/>
          <a:p>
            <a:pPr indent="-406400"/>
          </a:p>
        </p:txBody>
      </p:sp>
      <p:pic>
        <p:nvPicPr>
          <p:cNvPr id="29" name="Google Shape;26;p17" descr="Google Shape;26;p17"/>
          <p:cNvPicPr>
            <a:picLocks noChangeAspect="1"/>
          </p:cNvPicPr>
          <p:nvPr/>
        </p:nvPicPr>
        <p:blipFill>
          <a:blip r:embed="rId2">
            <a:extLst/>
          </a:blip>
          <a:stretch>
            <a:fillRect/>
          </a:stretch>
        </p:blipFill>
        <p:spPr>
          <a:xfrm>
            <a:off x="455999" y="147563"/>
            <a:ext cx="1886001" cy="843050"/>
          </a:xfrm>
          <a:prstGeom prst="rect">
            <a:avLst/>
          </a:prstGeom>
          <a:ln w="12700">
            <a:miter lim="400000"/>
          </a:ln>
        </p:spPr>
      </p:pic>
      <p:sp>
        <p:nvSpPr>
          <p:cNvPr id="30" name="Slide Number"/>
          <p:cNvSpPr txBox="1"/>
          <p:nvPr>
            <p:ph type="sldNum" sz="quarter" idx="2"/>
          </p:nvPr>
        </p:nvSpPr>
        <p:spPr>
          <a:xfrm>
            <a:off x="8463986" y="6224244"/>
            <a:ext cx="273614" cy="26421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testo verticale">
    <p:spTree>
      <p:nvGrpSpPr>
        <p:cNvPr id="1" name=""/>
        <p:cNvGrpSpPr/>
        <p:nvPr/>
      </p:nvGrpSpPr>
      <p:grpSpPr>
        <a:xfrm>
          <a:off x="0" y="0"/>
          <a:ext cx="0" cy="0"/>
          <a:chOff x="0" y="0"/>
          <a:chExt cx="0" cy="0"/>
        </a:xfrm>
      </p:grpSpPr>
      <p:sp>
        <p:nvSpPr>
          <p:cNvPr id="37" name="Google Shape;28;p18"/>
          <p:cNvSpPr/>
          <p:nvPr/>
        </p:nvSpPr>
        <p:spPr>
          <a:xfrm>
            <a:off x="0" y="0"/>
            <a:ext cx="12192000" cy="6858000"/>
          </a:xfrm>
          <a:prstGeom prst="rect">
            <a:avLst/>
          </a:prstGeom>
          <a:solidFill>
            <a:srgbClr val="AA0004"/>
          </a:solidFill>
          <a:ln w="12700">
            <a:miter lim="400000"/>
          </a:ln>
        </p:spPr>
        <p:txBody>
          <a:bodyPr lIns="0" tIns="0" rIns="0" bIns="0" anchor="ctr"/>
          <a:lstStyle/>
          <a:p>
            <a:pPr algn="r">
              <a:defRPr b="1" sz="2400">
                <a:solidFill>
                  <a:srgbClr val="FFFFFF"/>
                </a:solidFill>
                <a:latin typeface="+mj-lt"/>
                <a:ea typeface="+mj-ea"/>
                <a:cs typeface="+mj-cs"/>
                <a:sym typeface="Arial"/>
              </a:defRPr>
            </a:pPr>
          </a:p>
        </p:txBody>
      </p:sp>
      <p:pic>
        <p:nvPicPr>
          <p:cNvPr id="38" name="Google Shape;29;p18" descr="Google Shape;29;p18"/>
          <p:cNvPicPr>
            <a:picLocks noChangeAspect="1"/>
          </p:cNvPicPr>
          <p:nvPr/>
        </p:nvPicPr>
        <p:blipFill>
          <a:blip r:embed="rId2">
            <a:extLst/>
          </a:blip>
          <a:stretch>
            <a:fillRect/>
          </a:stretch>
        </p:blipFill>
        <p:spPr>
          <a:xfrm>
            <a:off x="3501097" y="2269065"/>
            <a:ext cx="5189807" cy="2319870"/>
          </a:xfrm>
          <a:prstGeom prst="rect">
            <a:avLst/>
          </a:prstGeom>
          <a:ln w="12700">
            <a:miter lim="400000"/>
          </a:ln>
        </p:spPr>
      </p:pic>
      <p:sp>
        <p:nvSpPr>
          <p:cNvPr id="39" name="Slide Number"/>
          <p:cNvSpPr txBox="1"/>
          <p:nvPr>
            <p:ph type="sldNum" sz="quarter" idx="2"/>
          </p:nvPr>
        </p:nvSpPr>
        <p:spPr>
          <a:xfrm>
            <a:off x="8463986" y="6224244"/>
            <a:ext cx="273614" cy="26421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46"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47" name="Body Level One…"/>
          <p:cNvSpPr txBox="1"/>
          <p:nvPr>
            <p:ph type="body" sz="quarter" idx="1"/>
          </p:nvPr>
        </p:nvSpPr>
        <p:spPr>
          <a:xfrm>
            <a:off x="1524000" y="3602037"/>
            <a:ext cx="9144000" cy="1655764"/>
          </a:xfrm>
          <a:prstGeom prst="rect">
            <a:avLst/>
          </a:prstGeom>
        </p:spPr>
        <p:txBody>
          <a:bodyPr/>
          <a:lstStyle>
            <a:lvl1pPr marL="355600" indent="-304800" algn="ctr">
              <a:buClrTx/>
              <a:buSzTx/>
              <a:buFontTx/>
              <a:buNone/>
              <a:defRPr sz="2400"/>
            </a:lvl1pPr>
            <a:lvl2pPr marL="355600" indent="50800" algn="ctr">
              <a:buClrTx/>
              <a:buSzTx/>
              <a:buFontTx/>
              <a:buNone/>
              <a:defRPr sz="2400"/>
            </a:lvl2pPr>
            <a:lvl3pPr marL="355600" indent="50800" algn="ctr">
              <a:buClrTx/>
              <a:buSzTx/>
              <a:buFontTx/>
              <a:buNone/>
              <a:defRPr sz="2400"/>
            </a:lvl3pPr>
            <a:lvl4pPr marL="355600" indent="50800" algn="ctr">
              <a:buClrTx/>
              <a:buSzTx/>
              <a:buFontTx/>
              <a:buNone/>
              <a:defRPr sz="2400"/>
            </a:lvl4pPr>
            <a:lvl5pPr marL="355600" indent="50800" algn="ctr">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64"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65" name="Body Level One…"/>
          <p:cNvSpPr txBox="1"/>
          <p:nvPr>
            <p:ph type="body" sz="quarter" idx="1"/>
          </p:nvPr>
        </p:nvSpPr>
        <p:spPr>
          <a:xfrm>
            <a:off x="831850" y="4589462"/>
            <a:ext cx="10515600" cy="1500189"/>
          </a:xfrm>
          <a:prstGeom prst="rect">
            <a:avLst/>
          </a:prstGeom>
        </p:spPr>
        <p:txBody>
          <a:bodyPr/>
          <a:lstStyle>
            <a:lvl1pPr marL="0" indent="228600">
              <a:buClrTx/>
              <a:buSzTx/>
              <a:buFontTx/>
              <a:buNone/>
              <a:defRPr sz="2400">
                <a:solidFill>
                  <a:srgbClr val="888888"/>
                </a:solidFill>
              </a:defRPr>
            </a:lvl1pPr>
            <a:lvl2pPr marL="0" indent="228600">
              <a:buClrTx/>
              <a:buSzTx/>
              <a:buFontTx/>
              <a:buNone/>
              <a:defRPr sz="2400">
                <a:solidFill>
                  <a:srgbClr val="888888"/>
                </a:solidFill>
              </a:defRPr>
            </a:lvl2pPr>
            <a:lvl3pPr marL="0" indent="228600">
              <a:buClrTx/>
              <a:buSzTx/>
              <a:buFontTx/>
              <a:buNone/>
              <a:defRPr sz="2400">
                <a:solidFill>
                  <a:srgbClr val="888888"/>
                </a:solidFill>
              </a:defRPr>
            </a:lvl3pPr>
            <a:lvl4pPr marL="0" indent="228600">
              <a:buClrTx/>
              <a:buSzTx/>
              <a:buFontTx/>
              <a:buNone/>
              <a:defRPr sz="2400">
                <a:solidFill>
                  <a:srgbClr val="888888"/>
                </a:solidFill>
              </a:defRPr>
            </a:lvl4pPr>
            <a:lvl5pPr marL="0" indent="228600">
              <a:buClrTx/>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73" name="Title Text"/>
          <p:cNvSpPr txBox="1"/>
          <p:nvPr>
            <p:ph type="title"/>
          </p:nvPr>
        </p:nvSpPr>
        <p:spPr>
          <a:prstGeom prst="rect">
            <a:avLst/>
          </a:prstGeom>
        </p:spPr>
        <p:txBody>
          <a:bodyPr/>
          <a:lstStyle/>
          <a:p>
            <a:pPr/>
            <a:r>
              <a:t>Title Text</a:t>
            </a:r>
          </a:p>
        </p:txBody>
      </p:sp>
      <p:sp>
        <p:nvSpPr>
          <p:cNvPr id="74"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5" name="Google Shape;51;p22"/>
          <p:cNvSpPr txBox="1"/>
          <p:nvPr>
            <p:ph type="body" sz="half" idx="21"/>
          </p:nvPr>
        </p:nvSpPr>
        <p:spPr>
          <a:xfrm>
            <a:off x="6172200" y="1825625"/>
            <a:ext cx="5181600" cy="4351338"/>
          </a:xfrm>
          <a:prstGeom prst="rect">
            <a:avLst/>
          </a:prstGeom>
        </p:spPr>
        <p:txBody>
          <a:bodyPr/>
          <a:lstStyle/>
          <a:p>
            <a:pPr indent="-406400"/>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83" name="Title Text"/>
          <p:cNvSpPr txBox="1"/>
          <p:nvPr>
            <p:ph type="title"/>
          </p:nvPr>
        </p:nvSpPr>
        <p:spPr>
          <a:xfrm>
            <a:off x="839787" y="365125"/>
            <a:ext cx="10515601" cy="1325563"/>
          </a:xfrm>
          <a:prstGeom prst="rect">
            <a:avLst/>
          </a:prstGeom>
        </p:spPr>
        <p:txBody>
          <a:bodyPr/>
          <a:lstStyle/>
          <a:p>
            <a:pPr/>
            <a:r>
              <a:t>Title Text</a:t>
            </a:r>
          </a:p>
        </p:txBody>
      </p:sp>
      <p:sp>
        <p:nvSpPr>
          <p:cNvPr id="84" name="Body Level One…"/>
          <p:cNvSpPr txBox="1"/>
          <p:nvPr>
            <p:ph type="body" sz="quarter" idx="1"/>
          </p:nvPr>
        </p:nvSpPr>
        <p:spPr>
          <a:xfrm>
            <a:off x="839787" y="1681163"/>
            <a:ext cx="5157790" cy="823914"/>
          </a:xfrm>
          <a:prstGeom prst="rect">
            <a:avLst/>
          </a:prstGeom>
        </p:spPr>
        <p:txBody>
          <a:bodyPr anchor="b"/>
          <a:lstStyle>
            <a:lvl1pPr marL="0" indent="228600">
              <a:buClrTx/>
              <a:buSzTx/>
              <a:buFontTx/>
              <a:buNone/>
              <a:defRPr b="1" sz="2400"/>
            </a:lvl1pPr>
            <a:lvl2pPr marL="0" indent="228600">
              <a:buClrTx/>
              <a:buSzTx/>
              <a:buFontTx/>
              <a:buNone/>
              <a:defRPr b="1" sz="2400"/>
            </a:lvl2pPr>
            <a:lvl3pPr marL="0" indent="228600">
              <a:buClrTx/>
              <a:buSzTx/>
              <a:buFontTx/>
              <a:buNone/>
              <a:defRPr b="1" sz="2400"/>
            </a:lvl3pPr>
            <a:lvl4pPr marL="0" indent="228600">
              <a:buClrTx/>
              <a:buSzTx/>
              <a:buFontTx/>
              <a:buNone/>
              <a:defRPr b="1" sz="2400"/>
            </a:lvl4pPr>
            <a:lvl5pPr marL="0" indent="228600">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85" name="Google Shape;58;p23"/>
          <p:cNvSpPr txBox="1"/>
          <p:nvPr>
            <p:ph type="body" sz="half" idx="21"/>
          </p:nvPr>
        </p:nvSpPr>
        <p:spPr>
          <a:xfrm>
            <a:off x="839787" y="2505075"/>
            <a:ext cx="5157788" cy="3684588"/>
          </a:xfrm>
          <a:prstGeom prst="rect">
            <a:avLst/>
          </a:prstGeom>
        </p:spPr>
        <p:txBody>
          <a:bodyPr/>
          <a:lstStyle/>
          <a:p>
            <a:pPr indent="-406400"/>
          </a:p>
        </p:txBody>
      </p:sp>
      <p:sp>
        <p:nvSpPr>
          <p:cNvPr id="86" name="Google Shape;59;p23"/>
          <p:cNvSpPr txBox="1"/>
          <p:nvPr>
            <p:ph type="body" sz="quarter" idx="22"/>
          </p:nvPr>
        </p:nvSpPr>
        <p:spPr>
          <a:xfrm>
            <a:off x="6172200" y="1681163"/>
            <a:ext cx="5183188" cy="823914"/>
          </a:xfrm>
          <a:prstGeom prst="rect">
            <a:avLst/>
          </a:prstGeom>
        </p:spPr>
        <p:txBody>
          <a:bodyPr anchor="b"/>
          <a:lstStyle/>
          <a:p>
            <a:pPr indent="-406400"/>
          </a:p>
        </p:txBody>
      </p:sp>
      <p:sp>
        <p:nvSpPr>
          <p:cNvPr id="87" name="Google Shape;60;p23"/>
          <p:cNvSpPr txBox="1"/>
          <p:nvPr>
            <p:ph type="body" sz="half" idx="23"/>
          </p:nvPr>
        </p:nvSpPr>
        <p:spPr>
          <a:xfrm>
            <a:off x="6172200" y="2505075"/>
            <a:ext cx="5183188" cy="3684588"/>
          </a:xfrm>
          <a:prstGeom prst="rect">
            <a:avLst/>
          </a:prstGeom>
        </p:spPr>
        <p:txBody>
          <a:bodyPr/>
          <a:lstStyle/>
          <a:p>
            <a:pPr indent="-406400"/>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95" name="Title Text"/>
          <p:cNvSpPr txBox="1"/>
          <p:nvPr>
            <p:ph type="title"/>
          </p:nvPr>
        </p:nvSpPr>
        <p:spPr>
          <a:prstGeom prst="rect">
            <a:avLst/>
          </a:prstGeom>
        </p:spPr>
        <p:txBody>
          <a:bodyPr/>
          <a:lstStyle/>
          <a:p>
            <a:pPr/>
            <a:r>
              <a:t>Title Text</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86" y="6406806"/>
            <a:ext cx="273614" cy="264213"/>
          </a:xfrm>
          <a:prstGeom prst="rect">
            <a:avLst/>
          </a:prstGeom>
          <a:ln w="12700">
            <a:miter lim="400000"/>
          </a:ln>
        </p:spPr>
        <p:txBody>
          <a:bodyPr wrap="none" lIns="45699" tIns="45699" rIns="45699" bIns="45699" anchor="ctr">
            <a:spAutoFit/>
          </a:bodyPr>
          <a:lstStyle>
            <a:lvl1pPr algn="r">
              <a:defRPr sz="1200">
                <a:solidFill>
                  <a:srgbClr val="888888"/>
                </a:solidFill>
                <a:latin typeface="+mj-lt"/>
                <a:ea typeface="+mj-ea"/>
                <a:cs typeface="+mj-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9pPr>
    </p:titleStyle>
    <p:bodyStyle>
      <a:lvl1pPr marL="4572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6.png"/><Relationship Id="rId5" Type="http://schemas.openxmlformats.org/officeDocument/2006/relationships/image" Target="../media/image1.tif"/><Relationship Id="rId6"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gif"/><Relationship Id="rId4" Type="http://schemas.openxmlformats.org/officeDocument/2006/relationships/image" Target="../media/image6.png"/><Relationship Id="rId5"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 Id="rId4"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eg"/><Relationship Id="rId4" Type="http://schemas.openxmlformats.org/officeDocument/2006/relationships/image" Target="../media/image12.png"/><Relationship Id="rId5" Type="http://schemas.openxmlformats.org/officeDocument/2006/relationships/image" Target="../media/image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4.jpeg"/><Relationship Id="rId5" Type="http://schemas.openxmlformats.org/officeDocument/2006/relationships/image" Target="../media/image1.tif"/><Relationship Id="rId6" Type="http://schemas.openxmlformats.org/officeDocument/2006/relationships/image" Target="../media/image5.jpeg"/><Relationship Id="rId7" Type="http://schemas.openxmlformats.org/officeDocument/2006/relationships/image" Target="../media/image14.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Google Shape;97;p1"/>
          <p:cNvSpPr txBox="1"/>
          <p:nvPr>
            <p:ph type="title"/>
          </p:nvPr>
        </p:nvSpPr>
        <p:spPr>
          <a:xfrm>
            <a:off x="1547591" y="1416317"/>
            <a:ext cx="9096818" cy="1290390"/>
          </a:xfrm>
          <a:prstGeom prst="rect">
            <a:avLst/>
          </a:prstGeom>
        </p:spPr>
        <p:txBody>
          <a:bodyPr/>
          <a:lstStyle/>
          <a:p>
            <a:pPr algn="ctr"/>
            <a:r>
              <a:t>PhD Annual Progress Review  </a:t>
            </a:r>
          </a:p>
          <a:p>
            <a:pPr algn="ctr"/>
            <a:r>
              <a:t>Second-Year Activities Summary</a:t>
            </a:r>
          </a:p>
        </p:txBody>
      </p:sp>
      <p:sp>
        <p:nvSpPr>
          <p:cNvPr id="141" name="Google Shape;98;p1"/>
          <p:cNvSpPr txBox="1"/>
          <p:nvPr>
            <p:ph type="body" sz="half" idx="1"/>
          </p:nvPr>
        </p:nvSpPr>
        <p:spPr>
          <a:xfrm>
            <a:off x="1154691" y="3034965"/>
            <a:ext cx="9882618" cy="2995134"/>
          </a:xfrm>
          <a:prstGeom prst="rect">
            <a:avLst/>
          </a:prstGeom>
        </p:spPr>
        <p:txBody>
          <a:bodyPr/>
          <a:lstStyle/>
          <a:p>
            <a:pPr indent="0" defTabSz="658368">
              <a:spcBef>
                <a:spcPts val="0"/>
              </a:spcBef>
              <a:defRPr sz="2000"/>
            </a:pPr>
            <a:r>
              <a:t>MARIA BAZZICALUPO</a:t>
            </a:r>
          </a:p>
          <a:p>
            <a:pPr indent="0" defTabSz="658368">
              <a:spcBef>
                <a:spcPts val="0"/>
              </a:spcBef>
              <a:defRPr sz="2000"/>
            </a:pPr>
          </a:p>
          <a:p>
            <a:pPr indent="0" defTabSz="658368">
              <a:spcBef>
                <a:spcPts val="0"/>
              </a:spcBef>
              <a:defRPr sz="2000"/>
            </a:pPr>
            <a:r>
              <a:t> PhD in Technologies for Fundamental Research in Physics and Astrophysics </a:t>
            </a:r>
          </a:p>
          <a:p>
            <a:pPr indent="0" defTabSz="658368">
              <a:spcBef>
                <a:spcPts val="0"/>
              </a:spcBef>
              <a:defRPr sz="2000" u="sng"/>
            </a:pPr>
            <a:r>
              <a:t>Curriculum</a:t>
            </a:r>
            <a:r>
              <a:rPr u="none"/>
              <a:t>: Detectors, Lasers and Optics </a:t>
            </a:r>
          </a:p>
          <a:p>
            <a:pPr indent="0" algn="l">
              <a:lnSpc>
                <a:spcPct val="100000"/>
              </a:lnSpc>
              <a:spcBef>
                <a:spcPts val="0"/>
              </a:spcBef>
              <a:tabLst>
                <a:tab pos="254000" algn="l"/>
                <a:tab pos="508000" algn="l"/>
                <a:tab pos="762000" algn="l"/>
                <a:tab pos="1016000" algn="l"/>
                <a:tab pos="1270000" algn="l"/>
                <a:tab pos="1524000" algn="l"/>
                <a:tab pos="1790700" algn="l"/>
                <a:tab pos="2044700" algn="l"/>
                <a:tab pos="2298700" algn="l"/>
                <a:tab pos="2552700" algn="l"/>
                <a:tab pos="2806700" algn="l"/>
                <a:tab pos="3060700" algn="l"/>
              </a:tabLst>
              <a:defRPr sz="1000">
                <a:solidFill>
                  <a:srgbClr val="000000"/>
                </a:solidFill>
                <a:latin typeface="+mn-lt"/>
                <a:ea typeface="+mn-ea"/>
                <a:cs typeface="+mn-cs"/>
                <a:sym typeface="Helvetica"/>
              </a:defRPr>
            </a:pPr>
          </a:p>
          <a:p>
            <a:pPr indent="0" defTabSz="658368">
              <a:spcBef>
                <a:spcPts val="0"/>
              </a:spcBef>
              <a:defRPr sz="2000"/>
            </a:pPr>
          </a:p>
          <a:p>
            <a:pPr indent="0" defTabSz="658368">
              <a:spcBef>
                <a:spcPts val="0"/>
              </a:spcBef>
              <a:defRPr sz="2000" u="sng"/>
            </a:pPr>
            <a:r>
              <a:t>Hosting Research Centre</a:t>
            </a:r>
            <a:r>
              <a:rPr u="none"/>
              <a:t>: INAF Osservatorio Astrofisico di Arcetri </a:t>
            </a:r>
          </a:p>
          <a:p>
            <a:pPr indent="0" defTabSz="658368">
              <a:spcBef>
                <a:spcPts val="0"/>
              </a:spcBef>
              <a:defRPr sz="2000" u="sng"/>
            </a:pPr>
            <a:r>
              <a:t>Supervisor:</a:t>
            </a:r>
            <a:r>
              <a:rPr u="none"/>
              <a:t> Prof. Busoni Lorenzo </a:t>
            </a:r>
          </a:p>
          <a:p>
            <a:pPr indent="0" defTabSz="658368">
              <a:spcBef>
                <a:spcPts val="0"/>
              </a:spcBef>
              <a:defRPr sz="2000" u="sng"/>
            </a:pPr>
            <a:r>
              <a:t>Cycle</a:t>
            </a:r>
            <a:r>
              <a:rPr u="none"/>
              <a:t>: 39</a:t>
            </a:r>
          </a:p>
          <a:p>
            <a:pPr indent="0" defTabSz="658368">
              <a:spcBef>
                <a:spcPts val="0"/>
              </a:spcBef>
              <a:defRPr sz="2000"/>
            </a:pPr>
            <a:r>
              <a:t>Academic Year 2024–2025, September 2025</a:t>
            </a:r>
          </a:p>
        </p:txBody>
      </p:sp>
      <p:pic>
        <p:nvPicPr>
          <p:cNvPr id="142" name="inaf-fondo-bianco.tif" descr="inaf-fondo-bianco.tif"/>
          <p:cNvPicPr>
            <a:picLocks noChangeAspect="1"/>
          </p:cNvPicPr>
          <p:nvPr/>
        </p:nvPicPr>
        <p:blipFill>
          <a:blip r:embed="rId2">
            <a:extLst/>
          </a:blip>
          <a:stretch>
            <a:fillRect/>
          </a:stretch>
        </p:blipFill>
        <p:spPr>
          <a:xfrm>
            <a:off x="10226901" y="379098"/>
            <a:ext cx="1478314" cy="77425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Google Shape;172;p13"/>
          <p:cNvSpPr txBox="1"/>
          <p:nvPr>
            <p:ph type="title"/>
          </p:nvPr>
        </p:nvSpPr>
        <p:spPr>
          <a:xfrm>
            <a:off x="391645" y="897617"/>
            <a:ext cx="11736003" cy="1188002"/>
          </a:xfrm>
          <a:prstGeom prst="rect">
            <a:avLst/>
          </a:prstGeom>
        </p:spPr>
        <p:txBody>
          <a:bodyPr/>
          <a:lstStyle/>
          <a:p>
            <a:pPr/>
            <a:r>
              <a:t>Data Analisi</a:t>
            </a:r>
          </a:p>
        </p:txBody>
      </p:sp>
      <p:pic>
        <p:nvPicPr>
          <p:cNvPr id="215" name="REVOLT_test_.mp4" descr="REVOLT_test_.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34427" y="2125521"/>
            <a:ext cx="8158430" cy="4079217"/>
          </a:xfrm>
          <a:prstGeom prst="rect">
            <a:avLst/>
          </a:prstGeom>
          <a:ln w="12700">
            <a:miter lim="400000"/>
          </a:ln>
        </p:spPr>
      </p:pic>
      <p:pic>
        <p:nvPicPr>
          <p:cNvPr id="216" name="inaf-fondo-bianco.tif" descr="inaf-fondo-bianco.tif"/>
          <p:cNvPicPr>
            <a:picLocks noChangeAspect="1"/>
          </p:cNvPicPr>
          <p:nvPr/>
        </p:nvPicPr>
        <p:blipFill>
          <a:blip r:embed="rId5">
            <a:extLst/>
          </a:blip>
          <a:stretch>
            <a:fillRect/>
          </a:stretch>
        </p:blipFill>
        <p:spPr>
          <a:xfrm>
            <a:off x="10226901" y="182256"/>
            <a:ext cx="1478314" cy="774254"/>
          </a:xfrm>
          <a:prstGeom prst="rect">
            <a:avLst/>
          </a:prstGeom>
          <a:ln w="12700">
            <a:miter lim="400000"/>
          </a:ln>
        </p:spPr>
      </p:pic>
      <p:sp>
        <p:nvSpPr>
          <p:cNvPr id="217" name="r0= 5cm"/>
          <p:cNvSpPr txBox="1"/>
          <p:nvPr/>
        </p:nvSpPr>
        <p:spPr>
          <a:xfrm>
            <a:off x="431636" y="1833651"/>
            <a:ext cx="659918"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mj-lt"/>
                <a:ea typeface="+mj-ea"/>
                <a:cs typeface="+mj-cs"/>
                <a:sym typeface="Arial"/>
              </a:defRPr>
            </a:lvl1pPr>
          </a:lstStyle>
          <a:p>
            <a:pPr/>
            <a:r>
              <a:t>r0= 5cm</a:t>
            </a:r>
          </a:p>
        </p:txBody>
      </p:sp>
      <p:pic>
        <p:nvPicPr>
          <p:cNvPr id="218" name="Optical_gain_r0_5cm.png" descr="Optical_gain_r0_5cm.png"/>
          <p:cNvPicPr>
            <a:picLocks noChangeAspect="1"/>
          </p:cNvPicPr>
          <p:nvPr/>
        </p:nvPicPr>
        <p:blipFill>
          <a:blip r:embed="rId6">
            <a:extLst/>
          </a:blip>
          <a:stretch>
            <a:fillRect/>
          </a:stretch>
        </p:blipFill>
        <p:spPr>
          <a:xfrm>
            <a:off x="8327689" y="2661704"/>
            <a:ext cx="3883020" cy="300685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0000" fill="hold"/>
                                        <p:tgtEl>
                                          <p:spTgt spid="21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1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215"/>
                </p:tgtEl>
              </p:cMediaNode>
            </p:video>
            <p:seq concurrent="1" prevAc="none" nextAc="seek">
              <p:cTn id="12" evtFilter="cancelBubble" nodeType="interactiveSeq" restart="whenNotActive" fill="hold">
                <p:stCondLst>
                  <p:cond delay="0" evt="onClick">
                    <p:tgtEl>
                      <p:spTgt spid="215"/>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15"/>
                                        </p:tgtEl>
                                      </p:cBhvr>
                                    </p:cmd>
                                  </p:childTnLst>
                                </p:cTn>
                              </p:par>
                            </p:childTnLst>
                          </p:cTn>
                        </p:par>
                      </p:childTnLst>
                    </p:cTn>
                  </p:par>
                </p:childTnLst>
              </p:cTn>
              <p:nextCondLst>
                <p:cond delay="0" evt="onClick">
                  <p:tgtEl>
                    <p:spTgt spid="2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Google Shape;104;p2"/>
          <p:cNvSpPr txBox="1"/>
          <p:nvPr>
            <p:ph type="title"/>
          </p:nvPr>
        </p:nvSpPr>
        <p:spPr>
          <a:xfrm>
            <a:off x="456000" y="941720"/>
            <a:ext cx="11736000" cy="1188002"/>
          </a:xfrm>
          <a:prstGeom prst="rect">
            <a:avLst/>
          </a:prstGeom>
        </p:spPr>
        <p:txBody>
          <a:bodyPr/>
          <a:lstStyle>
            <a:lvl1pPr marL="228600" indent="-228600">
              <a:spcBef>
                <a:spcPts val="1000"/>
              </a:spcBef>
              <a:defRPr sz="2800"/>
            </a:lvl1pPr>
          </a:lstStyle>
          <a:p>
            <a:pPr/>
            <a:r>
              <a:t>The courses, exams, and schools completed</a:t>
            </a:r>
          </a:p>
        </p:txBody>
      </p:sp>
      <p:pic>
        <p:nvPicPr>
          <p:cNvPr id="221" name="inaf-fondo-bianco.tif" descr="inaf-fondo-bianco.tif"/>
          <p:cNvPicPr>
            <a:picLocks noChangeAspect="1"/>
          </p:cNvPicPr>
          <p:nvPr/>
        </p:nvPicPr>
        <p:blipFill>
          <a:blip r:embed="rId3">
            <a:extLst/>
          </a:blip>
          <a:stretch>
            <a:fillRect/>
          </a:stretch>
        </p:blipFill>
        <p:spPr>
          <a:xfrm>
            <a:off x="10226901" y="182256"/>
            <a:ext cx="1478314" cy="774254"/>
          </a:xfrm>
          <a:prstGeom prst="rect">
            <a:avLst/>
          </a:prstGeom>
          <a:ln w="12700">
            <a:miter lim="400000"/>
          </a:ln>
        </p:spPr>
      </p:pic>
      <p:sp>
        <p:nvSpPr>
          <p:cNvPr id="222" name="-Fundamentals of system engineering and project management for large scientific projects, Prof. Xompero Marco Prof. Runa Antonio Briguglio Pellegrino…"/>
          <p:cNvSpPr txBox="1"/>
          <p:nvPr/>
        </p:nvSpPr>
        <p:spPr>
          <a:xfrm>
            <a:off x="455998" y="1874803"/>
            <a:ext cx="11736003" cy="40737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1000"/>
              </a:spcBef>
              <a:defRPr sz="2000">
                <a:latin typeface="+mj-lt"/>
                <a:ea typeface="+mj-ea"/>
                <a:cs typeface="+mj-cs"/>
                <a:sym typeface="Arial"/>
              </a:defRPr>
            </a:pPr>
            <a:r>
              <a:t>-Fundamentals of system engineering and project management for large scientific projects, Prof. Xompero Marco Prof. Runa Antonio Briguglio Pellegrino</a:t>
            </a:r>
          </a:p>
          <a:p>
            <a:pPr>
              <a:lnSpc>
                <a:spcPct val="90000"/>
              </a:lnSpc>
              <a:spcBef>
                <a:spcPts val="1000"/>
              </a:spcBef>
              <a:defRPr sz="2000">
                <a:latin typeface="+mj-lt"/>
                <a:ea typeface="+mj-ea"/>
                <a:cs typeface="+mj-cs"/>
                <a:sym typeface="Arial"/>
              </a:defRPr>
            </a:pPr>
            <a:r>
              <a:t>- Adaptive Optics for Astronomy, Prof. Arcidiacono Carmelo</a:t>
            </a:r>
          </a:p>
          <a:p>
            <a:pPr>
              <a:lnSpc>
                <a:spcPct val="90000"/>
              </a:lnSpc>
              <a:spcBef>
                <a:spcPts val="1000"/>
              </a:spcBef>
              <a:defRPr sz="2000">
                <a:latin typeface="+mj-lt"/>
                <a:ea typeface="+mj-ea"/>
                <a:cs typeface="+mj-cs"/>
                <a:sym typeface="Arial"/>
              </a:defRPr>
            </a:pPr>
            <a:r>
              <a:t>- Deep Networks &amp; Structured Learning, Prof. Basili Roberto</a:t>
            </a:r>
          </a:p>
          <a:p>
            <a:pPr>
              <a:lnSpc>
                <a:spcPct val="90000"/>
              </a:lnSpc>
              <a:spcBef>
                <a:spcPts val="1000"/>
              </a:spcBef>
              <a:defRPr sz="2000">
                <a:latin typeface="+mj-lt"/>
                <a:ea typeface="+mj-ea"/>
                <a:cs typeface="+mj-cs"/>
                <a:sym typeface="Arial"/>
              </a:defRPr>
            </a:pPr>
            <a:r>
              <a:t>- Ottica adattiva per l’astrofisica, Prof. Busoni Lorenzo Prof. Esposito Simone</a:t>
            </a:r>
          </a:p>
          <a:p>
            <a:pPr marL="200526" indent="-200526">
              <a:lnSpc>
                <a:spcPct val="90000"/>
              </a:lnSpc>
              <a:spcBef>
                <a:spcPts val="1000"/>
              </a:spcBef>
              <a:buSzPct val="100000"/>
              <a:buChar char="-"/>
              <a:defRPr sz="2000">
                <a:latin typeface="+mj-lt"/>
                <a:ea typeface="+mj-ea"/>
                <a:cs typeface="+mj-cs"/>
                <a:sym typeface="Arial"/>
              </a:defRPr>
            </a:pPr>
            <a:r>
              <a:t>Radio and optical interferometry, Prof. Fabrizio Massi Prof. Giovanni Comoretto</a:t>
            </a:r>
          </a:p>
          <a:p>
            <a:pPr>
              <a:lnSpc>
                <a:spcPct val="90000"/>
              </a:lnSpc>
              <a:spcBef>
                <a:spcPts val="1000"/>
              </a:spcBef>
              <a:defRPr sz="2000">
                <a:latin typeface="+mj-lt"/>
                <a:ea typeface="+mj-ea"/>
                <a:cs typeface="+mj-cs"/>
                <a:sym typeface="Arial"/>
              </a:defRPr>
            </a:pPr>
            <a:r>
              <a:t>- The ORP International school Observing with Adaptive Optics at Observatoire de Haute Provence in France from 29th September to 4th October 2024</a:t>
            </a:r>
          </a:p>
          <a:p>
            <a:pPr>
              <a:lnSpc>
                <a:spcPct val="90000"/>
              </a:lnSpc>
              <a:spcBef>
                <a:spcPts val="1000"/>
              </a:spcBef>
              <a:defRPr b="1" sz="2000">
                <a:latin typeface="+mj-lt"/>
                <a:ea typeface="+mj-ea"/>
                <a:cs typeface="+mj-cs"/>
                <a:sym typeface="Arial"/>
              </a:defRPr>
            </a:pPr>
            <a:r>
              <a:t>Additional Trasversal/Soft Skills Courses:</a:t>
            </a:r>
          </a:p>
          <a:p>
            <a:pPr>
              <a:lnSpc>
                <a:spcPct val="90000"/>
              </a:lnSpc>
              <a:spcBef>
                <a:spcPts val="1000"/>
              </a:spcBef>
              <a:defRPr sz="2000">
                <a:latin typeface="+mj-lt"/>
                <a:ea typeface="+mj-ea"/>
                <a:cs typeface="+mj-cs"/>
                <a:sym typeface="Arial"/>
              </a:defRPr>
            </a:pPr>
            <a:r>
              <a:t>- The impact of my research: bridging knowledge to people needs - Prof. Davide Ederle - Dott.ssa Ileana Borrelli , Direttrice Ufficio Terza Missione e Valorizzazione della Ricerca - Dott.ssa Elena Pavan, Direttrice Ufficio Dottorato di Ricerca</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Courses, activities, and schools planned for the 3nd year"/>
          <p:cNvSpPr txBox="1"/>
          <p:nvPr>
            <p:ph type="title"/>
          </p:nvPr>
        </p:nvSpPr>
        <p:spPr>
          <a:xfrm>
            <a:off x="363236" y="991469"/>
            <a:ext cx="11736003" cy="1188002"/>
          </a:xfrm>
          <a:prstGeom prst="rect">
            <a:avLst/>
          </a:prstGeom>
        </p:spPr>
        <p:txBody>
          <a:bodyPr/>
          <a:lstStyle>
            <a:lvl1pPr marL="228600" indent="-228600">
              <a:spcBef>
                <a:spcPts val="1000"/>
              </a:spcBef>
              <a:defRPr sz="2400"/>
            </a:lvl1pPr>
          </a:lstStyle>
          <a:p>
            <a:pPr/>
            <a:r>
              <a:t>Courses, activities, and schools planned for the 3nd year</a:t>
            </a:r>
          </a:p>
        </p:txBody>
      </p:sp>
      <p:sp>
        <p:nvSpPr>
          <p:cNvPr id="227" name="- Integration and testing of the CiaoCiao WFS with the ALPAO DM88 in the laboratory…"/>
          <p:cNvSpPr txBox="1"/>
          <p:nvPr>
            <p:ph type="body" idx="1"/>
          </p:nvPr>
        </p:nvSpPr>
        <p:spPr>
          <a:xfrm>
            <a:off x="458084" y="1905553"/>
            <a:ext cx="11275832" cy="3859560"/>
          </a:xfrm>
          <a:prstGeom prst="rect">
            <a:avLst/>
          </a:prstGeom>
        </p:spPr>
        <p:txBody>
          <a:bodyPr/>
          <a:lstStyle/>
          <a:p>
            <a:pPr indent="0" defTabSz="758951">
              <a:spcBef>
                <a:spcPts val="800"/>
              </a:spcBef>
              <a:defRPr sz="2300"/>
            </a:pPr>
            <a:r>
              <a:t>- Integration and testing of the CiaoCiao WFS with the ALPAO DM88 in the laboratory</a:t>
            </a:r>
          </a:p>
          <a:p>
            <a:pPr indent="0" defTabSz="758951">
              <a:spcBef>
                <a:spcPts val="800"/>
              </a:spcBef>
              <a:defRPr sz="2300"/>
            </a:pPr>
            <a:r>
              <a:t>- Broadband operation tests and turbulence simulations</a:t>
            </a:r>
          </a:p>
          <a:p>
            <a:pPr indent="0" defTabSz="758951">
              <a:spcBef>
                <a:spcPts val="800"/>
              </a:spcBef>
              <a:defRPr sz="2300"/>
            </a:pPr>
            <a:r>
              <a:t>- Development and validation of analysis software for experimental data</a:t>
            </a:r>
          </a:p>
          <a:p>
            <a:pPr indent="0" defTabSz="758951">
              <a:spcBef>
                <a:spcPts val="800"/>
              </a:spcBef>
              <a:defRPr sz="2300"/>
            </a:pPr>
            <a:r>
              <a:t>- Participation in international adaptive optics conderence: AO4ELT - Adaptive Optics for Extremely Large Telescopes 8 - October 27 to 31, 2025 - Viña del Mar, Chile </a:t>
            </a:r>
          </a:p>
          <a:p>
            <a:pPr indent="0" defTabSz="758951">
              <a:spcBef>
                <a:spcPts val="800"/>
              </a:spcBef>
              <a:defRPr sz="2300"/>
            </a:pPr>
            <a:r>
              <a:t>- Continuation of the collaboration with the NRC–HAA group in Canada, with activities on the </a:t>
            </a:r>
            <a:r>
              <a:rPr i="1"/>
              <a:t>REVOLT</a:t>
            </a:r>
            <a:r>
              <a:t> adaptive optics bench and the analysis of data from the gain scheduling camera</a:t>
            </a:r>
          </a:p>
          <a:p>
            <a:pPr indent="0" defTabSz="758951">
              <a:spcBef>
                <a:spcPts val="800"/>
              </a:spcBef>
              <a:defRPr sz="2300"/>
            </a:pPr>
            <a:r>
              <a:t>-I will follow the course Public Speaking – Parla con efficacia, ispira con passione (Unismart Unipd, 6–8 November 2025).</a:t>
            </a:r>
          </a:p>
        </p:txBody>
      </p:sp>
      <p:sp>
        <p:nvSpPr>
          <p:cNvPr id="228" name="Proposed PhD Thesis Title: Sensing phase discontinuities on ELT segmented pupil with a rotational shearing interferometer."/>
          <p:cNvSpPr txBox="1"/>
          <p:nvPr/>
        </p:nvSpPr>
        <p:spPr>
          <a:xfrm>
            <a:off x="322847" y="5917629"/>
            <a:ext cx="11546307" cy="7616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1000"/>
              </a:spcBef>
              <a:defRPr b="1" sz="2800">
                <a:latin typeface="+mj-lt"/>
                <a:ea typeface="+mj-ea"/>
                <a:cs typeface="+mj-cs"/>
                <a:sym typeface="Arial"/>
              </a:defRPr>
            </a:pPr>
            <a:r>
              <a:t>Proposed PhD Thesis Title: </a:t>
            </a:r>
            <a:r>
              <a:rPr b="0"/>
              <a:t>Sensing phase discontinuities on ELT segmented pupil with a rotational shearing interferometer.</a:t>
            </a:r>
          </a:p>
        </p:txBody>
      </p:sp>
      <p:pic>
        <p:nvPicPr>
          <p:cNvPr id="229" name="inaf-fondo-bianco.tif" descr="inaf-fondo-bianco.tif"/>
          <p:cNvPicPr>
            <a:picLocks noChangeAspect="1"/>
          </p:cNvPicPr>
          <p:nvPr/>
        </p:nvPicPr>
        <p:blipFill>
          <a:blip r:embed="rId2">
            <a:extLst/>
          </a:blip>
          <a:stretch>
            <a:fillRect/>
          </a:stretch>
        </p:blipFill>
        <p:spPr>
          <a:xfrm>
            <a:off x="10226901" y="182256"/>
            <a:ext cx="1478314" cy="77425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Google Shape;179;p14"/>
          <p:cNvSpPr txBox="1"/>
          <p:nvPr>
            <p:ph type="title" idx="4294967295"/>
          </p:nvPr>
        </p:nvSpPr>
        <p:spPr>
          <a:xfrm>
            <a:off x="838200" y="-1325563"/>
            <a:ext cx="10515600" cy="1325563"/>
          </a:xfrm>
          <a:prstGeom prst="rect">
            <a:avLst/>
          </a:prstGeom>
        </p:spPr>
        <p:txBody>
          <a:bodyPr anchor="b"/>
          <a:lstStyle>
            <a:lvl1pPr algn="ctr"/>
          </a:lstStyle>
          <a:p>
            <a:pPr/>
            <a:r>
              <a:t>Università degli Studi di Padova</a:t>
            </a:r>
          </a:p>
        </p:txBody>
      </p:sp>
      <p:pic>
        <p:nvPicPr>
          <p:cNvPr id="232" name="inaf-fondo-bianco.tif" descr="inaf-fondo-bianco.tif"/>
          <p:cNvPicPr>
            <a:picLocks noChangeAspect="1"/>
          </p:cNvPicPr>
          <p:nvPr/>
        </p:nvPicPr>
        <p:blipFill>
          <a:blip r:embed="rId2">
            <a:extLst/>
          </a:blip>
          <a:stretch>
            <a:fillRect/>
          </a:stretch>
        </p:blipFill>
        <p:spPr>
          <a:xfrm>
            <a:off x="10226901" y="182256"/>
            <a:ext cx="1478314" cy="77425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Google Shape;111;p3"/>
          <p:cNvSpPr txBox="1"/>
          <p:nvPr>
            <p:ph type="title"/>
          </p:nvPr>
        </p:nvSpPr>
        <p:spPr>
          <a:xfrm>
            <a:off x="228000" y="835261"/>
            <a:ext cx="11736000" cy="1188002"/>
          </a:xfrm>
          <a:prstGeom prst="rect">
            <a:avLst/>
          </a:prstGeom>
        </p:spPr>
        <p:txBody>
          <a:bodyPr/>
          <a:lstStyle/>
          <a:p>
            <a:pPr/>
            <a:r>
              <a:t>SCIENTIFIC CONTEXT</a:t>
            </a:r>
          </a:p>
        </p:txBody>
      </p:sp>
      <p:sp>
        <p:nvSpPr>
          <p:cNvPr id="145" name="Google Shape;112;p3"/>
          <p:cNvSpPr txBox="1"/>
          <p:nvPr>
            <p:ph type="body" sz="quarter" idx="1"/>
          </p:nvPr>
        </p:nvSpPr>
        <p:spPr>
          <a:xfrm>
            <a:off x="306147" y="1661179"/>
            <a:ext cx="11736003" cy="946264"/>
          </a:xfrm>
          <a:prstGeom prst="rect">
            <a:avLst/>
          </a:prstGeom>
        </p:spPr>
        <p:txBody>
          <a:bodyPr/>
          <a:lstStyle>
            <a:lvl1pPr indent="0">
              <a:defRPr sz="2000"/>
            </a:lvl1pPr>
          </a:lstStyle>
          <a:p>
            <a:pPr/>
            <a:r>
              <a:t>Unlike conventional telescopes with a continuous pupil, ELT feature multiple, independently controlled segments that must be aligned and phased with high precision to function as a single, coherent optical system.</a:t>
            </a:r>
          </a:p>
        </p:txBody>
      </p:sp>
      <p:pic>
        <p:nvPicPr>
          <p:cNvPr id="146" name="inaf-fondo-bianco.tif" descr="inaf-fondo-bianco.tif"/>
          <p:cNvPicPr>
            <a:picLocks noChangeAspect="1"/>
          </p:cNvPicPr>
          <p:nvPr/>
        </p:nvPicPr>
        <p:blipFill>
          <a:blip r:embed="rId3">
            <a:extLst/>
          </a:blip>
          <a:stretch>
            <a:fillRect/>
          </a:stretch>
        </p:blipFill>
        <p:spPr>
          <a:xfrm>
            <a:off x="10226901" y="182256"/>
            <a:ext cx="1478314" cy="774254"/>
          </a:xfrm>
          <a:prstGeom prst="rect">
            <a:avLst/>
          </a:prstGeom>
          <a:ln w="12700">
            <a:miter lim="400000"/>
          </a:ln>
        </p:spPr>
      </p:pic>
      <p:pic>
        <p:nvPicPr>
          <p:cNvPr id="147" name="Screenshot 2025-09-13 alle 12.20.43.png" descr="Screenshot 2025-09-13 alle 12.20.43.png"/>
          <p:cNvPicPr>
            <a:picLocks noChangeAspect="1"/>
          </p:cNvPicPr>
          <p:nvPr/>
        </p:nvPicPr>
        <p:blipFill>
          <a:blip r:embed="rId4">
            <a:extLst/>
          </a:blip>
          <a:srcRect l="1619" t="0" r="0" b="0"/>
          <a:stretch>
            <a:fillRect/>
          </a:stretch>
        </p:blipFill>
        <p:spPr>
          <a:xfrm>
            <a:off x="280243" y="2752248"/>
            <a:ext cx="6538859" cy="2215505"/>
          </a:xfrm>
          <a:prstGeom prst="rect">
            <a:avLst/>
          </a:prstGeom>
          <a:ln w="12700">
            <a:miter lim="400000"/>
          </a:ln>
        </p:spPr>
      </p:pic>
      <p:pic>
        <p:nvPicPr>
          <p:cNvPr id="148" name="Screenshot 2025-09-13 alle 12.21.18.png" descr="Screenshot 2025-09-13 alle 12.21.18.png"/>
          <p:cNvPicPr>
            <a:picLocks noChangeAspect="1"/>
          </p:cNvPicPr>
          <p:nvPr/>
        </p:nvPicPr>
        <p:blipFill>
          <a:blip r:embed="rId5">
            <a:extLst/>
          </a:blip>
          <a:stretch>
            <a:fillRect/>
          </a:stretch>
        </p:blipFill>
        <p:spPr>
          <a:xfrm>
            <a:off x="8444604" y="2432124"/>
            <a:ext cx="2383735" cy="2612176"/>
          </a:xfrm>
          <a:prstGeom prst="rect">
            <a:avLst/>
          </a:prstGeom>
          <a:ln w="12700">
            <a:miter lim="400000"/>
          </a:ln>
        </p:spPr>
      </p:pic>
      <p:sp>
        <p:nvSpPr>
          <p:cNvPr id="149" name="Comparison of Primary Mirror Apertures:…"/>
          <p:cNvSpPr txBox="1"/>
          <p:nvPr/>
        </p:nvSpPr>
        <p:spPr>
          <a:xfrm>
            <a:off x="384956" y="5112410"/>
            <a:ext cx="6843470" cy="14656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1000"/>
              </a:spcBef>
              <a:defRPr sz="2000">
                <a:latin typeface="+mj-lt"/>
                <a:ea typeface="+mj-ea"/>
                <a:cs typeface="+mj-cs"/>
                <a:sym typeface="Arial"/>
              </a:defRPr>
            </a:pPr>
            <a:r>
              <a:t>Comparison of Primary Mirror Apertures:</a:t>
            </a:r>
          </a:p>
          <a:p>
            <a:pPr>
              <a:lnSpc>
                <a:spcPct val="90000"/>
              </a:lnSpc>
              <a:spcBef>
                <a:spcPts val="1000"/>
              </a:spcBef>
              <a:defRPr sz="2000">
                <a:latin typeface="+mj-lt"/>
                <a:ea typeface="+mj-ea"/>
                <a:cs typeface="+mj-cs"/>
                <a:sym typeface="Arial"/>
              </a:defRPr>
            </a:pPr>
            <a:r>
              <a:t>Next-generation extremely  telescopes (GMT, TMT, ELT) use segmented mirrors instead of monolithic ones. These segments must be precisely aligned and phased to act as a single, coherent optical surface.</a:t>
            </a:r>
          </a:p>
        </p:txBody>
      </p:sp>
      <p:sp>
        <p:nvSpPr>
          <p:cNvPr id="150" name="ELT structure:…"/>
          <p:cNvSpPr txBox="1"/>
          <p:nvPr/>
        </p:nvSpPr>
        <p:spPr>
          <a:xfrm>
            <a:off x="7727135" y="5112410"/>
            <a:ext cx="3818675" cy="14656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1000"/>
              </a:spcBef>
              <a:defRPr sz="2000">
                <a:latin typeface="+mj-lt"/>
                <a:ea typeface="+mj-ea"/>
                <a:cs typeface="+mj-cs"/>
                <a:sym typeface="Arial"/>
              </a:defRPr>
            </a:pPr>
            <a:r>
              <a:t>ELT structure:</a:t>
            </a:r>
          </a:p>
          <a:p>
            <a:pPr>
              <a:lnSpc>
                <a:spcPct val="90000"/>
              </a:lnSpc>
              <a:spcBef>
                <a:spcPts val="1000"/>
              </a:spcBef>
              <a:defRPr sz="2000">
                <a:latin typeface="+mj-lt"/>
                <a:ea typeface="+mj-ea"/>
                <a:cs typeface="+mj-cs"/>
                <a:sym typeface="Arial"/>
              </a:defRPr>
            </a:pPr>
            <a:r>
              <a:t>Six support spiders cast shadows on the primary mirror, splitting the pupil and introducing phase errors that require correction.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Google Shape;118;p4"/>
          <p:cNvSpPr txBox="1"/>
          <p:nvPr>
            <p:ph type="title"/>
          </p:nvPr>
        </p:nvSpPr>
        <p:spPr>
          <a:xfrm>
            <a:off x="228000" y="992035"/>
            <a:ext cx="11736000" cy="1188002"/>
          </a:xfrm>
          <a:prstGeom prst="rect">
            <a:avLst/>
          </a:prstGeom>
        </p:spPr>
        <p:txBody>
          <a:bodyPr/>
          <a:lstStyle>
            <a:lvl1pPr>
              <a:defRPr sz="3500"/>
            </a:lvl1pPr>
          </a:lstStyle>
          <a:p>
            <a:pPr/>
            <a:r>
              <a:t>The ELT Entrance Pupil and Segmented Primary Mirror</a:t>
            </a:r>
          </a:p>
        </p:txBody>
      </p:sp>
      <p:pic>
        <p:nvPicPr>
          <p:cNvPr id="155" name="Primary mirror.png" descr="Primary mirror.png"/>
          <p:cNvPicPr>
            <a:picLocks noChangeAspect="1"/>
          </p:cNvPicPr>
          <p:nvPr/>
        </p:nvPicPr>
        <p:blipFill>
          <a:blip r:embed="rId3">
            <a:extLst/>
          </a:blip>
          <a:stretch>
            <a:fillRect/>
          </a:stretch>
        </p:blipFill>
        <p:spPr>
          <a:xfrm>
            <a:off x="6677245" y="2026001"/>
            <a:ext cx="4680031" cy="2575742"/>
          </a:xfrm>
          <a:prstGeom prst="rect">
            <a:avLst/>
          </a:prstGeom>
          <a:ln w="12700">
            <a:miter lim="400000"/>
          </a:ln>
        </p:spPr>
      </p:pic>
      <p:pic>
        <p:nvPicPr>
          <p:cNvPr id="156" name="Immagine 03-09-24 - 15.28.jpg" descr="Immagine 03-09-24 - 15.28.jpg"/>
          <p:cNvPicPr>
            <a:picLocks noChangeAspect="1"/>
          </p:cNvPicPr>
          <p:nvPr/>
        </p:nvPicPr>
        <p:blipFill>
          <a:blip r:embed="rId4">
            <a:extLst/>
          </a:blip>
          <a:srcRect l="0" t="0" r="67367" b="0"/>
          <a:stretch>
            <a:fillRect/>
          </a:stretch>
        </p:blipFill>
        <p:spPr>
          <a:xfrm>
            <a:off x="831027" y="1994617"/>
            <a:ext cx="3019681" cy="2868529"/>
          </a:xfrm>
          <a:prstGeom prst="rect">
            <a:avLst/>
          </a:prstGeom>
          <a:ln w="12700">
            <a:miter lim="400000"/>
          </a:ln>
        </p:spPr>
      </p:pic>
      <p:sp>
        <p:nvSpPr>
          <p:cNvPr id="157" name="ELT Pupil:…"/>
          <p:cNvSpPr txBox="1"/>
          <p:nvPr/>
        </p:nvSpPr>
        <p:spPr>
          <a:xfrm>
            <a:off x="260586" y="4654274"/>
            <a:ext cx="5438570" cy="18563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1000"/>
              </a:spcBef>
              <a:defRPr sz="2000">
                <a:latin typeface="+mj-lt"/>
                <a:ea typeface="+mj-ea"/>
                <a:cs typeface="+mj-cs"/>
                <a:sym typeface="Arial"/>
              </a:defRPr>
            </a:pPr>
            <a:r>
              <a:t>ELT Pupil:</a:t>
            </a:r>
          </a:p>
          <a:p>
            <a:pPr>
              <a:lnSpc>
                <a:spcPct val="90000"/>
              </a:lnSpc>
              <a:spcBef>
                <a:spcPts val="1000"/>
              </a:spcBef>
              <a:defRPr sz="2000">
                <a:latin typeface="+mj-lt"/>
                <a:ea typeface="+mj-ea"/>
                <a:cs typeface="+mj-cs"/>
                <a:sym typeface="Arial"/>
              </a:defRPr>
            </a:pPr>
            <a:r>
              <a:t>Support spiders structures for the secondary mirror split the pupil into </a:t>
            </a:r>
            <a:r>
              <a:rPr b="1"/>
              <a:t>six segments.</a:t>
            </a:r>
          </a:p>
          <a:p>
            <a:pPr>
              <a:lnSpc>
                <a:spcPct val="90000"/>
              </a:lnSpc>
              <a:spcBef>
                <a:spcPts val="1000"/>
              </a:spcBef>
              <a:defRPr sz="2000">
                <a:latin typeface="+mj-lt"/>
                <a:ea typeface="+mj-ea"/>
                <a:cs typeface="+mj-cs"/>
                <a:sym typeface="Arial"/>
              </a:defRPr>
            </a:pPr>
            <a:r>
              <a:t>The presence of these gaps introduces </a:t>
            </a:r>
            <a:r>
              <a:rPr b="1"/>
              <a:t>phase discontinuities</a:t>
            </a:r>
            <a:r>
              <a:t> that need to be corrected for optimal wavefront reconstruction</a:t>
            </a:r>
          </a:p>
        </p:txBody>
      </p:sp>
      <p:sp>
        <p:nvSpPr>
          <p:cNvPr id="158" name="ELT primary mirror:…"/>
          <p:cNvSpPr txBox="1"/>
          <p:nvPr/>
        </p:nvSpPr>
        <p:spPr>
          <a:xfrm>
            <a:off x="6297976" y="4735222"/>
            <a:ext cx="5438569" cy="14656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1000"/>
              </a:spcBef>
              <a:defRPr sz="2000">
                <a:latin typeface="+mj-lt"/>
                <a:ea typeface="+mj-ea"/>
                <a:cs typeface="+mj-cs"/>
                <a:sym typeface="Arial"/>
              </a:defRPr>
            </a:pPr>
            <a:r>
              <a:t>ELT primary mirror:</a:t>
            </a:r>
          </a:p>
          <a:p>
            <a:pPr>
              <a:lnSpc>
                <a:spcPct val="90000"/>
              </a:lnSpc>
              <a:spcBef>
                <a:spcPts val="1000"/>
              </a:spcBef>
              <a:defRPr sz="2000">
                <a:latin typeface="+mj-lt"/>
                <a:ea typeface="+mj-ea"/>
                <a:cs typeface="+mj-cs"/>
                <a:sym typeface="Arial"/>
              </a:defRPr>
            </a:pPr>
            <a:r>
              <a:t>The primary mirror consists of </a:t>
            </a:r>
            <a:r>
              <a:rPr b="1"/>
              <a:t>798 hexagonal segments</a:t>
            </a:r>
            <a:r>
              <a:t>, which play a crucial role in correcting wavefront aberrations through adaptive optics systems.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Google Shape;125;p5"/>
          <p:cNvSpPr txBox="1"/>
          <p:nvPr>
            <p:ph type="title"/>
          </p:nvPr>
        </p:nvSpPr>
        <p:spPr>
          <a:xfrm>
            <a:off x="444486" y="861130"/>
            <a:ext cx="11736003" cy="1188002"/>
          </a:xfrm>
          <a:prstGeom prst="rect">
            <a:avLst/>
          </a:prstGeom>
        </p:spPr>
        <p:txBody>
          <a:bodyPr/>
          <a:lstStyle/>
          <a:p>
            <a:pPr/>
            <a:r>
              <a:t>Wavefront sensors (WFS) and Piston aberration:</a:t>
            </a:r>
          </a:p>
        </p:txBody>
      </p:sp>
      <p:sp>
        <p:nvSpPr>
          <p:cNvPr id="163" name="Google Shape;127;p5"/>
          <p:cNvSpPr txBox="1"/>
          <p:nvPr/>
        </p:nvSpPr>
        <p:spPr>
          <a:xfrm>
            <a:off x="362325" y="3242367"/>
            <a:ext cx="4913687" cy="155707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nSpc>
                <a:spcPct val="90000"/>
              </a:lnSpc>
              <a:spcBef>
                <a:spcPts val="1000"/>
              </a:spcBef>
              <a:defRPr sz="2000">
                <a:latin typeface="+mj-lt"/>
                <a:ea typeface="+mj-ea"/>
                <a:cs typeface="+mj-cs"/>
                <a:sym typeface="Arial"/>
              </a:defRPr>
            </a:pPr>
            <a:r>
              <a:t>What is the LWE?</a:t>
            </a:r>
          </a:p>
          <a:p>
            <a:pPr>
              <a:lnSpc>
                <a:spcPct val="90000"/>
              </a:lnSpc>
              <a:spcBef>
                <a:spcPts val="1000"/>
              </a:spcBef>
              <a:defRPr sz="2000">
                <a:latin typeface="+mj-lt"/>
                <a:ea typeface="+mj-ea"/>
                <a:cs typeface="+mj-cs"/>
                <a:sym typeface="Arial"/>
              </a:defRPr>
            </a:pPr>
            <a:r>
              <a:t>The Low Wind Effect is a phenomenon observed in telescopes with thick spiders (e.g., ELT), occurring under low wind conditions during observations</a:t>
            </a:r>
          </a:p>
        </p:txBody>
      </p:sp>
      <p:sp>
        <p:nvSpPr>
          <p:cNvPr id="164" name="Adaptive optics sensors efficiently detect most wavefront aberrations, piston aberration (type 0) remains challenging.…"/>
          <p:cNvSpPr txBox="1"/>
          <p:nvPr/>
        </p:nvSpPr>
        <p:spPr>
          <a:xfrm>
            <a:off x="389237" y="1762280"/>
            <a:ext cx="10926872" cy="12019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1000"/>
              </a:spcBef>
              <a:defRPr sz="2000">
                <a:latin typeface="+mj-lt"/>
                <a:ea typeface="+mj-ea"/>
                <a:cs typeface="+mj-cs"/>
                <a:sym typeface="Arial"/>
              </a:defRPr>
            </a:pPr>
            <a:r>
              <a:t>Adaptive optics sensors efficiently detect most wavefront aberrations, </a:t>
            </a:r>
            <a:r>
              <a:rPr b="1"/>
              <a:t>piston aberration</a:t>
            </a:r>
            <a:r>
              <a:t> (type 0) remains challenging. </a:t>
            </a:r>
          </a:p>
          <a:p>
            <a:pPr>
              <a:lnSpc>
                <a:spcPct val="90000"/>
              </a:lnSpc>
              <a:spcBef>
                <a:spcPts val="1000"/>
              </a:spcBef>
              <a:defRPr sz="2000">
                <a:latin typeface="+mj-lt"/>
                <a:ea typeface="+mj-ea"/>
                <a:cs typeface="+mj-cs"/>
                <a:sym typeface="Arial"/>
              </a:defRPr>
            </a:pPr>
            <a:r>
              <a:t>In small telescopes, its phase shift is negligible (&lt;λ), in the ELT, it can </a:t>
            </a:r>
            <a:r>
              <a:rPr b="1"/>
              <a:t>exceed λ</a:t>
            </a:r>
            <a:r>
              <a:t>, especially due to the pupil structure and to the low wind effect, making correction crucial.</a:t>
            </a:r>
          </a:p>
        </p:txBody>
      </p:sp>
      <p:sp>
        <p:nvSpPr>
          <p:cNvPr id="165" name="Google Shape;127;p5"/>
          <p:cNvSpPr txBox="1"/>
          <p:nvPr/>
        </p:nvSpPr>
        <p:spPr>
          <a:xfrm>
            <a:off x="362325" y="5027202"/>
            <a:ext cx="4913687" cy="116635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nSpc>
                <a:spcPct val="90000"/>
              </a:lnSpc>
              <a:spcBef>
                <a:spcPts val="1000"/>
              </a:spcBef>
              <a:defRPr sz="2000">
                <a:latin typeface="+mj-lt"/>
                <a:ea typeface="+mj-ea"/>
                <a:cs typeface="+mj-cs"/>
                <a:sym typeface="Arial"/>
              </a:defRPr>
            </a:lvl1pPr>
          </a:lstStyle>
          <a:p>
            <a:pPr/>
            <a:r>
              <a:t>Segment 2 shows a significantly larger piston value, while segments 1–3 and 4–6 show similar values. Segment 5 has an almost negligible piston.</a:t>
            </a:r>
          </a:p>
        </p:txBody>
      </p:sp>
      <p:pic>
        <p:nvPicPr>
          <p:cNvPr id="166" name="image27.gif" descr="image27.gif"/>
          <p:cNvPicPr>
            <a:picLocks noChangeAspect="0"/>
          </p:cNvPicPr>
          <p:nvPr/>
        </p:nvPicPr>
        <p:blipFill>
          <a:blip r:embed="rId3">
            <a:extLst/>
          </a:blip>
          <a:stretch>
            <a:fillRect/>
          </a:stretch>
        </p:blipFill>
        <p:spPr>
          <a:xfrm>
            <a:off x="6231902" y="2909888"/>
            <a:ext cx="4688656" cy="3516492"/>
          </a:xfrm>
          <a:prstGeom prst="rect">
            <a:avLst/>
          </a:prstGeom>
          <a:ln w="12700">
            <a:miter lim="400000"/>
          </a:ln>
        </p:spPr>
      </p:pic>
      <p:pic>
        <p:nvPicPr>
          <p:cNvPr id="167" name="Screenshot 2025-09-13 alle 13.02.26.png" descr="Screenshot 2025-09-13 alle 13.02.26.png"/>
          <p:cNvPicPr>
            <a:picLocks noChangeAspect="1"/>
          </p:cNvPicPr>
          <p:nvPr/>
        </p:nvPicPr>
        <p:blipFill>
          <a:blip r:embed="rId4">
            <a:extLst/>
          </a:blip>
          <a:stretch>
            <a:fillRect/>
          </a:stretch>
        </p:blipFill>
        <p:spPr>
          <a:xfrm>
            <a:off x="10164254" y="4496682"/>
            <a:ext cx="533402" cy="342902"/>
          </a:xfrm>
          <a:prstGeom prst="rect">
            <a:avLst/>
          </a:prstGeom>
          <a:ln w="12700">
            <a:miter lim="400000"/>
          </a:ln>
        </p:spPr>
      </p:pic>
      <p:pic>
        <p:nvPicPr>
          <p:cNvPr id="168" name="inaf-fondo-bianco.tif" descr="inaf-fondo-bianco.tif"/>
          <p:cNvPicPr>
            <a:picLocks noChangeAspect="1"/>
          </p:cNvPicPr>
          <p:nvPr/>
        </p:nvPicPr>
        <p:blipFill>
          <a:blip r:embed="rId5">
            <a:extLst/>
          </a:blip>
          <a:stretch>
            <a:fillRect/>
          </a:stretch>
        </p:blipFill>
        <p:spPr>
          <a:xfrm>
            <a:off x="10226901" y="182256"/>
            <a:ext cx="1478314" cy="77425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Google Shape;133;p6"/>
          <p:cNvSpPr txBox="1"/>
          <p:nvPr>
            <p:ph type="title"/>
          </p:nvPr>
        </p:nvSpPr>
        <p:spPr>
          <a:xfrm>
            <a:off x="456000" y="1160462"/>
            <a:ext cx="11736000" cy="1188003"/>
          </a:xfrm>
          <a:prstGeom prst="rect">
            <a:avLst/>
          </a:prstGeom>
        </p:spPr>
        <p:txBody>
          <a:bodyPr/>
          <a:lstStyle/>
          <a:p>
            <a:pPr/>
            <a:r>
              <a:t>CiaoCiao wavefront sensor</a:t>
            </a:r>
          </a:p>
        </p:txBody>
      </p:sp>
      <p:sp>
        <p:nvSpPr>
          <p:cNvPr id="173" name="Google Shape;134;p6"/>
          <p:cNvSpPr txBox="1"/>
          <p:nvPr>
            <p:ph type="body" sz="half" idx="1"/>
          </p:nvPr>
        </p:nvSpPr>
        <p:spPr>
          <a:xfrm>
            <a:off x="448999" y="2025743"/>
            <a:ext cx="5417033" cy="4292606"/>
          </a:xfrm>
          <a:prstGeom prst="rect">
            <a:avLst/>
          </a:prstGeom>
        </p:spPr>
        <p:txBody>
          <a:bodyPr/>
          <a:lstStyle/>
          <a:p>
            <a:pPr indent="0" defTabSz="704087">
              <a:spcBef>
                <a:spcPts val="0"/>
              </a:spcBef>
              <a:defRPr sz="2400"/>
            </a:pPr>
            <a:r>
              <a:t>The CiaoCiao is a </a:t>
            </a:r>
            <a:r>
              <a:rPr b="1"/>
              <a:t>rotational shearing interferometer</a:t>
            </a:r>
            <a:r>
              <a:t> proposed as a wavefront sensor (WFS) to measure </a:t>
            </a:r>
            <a:r>
              <a:rPr b="1"/>
              <a:t>phase differences </a:t>
            </a:r>
            <a:r>
              <a:t>across the spiders of the ELT pupil. </a:t>
            </a:r>
          </a:p>
          <a:p>
            <a:pPr indent="0" defTabSz="704087">
              <a:spcBef>
                <a:spcPts val="0"/>
              </a:spcBef>
              <a:defRPr sz="2400"/>
            </a:pPr>
          </a:p>
          <a:p>
            <a:pPr indent="0" defTabSz="704087">
              <a:spcBef>
                <a:spcPts val="0"/>
              </a:spcBef>
              <a:defRPr sz="2400"/>
            </a:pPr>
            <a:r>
              <a:t>The basic principle involves a setup using a Mach-Zehnder interferometerthat simultaneously captures an image of the pupil and the same image rotated by an angle ∆θ, producing interference between the two.</a:t>
            </a:r>
          </a:p>
        </p:txBody>
      </p:sp>
      <p:pic>
        <p:nvPicPr>
          <p:cNvPr id="174" name="Immagine 03-09-24 - 15.25.jpg" descr="Immagine 03-09-24 - 15.25.jpg"/>
          <p:cNvPicPr>
            <a:picLocks noChangeAspect="1"/>
          </p:cNvPicPr>
          <p:nvPr/>
        </p:nvPicPr>
        <p:blipFill>
          <a:blip r:embed="rId3">
            <a:extLst/>
          </a:blip>
          <a:stretch>
            <a:fillRect/>
          </a:stretch>
        </p:blipFill>
        <p:spPr>
          <a:xfrm>
            <a:off x="6219981" y="2518312"/>
            <a:ext cx="5731379" cy="2846961"/>
          </a:xfrm>
          <a:prstGeom prst="rect">
            <a:avLst/>
          </a:prstGeom>
          <a:ln w="12700">
            <a:miter lim="400000"/>
          </a:ln>
        </p:spPr>
      </p:pic>
      <p:pic>
        <p:nvPicPr>
          <p:cNvPr id="175" name="inaf-fondo-bianco.tif" descr="inaf-fondo-bianco.tif"/>
          <p:cNvPicPr>
            <a:picLocks noChangeAspect="1"/>
          </p:cNvPicPr>
          <p:nvPr/>
        </p:nvPicPr>
        <p:blipFill>
          <a:blip r:embed="rId4">
            <a:extLst/>
          </a:blip>
          <a:stretch>
            <a:fillRect/>
          </a:stretch>
        </p:blipFill>
        <p:spPr>
          <a:xfrm>
            <a:off x="10226901" y="182256"/>
            <a:ext cx="1478314" cy="77425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Google Shape;141;p7"/>
          <p:cNvSpPr txBox="1"/>
          <p:nvPr>
            <p:ph type="title"/>
          </p:nvPr>
        </p:nvSpPr>
        <p:spPr>
          <a:xfrm>
            <a:off x="421460" y="728018"/>
            <a:ext cx="11736003" cy="1188003"/>
          </a:xfrm>
          <a:prstGeom prst="rect">
            <a:avLst/>
          </a:prstGeom>
        </p:spPr>
        <p:txBody>
          <a:bodyPr/>
          <a:lstStyle/>
          <a:p>
            <a:pPr/>
            <a:r>
              <a:t>The Theory Behind</a:t>
            </a:r>
          </a:p>
        </p:txBody>
      </p:sp>
      <p:pic>
        <p:nvPicPr>
          <p:cNvPr id="180" name="Screenshot 2025-09-13 alle 13.06.33.png" descr="Screenshot 2025-09-13 alle 13.06.33.png"/>
          <p:cNvPicPr>
            <a:picLocks noChangeAspect="1"/>
          </p:cNvPicPr>
          <p:nvPr/>
        </p:nvPicPr>
        <p:blipFill>
          <a:blip r:embed="rId3">
            <a:extLst/>
          </a:blip>
          <a:stretch>
            <a:fillRect/>
          </a:stretch>
        </p:blipFill>
        <p:spPr>
          <a:xfrm>
            <a:off x="79477" y="4076605"/>
            <a:ext cx="8991602" cy="2781302"/>
          </a:xfrm>
          <a:prstGeom prst="rect">
            <a:avLst/>
          </a:prstGeom>
          <a:ln w="12700">
            <a:miter lim="400000"/>
          </a:ln>
        </p:spPr>
      </p:pic>
      <p:pic>
        <p:nvPicPr>
          <p:cNvPr id="181" name="Screenshot 2025-09-13 alle 13.12.12.png" descr="Screenshot 2025-09-13 alle 13.12.12.png"/>
          <p:cNvPicPr>
            <a:picLocks noChangeAspect="1"/>
          </p:cNvPicPr>
          <p:nvPr/>
        </p:nvPicPr>
        <p:blipFill>
          <a:blip r:embed="rId4">
            <a:extLst/>
          </a:blip>
          <a:stretch>
            <a:fillRect/>
          </a:stretch>
        </p:blipFill>
        <p:spPr>
          <a:xfrm>
            <a:off x="554266" y="1556205"/>
            <a:ext cx="8472373" cy="2554685"/>
          </a:xfrm>
          <a:prstGeom prst="rect">
            <a:avLst/>
          </a:prstGeom>
          <a:ln w="12700">
            <a:miter lim="400000"/>
          </a:ln>
        </p:spPr>
      </p:pic>
      <p:pic>
        <p:nvPicPr>
          <p:cNvPr id="182" name="inaf-fondo-bianco.tif" descr="inaf-fondo-bianco.tif"/>
          <p:cNvPicPr>
            <a:picLocks noChangeAspect="1"/>
          </p:cNvPicPr>
          <p:nvPr/>
        </p:nvPicPr>
        <p:blipFill>
          <a:blip r:embed="rId5">
            <a:extLst/>
          </a:blip>
          <a:stretch>
            <a:fillRect/>
          </a:stretch>
        </p:blipFill>
        <p:spPr>
          <a:xfrm>
            <a:off x="10226901" y="182256"/>
            <a:ext cx="1478314" cy="77425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Google Shape;148;p8"/>
          <p:cNvSpPr txBox="1"/>
          <p:nvPr>
            <p:ph type="title"/>
          </p:nvPr>
        </p:nvSpPr>
        <p:spPr>
          <a:xfrm>
            <a:off x="228000" y="910594"/>
            <a:ext cx="11736000" cy="1188002"/>
          </a:xfrm>
          <a:prstGeom prst="rect">
            <a:avLst/>
          </a:prstGeom>
        </p:spPr>
        <p:txBody>
          <a:bodyPr/>
          <a:lstStyle/>
          <a:p>
            <a:pPr/>
            <a:r>
              <a:t>Results and Future Directions</a:t>
            </a:r>
          </a:p>
        </p:txBody>
      </p:sp>
      <p:pic>
        <p:nvPicPr>
          <p:cNvPr id="187" name="Screenshot 2025-09-13 alle 14.12.01.png" descr="Screenshot 2025-09-13 alle 14.12.01.png"/>
          <p:cNvPicPr>
            <a:picLocks noChangeAspect="1"/>
          </p:cNvPicPr>
          <p:nvPr/>
        </p:nvPicPr>
        <p:blipFill>
          <a:blip r:embed="rId3">
            <a:extLst/>
          </a:blip>
          <a:srcRect l="0" t="0" r="0" b="8051"/>
          <a:stretch>
            <a:fillRect/>
          </a:stretch>
        </p:blipFill>
        <p:spPr>
          <a:xfrm>
            <a:off x="181360" y="1953305"/>
            <a:ext cx="7362402" cy="4875316"/>
          </a:xfrm>
          <a:prstGeom prst="rect">
            <a:avLst/>
          </a:prstGeom>
          <a:ln w="12700">
            <a:miter lim="400000"/>
          </a:ln>
        </p:spPr>
      </p:pic>
      <p:pic>
        <p:nvPicPr>
          <p:cNvPr id="188" name="Screenshot 2025-09-13 alle 14.13.11.png" descr="Screenshot 2025-09-13 alle 14.13.11.png"/>
          <p:cNvPicPr>
            <a:picLocks noChangeAspect="1"/>
          </p:cNvPicPr>
          <p:nvPr/>
        </p:nvPicPr>
        <p:blipFill>
          <a:blip r:embed="rId4">
            <a:extLst/>
          </a:blip>
          <a:stretch>
            <a:fillRect/>
          </a:stretch>
        </p:blipFill>
        <p:spPr>
          <a:xfrm>
            <a:off x="8498889" y="1627783"/>
            <a:ext cx="2739917" cy="2383727"/>
          </a:xfrm>
          <a:prstGeom prst="rect">
            <a:avLst/>
          </a:prstGeom>
          <a:ln w="12700">
            <a:miter lim="400000"/>
          </a:ln>
        </p:spPr>
      </p:pic>
      <p:pic>
        <p:nvPicPr>
          <p:cNvPr id="189" name="Screenshot 2025-09-13 alle 14.14.05.png" descr="Screenshot 2025-09-13 alle 14.14.05.png"/>
          <p:cNvPicPr>
            <a:picLocks noChangeAspect="1"/>
          </p:cNvPicPr>
          <p:nvPr/>
        </p:nvPicPr>
        <p:blipFill>
          <a:blip r:embed="rId5">
            <a:extLst/>
          </a:blip>
          <a:stretch>
            <a:fillRect/>
          </a:stretch>
        </p:blipFill>
        <p:spPr>
          <a:xfrm>
            <a:off x="8713148" y="4500526"/>
            <a:ext cx="2311401" cy="2108202"/>
          </a:xfrm>
          <a:prstGeom prst="rect">
            <a:avLst/>
          </a:prstGeom>
          <a:ln w="12700">
            <a:miter lim="400000"/>
          </a:ln>
        </p:spPr>
      </p:pic>
      <p:sp>
        <p:nvSpPr>
          <p:cNvPr id="190" name="What we see on the camera:"/>
          <p:cNvSpPr txBox="1"/>
          <p:nvPr/>
        </p:nvSpPr>
        <p:spPr>
          <a:xfrm>
            <a:off x="8730932" y="4157326"/>
            <a:ext cx="2275832"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mj-lt"/>
                <a:ea typeface="+mj-ea"/>
                <a:cs typeface="+mj-cs"/>
                <a:sym typeface="Arial"/>
              </a:defRPr>
            </a:lvl1pPr>
          </a:lstStyle>
          <a:p>
            <a:pPr/>
            <a:r>
              <a:t>What we see on the camera:</a:t>
            </a:r>
          </a:p>
        </p:txBody>
      </p:sp>
      <p:pic>
        <p:nvPicPr>
          <p:cNvPr id="191" name="inaf-fondo-bianco.tif" descr="inaf-fondo-bianco.tif"/>
          <p:cNvPicPr>
            <a:picLocks noChangeAspect="1"/>
          </p:cNvPicPr>
          <p:nvPr/>
        </p:nvPicPr>
        <p:blipFill>
          <a:blip r:embed="rId6">
            <a:extLst/>
          </a:blip>
          <a:stretch>
            <a:fillRect/>
          </a:stretch>
        </p:blipFill>
        <p:spPr>
          <a:xfrm>
            <a:off x="10226901" y="182256"/>
            <a:ext cx="1478314" cy="77425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Google Shape;155;p9"/>
          <p:cNvSpPr txBox="1"/>
          <p:nvPr>
            <p:ph type="title"/>
          </p:nvPr>
        </p:nvSpPr>
        <p:spPr>
          <a:xfrm>
            <a:off x="456000" y="1160462"/>
            <a:ext cx="11736000" cy="1188003"/>
          </a:xfrm>
          <a:prstGeom prst="rect">
            <a:avLst/>
          </a:prstGeom>
        </p:spPr>
        <p:txBody>
          <a:bodyPr/>
          <a:lstStyle>
            <a:lvl1pPr>
              <a:spcBef>
                <a:spcPts val="1000"/>
              </a:spcBef>
              <a:defRPr b="0" sz="2800"/>
            </a:lvl1pPr>
          </a:lstStyle>
          <a:p>
            <a:pPr/>
            <a:r>
              <a:t>Results So Far</a:t>
            </a:r>
          </a:p>
        </p:txBody>
      </p:sp>
      <p:pic>
        <p:nvPicPr>
          <p:cNvPr id="196" name="Google Shape;156;p9" descr="Google Shape;156;p9"/>
          <p:cNvPicPr>
            <a:picLocks noChangeAspect="1"/>
          </p:cNvPicPr>
          <p:nvPr/>
        </p:nvPicPr>
        <p:blipFill>
          <a:blip r:embed="rId3">
            <a:extLst/>
          </a:blip>
          <a:stretch>
            <a:fillRect/>
          </a:stretch>
        </p:blipFill>
        <p:spPr>
          <a:xfrm>
            <a:off x="6242637" y="1160462"/>
            <a:ext cx="1109586" cy="1188003"/>
          </a:xfrm>
          <a:prstGeom prst="rect">
            <a:avLst/>
          </a:prstGeom>
          <a:ln w="12700">
            <a:miter lim="400000"/>
          </a:ln>
        </p:spPr>
      </p:pic>
      <p:sp>
        <p:nvSpPr>
          <p:cNvPr id="197" name="Correlation between the piston values applied via the pistonator and those measured through the analysis pipeline.…"/>
          <p:cNvSpPr txBox="1"/>
          <p:nvPr/>
        </p:nvSpPr>
        <p:spPr>
          <a:xfrm>
            <a:off x="6011767" y="2709653"/>
            <a:ext cx="5845813" cy="35657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1000"/>
              </a:spcBef>
              <a:defRPr sz="2000">
                <a:latin typeface="+mj-lt"/>
                <a:ea typeface="+mj-ea"/>
                <a:cs typeface="+mj-cs"/>
                <a:sym typeface="Arial"/>
              </a:defRPr>
            </a:pPr>
            <a:r>
              <a:t>Correlation between the piston values applied via the pistonator and those measured through the analysis pipeline. </a:t>
            </a:r>
          </a:p>
          <a:p>
            <a:pPr>
              <a:lnSpc>
                <a:spcPct val="90000"/>
              </a:lnSpc>
              <a:spcBef>
                <a:spcPts val="1000"/>
              </a:spcBef>
              <a:defRPr sz="2000">
                <a:latin typeface="+mj-lt"/>
                <a:ea typeface="+mj-ea"/>
                <a:cs typeface="+mj-cs"/>
                <a:sym typeface="Arial"/>
              </a:defRPr>
            </a:pPr>
          </a:p>
          <a:p>
            <a:pPr>
              <a:lnSpc>
                <a:spcPct val="90000"/>
              </a:lnSpc>
              <a:spcBef>
                <a:spcPts val="1000"/>
              </a:spcBef>
              <a:defRPr sz="2000">
                <a:latin typeface="+mj-lt"/>
                <a:ea typeface="+mj-ea"/>
                <a:cs typeface="+mj-cs"/>
                <a:sym typeface="Arial"/>
              </a:defRPr>
            </a:pPr>
            <a:r>
              <a:t>A sequence of known piston steps was introduced across the optical segments, and the system’s response was recorded. </a:t>
            </a:r>
          </a:p>
          <a:p>
            <a:pPr>
              <a:lnSpc>
                <a:spcPct val="90000"/>
              </a:lnSpc>
              <a:spcBef>
                <a:spcPts val="1000"/>
              </a:spcBef>
              <a:defRPr sz="2000">
                <a:latin typeface="+mj-lt"/>
                <a:ea typeface="+mj-ea"/>
                <a:cs typeface="+mj-cs"/>
                <a:sym typeface="Arial"/>
              </a:defRPr>
            </a:pPr>
            <a:r>
              <a:t>The resulting plot shows a strong linear relationship between the input and measured values, with a correlation coefficient of 0.997, demonstrating the high accuracy and reliability of the piston retrieval process.</a:t>
            </a:r>
          </a:p>
        </p:txBody>
      </p:sp>
      <p:pic>
        <p:nvPicPr>
          <p:cNvPr id="198" name="Screenshot 2025-02-20 alle 16.45.49.png" descr="Screenshot 2025-02-20 alle 16.45.49.png"/>
          <p:cNvPicPr>
            <a:picLocks noChangeAspect="1"/>
          </p:cNvPicPr>
          <p:nvPr/>
        </p:nvPicPr>
        <p:blipFill>
          <a:blip r:embed="rId4">
            <a:extLst/>
          </a:blip>
          <a:srcRect l="0" t="6584" r="0" b="0"/>
          <a:stretch>
            <a:fillRect/>
          </a:stretch>
        </p:blipFill>
        <p:spPr>
          <a:xfrm>
            <a:off x="-125418" y="2065944"/>
            <a:ext cx="5933769" cy="4381055"/>
          </a:xfrm>
          <a:prstGeom prst="rect">
            <a:avLst/>
          </a:prstGeom>
          <a:ln w="12700">
            <a:miter lim="400000"/>
          </a:ln>
        </p:spPr>
      </p:pic>
      <p:pic>
        <p:nvPicPr>
          <p:cNvPr id="199" name="inaf-fondo-bianco.tif" descr="inaf-fondo-bianco.tif"/>
          <p:cNvPicPr>
            <a:picLocks noChangeAspect="1"/>
          </p:cNvPicPr>
          <p:nvPr/>
        </p:nvPicPr>
        <p:blipFill>
          <a:blip r:embed="rId5">
            <a:extLst/>
          </a:blip>
          <a:stretch>
            <a:fillRect/>
          </a:stretch>
        </p:blipFill>
        <p:spPr>
          <a:xfrm>
            <a:off x="10226901" y="182256"/>
            <a:ext cx="1478314" cy="77425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Google Shape;164;p10"/>
          <p:cNvSpPr txBox="1"/>
          <p:nvPr>
            <p:ph type="title"/>
          </p:nvPr>
        </p:nvSpPr>
        <p:spPr>
          <a:xfrm>
            <a:off x="228000" y="1140243"/>
            <a:ext cx="11736000" cy="1188002"/>
          </a:xfrm>
          <a:prstGeom prst="rect">
            <a:avLst/>
          </a:prstGeom>
        </p:spPr>
        <p:txBody>
          <a:bodyPr/>
          <a:lstStyle/>
          <a:p>
            <a:pPr/>
            <a:r>
              <a:t>Research Stay Abroad – Canada (6 months)</a:t>
            </a:r>
          </a:p>
        </p:txBody>
      </p:sp>
      <p:sp>
        <p:nvSpPr>
          <p:cNvPr id="204" name="Google Shape;166;p10"/>
          <p:cNvSpPr txBox="1"/>
          <p:nvPr>
            <p:ph type="body" sz="quarter" idx="1"/>
          </p:nvPr>
        </p:nvSpPr>
        <p:spPr>
          <a:xfrm>
            <a:off x="541101" y="2135986"/>
            <a:ext cx="8349240" cy="638749"/>
          </a:xfrm>
          <a:prstGeom prst="rect">
            <a:avLst/>
          </a:prstGeom>
        </p:spPr>
        <p:txBody>
          <a:bodyPr/>
          <a:lstStyle/>
          <a:p>
            <a:pPr indent="0" defTabSz="457200">
              <a:lnSpc>
                <a:spcPct val="100000"/>
              </a:lnSpc>
              <a:spcBef>
                <a:spcPts val="1200"/>
              </a:spcBef>
              <a:defRPr b="1" sz="1200">
                <a:latin typeface="Times Roman"/>
                <a:ea typeface="Times Roman"/>
                <a:cs typeface="Times Roman"/>
                <a:sym typeface="Times Roman"/>
              </a:defRPr>
            </a:pPr>
            <a:r>
              <a:t>Hosting Institution:</a:t>
            </a:r>
            <a:r>
              <a:rPr b="0"/>
              <a:t> Herzberg Astronomy and Astrophysics Research Centre (HAA) of the National Research Council Canada (NRC)</a:t>
            </a:r>
          </a:p>
          <a:p>
            <a:pPr indent="0" defTabSz="457200">
              <a:lnSpc>
                <a:spcPct val="100000"/>
              </a:lnSpc>
              <a:spcBef>
                <a:spcPts val="1200"/>
              </a:spcBef>
              <a:defRPr b="1" sz="1200">
                <a:latin typeface="Times Roman"/>
                <a:ea typeface="Times Roman"/>
                <a:cs typeface="Times Roman"/>
                <a:sym typeface="Times Roman"/>
              </a:defRPr>
            </a:pPr>
            <a:r>
              <a:t>Period:</a:t>
            </a:r>
            <a:r>
              <a:rPr b="0"/>
              <a:t>  March – November 2025</a:t>
            </a:r>
          </a:p>
        </p:txBody>
      </p:sp>
      <p:pic>
        <p:nvPicPr>
          <p:cNvPr id="205" name="filmato-incollato.png" descr="filmato-incollato.png"/>
          <p:cNvPicPr>
            <a:picLocks noChangeAspect="1"/>
          </p:cNvPicPr>
          <p:nvPr/>
        </p:nvPicPr>
        <p:blipFill>
          <a:blip r:embed="rId3">
            <a:extLst/>
          </a:blip>
          <a:srcRect l="0" t="36802" r="0" b="0"/>
          <a:stretch>
            <a:fillRect/>
          </a:stretch>
        </p:blipFill>
        <p:spPr>
          <a:xfrm>
            <a:off x="8985199" y="2046240"/>
            <a:ext cx="2897849" cy="2482616"/>
          </a:xfrm>
          <a:prstGeom prst="rect">
            <a:avLst/>
          </a:prstGeom>
          <a:ln w="12700">
            <a:miter lim="400000"/>
          </a:ln>
        </p:spPr>
      </p:pic>
      <p:pic>
        <p:nvPicPr>
          <p:cNvPr id="206" name="revolt.jpeg" descr="revolt.jpeg"/>
          <p:cNvPicPr>
            <a:picLocks noChangeAspect="1"/>
          </p:cNvPicPr>
          <p:nvPr/>
        </p:nvPicPr>
        <p:blipFill>
          <a:blip r:embed="rId4">
            <a:extLst/>
          </a:blip>
          <a:srcRect l="17587" t="0" r="21035" b="0"/>
          <a:stretch>
            <a:fillRect/>
          </a:stretch>
        </p:blipFill>
        <p:spPr>
          <a:xfrm>
            <a:off x="9893104" y="4066609"/>
            <a:ext cx="2145756" cy="2622059"/>
          </a:xfrm>
          <a:prstGeom prst="rect">
            <a:avLst/>
          </a:prstGeom>
          <a:ln w="12700">
            <a:miter lim="400000"/>
          </a:ln>
        </p:spPr>
      </p:pic>
      <p:pic>
        <p:nvPicPr>
          <p:cNvPr id="207" name="inaf-fondo-bianco.tif" descr="inaf-fondo-bianco.tif"/>
          <p:cNvPicPr>
            <a:picLocks noChangeAspect="1"/>
          </p:cNvPicPr>
          <p:nvPr/>
        </p:nvPicPr>
        <p:blipFill>
          <a:blip r:embed="rId5">
            <a:extLst/>
          </a:blip>
          <a:stretch>
            <a:fillRect/>
          </a:stretch>
        </p:blipFill>
        <p:spPr>
          <a:xfrm>
            <a:off x="10226901" y="182256"/>
            <a:ext cx="1478314" cy="774254"/>
          </a:xfrm>
          <a:prstGeom prst="rect">
            <a:avLst/>
          </a:prstGeom>
          <a:ln w="12700">
            <a:miter lim="400000"/>
          </a:ln>
        </p:spPr>
      </p:pic>
      <p:pic>
        <p:nvPicPr>
          <p:cNvPr id="208" name="revolt2.jpeg" descr="revolt2.jpeg"/>
          <p:cNvPicPr>
            <a:picLocks noChangeAspect="1"/>
          </p:cNvPicPr>
          <p:nvPr/>
        </p:nvPicPr>
        <p:blipFill>
          <a:blip r:embed="rId6">
            <a:extLst/>
          </a:blip>
          <a:stretch>
            <a:fillRect/>
          </a:stretch>
        </p:blipFill>
        <p:spPr>
          <a:xfrm>
            <a:off x="8005026" y="4317796"/>
            <a:ext cx="1886001" cy="2514666"/>
          </a:xfrm>
          <a:prstGeom prst="rect">
            <a:avLst/>
          </a:prstGeom>
          <a:ln w="12700">
            <a:miter lim="400000"/>
          </a:ln>
        </p:spPr>
      </p:pic>
      <p:pic>
        <p:nvPicPr>
          <p:cNvPr id="209" name="REVOLT.png" descr="REVOLT.png"/>
          <p:cNvPicPr>
            <a:picLocks noChangeAspect="1"/>
          </p:cNvPicPr>
          <p:nvPr/>
        </p:nvPicPr>
        <p:blipFill>
          <a:blip r:embed="rId7">
            <a:extLst/>
          </a:blip>
          <a:srcRect l="0" t="0" r="0" b="5713"/>
          <a:stretch>
            <a:fillRect/>
          </a:stretch>
        </p:blipFill>
        <p:spPr>
          <a:xfrm>
            <a:off x="432865" y="2718661"/>
            <a:ext cx="7397187" cy="4117620"/>
          </a:xfrm>
          <a:prstGeom prst="rect">
            <a:avLst/>
          </a:prstGeom>
          <a:ln w="12700">
            <a:miter lim="400000"/>
          </a:ln>
        </p:spPr>
      </p:pic>
      <p:pic>
        <p:nvPicPr>
          <p:cNvPr id="210" name="a.jpg" descr="a.jpg"/>
          <p:cNvPicPr>
            <a:picLocks noChangeAspect="1"/>
          </p:cNvPicPr>
          <p:nvPr/>
        </p:nvPicPr>
        <p:blipFill>
          <a:blip r:embed="rId8">
            <a:extLst/>
          </a:blip>
          <a:stretch>
            <a:fillRect/>
          </a:stretch>
        </p:blipFill>
        <p:spPr>
          <a:xfrm>
            <a:off x="7418212" y="2385334"/>
            <a:ext cx="1566480" cy="208733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Arial"/>
        <a:ea typeface="Arial"/>
        <a:cs typeface="Arial"/>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Arial"/>
        <a:ea typeface="Arial"/>
        <a:cs typeface="Arial"/>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