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4" r:id="rId2"/>
  </p:sldMasterIdLst>
  <p:notesMasterIdLst>
    <p:notesMasterId r:id="rId17"/>
  </p:notesMasterIdLst>
  <p:sldIdLst>
    <p:sldId id="256" r:id="rId3"/>
    <p:sldId id="266" r:id="rId4"/>
    <p:sldId id="265" r:id="rId5"/>
    <p:sldId id="267" r:id="rId6"/>
    <p:sldId id="268" r:id="rId7"/>
    <p:sldId id="269" r:id="rId8"/>
    <p:sldId id="270" r:id="rId9"/>
    <p:sldId id="271" r:id="rId10"/>
    <p:sldId id="274" r:id="rId11"/>
    <p:sldId id="272" r:id="rId12"/>
    <p:sldId id="273" r:id="rId13"/>
    <p:sldId id="276" r:id="rId14"/>
    <p:sldId id="275" r:id="rId15"/>
    <p:sldId id="264" r:id="rId16"/>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B38"/>
    <a:srgbClr val="EFE0AC"/>
    <a:srgbClr val="65AAD8"/>
    <a:srgbClr val="002060"/>
    <a:srgbClr val="BB80FF"/>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94660"/>
  </p:normalViewPr>
  <p:slideViewPr>
    <p:cSldViewPr snapToGrid="0" showGuides="1">
      <p:cViewPr varScale="1">
        <p:scale>
          <a:sx n="147" d="100"/>
          <a:sy n="147" d="100"/>
        </p:scale>
        <p:origin x="666" y="114"/>
      </p:cViewPr>
      <p:guideLst>
        <p:guide orient="horz" pos="2208"/>
        <p:guide pos="3840"/>
      </p:guideLst>
    </p:cSldViewPr>
  </p:slideViewPr>
  <p:notesTextViewPr>
    <p:cViewPr>
      <p:scale>
        <a:sx n="400" d="100"/>
        <a:sy n="4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7E72ED3D-6B18-48D2-90FE-6D99465DDF86}" type="datetimeFigureOut">
              <a:rPr lang="en-US" smtClean="0"/>
              <a:t>7/30/2025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FBF64142-D56F-4E98-BDF5-8D66B88393F3}" type="slidenum">
              <a:rPr lang="en-US" smtClean="0"/>
              <a:t>‹#›</a:t>
            </a:fld>
            <a:endParaRPr lang="en-US"/>
          </a:p>
        </p:txBody>
      </p:sp>
    </p:spTree>
    <p:extLst>
      <p:ext uri="{BB962C8B-B14F-4D97-AF65-F5344CB8AC3E}">
        <p14:creationId xmlns:p14="http://schemas.microsoft.com/office/powerpoint/2010/main" val="508379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F64142-D56F-4E98-BDF5-8D66B88393F3}" type="slidenum">
              <a:rPr lang="en-US" smtClean="0"/>
              <a:t>1</a:t>
            </a:fld>
            <a:endParaRPr lang="en-US"/>
          </a:p>
        </p:txBody>
      </p:sp>
    </p:spTree>
    <p:extLst>
      <p:ext uri="{BB962C8B-B14F-4D97-AF65-F5344CB8AC3E}">
        <p14:creationId xmlns:p14="http://schemas.microsoft.com/office/powerpoint/2010/main" val="2524087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1/30/2025</a:t>
            </a:r>
          </a:p>
        </p:txBody>
      </p:sp>
      <p:sp>
        <p:nvSpPr>
          <p:cNvPr id="5" name="Footer Placeholder 4"/>
          <p:cNvSpPr>
            <a:spLocks noGrp="1"/>
          </p:cNvSpPr>
          <p:nvPr>
            <p:ph type="ftr" sz="quarter" idx="11"/>
          </p:nvPr>
        </p:nvSpPr>
        <p:spPr/>
        <p:txBody>
          <a:bodyPr/>
          <a:lstStyle/>
          <a:p>
            <a:r>
              <a:rPr lang="en-US"/>
              <a:t>Aspides kick-off meeting, January 29-31, 2025</a:t>
            </a:r>
          </a:p>
        </p:txBody>
      </p:sp>
      <p:sp>
        <p:nvSpPr>
          <p:cNvPr id="6" name="Slide Number Placeholder 5"/>
          <p:cNvSpPr>
            <a:spLocks noGrp="1"/>
          </p:cNvSpPr>
          <p:nvPr>
            <p:ph type="sldNum" sz="quarter" idx="12"/>
          </p:nvPr>
        </p:nvSpPr>
        <p:spPr/>
        <p:txBody>
          <a:bodyPr/>
          <a:lstStyle/>
          <a:p>
            <a:fld id="{C6ED3C63-553C-48B1-81E4-9E7DDA3CA80B}"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6615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1/30/2025</a:t>
            </a:r>
          </a:p>
        </p:txBody>
      </p:sp>
      <p:sp>
        <p:nvSpPr>
          <p:cNvPr id="5" name="Footer Placeholder 4"/>
          <p:cNvSpPr>
            <a:spLocks noGrp="1"/>
          </p:cNvSpPr>
          <p:nvPr>
            <p:ph type="ftr" sz="quarter" idx="11"/>
          </p:nvPr>
        </p:nvSpPr>
        <p:spPr/>
        <p:txBody>
          <a:bodyPr/>
          <a:lstStyle/>
          <a:p>
            <a:r>
              <a:rPr lang="en-US"/>
              <a:t>Aspides kick-off meeting, January 29-31, 2025</a:t>
            </a:r>
          </a:p>
        </p:txBody>
      </p:sp>
      <p:sp>
        <p:nvSpPr>
          <p:cNvPr id="6" name="Slide Number Placeholder 5"/>
          <p:cNvSpPr>
            <a:spLocks noGrp="1"/>
          </p:cNvSpPr>
          <p:nvPr>
            <p:ph type="sldNum" sz="quarter" idx="12"/>
          </p:nvPr>
        </p:nvSpPr>
        <p:spPr/>
        <p:txBody>
          <a:bodyPr/>
          <a:lstStyle/>
          <a:p>
            <a:fld id="{C6ED3C63-553C-48B1-81E4-9E7DDA3CA80B}" type="slidenum">
              <a:rPr lang="en-US" smtClean="0"/>
              <a:t>‹#›</a:t>
            </a:fld>
            <a:endParaRPr lang="en-US"/>
          </a:p>
        </p:txBody>
      </p:sp>
    </p:spTree>
    <p:extLst>
      <p:ext uri="{BB962C8B-B14F-4D97-AF65-F5344CB8AC3E}">
        <p14:creationId xmlns:p14="http://schemas.microsoft.com/office/powerpoint/2010/main" val="763069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1/30/2025</a:t>
            </a:r>
          </a:p>
        </p:txBody>
      </p:sp>
      <p:sp>
        <p:nvSpPr>
          <p:cNvPr id="5" name="Footer Placeholder 4"/>
          <p:cNvSpPr>
            <a:spLocks noGrp="1"/>
          </p:cNvSpPr>
          <p:nvPr>
            <p:ph type="ftr" sz="quarter" idx="11"/>
          </p:nvPr>
        </p:nvSpPr>
        <p:spPr/>
        <p:txBody>
          <a:bodyPr/>
          <a:lstStyle/>
          <a:p>
            <a:r>
              <a:rPr lang="en-US"/>
              <a:t>Aspides kick-off meeting, January 29-31, 2025</a:t>
            </a:r>
          </a:p>
        </p:txBody>
      </p:sp>
      <p:sp>
        <p:nvSpPr>
          <p:cNvPr id="6" name="Slide Number Placeholder 5"/>
          <p:cNvSpPr>
            <a:spLocks noGrp="1"/>
          </p:cNvSpPr>
          <p:nvPr>
            <p:ph type="sldNum" sz="quarter" idx="12"/>
          </p:nvPr>
        </p:nvSpPr>
        <p:spPr/>
        <p:txBody>
          <a:bodyPr/>
          <a:lstStyle/>
          <a:p>
            <a:fld id="{C6ED3C63-553C-48B1-81E4-9E7DDA3CA80B}" type="slidenum">
              <a:rPr lang="en-US" smtClean="0"/>
              <a:t>‹#›</a:t>
            </a:fld>
            <a:endParaRPr lang="en-US"/>
          </a:p>
        </p:txBody>
      </p:sp>
    </p:spTree>
    <p:extLst>
      <p:ext uri="{BB962C8B-B14F-4D97-AF65-F5344CB8AC3E}">
        <p14:creationId xmlns:p14="http://schemas.microsoft.com/office/powerpoint/2010/main" val="30891350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0C512-6971-90CF-62B0-3191470E27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B1C084B-966F-7BDB-0FFD-B004D3229C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A2A3913-6E7D-356C-47B5-02C2159F0B9E}"/>
              </a:ext>
            </a:extLst>
          </p:cNvPr>
          <p:cNvSpPr>
            <a:spLocks noGrp="1"/>
          </p:cNvSpPr>
          <p:nvPr>
            <p:ph type="dt" sz="half" idx="10"/>
          </p:nvPr>
        </p:nvSpPr>
        <p:spPr/>
        <p:txBody>
          <a:bodyPr/>
          <a:lstStyle/>
          <a:p>
            <a:r>
              <a:rPr lang="en-US"/>
              <a:t>1/30/2025</a:t>
            </a:r>
          </a:p>
        </p:txBody>
      </p:sp>
      <p:sp>
        <p:nvSpPr>
          <p:cNvPr id="5" name="Footer Placeholder 4">
            <a:extLst>
              <a:ext uri="{FF2B5EF4-FFF2-40B4-BE49-F238E27FC236}">
                <a16:creationId xmlns:a16="http://schemas.microsoft.com/office/drawing/2014/main" id="{D0C43673-6E7C-6FB0-7FA5-F7E0E51044E7}"/>
              </a:ext>
            </a:extLst>
          </p:cNvPr>
          <p:cNvSpPr>
            <a:spLocks noGrp="1"/>
          </p:cNvSpPr>
          <p:nvPr>
            <p:ph type="ftr" sz="quarter" idx="11"/>
          </p:nvPr>
        </p:nvSpPr>
        <p:spPr/>
        <p:txBody>
          <a:bodyPr/>
          <a:lstStyle/>
          <a:p>
            <a:r>
              <a:rPr lang="en-US"/>
              <a:t>Aspides kick-off meeting, January 29-31, 2025</a:t>
            </a:r>
          </a:p>
        </p:txBody>
      </p:sp>
      <p:sp>
        <p:nvSpPr>
          <p:cNvPr id="6" name="Slide Number Placeholder 5">
            <a:extLst>
              <a:ext uri="{FF2B5EF4-FFF2-40B4-BE49-F238E27FC236}">
                <a16:creationId xmlns:a16="http://schemas.microsoft.com/office/drawing/2014/main" id="{DD964148-98C6-1E8C-A331-FA6CEAB0EA2B}"/>
              </a:ext>
            </a:extLst>
          </p:cNvPr>
          <p:cNvSpPr>
            <a:spLocks noGrp="1"/>
          </p:cNvSpPr>
          <p:nvPr>
            <p:ph type="sldNum" sz="quarter" idx="12"/>
          </p:nvPr>
        </p:nvSpPr>
        <p:spPr/>
        <p:txBody>
          <a:bodyPr/>
          <a:lstStyle/>
          <a:p>
            <a:fld id="{FE6FB77E-3513-47C8-B10F-307AD697F4DE}" type="slidenum">
              <a:rPr lang="en-US" smtClean="0"/>
              <a:t>‹#›</a:t>
            </a:fld>
            <a:endParaRPr lang="en-US"/>
          </a:p>
        </p:txBody>
      </p:sp>
    </p:spTree>
    <p:extLst>
      <p:ext uri="{BB962C8B-B14F-4D97-AF65-F5344CB8AC3E}">
        <p14:creationId xmlns:p14="http://schemas.microsoft.com/office/powerpoint/2010/main" val="18765343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F53D0-1F5C-5DA0-CEA3-F8A52F4F93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379BA9-D09D-59E8-8E57-6E5D241237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F6727C-FAD8-9537-8468-AA5FB6340E50}"/>
              </a:ext>
            </a:extLst>
          </p:cNvPr>
          <p:cNvSpPr>
            <a:spLocks noGrp="1"/>
          </p:cNvSpPr>
          <p:nvPr>
            <p:ph type="dt" sz="half" idx="10"/>
          </p:nvPr>
        </p:nvSpPr>
        <p:spPr/>
        <p:txBody>
          <a:bodyPr/>
          <a:lstStyle/>
          <a:p>
            <a:r>
              <a:rPr lang="en-US"/>
              <a:t>1/30/2025</a:t>
            </a:r>
          </a:p>
        </p:txBody>
      </p:sp>
      <p:sp>
        <p:nvSpPr>
          <p:cNvPr id="5" name="Footer Placeholder 4">
            <a:extLst>
              <a:ext uri="{FF2B5EF4-FFF2-40B4-BE49-F238E27FC236}">
                <a16:creationId xmlns:a16="http://schemas.microsoft.com/office/drawing/2014/main" id="{F05F442D-EE28-1B37-2550-0F297D74676B}"/>
              </a:ext>
            </a:extLst>
          </p:cNvPr>
          <p:cNvSpPr>
            <a:spLocks noGrp="1"/>
          </p:cNvSpPr>
          <p:nvPr>
            <p:ph type="ftr" sz="quarter" idx="11"/>
          </p:nvPr>
        </p:nvSpPr>
        <p:spPr/>
        <p:txBody>
          <a:bodyPr/>
          <a:lstStyle/>
          <a:p>
            <a:r>
              <a:rPr lang="en-US"/>
              <a:t>Aspides kick-off meeting, January 29-31, 2025</a:t>
            </a:r>
          </a:p>
        </p:txBody>
      </p:sp>
      <p:sp>
        <p:nvSpPr>
          <p:cNvPr id="6" name="Slide Number Placeholder 5">
            <a:extLst>
              <a:ext uri="{FF2B5EF4-FFF2-40B4-BE49-F238E27FC236}">
                <a16:creationId xmlns:a16="http://schemas.microsoft.com/office/drawing/2014/main" id="{D559F1B2-A059-A603-DB11-E353C42ABF0C}"/>
              </a:ext>
            </a:extLst>
          </p:cNvPr>
          <p:cNvSpPr>
            <a:spLocks noGrp="1"/>
          </p:cNvSpPr>
          <p:nvPr>
            <p:ph type="sldNum" sz="quarter" idx="12"/>
          </p:nvPr>
        </p:nvSpPr>
        <p:spPr/>
        <p:txBody>
          <a:bodyPr/>
          <a:lstStyle/>
          <a:p>
            <a:fld id="{FE6FB77E-3513-47C8-B10F-307AD697F4DE}" type="slidenum">
              <a:rPr lang="en-US" smtClean="0"/>
              <a:t>‹#›</a:t>
            </a:fld>
            <a:endParaRPr lang="en-US"/>
          </a:p>
        </p:txBody>
      </p:sp>
    </p:spTree>
    <p:extLst>
      <p:ext uri="{BB962C8B-B14F-4D97-AF65-F5344CB8AC3E}">
        <p14:creationId xmlns:p14="http://schemas.microsoft.com/office/powerpoint/2010/main" val="26598962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31AB3-91A9-DA2A-AB3A-3D410C43B8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344D8A-BF64-1343-2943-A6DB4506DF2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2110B3-F2F2-2619-60F8-B66A141C5175}"/>
              </a:ext>
            </a:extLst>
          </p:cNvPr>
          <p:cNvSpPr>
            <a:spLocks noGrp="1"/>
          </p:cNvSpPr>
          <p:nvPr>
            <p:ph type="dt" sz="half" idx="10"/>
          </p:nvPr>
        </p:nvSpPr>
        <p:spPr/>
        <p:txBody>
          <a:bodyPr/>
          <a:lstStyle/>
          <a:p>
            <a:r>
              <a:rPr lang="en-US"/>
              <a:t>1/30/2025</a:t>
            </a:r>
          </a:p>
        </p:txBody>
      </p:sp>
      <p:sp>
        <p:nvSpPr>
          <p:cNvPr id="5" name="Footer Placeholder 4">
            <a:extLst>
              <a:ext uri="{FF2B5EF4-FFF2-40B4-BE49-F238E27FC236}">
                <a16:creationId xmlns:a16="http://schemas.microsoft.com/office/drawing/2014/main" id="{8592C660-934F-735B-9E3D-2E5F38354B31}"/>
              </a:ext>
            </a:extLst>
          </p:cNvPr>
          <p:cNvSpPr>
            <a:spLocks noGrp="1"/>
          </p:cNvSpPr>
          <p:nvPr>
            <p:ph type="ftr" sz="quarter" idx="11"/>
          </p:nvPr>
        </p:nvSpPr>
        <p:spPr/>
        <p:txBody>
          <a:bodyPr/>
          <a:lstStyle/>
          <a:p>
            <a:r>
              <a:rPr lang="en-US"/>
              <a:t>Aspides kick-off meeting, January 29-31, 2025</a:t>
            </a:r>
          </a:p>
        </p:txBody>
      </p:sp>
      <p:sp>
        <p:nvSpPr>
          <p:cNvPr id="6" name="Slide Number Placeholder 5">
            <a:extLst>
              <a:ext uri="{FF2B5EF4-FFF2-40B4-BE49-F238E27FC236}">
                <a16:creationId xmlns:a16="http://schemas.microsoft.com/office/drawing/2014/main" id="{79B0BB28-C56C-31E6-D46E-00777E23F114}"/>
              </a:ext>
            </a:extLst>
          </p:cNvPr>
          <p:cNvSpPr>
            <a:spLocks noGrp="1"/>
          </p:cNvSpPr>
          <p:nvPr>
            <p:ph type="sldNum" sz="quarter" idx="12"/>
          </p:nvPr>
        </p:nvSpPr>
        <p:spPr/>
        <p:txBody>
          <a:bodyPr/>
          <a:lstStyle/>
          <a:p>
            <a:fld id="{FE6FB77E-3513-47C8-B10F-307AD697F4DE}" type="slidenum">
              <a:rPr lang="en-US" smtClean="0"/>
              <a:t>‹#›</a:t>
            </a:fld>
            <a:endParaRPr lang="en-US"/>
          </a:p>
        </p:txBody>
      </p:sp>
    </p:spTree>
    <p:extLst>
      <p:ext uri="{BB962C8B-B14F-4D97-AF65-F5344CB8AC3E}">
        <p14:creationId xmlns:p14="http://schemas.microsoft.com/office/powerpoint/2010/main" val="19049917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2686B-19A1-C23B-690F-E49AEA68A5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AB3C71-6354-9D61-1CE0-4EFB2000C5A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ACDA49-DDD4-E8FF-4A03-B4EA7390CB4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027582-7934-EF52-9A77-DF9D30E6A6AE}"/>
              </a:ext>
            </a:extLst>
          </p:cNvPr>
          <p:cNvSpPr>
            <a:spLocks noGrp="1"/>
          </p:cNvSpPr>
          <p:nvPr>
            <p:ph type="dt" sz="half" idx="10"/>
          </p:nvPr>
        </p:nvSpPr>
        <p:spPr/>
        <p:txBody>
          <a:bodyPr/>
          <a:lstStyle/>
          <a:p>
            <a:r>
              <a:rPr lang="en-US"/>
              <a:t>1/30/2025</a:t>
            </a:r>
          </a:p>
        </p:txBody>
      </p:sp>
      <p:sp>
        <p:nvSpPr>
          <p:cNvPr id="6" name="Footer Placeholder 5">
            <a:extLst>
              <a:ext uri="{FF2B5EF4-FFF2-40B4-BE49-F238E27FC236}">
                <a16:creationId xmlns:a16="http://schemas.microsoft.com/office/drawing/2014/main" id="{37C5EC0D-2CC3-6BF5-A751-F5956D16D757}"/>
              </a:ext>
            </a:extLst>
          </p:cNvPr>
          <p:cNvSpPr>
            <a:spLocks noGrp="1"/>
          </p:cNvSpPr>
          <p:nvPr>
            <p:ph type="ftr" sz="quarter" idx="11"/>
          </p:nvPr>
        </p:nvSpPr>
        <p:spPr/>
        <p:txBody>
          <a:bodyPr/>
          <a:lstStyle/>
          <a:p>
            <a:r>
              <a:rPr lang="en-US"/>
              <a:t>Aspides kick-off meeting, January 29-31, 2025</a:t>
            </a:r>
          </a:p>
        </p:txBody>
      </p:sp>
      <p:sp>
        <p:nvSpPr>
          <p:cNvPr id="7" name="Slide Number Placeholder 6">
            <a:extLst>
              <a:ext uri="{FF2B5EF4-FFF2-40B4-BE49-F238E27FC236}">
                <a16:creationId xmlns:a16="http://schemas.microsoft.com/office/drawing/2014/main" id="{36265E1D-066D-B807-CAE8-1F89AB1B1F9C}"/>
              </a:ext>
            </a:extLst>
          </p:cNvPr>
          <p:cNvSpPr>
            <a:spLocks noGrp="1"/>
          </p:cNvSpPr>
          <p:nvPr>
            <p:ph type="sldNum" sz="quarter" idx="12"/>
          </p:nvPr>
        </p:nvSpPr>
        <p:spPr/>
        <p:txBody>
          <a:bodyPr/>
          <a:lstStyle/>
          <a:p>
            <a:fld id="{FE6FB77E-3513-47C8-B10F-307AD697F4DE}" type="slidenum">
              <a:rPr lang="en-US" smtClean="0"/>
              <a:t>‹#›</a:t>
            </a:fld>
            <a:endParaRPr lang="en-US"/>
          </a:p>
        </p:txBody>
      </p:sp>
    </p:spTree>
    <p:extLst>
      <p:ext uri="{BB962C8B-B14F-4D97-AF65-F5344CB8AC3E}">
        <p14:creationId xmlns:p14="http://schemas.microsoft.com/office/powerpoint/2010/main" val="1132539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F8562-8BDF-14A4-BED0-DEE59D6A1C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52753C-BEF5-F5F7-C3F2-6DC3D1146A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047A5A-BA0B-C136-6A53-7F2BB26378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CDD237-32D9-7694-2DE9-BACA44AE67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60CFB5-1FAE-438F-51DE-F47D4CBE00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971F71-CEC9-957F-B53F-8BEBA8B3D699}"/>
              </a:ext>
            </a:extLst>
          </p:cNvPr>
          <p:cNvSpPr>
            <a:spLocks noGrp="1"/>
          </p:cNvSpPr>
          <p:nvPr>
            <p:ph type="dt" sz="half" idx="10"/>
          </p:nvPr>
        </p:nvSpPr>
        <p:spPr/>
        <p:txBody>
          <a:bodyPr/>
          <a:lstStyle/>
          <a:p>
            <a:r>
              <a:rPr lang="en-US"/>
              <a:t>1/30/2025</a:t>
            </a:r>
          </a:p>
        </p:txBody>
      </p:sp>
      <p:sp>
        <p:nvSpPr>
          <p:cNvPr id="8" name="Footer Placeholder 7">
            <a:extLst>
              <a:ext uri="{FF2B5EF4-FFF2-40B4-BE49-F238E27FC236}">
                <a16:creationId xmlns:a16="http://schemas.microsoft.com/office/drawing/2014/main" id="{81EEF0C5-A8DB-2C20-AF73-97F7830FC5C9}"/>
              </a:ext>
            </a:extLst>
          </p:cNvPr>
          <p:cNvSpPr>
            <a:spLocks noGrp="1"/>
          </p:cNvSpPr>
          <p:nvPr>
            <p:ph type="ftr" sz="quarter" idx="11"/>
          </p:nvPr>
        </p:nvSpPr>
        <p:spPr/>
        <p:txBody>
          <a:bodyPr/>
          <a:lstStyle/>
          <a:p>
            <a:r>
              <a:rPr lang="en-US"/>
              <a:t>Aspides kick-off meeting, January 29-31, 2025</a:t>
            </a:r>
          </a:p>
        </p:txBody>
      </p:sp>
      <p:sp>
        <p:nvSpPr>
          <p:cNvPr id="9" name="Slide Number Placeholder 8">
            <a:extLst>
              <a:ext uri="{FF2B5EF4-FFF2-40B4-BE49-F238E27FC236}">
                <a16:creationId xmlns:a16="http://schemas.microsoft.com/office/drawing/2014/main" id="{0A02A501-AC8F-5DD6-9618-E948AC4D4233}"/>
              </a:ext>
            </a:extLst>
          </p:cNvPr>
          <p:cNvSpPr>
            <a:spLocks noGrp="1"/>
          </p:cNvSpPr>
          <p:nvPr>
            <p:ph type="sldNum" sz="quarter" idx="12"/>
          </p:nvPr>
        </p:nvSpPr>
        <p:spPr/>
        <p:txBody>
          <a:bodyPr/>
          <a:lstStyle/>
          <a:p>
            <a:fld id="{FE6FB77E-3513-47C8-B10F-307AD697F4DE}" type="slidenum">
              <a:rPr lang="en-US" smtClean="0"/>
              <a:t>‹#›</a:t>
            </a:fld>
            <a:endParaRPr lang="en-US"/>
          </a:p>
        </p:txBody>
      </p:sp>
    </p:spTree>
    <p:extLst>
      <p:ext uri="{BB962C8B-B14F-4D97-AF65-F5344CB8AC3E}">
        <p14:creationId xmlns:p14="http://schemas.microsoft.com/office/powerpoint/2010/main" val="42618389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2F354-BE44-DD2D-AED2-F8BF014C249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D29F94-07CE-E840-10FD-07D258DB19C4}"/>
              </a:ext>
            </a:extLst>
          </p:cNvPr>
          <p:cNvSpPr>
            <a:spLocks noGrp="1"/>
          </p:cNvSpPr>
          <p:nvPr>
            <p:ph type="dt" sz="half" idx="10"/>
          </p:nvPr>
        </p:nvSpPr>
        <p:spPr/>
        <p:txBody>
          <a:bodyPr/>
          <a:lstStyle/>
          <a:p>
            <a:r>
              <a:rPr lang="en-US"/>
              <a:t>1/30/2025</a:t>
            </a:r>
          </a:p>
        </p:txBody>
      </p:sp>
      <p:sp>
        <p:nvSpPr>
          <p:cNvPr id="4" name="Footer Placeholder 3">
            <a:extLst>
              <a:ext uri="{FF2B5EF4-FFF2-40B4-BE49-F238E27FC236}">
                <a16:creationId xmlns:a16="http://schemas.microsoft.com/office/drawing/2014/main" id="{ED4738FB-F61F-29F6-48F7-81B9D0800986}"/>
              </a:ext>
            </a:extLst>
          </p:cNvPr>
          <p:cNvSpPr>
            <a:spLocks noGrp="1"/>
          </p:cNvSpPr>
          <p:nvPr>
            <p:ph type="ftr" sz="quarter" idx="11"/>
          </p:nvPr>
        </p:nvSpPr>
        <p:spPr/>
        <p:txBody>
          <a:bodyPr/>
          <a:lstStyle/>
          <a:p>
            <a:r>
              <a:rPr lang="en-US"/>
              <a:t>Aspides kick-off meeting, January 29-31, 2025</a:t>
            </a:r>
          </a:p>
        </p:txBody>
      </p:sp>
      <p:sp>
        <p:nvSpPr>
          <p:cNvPr id="5" name="Slide Number Placeholder 4">
            <a:extLst>
              <a:ext uri="{FF2B5EF4-FFF2-40B4-BE49-F238E27FC236}">
                <a16:creationId xmlns:a16="http://schemas.microsoft.com/office/drawing/2014/main" id="{E3A79C80-6756-E6CB-2599-D00A103B0B6B}"/>
              </a:ext>
            </a:extLst>
          </p:cNvPr>
          <p:cNvSpPr>
            <a:spLocks noGrp="1"/>
          </p:cNvSpPr>
          <p:nvPr>
            <p:ph type="sldNum" sz="quarter" idx="12"/>
          </p:nvPr>
        </p:nvSpPr>
        <p:spPr/>
        <p:txBody>
          <a:bodyPr/>
          <a:lstStyle/>
          <a:p>
            <a:fld id="{FE6FB77E-3513-47C8-B10F-307AD697F4DE}" type="slidenum">
              <a:rPr lang="en-US" smtClean="0"/>
              <a:t>‹#›</a:t>
            </a:fld>
            <a:endParaRPr lang="en-US"/>
          </a:p>
        </p:txBody>
      </p:sp>
    </p:spTree>
    <p:extLst>
      <p:ext uri="{BB962C8B-B14F-4D97-AF65-F5344CB8AC3E}">
        <p14:creationId xmlns:p14="http://schemas.microsoft.com/office/powerpoint/2010/main" val="39088016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F33595-FCE5-B045-1747-C90C1B97831D}"/>
              </a:ext>
            </a:extLst>
          </p:cNvPr>
          <p:cNvSpPr>
            <a:spLocks noGrp="1"/>
          </p:cNvSpPr>
          <p:nvPr>
            <p:ph type="dt" sz="half" idx="10"/>
          </p:nvPr>
        </p:nvSpPr>
        <p:spPr/>
        <p:txBody>
          <a:bodyPr/>
          <a:lstStyle/>
          <a:p>
            <a:r>
              <a:rPr lang="en-US"/>
              <a:t>1/30/2025</a:t>
            </a:r>
          </a:p>
        </p:txBody>
      </p:sp>
      <p:sp>
        <p:nvSpPr>
          <p:cNvPr id="3" name="Footer Placeholder 2">
            <a:extLst>
              <a:ext uri="{FF2B5EF4-FFF2-40B4-BE49-F238E27FC236}">
                <a16:creationId xmlns:a16="http://schemas.microsoft.com/office/drawing/2014/main" id="{44B76833-9C55-3E80-3762-2C39481D4B5A}"/>
              </a:ext>
            </a:extLst>
          </p:cNvPr>
          <p:cNvSpPr>
            <a:spLocks noGrp="1"/>
          </p:cNvSpPr>
          <p:nvPr>
            <p:ph type="ftr" sz="quarter" idx="11"/>
          </p:nvPr>
        </p:nvSpPr>
        <p:spPr/>
        <p:txBody>
          <a:bodyPr/>
          <a:lstStyle/>
          <a:p>
            <a:r>
              <a:rPr lang="en-US"/>
              <a:t>Aspides kick-off meeting, January 29-31, 2025</a:t>
            </a:r>
          </a:p>
        </p:txBody>
      </p:sp>
      <p:sp>
        <p:nvSpPr>
          <p:cNvPr id="4" name="Slide Number Placeholder 3">
            <a:extLst>
              <a:ext uri="{FF2B5EF4-FFF2-40B4-BE49-F238E27FC236}">
                <a16:creationId xmlns:a16="http://schemas.microsoft.com/office/drawing/2014/main" id="{55CCB6EC-F80A-DC1D-2028-E27E60DF6C37}"/>
              </a:ext>
            </a:extLst>
          </p:cNvPr>
          <p:cNvSpPr>
            <a:spLocks noGrp="1"/>
          </p:cNvSpPr>
          <p:nvPr>
            <p:ph type="sldNum" sz="quarter" idx="12"/>
          </p:nvPr>
        </p:nvSpPr>
        <p:spPr/>
        <p:txBody>
          <a:bodyPr/>
          <a:lstStyle/>
          <a:p>
            <a:fld id="{FE6FB77E-3513-47C8-B10F-307AD697F4DE}" type="slidenum">
              <a:rPr lang="en-US" smtClean="0"/>
              <a:t>‹#›</a:t>
            </a:fld>
            <a:endParaRPr lang="en-US"/>
          </a:p>
        </p:txBody>
      </p:sp>
    </p:spTree>
    <p:extLst>
      <p:ext uri="{BB962C8B-B14F-4D97-AF65-F5344CB8AC3E}">
        <p14:creationId xmlns:p14="http://schemas.microsoft.com/office/powerpoint/2010/main" val="22114033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49DE-DAC5-C892-23C1-5D4D093CC8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BBF07A-72D6-0DE9-B3F3-5270F60741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9EC3B0-9580-B133-4B6B-025F5A15B0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4CA42A-8108-C507-8A91-AFD3AFEFE4CE}"/>
              </a:ext>
            </a:extLst>
          </p:cNvPr>
          <p:cNvSpPr>
            <a:spLocks noGrp="1"/>
          </p:cNvSpPr>
          <p:nvPr>
            <p:ph type="dt" sz="half" idx="10"/>
          </p:nvPr>
        </p:nvSpPr>
        <p:spPr/>
        <p:txBody>
          <a:bodyPr/>
          <a:lstStyle/>
          <a:p>
            <a:r>
              <a:rPr lang="en-US"/>
              <a:t>1/30/2025</a:t>
            </a:r>
          </a:p>
        </p:txBody>
      </p:sp>
      <p:sp>
        <p:nvSpPr>
          <p:cNvPr id="6" name="Footer Placeholder 5">
            <a:extLst>
              <a:ext uri="{FF2B5EF4-FFF2-40B4-BE49-F238E27FC236}">
                <a16:creationId xmlns:a16="http://schemas.microsoft.com/office/drawing/2014/main" id="{31690D8E-AA84-4261-1674-2AFFE5E914E6}"/>
              </a:ext>
            </a:extLst>
          </p:cNvPr>
          <p:cNvSpPr>
            <a:spLocks noGrp="1"/>
          </p:cNvSpPr>
          <p:nvPr>
            <p:ph type="ftr" sz="quarter" idx="11"/>
          </p:nvPr>
        </p:nvSpPr>
        <p:spPr/>
        <p:txBody>
          <a:bodyPr/>
          <a:lstStyle/>
          <a:p>
            <a:r>
              <a:rPr lang="en-US"/>
              <a:t>Aspides kick-off meeting, January 29-31, 2025</a:t>
            </a:r>
          </a:p>
        </p:txBody>
      </p:sp>
      <p:sp>
        <p:nvSpPr>
          <p:cNvPr id="7" name="Slide Number Placeholder 6">
            <a:extLst>
              <a:ext uri="{FF2B5EF4-FFF2-40B4-BE49-F238E27FC236}">
                <a16:creationId xmlns:a16="http://schemas.microsoft.com/office/drawing/2014/main" id="{B4F70239-51F9-C9E5-C4CA-E3A79A50E283}"/>
              </a:ext>
            </a:extLst>
          </p:cNvPr>
          <p:cNvSpPr>
            <a:spLocks noGrp="1"/>
          </p:cNvSpPr>
          <p:nvPr>
            <p:ph type="sldNum" sz="quarter" idx="12"/>
          </p:nvPr>
        </p:nvSpPr>
        <p:spPr/>
        <p:txBody>
          <a:bodyPr/>
          <a:lstStyle/>
          <a:p>
            <a:fld id="{FE6FB77E-3513-47C8-B10F-307AD697F4DE}" type="slidenum">
              <a:rPr lang="en-US" smtClean="0"/>
              <a:t>‹#›</a:t>
            </a:fld>
            <a:endParaRPr lang="en-US"/>
          </a:p>
        </p:txBody>
      </p:sp>
    </p:spTree>
    <p:extLst>
      <p:ext uri="{BB962C8B-B14F-4D97-AF65-F5344CB8AC3E}">
        <p14:creationId xmlns:p14="http://schemas.microsoft.com/office/powerpoint/2010/main" val="457367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1/30/2025</a:t>
            </a:r>
          </a:p>
        </p:txBody>
      </p:sp>
      <p:sp>
        <p:nvSpPr>
          <p:cNvPr id="5" name="Footer Placeholder 4"/>
          <p:cNvSpPr>
            <a:spLocks noGrp="1"/>
          </p:cNvSpPr>
          <p:nvPr>
            <p:ph type="ftr" sz="quarter" idx="11"/>
          </p:nvPr>
        </p:nvSpPr>
        <p:spPr/>
        <p:txBody>
          <a:bodyPr/>
          <a:lstStyle/>
          <a:p>
            <a:r>
              <a:rPr lang="en-US"/>
              <a:t>Aspides kick-off meeting, January 29-31, 2025</a:t>
            </a:r>
          </a:p>
        </p:txBody>
      </p:sp>
      <p:sp>
        <p:nvSpPr>
          <p:cNvPr id="6" name="Slide Number Placeholder 5"/>
          <p:cNvSpPr>
            <a:spLocks noGrp="1"/>
          </p:cNvSpPr>
          <p:nvPr>
            <p:ph type="sldNum" sz="quarter" idx="12"/>
          </p:nvPr>
        </p:nvSpPr>
        <p:spPr/>
        <p:txBody>
          <a:bodyPr/>
          <a:lstStyle/>
          <a:p>
            <a:fld id="{C6ED3C63-553C-48B1-81E4-9E7DDA3CA80B}" type="slidenum">
              <a:rPr lang="en-US" smtClean="0"/>
              <a:t>‹#›</a:t>
            </a:fld>
            <a:endParaRPr lang="en-US"/>
          </a:p>
        </p:txBody>
      </p:sp>
    </p:spTree>
    <p:extLst>
      <p:ext uri="{BB962C8B-B14F-4D97-AF65-F5344CB8AC3E}">
        <p14:creationId xmlns:p14="http://schemas.microsoft.com/office/powerpoint/2010/main" val="4672720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E789C-257C-266E-C34D-936CA3F071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8B82405-08B1-8BB1-D18C-0905A58732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F20BCF-C413-1117-A72F-48E33688C6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25CF33-5BEF-28DE-4DB6-0DB65DEAC91C}"/>
              </a:ext>
            </a:extLst>
          </p:cNvPr>
          <p:cNvSpPr>
            <a:spLocks noGrp="1"/>
          </p:cNvSpPr>
          <p:nvPr>
            <p:ph type="dt" sz="half" idx="10"/>
          </p:nvPr>
        </p:nvSpPr>
        <p:spPr/>
        <p:txBody>
          <a:bodyPr/>
          <a:lstStyle/>
          <a:p>
            <a:r>
              <a:rPr lang="en-US"/>
              <a:t>1/30/2025</a:t>
            </a:r>
          </a:p>
        </p:txBody>
      </p:sp>
      <p:sp>
        <p:nvSpPr>
          <p:cNvPr id="6" name="Footer Placeholder 5">
            <a:extLst>
              <a:ext uri="{FF2B5EF4-FFF2-40B4-BE49-F238E27FC236}">
                <a16:creationId xmlns:a16="http://schemas.microsoft.com/office/drawing/2014/main" id="{9500C44E-937F-9431-9EF6-F475A2B8FB3E}"/>
              </a:ext>
            </a:extLst>
          </p:cNvPr>
          <p:cNvSpPr>
            <a:spLocks noGrp="1"/>
          </p:cNvSpPr>
          <p:nvPr>
            <p:ph type="ftr" sz="quarter" idx="11"/>
          </p:nvPr>
        </p:nvSpPr>
        <p:spPr/>
        <p:txBody>
          <a:bodyPr/>
          <a:lstStyle/>
          <a:p>
            <a:r>
              <a:rPr lang="en-US"/>
              <a:t>Aspides kick-off meeting, January 29-31, 2025</a:t>
            </a:r>
          </a:p>
        </p:txBody>
      </p:sp>
      <p:sp>
        <p:nvSpPr>
          <p:cNvPr id="7" name="Slide Number Placeholder 6">
            <a:extLst>
              <a:ext uri="{FF2B5EF4-FFF2-40B4-BE49-F238E27FC236}">
                <a16:creationId xmlns:a16="http://schemas.microsoft.com/office/drawing/2014/main" id="{81C9ACA8-9EFA-618B-6AEA-EF911819D959}"/>
              </a:ext>
            </a:extLst>
          </p:cNvPr>
          <p:cNvSpPr>
            <a:spLocks noGrp="1"/>
          </p:cNvSpPr>
          <p:nvPr>
            <p:ph type="sldNum" sz="quarter" idx="12"/>
          </p:nvPr>
        </p:nvSpPr>
        <p:spPr/>
        <p:txBody>
          <a:bodyPr/>
          <a:lstStyle/>
          <a:p>
            <a:fld id="{FE6FB77E-3513-47C8-B10F-307AD697F4DE}" type="slidenum">
              <a:rPr lang="en-US" smtClean="0"/>
              <a:t>‹#›</a:t>
            </a:fld>
            <a:endParaRPr lang="en-US"/>
          </a:p>
        </p:txBody>
      </p:sp>
    </p:spTree>
    <p:extLst>
      <p:ext uri="{BB962C8B-B14F-4D97-AF65-F5344CB8AC3E}">
        <p14:creationId xmlns:p14="http://schemas.microsoft.com/office/powerpoint/2010/main" val="21586819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9A534-B10B-D38A-E0E7-8C2955AE384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111E92-CDBC-322A-5B2D-4EA84946AB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EE336C-86F9-4B81-6B5A-1984F95229B1}"/>
              </a:ext>
            </a:extLst>
          </p:cNvPr>
          <p:cNvSpPr>
            <a:spLocks noGrp="1"/>
          </p:cNvSpPr>
          <p:nvPr>
            <p:ph type="dt" sz="half" idx="10"/>
          </p:nvPr>
        </p:nvSpPr>
        <p:spPr/>
        <p:txBody>
          <a:bodyPr/>
          <a:lstStyle/>
          <a:p>
            <a:r>
              <a:rPr lang="en-US"/>
              <a:t>1/30/2025</a:t>
            </a:r>
          </a:p>
        </p:txBody>
      </p:sp>
      <p:sp>
        <p:nvSpPr>
          <p:cNvPr id="5" name="Footer Placeholder 4">
            <a:extLst>
              <a:ext uri="{FF2B5EF4-FFF2-40B4-BE49-F238E27FC236}">
                <a16:creationId xmlns:a16="http://schemas.microsoft.com/office/drawing/2014/main" id="{2569CA21-99CD-0F7A-1D7C-3EDFF2611B10}"/>
              </a:ext>
            </a:extLst>
          </p:cNvPr>
          <p:cNvSpPr>
            <a:spLocks noGrp="1"/>
          </p:cNvSpPr>
          <p:nvPr>
            <p:ph type="ftr" sz="quarter" idx="11"/>
          </p:nvPr>
        </p:nvSpPr>
        <p:spPr/>
        <p:txBody>
          <a:bodyPr/>
          <a:lstStyle/>
          <a:p>
            <a:r>
              <a:rPr lang="en-US"/>
              <a:t>Aspides kick-off meeting, January 29-31, 2025</a:t>
            </a:r>
          </a:p>
        </p:txBody>
      </p:sp>
      <p:sp>
        <p:nvSpPr>
          <p:cNvPr id="6" name="Slide Number Placeholder 5">
            <a:extLst>
              <a:ext uri="{FF2B5EF4-FFF2-40B4-BE49-F238E27FC236}">
                <a16:creationId xmlns:a16="http://schemas.microsoft.com/office/drawing/2014/main" id="{57870536-5C89-9D04-D402-832ECF325EA8}"/>
              </a:ext>
            </a:extLst>
          </p:cNvPr>
          <p:cNvSpPr>
            <a:spLocks noGrp="1"/>
          </p:cNvSpPr>
          <p:nvPr>
            <p:ph type="sldNum" sz="quarter" idx="12"/>
          </p:nvPr>
        </p:nvSpPr>
        <p:spPr/>
        <p:txBody>
          <a:bodyPr/>
          <a:lstStyle/>
          <a:p>
            <a:fld id="{FE6FB77E-3513-47C8-B10F-307AD697F4DE}" type="slidenum">
              <a:rPr lang="en-US" smtClean="0"/>
              <a:t>‹#›</a:t>
            </a:fld>
            <a:endParaRPr lang="en-US"/>
          </a:p>
        </p:txBody>
      </p:sp>
    </p:spTree>
    <p:extLst>
      <p:ext uri="{BB962C8B-B14F-4D97-AF65-F5344CB8AC3E}">
        <p14:creationId xmlns:p14="http://schemas.microsoft.com/office/powerpoint/2010/main" val="20702286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C1D562-E9E1-F22E-27E1-180E89244D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2F3568D-8550-F4F6-8125-7C4705D499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DCCCD-ACF6-C298-6743-E41A538F36DA}"/>
              </a:ext>
            </a:extLst>
          </p:cNvPr>
          <p:cNvSpPr>
            <a:spLocks noGrp="1"/>
          </p:cNvSpPr>
          <p:nvPr>
            <p:ph type="dt" sz="half" idx="10"/>
          </p:nvPr>
        </p:nvSpPr>
        <p:spPr/>
        <p:txBody>
          <a:bodyPr/>
          <a:lstStyle/>
          <a:p>
            <a:r>
              <a:rPr lang="en-US"/>
              <a:t>1/30/2025</a:t>
            </a:r>
          </a:p>
        </p:txBody>
      </p:sp>
      <p:sp>
        <p:nvSpPr>
          <p:cNvPr id="5" name="Footer Placeholder 4">
            <a:extLst>
              <a:ext uri="{FF2B5EF4-FFF2-40B4-BE49-F238E27FC236}">
                <a16:creationId xmlns:a16="http://schemas.microsoft.com/office/drawing/2014/main" id="{C565DA5D-E8C1-0CCF-A4BD-1D3D301253BB}"/>
              </a:ext>
            </a:extLst>
          </p:cNvPr>
          <p:cNvSpPr>
            <a:spLocks noGrp="1"/>
          </p:cNvSpPr>
          <p:nvPr>
            <p:ph type="ftr" sz="quarter" idx="11"/>
          </p:nvPr>
        </p:nvSpPr>
        <p:spPr/>
        <p:txBody>
          <a:bodyPr/>
          <a:lstStyle/>
          <a:p>
            <a:r>
              <a:rPr lang="en-US"/>
              <a:t>Aspides kick-off meeting, January 29-31, 2025</a:t>
            </a:r>
          </a:p>
        </p:txBody>
      </p:sp>
      <p:sp>
        <p:nvSpPr>
          <p:cNvPr id="6" name="Slide Number Placeholder 5">
            <a:extLst>
              <a:ext uri="{FF2B5EF4-FFF2-40B4-BE49-F238E27FC236}">
                <a16:creationId xmlns:a16="http://schemas.microsoft.com/office/drawing/2014/main" id="{7C435239-8359-E6A6-4825-59C24B6DE98F}"/>
              </a:ext>
            </a:extLst>
          </p:cNvPr>
          <p:cNvSpPr>
            <a:spLocks noGrp="1"/>
          </p:cNvSpPr>
          <p:nvPr>
            <p:ph type="sldNum" sz="quarter" idx="12"/>
          </p:nvPr>
        </p:nvSpPr>
        <p:spPr/>
        <p:txBody>
          <a:bodyPr/>
          <a:lstStyle/>
          <a:p>
            <a:fld id="{FE6FB77E-3513-47C8-B10F-307AD697F4DE}" type="slidenum">
              <a:rPr lang="en-US" smtClean="0"/>
              <a:t>‹#›</a:t>
            </a:fld>
            <a:endParaRPr lang="en-US"/>
          </a:p>
        </p:txBody>
      </p:sp>
    </p:spTree>
    <p:extLst>
      <p:ext uri="{BB962C8B-B14F-4D97-AF65-F5344CB8AC3E}">
        <p14:creationId xmlns:p14="http://schemas.microsoft.com/office/powerpoint/2010/main" val="4244658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1/30/2025</a:t>
            </a:r>
          </a:p>
        </p:txBody>
      </p:sp>
      <p:sp>
        <p:nvSpPr>
          <p:cNvPr id="5" name="Footer Placeholder 4"/>
          <p:cNvSpPr>
            <a:spLocks noGrp="1"/>
          </p:cNvSpPr>
          <p:nvPr>
            <p:ph type="ftr" sz="quarter" idx="11"/>
          </p:nvPr>
        </p:nvSpPr>
        <p:spPr/>
        <p:txBody>
          <a:bodyPr/>
          <a:lstStyle/>
          <a:p>
            <a:r>
              <a:rPr lang="en-US"/>
              <a:t>Aspides kick-off meeting, January 29-31, 2025</a:t>
            </a:r>
          </a:p>
        </p:txBody>
      </p:sp>
      <p:sp>
        <p:nvSpPr>
          <p:cNvPr id="6" name="Slide Number Placeholder 5"/>
          <p:cNvSpPr>
            <a:spLocks noGrp="1"/>
          </p:cNvSpPr>
          <p:nvPr>
            <p:ph type="sldNum" sz="quarter" idx="12"/>
          </p:nvPr>
        </p:nvSpPr>
        <p:spPr/>
        <p:txBody>
          <a:bodyPr/>
          <a:lstStyle/>
          <a:p>
            <a:fld id="{C6ED3C63-553C-48B1-81E4-9E7DDA3CA80B}"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9183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1/30/2025</a:t>
            </a:r>
          </a:p>
        </p:txBody>
      </p:sp>
      <p:sp>
        <p:nvSpPr>
          <p:cNvPr id="6" name="Footer Placeholder 5"/>
          <p:cNvSpPr>
            <a:spLocks noGrp="1"/>
          </p:cNvSpPr>
          <p:nvPr>
            <p:ph type="ftr" sz="quarter" idx="11"/>
          </p:nvPr>
        </p:nvSpPr>
        <p:spPr/>
        <p:txBody>
          <a:bodyPr/>
          <a:lstStyle/>
          <a:p>
            <a:r>
              <a:rPr lang="en-US"/>
              <a:t>Aspides kick-off meeting, January 29-31, 2025</a:t>
            </a:r>
          </a:p>
        </p:txBody>
      </p:sp>
      <p:sp>
        <p:nvSpPr>
          <p:cNvPr id="7" name="Slide Number Placeholder 6"/>
          <p:cNvSpPr>
            <a:spLocks noGrp="1"/>
          </p:cNvSpPr>
          <p:nvPr>
            <p:ph type="sldNum" sz="quarter" idx="12"/>
          </p:nvPr>
        </p:nvSpPr>
        <p:spPr/>
        <p:txBody>
          <a:bodyPr/>
          <a:lstStyle/>
          <a:p>
            <a:fld id="{C6ED3C63-553C-48B1-81E4-9E7DDA3CA80B}" type="slidenum">
              <a:rPr lang="en-US" smtClean="0"/>
              <a:t>‹#›</a:t>
            </a:fld>
            <a:endParaRPr lang="en-US"/>
          </a:p>
        </p:txBody>
      </p:sp>
    </p:spTree>
    <p:extLst>
      <p:ext uri="{BB962C8B-B14F-4D97-AF65-F5344CB8AC3E}">
        <p14:creationId xmlns:p14="http://schemas.microsoft.com/office/powerpoint/2010/main" val="2537945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1/30/2025</a:t>
            </a:r>
          </a:p>
        </p:txBody>
      </p:sp>
      <p:sp>
        <p:nvSpPr>
          <p:cNvPr id="8" name="Footer Placeholder 7"/>
          <p:cNvSpPr>
            <a:spLocks noGrp="1"/>
          </p:cNvSpPr>
          <p:nvPr>
            <p:ph type="ftr" sz="quarter" idx="11"/>
          </p:nvPr>
        </p:nvSpPr>
        <p:spPr/>
        <p:txBody>
          <a:bodyPr/>
          <a:lstStyle/>
          <a:p>
            <a:r>
              <a:rPr lang="en-US"/>
              <a:t>Aspides kick-off meeting, January 29-31, 2025</a:t>
            </a:r>
          </a:p>
        </p:txBody>
      </p:sp>
      <p:sp>
        <p:nvSpPr>
          <p:cNvPr id="9" name="Slide Number Placeholder 8"/>
          <p:cNvSpPr>
            <a:spLocks noGrp="1"/>
          </p:cNvSpPr>
          <p:nvPr>
            <p:ph type="sldNum" sz="quarter" idx="12"/>
          </p:nvPr>
        </p:nvSpPr>
        <p:spPr/>
        <p:txBody>
          <a:bodyPr/>
          <a:lstStyle/>
          <a:p>
            <a:fld id="{C6ED3C63-553C-48B1-81E4-9E7DDA3CA80B}" type="slidenum">
              <a:rPr lang="en-US" smtClean="0"/>
              <a:t>‹#›</a:t>
            </a:fld>
            <a:endParaRPr lang="en-US"/>
          </a:p>
        </p:txBody>
      </p:sp>
    </p:spTree>
    <p:extLst>
      <p:ext uri="{BB962C8B-B14F-4D97-AF65-F5344CB8AC3E}">
        <p14:creationId xmlns:p14="http://schemas.microsoft.com/office/powerpoint/2010/main" val="3094948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1/30/2025</a:t>
            </a:r>
          </a:p>
        </p:txBody>
      </p:sp>
      <p:sp>
        <p:nvSpPr>
          <p:cNvPr id="4" name="Footer Placeholder 3"/>
          <p:cNvSpPr>
            <a:spLocks noGrp="1"/>
          </p:cNvSpPr>
          <p:nvPr>
            <p:ph type="ftr" sz="quarter" idx="11"/>
          </p:nvPr>
        </p:nvSpPr>
        <p:spPr/>
        <p:txBody>
          <a:bodyPr/>
          <a:lstStyle/>
          <a:p>
            <a:r>
              <a:rPr lang="en-US"/>
              <a:t>Aspides kick-off meeting, January 29-31, 2025</a:t>
            </a:r>
          </a:p>
        </p:txBody>
      </p:sp>
      <p:sp>
        <p:nvSpPr>
          <p:cNvPr id="5" name="Slide Number Placeholder 4"/>
          <p:cNvSpPr>
            <a:spLocks noGrp="1"/>
          </p:cNvSpPr>
          <p:nvPr>
            <p:ph type="sldNum" sz="quarter" idx="12"/>
          </p:nvPr>
        </p:nvSpPr>
        <p:spPr/>
        <p:txBody>
          <a:bodyPr/>
          <a:lstStyle/>
          <a:p>
            <a:fld id="{C6ED3C63-553C-48B1-81E4-9E7DDA3CA80B}" type="slidenum">
              <a:rPr lang="en-US" smtClean="0"/>
              <a:t>‹#›</a:t>
            </a:fld>
            <a:endParaRPr lang="en-US"/>
          </a:p>
        </p:txBody>
      </p:sp>
      <p:pic>
        <p:nvPicPr>
          <p:cNvPr id="6" name="Picture 5" descr="A black background with a black square&#10;&#10;AI-generated content may be incorrect.">
            <a:extLst>
              <a:ext uri="{FF2B5EF4-FFF2-40B4-BE49-F238E27FC236}">
                <a16:creationId xmlns:a16="http://schemas.microsoft.com/office/drawing/2014/main" id="{8B9C7A26-75C3-9F8E-1985-5C33EF93FCA7}"/>
              </a:ext>
            </a:extLst>
          </p:cNvPr>
          <p:cNvPicPr>
            <a:picLocks noChangeAspect="1"/>
          </p:cNvPicPr>
          <p:nvPr userDrawn="1"/>
        </p:nvPicPr>
        <p:blipFill>
          <a:blip r:embed="rId2">
            <a:alphaModFix amt="20000"/>
          </a:blip>
          <a:stretch>
            <a:fillRect/>
          </a:stretch>
        </p:blipFill>
        <p:spPr>
          <a:xfrm>
            <a:off x="249012" y="5585249"/>
            <a:ext cx="3383280" cy="674603"/>
          </a:xfrm>
          <a:prstGeom prst="rect">
            <a:avLst/>
          </a:prstGeom>
        </p:spPr>
      </p:pic>
    </p:spTree>
    <p:extLst>
      <p:ext uri="{BB962C8B-B14F-4D97-AF65-F5344CB8AC3E}">
        <p14:creationId xmlns:p14="http://schemas.microsoft.com/office/powerpoint/2010/main" val="39811808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Footer Placeholder 7"/>
          <p:cNvSpPr>
            <a:spLocks noGrp="1"/>
          </p:cNvSpPr>
          <p:nvPr>
            <p:ph type="ftr" sz="quarter" idx="11"/>
          </p:nvPr>
        </p:nvSpPr>
        <p:spPr/>
        <p:txBody>
          <a:bodyPr/>
          <a:lstStyle>
            <a:lvl1pPr>
              <a:defRPr>
                <a:solidFill>
                  <a:srgbClr val="FFFFFF"/>
                </a:solidFill>
              </a:defRPr>
            </a:lvl1pPr>
          </a:lstStyle>
          <a:p>
            <a:r>
              <a:rPr lang="en-US" dirty="0"/>
              <a:t>Aspides meeting, February 20, 2025</a:t>
            </a:r>
          </a:p>
        </p:txBody>
      </p:sp>
      <p:sp>
        <p:nvSpPr>
          <p:cNvPr id="9" name="Slide Number Placeholder 8"/>
          <p:cNvSpPr>
            <a:spLocks noGrp="1"/>
          </p:cNvSpPr>
          <p:nvPr>
            <p:ph type="sldNum" sz="quarter" idx="12"/>
          </p:nvPr>
        </p:nvSpPr>
        <p:spPr/>
        <p:txBody>
          <a:bodyPr/>
          <a:lstStyle/>
          <a:p>
            <a:fld id="{C6ED3C63-553C-48B1-81E4-9E7DDA3CA80B}" type="slidenum">
              <a:rPr lang="en-US" smtClean="0"/>
              <a:t>‹#›</a:t>
            </a:fld>
            <a:endParaRPr lang="en-US" dirty="0"/>
          </a:p>
        </p:txBody>
      </p:sp>
      <p:pic>
        <p:nvPicPr>
          <p:cNvPr id="10" name="Picture 9" descr="A black background with a black square&#10;&#10;AI-generated content may be incorrect.">
            <a:extLst>
              <a:ext uri="{FF2B5EF4-FFF2-40B4-BE49-F238E27FC236}">
                <a16:creationId xmlns:a16="http://schemas.microsoft.com/office/drawing/2014/main" id="{AC657FBD-0E48-E2BE-3989-385E26EA0FCA}"/>
              </a:ext>
            </a:extLst>
          </p:cNvPr>
          <p:cNvPicPr>
            <a:picLocks noChangeAspect="1"/>
          </p:cNvPicPr>
          <p:nvPr userDrawn="1"/>
        </p:nvPicPr>
        <p:blipFill>
          <a:blip r:embed="rId2">
            <a:alphaModFix amt="20000"/>
          </a:blip>
          <a:stretch>
            <a:fillRect/>
          </a:stretch>
        </p:blipFill>
        <p:spPr>
          <a:xfrm>
            <a:off x="697493" y="6400800"/>
            <a:ext cx="2292958" cy="457200"/>
          </a:xfrm>
          <a:prstGeom prst="rect">
            <a:avLst/>
          </a:prstGeom>
        </p:spPr>
      </p:pic>
    </p:spTree>
    <p:extLst>
      <p:ext uri="{BB962C8B-B14F-4D97-AF65-F5344CB8AC3E}">
        <p14:creationId xmlns:p14="http://schemas.microsoft.com/office/powerpoint/2010/main" val="221300362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r>
              <a:rPr lang="en-US"/>
              <a:t>1/30/2025</a:t>
            </a: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a:t>Aspides kick-off meeting, January 29-31, 2025</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6ED3C63-553C-48B1-81E4-9E7DDA3CA80B}" type="slidenum">
              <a:rPr lang="en-US" smtClean="0"/>
              <a:t>‹#›</a:t>
            </a:fld>
            <a:endParaRPr lang="en-US"/>
          </a:p>
        </p:txBody>
      </p:sp>
    </p:spTree>
    <p:extLst>
      <p:ext uri="{BB962C8B-B14F-4D97-AF65-F5344CB8AC3E}">
        <p14:creationId xmlns:p14="http://schemas.microsoft.com/office/powerpoint/2010/main" val="30484111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1/30/2025</a:t>
            </a:r>
          </a:p>
        </p:txBody>
      </p:sp>
      <p:sp>
        <p:nvSpPr>
          <p:cNvPr id="6" name="Footer Placeholder 5"/>
          <p:cNvSpPr>
            <a:spLocks noGrp="1"/>
          </p:cNvSpPr>
          <p:nvPr>
            <p:ph type="ftr" sz="quarter" idx="11"/>
          </p:nvPr>
        </p:nvSpPr>
        <p:spPr/>
        <p:txBody>
          <a:bodyPr/>
          <a:lstStyle/>
          <a:p>
            <a:r>
              <a:rPr lang="en-US"/>
              <a:t>Aspides kick-off meeting, January 29-31, 2025</a:t>
            </a:r>
          </a:p>
        </p:txBody>
      </p:sp>
      <p:sp>
        <p:nvSpPr>
          <p:cNvPr id="7" name="Slide Number Placeholder 6"/>
          <p:cNvSpPr>
            <a:spLocks noGrp="1"/>
          </p:cNvSpPr>
          <p:nvPr>
            <p:ph type="sldNum" sz="quarter" idx="12"/>
          </p:nvPr>
        </p:nvSpPr>
        <p:spPr/>
        <p:txBody>
          <a:bodyPr/>
          <a:lstStyle/>
          <a:p>
            <a:fld id="{C6ED3C63-553C-48B1-81E4-9E7DDA3CA80B}" type="slidenum">
              <a:rPr lang="en-US" smtClean="0"/>
              <a:t>‹#›</a:t>
            </a:fld>
            <a:endParaRPr lang="en-US"/>
          </a:p>
        </p:txBody>
      </p:sp>
    </p:spTree>
    <p:extLst>
      <p:ext uri="{BB962C8B-B14F-4D97-AF65-F5344CB8AC3E}">
        <p14:creationId xmlns:p14="http://schemas.microsoft.com/office/powerpoint/2010/main" val="3143299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r>
              <a:rPr lang="en-US"/>
              <a:t>1/30/2025</a:t>
            </a: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Aspides kick-off meeting, January 29-31, 2025</a:t>
            </a: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C6ED3C63-553C-48B1-81E4-9E7DDA3CA80B}"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22393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BCAE2F-EE77-8BCA-0EDC-11906D86D9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9144E0-6788-70F7-B774-3056CB3F76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45737-3F3E-27F0-6ED2-7AB3A0F942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r>
              <a:rPr lang="en-US"/>
              <a:t>1/30/2025</a:t>
            </a:r>
          </a:p>
        </p:txBody>
      </p:sp>
      <p:sp>
        <p:nvSpPr>
          <p:cNvPr id="5" name="Footer Placeholder 4">
            <a:extLst>
              <a:ext uri="{FF2B5EF4-FFF2-40B4-BE49-F238E27FC236}">
                <a16:creationId xmlns:a16="http://schemas.microsoft.com/office/drawing/2014/main" id="{7FEE943C-99DD-59E0-8461-39981156C8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Aspides kick-off meeting, January 29-31, 2025</a:t>
            </a:r>
          </a:p>
        </p:txBody>
      </p:sp>
      <p:sp>
        <p:nvSpPr>
          <p:cNvPr id="6" name="Slide Number Placeholder 5">
            <a:extLst>
              <a:ext uri="{FF2B5EF4-FFF2-40B4-BE49-F238E27FC236}">
                <a16:creationId xmlns:a16="http://schemas.microsoft.com/office/drawing/2014/main" id="{E8086562-C46F-4721-3DD0-356A3A16A3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E6FB77E-3513-47C8-B10F-307AD697F4DE}" type="slidenum">
              <a:rPr lang="en-US" smtClean="0"/>
              <a:t>‹#›</a:t>
            </a:fld>
            <a:endParaRPr lang="en-US"/>
          </a:p>
        </p:txBody>
      </p:sp>
    </p:spTree>
    <p:extLst>
      <p:ext uri="{BB962C8B-B14F-4D97-AF65-F5344CB8AC3E}">
        <p14:creationId xmlns:p14="http://schemas.microsoft.com/office/powerpoint/2010/main" val="253184694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D0B790E6-EE76-443D-AA8E-F8F82FE413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28368C-9696-C4D3-4F58-C7BD2945C712}"/>
              </a:ext>
            </a:extLst>
          </p:cNvPr>
          <p:cNvSpPr>
            <a:spLocks noGrp="1"/>
          </p:cNvSpPr>
          <p:nvPr>
            <p:ph type="ctrTitle"/>
          </p:nvPr>
        </p:nvSpPr>
        <p:spPr>
          <a:xfrm>
            <a:off x="4662107" y="639097"/>
            <a:ext cx="6929258" cy="3686015"/>
          </a:xfrm>
        </p:spPr>
        <p:txBody>
          <a:bodyPr>
            <a:normAutofit/>
          </a:bodyPr>
          <a:lstStyle/>
          <a:p>
            <a:r>
              <a:rPr lang="en-US" sz="5400" b="1" dirty="0">
                <a:latin typeface="Times New Roman" panose="02020603050405020304" pitchFamily="18" charset="0"/>
                <a:cs typeface="Times New Roman" panose="02020603050405020304" pitchFamily="18" charset="0"/>
              </a:rPr>
              <a:t>X-ray Irradiation Effects on ASAP110LF Chip</a:t>
            </a:r>
          </a:p>
        </p:txBody>
      </p:sp>
      <p:sp>
        <p:nvSpPr>
          <p:cNvPr id="3" name="Subtitle 2">
            <a:extLst>
              <a:ext uri="{FF2B5EF4-FFF2-40B4-BE49-F238E27FC236}">
                <a16:creationId xmlns:a16="http://schemas.microsoft.com/office/drawing/2014/main" id="{201B46F1-55E9-1ABE-E679-F575370A948E}"/>
              </a:ext>
            </a:extLst>
          </p:cNvPr>
          <p:cNvSpPr>
            <a:spLocks noGrp="1"/>
          </p:cNvSpPr>
          <p:nvPr>
            <p:ph type="subTitle" idx="1"/>
          </p:nvPr>
        </p:nvSpPr>
        <p:spPr>
          <a:xfrm>
            <a:off x="4662106" y="4455621"/>
            <a:ext cx="6929259" cy="1238616"/>
          </a:xfrm>
        </p:spPr>
        <p:txBody>
          <a:bodyPr>
            <a:normAutofit/>
          </a:bodyPr>
          <a:lstStyle/>
          <a:p>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F. Shojaei &amp; L. Ratti</a:t>
            </a:r>
          </a:p>
          <a:p>
            <a:pPr>
              <a:spcBef>
                <a:spcPts val="750"/>
              </a:spcBef>
            </a:pPr>
            <a:r>
              <a:rPr lang="en-US" sz="2000" i="0" dirty="0">
                <a:solidFill>
                  <a:schemeClr val="tx1">
                    <a:lumMod val="85000"/>
                    <a:lumOff val="15000"/>
                  </a:schemeClr>
                </a:solidFill>
                <a:effectLst/>
                <a:latin typeface="Times New Roman" panose="02020603050405020304" pitchFamily="18" charset="0"/>
                <a:cs typeface="Times New Roman" panose="02020603050405020304" pitchFamily="18" charset="0"/>
              </a:rPr>
              <a:t>ASPIDES meeting</a:t>
            </a:r>
          </a:p>
          <a:p>
            <a:pPr>
              <a:spcBef>
                <a:spcPts val="750"/>
              </a:spcBef>
            </a:pP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July 30, 2025</a:t>
            </a:r>
            <a:endParaRPr lang="en-US" sz="2000" i="0" dirty="0">
              <a:solidFill>
                <a:schemeClr val="tx1">
                  <a:lumMod val="85000"/>
                  <a:lumOff val="15000"/>
                </a:schemeClr>
              </a:solidFill>
              <a:effectLst/>
              <a:latin typeface="Times New Roman" panose="02020603050405020304" pitchFamily="18" charset="0"/>
              <a:cs typeface="Times New Roman" panose="02020603050405020304" pitchFamily="18" charset="0"/>
            </a:endParaRPr>
          </a:p>
        </p:txBody>
      </p:sp>
      <p:pic>
        <p:nvPicPr>
          <p:cNvPr id="16" name="Picture 15" descr="A logo with a computer chip&#10;&#10;AI-generated content may be incorrect.">
            <a:extLst>
              <a:ext uri="{FF2B5EF4-FFF2-40B4-BE49-F238E27FC236}">
                <a16:creationId xmlns:a16="http://schemas.microsoft.com/office/drawing/2014/main" id="{5F279E0B-2B8A-FF10-E73C-9EFCFEAC3368}"/>
              </a:ext>
            </a:extLst>
          </p:cNvPr>
          <p:cNvPicPr>
            <a:picLocks noChangeAspect="1"/>
          </p:cNvPicPr>
          <p:nvPr/>
        </p:nvPicPr>
        <p:blipFill>
          <a:blip r:embed="rId3"/>
          <a:stretch>
            <a:fillRect/>
          </a:stretch>
        </p:blipFill>
        <p:spPr>
          <a:xfrm>
            <a:off x="1428977" y="4282966"/>
            <a:ext cx="1583926" cy="1583926"/>
          </a:xfrm>
          <a:prstGeom prst="rect">
            <a:avLst/>
          </a:prstGeom>
        </p:spPr>
      </p:pic>
      <p:pic>
        <p:nvPicPr>
          <p:cNvPr id="7" name="Picture 6" descr="A black logo with text&#10;&#10;AI-generated content may be incorrect.">
            <a:extLst>
              <a:ext uri="{FF2B5EF4-FFF2-40B4-BE49-F238E27FC236}">
                <a16:creationId xmlns:a16="http://schemas.microsoft.com/office/drawing/2014/main" id="{9AFBEEB6-AF06-8295-7425-FFADF75356CE}"/>
              </a:ext>
            </a:extLst>
          </p:cNvPr>
          <p:cNvPicPr>
            <a:picLocks noChangeAspect="1"/>
          </p:cNvPicPr>
          <p:nvPr/>
        </p:nvPicPr>
        <p:blipFill>
          <a:blip r:embed="rId4"/>
          <a:stretch>
            <a:fillRect/>
          </a:stretch>
        </p:blipFill>
        <p:spPr>
          <a:xfrm>
            <a:off x="1598970" y="523684"/>
            <a:ext cx="1243940" cy="1599923"/>
          </a:xfrm>
          <a:prstGeom prst="rect">
            <a:avLst/>
          </a:prstGeom>
        </p:spPr>
      </p:pic>
      <p:pic>
        <p:nvPicPr>
          <p:cNvPr id="14" name="Picture 13" descr="A blue and black logo&#10;&#10;AI-generated content may be incorrect.">
            <a:extLst>
              <a:ext uri="{FF2B5EF4-FFF2-40B4-BE49-F238E27FC236}">
                <a16:creationId xmlns:a16="http://schemas.microsoft.com/office/drawing/2014/main" id="{ACC2E8DC-D5B2-0611-5E44-5B8724461B96}"/>
              </a:ext>
            </a:extLst>
          </p:cNvPr>
          <p:cNvPicPr>
            <a:picLocks noChangeAspect="1"/>
          </p:cNvPicPr>
          <p:nvPr/>
        </p:nvPicPr>
        <p:blipFill>
          <a:blip r:embed="rId5"/>
          <a:stretch>
            <a:fillRect/>
          </a:stretch>
        </p:blipFill>
        <p:spPr>
          <a:xfrm>
            <a:off x="866864" y="2329732"/>
            <a:ext cx="2708152" cy="1583928"/>
          </a:xfrm>
          <a:prstGeom prst="rect">
            <a:avLst/>
          </a:prstGeom>
        </p:spPr>
      </p:pic>
      <p:cxnSp>
        <p:nvCxnSpPr>
          <p:cNvPr id="34" name="Straight Connector 33">
            <a:extLst>
              <a:ext uri="{FF2B5EF4-FFF2-40B4-BE49-F238E27FC236}">
                <a16:creationId xmlns:a16="http://schemas.microsoft.com/office/drawing/2014/main" id="{1777CCA9-2D65-481C-90A2-FC8CC8540E9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19423" y="4343400"/>
            <a:ext cx="5943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4A26D578-D897-486C-B758-A1DC33920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8" name="Rectangle 37">
            <a:extLst>
              <a:ext uri="{FF2B5EF4-FFF2-40B4-BE49-F238E27FC236}">
                <a16:creationId xmlns:a16="http://schemas.microsoft.com/office/drawing/2014/main" id="{3ADF7A7E-971E-459A-BE93-DAE500388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765315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FFFB8E9-566D-B4F1-DA79-5A057A147A0E}"/>
              </a:ext>
            </a:extLst>
          </p:cNvPr>
          <p:cNvSpPr>
            <a:spLocks noGrp="1"/>
          </p:cNvSpPr>
          <p:nvPr>
            <p:ph type="ftr" sz="quarter" idx="11"/>
          </p:nvPr>
        </p:nvSpPr>
        <p:spPr/>
        <p:txBody>
          <a:bodyPr/>
          <a:lstStyle/>
          <a:p>
            <a:r>
              <a:rPr lang="en-US" dirty="0"/>
              <a:t>Aspides meeting, WP2, July 30, 2025</a:t>
            </a:r>
          </a:p>
        </p:txBody>
      </p:sp>
      <p:sp>
        <p:nvSpPr>
          <p:cNvPr id="3" name="Slide Number Placeholder 2">
            <a:extLst>
              <a:ext uri="{FF2B5EF4-FFF2-40B4-BE49-F238E27FC236}">
                <a16:creationId xmlns:a16="http://schemas.microsoft.com/office/drawing/2014/main" id="{429F710F-D5C0-7F8C-30CB-5B566F29E614}"/>
              </a:ext>
            </a:extLst>
          </p:cNvPr>
          <p:cNvSpPr>
            <a:spLocks noGrp="1"/>
          </p:cNvSpPr>
          <p:nvPr>
            <p:ph type="sldNum" sz="quarter" idx="12"/>
          </p:nvPr>
        </p:nvSpPr>
        <p:spPr/>
        <p:txBody>
          <a:bodyPr/>
          <a:lstStyle/>
          <a:p>
            <a:fld id="{C6ED3C63-553C-48B1-81E4-9E7DDA3CA80B}" type="slidenum">
              <a:rPr lang="en-US" smtClean="0"/>
              <a:t>10</a:t>
            </a:fld>
            <a:endParaRPr lang="en-US" dirty="0"/>
          </a:p>
        </p:txBody>
      </p:sp>
      <p:sp>
        <p:nvSpPr>
          <p:cNvPr id="6" name="TextBox 5">
            <a:extLst>
              <a:ext uri="{FF2B5EF4-FFF2-40B4-BE49-F238E27FC236}">
                <a16:creationId xmlns:a16="http://schemas.microsoft.com/office/drawing/2014/main" id="{F8A8251C-FBF6-00C4-C9ED-9419E28E15FF}"/>
              </a:ext>
            </a:extLst>
          </p:cNvPr>
          <p:cNvSpPr txBox="1"/>
          <p:nvPr/>
        </p:nvSpPr>
        <p:spPr>
          <a:xfrm>
            <a:off x="512323" y="129703"/>
            <a:ext cx="5581784" cy="369332"/>
          </a:xfrm>
          <a:prstGeom prst="rect">
            <a:avLst/>
          </a:prstGeom>
          <a:noFill/>
        </p:spPr>
        <p:txBody>
          <a:bodyPr wrap="none" rtlCol="0">
            <a:spAutoFit/>
          </a:bodyPr>
          <a:lstStyle/>
          <a:p>
            <a:pPr marL="285750" indent="-285750">
              <a:buFont typeface="Wingdings" panose="05000000000000000000" pitchFamily="2" charset="2"/>
              <a:buChar char="Ø"/>
            </a:pPr>
            <a:r>
              <a:rPr lang="en-US" b="1" dirty="0">
                <a:latin typeface="Times New Roman" panose="02020603050405020304" pitchFamily="18" charset="0"/>
                <a:cs typeface="Times New Roman" panose="02020603050405020304" pitchFamily="18" charset="0"/>
              </a:rPr>
              <a:t>Crosstalk After Irradiation with version 1, array A3</a:t>
            </a:r>
          </a:p>
        </p:txBody>
      </p:sp>
      <p:pic>
        <p:nvPicPr>
          <p:cNvPr id="8" name="Picture 7">
            <a:extLst>
              <a:ext uri="{FF2B5EF4-FFF2-40B4-BE49-F238E27FC236}">
                <a16:creationId xmlns:a16="http://schemas.microsoft.com/office/drawing/2014/main" id="{EC2B5C2A-A743-D0EB-2231-68A38C707ED0}"/>
              </a:ext>
            </a:extLst>
          </p:cNvPr>
          <p:cNvPicPr>
            <a:picLocks noChangeAspect="1"/>
          </p:cNvPicPr>
          <p:nvPr/>
        </p:nvPicPr>
        <p:blipFill>
          <a:blip r:embed="rId2"/>
          <a:stretch>
            <a:fillRect/>
          </a:stretch>
        </p:blipFill>
        <p:spPr>
          <a:xfrm>
            <a:off x="1176100" y="667592"/>
            <a:ext cx="3620476" cy="2651760"/>
          </a:xfrm>
          <a:prstGeom prst="rect">
            <a:avLst/>
          </a:prstGeom>
        </p:spPr>
      </p:pic>
      <p:pic>
        <p:nvPicPr>
          <p:cNvPr id="10" name="Picture 9">
            <a:extLst>
              <a:ext uri="{FF2B5EF4-FFF2-40B4-BE49-F238E27FC236}">
                <a16:creationId xmlns:a16="http://schemas.microsoft.com/office/drawing/2014/main" id="{A766B225-F0A4-B0EB-AB8E-283A8A9A41BF}"/>
              </a:ext>
            </a:extLst>
          </p:cNvPr>
          <p:cNvPicPr>
            <a:picLocks noChangeAspect="1"/>
          </p:cNvPicPr>
          <p:nvPr/>
        </p:nvPicPr>
        <p:blipFill>
          <a:blip r:embed="rId3"/>
          <a:stretch>
            <a:fillRect/>
          </a:stretch>
        </p:blipFill>
        <p:spPr>
          <a:xfrm>
            <a:off x="6763582" y="3676464"/>
            <a:ext cx="3501402" cy="2651760"/>
          </a:xfrm>
          <a:prstGeom prst="rect">
            <a:avLst/>
          </a:prstGeom>
        </p:spPr>
      </p:pic>
      <p:pic>
        <p:nvPicPr>
          <p:cNvPr id="12" name="Picture 11">
            <a:extLst>
              <a:ext uri="{FF2B5EF4-FFF2-40B4-BE49-F238E27FC236}">
                <a16:creationId xmlns:a16="http://schemas.microsoft.com/office/drawing/2014/main" id="{9A2E725F-D75F-378B-F0A9-596E6244A78B}"/>
              </a:ext>
            </a:extLst>
          </p:cNvPr>
          <p:cNvPicPr>
            <a:picLocks noChangeAspect="1"/>
          </p:cNvPicPr>
          <p:nvPr/>
        </p:nvPicPr>
        <p:blipFill>
          <a:blip r:embed="rId4"/>
          <a:stretch>
            <a:fillRect/>
          </a:stretch>
        </p:blipFill>
        <p:spPr>
          <a:xfrm>
            <a:off x="6717574" y="667592"/>
            <a:ext cx="3593419" cy="2651760"/>
          </a:xfrm>
          <a:prstGeom prst="rect">
            <a:avLst/>
          </a:prstGeom>
        </p:spPr>
      </p:pic>
      <p:pic>
        <p:nvPicPr>
          <p:cNvPr id="14" name="Picture 13">
            <a:extLst>
              <a:ext uri="{FF2B5EF4-FFF2-40B4-BE49-F238E27FC236}">
                <a16:creationId xmlns:a16="http://schemas.microsoft.com/office/drawing/2014/main" id="{863611A0-AD09-BFEE-3BA6-49920727D476}"/>
              </a:ext>
            </a:extLst>
          </p:cNvPr>
          <p:cNvPicPr>
            <a:picLocks noChangeAspect="1"/>
          </p:cNvPicPr>
          <p:nvPr/>
        </p:nvPicPr>
        <p:blipFill>
          <a:blip r:embed="rId5"/>
          <a:stretch>
            <a:fillRect/>
          </a:stretch>
        </p:blipFill>
        <p:spPr>
          <a:xfrm>
            <a:off x="1189629" y="3676464"/>
            <a:ext cx="3593419" cy="2651760"/>
          </a:xfrm>
          <a:prstGeom prst="rect">
            <a:avLst/>
          </a:prstGeom>
        </p:spPr>
      </p:pic>
    </p:spTree>
    <p:extLst>
      <p:ext uri="{BB962C8B-B14F-4D97-AF65-F5344CB8AC3E}">
        <p14:creationId xmlns:p14="http://schemas.microsoft.com/office/powerpoint/2010/main" val="1879041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4D5B1EB-EA16-FB5E-ADCF-9F78D2E32B83}"/>
              </a:ext>
            </a:extLst>
          </p:cNvPr>
          <p:cNvSpPr>
            <a:spLocks noGrp="1"/>
          </p:cNvSpPr>
          <p:nvPr>
            <p:ph type="ftr" sz="quarter" idx="11"/>
          </p:nvPr>
        </p:nvSpPr>
        <p:spPr/>
        <p:txBody>
          <a:bodyPr/>
          <a:lstStyle/>
          <a:p>
            <a:r>
              <a:rPr lang="en-US" dirty="0"/>
              <a:t>Aspides meeting, WP2, July 30, 2025</a:t>
            </a:r>
          </a:p>
        </p:txBody>
      </p:sp>
      <p:sp>
        <p:nvSpPr>
          <p:cNvPr id="3" name="Slide Number Placeholder 2">
            <a:extLst>
              <a:ext uri="{FF2B5EF4-FFF2-40B4-BE49-F238E27FC236}">
                <a16:creationId xmlns:a16="http://schemas.microsoft.com/office/drawing/2014/main" id="{ED1292C8-4E24-E161-FEB5-57E874212A85}"/>
              </a:ext>
            </a:extLst>
          </p:cNvPr>
          <p:cNvSpPr>
            <a:spLocks noGrp="1"/>
          </p:cNvSpPr>
          <p:nvPr>
            <p:ph type="sldNum" sz="quarter" idx="12"/>
          </p:nvPr>
        </p:nvSpPr>
        <p:spPr/>
        <p:txBody>
          <a:bodyPr/>
          <a:lstStyle/>
          <a:p>
            <a:fld id="{C6ED3C63-553C-48B1-81E4-9E7DDA3CA80B}" type="slidenum">
              <a:rPr lang="en-US" smtClean="0"/>
              <a:t>11</a:t>
            </a:fld>
            <a:endParaRPr lang="en-US" dirty="0"/>
          </a:p>
        </p:txBody>
      </p:sp>
      <p:sp>
        <p:nvSpPr>
          <p:cNvPr id="4" name="TextBox 3">
            <a:extLst>
              <a:ext uri="{FF2B5EF4-FFF2-40B4-BE49-F238E27FC236}">
                <a16:creationId xmlns:a16="http://schemas.microsoft.com/office/drawing/2014/main" id="{FA7356FC-9D46-C42A-957D-ECB8A5216FDF}"/>
              </a:ext>
            </a:extLst>
          </p:cNvPr>
          <p:cNvSpPr txBox="1"/>
          <p:nvPr/>
        </p:nvSpPr>
        <p:spPr>
          <a:xfrm>
            <a:off x="512323" y="129703"/>
            <a:ext cx="4587859" cy="369332"/>
          </a:xfrm>
          <a:prstGeom prst="rect">
            <a:avLst/>
          </a:prstGeom>
          <a:noFill/>
        </p:spPr>
        <p:txBody>
          <a:bodyPr wrap="none" rtlCol="0">
            <a:spAutoFit/>
          </a:bodyPr>
          <a:lstStyle/>
          <a:p>
            <a:pPr marL="285750" indent="-285750">
              <a:buFont typeface="Wingdings" panose="05000000000000000000" pitchFamily="2" charset="2"/>
              <a:buChar char="Ø"/>
            </a:pPr>
            <a:r>
              <a:rPr lang="en-US" b="1" dirty="0">
                <a:latin typeface="Times New Roman" panose="02020603050405020304" pitchFamily="18" charset="0"/>
                <a:cs typeface="Times New Roman" panose="02020603050405020304" pitchFamily="18" charset="0"/>
              </a:rPr>
              <a:t>Crosstalk After Irradiation with version 2</a:t>
            </a:r>
          </a:p>
        </p:txBody>
      </p:sp>
      <p:pic>
        <p:nvPicPr>
          <p:cNvPr id="6" name="Picture 5" descr="A graph of different colored lines&#10;&#10;AI-generated content may be incorrect.">
            <a:extLst>
              <a:ext uri="{FF2B5EF4-FFF2-40B4-BE49-F238E27FC236}">
                <a16:creationId xmlns:a16="http://schemas.microsoft.com/office/drawing/2014/main" id="{46F38E54-3D24-4852-8422-3EE397EBF321}"/>
              </a:ext>
            </a:extLst>
          </p:cNvPr>
          <p:cNvPicPr>
            <a:picLocks noChangeAspect="1"/>
          </p:cNvPicPr>
          <p:nvPr/>
        </p:nvPicPr>
        <p:blipFill>
          <a:blip r:embed="rId2"/>
          <a:stretch>
            <a:fillRect/>
          </a:stretch>
        </p:blipFill>
        <p:spPr>
          <a:xfrm>
            <a:off x="191763" y="1735777"/>
            <a:ext cx="5676616" cy="3386446"/>
          </a:xfrm>
          <a:prstGeom prst="rect">
            <a:avLst/>
          </a:prstGeom>
        </p:spPr>
      </p:pic>
      <p:graphicFrame>
        <p:nvGraphicFramePr>
          <p:cNvPr id="8" name="Table 7">
            <a:extLst>
              <a:ext uri="{FF2B5EF4-FFF2-40B4-BE49-F238E27FC236}">
                <a16:creationId xmlns:a16="http://schemas.microsoft.com/office/drawing/2014/main" id="{8671DCAD-87A9-11F2-C0E8-A69BA64F1BB8}"/>
              </a:ext>
            </a:extLst>
          </p:cNvPr>
          <p:cNvGraphicFramePr>
            <a:graphicFrameLocks noGrp="1"/>
          </p:cNvGraphicFramePr>
          <p:nvPr>
            <p:extLst>
              <p:ext uri="{D42A27DB-BD31-4B8C-83A1-F6EECF244321}">
                <p14:modId xmlns:p14="http://schemas.microsoft.com/office/powerpoint/2010/main" val="4272341300"/>
              </p:ext>
            </p:extLst>
          </p:nvPr>
        </p:nvGraphicFramePr>
        <p:xfrm>
          <a:off x="6569412" y="1183372"/>
          <a:ext cx="2412460" cy="4114800"/>
        </p:xfrm>
        <a:graphic>
          <a:graphicData uri="http://schemas.openxmlformats.org/drawingml/2006/table">
            <a:tbl>
              <a:tblPr firstRow="1" bandRow="1">
                <a:tableStyleId>{5C22544A-7EE6-4342-B048-85BDC9FD1C3A}</a:tableStyleId>
              </a:tblPr>
              <a:tblGrid>
                <a:gridCol w="1206230">
                  <a:extLst>
                    <a:ext uri="{9D8B030D-6E8A-4147-A177-3AD203B41FA5}">
                      <a16:colId xmlns:a16="http://schemas.microsoft.com/office/drawing/2014/main" val="1877761587"/>
                    </a:ext>
                  </a:extLst>
                </a:gridCol>
                <a:gridCol w="1206230">
                  <a:extLst>
                    <a:ext uri="{9D8B030D-6E8A-4147-A177-3AD203B41FA5}">
                      <a16:colId xmlns:a16="http://schemas.microsoft.com/office/drawing/2014/main" val="897693973"/>
                    </a:ext>
                  </a:extLst>
                </a:gridCol>
              </a:tblGrid>
              <a:tr h="345858">
                <a:tc gridSpan="2">
                  <a:txBody>
                    <a:bodyPr/>
                    <a:lstStyle/>
                    <a:p>
                      <a:pPr algn="ctr"/>
                      <a:r>
                        <a:rPr lang="en-US" dirty="0">
                          <a:solidFill>
                            <a:schemeClr val="tx1"/>
                          </a:solidFill>
                        </a:rPr>
                        <a:t>A1, 19.5 V</a:t>
                      </a:r>
                    </a:p>
                  </a:txBody>
                  <a:tcPr anchor="ctr"/>
                </a:tc>
                <a:tc hMerge="1">
                  <a:txBody>
                    <a:bodyPr/>
                    <a:lstStyle/>
                    <a:p>
                      <a:pPr algn="ctr"/>
                      <a:endParaRPr lang="en-US" dirty="0"/>
                    </a:p>
                  </a:txBody>
                  <a:tcPr anchor="ctr"/>
                </a:tc>
                <a:extLst>
                  <a:ext uri="{0D108BD9-81ED-4DB2-BD59-A6C34878D82A}">
                    <a16:rowId xmlns:a16="http://schemas.microsoft.com/office/drawing/2014/main" val="2646243973"/>
                  </a:ext>
                </a:extLst>
              </a:tr>
              <a:tr h="1124039">
                <a:tc>
                  <a:txBody>
                    <a:bodyPr/>
                    <a:lstStyle/>
                    <a:p>
                      <a:pPr algn="ctr"/>
                      <a:r>
                        <a:rPr lang="en-US" dirty="0">
                          <a:solidFill>
                            <a:schemeClr val="tx1"/>
                          </a:solidFill>
                        </a:rPr>
                        <a:t>TID Dose [</a:t>
                      </a:r>
                      <a:r>
                        <a:rPr lang="en-US" dirty="0" err="1">
                          <a:solidFill>
                            <a:schemeClr val="tx1"/>
                          </a:solidFill>
                        </a:rPr>
                        <a:t>krad</a:t>
                      </a:r>
                      <a:r>
                        <a:rPr lang="en-US" dirty="0">
                          <a:solidFill>
                            <a:schemeClr val="tx1"/>
                          </a:solidFill>
                        </a:rPr>
                        <a:t>]</a:t>
                      </a:r>
                    </a:p>
                  </a:txBody>
                  <a:tcPr anchor="ctr"/>
                </a:tc>
                <a:tc>
                  <a:txBody>
                    <a:bodyPr/>
                    <a:lstStyle/>
                    <a:p>
                      <a:pPr algn="ctr"/>
                      <a:r>
                        <a:rPr lang="en-US" dirty="0">
                          <a:solidFill>
                            <a:schemeClr val="tx1"/>
                          </a:solidFill>
                        </a:rPr>
                        <a:t>Average Crosstalk Probability (%)</a:t>
                      </a:r>
                    </a:p>
                  </a:txBody>
                  <a:tcPr anchor="ctr"/>
                </a:tc>
                <a:extLst>
                  <a:ext uri="{0D108BD9-81ED-4DB2-BD59-A6C34878D82A}">
                    <a16:rowId xmlns:a16="http://schemas.microsoft.com/office/drawing/2014/main" val="1033197290"/>
                  </a:ext>
                </a:extLst>
              </a:tr>
              <a:tr h="345858">
                <a:tc>
                  <a:txBody>
                    <a:bodyPr/>
                    <a:lstStyle/>
                    <a:p>
                      <a:pPr algn="ctr"/>
                      <a:r>
                        <a:rPr lang="en-US" dirty="0">
                          <a:solidFill>
                            <a:schemeClr val="tx1"/>
                          </a:solidFill>
                        </a:rPr>
                        <a:t>0</a:t>
                      </a:r>
                    </a:p>
                  </a:txBody>
                  <a:tcPr anchor="ctr"/>
                </a:tc>
                <a:tc>
                  <a:txBody>
                    <a:bodyPr/>
                    <a:lstStyle/>
                    <a:p>
                      <a:pPr algn="ctr"/>
                      <a:r>
                        <a:rPr lang="en-US" dirty="0">
                          <a:solidFill>
                            <a:schemeClr val="tx1"/>
                          </a:solidFill>
                        </a:rPr>
                        <a:t>0.44</a:t>
                      </a:r>
                    </a:p>
                  </a:txBody>
                  <a:tcPr anchor="ctr"/>
                </a:tc>
                <a:extLst>
                  <a:ext uri="{0D108BD9-81ED-4DB2-BD59-A6C34878D82A}">
                    <a16:rowId xmlns:a16="http://schemas.microsoft.com/office/drawing/2014/main" val="2261501003"/>
                  </a:ext>
                </a:extLst>
              </a:tr>
              <a:tr h="345858">
                <a:tc>
                  <a:txBody>
                    <a:bodyPr/>
                    <a:lstStyle/>
                    <a:p>
                      <a:pPr algn="ctr"/>
                      <a:r>
                        <a:rPr lang="en-US" dirty="0">
                          <a:solidFill>
                            <a:schemeClr val="tx1"/>
                          </a:solidFill>
                        </a:rPr>
                        <a:t>100</a:t>
                      </a:r>
                    </a:p>
                  </a:txBody>
                  <a:tcPr anchor="ctr"/>
                </a:tc>
                <a:tc>
                  <a:txBody>
                    <a:bodyPr/>
                    <a:lstStyle/>
                    <a:p>
                      <a:pPr algn="ctr"/>
                      <a:r>
                        <a:rPr lang="en-US" dirty="0">
                          <a:solidFill>
                            <a:schemeClr val="tx1"/>
                          </a:solidFill>
                        </a:rPr>
                        <a:t>0.44</a:t>
                      </a:r>
                    </a:p>
                  </a:txBody>
                  <a:tcPr anchor="ctr"/>
                </a:tc>
                <a:extLst>
                  <a:ext uri="{0D108BD9-81ED-4DB2-BD59-A6C34878D82A}">
                    <a16:rowId xmlns:a16="http://schemas.microsoft.com/office/drawing/2014/main" val="804087345"/>
                  </a:ext>
                </a:extLst>
              </a:tr>
              <a:tr h="345858">
                <a:tc>
                  <a:txBody>
                    <a:bodyPr/>
                    <a:lstStyle/>
                    <a:p>
                      <a:pPr algn="ctr"/>
                      <a:r>
                        <a:rPr lang="en-US" dirty="0">
                          <a:solidFill>
                            <a:schemeClr val="tx1"/>
                          </a:solidFill>
                        </a:rPr>
                        <a:t>300</a:t>
                      </a:r>
                    </a:p>
                  </a:txBody>
                  <a:tcPr anchor="ctr"/>
                </a:tc>
                <a:tc>
                  <a:txBody>
                    <a:bodyPr/>
                    <a:lstStyle/>
                    <a:p>
                      <a:pPr algn="ctr"/>
                      <a:r>
                        <a:rPr lang="en-US" dirty="0">
                          <a:solidFill>
                            <a:schemeClr val="tx1"/>
                          </a:solidFill>
                        </a:rPr>
                        <a:t>1.38</a:t>
                      </a:r>
                    </a:p>
                  </a:txBody>
                  <a:tcPr anchor="ctr"/>
                </a:tc>
                <a:extLst>
                  <a:ext uri="{0D108BD9-81ED-4DB2-BD59-A6C34878D82A}">
                    <a16:rowId xmlns:a16="http://schemas.microsoft.com/office/drawing/2014/main" val="1240301968"/>
                  </a:ext>
                </a:extLst>
              </a:tr>
              <a:tr h="345858">
                <a:tc>
                  <a:txBody>
                    <a:bodyPr/>
                    <a:lstStyle/>
                    <a:p>
                      <a:pPr algn="ctr"/>
                      <a:r>
                        <a:rPr lang="en-US" dirty="0">
                          <a:solidFill>
                            <a:schemeClr val="tx1"/>
                          </a:solidFill>
                        </a:rPr>
                        <a:t>1000</a:t>
                      </a:r>
                    </a:p>
                  </a:txBody>
                  <a:tcPr anchor="ctr"/>
                </a:tc>
                <a:tc>
                  <a:txBody>
                    <a:bodyPr/>
                    <a:lstStyle/>
                    <a:p>
                      <a:pPr algn="ctr"/>
                      <a:r>
                        <a:rPr lang="en-US" dirty="0">
                          <a:solidFill>
                            <a:schemeClr val="tx1"/>
                          </a:solidFill>
                        </a:rPr>
                        <a:t>5.12</a:t>
                      </a:r>
                    </a:p>
                  </a:txBody>
                  <a:tcPr anchor="ctr"/>
                </a:tc>
                <a:extLst>
                  <a:ext uri="{0D108BD9-81ED-4DB2-BD59-A6C34878D82A}">
                    <a16:rowId xmlns:a16="http://schemas.microsoft.com/office/drawing/2014/main" val="3602463606"/>
                  </a:ext>
                </a:extLst>
              </a:tr>
              <a:tr h="345858">
                <a:tc>
                  <a:txBody>
                    <a:bodyPr/>
                    <a:lstStyle/>
                    <a:p>
                      <a:pPr algn="ctr"/>
                      <a:r>
                        <a:rPr lang="en-US" dirty="0">
                          <a:solidFill>
                            <a:schemeClr val="tx1"/>
                          </a:solidFill>
                        </a:rPr>
                        <a:t>3000</a:t>
                      </a:r>
                    </a:p>
                  </a:txBody>
                  <a:tcPr anchor="ctr"/>
                </a:tc>
                <a:tc>
                  <a:txBody>
                    <a:bodyPr/>
                    <a:lstStyle/>
                    <a:p>
                      <a:pPr algn="ctr"/>
                      <a:r>
                        <a:rPr lang="en-US" dirty="0">
                          <a:solidFill>
                            <a:schemeClr val="tx1"/>
                          </a:solidFill>
                        </a:rPr>
                        <a:t>1.65</a:t>
                      </a:r>
                    </a:p>
                  </a:txBody>
                  <a:tcPr anchor="ctr"/>
                </a:tc>
                <a:extLst>
                  <a:ext uri="{0D108BD9-81ED-4DB2-BD59-A6C34878D82A}">
                    <a16:rowId xmlns:a16="http://schemas.microsoft.com/office/drawing/2014/main" val="1318082443"/>
                  </a:ext>
                </a:extLst>
              </a:tr>
              <a:tr h="345858">
                <a:tc>
                  <a:txBody>
                    <a:bodyPr/>
                    <a:lstStyle/>
                    <a:p>
                      <a:pPr algn="ctr"/>
                      <a:r>
                        <a:rPr lang="en-US" dirty="0">
                          <a:solidFill>
                            <a:schemeClr val="tx1"/>
                          </a:solidFill>
                        </a:rPr>
                        <a:t>9000</a:t>
                      </a:r>
                    </a:p>
                  </a:txBody>
                  <a:tcPr anchor="ctr"/>
                </a:tc>
                <a:tc>
                  <a:txBody>
                    <a:bodyPr/>
                    <a:lstStyle/>
                    <a:p>
                      <a:pPr algn="ctr"/>
                      <a:r>
                        <a:rPr lang="en-US" dirty="0">
                          <a:solidFill>
                            <a:schemeClr val="tx1"/>
                          </a:solidFill>
                        </a:rPr>
                        <a:t>1.98</a:t>
                      </a:r>
                    </a:p>
                  </a:txBody>
                  <a:tcPr anchor="ctr"/>
                </a:tc>
                <a:extLst>
                  <a:ext uri="{0D108BD9-81ED-4DB2-BD59-A6C34878D82A}">
                    <a16:rowId xmlns:a16="http://schemas.microsoft.com/office/drawing/2014/main" val="2441057803"/>
                  </a:ext>
                </a:extLst>
              </a:tr>
              <a:tr h="345858">
                <a:tc>
                  <a:txBody>
                    <a:bodyPr/>
                    <a:lstStyle/>
                    <a:p>
                      <a:pPr algn="ctr"/>
                      <a:r>
                        <a:rPr lang="en-US" dirty="0">
                          <a:solidFill>
                            <a:schemeClr val="tx1"/>
                          </a:solidFill>
                        </a:rPr>
                        <a:t>10000</a:t>
                      </a:r>
                    </a:p>
                  </a:txBody>
                  <a:tcPr anchor="ctr"/>
                </a:tc>
                <a:tc>
                  <a:txBody>
                    <a:bodyPr/>
                    <a:lstStyle/>
                    <a:p>
                      <a:pPr algn="ctr"/>
                      <a:r>
                        <a:rPr lang="en-US" dirty="0">
                          <a:solidFill>
                            <a:schemeClr val="tx1"/>
                          </a:solidFill>
                        </a:rPr>
                        <a:t>1.68</a:t>
                      </a:r>
                    </a:p>
                  </a:txBody>
                  <a:tcPr anchor="ctr"/>
                </a:tc>
                <a:extLst>
                  <a:ext uri="{0D108BD9-81ED-4DB2-BD59-A6C34878D82A}">
                    <a16:rowId xmlns:a16="http://schemas.microsoft.com/office/drawing/2014/main" val="2310790024"/>
                  </a:ext>
                </a:extLst>
              </a:tr>
            </a:tbl>
          </a:graphicData>
        </a:graphic>
      </p:graphicFrame>
      <p:graphicFrame>
        <p:nvGraphicFramePr>
          <p:cNvPr id="9" name="Table 8">
            <a:extLst>
              <a:ext uri="{FF2B5EF4-FFF2-40B4-BE49-F238E27FC236}">
                <a16:creationId xmlns:a16="http://schemas.microsoft.com/office/drawing/2014/main" id="{F1B69A39-40F7-99B9-EA89-299C29601A0C}"/>
              </a:ext>
            </a:extLst>
          </p:cNvPr>
          <p:cNvGraphicFramePr>
            <a:graphicFrameLocks noGrp="1"/>
          </p:cNvGraphicFramePr>
          <p:nvPr>
            <p:extLst>
              <p:ext uri="{D42A27DB-BD31-4B8C-83A1-F6EECF244321}">
                <p14:modId xmlns:p14="http://schemas.microsoft.com/office/powerpoint/2010/main" val="262291108"/>
              </p:ext>
            </p:extLst>
          </p:nvPr>
        </p:nvGraphicFramePr>
        <p:xfrm>
          <a:off x="9484421" y="1183372"/>
          <a:ext cx="2412460" cy="4114800"/>
        </p:xfrm>
        <a:graphic>
          <a:graphicData uri="http://schemas.openxmlformats.org/drawingml/2006/table">
            <a:tbl>
              <a:tblPr firstRow="1" bandRow="1">
                <a:tableStyleId>{5C22544A-7EE6-4342-B048-85BDC9FD1C3A}</a:tableStyleId>
              </a:tblPr>
              <a:tblGrid>
                <a:gridCol w="1206230">
                  <a:extLst>
                    <a:ext uri="{9D8B030D-6E8A-4147-A177-3AD203B41FA5}">
                      <a16:colId xmlns:a16="http://schemas.microsoft.com/office/drawing/2014/main" val="1877761587"/>
                    </a:ext>
                  </a:extLst>
                </a:gridCol>
                <a:gridCol w="1206230">
                  <a:extLst>
                    <a:ext uri="{9D8B030D-6E8A-4147-A177-3AD203B41FA5}">
                      <a16:colId xmlns:a16="http://schemas.microsoft.com/office/drawing/2014/main" val="897693973"/>
                    </a:ext>
                  </a:extLst>
                </a:gridCol>
              </a:tblGrid>
              <a:tr h="303642">
                <a:tc gridSpan="2">
                  <a:txBody>
                    <a:bodyPr/>
                    <a:lstStyle/>
                    <a:p>
                      <a:pPr algn="ctr"/>
                      <a:r>
                        <a:rPr lang="en-US" dirty="0">
                          <a:solidFill>
                            <a:schemeClr val="tx1"/>
                          </a:solidFill>
                        </a:rPr>
                        <a:t>A3, 19.5 V</a:t>
                      </a:r>
                    </a:p>
                  </a:txBody>
                  <a:tcPr anchor="ctr"/>
                </a:tc>
                <a:tc hMerge="1">
                  <a:txBody>
                    <a:bodyPr/>
                    <a:lstStyle/>
                    <a:p>
                      <a:pPr algn="ctr"/>
                      <a:endParaRPr lang="en-US" dirty="0"/>
                    </a:p>
                  </a:txBody>
                  <a:tcPr anchor="ctr"/>
                </a:tc>
                <a:extLst>
                  <a:ext uri="{0D108BD9-81ED-4DB2-BD59-A6C34878D82A}">
                    <a16:rowId xmlns:a16="http://schemas.microsoft.com/office/drawing/2014/main" val="2646243973"/>
                  </a:ext>
                </a:extLst>
              </a:tr>
              <a:tr h="759106">
                <a:tc>
                  <a:txBody>
                    <a:bodyPr/>
                    <a:lstStyle/>
                    <a:p>
                      <a:pPr algn="ctr"/>
                      <a:r>
                        <a:rPr lang="en-US" dirty="0">
                          <a:solidFill>
                            <a:schemeClr val="tx1"/>
                          </a:solidFill>
                        </a:rPr>
                        <a:t>TID Dose [</a:t>
                      </a:r>
                      <a:r>
                        <a:rPr lang="en-US" dirty="0" err="1">
                          <a:solidFill>
                            <a:schemeClr val="tx1"/>
                          </a:solidFill>
                        </a:rPr>
                        <a:t>krad</a:t>
                      </a:r>
                      <a:r>
                        <a:rPr lang="en-US" dirty="0">
                          <a:solidFill>
                            <a:schemeClr val="tx1"/>
                          </a:solidFill>
                        </a:rPr>
                        <a:t>]</a:t>
                      </a:r>
                    </a:p>
                  </a:txBody>
                  <a:tcPr anchor="ctr"/>
                </a:tc>
                <a:tc>
                  <a:txBody>
                    <a:bodyPr/>
                    <a:lstStyle/>
                    <a:p>
                      <a:pPr algn="ctr"/>
                      <a:r>
                        <a:rPr lang="en-US" dirty="0">
                          <a:solidFill>
                            <a:schemeClr val="tx1"/>
                          </a:solidFill>
                        </a:rPr>
                        <a:t>Average Crosstalk Probability (%)</a:t>
                      </a:r>
                    </a:p>
                  </a:txBody>
                  <a:tcPr anchor="ctr"/>
                </a:tc>
                <a:extLst>
                  <a:ext uri="{0D108BD9-81ED-4DB2-BD59-A6C34878D82A}">
                    <a16:rowId xmlns:a16="http://schemas.microsoft.com/office/drawing/2014/main" val="1033197290"/>
                  </a:ext>
                </a:extLst>
              </a:tr>
              <a:tr h="303642">
                <a:tc>
                  <a:txBody>
                    <a:bodyPr/>
                    <a:lstStyle/>
                    <a:p>
                      <a:pPr algn="ctr"/>
                      <a:r>
                        <a:rPr lang="en-US" dirty="0">
                          <a:solidFill>
                            <a:schemeClr val="tx1"/>
                          </a:solidFill>
                        </a:rPr>
                        <a:t>0</a:t>
                      </a:r>
                    </a:p>
                  </a:txBody>
                  <a:tcPr anchor="ctr"/>
                </a:tc>
                <a:tc>
                  <a:txBody>
                    <a:bodyPr/>
                    <a:lstStyle/>
                    <a:p>
                      <a:pPr algn="ctr"/>
                      <a:r>
                        <a:rPr lang="en-US" dirty="0">
                          <a:solidFill>
                            <a:schemeClr val="tx1"/>
                          </a:solidFill>
                        </a:rPr>
                        <a:t>1.25</a:t>
                      </a:r>
                    </a:p>
                  </a:txBody>
                  <a:tcPr anchor="ctr"/>
                </a:tc>
                <a:extLst>
                  <a:ext uri="{0D108BD9-81ED-4DB2-BD59-A6C34878D82A}">
                    <a16:rowId xmlns:a16="http://schemas.microsoft.com/office/drawing/2014/main" val="2261501003"/>
                  </a:ext>
                </a:extLst>
              </a:tr>
              <a:tr h="303642">
                <a:tc>
                  <a:txBody>
                    <a:bodyPr/>
                    <a:lstStyle/>
                    <a:p>
                      <a:pPr algn="ctr"/>
                      <a:r>
                        <a:rPr lang="en-US" dirty="0">
                          <a:solidFill>
                            <a:schemeClr val="tx1"/>
                          </a:solidFill>
                        </a:rPr>
                        <a:t>100</a:t>
                      </a:r>
                    </a:p>
                  </a:txBody>
                  <a:tcPr anchor="ctr"/>
                </a:tc>
                <a:tc>
                  <a:txBody>
                    <a:bodyPr/>
                    <a:lstStyle/>
                    <a:p>
                      <a:pPr algn="ctr"/>
                      <a:r>
                        <a:rPr lang="en-US" dirty="0">
                          <a:solidFill>
                            <a:schemeClr val="tx1"/>
                          </a:solidFill>
                        </a:rPr>
                        <a:t>-</a:t>
                      </a:r>
                    </a:p>
                  </a:txBody>
                  <a:tcPr anchor="ctr"/>
                </a:tc>
                <a:extLst>
                  <a:ext uri="{0D108BD9-81ED-4DB2-BD59-A6C34878D82A}">
                    <a16:rowId xmlns:a16="http://schemas.microsoft.com/office/drawing/2014/main" val="804087345"/>
                  </a:ext>
                </a:extLst>
              </a:tr>
              <a:tr h="303642">
                <a:tc>
                  <a:txBody>
                    <a:bodyPr/>
                    <a:lstStyle/>
                    <a:p>
                      <a:pPr algn="ctr"/>
                      <a:r>
                        <a:rPr lang="en-US" dirty="0">
                          <a:solidFill>
                            <a:schemeClr val="tx1"/>
                          </a:solidFill>
                        </a:rPr>
                        <a:t>300</a:t>
                      </a:r>
                    </a:p>
                  </a:txBody>
                  <a:tcPr anchor="ctr"/>
                </a:tc>
                <a:tc>
                  <a:txBody>
                    <a:bodyPr/>
                    <a:lstStyle/>
                    <a:p>
                      <a:pPr algn="ctr"/>
                      <a:r>
                        <a:rPr lang="en-US" dirty="0">
                          <a:solidFill>
                            <a:schemeClr val="tx1"/>
                          </a:solidFill>
                        </a:rPr>
                        <a:t>6.08</a:t>
                      </a:r>
                    </a:p>
                  </a:txBody>
                  <a:tcPr anchor="ctr"/>
                </a:tc>
                <a:extLst>
                  <a:ext uri="{0D108BD9-81ED-4DB2-BD59-A6C34878D82A}">
                    <a16:rowId xmlns:a16="http://schemas.microsoft.com/office/drawing/2014/main" val="1240301968"/>
                  </a:ext>
                </a:extLst>
              </a:tr>
              <a:tr h="303642">
                <a:tc>
                  <a:txBody>
                    <a:bodyPr/>
                    <a:lstStyle/>
                    <a:p>
                      <a:pPr algn="ctr"/>
                      <a:r>
                        <a:rPr lang="en-US" dirty="0">
                          <a:solidFill>
                            <a:schemeClr val="tx1"/>
                          </a:solidFill>
                        </a:rPr>
                        <a:t>1000</a:t>
                      </a:r>
                    </a:p>
                  </a:txBody>
                  <a:tcPr anchor="ctr"/>
                </a:tc>
                <a:tc>
                  <a:txBody>
                    <a:bodyPr/>
                    <a:lstStyle/>
                    <a:p>
                      <a:pPr algn="ctr"/>
                      <a:r>
                        <a:rPr lang="en-US" dirty="0">
                          <a:solidFill>
                            <a:schemeClr val="tx1"/>
                          </a:solidFill>
                        </a:rPr>
                        <a:t>14.90</a:t>
                      </a:r>
                    </a:p>
                  </a:txBody>
                  <a:tcPr anchor="ctr"/>
                </a:tc>
                <a:extLst>
                  <a:ext uri="{0D108BD9-81ED-4DB2-BD59-A6C34878D82A}">
                    <a16:rowId xmlns:a16="http://schemas.microsoft.com/office/drawing/2014/main" val="3602463606"/>
                  </a:ext>
                </a:extLst>
              </a:tr>
              <a:tr h="303642">
                <a:tc>
                  <a:txBody>
                    <a:bodyPr/>
                    <a:lstStyle/>
                    <a:p>
                      <a:pPr algn="ctr"/>
                      <a:r>
                        <a:rPr lang="en-US" dirty="0">
                          <a:solidFill>
                            <a:schemeClr val="tx1"/>
                          </a:solidFill>
                        </a:rPr>
                        <a:t>3000</a:t>
                      </a:r>
                    </a:p>
                  </a:txBody>
                  <a:tcPr anchor="ctr"/>
                </a:tc>
                <a:tc>
                  <a:txBody>
                    <a:bodyPr/>
                    <a:lstStyle/>
                    <a:p>
                      <a:pPr algn="ctr"/>
                      <a:r>
                        <a:rPr lang="en-US" dirty="0">
                          <a:solidFill>
                            <a:schemeClr val="tx1"/>
                          </a:solidFill>
                        </a:rPr>
                        <a:t>17.13</a:t>
                      </a:r>
                    </a:p>
                  </a:txBody>
                  <a:tcPr anchor="ctr"/>
                </a:tc>
                <a:extLst>
                  <a:ext uri="{0D108BD9-81ED-4DB2-BD59-A6C34878D82A}">
                    <a16:rowId xmlns:a16="http://schemas.microsoft.com/office/drawing/2014/main" val="1318082443"/>
                  </a:ext>
                </a:extLst>
              </a:tr>
              <a:tr h="303642">
                <a:tc>
                  <a:txBody>
                    <a:bodyPr/>
                    <a:lstStyle/>
                    <a:p>
                      <a:pPr algn="ctr"/>
                      <a:r>
                        <a:rPr lang="en-US" dirty="0">
                          <a:solidFill>
                            <a:schemeClr val="tx1"/>
                          </a:solidFill>
                        </a:rPr>
                        <a:t>9000</a:t>
                      </a:r>
                    </a:p>
                  </a:txBody>
                  <a:tcPr anchor="ctr"/>
                </a:tc>
                <a:tc>
                  <a:txBody>
                    <a:bodyPr/>
                    <a:lstStyle/>
                    <a:p>
                      <a:pPr algn="ctr"/>
                      <a:r>
                        <a:rPr lang="en-US" dirty="0">
                          <a:solidFill>
                            <a:schemeClr val="tx1"/>
                          </a:solidFill>
                        </a:rPr>
                        <a:t>10.63</a:t>
                      </a:r>
                    </a:p>
                  </a:txBody>
                  <a:tcPr anchor="ctr"/>
                </a:tc>
                <a:extLst>
                  <a:ext uri="{0D108BD9-81ED-4DB2-BD59-A6C34878D82A}">
                    <a16:rowId xmlns:a16="http://schemas.microsoft.com/office/drawing/2014/main" val="2441057803"/>
                  </a:ext>
                </a:extLst>
              </a:tr>
              <a:tr h="303642">
                <a:tc>
                  <a:txBody>
                    <a:bodyPr/>
                    <a:lstStyle/>
                    <a:p>
                      <a:pPr algn="ctr"/>
                      <a:r>
                        <a:rPr lang="en-US" dirty="0">
                          <a:solidFill>
                            <a:schemeClr val="tx1"/>
                          </a:solidFill>
                        </a:rPr>
                        <a:t>10000</a:t>
                      </a:r>
                    </a:p>
                  </a:txBody>
                  <a:tcPr anchor="ctr"/>
                </a:tc>
                <a:tc>
                  <a:txBody>
                    <a:bodyPr/>
                    <a:lstStyle/>
                    <a:p>
                      <a:pPr algn="ctr"/>
                      <a:r>
                        <a:rPr lang="en-US" dirty="0">
                          <a:solidFill>
                            <a:schemeClr val="tx1"/>
                          </a:solidFill>
                        </a:rPr>
                        <a:t>8.88</a:t>
                      </a:r>
                    </a:p>
                  </a:txBody>
                  <a:tcPr anchor="ctr"/>
                </a:tc>
                <a:extLst>
                  <a:ext uri="{0D108BD9-81ED-4DB2-BD59-A6C34878D82A}">
                    <a16:rowId xmlns:a16="http://schemas.microsoft.com/office/drawing/2014/main" val="2310790024"/>
                  </a:ext>
                </a:extLst>
              </a:tr>
            </a:tbl>
          </a:graphicData>
        </a:graphic>
      </p:graphicFrame>
    </p:spTree>
    <p:extLst>
      <p:ext uri="{BB962C8B-B14F-4D97-AF65-F5344CB8AC3E}">
        <p14:creationId xmlns:p14="http://schemas.microsoft.com/office/powerpoint/2010/main" val="23066523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7C69C-3796-12B7-8693-8A7E509B45A8}"/>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72CFA243-4BED-200B-F53B-EE8219084208}"/>
              </a:ext>
            </a:extLst>
          </p:cNvPr>
          <p:cNvSpPr>
            <a:spLocks noGrp="1"/>
          </p:cNvSpPr>
          <p:nvPr>
            <p:ph type="ftr" sz="quarter" idx="11"/>
          </p:nvPr>
        </p:nvSpPr>
        <p:spPr/>
        <p:txBody>
          <a:bodyPr/>
          <a:lstStyle/>
          <a:p>
            <a:r>
              <a:rPr lang="en-US" dirty="0"/>
              <a:t>Aspides meeting, WP2, July 30, 2025</a:t>
            </a:r>
          </a:p>
        </p:txBody>
      </p:sp>
      <p:sp>
        <p:nvSpPr>
          <p:cNvPr id="3" name="Slide Number Placeholder 2">
            <a:extLst>
              <a:ext uri="{FF2B5EF4-FFF2-40B4-BE49-F238E27FC236}">
                <a16:creationId xmlns:a16="http://schemas.microsoft.com/office/drawing/2014/main" id="{3DAE0D4D-8962-513A-40AC-63BDD7F0594B}"/>
              </a:ext>
            </a:extLst>
          </p:cNvPr>
          <p:cNvSpPr>
            <a:spLocks noGrp="1"/>
          </p:cNvSpPr>
          <p:nvPr>
            <p:ph type="sldNum" sz="quarter" idx="12"/>
          </p:nvPr>
        </p:nvSpPr>
        <p:spPr/>
        <p:txBody>
          <a:bodyPr/>
          <a:lstStyle/>
          <a:p>
            <a:fld id="{C6ED3C63-553C-48B1-81E4-9E7DDA3CA80B}" type="slidenum">
              <a:rPr lang="en-US" smtClean="0"/>
              <a:t>12</a:t>
            </a:fld>
            <a:endParaRPr lang="en-US" dirty="0"/>
          </a:p>
        </p:txBody>
      </p:sp>
      <p:sp>
        <p:nvSpPr>
          <p:cNvPr id="4" name="TextBox 3">
            <a:extLst>
              <a:ext uri="{FF2B5EF4-FFF2-40B4-BE49-F238E27FC236}">
                <a16:creationId xmlns:a16="http://schemas.microsoft.com/office/drawing/2014/main" id="{AF4D92A1-4207-EC94-39A6-29F89F5853FB}"/>
              </a:ext>
            </a:extLst>
          </p:cNvPr>
          <p:cNvSpPr txBox="1"/>
          <p:nvPr/>
        </p:nvSpPr>
        <p:spPr>
          <a:xfrm>
            <a:off x="512323" y="129703"/>
            <a:ext cx="7169976" cy="369332"/>
          </a:xfrm>
          <a:prstGeom prst="rect">
            <a:avLst/>
          </a:prstGeom>
          <a:noFill/>
        </p:spPr>
        <p:txBody>
          <a:bodyPr wrap="none" rtlCol="0">
            <a:spAutoFit/>
          </a:bodyPr>
          <a:lstStyle/>
          <a:p>
            <a:pPr marL="285750" indent="-285750">
              <a:buFont typeface="Wingdings" panose="05000000000000000000" pitchFamily="2" charset="2"/>
              <a:buChar char="Ø"/>
            </a:pPr>
            <a:r>
              <a:rPr lang="en-US" b="1" dirty="0">
                <a:latin typeface="Times New Roman" panose="02020603050405020304" pitchFamily="18" charset="0"/>
                <a:cs typeface="Times New Roman" panose="02020603050405020304" pitchFamily="18" charset="0"/>
              </a:rPr>
              <a:t>Crosstalk After Irradiation with version 2, 5 days after 10Mrad TID</a:t>
            </a:r>
          </a:p>
        </p:txBody>
      </p:sp>
      <p:graphicFrame>
        <p:nvGraphicFramePr>
          <p:cNvPr id="8" name="Table 7">
            <a:extLst>
              <a:ext uri="{FF2B5EF4-FFF2-40B4-BE49-F238E27FC236}">
                <a16:creationId xmlns:a16="http://schemas.microsoft.com/office/drawing/2014/main" id="{28212635-D343-B27B-DBE4-DDF2D5FD0242}"/>
              </a:ext>
            </a:extLst>
          </p:cNvPr>
          <p:cNvGraphicFramePr>
            <a:graphicFrameLocks noGrp="1"/>
          </p:cNvGraphicFramePr>
          <p:nvPr/>
        </p:nvGraphicFramePr>
        <p:xfrm>
          <a:off x="6569412" y="1183372"/>
          <a:ext cx="2412460" cy="4114800"/>
        </p:xfrm>
        <a:graphic>
          <a:graphicData uri="http://schemas.openxmlformats.org/drawingml/2006/table">
            <a:tbl>
              <a:tblPr firstRow="1" bandRow="1">
                <a:tableStyleId>{5C22544A-7EE6-4342-B048-85BDC9FD1C3A}</a:tableStyleId>
              </a:tblPr>
              <a:tblGrid>
                <a:gridCol w="1206230">
                  <a:extLst>
                    <a:ext uri="{9D8B030D-6E8A-4147-A177-3AD203B41FA5}">
                      <a16:colId xmlns:a16="http://schemas.microsoft.com/office/drawing/2014/main" val="1877761587"/>
                    </a:ext>
                  </a:extLst>
                </a:gridCol>
                <a:gridCol w="1206230">
                  <a:extLst>
                    <a:ext uri="{9D8B030D-6E8A-4147-A177-3AD203B41FA5}">
                      <a16:colId xmlns:a16="http://schemas.microsoft.com/office/drawing/2014/main" val="897693973"/>
                    </a:ext>
                  </a:extLst>
                </a:gridCol>
              </a:tblGrid>
              <a:tr h="345858">
                <a:tc gridSpan="2">
                  <a:txBody>
                    <a:bodyPr/>
                    <a:lstStyle/>
                    <a:p>
                      <a:pPr algn="ctr"/>
                      <a:r>
                        <a:rPr lang="en-US" dirty="0">
                          <a:solidFill>
                            <a:schemeClr val="tx1"/>
                          </a:solidFill>
                        </a:rPr>
                        <a:t>A1, 19.5 V</a:t>
                      </a:r>
                    </a:p>
                  </a:txBody>
                  <a:tcPr anchor="ctr"/>
                </a:tc>
                <a:tc hMerge="1">
                  <a:txBody>
                    <a:bodyPr/>
                    <a:lstStyle/>
                    <a:p>
                      <a:pPr algn="ctr"/>
                      <a:endParaRPr lang="en-US" dirty="0"/>
                    </a:p>
                  </a:txBody>
                  <a:tcPr anchor="ctr"/>
                </a:tc>
                <a:extLst>
                  <a:ext uri="{0D108BD9-81ED-4DB2-BD59-A6C34878D82A}">
                    <a16:rowId xmlns:a16="http://schemas.microsoft.com/office/drawing/2014/main" val="2646243973"/>
                  </a:ext>
                </a:extLst>
              </a:tr>
              <a:tr h="1124039">
                <a:tc>
                  <a:txBody>
                    <a:bodyPr/>
                    <a:lstStyle/>
                    <a:p>
                      <a:pPr algn="ctr"/>
                      <a:r>
                        <a:rPr lang="en-US" dirty="0">
                          <a:solidFill>
                            <a:schemeClr val="tx1"/>
                          </a:solidFill>
                        </a:rPr>
                        <a:t>TID Dose [</a:t>
                      </a:r>
                      <a:r>
                        <a:rPr lang="en-US" dirty="0" err="1">
                          <a:solidFill>
                            <a:schemeClr val="tx1"/>
                          </a:solidFill>
                        </a:rPr>
                        <a:t>krad</a:t>
                      </a:r>
                      <a:r>
                        <a:rPr lang="en-US" dirty="0">
                          <a:solidFill>
                            <a:schemeClr val="tx1"/>
                          </a:solidFill>
                        </a:rPr>
                        <a:t>]</a:t>
                      </a:r>
                    </a:p>
                  </a:txBody>
                  <a:tcPr anchor="ctr"/>
                </a:tc>
                <a:tc>
                  <a:txBody>
                    <a:bodyPr/>
                    <a:lstStyle/>
                    <a:p>
                      <a:pPr algn="ctr"/>
                      <a:r>
                        <a:rPr lang="en-US" dirty="0">
                          <a:solidFill>
                            <a:schemeClr val="tx1"/>
                          </a:solidFill>
                        </a:rPr>
                        <a:t>Average Crosstalk Probability (%)</a:t>
                      </a:r>
                    </a:p>
                  </a:txBody>
                  <a:tcPr anchor="ctr"/>
                </a:tc>
                <a:extLst>
                  <a:ext uri="{0D108BD9-81ED-4DB2-BD59-A6C34878D82A}">
                    <a16:rowId xmlns:a16="http://schemas.microsoft.com/office/drawing/2014/main" val="1033197290"/>
                  </a:ext>
                </a:extLst>
              </a:tr>
              <a:tr h="345858">
                <a:tc>
                  <a:txBody>
                    <a:bodyPr/>
                    <a:lstStyle/>
                    <a:p>
                      <a:pPr algn="ctr"/>
                      <a:r>
                        <a:rPr lang="en-US" dirty="0">
                          <a:solidFill>
                            <a:schemeClr val="tx1"/>
                          </a:solidFill>
                        </a:rPr>
                        <a:t>0</a:t>
                      </a:r>
                    </a:p>
                  </a:txBody>
                  <a:tcPr anchor="ctr"/>
                </a:tc>
                <a:tc>
                  <a:txBody>
                    <a:bodyPr/>
                    <a:lstStyle/>
                    <a:p>
                      <a:pPr algn="ctr"/>
                      <a:r>
                        <a:rPr lang="en-US" dirty="0">
                          <a:solidFill>
                            <a:schemeClr val="tx1"/>
                          </a:solidFill>
                        </a:rPr>
                        <a:t>0.44</a:t>
                      </a:r>
                    </a:p>
                  </a:txBody>
                  <a:tcPr anchor="ctr"/>
                </a:tc>
                <a:extLst>
                  <a:ext uri="{0D108BD9-81ED-4DB2-BD59-A6C34878D82A}">
                    <a16:rowId xmlns:a16="http://schemas.microsoft.com/office/drawing/2014/main" val="2261501003"/>
                  </a:ext>
                </a:extLst>
              </a:tr>
              <a:tr h="345858">
                <a:tc>
                  <a:txBody>
                    <a:bodyPr/>
                    <a:lstStyle/>
                    <a:p>
                      <a:pPr algn="ctr"/>
                      <a:r>
                        <a:rPr lang="en-US" dirty="0">
                          <a:solidFill>
                            <a:schemeClr val="tx1"/>
                          </a:solidFill>
                        </a:rPr>
                        <a:t>100</a:t>
                      </a:r>
                    </a:p>
                  </a:txBody>
                  <a:tcPr anchor="ctr"/>
                </a:tc>
                <a:tc>
                  <a:txBody>
                    <a:bodyPr/>
                    <a:lstStyle/>
                    <a:p>
                      <a:pPr algn="ctr"/>
                      <a:r>
                        <a:rPr lang="en-US" dirty="0">
                          <a:solidFill>
                            <a:schemeClr val="tx1"/>
                          </a:solidFill>
                        </a:rPr>
                        <a:t>0.44</a:t>
                      </a:r>
                    </a:p>
                  </a:txBody>
                  <a:tcPr anchor="ctr"/>
                </a:tc>
                <a:extLst>
                  <a:ext uri="{0D108BD9-81ED-4DB2-BD59-A6C34878D82A}">
                    <a16:rowId xmlns:a16="http://schemas.microsoft.com/office/drawing/2014/main" val="804087345"/>
                  </a:ext>
                </a:extLst>
              </a:tr>
              <a:tr h="345858">
                <a:tc>
                  <a:txBody>
                    <a:bodyPr/>
                    <a:lstStyle/>
                    <a:p>
                      <a:pPr algn="ctr"/>
                      <a:r>
                        <a:rPr lang="en-US" dirty="0">
                          <a:solidFill>
                            <a:schemeClr val="tx1"/>
                          </a:solidFill>
                        </a:rPr>
                        <a:t>300</a:t>
                      </a:r>
                    </a:p>
                  </a:txBody>
                  <a:tcPr anchor="ctr"/>
                </a:tc>
                <a:tc>
                  <a:txBody>
                    <a:bodyPr/>
                    <a:lstStyle/>
                    <a:p>
                      <a:pPr algn="ctr"/>
                      <a:r>
                        <a:rPr lang="en-US" dirty="0">
                          <a:solidFill>
                            <a:schemeClr val="tx1"/>
                          </a:solidFill>
                        </a:rPr>
                        <a:t>1.38</a:t>
                      </a:r>
                    </a:p>
                  </a:txBody>
                  <a:tcPr anchor="ctr"/>
                </a:tc>
                <a:extLst>
                  <a:ext uri="{0D108BD9-81ED-4DB2-BD59-A6C34878D82A}">
                    <a16:rowId xmlns:a16="http://schemas.microsoft.com/office/drawing/2014/main" val="1240301968"/>
                  </a:ext>
                </a:extLst>
              </a:tr>
              <a:tr h="345858">
                <a:tc>
                  <a:txBody>
                    <a:bodyPr/>
                    <a:lstStyle/>
                    <a:p>
                      <a:pPr algn="ctr"/>
                      <a:r>
                        <a:rPr lang="en-US" dirty="0">
                          <a:solidFill>
                            <a:schemeClr val="tx1"/>
                          </a:solidFill>
                        </a:rPr>
                        <a:t>1000</a:t>
                      </a:r>
                    </a:p>
                  </a:txBody>
                  <a:tcPr anchor="ctr"/>
                </a:tc>
                <a:tc>
                  <a:txBody>
                    <a:bodyPr/>
                    <a:lstStyle/>
                    <a:p>
                      <a:pPr algn="ctr"/>
                      <a:r>
                        <a:rPr lang="en-US" dirty="0">
                          <a:solidFill>
                            <a:schemeClr val="tx1"/>
                          </a:solidFill>
                        </a:rPr>
                        <a:t>5.12</a:t>
                      </a:r>
                    </a:p>
                  </a:txBody>
                  <a:tcPr anchor="ctr"/>
                </a:tc>
                <a:extLst>
                  <a:ext uri="{0D108BD9-81ED-4DB2-BD59-A6C34878D82A}">
                    <a16:rowId xmlns:a16="http://schemas.microsoft.com/office/drawing/2014/main" val="3602463606"/>
                  </a:ext>
                </a:extLst>
              </a:tr>
              <a:tr h="345858">
                <a:tc>
                  <a:txBody>
                    <a:bodyPr/>
                    <a:lstStyle/>
                    <a:p>
                      <a:pPr algn="ctr"/>
                      <a:r>
                        <a:rPr lang="en-US" dirty="0">
                          <a:solidFill>
                            <a:schemeClr val="tx1"/>
                          </a:solidFill>
                        </a:rPr>
                        <a:t>3000</a:t>
                      </a:r>
                    </a:p>
                  </a:txBody>
                  <a:tcPr anchor="ctr"/>
                </a:tc>
                <a:tc>
                  <a:txBody>
                    <a:bodyPr/>
                    <a:lstStyle/>
                    <a:p>
                      <a:pPr algn="ctr"/>
                      <a:r>
                        <a:rPr lang="en-US" dirty="0">
                          <a:solidFill>
                            <a:schemeClr val="tx1"/>
                          </a:solidFill>
                        </a:rPr>
                        <a:t>1.65</a:t>
                      </a:r>
                    </a:p>
                  </a:txBody>
                  <a:tcPr anchor="ctr"/>
                </a:tc>
                <a:extLst>
                  <a:ext uri="{0D108BD9-81ED-4DB2-BD59-A6C34878D82A}">
                    <a16:rowId xmlns:a16="http://schemas.microsoft.com/office/drawing/2014/main" val="1318082443"/>
                  </a:ext>
                </a:extLst>
              </a:tr>
              <a:tr h="345858">
                <a:tc>
                  <a:txBody>
                    <a:bodyPr/>
                    <a:lstStyle/>
                    <a:p>
                      <a:pPr algn="ctr"/>
                      <a:r>
                        <a:rPr lang="en-US" dirty="0">
                          <a:solidFill>
                            <a:schemeClr val="tx1"/>
                          </a:solidFill>
                        </a:rPr>
                        <a:t>9000</a:t>
                      </a:r>
                    </a:p>
                  </a:txBody>
                  <a:tcPr anchor="ctr"/>
                </a:tc>
                <a:tc>
                  <a:txBody>
                    <a:bodyPr/>
                    <a:lstStyle/>
                    <a:p>
                      <a:pPr algn="ctr"/>
                      <a:r>
                        <a:rPr lang="en-US" dirty="0">
                          <a:solidFill>
                            <a:schemeClr val="tx1"/>
                          </a:solidFill>
                        </a:rPr>
                        <a:t>1.98</a:t>
                      </a:r>
                    </a:p>
                  </a:txBody>
                  <a:tcPr anchor="ctr"/>
                </a:tc>
                <a:extLst>
                  <a:ext uri="{0D108BD9-81ED-4DB2-BD59-A6C34878D82A}">
                    <a16:rowId xmlns:a16="http://schemas.microsoft.com/office/drawing/2014/main" val="2441057803"/>
                  </a:ext>
                </a:extLst>
              </a:tr>
              <a:tr h="345858">
                <a:tc>
                  <a:txBody>
                    <a:bodyPr/>
                    <a:lstStyle/>
                    <a:p>
                      <a:pPr algn="ctr"/>
                      <a:r>
                        <a:rPr lang="en-US" dirty="0">
                          <a:solidFill>
                            <a:schemeClr val="tx1"/>
                          </a:solidFill>
                        </a:rPr>
                        <a:t>10000</a:t>
                      </a:r>
                    </a:p>
                  </a:txBody>
                  <a:tcPr anchor="ctr"/>
                </a:tc>
                <a:tc>
                  <a:txBody>
                    <a:bodyPr/>
                    <a:lstStyle/>
                    <a:p>
                      <a:pPr algn="ctr"/>
                      <a:r>
                        <a:rPr lang="en-US" dirty="0">
                          <a:solidFill>
                            <a:schemeClr val="tx1"/>
                          </a:solidFill>
                        </a:rPr>
                        <a:t>1.68</a:t>
                      </a:r>
                    </a:p>
                  </a:txBody>
                  <a:tcPr anchor="ctr"/>
                </a:tc>
                <a:extLst>
                  <a:ext uri="{0D108BD9-81ED-4DB2-BD59-A6C34878D82A}">
                    <a16:rowId xmlns:a16="http://schemas.microsoft.com/office/drawing/2014/main" val="2310790024"/>
                  </a:ext>
                </a:extLst>
              </a:tr>
            </a:tbl>
          </a:graphicData>
        </a:graphic>
      </p:graphicFrame>
      <p:graphicFrame>
        <p:nvGraphicFramePr>
          <p:cNvPr id="9" name="Table 8">
            <a:extLst>
              <a:ext uri="{FF2B5EF4-FFF2-40B4-BE49-F238E27FC236}">
                <a16:creationId xmlns:a16="http://schemas.microsoft.com/office/drawing/2014/main" id="{7D764EE0-CBB4-EB1A-1B51-F08F0AF30B51}"/>
              </a:ext>
            </a:extLst>
          </p:cNvPr>
          <p:cNvGraphicFramePr>
            <a:graphicFrameLocks noGrp="1"/>
          </p:cNvGraphicFramePr>
          <p:nvPr/>
        </p:nvGraphicFramePr>
        <p:xfrm>
          <a:off x="9484421" y="1183372"/>
          <a:ext cx="2412460" cy="4114800"/>
        </p:xfrm>
        <a:graphic>
          <a:graphicData uri="http://schemas.openxmlformats.org/drawingml/2006/table">
            <a:tbl>
              <a:tblPr firstRow="1" bandRow="1">
                <a:tableStyleId>{5C22544A-7EE6-4342-B048-85BDC9FD1C3A}</a:tableStyleId>
              </a:tblPr>
              <a:tblGrid>
                <a:gridCol w="1206230">
                  <a:extLst>
                    <a:ext uri="{9D8B030D-6E8A-4147-A177-3AD203B41FA5}">
                      <a16:colId xmlns:a16="http://schemas.microsoft.com/office/drawing/2014/main" val="1877761587"/>
                    </a:ext>
                  </a:extLst>
                </a:gridCol>
                <a:gridCol w="1206230">
                  <a:extLst>
                    <a:ext uri="{9D8B030D-6E8A-4147-A177-3AD203B41FA5}">
                      <a16:colId xmlns:a16="http://schemas.microsoft.com/office/drawing/2014/main" val="897693973"/>
                    </a:ext>
                  </a:extLst>
                </a:gridCol>
              </a:tblGrid>
              <a:tr h="303642">
                <a:tc gridSpan="2">
                  <a:txBody>
                    <a:bodyPr/>
                    <a:lstStyle/>
                    <a:p>
                      <a:pPr algn="ctr"/>
                      <a:r>
                        <a:rPr lang="en-US" dirty="0">
                          <a:solidFill>
                            <a:schemeClr val="tx1"/>
                          </a:solidFill>
                        </a:rPr>
                        <a:t>A3, 19.5 V</a:t>
                      </a:r>
                    </a:p>
                  </a:txBody>
                  <a:tcPr anchor="ctr"/>
                </a:tc>
                <a:tc hMerge="1">
                  <a:txBody>
                    <a:bodyPr/>
                    <a:lstStyle/>
                    <a:p>
                      <a:pPr algn="ctr"/>
                      <a:endParaRPr lang="en-US" dirty="0"/>
                    </a:p>
                  </a:txBody>
                  <a:tcPr anchor="ctr"/>
                </a:tc>
                <a:extLst>
                  <a:ext uri="{0D108BD9-81ED-4DB2-BD59-A6C34878D82A}">
                    <a16:rowId xmlns:a16="http://schemas.microsoft.com/office/drawing/2014/main" val="2646243973"/>
                  </a:ext>
                </a:extLst>
              </a:tr>
              <a:tr h="759106">
                <a:tc>
                  <a:txBody>
                    <a:bodyPr/>
                    <a:lstStyle/>
                    <a:p>
                      <a:pPr algn="ctr"/>
                      <a:r>
                        <a:rPr lang="en-US" dirty="0">
                          <a:solidFill>
                            <a:schemeClr val="tx1"/>
                          </a:solidFill>
                        </a:rPr>
                        <a:t>TID Dose [</a:t>
                      </a:r>
                      <a:r>
                        <a:rPr lang="en-US" dirty="0" err="1">
                          <a:solidFill>
                            <a:schemeClr val="tx1"/>
                          </a:solidFill>
                        </a:rPr>
                        <a:t>krad</a:t>
                      </a:r>
                      <a:r>
                        <a:rPr lang="en-US" dirty="0">
                          <a:solidFill>
                            <a:schemeClr val="tx1"/>
                          </a:solidFill>
                        </a:rPr>
                        <a:t>]</a:t>
                      </a:r>
                    </a:p>
                  </a:txBody>
                  <a:tcPr anchor="ctr"/>
                </a:tc>
                <a:tc>
                  <a:txBody>
                    <a:bodyPr/>
                    <a:lstStyle/>
                    <a:p>
                      <a:pPr algn="ctr"/>
                      <a:r>
                        <a:rPr lang="en-US" dirty="0">
                          <a:solidFill>
                            <a:schemeClr val="tx1"/>
                          </a:solidFill>
                        </a:rPr>
                        <a:t>Average Crosstalk Probability (%)</a:t>
                      </a:r>
                    </a:p>
                  </a:txBody>
                  <a:tcPr anchor="ctr"/>
                </a:tc>
                <a:extLst>
                  <a:ext uri="{0D108BD9-81ED-4DB2-BD59-A6C34878D82A}">
                    <a16:rowId xmlns:a16="http://schemas.microsoft.com/office/drawing/2014/main" val="1033197290"/>
                  </a:ext>
                </a:extLst>
              </a:tr>
              <a:tr h="303642">
                <a:tc>
                  <a:txBody>
                    <a:bodyPr/>
                    <a:lstStyle/>
                    <a:p>
                      <a:pPr algn="ctr"/>
                      <a:r>
                        <a:rPr lang="en-US" dirty="0">
                          <a:solidFill>
                            <a:schemeClr val="tx1"/>
                          </a:solidFill>
                        </a:rPr>
                        <a:t>0</a:t>
                      </a:r>
                    </a:p>
                  </a:txBody>
                  <a:tcPr anchor="ctr"/>
                </a:tc>
                <a:tc>
                  <a:txBody>
                    <a:bodyPr/>
                    <a:lstStyle/>
                    <a:p>
                      <a:pPr algn="ctr"/>
                      <a:r>
                        <a:rPr lang="en-US" dirty="0">
                          <a:solidFill>
                            <a:schemeClr val="tx1"/>
                          </a:solidFill>
                        </a:rPr>
                        <a:t>1.25</a:t>
                      </a:r>
                    </a:p>
                  </a:txBody>
                  <a:tcPr anchor="ctr"/>
                </a:tc>
                <a:extLst>
                  <a:ext uri="{0D108BD9-81ED-4DB2-BD59-A6C34878D82A}">
                    <a16:rowId xmlns:a16="http://schemas.microsoft.com/office/drawing/2014/main" val="2261501003"/>
                  </a:ext>
                </a:extLst>
              </a:tr>
              <a:tr h="303642">
                <a:tc>
                  <a:txBody>
                    <a:bodyPr/>
                    <a:lstStyle/>
                    <a:p>
                      <a:pPr algn="ctr"/>
                      <a:r>
                        <a:rPr lang="en-US" dirty="0">
                          <a:solidFill>
                            <a:schemeClr val="tx1"/>
                          </a:solidFill>
                        </a:rPr>
                        <a:t>100</a:t>
                      </a:r>
                    </a:p>
                  </a:txBody>
                  <a:tcPr anchor="ctr"/>
                </a:tc>
                <a:tc>
                  <a:txBody>
                    <a:bodyPr/>
                    <a:lstStyle/>
                    <a:p>
                      <a:pPr algn="ctr"/>
                      <a:r>
                        <a:rPr lang="en-US" dirty="0">
                          <a:solidFill>
                            <a:schemeClr val="tx1"/>
                          </a:solidFill>
                        </a:rPr>
                        <a:t>-</a:t>
                      </a:r>
                    </a:p>
                  </a:txBody>
                  <a:tcPr anchor="ctr"/>
                </a:tc>
                <a:extLst>
                  <a:ext uri="{0D108BD9-81ED-4DB2-BD59-A6C34878D82A}">
                    <a16:rowId xmlns:a16="http://schemas.microsoft.com/office/drawing/2014/main" val="804087345"/>
                  </a:ext>
                </a:extLst>
              </a:tr>
              <a:tr h="303642">
                <a:tc>
                  <a:txBody>
                    <a:bodyPr/>
                    <a:lstStyle/>
                    <a:p>
                      <a:pPr algn="ctr"/>
                      <a:r>
                        <a:rPr lang="en-US" dirty="0">
                          <a:solidFill>
                            <a:schemeClr val="tx1"/>
                          </a:solidFill>
                        </a:rPr>
                        <a:t>300</a:t>
                      </a:r>
                    </a:p>
                  </a:txBody>
                  <a:tcPr anchor="ctr"/>
                </a:tc>
                <a:tc>
                  <a:txBody>
                    <a:bodyPr/>
                    <a:lstStyle/>
                    <a:p>
                      <a:pPr algn="ctr"/>
                      <a:r>
                        <a:rPr lang="en-US" dirty="0">
                          <a:solidFill>
                            <a:schemeClr val="tx1"/>
                          </a:solidFill>
                        </a:rPr>
                        <a:t>6.08</a:t>
                      </a:r>
                    </a:p>
                  </a:txBody>
                  <a:tcPr anchor="ctr"/>
                </a:tc>
                <a:extLst>
                  <a:ext uri="{0D108BD9-81ED-4DB2-BD59-A6C34878D82A}">
                    <a16:rowId xmlns:a16="http://schemas.microsoft.com/office/drawing/2014/main" val="1240301968"/>
                  </a:ext>
                </a:extLst>
              </a:tr>
              <a:tr h="303642">
                <a:tc>
                  <a:txBody>
                    <a:bodyPr/>
                    <a:lstStyle/>
                    <a:p>
                      <a:pPr algn="ctr"/>
                      <a:r>
                        <a:rPr lang="en-US" dirty="0">
                          <a:solidFill>
                            <a:schemeClr val="tx1"/>
                          </a:solidFill>
                        </a:rPr>
                        <a:t>1000</a:t>
                      </a:r>
                    </a:p>
                  </a:txBody>
                  <a:tcPr anchor="ctr"/>
                </a:tc>
                <a:tc>
                  <a:txBody>
                    <a:bodyPr/>
                    <a:lstStyle/>
                    <a:p>
                      <a:pPr algn="ctr"/>
                      <a:r>
                        <a:rPr lang="en-US" dirty="0">
                          <a:solidFill>
                            <a:schemeClr val="tx1"/>
                          </a:solidFill>
                        </a:rPr>
                        <a:t>14.90</a:t>
                      </a:r>
                    </a:p>
                  </a:txBody>
                  <a:tcPr anchor="ctr"/>
                </a:tc>
                <a:extLst>
                  <a:ext uri="{0D108BD9-81ED-4DB2-BD59-A6C34878D82A}">
                    <a16:rowId xmlns:a16="http://schemas.microsoft.com/office/drawing/2014/main" val="3602463606"/>
                  </a:ext>
                </a:extLst>
              </a:tr>
              <a:tr h="303642">
                <a:tc>
                  <a:txBody>
                    <a:bodyPr/>
                    <a:lstStyle/>
                    <a:p>
                      <a:pPr algn="ctr"/>
                      <a:r>
                        <a:rPr lang="en-US" dirty="0">
                          <a:solidFill>
                            <a:schemeClr val="tx1"/>
                          </a:solidFill>
                        </a:rPr>
                        <a:t>3000</a:t>
                      </a:r>
                    </a:p>
                  </a:txBody>
                  <a:tcPr anchor="ctr"/>
                </a:tc>
                <a:tc>
                  <a:txBody>
                    <a:bodyPr/>
                    <a:lstStyle/>
                    <a:p>
                      <a:pPr algn="ctr"/>
                      <a:r>
                        <a:rPr lang="en-US" dirty="0">
                          <a:solidFill>
                            <a:schemeClr val="tx1"/>
                          </a:solidFill>
                        </a:rPr>
                        <a:t>17.13</a:t>
                      </a:r>
                    </a:p>
                  </a:txBody>
                  <a:tcPr anchor="ctr"/>
                </a:tc>
                <a:extLst>
                  <a:ext uri="{0D108BD9-81ED-4DB2-BD59-A6C34878D82A}">
                    <a16:rowId xmlns:a16="http://schemas.microsoft.com/office/drawing/2014/main" val="1318082443"/>
                  </a:ext>
                </a:extLst>
              </a:tr>
              <a:tr h="303642">
                <a:tc>
                  <a:txBody>
                    <a:bodyPr/>
                    <a:lstStyle/>
                    <a:p>
                      <a:pPr algn="ctr"/>
                      <a:r>
                        <a:rPr lang="en-US" dirty="0">
                          <a:solidFill>
                            <a:schemeClr val="tx1"/>
                          </a:solidFill>
                        </a:rPr>
                        <a:t>9000</a:t>
                      </a:r>
                    </a:p>
                  </a:txBody>
                  <a:tcPr anchor="ctr"/>
                </a:tc>
                <a:tc>
                  <a:txBody>
                    <a:bodyPr/>
                    <a:lstStyle/>
                    <a:p>
                      <a:pPr algn="ctr"/>
                      <a:r>
                        <a:rPr lang="en-US" dirty="0">
                          <a:solidFill>
                            <a:schemeClr val="tx1"/>
                          </a:solidFill>
                        </a:rPr>
                        <a:t>10.63</a:t>
                      </a:r>
                    </a:p>
                  </a:txBody>
                  <a:tcPr anchor="ctr"/>
                </a:tc>
                <a:extLst>
                  <a:ext uri="{0D108BD9-81ED-4DB2-BD59-A6C34878D82A}">
                    <a16:rowId xmlns:a16="http://schemas.microsoft.com/office/drawing/2014/main" val="2441057803"/>
                  </a:ext>
                </a:extLst>
              </a:tr>
              <a:tr h="303642">
                <a:tc>
                  <a:txBody>
                    <a:bodyPr/>
                    <a:lstStyle/>
                    <a:p>
                      <a:pPr algn="ctr"/>
                      <a:r>
                        <a:rPr lang="en-US" dirty="0">
                          <a:solidFill>
                            <a:schemeClr val="tx1"/>
                          </a:solidFill>
                        </a:rPr>
                        <a:t>10000</a:t>
                      </a:r>
                    </a:p>
                  </a:txBody>
                  <a:tcPr anchor="ctr"/>
                </a:tc>
                <a:tc>
                  <a:txBody>
                    <a:bodyPr/>
                    <a:lstStyle/>
                    <a:p>
                      <a:pPr algn="ctr"/>
                      <a:r>
                        <a:rPr lang="en-US" dirty="0">
                          <a:solidFill>
                            <a:schemeClr val="tx1"/>
                          </a:solidFill>
                        </a:rPr>
                        <a:t>8.88</a:t>
                      </a:r>
                    </a:p>
                  </a:txBody>
                  <a:tcPr anchor="ctr"/>
                </a:tc>
                <a:extLst>
                  <a:ext uri="{0D108BD9-81ED-4DB2-BD59-A6C34878D82A}">
                    <a16:rowId xmlns:a16="http://schemas.microsoft.com/office/drawing/2014/main" val="2310790024"/>
                  </a:ext>
                </a:extLst>
              </a:tr>
            </a:tbl>
          </a:graphicData>
        </a:graphic>
      </p:graphicFrame>
      <p:pic>
        <p:nvPicPr>
          <p:cNvPr id="7" name="Picture 6" descr="A graph with a line and a blue line&#10;&#10;AI-generated content may be incorrect.">
            <a:extLst>
              <a:ext uri="{FF2B5EF4-FFF2-40B4-BE49-F238E27FC236}">
                <a16:creationId xmlns:a16="http://schemas.microsoft.com/office/drawing/2014/main" id="{75679775-6362-948F-49F9-0C6AD6F5AD8F}"/>
              </a:ext>
            </a:extLst>
          </p:cNvPr>
          <p:cNvPicPr>
            <a:picLocks noChangeAspect="1"/>
          </p:cNvPicPr>
          <p:nvPr/>
        </p:nvPicPr>
        <p:blipFill>
          <a:blip r:embed="rId2"/>
          <a:stretch>
            <a:fillRect/>
          </a:stretch>
        </p:blipFill>
        <p:spPr>
          <a:xfrm>
            <a:off x="303829" y="1646092"/>
            <a:ext cx="5760720" cy="3565816"/>
          </a:xfrm>
          <a:prstGeom prst="rect">
            <a:avLst/>
          </a:prstGeom>
        </p:spPr>
      </p:pic>
    </p:spTree>
    <p:extLst>
      <p:ext uri="{BB962C8B-B14F-4D97-AF65-F5344CB8AC3E}">
        <p14:creationId xmlns:p14="http://schemas.microsoft.com/office/powerpoint/2010/main" val="20443546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B84599F-A8EE-F6C1-E2A5-CE865B6C7BEA}"/>
              </a:ext>
            </a:extLst>
          </p:cNvPr>
          <p:cNvSpPr>
            <a:spLocks noGrp="1"/>
          </p:cNvSpPr>
          <p:nvPr>
            <p:ph type="ftr" sz="quarter" idx="11"/>
          </p:nvPr>
        </p:nvSpPr>
        <p:spPr/>
        <p:txBody>
          <a:bodyPr/>
          <a:lstStyle/>
          <a:p>
            <a:r>
              <a:rPr lang="en-US" dirty="0"/>
              <a:t>Aspides meeting, WP2, July 30, 2025</a:t>
            </a:r>
          </a:p>
        </p:txBody>
      </p:sp>
      <p:sp>
        <p:nvSpPr>
          <p:cNvPr id="3" name="Slide Number Placeholder 2">
            <a:extLst>
              <a:ext uri="{FF2B5EF4-FFF2-40B4-BE49-F238E27FC236}">
                <a16:creationId xmlns:a16="http://schemas.microsoft.com/office/drawing/2014/main" id="{2AE62B3E-B5BC-811C-1B15-2B037472D542}"/>
              </a:ext>
            </a:extLst>
          </p:cNvPr>
          <p:cNvSpPr>
            <a:spLocks noGrp="1"/>
          </p:cNvSpPr>
          <p:nvPr>
            <p:ph type="sldNum" sz="quarter" idx="12"/>
          </p:nvPr>
        </p:nvSpPr>
        <p:spPr/>
        <p:txBody>
          <a:bodyPr/>
          <a:lstStyle/>
          <a:p>
            <a:fld id="{C6ED3C63-553C-48B1-81E4-9E7DDA3CA80B}" type="slidenum">
              <a:rPr lang="en-US" smtClean="0"/>
              <a:t>13</a:t>
            </a:fld>
            <a:endParaRPr lang="en-US" dirty="0"/>
          </a:p>
        </p:txBody>
      </p:sp>
      <p:sp>
        <p:nvSpPr>
          <p:cNvPr id="4" name="TextBox 3">
            <a:extLst>
              <a:ext uri="{FF2B5EF4-FFF2-40B4-BE49-F238E27FC236}">
                <a16:creationId xmlns:a16="http://schemas.microsoft.com/office/drawing/2014/main" id="{49C68696-E87A-0BAA-A2F6-61FF268A69CD}"/>
              </a:ext>
            </a:extLst>
          </p:cNvPr>
          <p:cNvSpPr txBox="1"/>
          <p:nvPr/>
        </p:nvSpPr>
        <p:spPr>
          <a:xfrm>
            <a:off x="512323" y="129703"/>
            <a:ext cx="2976136" cy="369332"/>
          </a:xfrm>
          <a:prstGeom prst="rect">
            <a:avLst/>
          </a:prstGeom>
          <a:noFill/>
        </p:spPr>
        <p:txBody>
          <a:bodyPr wrap="none" rtlCol="0">
            <a:spAutoFit/>
          </a:bodyPr>
          <a:lstStyle/>
          <a:p>
            <a:pPr marL="285750" indent="-285750">
              <a:buFont typeface="Wingdings" panose="05000000000000000000" pitchFamily="2" charset="2"/>
              <a:buChar char="Ø"/>
            </a:pPr>
            <a:r>
              <a:rPr lang="en-US" b="1" dirty="0" err="1">
                <a:latin typeface="Times New Roman" panose="02020603050405020304" pitchFamily="18" charset="0"/>
                <a:cs typeface="Times New Roman" panose="02020603050405020304" pitchFamily="18" charset="0"/>
              </a:rPr>
              <a:t>Afterpulsing</a:t>
            </a:r>
            <a:r>
              <a:rPr lang="en-US" b="1" dirty="0">
                <a:latin typeface="Times New Roman" panose="02020603050405020304" pitchFamily="18" charset="0"/>
                <a:cs typeface="Times New Roman" panose="02020603050405020304" pitchFamily="18" charset="0"/>
              </a:rPr>
              <a:t> vs TID Dose</a:t>
            </a:r>
          </a:p>
        </p:txBody>
      </p:sp>
      <p:pic>
        <p:nvPicPr>
          <p:cNvPr id="8" name="Picture 7" descr="A graph with a line&#10;&#10;AI-generated content may be incorrect.">
            <a:extLst>
              <a:ext uri="{FF2B5EF4-FFF2-40B4-BE49-F238E27FC236}">
                <a16:creationId xmlns:a16="http://schemas.microsoft.com/office/drawing/2014/main" id="{121D00EF-500B-68FE-AC3B-2B0C5663DBAD}"/>
              </a:ext>
            </a:extLst>
          </p:cNvPr>
          <p:cNvPicPr>
            <a:picLocks noChangeAspect="1"/>
          </p:cNvPicPr>
          <p:nvPr/>
        </p:nvPicPr>
        <p:blipFill>
          <a:blip r:embed="rId2"/>
          <a:stretch>
            <a:fillRect/>
          </a:stretch>
        </p:blipFill>
        <p:spPr>
          <a:xfrm>
            <a:off x="2031484" y="731514"/>
            <a:ext cx="8129032" cy="5394971"/>
          </a:xfrm>
          <a:prstGeom prst="rect">
            <a:avLst/>
          </a:prstGeom>
        </p:spPr>
      </p:pic>
    </p:spTree>
    <p:extLst>
      <p:ext uri="{BB962C8B-B14F-4D97-AF65-F5344CB8AC3E}">
        <p14:creationId xmlns:p14="http://schemas.microsoft.com/office/powerpoint/2010/main" val="29171747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DFE635C-C432-47DA-AEAB-A593345CBA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a:extLst>
              <a:ext uri="{FF2B5EF4-FFF2-40B4-BE49-F238E27FC236}">
                <a16:creationId xmlns:a16="http://schemas.microsoft.com/office/drawing/2014/main" id="{79FBF3D3-2448-4FF3-B57B-852CB3B851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1" name="Straight Connector 10">
            <a:extLst>
              <a:ext uri="{FF2B5EF4-FFF2-40B4-BE49-F238E27FC236}">
                <a16:creationId xmlns:a16="http://schemas.microsoft.com/office/drawing/2014/main" id="{E040C66D-4F1C-4AC9-9214-C9E6DA54AA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925E3D6-1168-3F91-B68C-DB21F7CCB992}"/>
              </a:ext>
            </a:extLst>
          </p:cNvPr>
          <p:cNvSpPr txBox="1"/>
          <p:nvPr/>
        </p:nvSpPr>
        <p:spPr>
          <a:xfrm>
            <a:off x="1097280" y="758952"/>
            <a:ext cx="10058400" cy="3892168"/>
          </a:xfrm>
          <a:prstGeom prst="rect">
            <a:avLst/>
          </a:prstGeom>
        </p:spPr>
        <p:txBody>
          <a:bodyPr vert="horz" lIns="91440" tIns="45720" rIns="91440" bIns="45720" rtlCol="0" anchor="b">
            <a:normAutofit/>
          </a:bodyPr>
          <a:lstStyle/>
          <a:p>
            <a:pPr algn="ctr" defTabSz="914400">
              <a:lnSpc>
                <a:spcPct val="85000"/>
              </a:lnSpc>
              <a:spcBef>
                <a:spcPct val="0"/>
              </a:spcBef>
              <a:spcAft>
                <a:spcPts val="600"/>
              </a:spcAft>
            </a:pPr>
            <a:r>
              <a:rPr lang="en-US" sz="7200" spc="-50" dirty="0">
                <a:solidFill>
                  <a:schemeClr val="tx1">
                    <a:lumMod val="85000"/>
                    <a:lumOff val="15000"/>
                  </a:schemeClr>
                </a:solidFill>
                <a:latin typeface="Times New Roman" panose="02020603050405020304" pitchFamily="18" charset="0"/>
                <a:ea typeface="+mj-ea"/>
                <a:cs typeface="Times New Roman" panose="02020603050405020304" pitchFamily="18" charset="0"/>
              </a:rPr>
              <a:t>Thank You</a:t>
            </a:r>
          </a:p>
        </p:txBody>
      </p:sp>
      <p:sp>
        <p:nvSpPr>
          <p:cNvPr id="15" name="Rectangle 14">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1F3985C0-E548-44D2-B30E-F3E42DADE1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5754097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B5D95B1-B8B8-D22D-7351-68732B927853}"/>
              </a:ext>
            </a:extLst>
          </p:cNvPr>
          <p:cNvSpPr>
            <a:spLocks noGrp="1"/>
          </p:cNvSpPr>
          <p:nvPr>
            <p:ph type="ftr" sz="quarter" idx="11"/>
          </p:nvPr>
        </p:nvSpPr>
        <p:spPr/>
        <p:txBody>
          <a:bodyPr/>
          <a:lstStyle/>
          <a:p>
            <a:r>
              <a:rPr lang="en-US" dirty="0"/>
              <a:t>Aspides meeting, WP2, July 30, 2025</a:t>
            </a:r>
          </a:p>
        </p:txBody>
      </p:sp>
      <p:sp>
        <p:nvSpPr>
          <p:cNvPr id="3" name="Slide Number Placeholder 2">
            <a:extLst>
              <a:ext uri="{FF2B5EF4-FFF2-40B4-BE49-F238E27FC236}">
                <a16:creationId xmlns:a16="http://schemas.microsoft.com/office/drawing/2014/main" id="{D631E7CC-15BD-D936-6205-2A127EAC0D06}"/>
              </a:ext>
            </a:extLst>
          </p:cNvPr>
          <p:cNvSpPr>
            <a:spLocks noGrp="1"/>
          </p:cNvSpPr>
          <p:nvPr>
            <p:ph type="sldNum" sz="quarter" idx="12"/>
          </p:nvPr>
        </p:nvSpPr>
        <p:spPr/>
        <p:txBody>
          <a:bodyPr/>
          <a:lstStyle/>
          <a:p>
            <a:fld id="{C6ED3C63-553C-48B1-81E4-9E7DDA3CA80B}" type="slidenum">
              <a:rPr lang="en-US" smtClean="0"/>
              <a:t>2</a:t>
            </a:fld>
            <a:endParaRPr lang="en-US" dirty="0"/>
          </a:p>
        </p:txBody>
      </p:sp>
      <p:sp>
        <p:nvSpPr>
          <p:cNvPr id="4" name="TextBox 3">
            <a:extLst>
              <a:ext uri="{FF2B5EF4-FFF2-40B4-BE49-F238E27FC236}">
                <a16:creationId xmlns:a16="http://schemas.microsoft.com/office/drawing/2014/main" id="{80652A7A-07DC-4788-661C-15445468A870}"/>
              </a:ext>
            </a:extLst>
          </p:cNvPr>
          <p:cNvSpPr txBox="1"/>
          <p:nvPr/>
        </p:nvSpPr>
        <p:spPr>
          <a:xfrm>
            <a:off x="512323" y="129703"/>
            <a:ext cx="2198038" cy="369332"/>
          </a:xfrm>
          <a:prstGeom prst="rect">
            <a:avLst/>
          </a:prstGeom>
          <a:noFill/>
        </p:spPr>
        <p:txBody>
          <a:bodyPr wrap="none" rtlCol="0">
            <a:spAutoFit/>
          </a:bodyPr>
          <a:lstStyle/>
          <a:p>
            <a:pPr marL="285750" indent="-285750">
              <a:buFont typeface="Wingdings" panose="05000000000000000000" pitchFamily="2" charset="2"/>
              <a:buChar char="Ø"/>
            </a:pPr>
            <a:r>
              <a:rPr lang="en-US" b="1" dirty="0">
                <a:latin typeface="Times New Roman" panose="02020603050405020304" pitchFamily="18" charset="0"/>
                <a:cs typeface="Times New Roman" panose="02020603050405020304" pitchFamily="18" charset="0"/>
              </a:rPr>
              <a:t>Irradiation Setup</a:t>
            </a:r>
          </a:p>
        </p:txBody>
      </p:sp>
      <p:pic>
        <p:nvPicPr>
          <p:cNvPr id="12" name="Picture 11" descr="A circuit board with a laser beam&#10;&#10;AI-generated content may be incorrect.">
            <a:extLst>
              <a:ext uri="{FF2B5EF4-FFF2-40B4-BE49-F238E27FC236}">
                <a16:creationId xmlns:a16="http://schemas.microsoft.com/office/drawing/2014/main" id="{7427AB58-5C78-9D89-9FAA-F60CAD77C273}"/>
              </a:ext>
            </a:extLst>
          </p:cNvPr>
          <p:cNvPicPr>
            <a:picLocks noChangeAspect="1"/>
          </p:cNvPicPr>
          <p:nvPr/>
        </p:nvPicPr>
        <p:blipFill>
          <a:blip r:embed="rId2"/>
          <a:srcRect b="26679"/>
          <a:stretch>
            <a:fillRect/>
          </a:stretch>
        </p:blipFill>
        <p:spPr>
          <a:xfrm>
            <a:off x="6407502" y="3624167"/>
            <a:ext cx="2525414" cy="2468880"/>
          </a:xfrm>
          <a:prstGeom prst="rect">
            <a:avLst/>
          </a:prstGeom>
        </p:spPr>
      </p:pic>
      <p:grpSp>
        <p:nvGrpSpPr>
          <p:cNvPr id="18" name="Group 17">
            <a:extLst>
              <a:ext uri="{FF2B5EF4-FFF2-40B4-BE49-F238E27FC236}">
                <a16:creationId xmlns:a16="http://schemas.microsoft.com/office/drawing/2014/main" id="{5AFD73C2-BBC5-BF40-090A-EF6C3A6A8C4D}"/>
              </a:ext>
            </a:extLst>
          </p:cNvPr>
          <p:cNvGrpSpPr/>
          <p:nvPr/>
        </p:nvGrpSpPr>
        <p:grpSpPr>
          <a:xfrm>
            <a:off x="1345200" y="777646"/>
            <a:ext cx="4234060" cy="4264254"/>
            <a:chOff x="1122950" y="879988"/>
            <a:chExt cx="4847455" cy="4846320"/>
          </a:xfrm>
        </p:grpSpPr>
        <p:pic>
          <p:nvPicPr>
            <p:cNvPr id="14" name="Picture 13" descr="A machine with a circuit board&#10;&#10;AI-generated content may be incorrect.">
              <a:extLst>
                <a:ext uri="{FF2B5EF4-FFF2-40B4-BE49-F238E27FC236}">
                  <a16:creationId xmlns:a16="http://schemas.microsoft.com/office/drawing/2014/main" id="{4471F3F5-5DBB-04DF-2DB1-8B6BA6D965A8}"/>
                </a:ext>
              </a:extLst>
            </p:cNvPr>
            <p:cNvPicPr>
              <a:picLocks noChangeAspect="1"/>
            </p:cNvPicPr>
            <p:nvPr/>
          </p:nvPicPr>
          <p:blipFill>
            <a:blip r:embed="rId3"/>
            <a:stretch>
              <a:fillRect/>
            </a:stretch>
          </p:blipFill>
          <p:spPr>
            <a:xfrm>
              <a:off x="1122950" y="879988"/>
              <a:ext cx="3634740" cy="4846320"/>
            </a:xfrm>
            <a:prstGeom prst="rect">
              <a:avLst/>
            </a:prstGeom>
          </p:spPr>
        </p:pic>
        <p:cxnSp>
          <p:nvCxnSpPr>
            <p:cNvPr id="6" name="Straight Arrow Connector 5">
              <a:extLst>
                <a:ext uri="{FF2B5EF4-FFF2-40B4-BE49-F238E27FC236}">
                  <a16:creationId xmlns:a16="http://schemas.microsoft.com/office/drawing/2014/main" id="{B4874A9F-B0DE-4667-3947-C80F09189AB0}"/>
                </a:ext>
              </a:extLst>
            </p:cNvPr>
            <p:cNvCxnSpPr>
              <a:cxnSpLocks/>
            </p:cNvCxnSpPr>
            <p:nvPr/>
          </p:nvCxnSpPr>
          <p:spPr>
            <a:xfrm flipH="1">
              <a:off x="2966703" y="2958387"/>
              <a:ext cx="114607" cy="149688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B5A6A4A-CADE-BB26-E3DC-4B78E134E966}"/>
                </a:ext>
              </a:extLst>
            </p:cNvPr>
            <p:cNvSpPr txBox="1"/>
            <p:nvPr/>
          </p:nvSpPr>
          <p:spPr>
            <a:xfrm rot="223385">
              <a:off x="3081144" y="3554475"/>
              <a:ext cx="914616" cy="314809"/>
            </a:xfrm>
            <a:prstGeom prst="rect">
              <a:avLst/>
            </a:prstGeom>
            <a:solidFill>
              <a:schemeClr val="bg1"/>
            </a:solidFill>
          </p:spPr>
          <p:txBody>
            <a:bodyPr wrap="square" rtlCol="0">
              <a:spAutoFit/>
            </a:bodyPr>
            <a:lstStyle/>
            <a:p>
              <a:pPr algn="ctr"/>
              <a:r>
                <a:rPr lang="en-US" sz="1200" dirty="0"/>
                <a:t>56.5 mm</a:t>
              </a:r>
            </a:p>
          </p:txBody>
        </p:sp>
        <p:sp>
          <p:nvSpPr>
            <p:cNvPr id="9" name="Rectangle 8">
              <a:extLst>
                <a:ext uri="{FF2B5EF4-FFF2-40B4-BE49-F238E27FC236}">
                  <a16:creationId xmlns:a16="http://schemas.microsoft.com/office/drawing/2014/main" id="{0E5363FF-5D12-08EA-FC7A-CB854C41BD68}"/>
                </a:ext>
              </a:extLst>
            </p:cNvPr>
            <p:cNvSpPr/>
            <p:nvPr/>
          </p:nvSpPr>
          <p:spPr>
            <a:xfrm rot="396867">
              <a:off x="2404369" y="1686129"/>
              <a:ext cx="1402492" cy="126459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197F035-51FB-CA6F-8241-7F1562BCC121}"/>
                </a:ext>
              </a:extLst>
            </p:cNvPr>
            <p:cNvSpPr txBox="1"/>
            <p:nvPr/>
          </p:nvSpPr>
          <p:spPr>
            <a:xfrm>
              <a:off x="5038568" y="2342545"/>
              <a:ext cx="931837" cy="664596"/>
            </a:xfrm>
            <a:prstGeom prst="rect">
              <a:avLst/>
            </a:prstGeom>
            <a:solidFill>
              <a:schemeClr val="bg1"/>
            </a:solidFill>
            <a:ln>
              <a:solidFill>
                <a:schemeClr val="tx1"/>
              </a:solidFill>
            </a:ln>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X-ray Source</a:t>
              </a:r>
            </a:p>
          </p:txBody>
        </p:sp>
      </p:grpSp>
      <p:sp>
        <p:nvSpPr>
          <p:cNvPr id="15" name="TextBox 14">
            <a:extLst>
              <a:ext uri="{FF2B5EF4-FFF2-40B4-BE49-F238E27FC236}">
                <a16:creationId xmlns:a16="http://schemas.microsoft.com/office/drawing/2014/main" id="{1B59A489-944A-63F5-C689-3682C2747E51}"/>
              </a:ext>
            </a:extLst>
          </p:cNvPr>
          <p:cNvSpPr txBox="1"/>
          <p:nvPr/>
        </p:nvSpPr>
        <p:spPr>
          <a:xfrm>
            <a:off x="9265245" y="3538502"/>
            <a:ext cx="2670257" cy="2554545"/>
          </a:xfrm>
          <a:prstGeom prst="rect">
            <a:avLst/>
          </a:prstGeom>
          <a:noFill/>
        </p:spPr>
        <p:txBody>
          <a:bodyPr wrap="square" rtlCol="0">
            <a:spAutoFit/>
          </a:bodyPr>
          <a:lstStyle/>
          <a:p>
            <a:pPr marL="171450" indent="-171450" algn="justLow">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 A laser source was used to align the X-ray beam with the center of the DUT. However, the laser cross is offset by approximately 1 mm in both the horizontal and vertical directions relative to the actual beam center. This offset has been taken into account.</a:t>
            </a:r>
          </a:p>
        </p:txBody>
      </p:sp>
      <p:graphicFrame>
        <p:nvGraphicFramePr>
          <p:cNvPr id="17" name="Table 16">
            <a:extLst>
              <a:ext uri="{FF2B5EF4-FFF2-40B4-BE49-F238E27FC236}">
                <a16:creationId xmlns:a16="http://schemas.microsoft.com/office/drawing/2014/main" id="{C1465076-9FC6-9732-FCD2-6BBABA30E8EC}"/>
              </a:ext>
            </a:extLst>
          </p:cNvPr>
          <p:cNvGraphicFramePr>
            <a:graphicFrameLocks noGrp="1"/>
          </p:cNvGraphicFramePr>
          <p:nvPr>
            <p:extLst>
              <p:ext uri="{D42A27DB-BD31-4B8C-83A1-F6EECF244321}">
                <p14:modId xmlns:p14="http://schemas.microsoft.com/office/powerpoint/2010/main" val="3185706070"/>
              </p:ext>
            </p:extLst>
          </p:nvPr>
        </p:nvGraphicFramePr>
        <p:xfrm>
          <a:off x="6407502" y="364920"/>
          <a:ext cx="5528000" cy="2442304"/>
        </p:xfrm>
        <a:graphic>
          <a:graphicData uri="http://schemas.openxmlformats.org/drawingml/2006/table">
            <a:tbl>
              <a:tblPr firstRow="1" bandRow="1">
                <a:tableStyleId>{5C22544A-7EE6-4342-B048-85BDC9FD1C3A}</a:tableStyleId>
              </a:tblPr>
              <a:tblGrid>
                <a:gridCol w="1105600">
                  <a:extLst>
                    <a:ext uri="{9D8B030D-6E8A-4147-A177-3AD203B41FA5}">
                      <a16:colId xmlns:a16="http://schemas.microsoft.com/office/drawing/2014/main" val="1788969204"/>
                    </a:ext>
                  </a:extLst>
                </a:gridCol>
                <a:gridCol w="1105600">
                  <a:extLst>
                    <a:ext uri="{9D8B030D-6E8A-4147-A177-3AD203B41FA5}">
                      <a16:colId xmlns:a16="http://schemas.microsoft.com/office/drawing/2014/main" val="1697296551"/>
                    </a:ext>
                  </a:extLst>
                </a:gridCol>
                <a:gridCol w="1105600">
                  <a:extLst>
                    <a:ext uri="{9D8B030D-6E8A-4147-A177-3AD203B41FA5}">
                      <a16:colId xmlns:a16="http://schemas.microsoft.com/office/drawing/2014/main" val="3836558941"/>
                    </a:ext>
                  </a:extLst>
                </a:gridCol>
                <a:gridCol w="1105600">
                  <a:extLst>
                    <a:ext uri="{9D8B030D-6E8A-4147-A177-3AD203B41FA5}">
                      <a16:colId xmlns:a16="http://schemas.microsoft.com/office/drawing/2014/main" val="477683850"/>
                    </a:ext>
                  </a:extLst>
                </a:gridCol>
                <a:gridCol w="1105600">
                  <a:extLst>
                    <a:ext uri="{9D8B030D-6E8A-4147-A177-3AD203B41FA5}">
                      <a16:colId xmlns:a16="http://schemas.microsoft.com/office/drawing/2014/main" val="1042340001"/>
                    </a:ext>
                  </a:extLst>
                </a:gridCol>
              </a:tblGrid>
              <a:tr h="439450">
                <a:tc>
                  <a:txBody>
                    <a:bodyPr/>
                    <a:lstStyle/>
                    <a:p>
                      <a:pPr algn="ctr"/>
                      <a:r>
                        <a:rPr lang="en-US" sz="1200" dirty="0">
                          <a:solidFill>
                            <a:schemeClr val="tx1"/>
                          </a:solidFill>
                          <a:latin typeface="Times New Roman" panose="02020603050405020304" pitchFamily="18" charset="0"/>
                          <a:cs typeface="Times New Roman" panose="02020603050405020304" pitchFamily="18" charset="0"/>
                        </a:rPr>
                        <a:t>Step</a:t>
                      </a:r>
                    </a:p>
                  </a:txBody>
                  <a:tcPr anchor="ctr"/>
                </a:tc>
                <a:tc>
                  <a:txBody>
                    <a:bodyPr/>
                    <a:lstStyle/>
                    <a:p>
                      <a:pPr algn="ctr"/>
                      <a:r>
                        <a:rPr lang="en-US" sz="1200" dirty="0">
                          <a:solidFill>
                            <a:schemeClr val="tx1"/>
                          </a:solidFill>
                          <a:latin typeface="Times New Roman" panose="02020603050405020304" pitchFamily="18" charset="0"/>
                          <a:cs typeface="Times New Roman" panose="02020603050405020304" pitchFamily="18" charset="0"/>
                        </a:rPr>
                        <a:t>TID[</a:t>
                      </a:r>
                      <a:r>
                        <a:rPr lang="en-US" sz="1200" dirty="0" err="1">
                          <a:solidFill>
                            <a:schemeClr val="tx1"/>
                          </a:solidFill>
                          <a:latin typeface="Times New Roman" panose="02020603050405020304" pitchFamily="18" charset="0"/>
                          <a:cs typeface="Times New Roman" panose="02020603050405020304" pitchFamily="18" charset="0"/>
                        </a:rPr>
                        <a:t>Mrad</a:t>
                      </a:r>
                      <a:r>
                        <a:rPr lang="en-US" sz="1200" dirty="0">
                          <a:solidFill>
                            <a:schemeClr val="tx1"/>
                          </a:solidFill>
                          <a:latin typeface="Times New Roman" panose="02020603050405020304" pitchFamily="18" charset="0"/>
                          <a:cs typeface="Times New Roman" panose="02020603050405020304" pitchFamily="18" charset="0"/>
                        </a:rPr>
                        <a:t>]</a:t>
                      </a:r>
                    </a:p>
                  </a:txBody>
                  <a:tcPr anchor="ctr"/>
                </a:tc>
                <a:tc>
                  <a:txBody>
                    <a:bodyPr/>
                    <a:lstStyle/>
                    <a:p>
                      <a:pPr algn="ctr"/>
                      <a:r>
                        <a:rPr lang="en-US" sz="1200" dirty="0">
                          <a:solidFill>
                            <a:schemeClr val="tx1"/>
                          </a:solidFill>
                          <a:latin typeface="Times New Roman" panose="02020603050405020304" pitchFamily="18" charset="0"/>
                          <a:cs typeface="Times New Roman" panose="02020603050405020304" pitchFamily="18" charset="0"/>
                        </a:rPr>
                        <a:t>TID Rate</a:t>
                      </a:r>
                    </a:p>
                    <a:p>
                      <a:pPr algn="ctr"/>
                      <a:r>
                        <a:rPr lang="en-US" sz="1200" dirty="0">
                          <a:solidFill>
                            <a:schemeClr val="tx1"/>
                          </a:solidFill>
                          <a:latin typeface="Times New Roman" panose="02020603050405020304" pitchFamily="18" charset="0"/>
                          <a:cs typeface="Times New Roman" panose="02020603050405020304" pitchFamily="18" charset="0"/>
                        </a:rPr>
                        <a:t>[</a:t>
                      </a:r>
                      <a:r>
                        <a:rPr lang="en-US" sz="1200" dirty="0" err="1">
                          <a:solidFill>
                            <a:schemeClr val="tx1"/>
                          </a:solidFill>
                          <a:latin typeface="Times New Roman" panose="02020603050405020304" pitchFamily="18" charset="0"/>
                          <a:cs typeface="Times New Roman" panose="02020603050405020304" pitchFamily="18" charset="0"/>
                        </a:rPr>
                        <a:t>Mrad</a:t>
                      </a:r>
                      <a:r>
                        <a:rPr lang="en-US" sz="1200" dirty="0">
                          <a:solidFill>
                            <a:schemeClr val="tx1"/>
                          </a:solidFill>
                          <a:latin typeface="Times New Roman" panose="02020603050405020304" pitchFamily="18" charset="0"/>
                          <a:cs typeface="Times New Roman" panose="02020603050405020304" pitchFamily="18" charset="0"/>
                        </a:rPr>
                        <a:t>/h]</a:t>
                      </a:r>
                    </a:p>
                  </a:txBody>
                  <a:tcPr anchor="ctr"/>
                </a:tc>
                <a:tc>
                  <a:txBody>
                    <a:bodyPr/>
                    <a:lstStyle/>
                    <a:p>
                      <a:pPr algn="ctr"/>
                      <a:r>
                        <a:rPr lang="en-US" sz="1200" dirty="0">
                          <a:solidFill>
                            <a:schemeClr val="tx1"/>
                          </a:solidFill>
                          <a:latin typeface="Times New Roman" panose="02020603050405020304" pitchFamily="18" charset="0"/>
                          <a:cs typeface="Times New Roman" panose="02020603050405020304" pitchFamily="18" charset="0"/>
                        </a:rPr>
                        <a:t>Integrated TID [</a:t>
                      </a:r>
                      <a:r>
                        <a:rPr lang="en-US" sz="1200" dirty="0" err="1">
                          <a:solidFill>
                            <a:schemeClr val="tx1"/>
                          </a:solidFill>
                          <a:latin typeface="Times New Roman" panose="02020603050405020304" pitchFamily="18" charset="0"/>
                          <a:cs typeface="Times New Roman" panose="02020603050405020304" pitchFamily="18" charset="0"/>
                        </a:rPr>
                        <a:t>Mrad</a:t>
                      </a:r>
                      <a:r>
                        <a:rPr lang="en-US" sz="1200" dirty="0">
                          <a:solidFill>
                            <a:schemeClr val="tx1"/>
                          </a:solidFill>
                          <a:latin typeface="Times New Roman" panose="02020603050405020304" pitchFamily="18" charset="0"/>
                          <a:cs typeface="Times New Roman" panose="02020603050405020304" pitchFamily="18" charset="0"/>
                        </a:rPr>
                        <a:t>]</a:t>
                      </a:r>
                    </a:p>
                  </a:txBody>
                  <a:tcPr anchor="ctr"/>
                </a:tc>
                <a:tc>
                  <a:txBody>
                    <a:bodyPr/>
                    <a:lstStyle/>
                    <a:p>
                      <a:pPr algn="ctr"/>
                      <a:r>
                        <a:rPr lang="en-US" sz="1200" dirty="0">
                          <a:solidFill>
                            <a:schemeClr val="tx1"/>
                          </a:solidFill>
                          <a:latin typeface="Times New Roman" panose="02020603050405020304" pitchFamily="18" charset="0"/>
                          <a:cs typeface="Times New Roman" panose="02020603050405020304" pitchFamily="18" charset="0"/>
                        </a:rPr>
                        <a:t>Time [h]</a:t>
                      </a:r>
                    </a:p>
                  </a:txBody>
                  <a:tcPr anchor="ctr"/>
                </a:tc>
                <a:extLst>
                  <a:ext uri="{0D108BD9-81ED-4DB2-BD59-A6C34878D82A}">
                    <a16:rowId xmlns:a16="http://schemas.microsoft.com/office/drawing/2014/main" val="1254162729"/>
                  </a:ext>
                </a:extLst>
              </a:tr>
              <a:tr h="283678">
                <a:tc>
                  <a:txBody>
                    <a:bodyPr/>
                    <a:lstStyle/>
                    <a:p>
                      <a:pPr algn="ctr"/>
                      <a:r>
                        <a:rPr lang="en-US" sz="1200" dirty="0">
                          <a:solidFill>
                            <a:schemeClr val="tx1"/>
                          </a:solidFill>
                          <a:latin typeface="Times New Roman" panose="02020603050405020304" pitchFamily="18" charset="0"/>
                          <a:cs typeface="Times New Roman" panose="02020603050405020304" pitchFamily="18" charset="0"/>
                        </a:rPr>
                        <a:t>1</a:t>
                      </a:r>
                    </a:p>
                  </a:txBody>
                  <a:tcPr anchor="ctr"/>
                </a:tc>
                <a:tc>
                  <a:txBody>
                    <a:bodyPr/>
                    <a:lstStyle/>
                    <a:p>
                      <a:pPr algn="ctr"/>
                      <a:r>
                        <a:rPr lang="en-US" sz="1200" dirty="0">
                          <a:solidFill>
                            <a:schemeClr val="tx1"/>
                          </a:solidFill>
                          <a:latin typeface="Times New Roman" panose="02020603050405020304" pitchFamily="18" charset="0"/>
                          <a:cs typeface="Times New Roman" panose="02020603050405020304" pitchFamily="18" charset="0"/>
                        </a:rPr>
                        <a:t>0.10</a:t>
                      </a:r>
                    </a:p>
                  </a:txBody>
                  <a:tcPr anchor="ctr"/>
                </a:tc>
                <a:tc>
                  <a:txBody>
                    <a:bodyPr/>
                    <a:lstStyle/>
                    <a:p>
                      <a:pPr algn="ctr"/>
                      <a:r>
                        <a:rPr lang="en-US" sz="1200" dirty="0">
                          <a:solidFill>
                            <a:schemeClr val="tx1"/>
                          </a:solidFill>
                          <a:latin typeface="Times New Roman" panose="02020603050405020304" pitchFamily="18" charset="0"/>
                          <a:cs typeface="Times New Roman" panose="02020603050405020304" pitchFamily="18" charset="0"/>
                        </a:rPr>
                        <a:t>0.690</a:t>
                      </a:r>
                    </a:p>
                  </a:txBody>
                  <a:tcPr anchor="ctr"/>
                </a:tc>
                <a:tc>
                  <a:txBody>
                    <a:bodyPr/>
                    <a:lstStyle/>
                    <a:p>
                      <a:pPr algn="ctr"/>
                      <a:r>
                        <a:rPr lang="en-US" sz="1200" dirty="0">
                          <a:solidFill>
                            <a:schemeClr val="tx1"/>
                          </a:solidFill>
                          <a:latin typeface="Times New Roman" panose="02020603050405020304" pitchFamily="18" charset="0"/>
                          <a:cs typeface="Times New Roman" panose="02020603050405020304" pitchFamily="18" charset="0"/>
                        </a:rPr>
                        <a:t>0.10</a:t>
                      </a:r>
                    </a:p>
                  </a:txBody>
                  <a:tcPr anchor="ctr"/>
                </a:tc>
                <a:tc>
                  <a:txBody>
                    <a:bodyPr/>
                    <a:lstStyle/>
                    <a:p>
                      <a:pPr algn="ctr"/>
                      <a:r>
                        <a:rPr lang="en-US" sz="1200" dirty="0">
                          <a:solidFill>
                            <a:schemeClr val="tx1"/>
                          </a:solidFill>
                          <a:latin typeface="Times New Roman" panose="02020603050405020304" pitchFamily="18" charset="0"/>
                          <a:cs typeface="Times New Roman" panose="02020603050405020304" pitchFamily="18" charset="0"/>
                        </a:rPr>
                        <a:t>0.14</a:t>
                      </a:r>
                    </a:p>
                  </a:txBody>
                  <a:tcPr anchor="ctr"/>
                </a:tc>
                <a:extLst>
                  <a:ext uri="{0D108BD9-81ED-4DB2-BD59-A6C34878D82A}">
                    <a16:rowId xmlns:a16="http://schemas.microsoft.com/office/drawing/2014/main" val="42042466"/>
                  </a:ext>
                </a:extLst>
              </a:tr>
              <a:tr h="283678">
                <a:tc>
                  <a:txBody>
                    <a:bodyPr/>
                    <a:lstStyle/>
                    <a:p>
                      <a:pPr algn="ctr"/>
                      <a:r>
                        <a:rPr lang="en-US" sz="1200" dirty="0">
                          <a:solidFill>
                            <a:schemeClr val="tx1"/>
                          </a:solidFill>
                          <a:latin typeface="Times New Roman" panose="02020603050405020304" pitchFamily="18" charset="0"/>
                          <a:cs typeface="Times New Roman" panose="02020603050405020304" pitchFamily="18" charset="0"/>
                        </a:rPr>
                        <a:t>2</a:t>
                      </a:r>
                    </a:p>
                  </a:txBody>
                  <a:tcPr anchor="ctr"/>
                </a:tc>
                <a:tc>
                  <a:txBody>
                    <a:bodyPr/>
                    <a:lstStyle/>
                    <a:p>
                      <a:pPr algn="ctr"/>
                      <a:r>
                        <a:rPr lang="en-US" sz="1200" dirty="0">
                          <a:solidFill>
                            <a:schemeClr val="tx1"/>
                          </a:solidFill>
                          <a:latin typeface="Times New Roman" panose="02020603050405020304" pitchFamily="18" charset="0"/>
                          <a:cs typeface="Times New Roman" panose="02020603050405020304" pitchFamily="18" charset="0"/>
                        </a:rPr>
                        <a:t>0.20</a:t>
                      </a:r>
                    </a:p>
                  </a:txBody>
                  <a:tcPr anchor="ctr"/>
                </a:tc>
                <a:tc>
                  <a:txBody>
                    <a:bodyPr/>
                    <a:lstStyle/>
                    <a:p>
                      <a:pPr algn="ctr"/>
                      <a:r>
                        <a:rPr lang="en-US" sz="1200" dirty="0">
                          <a:solidFill>
                            <a:schemeClr val="tx1"/>
                          </a:solidFill>
                          <a:latin typeface="Times New Roman" panose="02020603050405020304" pitchFamily="18" charset="0"/>
                          <a:cs typeface="Times New Roman" panose="02020603050405020304" pitchFamily="18" charset="0"/>
                        </a:rPr>
                        <a:t>0.690</a:t>
                      </a:r>
                    </a:p>
                  </a:txBody>
                  <a:tcPr anchor="ctr"/>
                </a:tc>
                <a:tc>
                  <a:txBody>
                    <a:bodyPr/>
                    <a:lstStyle/>
                    <a:p>
                      <a:pPr algn="ctr"/>
                      <a:r>
                        <a:rPr lang="en-US" sz="1200" dirty="0">
                          <a:solidFill>
                            <a:schemeClr val="tx1"/>
                          </a:solidFill>
                          <a:latin typeface="Times New Roman" panose="02020603050405020304" pitchFamily="18" charset="0"/>
                          <a:cs typeface="Times New Roman" panose="02020603050405020304" pitchFamily="18" charset="0"/>
                        </a:rPr>
                        <a:t>0.30</a:t>
                      </a:r>
                    </a:p>
                  </a:txBody>
                  <a:tcPr anchor="ctr"/>
                </a:tc>
                <a:tc>
                  <a:txBody>
                    <a:bodyPr/>
                    <a:lstStyle/>
                    <a:p>
                      <a:pPr algn="ctr"/>
                      <a:r>
                        <a:rPr lang="en-US" sz="1200" dirty="0">
                          <a:solidFill>
                            <a:schemeClr val="tx1"/>
                          </a:solidFill>
                          <a:latin typeface="Times New Roman" panose="02020603050405020304" pitchFamily="18" charset="0"/>
                          <a:cs typeface="Times New Roman" panose="02020603050405020304" pitchFamily="18" charset="0"/>
                        </a:rPr>
                        <a:t>0.29</a:t>
                      </a:r>
                    </a:p>
                  </a:txBody>
                  <a:tcPr anchor="ctr"/>
                </a:tc>
                <a:extLst>
                  <a:ext uri="{0D108BD9-81ED-4DB2-BD59-A6C34878D82A}">
                    <a16:rowId xmlns:a16="http://schemas.microsoft.com/office/drawing/2014/main" val="1948720716"/>
                  </a:ext>
                </a:extLst>
              </a:tr>
              <a:tr h="283464">
                <a:tc>
                  <a:txBody>
                    <a:bodyPr/>
                    <a:lstStyle/>
                    <a:p>
                      <a:pPr algn="ctr"/>
                      <a:r>
                        <a:rPr lang="en-US" sz="1200" dirty="0">
                          <a:solidFill>
                            <a:schemeClr val="tx1"/>
                          </a:solidFill>
                          <a:latin typeface="Times New Roman" panose="02020603050405020304" pitchFamily="18" charset="0"/>
                          <a:cs typeface="Times New Roman" panose="02020603050405020304" pitchFamily="18" charset="0"/>
                        </a:rPr>
                        <a:t>3</a:t>
                      </a:r>
                    </a:p>
                  </a:txBody>
                  <a:tcPr anchor="ctr"/>
                </a:tc>
                <a:tc>
                  <a:txBody>
                    <a:bodyPr/>
                    <a:lstStyle/>
                    <a:p>
                      <a:pPr algn="ctr"/>
                      <a:r>
                        <a:rPr lang="en-US" sz="1200" dirty="0">
                          <a:solidFill>
                            <a:schemeClr val="tx1"/>
                          </a:solidFill>
                          <a:latin typeface="Times New Roman" panose="02020603050405020304" pitchFamily="18" charset="0"/>
                          <a:cs typeface="Times New Roman" panose="02020603050405020304" pitchFamily="18" charset="0"/>
                        </a:rPr>
                        <a:t>0.70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Times New Roman" panose="02020603050405020304" pitchFamily="18" charset="0"/>
                          <a:cs typeface="Times New Roman" panose="02020603050405020304" pitchFamily="18" charset="0"/>
                        </a:rPr>
                        <a:t>0.690</a:t>
                      </a:r>
                    </a:p>
                  </a:txBody>
                  <a:tcPr anchor="ctr"/>
                </a:tc>
                <a:tc>
                  <a:txBody>
                    <a:bodyPr/>
                    <a:lstStyle/>
                    <a:p>
                      <a:pPr algn="ctr"/>
                      <a:r>
                        <a:rPr lang="en-US" sz="1200" dirty="0">
                          <a:solidFill>
                            <a:schemeClr val="tx1"/>
                          </a:solidFill>
                          <a:latin typeface="Times New Roman" panose="02020603050405020304" pitchFamily="18" charset="0"/>
                          <a:cs typeface="Times New Roman" panose="02020603050405020304" pitchFamily="18" charset="0"/>
                        </a:rPr>
                        <a:t>1</a:t>
                      </a:r>
                    </a:p>
                  </a:txBody>
                  <a:tcPr anchor="ctr"/>
                </a:tc>
                <a:tc>
                  <a:txBody>
                    <a:bodyPr/>
                    <a:lstStyle/>
                    <a:p>
                      <a:pPr algn="ctr"/>
                      <a:r>
                        <a:rPr lang="en-US" sz="1200" dirty="0">
                          <a:solidFill>
                            <a:schemeClr val="tx1"/>
                          </a:solidFill>
                          <a:latin typeface="Times New Roman" panose="02020603050405020304" pitchFamily="18" charset="0"/>
                          <a:cs typeface="Times New Roman" panose="02020603050405020304" pitchFamily="18" charset="0"/>
                        </a:rPr>
                        <a:t>1.01</a:t>
                      </a:r>
                    </a:p>
                  </a:txBody>
                  <a:tcPr anchor="ctr"/>
                </a:tc>
                <a:extLst>
                  <a:ext uri="{0D108BD9-81ED-4DB2-BD59-A6C34878D82A}">
                    <a16:rowId xmlns:a16="http://schemas.microsoft.com/office/drawing/2014/main" val="481087132"/>
                  </a:ext>
                </a:extLst>
              </a:tr>
              <a:tr h="283464">
                <a:tc>
                  <a:txBody>
                    <a:bodyPr/>
                    <a:lstStyle/>
                    <a:p>
                      <a:pPr algn="ctr"/>
                      <a:r>
                        <a:rPr lang="en-US" sz="1200" dirty="0">
                          <a:solidFill>
                            <a:schemeClr val="tx1"/>
                          </a:solidFill>
                          <a:latin typeface="Times New Roman" panose="02020603050405020304" pitchFamily="18" charset="0"/>
                          <a:cs typeface="Times New Roman" panose="02020603050405020304" pitchFamily="18" charset="0"/>
                        </a:rPr>
                        <a:t>4.a</a:t>
                      </a:r>
                    </a:p>
                  </a:txBody>
                  <a:tcPr anchor="ctr"/>
                </a:tc>
                <a:tc>
                  <a:txBody>
                    <a:bodyPr/>
                    <a:lstStyle/>
                    <a:p>
                      <a:pPr algn="ctr"/>
                      <a:r>
                        <a:rPr lang="en-US" sz="1200" dirty="0">
                          <a:solidFill>
                            <a:schemeClr val="tx1"/>
                          </a:solidFill>
                          <a:latin typeface="Times New Roman" panose="02020603050405020304" pitchFamily="18" charset="0"/>
                          <a:cs typeface="Times New Roman" panose="02020603050405020304" pitchFamily="18" charset="0"/>
                        </a:rPr>
                        <a:t>1.04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Times New Roman" panose="02020603050405020304" pitchFamily="18" charset="0"/>
                          <a:cs typeface="Times New Roman" panose="02020603050405020304" pitchFamily="18" charset="0"/>
                        </a:rPr>
                        <a:t>0.690</a:t>
                      </a:r>
                    </a:p>
                  </a:txBody>
                  <a:tcPr anchor="ctr"/>
                </a:tc>
                <a:tc>
                  <a:txBody>
                    <a:bodyPr/>
                    <a:lstStyle/>
                    <a:p>
                      <a:pPr algn="ctr"/>
                      <a:r>
                        <a:rPr lang="en-US" sz="1200" dirty="0">
                          <a:solidFill>
                            <a:schemeClr val="tx1"/>
                          </a:solidFill>
                          <a:latin typeface="Times New Roman" panose="02020603050405020304" pitchFamily="18" charset="0"/>
                          <a:cs typeface="Times New Roman" panose="02020603050405020304" pitchFamily="18" charset="0"/>
                        </a:rPr>
                        <a:t>2.03</a:t>
                      </a:r>
                    </a:p>
                  </a:txBody>
                  <a:tcPr anchor="ctr"/>
                </a:tc>
                <a:tc>
                  <a:txBody>
                    <a:bodyPr/>
                    <a:lstStyle/>
                    <a:p>
                      <a:pPr algn="ctr"/>
                      <a:r>
                        <a:rPr lang="en-US" sz="1200" dirty="0">
                          <a:solidFill>
                            <a:schemeClr val="tx1"/>
                          </a:solidFill>
                          <a:latin typeface="Times New Roman" panose="02020603050405020304" pitchFamily="18" charset="0"/>
                          <a:cs typeface="Times New Roman" panose="02020603050405020304" pitchFamily="18" charset="0"/>
                        </a:rPr>
                        <a:t>1.50</a:t>
                      </a:r>
                    </a:p>
                  </a:txBody>
                  <a:tcPr anchor="ctr"/>
                </a:tc>
                <a:extLst>
                  <a:ext uri="{0D108BD9-81ED-4DB2-BD59-A6C34878D82A}">
                    <a16:rowId xmlns:a16="http://schemas.microsoft.com/office/drawing/2014/main" val="606888266"/>
                  </a:ext>
                </a:extLst>
              </a:tr>
              <a:tr h="283678">
                <a:tc>
                  <a:txBody>
                    <a:bodyPr/>
                    <a:lstStyle/>
                    <a:p>
                      <a:pPr algn="ctr"/>
                      <a:r>
                        <a:rPr lang="en-US" sz="1200" dirty="0">
                          <a:solidFill>
                            <a:schemeClr val="tx1"/>
                          </a:solidFill>
                          <a:latin typeface="Times New Roman" panose="02020603050405020304" pitchFamily="18" charset="0"/>
                          <a:cs typeface="Times New Roman" panose="02020603050405020304" pitchFamily="18" charset="0"/>
                        </a:rPr>
                        <a:t>4.b</a:t>
                      </a:r>
                    </a:p>
                  </a:txBody>
                  <a:tcPr anchor="ctr"/>
                </a:tc>
                <a:tc>
                  <a:txBody>
                    <a:bodyPr/>
                    <a:lstStyle/>
                    <a:p>
                      <a:pPr algn="ctr"/>
                      <a:r>
                        <a:rPr lang="en-US" sz="1200" dirty="0">
                          <a:solidFill>
                            <a:schemeClr val="tx1"/>
                          </a:solidFill>
                          <a:latin typeface="Times New Roman" panose="02020603050405020304" pitchFamily="18" charset="0"/>
                          <a:cs typeface="Times New Roman" panose="02020603050405020304" pitchFamily="18" charset="0"/>
                        </a:rPr>
                        <a:t>0.97</a:t>
                      </a:r>
                    </a:p>
                  </a:txBody>
                  <a:tcPr anchor="ctr"/>
                </a:tc>
                <a:tc>
                  <a:txBody>
                    <a:bodyPr/>
                    <a:lstStyle/>
                    <a:p>
                      <a:pPr algn="ctr"/>
                      <a:r>
                        <a:rPr lang="en-US" sz="1200" dirty="0">
                          <a:solidFill>
                            <a:schemeClr val="tx1"/>
                          </a:solidFill>
                          <a:latin typeface="Times New Roman" panose="02020603050405020304" pitchFamily="18" charset="0"/>
                          <a:cs typeface="Times New Roman" panose="02020603050405020304" pitchFamily="18" charset="0"/>
                        </a:rPr>
                        <a:t>0.690</a:t>
                      </a:r>
                    </a:p>
                  </a:txBody>
                  <a:tcPr anchor="ctr"/>
                </a:tc>
                <a:tc>
                  <a:txBody>
                    <a:bodyPr/>
                    <a:lstStyle/>
                    <a:p>
                      <a:pPr algn="ctr"/>
                      <a:r>
                        <a:rPr lang="en-US" sz="1200" dirty="0">
                          <a:solidFill>
                            <a:schemeClr val="tx1"/>
                          </a:solidFill>
                          <a:latin typeface="Times New Roman" panose="02020603050405020304" pitchFamily="18" charset="0"/>
                          <a:cs typeface="Times New Roman" panose="02020603050405020304" pitchFamily="18" charset="0"/>
                        </a:rPr>
                        <a:t>3</a:t>
                      </a:r>
                    </a:p>
                  </a:txBody>
                  <a:tcPr anchor="ctr"/>
                </a:tc>
                <a:tc>
                  <a:txBody>
                    <a:bodyPr/>
                    <a:lstStyle/>
                    <a:p>
                      <a:pPr algn="ctr"/>
                      <a:r>
                        <a:rPr lang="en-US" sz="1200" dirty="0">
                          <a:solidFill>
                            <a:schemeClr val="tx1"/>
                          </a:solidFill>
                          <a:latin typeface="Times New Roman" panose="02020603050405020304" pitchFamily="18" charset="0"/>
                          <a:cs typeface="Times New Roman" panose="02020603050405020304" pitchFamily="18" charset="0"/>
                        </a:rPr>
                        <a:t>1.40</a:t>
                      </a:r>
                    </a:p>
                  </a:txBody>
                  <a:tcPr anchor="ctr"/>
                </a:tc>
                <a:extLst>
                  <a:ext uri="{0D108BD9-81ED-4DB2-BD59-A6C34878D82A}">
                    <a16:rowId xmlns:a16="http://schemas.microsoft.com/office/drawing/2014/main" val="2899834089"/>
                  </a:ext>
                </a:extLst>
              </a:tr>
              <a:tr h="283678">
                <a:tc>
                  <a:txBody>
                    <a:bodyPr/>
                    <a:lstStyle/>
                    <a:p>
                      <a:pPr algn="ctr"/>
                      <a:r>
                        <a:rPr lang="en-US" sz="1200" dirty="0">
                          <a:solidFill>
                            <a:schemeClr val="tx1"/>
                          </a:solidFill>
                          <a:latin typeface="Times New Roman" panose="02020603050405020304" pitchFamily="18" charset="0"/>
                          <a:cs typeface="Times New Roman" panose="02020603050405020304" pitchFamily="18" charset="0"/>
                        </a:rPr>
                        <a:t>5.a</a:t>
                      </a:r>
                    </a:p>
                  </a:txBody>
                  <a:tcPr anchor="ctr"/>
                </a:tc>
                <a:tc>
                  <a:txBody>
                    <a:bodyPr/>
                    <a:lstStyle/>
                    <a:p>
                      <a:pPr algn="ctr"/>
                      <a:r>
                        <a:rPr lang="en-US" sz="1200" dirty="0">
                          <a:solidFill>
                            <a:schemeClr val="tx1"/>
                          </a:solidFill>
                          <a:latin typeface="Times New Roman" panose="02020603050405020304" pitchFamily="18" charset="0"/>
                          <a:cs typeface="Times New Roman" panose="02020603050405020304" pitchFamily="18" charset="0"/>
                        </a:rPr>
                        <a:t>5.97</a:t>
                      </a:r>
                    </a:p>
                  </a:txBody>
                  <a:tcPr anchor="ctr"/>
                </a:tc>
                <a:tc>
                  <a:txBody>
                    <a:bodyPr/>
                    <a:lstStyle/>
                    <a:p>
                      <a:pPr algn="ctr"/>
                      <a:r>
                        <a:rPr lang="en-US" sz="1200" dirty="0">
                          <a:solidFill>
                            <a:schemeClr val="tx1"/>
                          </a:solidFill>
                          <a:latin typeface="Times New Roman" panose="02020603050405020304" pitchFamily="18" charset="0"/>
                          <a:cs typeface="Times New Roman" panose="02020603050405020304" pitchFamily="18" charset="0"/>
                        </a:rPr>
                        <a:t>0.483</a:t>
                      </a:r>
                    </a:p>
                  </a:txBody>
                  <a:tcPr anchor="ctr"/>
                </a:tc>
                <a:tc>
                  <a:txBody>
                    <a:bodyPr/>
                    <a:lstStyle/>
                    <a:p>
                      <a:pPr algn="ctr"/>
                      <a:r>
                        <a:rPr lang="en-US" sz="1200" dirty="0">
                          <a:solidFill>
                            <a:schemeClr val="tx1"/>
                          </a:solidFill>
                          <a:latin typeface="Times New Roman" panose="02020603050405020304" pitchFamily="18" charset="0"/>
                          <a:cs typeface="Times New Roman" panose="02020603050405020304" pitchFamily="18" charset="0"/>
                        </a:rPr>
                        <a:t>8.96</a:t>
                      </a:r>
                    </a:p>
                  </a:txBody>
                  <a:tcPr anchor="ctr"/>
                </a:tc>
                <a:tc>
                  <a:txBody>
                    <a:bodyPr/>
                    <a:lstStyle/>
                    <a:p>
                      <a:pPr algn="ctr"/>
                      <a:r>
                        <a:rPr lang="en-US" sz="1200" dirty="0">
                          <a:solidFill>
                            <a:schemeClr val="tx1"/>
                          </a:solidFill>
                          <a:latin typeface="Times New Roman" panose="02020603050405020304" pitchFamily="18" charset="0"/>
                          <a:cs typeface="Times New Roman" panose="02020603050405020304" pitchFamily="18" charset="0"/>
                        </a:rPr>
                        <a:t>12.35</a:t>
                      </a:r>
                    </a:p>
                  </a:txBody>
                  <a:tcPr anchor="ctr"/>
                </a:tc>
                <a:extLst>
                  <a:ext uri="{0D108BD9-81ED-4DB2-BD59-A6C34878D82A}">
                    <a16:rowId xmlns:a16="http://schemas.microsoft.com/office/drawing/2014/main" val="855222647"/>
                  </a:ext>
                </a:extLst>
              </a:tr>
              <a:tr h="283464">
                <a:tc>
                  <a:txBody>
                    <a:bodyPr/>
                    <a:lstStyle/>
                    <a:p>
                      <a:pPr algn="ctr"/>
                      <a:r>
                        <a:rPr lang="en-US" sz="1200" dirty="0">
                          <a:solidFill>
                            <a:schemeClr val="tx1"/>
                          </a:solidFill>
                          <a:latin typeface="Times New Roman" panose="02020603050405020304" pitchFamily="18" charset="0"/>
                          <a:cs typeface="Times New Roman" panose="02020603050405020304" pitchFamily="18" charset="0"/>
                        </a:rPr>
                        <a:t>5.b</a:t>
                      </a:r>
                    </a:p>
                  </a:txBody>
                  <a:tcPr anchor="ctr"/>
                </a:tc>
                <a:tc>
                  <a:txBody>
                    <a:bodyPr/>
                    <a:lstStyle/>
                    <a:p>
                      <a:pPr algn="ctr"/>
                      <a:r>
                        <a:rPr lang="en-US" sz="1200" dirty="0">
                          <a:solidFill>
                            <a:schemeClr val="tx1"/>
                          </a:solidFill>
                          <a:latin typeface="Times New Roman" panose="02020603050405020304" pitchFamily="18" charset="0"/>
                          <a:cs typeface="Times New Roman" panose="02020603050405020304" pitchFamily="18" charset="0"/>
                        </a:rPr>
                        <a:t>1.04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Times New Roman" panose="02020603050405020304" pitchFamily="18" charset="0"/>
                          <a:cs typeface="Times New Roman" panose="02020603050405020304" pitchFamily="18" charset="0"/>
                        </a:rPr>
                        <a:t>0.690</a:t>
                      </a:r>
                    </a:p>
                  </a:txBody>
                  <a:tcPr anchor="ctr"/>
                </a:tc>
                <a:tc>
                  <a:txBody>
                    <a:bodyPr/>
                    <a:lstStyle/>
                    <a:p>
                      <a:pPr algn="ctr"/>
                      <a:r>
                        <a:rPr lang="en-US" sz="1200" dirty="0">
                          <a:solidFill>
                            <a:schemeClr val="tx1"/>
                          </a:solidFill>
                          <a:latin typeface="Times New Roman" panose="02020603050405020304" pitchFamily="18" charset="0"/>
                          <a:cs typeface="Times New Roman" panose="02020603050405020304" pitchFamily="18" charset="0"/>
                        </a:rPr>
                        <a:t>10</a:t>
                      </a:r>
                    </a:p>
                  </a:txBody>
                  <a:tcPr anchor="ctr"/>
                </a:tc>
                <a:tc>
                  <a:txBody>
                    <a:bodyPr/>
                    <a:lstStyle/>
                    <a:p>
                      <a:pPr algn="ctr"/>
                      <a:r>
                        <a:rPr lang="en-US" sz="1200" dirty="0">
                          <a:solidFill>
                            <a:schemeClr val="tx1"/>
                          </a:solidFill>
                          <a:latin typeface="Times New Roman" panose="02020603050405020304" pitchFamily="18" charset="0"/>
                          <a:cs typeface="Times New Roman" panose="02020603050405020304" pitchFamily="18" charset="0"/>
                        </a:rPr>
                        <a:t>1.50</a:t>
                      </a:r>
                    </a:p>
                  </a:txBody>
                  <a:tcPr anchor="ctr"/>
                </a:tc>
                <a:extLst>
                  <a:ext uri="{0D108BD9-81ED-4DB2-BD59-A6C34878D82A}">
                    <a16:rowId xmlns:a16="http://schemas.microsoft.com/office/drawing/2014/main" val="538476421"/>
                  </a:ext>
                </a:extLst>
              </a:tr>
            </a:tbl>
          </a:graphicData>
        </a:graphic>
      </p:graphicFrame>
      <p:cxnSp>
        <p:nvCxnSpPr>
          <p:cNvPr id="20" name="Straight Arrow Connector 19">
            <a:extLst>
              <a:ext uri="{FF2B5EF4-FFF2-40B4-BE49-F238E27FC236}">
                <a16:creationId xmlns:a16="http://schemas.microsoft.com/office/drawing/2014/main" id="{13C6544B-C84C-FFA6-B39A-528420241FFF}"/>
              </a:ext>
            </a:extLst>
          </p:cNvPr>
          <p:cNvCxnSpPr>
            <a:cxnSpLocks/>
            <a:stCxn id="9" idx="3"/>
            <a:endCxn id="10" idx="1"/>
          </p:cNvCxnSpPr>
          <p:nvPr/>
        </p:nvCxnSpPr>
        <p:spPr>
          <a:xfrm>
            <a:off x="3685413" y="2113876"/>
            <a:ext cx="1079924" cy="24305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21E47DD-155C-2D2C-E79C-212E5786EF15}"/>
              </a:ext>
            </a:extLst>
          </p:cNvPr>
          <p:cNvSpPr txBox="1"/>
          <p:nvPr/>
        </p:nvSpPr>
        <p:spPr>
          <a:xfrm>
            <a:off x="906252" y="5152367"/>
            <a:ext cx="4198890" cy="1077218"/>
          </a:xfrm>
          <a:prstGeom prst="rect">
            <a:avLst/>
          </a:prstGeom>
          <a:noFill/>
        </p:spPr>
        <p:txBody>
          <a:bodyPr wrap="square" rtlCol="0">
            <a:spAutoFit/>
          </a:bodyPr>
          <a:lstStyle/>
          <a:p>
            <a:pPr marL="171450" indent="-171450" algn="justLow">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SPADs are biased at 17 V during irradiation.</a:t>
            </a:r>
          </a:p>
          <a:p>
            <a:pPr marL="171450" indent="-171450" algn="justLow">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The chip was kept at ambient temperature between steps and placed in the refrigerator only after the final step.</a:t>
            </a:r>
          </a:p>
        </p:txBody>
      </p:sp>
    </p:spTree>
    <p:extLst>
      <p:ext uri="{BB962C8B-B14F-4D97-AF65-F5344CB8AC3E}">
        <p14:creationId xmlns:p14="http://schemas.microsoft.com/office/powerpoint/2010/main" val="11675542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90F63E0-658C-F019-C6EC-02102CFD10A3}"/>
              </a:ext>
            </a:extLst>
          </p:cNvPr>
          <p:cNvSpPr>
            <a:spLocks noGrp="1"/>
          </p:cNvSpPr>
          <p:nvPr>
            <p:ph type="ftr" sz="quarter" idx="11"/>
          </p:nvPr>
        </p:nvSpPr>
        <p:spPr/>
        <p:txBody>
          <a:bodyPr/>
          <a:lstStyle/>
          <a:p>
            <a:r>
              <a:rPr lang="en-US" dirty="0"/>
              <a:t>Aspides meeting, WP2, July 30, 2025</a:t>
            </a:r>
          </a:p>
        </p:txBody>
      </p:sp>
      <p:sp>
        <p:nvSpPr>
          <p:cNvPr id="3" name="Slide Number Placeholder 2">
            <a:extLst>
              <a:ext uri="{FF2B5EF4-FFF2-40B4-BE49-F238E27FC236}">
                <a16:creationId xmlns:a16="http://schemas.microsoft.com/office/drawing/2014/main" id="{EDBE8D70-0758-3A04-A987-3C380DF71DA7}"/>
              </a:ext>
            </a:extLst>
          </p:cNvPr>
          <p:cNvSpPr>
            <a:spLocks noGrp="1"/>
          </p:cNvSpPr>
          <p:nvPr>
            <p:ph type="sldNum" sz="quarter" idx="12"/>
          </p:nvPr>
        </p:nvSpPr>
        <p:spPr/>
        <p:txBody>
          <a:bodyPr/>
          <a:lstStyle/>
          <a:p>
            <a:fld id="{C6ED3C63-553C-48B1-81E4-9E7DDA3CA80B}" type="slidenum">
              <a:rPr lang="en-US" smtClean="0"/>
              <a:t>3</a:t>
            </a:fld>
            <a:endParaRPr lang="en-US" dirty="0"/>
          </a:p>
        </p:txBody>
      </p:sp>
      <p:sp>
        <p:nvSpPr>
          <p:cNvPr id="4" name="TextBox 3">
            <a:extLst>
              <a:ext uri="{FF2B5EF4-FFF2-40B4-BE49-F238E27FC236}">
                <a16:creationId xmlns:a16="http://schemas.microsoft.com/office/drawing/2014/main" id="{E3AE5890-A63B-A4A5-431A-B3737C9BECAE}"/>
              </a:ext>
            </a:extLst>
          </p:cNvPr>
          <p:cNvSpPr txBox="1"/>
          <p:nvPr/>
        </p:nvSpPr>
        <p:spPr>
          <a:xfrm>
            <a:off x="512323" y="129703"/>
            <a:ext cx="2198038" cy="369332"/>
          </a:xfrm>
          <a:prstGeom prst="rect">
            <a:avLst/>
          </a:prstGeom>
          <a:noFill/>
        </p:spPr>
        <p:txBody>
          <a:bodyPr wrap="none" rtlCol="0">
            <a:spAutoFit/>
          </a:bodyPr>
          <a:lstStyle/>
          <a:p>
            <a:pPr marL="285750" indent="-285750">
              <a:buFont typeface="Wingdings" panose="05000000000000000000" pitchFamily="2" charset="2"/>
              <a:buChar char="Ø"/>
            </a:pPr>
            <a:r>
              <a:rPr lang="en-US" b="1" dirty="0">
                <a:latin typeface="Times New Roman" panose="02020603050405020304" pitchFamily="18" charset="0"/>
                <a:cs typeface="Times New Roman" panose="02020603050405020304" pitchFamily="18" charset="0"/>
              </a:rPr>
              <a:t>Irradiation Setup</a:t>
            </a:r>
          </a:p>
        </p:txBody>
      </p:sp>
      <p:pic>
        <p:nvPicPr>
          <p:cNvPr id="8" name="Picture 7" descr="A machine with wires and a piece of electronics&#10;&#10;AI-generated content may be incorrect.">
            <a:extLst>
              <a:ext uri="{FF2B5EF4-FFF2-40B4-BE49-F238E27FC236}">
                <a16:creationId xmlns:a16="http://schemas.microsoft.com/office/drawing/2014/main" id="{40925B69-B8FB-E2C1-BC39-5A05135F90E7}"/>
              </a:ext>
            </a:extLst>
          </p:cNvPr>
          <p:cNvPicPr>
            <a:picLocks noChangeAspect="1"/>
          </p:cNvPicPr>
          <p:nvPr/>
        </p:nvPicPr>
        <p:blipFill>
          <a:blip r:embed="rId2"/>
          <a:stretch>
            <a:fillRect/>
          </a:stretch>
        </p:blipFill>
        <p:spPr>
          <a:xfrm>
            <a:off x="1183411" y="822267"/>
            <a:ext cx="3749040" cy="4998720"/>
          </a:xfrm>
          <a:prstGeom prst="rect">
            <a:avLst/>
          </a:prstGeom>
        </p:spPr>
      </p:pic>
      <p:pic>
        <p:nvPicPr>
          <p:cNvPr id="10" name="Picture 9" descr="A hand holding a piece of electronic equipment&#10;&#10;AI-generated content may be incorrect.">
            <a:extLst>
              <a:ext uri="{FF2B5EF4-FFF2-40B4-BE49-F238E27FC236}">
                <a16:creationId xmlns:a16="http://schemas.microsoft.com/office/drawing/2014/main" id="{9207ECDF-62C6-643C-40BF-337AAA163647}"/>
              </a:ext>
            </a:extLst>
          </p:cNvPr>
          <p:cNvPicPr>
            <a:picLocks noChangeAspect="1"/>
          </p:cNvPicPr>
          <p:nvPr/>
        </p:nvPicPr>
        <p:blipFill>
          <a:blip r:embed="rId3"/>
          <a:stretch>
            <a:fillRect/>
          </a:stretch>
        </p:blipFill>
        <p:spPr>
          <a:xfrm>
            <a:off x="6840538" y="2572804"/>
            <a:ext cx="2487298" cy="3017520"/>
          </a:xfrm>
          <a:prstGeom prst="rect">
            <a:avLst/>
          </a:prstGeom>
        </p:spPr>
      </p:pic>
      <p:sp>
        <p:nvSpPr>
          <p:cNvPr id="15" name="TextBox 14">
            <a:extLst>
              <a:ext uri="{FF2B5EF4-FFF2-40B4-BE49-F238E27FC236}">
                <a16:creationId xmlns:a16="http://schemas.microsoft.com/office/drawing/2014/main" id="{FE1373BB-A137-4DEB-6093-092D0DF17BC7}"/>
              </a:ext>
            </a:extLst>
          </p:cNvPr>
          <p:cNvSpPr txBox="1"/>
          <p:nvPr/>
        </p:nvSpPr>
        <p:spPr>
          <a:xfrm>
            <a:off x="2982597" y="4001655"/>
            <a:ext cx="1814251" cy="1730432"/>
          </a:xfrm>
          <a:prstGeom prst="rect">
            <a:avLst/>
          </a:prstGeom>
          <a:noFill/>
          <a:ln w="19050">
            <a:solidFill>
              <a:srgbClr val="FF0000"/>
            </a:solidFill>
          </a:ln>
        </p:spPr>
        <p:txBody>
          <a:bodyPr wrap="square" rtlCol="0">
            <a:spAutoFit/>
          </a:bodyPr>
          <a:lstStyle/>
          <a:p>
            <a:endParaRPr lang="en-US" dirty="0"/>
          </a:p>
        </p:txBody>
      </p:sp>
      <p:sp>
        <p:nvSpPr>
          <p:cNvPr id="16" name="TextBox 15">
            <a:extLst>
              <a:ext uri="{FF2B5EF4-FFF2-40B4-BE49-F238E27FC236}">
                <a16:creationId xmlns:a16="http://schemas.microsoft.com/office/drawing/2014/main" id="{883BE85A-1805-ECC7-F4B3-E03A9B1EF0B0}"/>
              </a:ext>
            </a:extLst>
          </p:cNvPr>
          <p:cNvSpPr txBox="1"/>
          <p:nvPr/>
        </p:nvSpPr>
        <p:spPr>
          <a:xfrm>
            <a:off x="5487988" y="822267"/>
            <a:ext cx="6215062" cy="1077218"/>
          </a:xfrm>
          <a:prstGeom prst="rect">
            <a:avLst/>
          </a:prstGeom>
          <a:noFill/>
        </p:spPr>
        <p:txBody>
          <a:bodyPr wrap="square" rtlCol="0">
            <a:spAutoFit/>
          </a:bodyPr>
          <a:lstStyle/>
          <a:p>
            <a:pPr marL="285750" indent="-285750" algn="justLow">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The FPGA was shielded with a lead (Pb) cover to protect it from irradiation.</a:t>
            </a:r>
          </a:p>
          <a:p>
            <a:pPr marL="285750" indent="-285750" algn="justLow">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A sensitive film was placed beneath the shielding and inspected after each irradiation step to ensure that no irradiation reached the FPGA.</a:t>
            </a:r>
          </a:p>
        </p:txBody>
      </p:sp>
      <p:sp>
        <p:nvSpPr>
          <p:cNvPr id="17" name="TextBox 16">
            <a:extLst>
              <a:ext uri="{FF2B5EF4-FFF2-40B4-BE49-F238E27FC236}">
                <a16:creationId xmlns:a16="http://schemas.microsoft.com/office/drawing/2014/main" id="{9ABED157-1AA7-EAC1-DF52-4B5F780DD4B8}"/>
              </a:ext>
            </a:extLst>
          </p:cNvPr>
          <p:cNvSpPr txBox="1"/>
          <p:nvPr/>
        </p:nvSpPr>
        <p:spPr>
          <a:xfrm>
            <a:off x="7804787" y="3205968"/>
            <a:ext cx="558800" cy="793750"/>
          </a:xfrm>
          <a:prstGeom prst="rect">
            <a:avLst/>
          </a:prstGeom>
          <a:noFill/>
          <a:ln w="19050">
            <a:solidFill>
              <a:srgbClr val="FF0000"/>
            </a:solidFill>
          </a:ln>
        </p:spPr>
        <p:txBody>
          <a:bodyPr wrap="square" rtlCol="0">
            <a:spAutoFit/>
          </a:bodyPr>
          <a:lstStyle/>
          <a:p>
            <a:endParaRPr lang="en-US" dirty="0"/>
          </a:p>
        </p:txBody>
      </p:sp>
      <p:sp>
        <p:nvSpPr>
          <p:cNvPr id="21" name="TextBox 20">
            <a:extLst>
              <a:ext uri="{FF2B5EF4-FFF2-40B4-BE49-F238E27FC236}">
                <a16:creationId xmlns:a16="http://schemas.microsoft.com/office/drawing/2014/main" id="{A1B4AB74-1AC8-FC4A-EC5D-D9565657A30C}"/>
              </a:ext>
            </a:extLst>
          </p:cNvPr>
          <p:cNvSpPr txBox="1"/>
          <p:nvPr/>
        </p:nvSpPr>
        <p:spPr>
          <a:xfrm>
            <a:off x="5096587" y="3321627"/>
            <a:ext cx="976565" cy="584775"/>
          </a:xfrm>
          <a:prstGeom prst="rect">
            <a:avLst/>
          </a:prstGeom>
          <a:noFill/>
          <a:ln>
            <a:solidFill>
              <a:schemeClr val="tx1"/>
            </a:solidFill>
          </a:ln>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Pb Shielding</a:t>
            </a:r>
          </a:p>
        </p:txBody>
      </p:sp>
      <p:sp>
        <p:nvSpPr>
          <p:cNvPr id="22" name="TextBox 21">
            <a:extLst>
              <a:ext uri="{FF2B5EF4-FFF2-40B4-BE49-F238E27FC236}">
                <a16:creationId xmlns:a16="http://schemas.microsoft.com/office/drawing/2014/main" id="{432E592C-E13E-D68B-7FB7-8D88CC148118}"/>
              </a:ext>
            </a:extLst>
          </p:cNvPr>
          <p:cNvSpPr txBox="1"/>
          <p:nvPr/>
        </p:nvSpPr>
        <p:spPr>
          <a:xfrm>
            <a:off x="9932481" y="3307046"/>
            <a:ext cx="1142453" cy="584775"/>
          </a:xfrm>
          <a:prstGeom prst="rect">
            <a:avLst/>
          </a:prstGeom>
          <a:solidFill>
            <a:schemeClr val="bg1"/>
          </a:solidFill>
          <a:ln>
            <a:solidFill>
              <a:schemeClr val="tx1"/>
            </a:solidFill>
          </a:ln>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Sensitive Film</a:t>
            </a:r>
          </a:p>
        </p:txBody>
      </p:sp>
      <p:cxnSp>
        <p:nvCxnSpPr>
          <p:cNvPr id="24" name="Straight Arrow Connector 23">
            <a:extLst>
              <a:ext uri="{FF2B5EF4-FFF2-40B4-BE49-F238E27FC236}">
                <a16:creationId xmlns:a16="http://schemas.microsoft.com/office/drawing/2014/main" id="{9A42970F-6A9C-7CBB-51F5-3E4BAA1B3346}"/>
              </a:ext>
            </a:extLst>
          </p:cNvPr>
          <p:cNvCxnSpPr>
            <a:cxnSpLocks/>
            <a:stCxn id="17" idx="3"/>
            <a:endCxn id="22" idx="1"/>
          </p:cNvCxnSpPr>
          <p:nvPr/>
        </p:nvCxnSpPr>
        <p:spPr>
          <a:xfrm flipV="1">
            <a:off x="8363587" y="3599434"/>
            <a:ext cx="1568894" cy="3409"/>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FF6942D5-4215-058E-70EA-2E30286B8E09}"/>
              </a:ext>
            </a:extLst>
          </p:cNvPr>
          <p:cNvCxnSpPr>
            <a:cxnSpLocks/>
          </p:cNvCxnSpPr>
          <p:nvPr/>
        </p:nvCxnSpPr>
        <p:spPr>
          <a:xfrm flipV="1">
            <a:off x="4796848" y="3906402"/>
            <a:ext cx="299739" cy="252288"/>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59339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C09D18A-52C9-82FD-4F7C-D2359956664C}"/>
              </a:ext>
            </a:extLst>
          </p:cNvPr>
          <p:cNvSpPr>
            <a:spLocks noGrp="1"/>
          </p:cNvSpPr>
          <p:nvPr>
            <p:ph type="ftr" sz="quarter" idx="11"/>
          </p:nvPr>
        </p:nvSpPr>
        <p:spPr/>
        <p:txBody>
          <a:bodyPr/>
          <a:lstStyle/>
          <a:p>
            <a:r>
              <a:rPr lang="en-US" dirty="0"/>
              <a:t>Aspides meeting, WP2, July 30, 2025</a:t>
            </a:r>
          </a:p>
        </p:txBody>
      </p:sp>
      <p:sp>
        <p:nvSpPr>
          <p:cNvPr id="3" name="Slide Number Placeholder 2">
            <a:extLst>
              <a:ext uri="{FF2B5EF4-FFF2-40B4-BE49-F238E27FC236}">
                <a16:creationId xmlns:a16="http://schemas.microsoft.com/office/drawing/2014/main" id="{60CF665F-2447-C9C1-F2F1-29CCD56614D2}"/>
              </a:ext>
            </a:extLst>
          </p:cNvPr>
          <p:cNvSpPr>
            <a:spLocks noGrp="1"/>
          </p:cNvSpPr>
          <p:nvPr>
            <p:ph type="sldNum" sz="quarter" idx="12"/>
          </p:nvPr>
        </p:nvSpPr>
        <p:spPr/>
        <p:txBody>
          <a:bodyPr/>
          <a:lstStyle/>
          <a:p>
            <a:fld id="{C6ED3C63-553C-48B1-81E4-9E7DDA3CA80B}" type="slidenum">
              <a:rPr lang="en-US" smtClean="0"/>
              <a:t>4</a:t>
            </a:fld>
            <a:endParaRPr lang="en-US" dirty="0"/>
          </a:p>
        </p:txBody>
      </p:sp>
      <p:sp>
        <p:nvSpPr>
          <p:cNvPr id="4" name="TextBox 3">
            <a:extLst>
              <a:ext uri="{FF2B5EF4-FFF2-40B4-BE49-F238E27FC236}">
                <a16:creationId xmlns:a16="http://schemas.microsoft.com/office/drawing/2014/main" id="{10A46D9A-D910-5CC4-EF25-ED424F67924E}"/>
              </a:ext>
            </a:extLst>
          </p:cNvPr>
          <p:cNvSpPr txBox="1"/>
          <p:nvPr/>
        </p:nvSpPr>
        <p:spPr>
          <a:xfrm>
            <a:off x="512323" y="129703"/>
            <a:ext cx="3140924" cy="369332"/>
          </a:xfrm>
          <a:prstGeom prst="rect">
            <a:avLst/>
          </a:prstGeom>
          <a:noFill/>
        </p:spPr>
        <p:txBody>
          <a:bodyPr wrap="none" rtlCol="0">
            <a:spAutoFit/>
          </a:bodyPr>
          <a:lstStyle/>
          <a:p>
            <a:pPr marL="285750" indent="-285750">
              <a:buFont typeface="Wingdings" panose="05000000000000000000" pitchFamily="2" charset="2"/>
              <a:buChar char="Ø"/>
            </a:pPr>
            <a:r>
              <a:rPr lang="en-US" b="1" dirty="0">
                <a:latin typeface="Times New Roman" panose="02020603050405020304" pitchFamily="18" charset="0"/>
                <a:cs typeface="Times New Roman" panose="02020603050405020304" pitchFamily="18" charset="0"/>
              </a:rPr>
              <a:t>Median DCR vs Total Dose</a:t>
            </a:r>
          </a:p>
        </p:txBody>
      </p:sp>
      <p:pic>
        <p:nvPicPr>
          <p:cNvPr id="6" name="Picture 5" descr="A graph of different colored lines&#10;&#10;AI-generated content may be incorrect.">
            <a:extLst>
              <a:ext uri="{FF2B5EF4-FFF2-40B4-BE49-F238E27FC236}">
                <a16:creationId xmlns:a16="http://schemas.microsoft.com/office/drawing/2014/main" id="{27CA021F-410F-24C5-976D-5F652101D1C8}"/>
              </a:ext>
            </a:extLst>
          </p:cNvPr>
          <p:cNvPicPr>
            <a:picLocks noChangeAspect="1"/>
          </p:cNvPicPr>
          <p:nvPr/>
        </p:nvPicPr>
        <p:blipFill>
          <a:blip r:embed="rId2"/>
          <a:stretch>
            <a:fillRect/>
          </a:stretch>
        </p:blipFill>
        <p:spPr>
          <a:xfrm>
            <a:off x="361962" y="1608432"/>
            <a:ext cx="5486400" cy="3641133"/>
          </a:xfrm>
          <a:prstGeom prst="rect">
            <a:avLst/>
          </a:prstGeom>
        </p:spPr>
      </p:pic>
      <p:sp>
        <p:nvSpPr>
          <p:cNvPr id="11" name="TextBox 10">
            <a:extLst>
              <a:ext uri="{FF2B5EF4-FFF2-40B4-BE49-F238E27FC236}">
                <a16:creationId xmlns:a16="http://schemas.microsoft.com/office/drawing/2014/main" id="{96FA5FA2-2F04-02B4-A53C-E5B95482F1DF}"/>
              </a:ext>
            </a:extLst>
          </p:cNvPr>
          <p:cNvSpPr txBox="1"/>
          <p:nvPr/>
        </p:nvSpPr>
        <p:spPr>
          <a:xfrm>
            <a:off x="692150" y="615950"/>
            <a:ext cx="10229850" cy="338554"/>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For array A2, saturated pixels and those in row 2 are excluded from the median calculation.</a:t>
            </a:r>
          </a:p>
        </p:txBody>
      </p:sp>
      <p:sp>
        <p:nvSpPr>
          <p:cNvPr id="12" name="Rectangle 11">
            <a:extLst>
              <a:ext uri="{FF2B5EF4-FFF2-40B4-BE49-F238E27FC236}">
                <a16:creationId xmlns:a16="http://schemas.microsoft.com/office/drawing/2014/main" id="{51F09289-E02C-F182-2947-0F98CA88E435}"/>
              </a:ext>
            </a:extLst>
          </p:cNvPr>
          <p:cNvSpPr/>
          <p:nvPr/>
        </p:nvSpPr>
        <p:spPr>
          <a:xfrm>
            <a:off x="4972050" y="2152650"/>
            <a:ext cx="279400" cy="57150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3D3A08F-0FF6-2C79-03FF-3A9A64265694}"/>
              </a:ext>
            </a:extLst>
          </p:cNvPr>
          <p:cNvSpPr txBox="1"/>
          <p:nvPr/>
        </p:nvSpPr>
        <p:spPr>
          <a:xfrm>
            <a:off x="6494445" y="1850283"/>
            <a:ext cx="4984738" cy="2554545"/>
          </a:xfrm>
          <a:prstGeom prst="rect">
            <a:avLst/>
          </a:prstGeom>
          <a:noFill/>
          <a:ln>
            <a:solidFill>
              <a:schemeClr val="tx1"/>
            </a:solidFill>
          </a:ln>
        </p:spPr>
        <p:txBody>
          <a:bodyPr wrap="square" rtlCol="0">
            <a:spAutoFit/>
          </a:bodyPr>
          <a:lstStyle/>
          <a:p>
            <a:pPr marL="285750" indent="-285750" algn="justLow">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After a TID dose of 9Mrad, DCR was measured for A1 and AACT using two different small windows (1 </a:t>
            </a:r>
            <a:r>
              <a:rPr lang="el-GR" sz="1600" dirty="0">
                <a:latin typeface="Times New Roman" panose="02020603050405020304" pitchFamily="18" charset="0"/>
                <a:cs typeface="Times New Roman" panose="02020603050405020304" pitchFamily="18" charset="0"/>
              </a:rPr>
              <a:t>μ</a:t>
            </a:r>
            <a:r>
              <a:rPr lang="en-US" sz="1600" dirty="0">
                <a:latin typeface="Times New Roman" panose="02020603050405020304" pitchFamily="18" charset="0"/>
                <a:cs typeface="Times New Roman" panose="02020603050405020304" pitchFamily="18" charset="0"/>
              </a:rPr>
              <a:t>s and 5 </a:t>
            </a:r>
            <a:r>
              <a:rPr lang="en-US" sz="1600" dirty="0" err="1">
                <a:latin typeface="Times New Roman" panose="02020603050405020304" pitchFamily="18" charset="0"/>
                <a:cs typeface="Times New Roman" panose="02020603050405020304" pitchFamily="18" charset="0"/>
              </a:rPr>
              <a:t>μs</a:t>
            </a:r>
            <a:r>
              <a:rPr lang="en-US" sz="1600" dirty="0">
                <a:latin typeface="Times New Roman" panose="02020603050405020304" pitchFamily="18" charset="0"/>
                <a:cs typeface="Times New Roman" panose="02020603050405020304" pitchFamily="18" charset="0"/>
              </a:rPr>
              <a:t>) and for A2 using two different total time windows (5 </a:t>
            </a:r>
            <a:r>
              <a:rPr lang="en-US" sz="1600" dirty="0" err="1">
                <a:latin typeface="Times New Roman" panose="02020603050405020304" pitchFamily="18" charset="0"/>
                <a:cs typeface="Times New Roman" panose="02020603050405020304" pitchFamily="18" charset="0"/>
              </a:rPr>
              <a:t>ms</a:t>
            </a:r>
            <a:r>
              <a:rPr lang="en-US" sz="1600" dirty="0">
                <a:latin typeface="Times New Roman" panose="02020603050405020304" pitchFamily="18" charset="0"/>
                <a:cs typeface="Times New Roman" panose="02020603050405020304" pitchFamily="18" charset="0"/>
              </a:rPr>
              <a:t> and 50 </a:t>
            </a:r>
            <a:r>
              <a:rPr lang="en-US" sz="1600" dirty="0" err="1">
                <a:latin typeface="Times New Roman" panose="02020603050405020304" pitchFamily="18" charset="0"/>
                <a:cs typeface="Times New Roman" panose="02020603050405020304" pitchFamily="18" charset="0"/>
              </a:rPr>
              <a:t>ms</a:t>
            </a:r>
            <a:r>
              <a:rPr lang="en-US" sz="1600" dirty="0">
                <a:latin typeface="Times New Roman" panose="02020603050405020304" pitchFamily="18" charset="0"/>
                <a:cs typeface="Times New Roman" panose="02020603050405020304" pitchFamily="18" charset="0"/>
              </a:rPr>
              <a:t>). </a:t>
            </a:r>
          </a:p>
          <a:p>
            <a:pPr marL="285750" indent="-285750" algn="justLow">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The lower median DCR values observed with the shorter time windows across all three arrays may be due to annealing effects, as those measurements were taken approximately four hours after irradiation ended, whereas the others were performed only about one hour post-irradiation.</a:t>
            </a:r>
          </a:p>
        </p:txBody>
      </p:sp>
      <p:cxnSp>
        <p:nvCxnSpPr>
          <p:cNvPr id="15" name="Straight Arrow Connector 14">
            <a:extLst>
              <a:ext uri="{FF2B5EF4-FFF2-40B4-BE49-F238E27FC236}">
                <a16:creationId xmlns:a16="http://schemas.microsoft.com/office/drawing/2014/main" id="{3700906E-9488-AC38-77C8-54EC572D852C}"/>
              </a:ext>
            </a:extLst>
          </p:cNvPr>
          <p:cNvCxnSpPr>
            <a:cxnSpLocks/>
          </p:cNvCxnSpPr>
          <p:nvPr/>
        </p:nvCxnSpPr>
        <p:spPr>
          <a:xfrm>
            <a:off x="5251450" y="2216150"/>
            <a:ext cx="123664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10255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862F6CC-63F3-D0EF-7CD5-292785AF1C86}"/>
              </a:ext>
            </a:extLst>
          </p:cNvPr>
          <p:cNvSpPr>
            <a:spLocks noGrp="1"/>
          </p:cNvSpPr>
          <p:nvPr>
            <p:ph type="ftr" sz="quarter" idx="11"/>
          </p:nvPr>
        </p:nvSpPr>
        <p:spPr/>
        <p:txBody>
          <a:bodyPr/>
          <a:lstStyle/>
          <a:p>
            <a:r>
              <a:rPr lang="en-US" dirty="0"/>
              <a:t>Aspides meeting, WP2, July 30, 2025</a:t>
            </a:r>
          </a:p>
        </p:txBody>
      </p:sp>
      <p:sp>
        <p:nvSpPr>
          <p:cNvPr id="3" name="Slide Number Placeholder 2">
            <a:extLst>
              <a:ext uri="{FF2B5EF4-FFF2-40B4-BE49-F238E27FC236}">
                <a16:creationId xmlns:a16="http://schemas.microsoft.com/office/drawing/2014/main" id="{5A0B35F8-93E5-CFEC-4A72-4603B0D38B1B}"/>
              </a:ext>
            </a:extLst>
          </p:cNvPr>
          <p:cNvSpPr>
            <a:spLocks noGrp="1"/>
          </p:cNvSpPr>
          <p:nvPr>
            <p:ph type="sldNum" sz="quarter" idx="12"/>
          </p:nvPr>
        </p:nvSpPr>
        <p:spPr/>
        <p:txBody>
          <a:bodyPr/>
          <a:lstStyle/>
          <a:p>
            <a:fld id="{C6ED3C63-553C-48B1-81E4-9E7DDA3CA80B}" type="slidenum">
              <a:rPr lang="en-US" smtClean="0"/>
              <a:t>5</a:t>
            </a:fld>
            <a:endParaRPr lang="en-US" dirty="0"/>
          </a:p>
        </p:txBody>
      </p:sp>
      <p:pic>
        <p:nvPicPr>
          <p:cNvPr id="4" name="Picture 3">
            <a:extLst>
              <a:ext uri="{FF2B5EF4-FFF2-40B4-BE49-F238E27FC236}">
                <a16:creationId xmlns:a16="http://schemas.microsoft.com/office/drawing/2014/main" id="{EE9EB7EF-C4F1-A607-83CD-9DB1815270DD}"/>
              </a:ext>
            </a:extLst>
          </p:cNvPr>
          <p:cNvPicPr>
            <a:picLocks noChangeAspect="1"/>
          </p:cNvPicPr>
          <p:nvPr/>
        </p:nvPicPr>
        <p:blipFill>
          <a:blip r:embed="rId2"/>
          <a:stretch>
            <a:fillRect/>
          </a:stretch>
        </p:blipFill>
        <p:spPr>
          <a:xfrm>
            <a:off x="6247791" y="1415667"/>
            <a:ext cx="5512647" cy="3657600"/>
          </a:xfrm>
          <a:prstGeom prst="rect">
            <a:avLst/>
          </a:prstGeom>
        </p:spPr>
      </p:pic>
      <p:pic>
        <p:nvPicPr>
          <p:cNvPr id="5" name="Picture 4">
            <a:extLst>
              <a:ext uri="{FF2B5EF4-FFF2-40B4-BE49-F238E27FC236}">
                <a16:creationId xmlns:a16="http://schemas.microsoft.com/office/drawing/2014/main" id="{20B0ED73-886F-91FF-874D-721E0B0F4206}"/>
              </a:ext>
            </a:extLst>
          </p:cNvPr>
          <p:cNvPicPr>
            <a:picLocks noChangeAspect="1"/>
          </p:cNvPicPr>
          <p:nvPr/>
        </p:nvPicPr>
        <p:blipFill>
          <a:blip r:embed="rId3"/>
          <a:stretch>
            <a:fillRect/>
          </a:stretch>
        </p:blipFill>
        <p:spPr>
          <a:xfrm>
            <a:off x="431562" y="1415667"/>
            <a:ext cx="5513971" cy="3657600"/>
          </a:xfrm>
          <a:prstGeom prst="rect">
            <a:avLst/>
          </a:prstGeom>
        </p:spPr>
      </p:pic>
      <p:sp>
        <p:nvSpPr>
          <p:cNvPr id="6" name="TextBox 5">
            <a:extLst>
              <a:ext uri="{FF2B5EF4-FFF2-40B4-BE49-F238E27FC236}">
                <a16:creationId xmlns:a16="http://schemas.microsoft.com/office/drawing/2014/main" id="{9EEBDF8E-29DB-2E82-E70C-74D2ECDFED35}"/>
              </a:ext>
            </a:extLst>
          </p:cNvPr>
          <p:cNvSpPr txBox="1"/>
          <p:nvPr/>
        </p:nvSpPr>
        <p:spPr>
          <a:xfrm>
            <a:off x="512323" y="129703"/>
            <a:ext cx="3140924" cy="369332"/>
          </a:xfrm>
          <a:prstGeom prst="rect">
            <a:avLst/>
          </a:prstGeom>
          <a:noFill/>
        </p:spPr>
        <p:txBody>
          <a:bodyPr wrap="none" rtlCol="0">
            <a:spAutoFit/>
          </a:bodyPr>
          <a:lstStyle/>
          <a:p>
            <a:pPr marL="285750" indent="-285750">
              <a:buFont typeface="Wingdings" panose="05000000000000000000" pitchFamily="2" charset="2"/>
              <a:buChar char="Ø"/>
            </a:pPr>
            <a:r>
              <a:rPr lang="en-US" b="1" dirty="0">
                <a:latin typeface="Times New Roman" panose="02020603050405020304" pitchFamily="18" charset="0"/>
                <a:cs typeface="Times New Roman" panose="02020603050405020304" pitchFamily="18" charset="0"/>
              </a:rPr>
              <a:t>Median DCR vs Total Dose</a:t>
            </a:r>
          </a:p>
        </p:txBody>
      </p:sp>
    </p:spTree>
    <p:extLst>
      <p:ext uri="{BB962C8B-B14F-4D97-AF65-F5344CB8AC3E}">
        <p14:creationId xmlns:p14="http://schemas.microsoft.com/office/powerpoint/2010/main" val="42634286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DC1F6E2-CD7A-DF24-6D9F-C9DBDAC617E1}"/>
              </a:ext>
            </a:extLst>
          </p:cNvPr>
          <p:cNvSpPr>
            <a:spLocks noGrp="1"/>
          </p:cNvSpPr>
          <p:nvPr>
            <p:ph type="ftr" sz="quarter" idx="11"/>
          </p:nvPr>
        </p:nvSpPr>
        <p:spPr/>
        <p:txBody>
          <a:bodyPr/>
          <a:lstStyle/>
          <a:p>
            <a:r>
              <a:rPr lang="en-US" dirty="0"/>
              <a:t>Aspides meeting, WP2, July 30, 2025</a:t>
            </a:r>
          </a:p>
        </p:txBody>
      </p:sp>
      <p:sp>
        <p:nvSpPr>
          <p:cNvPr id="3" name="Slide Number Placeholder 2">
            <a:extLst>
              <a:ext uri="{FF2B5EF4-FFF2-40B4-BE49-F238E27FC236}">
                <a16:creationId xmlns:a16="http://schemas.microsoft.com/office/drawing/2014/main" id="{A1CDA051-DEC2-B1EE-D6B3-947DE324C012}"/>
              </a:ext>
            </a:extLst>
          </p:cNvPr>
          <p:cNvSpPr>
            <a:spLocks noGrp="1"/>
          </p:cNvSpPr>
          <p:nvPr>
            <p:ph type="sldNum" sz="quarter" idx="12"/>
          </p:nvPr>
        </p:nvSpPr>
        <p:spPr/>
        <p:txBody>
          <a:bodyPr/>
          <a:lstStyle/>
          <a:p>
            <a:fld id="{C6ED3C63-553C-48B1-81E4-9E7DDA3CA80B}" type="slidenum">
              <a:rPr lang="en-US" smtClean="0"/>
              <a:t>6</a:t>
            </a:fld>
            <a:endParaRPr lang="en-US" dirty="0"/>
          </a:p>
        </p:txBody>
      </p:sp>
      <p:sp>
        <p:nvSpPr>
          <p:cNvPr id="4" name="TextBox 3">
            <a:extLst>
              <a:ext uri="{FF2B5EF4-FFF2-40B4-BE49-F238E27FC236}">
                <a16:creationId xmlns:a16="http://schemas.microsoft.com/office/drawing/2014/main" id="{9C2D1EBC-8405-3760-7C07-CCE95C8C5E5C}"/>
              </a:ext>
            </a:extLst>
          </p:cNvPr>
          <p:cNvSpPr txBox="1"/>
          <p:nvPr/>
        </p:nvSpPr>
        <p:spPr>
          <a:xfrm>
            <a:off x="512323" y="129703"/>
            <a:ext cx="2399375" cy="369332"/>
          </a:xfrm>
          <a:prstGeom prst="rect">
            <a:avLst/>
          </a:prstGeom>
          <a:noFill/>
        </p:spPr>
        <p:txBody>
          <a:bodyPr wrap="none" rtlCol="0">
            <a:spAutoFit/>
          </a:bodyPr>
          <a:lstStyle/>
          <a:p>
            <a:pPr marL="285750" indent="-285750">
              <a:buFont typeface="Wingdings" panose="05000000000000000000" pitchFamily="2" charset="2"/>
              <a:buChar char="Ø"/>
            </a:pPr>
            <a:r>
              <a:rPr lang="en-US" b="1" dirty="0">
                <a:latin typeface="Times New Roman" panose="02020603050405020304" pitchFamily="18" charset="0"/>
                <a:cs typeface="Times New Roman" panose="02020603050405020304" pitchFamily="18" charset="0"/>
              </a:rPr>
              <a:t>Breakdown Voltage</a:t>
            </a:r>
          </a:p>
        </p:txBody>
      </p:sp>
      <p:pic>
        <p:nvPicPr>
          <p:cNvPr id="6" name="Picture 5" descr="A graph with a line graph and numbers&#10;&#10;AI-generated content may be incorrect.">
            <a:extLst>
              <a:ext uri="{FF2B5EF4-FFF2-40B4-BE49-F238E27FC236}">
                <a16:creationId xmlns:a16="http://schemas.microsoft.com/office/drawing/2014/main" id="{9864FBC2-A0EB-D486-9D12-3C9955C69045}"/>
              </a:ext>
            </a:extLst>
          </p:cNvPr>
          <p:cNvPicPr>
            <a:picLocks noChangeAspect="1"/>
          </p:cNvPicPr>
          <p:nvPr/>
        </p:nvPicPr>
        <p:blipFill>
          <a:blip r:embed="rId2"/>
          <a:stretch>
            <a:fillRect/>
          </a:stretch>
        </p:blipFill>
        <p:spPr>
          <a:xfrm>
            <a:off x="385150" y="2065390"/>
            <a:ext cx="5486400" cy="3402956"/>
          </a:xfrm>
          <a:prstGeom prst="rect">
            <a:avLst/>
          </a:prstGeom>
        </p:spPr>
      </p:pic>
      <p:pic>
        <p:nvPicPr>
          <p:cNvPr id="8" name="Picture 7" descr="A graph of a graph with a line&#10;&#10;AI-generated content may be incorrect.">
            <a:extLst>
              <a:ext uri="{FF2B5EF4-FFF2-40B4-BE49-F238E27FC236}">
                <a16:creationId xmlns:a16="http://schemas.microsoft.com/office/drawing/2014/main" id="{1D43CDCE-069C-DE17-35B4-440AC2C2DA1A}"/>
              </a:ext>
            </a:extLst>
          </p:cNvPr>
          <p:cNvPicPr>
            <a:picLocks noChangeAspect="1"/>
          </p:cNvPicPr>
          <p:nvPr/>
        </p:nvPicPr>
        <p:blipFill>
          <a:blip r:embed="rId3"/>
          <a:stretch>
            <a:fillRect/>
          </a:stretch>
        </p:blipFill>
        <p:spPr>
          <a:xfrm>
            <a:off x="6320450" y="2065390"/>
            <a:ext cx="5486400" cy="3402955"/>
          </a:xfrm>
          <a:prstGeom prst="rect">
            <a:avLst/>
          </a:prstGeom>
        </p:spPr>
      </p:pic>
      <p:sp>
        <p:nvSpPr>
          <p:cNvPr id="9" name="TextBox 8">
            <a:extLst>
              <a:ext uri="{FF2B5EF4-FFF2-40B4-BE49-F238E27FC236}">
                <a16:creationId xmlns:a16="http://schemas.microsoft.com/office/drawing/2014/main" id="{286A7D81-AC6C-FE76-2A17-8FF6160E9313}"/>
              </a:ext>
            </a:extLst>
          </p:cNvPr>
          <p:cNvSpPr txBox="1"/>
          <p:nvPr/>
        </p:nvSpPr>
        <p:spPr>
          <a:xfrm>
            <a:off x="648472" y="499035"/>
            <a:ext cx="7800918"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No change in breakdown voltage is observed before and after irradiation.</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The guard ring does not experience breakdown with this technology and  SPAD structure.</a:t>
            </a:r>
          </a:p>
        </p:txBody>
      </p:sp>
      <p:pic>
        <p:nvPicPr>
          <p:cNvPr id="11" name="Picture 10">
            <a:extLst>
              <a:ext uri="{FF2B5EF4-FFF2-40B4-BE49-F238E27FC236}">
                <a16:creationId xmlns:a16="http://schemas.microsoft.com/office/drawing/2014/main" id="{65A849E2-0D60-057A-D74A-DE7367B29982}"/>
              </a:ext>
            </a:extLst>
          </p:cNvPr>
          <p:cNvPicPr>
            <a:picLocks noChangeAspect="1"/>
          </p:cNvPicPr>
          <p:nvPr/>
        </p:nvPicPr>
        <p:blipFill>
          <a:blip r:embed="rId4"/>
          <a:stretch>
            <a:fillRect/>
          </a:stretch>
        </p:blipFill>
        <p:spPr>
          <a:xfrm>
            <a:off x="8711644" y="314369"/>
            <a:ext cx="2500839" cy="1645920"/>
          </a:xfrm>
          <a:prstGeom prst="rect">
            <a:avLst/>
          </a:prstGeom>
        </p:spPr>
      </p:pic>
      <p:sp>
        <p:nvSpPr>
          <p:cNvPr id="12" name="Rectangle 11">
            <a:extLst>
              <a:ext uri="{FF2B5EF4-FFF2-40B4-BE49-F238E27FC236}">
                <a16:creationId xmlns:a16="http://schemas.microsoft.com/office/drawing/2014/main" id="{51F1ED1D-7402-A02E-539F-ECCC26E7C138}"/>
              </a:ext>
            </a:extLst>
          </p:cNvPr>
          <p:cNvSpPr/>
          <p:nvPr/>
        </p:nvSpPr>
        <p:spPr>
          <a:xfrm>
            <a:off x="10556470" y="483659"/>
            <a:ext cx="311727" cy="87936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1566F29-4290-4D6D-68C6-BFCD9840FC37}"/>
              </a:ext>
            </a:extLst>
          </p:cNvPr>
          <p:cNvSpPr txBox="1"/>
          <p:nvPr/>
        </p:nvSpPr>
        <p:spPr>
          <a:xfrm>
            <a:off x="8626815" y="36621"/>
            <a:ext cx="2670495" cy="369332"/>
          </a:xfrm>
          <a:prstGeom prst="rect">
            <a:avLst/>
          </a:prstGeom>
          <a:noFill/>
        </p:spPr>
        <p:txBody>
          <a:bodyPr wrap="square">
            <a:spAutoFit/>
          </a:bodyPr>
          <a:lstStyle/>
          <a:p>
            <a:r>
              <a:rPr lang="en-US" sz="600" b="0" i="0" dirty="0">
                <a:solidFill>
                  <a:srgbClr val="333333"/>
                </a:solidFill>
                <a:effectLst/>
                <a:latin typeface="HelveticaNeue Regular"/>
              </a:rPr>
              <a:t>L. Ratti </a:t>
            </a:r>
            <a:r>
              <a:rPr lang="en-US" sz="600" b="0" i="1" dirty="0">
                <a:solidFill>
                  <a:srgbClr val="333333"/>
                </a:solidFill>
                <a:effectLst/>
                <a:latin typeface="HelveticaNeue Regular"/>
              </a:rPr>
              <a:t>et al</a:t>
            </a:r>
            <a:r>
              <a:rPr lang="en-US" sz="600" b="0" i="0" dirty="0">
                <a:solidFill>
                  <a:srgbClr val="333333"/>
                </a:solidFill>
                <a:effectLst/>
                <a:latin typeface="HelveticaNeue Regular"/>
              </a:rPr>
              <a:t>., "Dark Count Rate Degradation in CMOS SPADs Exposed to X-Rays and Neutrons," in </a:t>
            </a:r>
            <a:r>
              <a:rPr lang="en-US" sz="600" b="0" i="1" dirty="0">
                <a:solidFill>
                  <a:srgbClr val="333333"/>
                </a:solidFill>
                <a:effectLst/>
                <a:latin typeface="HelveticaNeue Regular"/>
              </a:rPr>
              <a:t>IEEE Transactions on Nuclear Science</a:t>
            </a:r>
            <a:r>
              <a:rPr lang="en-US" sz="600" b="0" i="0" dirty="0">
                <a:solidFill>
                  <a:srgbClr val="333333"/>
                </a:solidFill>
                <a:effectLst/>
                <a:latin typeface="HelveticaNeue Regular"/>
              </a:rPr>
              <a:t>, vol. 66, no. 2, pp. 567-574, Feb. 2019, </a:t>
            </a:r>
            <a:r>
              <a:rPr lang="en-US" sz="600" b="0" i="0" dirty="0" err="1">
                <a:solidFill>
                  <a:srgbClr val="333333"/>
                </a:solidFill>
                <a:effectLst/>
                <a:latin typeface="HelveticaNeue Regular"/>
              </a:rPr>
              <a:t>doi</a:t>
            </a:r>
            <a:r>
              <a:rPr lang="en-US" sz="600" b="0" i="0" dirty="0">
                <a:solidFill>
                  <a:srgbClr val="333333"/>
                </a:solidFill>
                <a:effectLst/>
                <a:latin typeface="HelveticaNeue Regular"/>
              </a:rPr>
              <a:t>: 10.1109/TNS.2019.2893233. </a:t>
            </a:r>
            <a:endParaRPr lang="en-US" sz="600" dirty="0"/>
          </a:p>
        </p:txBody>
      </p:sp>
    </p:spTree>
    <p:extLst>
      <p:ext uri="{BB962C8B-B14F-4D97-AF65-F5344CB8AC3E}">
        <p14:creationId xmlns:p14="http://schemas.microsoft.com/office/powerpoint/2010/main" val="1369598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60D7826-D5D2-D3ED-2676-B06AB9E358B1}"/>
              </a:ext>
            </a:extLst>
          </p:cNvPr>
          <p:cNvSpPr>
            <a:spLocks noGrp="1"/>
          </p:cNvSpPr>
          <p:nvPr>
            <p:ph type="ftr" sz="quarter" idx="11"/>
          </p:nvPr>
        </p:nvSpPr>
        <p:spPr/>
        <p:txBody>
          <a:bodyPr/>
          <a:lstStyle/>
          <a:p>
            <a:r>
              <a:rPr lang="en-US" dirty="0"/>
              <a:t>Aspides meeting, WP2, July 30, 2025</a:t>
            </a:r>
          </a:p>
        </p:txBody>
      </p:sp>
      <p:sp>
        <p:nvSpPr>
          <p:cNvPr id="3" name="Slide Number Placeholder 2">
            <a:extLst>
              <a:ext uri="{FF2B5EF4-FFF2-40B4-BE49-F238E27FC236}">
                <a16:creationId xmlns:a16="http://schemas.microsoft.com/office/drawing/2014/main" id="{E5984DC8-5591-3251-3F56-EE51845EB79E}"/>
              </a:ext>
            </a:extLst>
          </p:cNvPr>
          <p:cNvSpPr>
            <a:spLocks noGrp="1"/>
          </p:cNvSpPr>
          <p:nvPr>
            <p:ph type="sldNum" sz="quarter" idx="12"/>
          </p:nvPr>
        </p:nvSpPr>
        <p:spPr/>
        <p:txBody>
          <a:bodyPr/>
          <a:lstStyle/>
          <a:p>
            <a:fld id="{C6ED3C63-553C-48B1-81E4-9E7DDA3CA80B}" type="slidenum">
              <a:rPr lang="en-US" smtClean="0"/>
              <a:t>7</a:t>
            </a:fld>
            <a:endParaRPr lang="en-US" dirty="0"/>
          </a:p>
        </p:txBody>
      </p:sp>
      <p:sp>
        <p:nvSpPr>
          <p:cNvPr id="6" name="TextBox 5">
            <a:extLst>
              <a:ext uri="{FF2B5EF4-FFF2-40B4-BE49-F238E27FC236}">
                <a16:creationId xmlns:a16="http://schemas.microsoft.com/office/drawing/2014/main" id="{74136336-AAAD-CAD8-68A5-152E2C3F2C7B}"/>
              </a:ext>
            </a:extLst>
          </p:cNvPr>
          <p:cNvSpPr txBox="1"/>
          <p:nvPr/>
        </p:nvSpPr>
        <p:spPr>
          <a:xfrm>
            <a:off x="512323" y="129703"/>
            <a:ext cx="3260508" cy="369332"/>
          </a:xfrm>
          <a:prstGeom prst="rect">
            <a:avLst/>
          </a:prstGeom>
          <a:noFill/>
        </p:spPr>
        <p:txBody>
          <a:bodyPr wrap="none" rtlCol="0">
            <a:spAutoFit/>
          </a:bodyPr>
          <a:lstStyle/>
          <a:p>
            <a:pPr marL="285750" indent="-285750">
              <a:buFont typeface="Wingdings" panose="05000000000000000000" pitchFamily="2" charset="2"/>
              <a:buChar char="Ø"/>
            </a:pPr>
            <a:r>
              <a:rPr lang="en-US" b="1" dirty="0">
                <a:latin typeface="Times New Roman" panose="02020603050405020304" pitchFamily="18" charset="0"/>
                <a:cs typeface="Times New Roman" panose="02020603050405020304" pitchFamily="18" charset="0"/>
              </a:rPr>
              <a:t>Crosstalk Before Irradiation</a:t>
            </a:r>
          </a:p>
        </p:txBody>
      </p:sp>
      <p:pic>
        <p:nvPicPr>
          <p:cNvPr id="7" name="Picture 6" descr="A graph of a line&#10;&#10;AI-generated content may be incorrect.">
            <a:extLst>
              <a:ext uri="{FF2B5EF4-FFF2-40B4-BE49-F238E27FC236}">
                <a16:creationId xmlns:a16="http://schemas.microsoft.com/office/drawing/2014/main" id="{AEC40919-AFD3-5234-5BB8-8ACD66C17C31}"/>
              </a:ext>
            </a:extLst>
          </p:cNvPr>
          <p:cNvPicPr>
            <a:picLocks noChangeAspect="1"/>
          </p:cNvPicPr>
          <p:nvPr/>
        </p:nvPicPr>
        <p:blipFill>
          <a:blip r:embed="rId2"/>
          <a:stretch>
            <a:fillRect/>
          </a:stretch>
        </p:blipFill>
        <p:spPr>
          <a:xfrm>
            <a:off x="1205507" y="862727"/>
            <a:ext cx="3720181" cy="2789938"/>
          </a:xfrm>
          <a:prstGeom prst="rect">
            <a:avLst/>
          </a:prstGeom>
        </p:spPr>
      </p:pic>
      <p:sp>
        <p:nvSpPr>
          <p:cNvPr id="15" name="Multiplication Sign 14">
            <a:extLst>
              <a:ext uri="{FF2B5EF4-FFF2-40B4-BE49-F238E27FC236}">
                <a16:creationId xmlns:a16="http://schemas.microsoft.com/office/drawing/2014/main" id="{B4BC11E9-EA62-41D5-DBDC-5B3476350139}"/>
              </a:ext>
            </a:extLst>
          </p:cNvPr>
          <p:cNvSpPr/>
          <p:nvPr/>
        </p:nvSpPr>
        <p:spPr>
          <a:xfrm>
            <a:off x="1739509" y="1032004"/>
            <a:ext cx="2782111" cy="2451370"/>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C4DBE9F-CAF8-DA13-723D-A586A87CB7C9}"/>
              </a:ext>
            </a:extLst>
          </p:cNvPr>
          <p:cNvSpPr txBox="1"/>
          <p:nvPr/>
        </p:nvSpPr>
        <p:spPr>
          <a:xfrm>
            <a:off x="1274323" y="693450"/>
            <a:ext cx="3508442"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Obtained with previous firmware</a:t>
            </a:r>
          </a:p>
        </p:txBody>
      </p:sp>
      <p:pic>
        <p:nvPicPr>
          <p:cNvPr id="18" name="Picture 17">
            <a:extLst>
              <a:ext uri="{FF2B5EF4-FFF2-40B4-BE49-F238E27FC236}">
                <a16:creationId xmlns:a16="http://schemas.microsoft.com/office/drawing/2014/main" id="{8F0E48CF-64D4-2C04-7B4F-E8A46E0D3334}"/>
              </a:ext>
            </a:extLst>
          </p:cNvPr>
          <p:cNvPicPr>
            <a:picLocks noChangeAspect="1"/>
          </p:cNvPicPr>
          <p:nvPr/>
        </p:nvPicPr>
        <p:blipFill>
          <a:blip r:embed="rId3"/>
          <a:stretch>
            <a:fillRect/>
          </a:stretch>
        </p:blipFill>
        <p:spPr>
          <a:xfrm>
            <a:off x="1090998" y="4088854"/>
            <a:ext cx="4079132" cy="1906419"/>
          </a:xfrm>
          <a:prstGeom prst="rect">
            <a:avLst/>
          </a:prstGeom>
        </p:spPr>
      </p:pic>
      <p:sp>
        <p:nvSpPr>
          <p:cNvPr id="19" name="TextBox 18">
            <a:extLst>
              <a:ext uri="{FF2B5EF4-FFF2-40B4-BE49-F238E27FC236}">
                <a16:creationId xmlns:a16="http://schemas.microsoft.com/office/drawing/2014/main" id="{52807283-87B6-3E4C-9341-E83D11E83315}"/>
              </a:ext>
            </a:extLst>
          </p:cNvPr>
          <p:cNvSpPr txBox="1"/>
          <p:nvPr/>
        </p:nvSpPr>
        <p:spPr>
          <a:xfrm>
            <a:off x="5283863" y="4380343"/>
            <a:ext cx="3114348" cy="1323439"/>
          </a:xfrm>
          <a:prstGeom prst="rect">
            <a:avLst/>
          </a:prstGeom>
          <a:noFill/>
        </p:spPr>
        <p:txBody>
          <a:bodyPr wrap="square" rtlCol="0">
            <a:spAutoFit/>
          </a:bodyPr>
          <a:lstStyle/>
          <a:p>
            <a:pPr marL="285750" indent="-285750" algn="just">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Coincidences are observed up to a specific column, after which all values drop to zero. This pattern is consistent across all rows.</a:t>
            </a:r>
          </a:p>
        </p:txBody>
      </p:sp>
      <p:pic>
        <p:nvPicPr>
          <p:cNvPr id="21" name="Picture 20">
            <a:extLst>
              <a:ext uri="{FF2B5EF4-FFF2-40B4-BE49-F238E27FC236}">
                <a16:creationId xmlns:a16="http://schemas.microsoft.com/office/drawing/2014/main" id="{B9098ADE-08FE-8CD0-2B5D-7FF4AA6AB760}"/>
              </a:ext>
            </a:extLst>
          </p:cNvPr>
          <p:cNvPicPr>
            <a:picLocks noChangeAspect="1"/>
          </p:cNvPicPr>
          <p:nvPr/>
        </p:nvPicPr>
        <p:blipFill>
          <a:blip r:embed="rId4"/>
          <a:stretch>
            <a:fillRect/>
          </a:stretch>
        </p:blipFill>
        <p:spPr>
          <a:xfrm>
            <a:off x="5607941" y="578821"/>
            <a:ext cx="3114348" cy="3073844"/>
          </a:xfrm>
          <a:prstGeom prst="rect">
            <a:avLst/>
          </a:prstGeom>
        </p:spPr>
      </p:pic>
      <p:sp>
        <p:nvSpPr>
          <p:cNvPr id="22" name="Rectangle 21">
            <a:extLst>
              <a:ext uri="{FF2B5EF4-FFF2-40B4-BE49-F238E27FC236}">
                <a16:creationId xmlns:a16="http://schemas.microsoft.com/office/drawing/2014/main" id="{3DAD0559-AE0B-3977-0C74-2A2C692D9C4F}"/>
              </a:ext>
            </a:extLst>
          </p:cNvPr>
          <p:cNvSpPr/>
          <p:nvPr/>
        </p:nvSpPr>
        <p:spPr>
          <a:xfrm>
            <a:off x="5648528" y="1102468"/>
            <a:ext cx="1699098" cy="94682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59834E18-2ACA-5E80-0C24-EC2E6451DB32}"/>
              </a:ext>
            </a:extLst>
          </p:cNvPr>
          <p:cNvCxnSpPr>
            <a:stCxn id="22" idx="3"/>
          </p:cNvCxnSpPr>
          <p:nvPr/>
        </p:nvCxnSpPr>
        <p:spPr>
          <a:xfrm flipV="1">
            <a:off x="7347626" y="1556426"/>
            <a:ext cx="1491574" cy="1945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3D2D59E-E0D0-B088-04B2-D9EE6D7C9D5A}"/>
              </a:ext>
            </a:extLst>
          </p:cNvPr>
          <p:cNvSpPr txBox="1"/>
          <p:nvPr/>
        </p:nvSpPr>
        <p:spPr>
          <a:xfrm>
            <a:off x="8832086" y="1160382"/>
            <a:ext cx="3240809" cy="830997"/>
          </a:xfrm>
          <a:prstGeom prst="rect">
            <a:avLst/>
          </a:prstGeom>
          <a:noFill/>
          <a:ln>
            <a:solidFill>
              <a:schemeClr val="tx1"/>
            </a:solidFill>
          </a:ln>
        </p:spPr>
        <p:txBody>
          <a:bodyPr wrap="square" rtlCol="0">
            <a:spAutoFit/>
          </a:bodyPr>
          <a:lstStyle/>
          <a:p>
            <a:pPr marL="285750" indent="-285750" algn="just">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Introduce a delay block between enabling DATATX and checking </a:t>
            </a:r>
            <a:r>
              <a:rPr lang="en-US" sz="1600" dirty="0" err="1">
                <a:latin typeface="Times New Roman" panose="02020603050405020304" pitchFamily="18" charset="0"/>
                <a:cs typeface="Times New Roman" panose="02020603050405020304" pitchFamily="18" charset="0"/>
              </a:rPr>
              <a:t>OUTx</a:t>
            </a:r>
            <a:r>
              <a:rPr lang="en-US" sz="1600" dirty="0">
                <a:latin typeface="Times New Roman" panose="02020603050405020304" pitchFamily="18" charset="0"/>
                <a:cs typeface="Times New Roman" panose="02020603050405020304" pitchFamily="18" charset="0"/>
              </a:rPr>
              <a:t> pads.</a:t>
            </a:r>
          </a:p>
        </p:txBody>
      </p:sp>
    </p:spTree>
    <p:extLst>
      <p:ext uri="{BB962C8B-B14F-4D97-AF65-F5344CB8AC3E}">
        <p14:creationId xmlns:p14="http://schemas.microsoft.com/office/powerpoint/2010/main" val="112707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9202379-C181-EACF-6EF9-7B07D63C5DB9}"/>
              </a:ext>
            </a:extLst>
          </p:cNvPr>
          <p:cNvSpPr>
            <a:spLocks noGrp="1"/>
          </p:cNvSpPr>
          <p:nvPr>
            <p:ph type="ftr" sz="quarter" idx="11"/>
          </p:nvPr>
        </p:nvSpPr>
        <p:spPr/>
        <p:txBody>
          <a:bodyPr/>
          <a:lstStyle/>
          <a:p>
            <a:r>
              <a:rPr lang="en-US" dirty="0"/>
              <a:t>Aspides meeting, WP2, July 30, 2025</a:t>
            </a:r>
          </a:p>
        </p:txBody>
      </p:sp>
      <p:sp>
        <p:nvSpPr>
          <p:cNvPr id="3" name="Slide Number Placeholder 2">
            <a:extLst>
              <a:ext uri="{FF2B5EF4-FFF2-40B4-BE49-F238E27FC236}">
                <a16:creationId xmlns:a16="http://schemas.microsoft.com/office/drawing/2014/main" id="{4E0547DE-52FA-7BCE-601A-01C58B42EB5C}"/>
              </a:ext>
            </a:extLst>
          </p:cNvPr>
          <p:cNvSpPr>
            <a:spLocks noGrp="1"/>
          </p:cNvSpPr>
          <p:nvPr>
            <p:ph type="sldNum" sz="quarter" idx="12"/>
          </p:nvPr>
        </p:nvSpPr>
        <p:spPr/>
        <p:txBody>
          <a:bodyPr/>
          <a:lstStyle/>
          <a:p>
            <a:fld id="{C6ED3C63-553C-48B1-81E4-9E7DDA3CA80B}" type="slidenum">
              <a:rPr lang="en-US" smtClean="0"/>
              <a:t>8</a:t>
            </a:fld>
            <a:endParaRPr lang="en-US" dirty="0"/>
          </a:p>
        </p:txBody>
      </p:sp>
      <p:sp>
        <p:nvSpPr>
          <p:cNvPr id="6" name="TextBox 5">
            <a:extLst>
              <a:ext uri="{FF2B5EF4-FFF2-40B4-BE49-F238E27FC236}">
                <a16:creationId xmlns:a16="http://schemas.microsoft.com/office/drawing/2014/main" id="{205E93E2-A4F5-CA28-CB3F-BD3FE92A0686}"/>
              </a:ext>
            </a:extLst>
          </p:cNvPr>
          <p:cNvSpPr txBox="1"/>
          <p:nvPr/>
        </p:nvSpPr>
        <p:spPr>
          <a:xfrm>
            <a:off x="512323" y="129703"/>
            <a:ext cx="3260508" cy="369332"/>
          </a:xfrm>
          <a:prstGeom prst="rect">
            <a:avLst/>
          </a:prstGeom>
          <a:noFill/>
        </p:spPr>
        <p:txBody>
          <a:bodyPr wrap="none" rtlCol="0">
            <a:spAutoFit/>
          </a:bodyPr>
          <a:lstStyle/>
          <a:p>
            <a:pPr marL="285750" indent="-285750">
              <a:buFont typeface="Wingdings" panose="05000000000000000000" pitchFamily="2" charset="2"/>
              <a:buChar char="Ø"/>
            </a:pPr>
            <a:r>
              <a:rPr lang="en-US" b="1" dirty="0">
                <a:latin typeface="Times New Roman" panose="02020603050405020304" pitchFamily="18" charset="0"/>
                <a:cs typeface="Times New Roman" panose="02020603050405020304" pitchFamily="18" charset="0"/>
              </a:rPr>
              <a:t>Crosstalk Before Irradiation</a:t>
            </a:r>
          </a:p>
        </p:txBody>
      </p:sp>
      <p:pic>
        <p:nvPicPr>
          <p:cNvPr id="8" name="Picture 7" descr="A graph of a graph with a blue line and a blue line&#10;&#10;AI-generated content may be incorrect.">
            <a:extLst>
              <a:ext uri="{FF2B5EF4-FFF2-40B4-BE49-F238E27FC236}">
                <a16:creationId xmlns:a16="http://schemas.microsoft.com/office/drawing/2014/main" id="{C83DB02E-9922-696A-F0A3-7F24FCFFDF72}"/>
              </a:ext>
            </a:extLst>
          </p:cNvPr>
          <p:cNvPicPr>
            <a:picLocks noChangeAspect="1"/>
          </p:cNvPicPr>
          <p:nvPr/>
        </p:nvPicPr>
        <p:blipFill>
          <a:blip r:embed="rId2"/>
          <a:stretch>
            <a:fillRect/>
          </a:stretch>
        </p:blipFill>
        <p:spPr>
          <a:xfrm>
            <a:off x="6625066" y="1919722"/>
            <a:ext cx="5029200" cy="3119376"/>
          </a:xfrm>
          <a:prstGeom prst="rect">
            <a:avLst/>
          </a:prstGeom>
        </p:spPr>
      </p:pic>
      <p:pic>
        <p:nvPicPr>
          <p:cNvPr id="12" name="Picture 11" descr="A graph with a line and a blue line&#10;&#10;AI-generated content may be incorrect.">
            <a:extLst>
              <a:ext uri="{FF2B5EF4-FFF2-40B4-BE49-F238E27FC236}">
                <a16:creationId xmlns:a16="http://schemas.microsoft.com/office/drawing/2014/main" id="{4447487C-71AE-16E5-3C4D-FFFCC3BA2BBB}"/>
              </a:ext>
            </a:extLst>
          </p:cNvPr>
          <p:cNvPicPr>
            <a:picLocks noChangeAspect="1"/>
          </p:cNvPicPr>
          <p:nvPr/>
        </p:nvPicPr>
        <p:blipFill>
          <a:blip r:embed="rId3"/>
          <a:stretch>
            <a:fillRect/>
          </a:stretch>
        </p:blipFill>
        <p:spPr>
          <a:xfrm>
            <a:off x="512323" y="1919722"/>
            <a:ext cx="5029200" cy="3119376"/>
          </a:xfrm>
          <a:prstGeom prst="rect">
            <a:avLst/>
          </a:prstGeom>
        </p:spPr>
      </p:pic>
    </p:spTree>
    <p:extLst>
      <p:ext uri="{BB962C8B-B14F-4D97-AF65-F5344CB8AC3E}">
        <p14:creationId xmlns:p14="http://schemas.microsoft.com/office/powerpoint/2010/main" val="11988660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9EFC834-38E1-B63B-E065-4981CA558491}"/>
              </a:ext>
            </a:extLst>
          </p:cNvPr>
          <p:cNvSpPr>
            <a:spLocks noGrp="1"/>
          </p:cNvSpPr>
          <p:nvPr>
            <p:ph type="ftr" sz="quarter" idx="11"/>
          </p:nvPr>
        </p:nvSpPr>
        <p:spPr/>
        <p:txBody>
          <a:bodyPr/>
          <a:lstStyle/>
          <a:p>
            <a:r>
              <a:rPr lang="en-US" dirty="0"/>
              <a:t>Aspides meeting, February 30, 2025</a:t>
            </a:r>
          </a:p>
        </p:txBody>
      </p:sp>
      <p:sp>
        <p:nvSpPr>
          <p:cNvPr id="3" name="Slide Number Placeholder 2">
            <a:extLst>
              <a:ext uri="{FF2B5EF4-FFF2-40B4-BE49-F238E27FC236}">
                <a16:creationId xmlns:a16="http://schemas.microsoft.com/office/drawing/2014/main" id="{17208A5B-A1BD-4D03-D19F-E78294A974B8}"/>
              </a:ext>
            </a:extLst>
          </p:cNvPr>
          <p:cNvSpPr>
            <a:spLocks noGrp="1"/>
          </p:cNvSpPr>
          <p:nvPr>
            <p:ph type="sldNum" sz="quarter" idx="12"/>
          </p:nvPr>
        </p:nvSpPr>
        <p:spPr/>
        <p:txBody>
          <a:bodyPr/>
          <a:lstStyle/>
          <a:p>
            <a:fld id="{C6ED3C63-553C-48B1-81E4-9E7DDA3CA80B}" type="slidenum">
              <a:rPr lang="en-US" smtClean="0"/>
              <a:t>9</a:t>
            </a:fld>
            <a:endParaRPr lang="en-US" dirty="0"/>
          </a:p>
        </p:txBody>
      </p:sp>
      <p:sp>
        <p:nvSpPr>
          <p:cNvPr id="4" name="TextBox 3">
            <a:extLst>
              <a:ext uri="{FF2B5EF4-FFF2-40B4-BE49-F238E27FC236}">
                <a16:creationId xmlns:a16="http://schemas.microsoft.com/office/drawing/2014/main" id="{FF0F2658-B3FE-0340-9436-B63D7B31D3C3}"/>
              </a:ext>
            </a:extLst>
          </p:cNvPr>
          <p:cNvSpPr txBox="1"/>
          <p:nvPr/>
        </p:nvSpPr>
        <p:spPr>
          <a:xfrm>
            <a:off x="512323" y="129703"/>
            <a:ext cx="5581784" cy="369332"/>
          </a:xfrm>
          <a:prstGeom prst="rect">
            <a:avLst/>
          </a:prstGeom>
          <a:noFill/>
        </p:spPr>
        <p:txBody>
          <a:bodyPr wrap="none" rtlCol="0">
            <a:spAutoFit/>
          </a:bodyPr>
          <a:lstStyle/>
          <a:p>
            <a:pPr marL="285750" indent="-285750">
              <a:buFont typeface="Wingdings" panose="05000000000000000000" pitchFamily="2" charset="2"/>
              <a:buChar char="Ø"/>
            </a:pPr>
            <a:r>
              <a:rPr lang="en-US" b="1" dirty="0">
                <a:latin typeface="Times New Roman" panose="02020603050405020304" pitchFamily="18" charset="0"/>
                <a:cs typeface="Times New Roman" panose="02020603050405020304" pitchFamily="18" charset="0"/>
              </a:rPr>
              <a:t>Crosstalk After Irradiation with version 1, array A1</a:t>
            </a:r>
          </a:p>
        </p:txBody>
      </p:sp>
      <p:pic>
        <p:nvPicPr>
          <p:cNvPr id="6" name="Picture 5" descr="A screenshot of a graph&#10;&#10;AI-generated content may be incorrect.">
            <a:extLst>
              <a:ext uri="{FF2B5EF4-FFF2-40B4-BE49-F238E27FC236}">
                <a16:creationId xmlns:a16="http://schemas.microsoft.com/office/drawing/2014/main" id="{42D7C8FB-59B7-B8FB-D512-F2B8042114A1}"/>
              </a:ext>
            </a:extLst>
          </p:cNvPr>
          <p:cNvPicPr>
            <a:picLocks noChangeAspect="1"/>
          </p:cNvPicPr>
          <p:nvPr/>
        </p:nvPicPr>
        <p:blipFill>
          <a:blip r:embed="rId2"/>
          <a:stretch>
            <a:fillRect/>
          </a:stretch>
        </p:blipFill>
        <p:spPr>
          <a:xfrm>
            <a:off x="240510" y="1990898"/>
            <a:ext cx="3560935" cy="2651760"/>
          </a:xfrm>
          <a:prstGeom prst="rect">
            <a:avLst/>
          </a:prstGeom>
        </p:spPr>
      </p:pic>
      <p:pic>
        <p:nvPicPr>
          <p:cNvPr id="8" name="Picture 7" descr="A graph with numbers and a red cross&#10;&#10;AI-generated content may be incorrect.">
            <a:extLst>
              <a:ext uri="{FF2B5EF4-FFF2-40B4-BE49-F238E27FC236}">
                <a16:creationId xmlns:a16="http://schemas.microsoft.com/office/drawing/2014/main" id="{B46A9E7B-3251-B70B-AA64-2CED38200996}"/>
              </a:ext>
            </a:extLst>
          </p:cNvPr>
          <p:cNvPicPr>
            <a:picLocks noChangeAspect="1"/>
          </p:cNvPicPr>
          <p:nvPr/>
        </p:nvPicPr>
        <p:blipFill>
          <a:blip r:embed="rId3"/>
          <a:stretch>
            <a:fillRect/>
          </a:stretch>
        </p:blipFill>
        <p:spPr>
          <a:xfrm>
            <a:off x="4200545" y="1990898"/>
            <a:ext cx="3533876" cy="2651760"/>
          </a:xfrm>
          <a:prstGeom prst="rect">
            <a:avLst/>
          </a:prstGeom>
        </p:spPr>
      </p:pic>
      <p:pic>
        <p:nvPicPr>
          <p:cNvPr id="10" name="Picture 9" descr="A graph with numbers and a red cross&#10;&#10;AI-generated content may be incorrect.">
            <a:extLst>
              <a:ext uri="{FF2B5EF4-FFF2-40B4-BE49-F238E27FC236}">
                <a16:creationId xmlns:a16="http://schemas.microsoft.com/office/drawing/2014/main" id="{6F485AEF-AE10-0F0C-C339-C441D1BDD128}"/>
              </a:ext>
            </a:extLst>
          </p:cNvPr>
          <p:cNvPicPr>
            <a:picLocks noChangeAspect="1"/>
          </p:cNvPicPr>
          <p:nvPr/>
        </p:nvPicPr>
        <p:blipFill>
          <a:blip r:embed="rId4"/>
          <a:stretch>
            <a:fillRect/>
          </a:stretch>
        </p:blipFill>
        <p:spPr>
          <a:xfrm>
            <a:off x="8133520" y="1990898"/>
            <a:ext cx="3533876" cy="2651760"/>
          </a:xfrm>
          <a:prstGeom prst="rect">
            <a:avLst/>
          </a:prstGeom>
        </p:spPr>
      </p:pic>
    </p:spTree>
    <p:extLst>
      <p:ext uri="{BB962C8B-B14F-4D97-AF65-F5344CB8AC3E}">
        <p14:creationId xmlns:p14="http://schemas.microsoft.com/office/powerpoint/2010/main" val="2195961234"/>
      </p:ext>
    </p:extLst>
  </p:cSld>
  <p:clrMapOvr>
    <a:masterClrMapping/>
  </p:clrMapOvr>
</p:sld>
</file>

<file path=ppt/theme/theme1.xml><?xml version="1.0" encoding="utf-8"?>
<a:theme xmlns:a="http://schemas.openxmlformats.org/drawingml/2006/main" name="Retrospect">
  <a:themeElements>
    <a:clrScheme name="Custom 2">
      <a:dk1>
        <a:sysClr val="windowText" lastClr="000000"/>
      </a:dk1>
      <a:lt1>
        <a:sysClr val="window" lastClr="FFFFFF"/>
      </a:lt1>
      <a:dk2>
        <a:srgbClr val="344068"/>
      </a:dk2>
      <a:lt2>
        <a:srgbClr val="D9E0E6"/>
      </a:lt2>
      <a:accent1>
        <a:srgbClr val="1CADE4"/>
      </a:accent1>
      <a:accent2>
        <a:srgbClr val="A3CEED"/>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Retrospect</Template>
  <TotalTime>0</TotalTime>
  <Words>726</Words>
  <Application>Microsoft Office PowerPoint</Application>
  <PresentationFormat>Widescreen</PresentationFormat>
  <Paragraphs>169</Paragraphs>
  <Slides>14</Slides>
  <Notes>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14</vt:i4>
      </vt:variant>
    </vt:vector>
  </HeadingPairs>
  <TitlesOfParts>
    <vt:vector size="24" baseType="lpstr">
      <vt:lpstr>Aptos</vt:lpstr>
      <vt:lpstr>Aptos Display</vt:lpstr>
      <vt:lpstr>Arial</vt:lpstr>
      <vt:lpstr>Calibri</vt:lpstr>
      <vt:lpstr>Calibri Light</vt:lpstr>
      <vt:lpstr>HelveticaNeue Regular</vt:lpstr>
      <vt:lpstr>Times New Roman</vt:lpstr>
      <vt:lpstr>Wingdings</vt:lpstr>
      <vt:lpstr>Retrospect</vt:lpstr>
      <vt:lpstr>Custom Design</vt:lpstr>
      <vt:lpstr>X-ray Irradiation Effects on ASAP110LF Chip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Fatemeh Shojaei</dc:creator>
  <cp:lastModifiedBy>Fatemeh Shojaei</cp:lastModifiedBy>
  <cp:revision>33</cp:revision>
  <cp:lastPrinted>2025-01-14T09:44:17Z</cp:lastPrinted>
  <dcterms:created xsi:type="dcterms:W3CDTF">2025-01-09T14:08:16Z</dcterms:created>
  <dcterms:modified xsi:type="dcterms:W3CDTF">2025-07-30T07:34:34Z</dcterms:modified>
</cp:coreProperties>
</file>