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3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4630"/>
  </p:normalViewPr>
  <p:slideViewPr>
    <p:cSldViewPr snapToGrid="0">
      <p:cViewPr varScale="1">
        <p:scale>
          <a:sx n="113" d="100"/>
          <a:sy n="113" d="100"/>
        </p:scale>
        <p:origin x="10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a Bologna" userId="01f9bdef-635f-454a-a15b-af1f4db78e4d" providerId="ADAL" clId="{3A25FCA7-5587-55AA-83E3-FE29F50B45F9}"/>
    <pc:docChg chg="undo custSel modSld">
      <pc:chgData name="Martina Bologna" userId="01f9bdef-635f-454a-a15b-af1f4db78e4d" providerId="ADAL" clId="{3A25FCA7-5587-55AA-83E3-FE29F50B45F9}" dt="2025-10-01T12:31:28.736" v="123" actId="20577"/>
      <pc:docMkLst>
        <pc:docMk/>
      </pc:docMkLst>
      <pc:sldChg chg="modSp mod">
        <pc:chgData name="Martina Bologna" userId="01f9bdef-635f-454a-a15b-af1f4db78e4d" providerId="ADAL" clId="{3A25FCA7-5587-55AA-83E3-FE29F50B45F9}" dt="2025-10-01T12:31:28.736" v="123" actId="20577"/>
        <pc:sldMkLst>
          <pc:docMk/>
          <pc:sldMk cId="1577589101" sldId="258"/>
        </pc:sldMkLst>
        <pc:spChg chg="mod">
          <ac:chgData name="Martina Bologna" userId="01f9bdef-635f-454a-a15b-af1f4db78e4d" providerId="ADAL" clId="{3A25FCA7-5587-55AA-83E3-FE29F50B45F9}" dt="2025-10-01T12:31:28.736" v="123" actId="20577"/>
          <ac:spMkLst>
            <pc:docMk/>
            <pc:sldMk cId="1577589101" sldId="258"/>
            <ac:spMk id="3" creationId="{753AD0A5-DC62-703B-D822-9D3DDEDEC1FE}"/>
          </ac:spMkLst>
        </pc:spChg>
      </pc:sldChg>
      <pc:sldChg chg="modSp mod">
        <pc:chgData name="Martina Bologna" userId="01f9bdef-635f-454a-a15b-af1f4db78e4d" providerId="ADAL" clId="{3A25FCA7-5587-55AA-83E3-FE29F50B45F9}" dt="2025-09-30T22:01:41.022" v="65" actId="2161"/>
        <pc:sldMkLst>
          <pc:docMk/>
          <pc:sldMk cId="883915997" sldId="260"/>
        </pc:sldMkLst>
        <pc:graphicFrameChg chg="modGraphic">
          <ac:chgData name="Martina Bologna" userId="01f9bdef-635f-454a-a15b-af1f4db78e4d" providerId="ADAL" clId="{3A25FCA7-5587-55AA-83E3-FE29F50B45F9}" dt="2025-09-30T22:01:41.022" v="65" actId="2161"/>
          <ac:graphicFrameMkLst>
            <pc:docMk/>
            <pc:sldMk cId="883915997" sldId="260"/>
            <ac:graphicFrameMk id="4" creationId="{ADBCA721-3DBC-9D29-AD05-D409071B34EA}"/>
          </ac:graphicFrameMkLst>
        </pc:graphicFrameChg>
        <pc:graphicFrameChg chg="modGraphic">
          <ac:chgData name="Martina Bologna" userId="01f9bdef-635f-454a-a15b-af1f4db78e4d" providerId="ADAL" clId="{3A25FCA7-5587-55AA-83E3-FE29F50B45F9}" dt="2025-09-30T22:01:02.251" v="50"/>
          <ac:graphicFrameMkLst>
            <pc:docMk/>
            <pc:sldMk cId="883915997" sldId="260"/>
            <ac:graphicFrameMk id="5" creationId="{E7426174-F01B-83B9-8CC0-BD76045B4978}"/>
          </ac:graphicFrameMkLst>
        </pc:graphicFrameChg>
      </pc:sldChg>
      <pc:sldChg chg="modSp mod">
        <pc:chgData name="Martina Bologna" userId="01f9bdef-635f-454a-a15b-af1f4db78e4d" providerId="ADAL" clId="{3A25FCA7-5587-55AA-83E3-FE29F50B45F9}" dt="2025-09-30T22:02:34.082" v="88" actId="14100"/>
        <pc:sldMkLst>
          <pc:docMk/>
          <pc:sldMk cId="160305606" sldId="261"/>
        </pc:sldMkLst>
        <pc:graphicFrameChg chg="modGraphic">
          <ac:chgData name="Martina Bologna" userId="01f9bdef-635f-454a-a15b-af1f4db78e4d" providerId="ADAL" clId="{3A25FCA7-5587-55AA-83E3-FE29F50B45F9}" dt="2025-09-30T22:02:34.082" v="88" actId="14100"/>
          <ac:graphicFrameMkLst>
            <pc:docMk/>
            <pc:sldMk cId="160305606" sldId="261"/>
            <ac:graphicFrameMk id="4" creationId="{ADE9F472-6C8C-27D5-3B45-3013C35221C9}"/>
          </ac:graphicFrameMkLst>
        </pc:graphicFrameChg>
        <pc:graphicFrameChg chg="modGraphic">
          <ac:chgData name="Martina Bologna" userId="01f9bdef-635f-454a-a15b-af1f4db78e4d" providerId="ADAL" clId="{3A25FCA7-5587-55AA-83E3-FE29F50B45F9}" dt="2025-09-30T22:01:51.657" v="66"/>
          <ac:graphicFrameMkLst>
            <pc:docMk/>
            <pc:sldMk cId="160305606" sldId="261"/>
            <ac:graphicFrameMk id="5" creationId="{DFB9FCB6-24F9-8CC1-A7C8-63C1ED13EC22}"/>
          </ac:graphicFrameMkLst>
        </pc:graphicFrameChg>
      </pc:sldChg>
      <pc:sldChg chg="modSp mod">
        <pc:chgData name="Martina Bologna" userId="01f9bdef-635f-454a-a15b-af1f4db78e4d" providerId="ADAL" clId="{3A25FCA7-5587-55AA-83E3-FE29F50B45F9}" dt="2025-09-30T22:03:47.974" v="111" actId="404"/>
        <pc:sldMkLst>
          <pc:docMk/>
          <pc:sldMk cId="3138547423" sldId="262"/>
        </pc:sldMkLst>
        <pc:graphicFrameChg chg="modGraphic">
          <ac:chgData name="Martina Bologna" userId="01f9bdef-635f-454a-a15b-af1f4db78e4d" providerId="ADAL" clId="{3A25FCA7-5587-55AA-83E3-FE29F50B45F9}" dt="2025-09-30T22:03:47.974" v="111" actId="404"/>
          <ac:graphicFrameMkLst>
            <pc:docMk/>
            <pc:sldMk cId="3138547423" sldId="262"/>
            <ac:graphicFrameMk id="2" creationId="{570D3761-22B9-7A59-4B6D-4533F825072C}"/>
          </ac:graphicFrameMkLst>
        </pc:graphicFrameChg>
        <pc:graphicFrameChg chg="modGraphic">
          <ac:chgData name="Martina Bologna" userId="01f9bdef-635f-454a-a15b-af1f4db78e4d" providerId="ADAL" clId="{3A25FCA7-5587-55AA-83E3-FE29F50B45F9}" dt="2025-09-30T22:03:16.584" v="106" actId="2161"/>
          <ac:graphicFrameMkLst>
            <pc:docMk/>
            <pc:sldMk cId="3138547423" sldId="262"/>
            <ac:graphicFrameMk id="4" creationId="{C0220B4C-3F23-AC02-9682-5F86783D7AF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stnazfisnucl-my.sharepoint.com/personal/mbologna_infn_it/Documents/CC3M/Registrazioni/24-25/Dati/Registrazioni%20Progetti%20CC3M%20AS%2024-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stnazfisnucl-my.sharepoint.com/personal/mbologna_infn_it/Documents/CC3M/Registrazioni/24-25/Dati/Registrazioni%20Progetti%20CC3M%20AS%2024-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https://istnazfisnucl-my.sharepoint.com/personal/mbologna_infn_it/Documents/CC3M/Registrazioni/24-25/Dati/Registrazioni%20Progetti%20CC3M%20AS%2024-25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https://istnazfisnucl-my.sharepoint.com/personal/mbologna_infn_it/Documents/CC3M/Registrazioni/24-25/Dati/Registrazioni%20Progetti%20CC3M%20AS%2024-25.xlsx" TargetMode="External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https://istnazfisnucl-my.sharepoint.com/personal/mbologna_infn_it/Documents/CC3M/Registrazioni/24-25/Dati/Registrazioni%20Progetti%20CC3M%20AS%2024-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>
                <a:solidFill>
                  <a:schemeClr val="tx1"/>
                </a:solidFill>
                <a:latin typeface="Avenir Book" panose="02000503020000020003" pitchFamily="2" charset="0"/>
              </a:rPr>
              <a:t>Distribuzione per genere</a:t>
            </a:r>
            <a:r>
              <a:rPr lang="it-IT" b="1" baseline="0">
                <a:solidFill>
                  <a:schemeClr val="tx1"/>
                </a:solidFill>
                <a:latin typeface="Avenir Book" panose="02000503020000020003" pitchFamily="2" charset="0"/>
              </a:rPr>
              <a:t> degli STUDENTI as 2024/2025</a:t>
            </a:r>
            <a:endParaRPr lang="it-IT" b="1">
              <a:solidFill>
                <a:schemeClr val="tx1"/>
              </a:solidFill>
              <a:latin typeface="Avenir Book" panose="02000503020000020003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96-2C46-878A-6E7755553844}"/>
              </c:ext>
            </c:extLst>
          </c:dPt>
          <c:dPt>
            <c:idx val="1"/>
            <c:bubble3D val="0"/>
            <c:spPr>
              <a:solidFill>
                <a:srgbClr val="FF8AD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96-2C46-878A-6E7755553844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96-2C46-878A-6E77555538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Genere!$B$15:$D$15</c:f>
              <c:strCache>
                <c:ptCount val="3"/>
                <c:pt idx="0">
                  <c:v>Uomo</c:v>
                </c:pt>
                <c:pt idx="1">
                  <c:v>Donna</c:v>
                </c:pt>
                <c:pt idx="2">
                  <c:v>Altro / Non dichiarato </c:v>
                </c:pt>
              </c:strCache>
            </c:strRef>
          </c:cat>
          <c:val>
            <c:numRef>
              <c:f>Genere!$B$17:$D$17</c:f>
              <c:numCache>
                <c:formatCode>0.00%</c:formatCode>
                <c:ptCount val="3"/>
                <c:pt idx="0">
                  <c:v>0.50536488851685568</c:v>
                </c:pt>
                <c:pt idx="1">
                  <c:v>0.48934632067574768</c:v>
                </c:pt>
                <c:pt idx="2">
                  <c:v>5.2887908073966971E-3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96-2C46-878A-6E77555538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i="0" u="none" strike="noStrike" kern="1200" spc="0" baseline="0">
                <a:solidFill>
                  <a:schemeClr val="tx1"/>
                </a:solidFill>
                <a:latin typeface="Avenir Book" panose="02000503020000020003" pitchFamily="2" charset="0"/>
              </a:rPr>
              <a:t>Distribuzione per genere dei DOCENTI as 2024/2025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3F0-084B-AA0C-8C781BF49287}"/>
              </c:ext>
            </c:extLst>
          </c:dPt>
          <c:dPt>
            <c:idx val="1"/>
            <c:bubble3D val="0"/>
            <c:spPr>
              <a:solidFill>
                <a:srgbClr val="FF8AD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3F0-084B-AA0C-8C781BF492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Genere!$I$15:$J$15</c:f>
              <c:strCache>
                <c:ptCount val="2"/>
                <c:pt idx="0">
                  <c:v>Uomo</c:v>
                </c:pt>
                <c:pt idx="1">
                  <c:v>Donna</c:v>
                </c:pt>
              </c:strCache>
            </c:strRef>
          </c:cat>
          <c:val>
            <c:numRef>
              <c:f>Genere!$I$17:$J$17</c:f>
              <c:numCache>
                <c:formatCode>0.00%</c:formatCode>
                <c:ptCount val="2"/>
                <c:pt idx="0">
                  <c:v>0.26516464471403811</c:v>
                </c:pt>
                <c:pt idx="1">
                  <c:v>0.73483535528596189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F0-084B-AA0C-8C781BF492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venir Book" panose="02000503020000020003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'Totali (studenti + docenti)'!$M$2:$M$22</cx:f>
        <cx:lvl ptCount="21">
          <cx:pt idx="0">Abruzzo</cx:pt>
          <cx:pt idx="1">Basilicata</cx:pt>
          <cx:pt idx="2">Calabria</cx:pt>
          <cx:pt idx="3">Campania</cx:pt>
          <cx:pt idx="4">Emilia-Romagna</cx:pt>
          <cx:pt idx="5">Friuli-Venezia Giulia</cx:pt>
          <cx:pt idx="6">Lazio</cx:pt>
          <cx:pt idx="7">Liguria</cx:pt>
          <cx:pt idx="8">Lombardia</cx:pt>
          <cx:pt idx="9">Marche</cx:pt>
          <cx:pt idx="10">Molise</cx:pt>
          <cx:pt idx="11">Piemonte</cx:pt>
          <cx:pt idx="12">Puglia</cx:pt>
          <cx:pt idx="13">Sardegna</cx:pt>
          <cx:pt idx="14">Sicilia</cx:pt>
          <cx:pt idx="15">Toscana</cx:pt>
          <cx:pt idx="16">Trentino-Alto Adige</cx:pt>
          <cx:pt idx="17">Umbria</cx:pt>
          <cx:pt idx="18">Valle d'Aosta</cx:pt>
          <cx:pt idx="19">Veneto</cx:pt>
          <cx:pt idx="20">Estero</cx:pt>
        </cx:lvl>
      </cx:strDim>
      <cx:numDim type="colorVal">
        <cx:f>'Totali (studenti + docenti)'!$N$2:$N$22</cx:f>
        <cx:lvl ptCount="21" formatCode="Standard">
          <cx:pt idx="0">1855</cx:pt>
          <cx:pt idx="1">766</cx:pt>
          <cx:pt idx="2">836</cx:pt>
          <cx:pt idx="3">2370</cx:pt>
          <cx:pt idx="4">1838</cx:pt>
          <cx:pt idx="5">708</cx:pt>
          <cx:pt idx="6">3818</cx:pt>
          <cx:pt idx="7">701</cx:pt>
          <cx:pt idx="8">3543</cx:pt>
          <cx:pt idx="9">812</cx:pt>
          <cx:pt idx="10">318</cx:pt>
          <cx:pt idx="11">1261</cx:pt>
          <cx:pt idx="12">3019</cx:pt>
          <cx:pt idx="13">1739</cx:pt>
          <cx:pt idx="14">1425</cx:pt>
          <cx:pt idx="15">1634</cx:pt>
          <cx:pt idx="16">241</cx:pt>
          <cx:pt idx="17">708</cx:pt>
          <cx:pt idx="18">192</cx:pt>
          <cx:pt idx="19">2405</cx:pt>
          <cx:pt idx="20">84</cx:pt>
        </cx:lvl>
      </cx:numDim>
    </cx:data>
  </cx:chartData>
  <cx:chart>
    <cx:title pos="t" align="ctr" overlay="0">
      <cx:tx>
        <cx:txData>
          <cx:v>Prospetto presenze (studenti+ docenti) per anno scolastico 2024/2025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600" b="1">
              <a:solidFill>
                <a:schemeClr val="tx1"/>
              </a:solidFill>
              <a:latin typeface="Avenir Book" panose="02000503020000020003" pitchFamily="2" charset="0"/>
              <a:ea typeface="Avenir Book" panose="02000503020000020003" pitchFamily="2" charset="0"/>
              <a:cs typeface="Avenir Book" panose="02000503020000020003" pitchFamily="2" charset="0"/>
            </a:defRPr>
          </a:pPr>
          <a:r>
            <a:rPr lang="it-IT" sz="1600" b="1" i="0" u="none" strike="noStrike" baseline="0">
              <a:solidFill>
                <a:schemeClr val="tx1"/>
              </a:solidFill>
              <a:latin typeface="Avenir Book" panose="02000503020000020003" pitchFamily="2" charset="0"/>
            </a:rPr>
            <a:t>Prospetto presenze (studenti+ docenti) per anno scolastico 2024/2025</a:t>
          </a:r>
        </a:p>
      </cx:txPr>
    </cx:title>
    <cx:plotArea>
      <cx:plotAreaRegion>
        <cx:series layoutId="regionMap" uniqueId="{ADD84EA0-688F-0F4C-B61B-CFFC7FF540D5}">
          <cx:dataLabels>
            <cx:spPr>
              <a:solidFill>
                <a:schemeClr val="bg1"/>
              </a:solidFill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200" b="1">
                    <a:solidFill>
                      <a:schemeClr val="tx1"/>
                    </a:solidFill>
                  </a:defRPr>
                </a:pPr>
                <a:endParaRPr lang="it-IT" sz="1200" b="1" i="0" u="none" strike="noStrike" baseline="0">
                  <a:solidFill>
                    <a:schemeClr val="tx1"/>
                  </a:solidFill>
                  <a:latin typeface="Aptos Narrow" panose="02110004020202020204"/>
                </a:endParaRPr>
              </a:p>
            </cx:txPr>
            <cx:visibility seriesName="0" categoryName="0" value="1"/>
            <cx:dataLabel idx="7">
              <cx:spPr>
                <a:solidFill>
                  <a:schemeClr val="bg1"/>
                </a:solidFill>
              </cx:spPr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750" b="0"/>
                  </a:pPr>
                  <a:r>
                    <a:rPr lang="it-IT" sz="750" b="0" i="0" u="none" strike="noStrike" baseline="0">
                      <a:solidFill>
                        <a:schemeClr val="tx1"/>
                      </a:solidFill>
                      <a:latin typeface="Aptos Narrow" panose="02110004020202020204"/>
                    </a:rPr>
                    <a:t>701</a:t>
                  </a:r>
                </a:p>
              </cx:txPr>
              <cx:visibility seriesName="0" categoryName="0" value="1"/>
            </cx:dataLabel>
          </cx:dataLabels>
          <cx:dataId val="0"/>
          <cx:layoutPr>
            <cx:geography cultureLanguage="it-IT" cultureRegion="IT" attribution="Con tecnologia Bing">
              <cx:geoCache provider="{E9337A44-BEBE-4D9F-B70C-5C5E7DAFC167}">
                <cx:binary>1Hxbb9y4svVfCfJyXj55SFGkqI09GxhKfbXbl9hxLi+CYzsUdSMl6kb9+lMdJxm7x5Nk8AUHO06Q
oKWmVGSxqlatKvrft9O/bsv7m/bFVJW1/dft9PvLrOvMv377zd5m99WNParUbaut/tgd3erqN/3x
o7q9/+2uvRlVLX/zEQ5+u81u2u5+evmff8PT5L0+0bc3ndL1RX/fulf3ti87+417z956cXNXqTpR
tmvVbYd/f3l9X993+uWL+7pTnbty5v73l0++8/LFb4dP+stbX5QgWNffwdiAHjFKcEhJEH364S9f
lLqWn29jfMQDygMUUPTpB3959elNBcO/L84nYW7u7tp7a2E2n/7/c9wT0T9dPnr54lb3dbdfMgmr
9/vLTXdTqpuXL5TV8cOdWO9F31x9mutvT1f7P/8+uACzP7jySCGHS/W9W38n22N1PBH/n6qDHFGf
Uopgyb+s92N1+EeY7a/zh7voQB1flurvxXleHV/GPRH9v2zln2wVsISrdj/LWnt/lJ1+8cedkvdf
9uZPMAt2FAQ4CHlIDu3B55hHZH/9YZUfDOEfSvO8Gp59yJN576d99Af8+e+2kicy73Wl7e1NDTb8
eGM++dI/t5OARpRxhB/cVnSoJkwoj1BEv95+oq3vy/M3Gvoy8InwDxP8xXRyqW7VJ7/6s3RCwiPK
w5BxSp8qIzjClOKQHJjMDwjwvBK+DjxQAlz/xXRw3sufqoIAHUU8IITx56M5O2I4CiJMw6/B/rFZ
fF+c5xXyZdyBPvaXfzGFXN+U5f2Lu//5Q9vuZ7orehQSBIEdk4fA/TSqhEeEsyiEfz6H9QNL+WGp
nlfPwfADLV0f3f1y8eREyb7dY8Kf5buC4AjMBrGQPBtP+FEUcILAar688iHq/4Acz6vk68ADZcD1
X8xiTnT14aa9+6nKgJzEB10g4j/Yg/8knkRHIYswY9HnlASFB0r5EYn+Ri1/Dj1UDNz51TRzM6uf
mSliiC2IsRCjr5jqaWoSMsZDjg+c18n3xPgbVTwMO1TDzfyLaeESjONe/lTsi44Qp7DQX/TwNGWP
jhAhGEOM/xxMDnzWjwj0vEr+HHmglf2NX0wty1b1pfL2/MWsbl6s9p9+ZjxhkKgT+OH8wVjARz02
FnKEAk45YOWnvusfi/W8pv7mMQdqW7ZH10erX0xxr6sPPzfy+0cRoyzA6GmUwf5RECHwd/TAn31f
gOd18mXcgRL2l38xFexuWiBFv2zcn0C2kCMC/CKh9HPWcpDMkyMc+MTn/vPJ/PfFeV4hX8YdKGR/
+RdTSHxT3vxcqyAQRRik8oB4n0tYMAONhYwi6n/FAo8TyR8R6Hml/DnyQC1w4xfTyqLa8yveK13d
/Nz4HwBHTDgJ/D8X/3FswRBbMKIkPMDFD/K8+AF5nlfN4fgDBS2qI3j0r6Yj29233wXJP7F+8GTR
gBk9V/eVrruf6U0pmC4YJsLsOegRHkWwb3yMv5QQDsLbjwj0/P74c+STST7M8RfbF398aPt5/u7G
eFp6+madzT/y/TCIIIw9aOUpaMfkiO+jH+GfU178Jbw+EA0/IM/zSvk68EAncP0XU4m4seBPoaT6
M2E6ApAHNQLAf38T5hDHAYG096k6fkyW5zXyeOyBUuDWL6aUnS6V/ZnOCx8Bd+3DX/ygELCDx7EN
Ql8EwY+FYD6PAcf35XheGV/GHSgCLv9iiohvKnNT/9QUFh0BH005CoJDHfAggABDDnzUj4jwvBb+
HHmgh/2N/2tF/H2w/+rfE3BCi08NGI/6Bb5999PEoSnkYOi3COyH/b25+/0l9GYQIAq+NnbsH/Jk
+z9tw3g05P7Gdr+/hOgC5hSxiOCAhhRH8LDx/tMdBFQrIRGUUUPoAYn2jq7WbZdBZwgUi0K4GoGq
QxKQEAZZ3X+6FRyFkY+AYYI6OCUUs69NL+e6dFLXXxfj8+cXdV+da1V39veXkN2Zh2/tBQ2R7wNT
goHMBVwS+KEP283c3ryCvhr4Mv5/qWqoJm7iQvbBXWA8Erc4Py2m+t5H+b0XlnjZ0Cjb1CU6f7RI
z7wZJveXN3PgaGB2AWF+BE7l8ZunjnpjBzFZpDZItB7ft4N3MzN+SZU7/var9izoX9+17ymA6UIZ
6PBd/UAKns4BF33T2mQY049taq5l2ixMSnaqaFxsRnWpxnpbD2yTT3hVBeZujHrxbUn2kzpcbiCe
oA4IsS2KQqA9Hk9aW9uHjOSRwLha1zaL+7oSIc1TMTT+dq6KXZ1Z/zsv9WGz/PWtHJISElHAnvjg
rWFJzdAUIRfBQM981HRJoLHckTGzIip7GbvGLDOzRqzfSaM3vFDbrigvGiNvicErHXSbqcAX6Wia
uC+5UK3TImf83A/ararwiUXddg7IHW+n5Nsr9km4wyWDXoLAp5ASI7KvAj1eMm6KtsUz5rBMjoqo
McJm3Xp2Q9widIwGeRrICqSxyD8ta3dWVfkHOeJm/W05nlvDCPuc4TDAPKT77fzIULKw5I1tZi6c
RplocbjJyvxDi4vvvIfslfGX+YJH2BeSI2hG2u/lRy+y80CDAWCRSFu3bop6CUa76mgwC0nsrvPr
RVBdq1SJUqpUgG9pV6OeM1GW2YYHeRWPFn9wdLp3FXnreSURfho5wfuWiNo0UZza+Rhz18SS9Spu
+mzb+0jIqRpOlFU0QVy9o33nx1EmF/6cVt/Zjs8ZfvRoggcuJ8+tZcaBMZasj95ik89LPrbRGqG6
FBPV1Xd20HPbP2BBAOsEWRnGAYTOxyvK05y4NKi4mGR24gbovhMlAYcmRmuqRPU8qXIqxdBq2MPQ
BgdWkaeFsNF4rfswKSq/FKzQy7EpNtSfsJjKQvSe7zau6rz1UJdqE1Y8Pwl0VJ63Q7vB0hTfm8Ve
yoN9sTde+KGU0+jQU3t9z2Q1D1xUIUqKjocbgGptvdA8Yp1oAjMsi4LFedSmIpiiejX1nRSEmqts
YjqZHVlWdZUKzSQRKa/uhwDpcNGXAz31aHQ2GZnw0hs337abgwDj4wD8Dbj3CHqCWAgiPV38iPms
n6Y5FDVO/WUUYhnXc/NqiKJ1a8MrT5YXuGty0eXpdywJGJfHC/bwZuhRCrEP5CUKD95M9QhWwBUX
RLt62Xvu1Ku6+bTF9WXRV806Cyw7+c5k91D4Ly+l0OcBEJpD7N7z14/3Gp6bsjfZGIrBcva645os
TZdnV1HJyZWncPVaTjlNutl6x3ruqEilwW9R0BXbPpqKN0Ok0HE7evyVdemUmAJd+y3bjNR0Vzqq
OmEVxKqKzBdajR7Yi6zGXMASZO9wmNq49yWOJ6w+6GHOV6VBVWxTa47bZvBWlHVs49eYiWiynnBR
Fp72rm1LUYwuEx5u0zgvq/rtkFm2NJ4+I3n93vnNsO3CnJ16JXpX5MO0aLyUfSys91HXYRJkzXnX
KxaPe1/TIS/OxvIqCnS5Imrut02u20s5Kywc7/BmVh7Z1nWnY1Oq7obPpmrF5Gd80RctCRI+aH83
sgafV2za5cNMZZICUrpIqc4WNJrJ1cDZeN0b0y3NhLssgbacKKbW6SSP+PWAKxrPdbYtMqKSyBtl
zLK0uKldhkSfmQIcYnMXzaqIa523SxLk/NYjfXXn5tZbBiXtbgKvTgUAiWKB09JsDW7rrcSOCSXn
UnhMvyckaAQxqVuHUpdxbSA4YRsE26jMQUusuwrzbOE8/A76e/vYI+Ow9nrwdUS6YofkmC3HQsWZ
8sekKlzsFTOOOweW0LP8g1/bahE2tYu7nLMlpkO38BxBiyIs4r5SJ5ktyzjUc9LhdJHX9abz0DKi
OhV1m5exsQ7m2tUXOlPXKtJJmqP6Yk5d9RGVmUzyosPgJVgvAlZ6V6kJG6FC2HrYwsRbwmFjDJU8
dRnOhGIWLeq6twlmfXvethMVMvWp4IXhC2sL77ir7HTWs6Y5UZg3ZyVuu13L2iGRBLnEtGFwj3Td
dCLj1VALnIe96GqV7aoKnTpWLP1+LD5Y0HLk5WYHKgwWduhdjPIhoZOnxDAM5XE4MiuI08Vl17Ja
VK5LcF3ZpEFjIKLRrvLMVklAmv4YSoDrwW/vHeVXTRjoKxpNzVpWgbNiJGwURQiLZYjpdqVp8MaN
vDjhvvHEQDd+Abs1S9Ft4Nt65/s8X3YZCa/qyYEk3HkJbtClP3q+iPrpg2SdXchcA5xsyWWjgm0r
vWjbGpsnsi3Iwnr9sA1sEArFXbAiQaUS0pannpOFwFGuNlWbBsd1FLi4zFR9nxKScCm7WLUDWXl7
lNjmXlaDfQVcxX6ouiFmyN1aksppo6WMcBLUfbfuG+3GxGnaRAs6NwMSLe3zuEJtUtA6SqbSA48Y
hlYY3uUCdnZ5PagMuU3d9827gc/hMh1Lk2CnedLzdB35rai078VV2vB12Q5DrMyQCexPubDFXJ2U
+TIMMxc35fTOOP0BQqxeGMykaIOgXs1d9iYj6bRuWv0mC4rlXM5REvB0laUeS6Sd7/OqxBuoEm6y
qBpEo/NLfwqiVIS2vOyJzxaDR/J4YnMf1ymzyUS7LS1Jk4xKvg/KiMVdo6u4YagWbV1VYpyzM+hi
8eOuy1YYAEA8MhaIyvjmrZ2dd4x6agROowV2aJOSclN1/mnV8XTRe2wQyKY7lGVhYgO/XGPb9kKH
eSv6YVxC5BcMq/tgsEakc5Ynad+Ys6Ke1nigu9wMOz/r8xUtp/cAOWAVoJ8qNp2eRQFNULHJ+jl2
heNJng1xH7YXmjLoDu+jE2THYZFOl71vzyTyVyiNTFJExSwaFr0u234ZVf1VMNJTJTtvE2Qz2eJp
42SNdk2UN0tGuH2PYI2SSGEVdyODcGGqQBibZUnRjJOwc84XOvRfsbqVougGdKwqKdioKhF05kSS
ESx9lLOYURprrEqBFF1ERkdLNhjhpoEsHR2Hrdfx3eTXr0rMgqQJdb+UVnlxOXrr0Su8GGJGF3uS
p/FkUbgDhDaczZXUuXBdMK3GwVsQDRanq5qfjLT3YTvBaquubOO9t1i7ogCzzoqLziAUu6EYRerZ
XlRUTccSqTPsuqwRXaXedJxXS9qjV4EpS+HqsNpJRN/ytPGXNuLdXeYVGwYAV4R+1MbMM7lI4fFc
V3oTMfV2ViHAvC61u0yjW8yD8kZamV4EM/ooy9wIjSa04KEqEjJ7XSHoaC/TesjXEE5oEnKXng+Z
Tlqs0aowNE4hQbokkQtja8CtY1LkMVa2WCJofD8djesXQUsvmjGPFrpwy9bkfZxzWM46ymLs1eXS
OoIFH6MozgZFxDhlFJwpCxdzRRmYQxMmqqjbmJtmXdAQVodzbzfZsU9q8FTlqK5pbtiiqnCbgAMZ
AXPLHfiDNGmI7JeqJ1JAbrEDFraOaaGCuOhyb5GHmufCL+YtivJQlBZbYdO6WVQNHTPR4fx92Q2e
mJTMb6OU1avWe18Nqt4OyvFdlpuzaeQb4ETmpdGFJ1DRpbdNYdpFnkn/Nc6z7FyhFl9z2vrw/aoQ
xYSbS+732RUfAcP0pXPLIizTtQ6rW5dRb+fNLdr2jPeCobQ/adPJXA14du/Dni7S0OiE2bk7jjxj
WOxCkr/zAkOWcLonfFXNYbVJuzLL4hAPb2XWt7Dvgrzb9LjXMaQN3Wb0ByI4Sd1JExXHQ4HZ64nW
vVAQtleWyDvIXBalgoCmHNPbHIL/nWz0uCwyL4tlYPX7vjdKjLIqzxWkAWgIyzXg7SKpusaPR2fN
aTUAmlIlKbZ+NZVJMaAIx2oorrIxB2oiaxezVGcKQXjGHsTjptLLogxvLc26E8NNKhyaYbu1jYqj
goyxanIFCVRUb6KmrU5rOoiZ5IBBWuSjLUTiGgDPBE6/07Rc224gG5ZKdtMBBlSJyd/w0YJTMCGP
O9/0Max7nZSdsX7sIR1trStnoSztYEcPaF6mOAWsUNHXw9xO59wLybqLOkimlOaLOsibJNes2AZl
B4iyRpd564M7Zmhc9N3EEgg1H7y8LZeD6eaF1wKQtBOS8cBynvCqjlHtTZedyfDORl4XQhrWRUsy
a7vMZfoxVQaLlPkfvTR3gPnAU2RlMyQmzcqLdmZ2NReTPi5nh143NSBLg2y5BXBVxDk25NSEwWXI
NNs4PGlYyhzggu7NhqgCcJ0LgBDpWxz7EBtXmmYEKJMU4biRUgvrT/Qd8ltI/vTYnLY5Go49Xu7a
sLrMjddttR/wUw08zLKHY19LD5asyxHfAd6YltKRfGFJo09Y34zHXj7rxRBEhZCStsdVr10cOqPf
tpVLhe2Llcnqsyr0YqXbTIx+Uax9f76oegVxAxKuU+XLPvYV+IWi8OukgEdfoNS1WjThPMbGt8GV
Z13zykYAvGyZvxrUmMZm8s2Gz3TYVRj8X6plJrSahoXNyuByKoo7WpTyA8pGBVi1riCJAHYhytyK
5igHwIr0ri1kL3rjfOGqsIktc+dRHs2Jx+1JUHgA4mk9LBwl770gx3HtlcGC93mWuCyUsd9V12PY
BJuITv4mkIG3gB20LIapEJ6e3qdjxBYW8gDwj+uJknVpaLac03mnyqxaaz+Kx9Gk8YhHuslc17wO
EcBJrgMR+EG/8KvsLovyboHalAjI2FWS5xEWYRlB0ufPwjNqgWStt7TTt6gZh4sKAsyFbMrxLDPR
tJI6NKdwWjG8rup8AeAqWNt6vmHhwF4BKuteQ0P5fKEkQ2dNlVenOmpc0lBXC8ZsHUszo5j5p5gX
b8qpXHnWnkyNsqsid/mV5nOzbo266CSVx35QTrGaJ5hXjvAZLRq9wW3rL2RHLnmjgy0avDqeo6BN
ZF9m5+MACL0oFoPK3RtdDnvbTdWFLv33E8m62Pf0RmnIFF2N3AImtmUFu+orUy1Bm3rTWIpE4Irw
zthInhBvgJ06+vUlbw1uRAo4fRuNwVvqyubK6wD/W8Tm+p2sGi8ephR2LGCxYDs1PtnauW3eTD2h
x6UM+gL8wszDBBdRuOQzHt/nqEQXXsiyhMJaAAhImGlSSITAxVh9DGkZOslaNANQmYF6HkgFyWuR
A+2UXRUGglPfjRejCu27sdJhrBt8k6kCCBs4xicizteA8YYtz21sanzmt5kT/tjWa8iX3qVVny9Y
URbrcGoAAetUJQPuo9eDCdqzjO79cBj1S047UXW12+RlrRcSo6ZOTB1KKmZrrgrmy1XN22Uf1dGa
M305TZ1Z5m7Ib2AK11Gqps1oi5MaT+/CllT3AalUDOYjRRBBht4xYxZsnACKmEHoyA4L6meXAUsh
k/OlL1gdFAuu/HrbOgWsZgH7uJnBN0/pncn0mEz1OMYNL2NswmIR+fZDW9DppA17tXCOzsvZgPOC
pm2yUqyMIZiWgs+p3OWQXiSNgkwutiOWkNKVAOhsgxIwQQKU35SdNwDZINT4wRoQejJAxAZelZQr
06nwrSlMkkGmuyw8YqVwDlVC27pdGs6zXSfnCVLrqf7Y1KMX9252Z0jm86KR4w4cYLRhXrlO01y/
BVZi2NEmAFc8RcUScsb6tKjcBRzt1QtVwhJnbmhXddjOAP/TAq9oODcbr2hqMUy+XM+THwD+6f0z
Rgq5Jr1fvh8n227HOVd50g/Wa8Q4KHkD5p7HQRaalRrqIN6fYYs7OaA1TyHzBVeHgpvZB9dVDLk9
1qk2OuZjQcAr0CFxHnEXuaddBhuRQYqgJe5F3mjvIpU+X/rTiK89ABNNHAAzsPTngG1blo8JTd2O
BXMIiJhMYgiVXufNtOmzSm9RO5NNMYblqjcWn05hqERBNLqpcFVL0XQhEh0K7t2A/XUFkfAMiIN5
AUEXUVE1zF97OSS7YvRQvZtt65+VTTpD6GhL9cCafS6snT8wig8VolttXKtk9vlk9NeP/7nSFfz9
dHL3z4v7g9V/ftp9OZH9zW+t7vW+hcIefmkvzddngTCfpduX1p58+Eud728qeQ8HvP/m5o+V+aDo
vS+yfaPM99zppH0R7fPIh2ofdPgQOCERhRG06EU+D4HGfaj2MSjbIbjOme9jgkkA1OGXah+F7v4I
XBV0/EHJl3G49aXaR48CSEzhdAx0STCgtr9M8okmobb5+fPjWh90Gj1lJxGm8ApoHYRaEGIYf2LK
H9UWyqAfptloJyLWlwnL80YUcnQbpjsOOIOfw/E1JsAh8lWWtQpoufC8CMarWXMG1ENWiRzYsQVU
Lu4qA3RL1ZE3w+zliTNmSNqpjraZGtzSC02TaAWpkm6rUqiu817JZkYLGRq5dIa9n7twTAKoI207
Olc711q2cHVUAkguomUZyQb4iWYUWdDuyrZ4JWvbwkl9Vq59Z5a9ZcOGkuIsz4ETcVXdLvqU2FO/
HpJxDF8z7rp3WW0/cFnqDWQ0dDWkQOEVruwEM9FwLquCrk3moW1H2h0C7CE6Ocod5lUvimx83c7Z
Oq2U9yZk/riIguLVPDIT5zVA1Dor5RIQrb/I2hBt0JjKBCDONixttvLn4RJkkK9HVOFTWvR859O+
iUvOFn5PnQCW53Xa00K0MoSI0tkm8TmVQBG245Iz6zZtOaKFbbMz5M9XGfE2exyD+ha+2IO3dhV9
b4IiP59Jc8qlzwSj0iaOAyVUMR0X8Fyh/NaLnbEf9KzWaORjMoZQ3Q16NEMm+2kMkYDoARakCLxf
k/ElGucbn1twcKSogVfo3jbdcNqwMbxN694H8fvLAs5qxWnHoLwEmbff1M1yGDSK64iTpJcZ3uq8
56vAmmirPTvEaQRzG8s0igtX1AlnLk38zCtjzdwNcBFG+O3sAJ/qAfabqeKhBuLJGEOhzEjzmDfl
xkTGT5wy67mVXcJo9Q7K7ArAfZhR8NADTlRlIJ7VXMwZxomTVgs82hwWxFciDaMqDps5W2jnZztA
NzaJ8rIRup1YXGJYIc59fF05iYDnmEqRZjJaeBHpEsX4kPQpw3FOymbTdjVdmdLPRTWXXqIaH8BD
kaM4LwDZ8pKH6w5Ju7ItuQ9TDLNx7BVw1krUNkDnALEY4KeugcA50RWPJBKo4fdDW08Li+rruqvx
jYyyJXBle5QOhFPrHZspbC40x06UUWvi2YMd3PguPKN23Mkss+doqoJkhJRx4YIBUP0Y3gOlf5/D
oomhJDjJ6exAX1OaxnOmqyXMdbwaXaQXnAANDOUKuWhyydeRQ3ZVYwWpF5TMBS8DlXAD3BD123bh
h8BwzC3grQAXl76u2QIIGhsHJSuTeSi7pcrwuMwZmY5nKDsndYvy1ShzvgR6Y94Uc47OXJW7le8N
aqtsBkQg2PAYqCoZPJqe9TxTC+w1dtlUo14SWBkBxS/TC6m9eQmHb+yyhdLRzgGDXwnHXJiQXtNr
k7vqBKAmE5BuQUWsrcY3/tRD8g30QNTg5gy2qNuGMLcV0N/yPBz1KSZQPIM+nPBVR+oe7DmvN1I3
gBO6bnxbWdVtOk7qWIExL63phkXR9W4NHrBMpsnLNumYgy7nrE/KGmqmo2p2vgvmuKEULBWye+Fb
XZ36GbBnjTfSh7LgPwrXPxaL/3+C+n9hvCZB4KNvxesvRz4ed/J8GvK1LQdaX/ZN3HARsPH+BMrn
thz4tSvR/gaDMyjwWygo3PkSqAmc4WYkgotw3o7BuD8DtX8EXSzQXxpy9Kllh/+TUA3HxZ6Gah9T
zKHTDphT6HyIyKc2gUehumo49WZMfYGGPhPgeqKTCcxb8ArKGFrn8rXCGXDctn6nhz5YjAxoVZnO
TEAB655Xlp6gPiKx7xoF2UCG4zLl9YoayP5kll4PNbaQgJe7fIa0u5djF/fRLNfg0ZpVpHtAr1RD
HY13k6hYDxWftuLgWP0iYcPs3pWhN8UhtAfEqsrtiZGZXkPo10AQ9HLDRwj7QNGckfJqBL5TFMqr
7j3LgJib2ftKDi5OPcDTeg/P7dC5Nw55aMNqBnQtROmNDCCLkV6dQ5U+V3FlUv+4JJU861QOjIct
r9oCJusklOxkqtI1DVNIuYAfOq5r9BHowyxhBURZiedd0HRnJKMf6zAYV3khVUw6SI0In7qEZKVe
um5owFLnwJ6yEa+gTwba7YM4z0sWt40+88KAXiqTUSDi63BaSwzsU1DgAnjqjF6lfg1SOCjaoLz3
d5XxakjFgDqcK/QRzfgj1HBlbL12iGfjXTc5MEMth3iuJHBXPM0gz2iaboMUuOteBWmMPOAwJTCB
aaNv57k49lIC9O4cdTGfi/7jSPd6UWpXBiTJcjeC36fjKkVVDg0M7kZrKDCjFn3kc8VXjWKhkMik
Z66GmrPLNHCC/8veufXIjWNb+hfpgBJJXV7mQVLcI++ZttMvhNPOlCiJEiVKpKRff5bcPT1lV58q
NOZpgCmggIKNrIxQ8LL3Wt/a4avXpeqa40p5tx/tvOgUTVec+x2cAgGNBB+5+2K6OUTfgdIEXRGD
HtlUmcd4mNe48No0DsfLWtVPsR1uunl+jJRLV09eq2l+KQS0USlVmE9r/FgM8NXKet6zovV341S9
KcHKNKICpmyywqBQOYG+0lGHilGa+yIxh6BqTMrIclO0Yarg8B2Lurvvq4nnbrblZzegkinm8k5q
dxym9lw5day76IdRNS7mUFeQewlEoNmcJ+3dGUSdHnwBDKJaWr1jTHfp1KxQ84t5mC4aTyHv7LDu
ZawplipKpEm7Zd8NNj6EYWDPTo9fWtyguKLquw7a6xlLzaBIEvw0R6XKi8gjmY/Ns1saC8lHlOWe
UYWX70G8VbyE7OhwcVkwOGnQinyeqq9BvFQHpSYUrNizJmi+F72I07CzxWlU3QevgjJXHbS+ooZk
YJS+SuU8yE1A1UIjMhVClxFr+wOKgstUj99CFjg3ASxZNrbrfaWLH0FJOUTdoL+YaS5zJBlWaBTr
mEPh0Vm/6E/Q+OOskFWUF+O2LQq8ZMNXmivTe+lENrGReX7aTPW8iRS7EkTdHipmdRIQWEAzuOPE
mikdVoO3GIs7aDplBrwBc7YGdBQoOMWuTeZonwTQZJfBofs28ZEk7U1vGlS8rU2NL8P7pdQunWbX
n5JAYk/Xu4G0692ENtlVqBWDengLK/xOn88vYAxvIi85htMo83GEnVXx6T2Bs581iZh3OJiOdUm+
jco7FrqHgzk2r11ADmEdXfs4CO7DTewN1jC41AWUaxRP5W2ZNMvrUAb+qfLrFCZiuZto7X8qC3Nq
IekaeP1pIO3TElbQviz8XR3OSwo3mu1Fbxc4f4u5idnaH6g/PkhLIb0l2mYd5OZHEmMJQpB+d41C
PSmx9iaB49nM9otYyYGNvXgOZfkqhfc9XOdlN3U4ZQszNJlkvM1VkYSo3umymxfUUNLJJIWBFWRE
hI+OV9VtMfQMAjPK8Dip2pR4frOD33PymYhQVamjpxgQKMur4xLKAUvW06nsYCYXo3sJVf3IBlgH
ItY890KUfYlyX3jpDg18s4McJg8udKFSWfOvJvHlZbtayIJWy1bxtS2xBet0ofV0ZIwcpmhqroEO
UaBjQ+ycb3e9bC+TN/UnM4U0K0o8lmZWxZG3+irqai+gNl0kpW4XBQsFeQXbLlbNE2p9qL0oH1Mq
Rx99THWLqM98GNDnbZ5ekk1oqvOggekro2I3Nu7eVYXLbM9wMETdp9BBQmQjGogp8N85mvlUCRoB
iICx1eOFkHSuK4MlWPwAxfTqoi5KY0+ZzJT+/FChZamNyxwNoCp5VSIvAZnMIen516Dh/BYZlzCN
aqfTNS7MzugqyBp4O1mQKLlfPPSsDXiCnFva5S0q5xPIiWkvxPBWd7RKS9dbmGJLNhHy2UxrfV59
Cf0UcvVt267sBcxkc1iW8Nn4+r7Tq8nmhb3HPatuxtI+0Zl/6KTtUw8MyuyZ4bjE0Te24FjZWl43
dz0qY1TjdTiZTHAnDsS1FDc5hXPb8/aIGwzHrIp5Bm7qJL1pgY8jXpUwPB2NULuK9Y9TXQ9wRbGu
mPL4CQLebdTM9Ums/htdI1A+Nf/eby9/mfxv3MSvE2NhFuEIHubInZK2Lvc+xXLvh77PrFe5myZE
C9bNsD18Mpwcmoy7wh+uZSgARPhq2q9rUZ34gMOp2nybCOHW/U/rrV6CDsc2u5o4iW90KbtUeziO
+hmXsZrRANslvgJyudgKp5rFQX7SjuGUnyNybjvndnNj38EB9DfduqLhroNyP8IXrermphirNo8I
urp2seiwYVqOZKdiU6WsDSCJNOgCBIRSMphnE9cHb+1adBJyPczMvPUyPg+meY3G4TLz+fPY1zdV
ED84xY9x7ZfoqcSXteleRpx4KTb8dit5Iu0nt+zoKGgGSIbj5lJbqdUMFzuUG0EUTTtXqe+rDBlg
prkG62ZOfc/WfNbTdC7ajzpGdQNSKDi5XnmoaJYJYArwmpa3UdbKJqMASudB/ugLfDAzGM0sVmU+
aL6fqCJXCKjH3kOHto46S0JzkaN7FigAPsFke41WNR/DYu0ONagKyPjBI0wzNLQhDmxN3WaWTyb5
VNb8fYo9P2/CJX5qOmBygxPVaVoJenwPRAENrEk7LctD47pLImDvkSagu7D0ULZgw+GGCe54E3ym
Pu6njrsH9IJuX1Q43fgKQ3XVC9mXNbVQUeT3OvJvgVTwq+j68smt03QBgQSWY612y2TeipGfEuu/
sAb0QFJLnoXQw9AxW3FnW3m3xpbsqpo1x6UZ3joabw8etxvcuvMIwTj3Nf+q1snmcNhhcqzBe9Dr
I2qJJ9ryfkeB56WDKL6QpnsqulmmnsGyg960K6sQFZYt652wAwPtm1Q3lafEReH4yqfeW2CRqg1y
8n6QWvxIiDTpzx1OYWEl1N76Ey5P4sdHBstgJ7z1zpbhFaTrp+2TbAReHo+ip2j0cS8l+nnh7ICP
9gRvFJ5+1L5M1A8yCikpDToFh7/v3Un4g8tXVs072gS4Iq3JMBuSZ0GNVl97ZD4GjL8PPaqGJsaj
gG8h90UiflQj5JxQuJwI2Pea4lTrgFulIYj3veZxtfM4iuafLd1/1P7+3zS2f9Sh/9f/Q2o1RSIE
3PT/rFb/NvTvZyrlHz/zz/Z3a1ehRScoeP0oQsbkf7e/CUJgwCkTtuUF/pEv+Vf7y/4LjA7+HH9L
Ywjcv7S/WywaeT4C/BX5JPaftL/Bxub+AXYOCDpwBg0dCC3zwVlubO8fut/OmoZoFDa4BUuV1WEd
Hx1BMxcZ/TQb9d4lqCWnDathJlkzHgZ1NuDob8PipR/s1872QAq8OL7xI9enhQzDg/DZh2hmi0IX
eQH0JfQwJoiDUFkUWU2BNy5h+aD85OkPD/7fyO6/I8F4L5vsTwKELyiezG/vZQp9JFMm7NloRftY
oefOqAVOoCkfs9CCa2tMUV1iAU30r3/zTyb8l8cI7BmSPSILCcVzjH/LTpRisn5T4t6OSHMW9LXs
l037Sgy058DDTbLmUencKeoDeUzamYDxA+k24MbJVuFD6F0j77hEAbx0gBvgBkmdJwVbwFTHB7+P
eJYYalLoZAn6VqCxOkEw46/fhR/8zpCThKAExzSEhOI/8e+vq6GNe0hw0wAMpXBPYmDxDhXC2Zjl
+5ZcQkai3yfh/CkpeQMt79mzcYkURHMb+MtBFCAfudelqsQxL4YhQ2VHUk8m6lA5GHxOV1Va1eHm
2YVQQ3sUkHSUwPAWJlE9gKBsVrKkDMxS5lVTCCORhzs0/xbiStXdV3Jc4eC75jSP0J5NDKaE8v5D
VV2dt03C9q1KVDrxxoOEGbDziqgtHGd+GOv4I7QxS6F7Zt3QKZCPa7wfCsMOcQFjkMU22ckKhaDn
TVB2PM/sUHqIsxcD8UGjENzbTsG6KFHCdGzYtQadOZ3D6yDJ1yak9whWkZSPukVJR2o4jccm9LzM
9ckIZzp6RYkvU0lac66pp4+17uVNK2tyWC3sDSSZJNq8FioJC/mFROV1Xmp9tH4h7jmp212x+PUB
CtC6V+UKU9Os6yWO/TWDYhCgNl+anR0HcmhkHx5UHa8gA4t7Dx7toZvtOwGn1FEovJKgjvNs+4yd
ccGH3Z2VFxepE3RKOdrQjIA0yRjzYFZJcTPYDm6KHcb7VVuXw76Kr3TrmDEh66YWWh4qOBPoVYsL
ysi2S13bPU+kgazuvdW+KHMfXACfoPejdAf0MzCx/+tlG/xp32O9xsynmBWFwxIpv19X7aJIPYnO
gBW1Yk4bZd6SUT/pzj40xDZpmcR73hFENLQESt1VH07GeBCovFOKagBgaHtxK4gjyo+QAg+BcGcW
AWmCs7OPl/gW7PRdVYBljPo5XddoTrmiDwoSC2+F/Zu38zMl8+tZ4lNKGNLBGMuDN4YL449HMonw
CSg+r+kMkD6la8jTnjaoLJx9HDYoUK9R3hdfqljmbJ5ZhqVXnVjc7cyEXq2AdZ1GthxTnPy3YzS6
TVYEL5g8N73LwgG0r8cUKAJb57FfHAtCHxLbH8d+pJDVk0e/jk5aQBvrQ3+n2tWk0dB+FCF8NUfI
m22noyikTMHVIQTlxN3Ku/HQmHj4mwATHFu819+fBcI4hGAM2Bb22MJif7iewtq2RRdKkgrWvbdx
s1FxaAgSjj6PV1cISl+NqJ8rEg67GtXZMQo6SBKld7/6+iYg6OAC9uiAuwdUvJCiSfZGKaxgAIgq
UhY24HhXS+Udkghrf3ZTkC0xCKAeggTshDpO3TiS5Rg2ZNjzYeh3fHvX4Uz7U4z27nvEzHvsm+RA
TOiy1vYI4KAt2BkV9E9VM4t8AGHgQ0wsad6GE83HGJX/GCJoh9FZIidTl2RMtfZ7iCohddi6qasA
REcx3DM+R+yWEj7n5YBwWTnQwzqPH9hKEvEE/Jpq+uQ63mW0YS+RmMQuKbVJm6oOAKDRVDYNdOR6
LO6SARIODn7EB+rlcQmbKIO4250W6W4BXDwk3XJvI//dKc+Czwa5F8zFcioM7v7AidthVPaiW7YB
OgrSEmiy165g7jMDaImwHi5VJtEShHom6CDm7zUL9CVqtcVwRUozOjfTXhfmKh0UGT7PV+E7BVNu
8YAC4kZTU5EgoNLKk0wq+wpEpziRaO0eIlS7F+5ul6WKUy+gtoe615+aAf2F4PxduVY/ylHjgO28
8BHxsmVNS910aeRIfYO2tDtOuuMp18PwLgh7QJPw4qvyFbZRkNd48wVWU8bdeglkgxplVvumbusj
eKBvda0O9TI9A1op0nUQ66Hxq80t8CGvGdBoLK4yGdZLWvfzgx5gZJnB2Ne1g50d9LV/DmEvABWc
+K1zvTiBtUafvDXLbvLniyVTnQmhyR3lbX9TFGR5dL50O/DQE2KH3aty8QRRUkIYrHtiD12PLIOM
+Y7yaj612M+hV4BSFuNXUHdf+3pszktc/Zg6hg657MtsCdHGL6a7XcwSnBrACzZF/8xxTqgja7Q6
CqDm6MX7Y7gJEiUJv2MRR3Do1SZ3zApKnW6RiMQxArNNfFs2naNPXLVjkD8myCBsEN3FAHVDGqKO
7rpNOYk2DYVsakpdxPUZ7Ofd0uFgwlmeQp/Faeq6Ibjtqpk/qU2yUZyE+8J35QFCTJhO/vbQbD9c
ixq6T4E4B+5qqpasFn74EFf9dCrdU5CYGJw/NCRBPHT0aySqvJYljtDeQcvS64tdZgc8HAWor8ar
27SpuYgcEMn6fuJVlNlNxQpb6PVg23WOaOh6AJl8E3jGzzo9fPUcDlc6Bnj/87KHS09TEFuQy8Zw
vYRQ0QbUKE9e096KVcew2CG6dXEDrp3CAZlq2X0TAdwB2aJyKOzM0i7w7yy+smDfM/wfPeSPrmGx
CLT96hlBSjxxNhc5H9WaLtHcon2Fmo1w1gW+fOavwVMZDd/gw559l2wuTxHfFRUKoKaAjYCDhOyh
5MGo7wAbsHXYt3Ww5Vg7uuu4j2xt4NWQ3mz7SD0IFrZHOJsVcKOxdNiYOIh2gAtuQ5MMD8sK5TaC
sH9fxqyFfgKbOp5iknlJ9QQzZzoRBIJ2yCJ88cYQ2ZFEFmf0xAMe91zljhdV1tICXvKIBgDrlQWX
xdgGgaIoPHaW1VkvoYiDSal2lo/LTiAi56L6iYdd6jm1nzW7jThpX13PHwmd6G0HjRkhpRk5M3Do
y4414GFdvSJqBesrFdAG9s7GVxFP5OjroD0w5PByGrnqK5udOvFZoT7tvOpaLEOYD9Yll3muncwq
nL0ZRZTuEnf1cxhFa9oWEOK72B7GNq73IOy+egG7Im5k92sCcBDAzmjP0Sw/txVYA5AK/BYRnQ4u
DxgGTvrhRkokgFsEg50eCGg7KjJPDvdw/mDPIfcHGLkdTzWyXk8+XHnVBh9+RD/KyMBCrwPE4JrC
Djs71TYX2i9g4qHZB2pE74zfo4CECNllwxKs78PPKBqmCiC2No7XpAjlN9t3eQ/JO7WTm/ezl1yC
vgzyoJuqY2LqzAtNeBMbVwM+les+VBBKjWlQnsffS8eTQzmuZ1PpcecP1fJcewnoY2/Zjagq+RDZ
K63NV6U+YRBhn8ao/7KRrZAlR/XqdbHKwdHdd3i6gEHkXV8OJ+0jmkfHFYpiNIOmHGJI61up3ZtJ
3vdN4WX9FmNlVYNtic9Z50iShgdI5zoN42HZKxQmgJsiP9WdOxY4U++b2rsuHZsfCVvLPZzpr9tI
BiwO3Z1xBiEbWcbel7JX6MjoIC7SqMvAeJWGksPDqJcq0wuePjfVqyQ45JBKVmdjByF3QYEwN9Z+
f0TL8rKGgDeFu28JwSPDLX/ggS6+taDXM4JklBLLdLB+hUPO0wQLCPB9SxCe6EkJi8cgtMem01xJ
cwWJkdzEsWHZWrj1PPbD13KSMoNLW7CsTMCCSFo+I033efbyMCphCG7JsMiu/rn1wdXGuntBTWDz
PoRBUU4x3J6t5C35N5RqTmDZM3sosNSw0xbzyPDVKa9DgWKJ+8Wa4y/mdFqi9rBoRk5RVH00ffMZ
IC1g4TWIb5AtheeqisfStvXBCE8CBO+T5RlfL8HxP7drhu2DuQ+gNtCdaOZ2IcBvcLzYirqVCcJK
aLYmWMoCK+eTYuyr8hp7W9BVnpewvTeQQz75rppQQURNVjTNmnVOvWAxDp+jDnlEW4vmEoKN7eAI
i/ZSz5y9dljCyPjWuVeRCWmjGhcatiLcBURFDHqgo/HAzZGog7MDaVTJQMD5gYrQ4zZfD36wyKdw
CPgMt74mR4OaMm+q5H1hxD6vVXRhsFAvC8ILe0NwHsZr82VJiH4U2BvNplRWwmasw54i6zDuWFBf
MSuApAGJ3J0PJ3y/ts1jN3nRubE4sQYfIbU5weUqy0Ld8hVVIXhuDbmYLd8Ro8IymeeXsYWnWgbN
vJvKyU/HyfNvi9bzWhzZujqihWjhlHGUxcP4VuFO/IxhInzrvao+6/WAgx+Q8ru0wZ1DLmCTN5dH
Gtswj+d+P3aE5p7FeQhD5EH3xuzDGUxzUTRXHyb8GRrFxbZLk4ktZMxXRDjRPu3RWCSpXtHJCRvq
fIlskOKom/a2ls1uiQRU7mQuYB2F5bGT8LABSJSPbKY6nSeSnJHcqrAXXACGzfdOAOT4MRlwKuE6
BscsiDsMsiUZUjjNzouXMywef28hI1wqQJWXIcLWmxvkmGaQngc1o4lb1L4fvX7Xd4COqDyTmV17
v8GSQYYkvqX2rcATUwPqafDTLZw0QBidaz4kqfTON8UGA8C9uSPoEw8G/uAHoKn26nVB+2CRQNW5
MKPHdxaHKbqp+ZaJXkUpt+2A3neB6ZOZbngwvh0QmgEAmQXVCqBacgqH01cIfhctL07RHNvbDlnM
nUxquIycivPKlTwEQJkeqGPTnipWXCeoGXiElNzUsJFyvFu4A1AVfOzVF50kwVtb2g8IjgFMB0xU
CGfI0C3mK3AGfUIjOpaHSzHvLXUdnJAqOLY9lzlXHA+Vj67dKR7VF5yVPc27psPiV7YYnkiZsKe+
pOy5aTacFLbsAYLNeqznuM7raM3LbhZn6WG1TPa+NeSjVqRJ29L5e+UhT6C8/hNfR8xzGF782BsO
EpkzaP1FlIWmf4M5p87aBLlkhmfxiDC6CFVaEwYFRxdJSsRGaSbimwihXsgKpY83qgfV0x4XtGrv
cdnqV98GOGCLNkDLJgmSkq5AaZT0FmdiYH0Q8DNi7UQ3CARoJHBJEdWg+xdEYjiipOiuHn+mhAaK
ujZqludEQPMsvXD61IJRxKNO9rEBZeaj6qBNTdNlbd4hj2BugI9KCE8sTksV+GnVFvcFDKp8IBrJ
pwQpNXQE0WgO/khWuP5yvRPwyr4gJDoD5ajHoxmS59nOQCZhY+4rZ1S2wu0+xi5CDhdR131Yke/Q
hux+GLsF7QbiGQMtH7vKh2m4IsmaFF/mZProMVKEyfYUBLDHE3QGkyqeOs1PNMJrX+pA3qAl+3BF
+TiOxSOmngOqqTPt9edmDd6GErHGVm9iTihvzYDbw5gRg1c4r3v0a2MLk7YJqx2ZyHjwBxacicbc
DkbDjLYGvjZCOOkasO05iZz39OUnR4QzEZU3vREiIanfdaiQmvKmSYJPVhTPMpgOGgRuioWLQCt6
nKJ3IAZbHzulR2ZoRIcz6Ny2b8avIDkzTUD0+EeaABVtK5kvpviABpdb17ADJiS0fyM7bHDZn1QH
iMUYLEHBbqNe+VV14J7ScaExCEYXyzUwoCQR6EgFgstZMgO18SN5UJL9kELTjb2AV1rrg/U0Swcy
IL5H6cNC5dOS1G8/ta7/b8P82/nK/4coTGJM4SJ/GRv41/fl/Juf+qcVg29cYHBgEgyOxSREmvwr
MoAvgAOICAwRCstPqBCa2z9JRBr/F+aqsDBhMRbyNpDoXyQiRWQg8THHD35PsA298v8TK+ZPU1Rg
wmCSCQWFuA1j9H+T/XTBFVxYlFUt9Jldi7xXCqRZIhUWzuYHamb8oYnm3V+Lp78r/hiQhV+GiWg0
CDbictsKfxDYKGKAjVfHDtNqGIZwrUKyQ1Mzu49QIC8IBRyZDW2GeG5/6ir0j//pr8eXKcF/AswJ
3RZfCPfrr4fW5Ea7uBEEnKSYV8P4DQz+9rldnH5WMY4d6ScxmDwU6GiRav03v9//81PnEBaRRE+C
iGDmVPDrC5i9DpeigEbfK4wo6EfQC7qZXYrgEO4Nv08mOPkYJYDxFPoZU3vQiPjathmur/pE5jbY
mbob7wPH3hC31/sF7elhhqn8j40PW/R/iJRsL+SPSqifYE4dsFdgmpieivDKry8UuiK4y6QZ8Bhw
QxZTVD0t3iRvPXQD4AlxLt0tc1XqzELPPZmq7V8sG4u84d36oKf+Az/L7gkt5W05annLZcUzHiF+
hdXPdwNzr8aD6Gxrb7oiW178jbkU/DZWKcALJ4TAtcRoJbhz22b+40rrSwsYbSx86Cvg+akhPgRk
jNSZPPKg1qDeEdtltvEwwGFgt9DkD1WF9kRrjOGgdYM3RjC0wxO9BPMP70wU3ZCTxRxsgXtNLc23
JF7nvxto9+9edRT5QcQI9noQ/uaIhUuylRLRAvCqRt5SR2+tHjRcsAB1r2penBwQ31a1Bsahl8zK
98oPzN+t0u3Z/Prhb+cMji3YjPGf7UVRzTE4f/hy6OdsNmoUP15TfIYbtS/s6O8rAX8tKsDOjbJ8
kYwuF6AsMzxQb97NrfC+Jl1zqlri/83zCf68LHFsIfCIHQS12o9/81586RWqQAw6bZENKcw2YyLS
j3XkGZTiJcajteIwzbAqoxaziUKLgwZhizekZ45rMXwljD6AONR7L0TzD3kUSq2/qAcgYCpte/nm
aZBbMwjev1mO9HfTCMtxy3sFNNjiXgiK/bocIav3wdrDJ17jlmLEXg8dJr4alOxZ71DoUOs9DEZd
iQDhKRbvGBDYirpC+nGcaJNWzj8Fqt3zePF30HIg1VZvVpQ0I/oZwOZHwtR17b2zXNtPOGBy0JAY
BxUoqCf2q7TRXUIRdRLTDTiaQz3XoOyQ9cyCFksdA5YfIKgV+xbztv5mdNbvc/62jcj8LZ2GYZlw
yX/3VHTVVHakGCRg++DHEprXulsTCJSg/tZpvsW4qx66iXrpJip3YbvcYxIN1D7C/2Yu5b/9CMAw
+FtCFWmS6LePoOcmWnyLtWMxB/HQqukpYvphqZajQqkNGbI4dgk6zQo8wTgB4lmjet2Tof9SV/Ld
ugnCZecd23ABkE/aGSilwI/5WGQJ3hMasdigl5CffFn/UCaQCP8KfIai8velikrMulFXH2N+MIui
i46qad7CdcAJi4W3j9AMpCMM52XrLBGDvm3FGOd/ff3BnPxtZwcEtYW/TR/FcFBcxb8xC6vhmgWV
v92/gj8h7WJ2eurE3iZrlztdJodejO1HJSP+Inn1bUYAF6eeg8RKyQAbSZLcQ9cGX494LPVH/oGR
OAG4uVAiZoZwrsZ3f5wKKirkfTHjdONWAQwBCdvXgU+ekF3nF2vxZ0lTQnfk/gFJReTrTTz96JjE
kLPAgsCtpHdOdPXVRKPYY85PsiPIlxVr9dTXQ5okNrraNikQWaxJbqB85q1EkU8xlufo+9ONj5xZ
BjM1J6Mpd0gs9J904llATipJbauqazAsO8PAaXsYU7OXi9V7N9XJlU5jDycAFKFLpnbvM8fyOajF
JSzNuoOFzfbKzsXezC78yiy7m6nSaJ0mflwKVeVRv3lyc6vvMMvKpUsTI07mA4krAIZckhCTxSxa
/qeYAsYA94XhMbN+ciy5s+hDztAw6Y6F6L0ExcgHhA2nc+BP8W7pfOxUHvcnPaClwT/7iKH6x7QE
TPvrEbWnxXFepj2zc3PL9Lxma1MAsnFR8H3x+ZptkEJmeMFgtUPyinrRZFzjhfLOzkiagZlDAYKp
JfCAnwqMqYIRIUY4BQKhM1f/fEP0JMj6HkGy+XA2GPOYlnqH1pWdhgCG4WgVxihi3lPXCZ7OCm8b
dGS/K+vJA+aAQUtz36DKKoHP4UqyR9MFUFM4KT+14bruAH+PeeTb/vOEoQYwVZCRQTgDJITqlx+A
nskXzEK7X/xxOc+YRDDkAbRmWPHDKpGwRxGrJdPYlaic9gsC858RLeVHg1L7ak2L9TJN2wTOoSNp
7wbomgEFG2JF8iVAA/sEYOe712pwdGUX1EAMw+htKoXfbeEHhU5LtsiUyPEumQTABj2OdE87qV6m
gfN8GewJtPiMQKWdD80UKwhcBebAtc0ETLUfEOnAjKCc9pgaE0jR5E3Uy2tjQ4M0hPNZn8e4OTEd
ahohkjcyLnFWTBLSD9KL91t46Txg+sgVoyLnewUKIfORU8NMkK1cn4BiwhZHubBA9n2qaNXvCOft
iSe+twfxd4dcP8YLUdNAMgY8PlQpRc7iFcMNQVVqH1M/CIz+RMGbo1WRRQiQ4knG6s5z9xR13+0E
0/MWEOETMsDTI459eprx1ZmYktl2F4Ew5b5slIOnNST+s/PX6KELdGn284aPhIzXX+QsP8jUJHPK
IjzCtJnD8rZzhUFaD7fhl7olIxypGkVmO4ftE7eDPECMAqg0wbWjYip/TMEQfK7mlWVtG/pHT8f0
zLywua+Lvjh7evpkjbBHfzTuIbb0HCqkg6g0CO95skOOhVTiRlZAISONKU5NMq7XslsxGAxU0A58
94hZtJ3nIKdM7AuNOtohJM3bb2xs0CAlqFn/m70zWY4cObf0q7TdPcoAx7zoxQ3ETAbnIcmNGzOZ
iXlyOMan7w81tKpS90qmjayvWS8kk6qMDJKBAPw//znfEQdRmF4aOS32o23ITijnqXVKVdJDxnKs
emubE9dYgwPIvvKIZpvYRWr5LiogE4EeYRohCbyXCghOveRccNoZceYa3PpJFPmJ/lRckE/mkFU/
+HPwvcK8WFaK3SCjokUjYm6ob6s4nHb1elNlayrTyPdlfkZSFFGQavkQ97I6hAUokB5XDRFwyb3K
FWK4TqYFM3e3EDfwZmf9cwMwBFGmjBDraGl6h6YaehgG6xKxHYzJQwxpeQbIejI/A5t7WU61O1mF
DKcz+OpHsUpI2cyxdFyCFUZU84QnCOziLuczkceSf+iK+hapwz0mfRNsY7Fw45EoQRyI49PgxvGl
IyG7FaLFPmxk1nZSnXuliXZHRS27w6xHKD6x+2ylYdgipnG/INbNhSRcd59n2XMzc1vDT1J9I+7y
WMVug5+dlagXNm8t8bVtbnjWyQUrtw+CxcuirsvCg52lSyS9ednlbEDVBrnGeuLZIVYcRH+sgoaJ
wRf5wUrs8tJ79QTTCyoXsiBRtR21ycYzt5IycnvLfO4Asjznw3BRUs7fxAR0qxNufKnHxj9rrv47
d4GRs60tM73Ju0kfvbr/MNx0eco5+ZApgtHVbyYcQJprbEFPn2tVXNkmk+nWIKk2bRejrL9or2YX
S14ceFHIou6mtjTaEaCt9OIm8CmVVXQA/EzyIJt63R60hrscRrOXQSRYvz60Sza+Zq60fgTjON11
Xi/feL+qJmrS6isW6elB+TFg3HZoePfJDmJfz4qRG7NpO+Z7maPrMcSmmLITs7urlsx4UqLgUGe3
LO+mmKwd8Erp/3BsPd2Fg3lrDfH8KvnkM+IIKW8D6JfJkWV+91haLZO/DQsA45DxoKvqzUTv3lok
xa3N6hDqQt8lFtHeOZlij5d0Zj5h3k+9vTsaC368GudazFvH/cuZ3vLOHa+4FX5JY18cO9vpGQaX
7+RsdISlqr0Og5ZPM0PDj4wFsdkQOWyyfDmkEwQzNtLt57L0TmRgFnyeenbMxCywomSJ3ZCfNrh+
a4AiUe47QTTG6bLDXyTfwqz8mgOfyTYp4ETpTjiEyLHsYpz2Z1cm/heYVtUJSXR5rcJ8JZkEW6ft
BGTPcFuEnbMDvXgsZTzsPGwJ/2SQsn4e8RiI8Vt6Du8RPxhR2b/OIwkGy0rEcCIWb3D3QGHOvsko
h2cvGk2cH6UPDlZZzbRJyBhul9zRF7OKp6tZTP5ZBEBRej580xFn4D+b3X+elQQBtZA2ZcvywGng
Ff7rz2ZxJyOGwIewaXnyY/UXZ7K7KZuMPt2DxDEiTEv4DvJExL+Nvv82wfP/wUC1WAvH/jQn/F3P
wd1f+rJXR/nvX/K7jBnQjCV4RwhUAvazXb7Z74FqBygKag3xegv7sx8yUf0RqP61mQfKOQYajheM
f3+TMamaxe/LfyBssJQEhP4vsE9+1s4tN0Ap9VAUmTID92czZqjF7JG3IeOrnGM7GaSV2LEoWLVt
UqX/RBj5O/WO34UnFLoIL8W55qfpKcE1DVuFA6S32Fh3R3HKkusmHb7lmjud6bVPf3of7n5TXP4M
drF+Hte4cfCCpJxci//Bnf+vn4S40gDU4pZkV1DehQokm/AkjrgBCy3/8rYV09bUxKvKoWm2Ohbl
P9EtVpnvL0rQrz8AmSrM+jZ18z/JgM3cjGXKbLYxAxvLbYbNcynn/vyPf8+fb0ZAN9fYP40cvuUJ
3/1JFa6lcIZSsEImetNdD16cXody8EmcmOb7P36pv/uFaIQySUZA6sF2FvxqSf+TAI0uCyOc8+eG
VWS4NazS2IkRSNs/fhXP/bt3LkDs4aWc9QPCEmAVsv70OrkYRVI0A7NmlpT7hbDTYWzj+hunFHNT
Vlaws+oO4F+a5fs4J6QFy7Tdxb32YO6kcLEaIVAeK59jxqj7qB8TNmEp30AQNGr74ugN8bNhJ+Fl
tFxjYzsx3jRsdRhNHR9ub9bdjnPl/YhLQ77pNIRuU3flXo9+disITcZj2R5Mdz3cD/kaoZrdMxER
ZwOyDs6ZaNLvCzS+XcGqchcDWYURmg6Hbq7qiCBtcNXoIblyS1RT/N229+FAoo+8MPEucO26yMYE
WG88wvvhDqm/PnujU37ThspfIDlaZMJ5qhobEWrv2lTVeKyB9apN4k9FBFFoijhoESWs0B/czu1e
w967K5UAp2cmkDBBzm4JH6d7pxZpVIm8eClISq3M1jTqyu5uFKSYeUzhaGtivPeMPE3sxDtvipdX
I+uWZ2kv81F4lXgA3htHGW9PBmLTY/1ctFZz6ttSQGhxWbHXS/1MRiF8It5ZJZEbyCmJhjIz/N2w
BJgTZt0Xp9QFO+SbA8bNQMZzuneLQLBgMYaw2Msitb6yPaw/emSFg2TN6hzkPDmY2Du9oJwjHR1g
tATb1G2DrZ+jE9Z+rXeD4/JdpnHWuyLxqvK6rlxj18f8to27IrRdlQLNtk1GVKy8Sp6HoIMsKxmm
ox5m7M5pp+IFCb8W5zppKnU95jKDBJ3ye4f8dhlxQyoHcAxDv5NvS6ZI2YhWhwesdkTfxyEuxhui
KGwqtFBxCDvaWAkR8wQDtAnKXIKubpaLcnvvBbiufMUkMd2i3/r1LmlAs22C2K8kZHNztp8rs5Xm
ISwXnMmBV6bWazamxbfSF6tVxi3PIXhdXKpiMbZG26MQ5F6MrzTF82kwHRLTMPqkhcMGK2hecPyB
2itPfdqOdzOjwtnGRLH1Z7+/R7NebWgxtBy/QweWP2aY5jsTFsXObNXr8Kufc34vhuZaI8SxlQ/G
AxOmYtO8yG0y+/WmLhvrww+lGaWY4Hsw9G6uzjh5vhiFcSK3yWG14gSI6cSQcYy0NTg3LfGWbTaq
5b7oWCRVxdRuqrlZbqoxf665F+7COo13hJ26A97dfOt66bHzzDdHezPwnAxibAADx6uBQtZmxwHf
GkpGIVvAeFg41Hdj8UrFR3eckyx+yGWPiD13JC/6GHriRqXlV4i+UOglmEVsSHjcUhVpPT3Ylmpu
jIbCDLv35F41s7sOsTC2Wf5FICnTY6KZ5vyGzDQ5V71rnaHb4yGbriz71h+J+Buy4KyYNYILAKZF
3UA1Z6G2sxvbevAM9vhQfi/UABDvwI20SUT3dSJT3xglIL8EAuKxZyEH31Ral7yvr30Vcy07Yjgl
YYxSpIyeQLlO1hSH1W7tscGQ7ofe3lvAPsau98AnCeNDWqqI03hxZEBuD4giYpPgCHvluFod6nHQ
17KtIPmbfLyF24c4IcLx65Jmn8PgKQj/xaa3JTnaCepuXmHEwQfx2iuiZ76VT3cwDl+QbrHrSpzU
Q97qc5NCrNZLDbqcGoIN2EM+XvUuxwR0qXzyNb2Q1sbiTG8R0aqSOzNbRq4NdPhNkgXOdhjoSVCj
8VLVDPDbxC8AJyTORcYhPRBEkfXa3SCT/TDalEU4KFdLAzzUzUp5bkOnOuXKAFKih+6YLUawG4og
2A+JlV/E4Lx1Eqz74CjMjEngXgXeABMai/EmD/O7fGgfnPldwpc6zBlKDAJ++ciYywv3lvdaWzMh
2kzfTV4T70Z7esbWHJ/iEJT0yK3qlKSQ6McFrHbsFc23yR6uwyq+zpOQILHFNEWXxLZx+cyRbroq
wqYH7qY9+FQtMaqZcH3ukhlwEBasariB8r0metJ+RIxbCMcigMxV9cDnDVTbhAZhGlzzYY5BLfBR
nPHUdMAMavRes8n0mrgDIjk58tlz5uxlGjkLZSKofhhOX+8LWOVL5w3eJqkCYvl4ge9Cl3dtqcC2
+EFya5vGcqWJ5HOTDccDTn06bBJnm+Ll2fWo+TCy8hjdOInNU6cBYBBOKcnKAyAgoAOBg9xMI4gd
BvO884p+cHedwu0K2SQv9nD7TzRwfcWd9ZpoEAxWUe2Dnil/rNviO6L7S6Hba0DH76PVfJhm8Oa0
8lDrXkZzGd7NlTsfOrN+GPr0BEbvh+M9Dg0YFLx+ZyMVl8qV12kmATGX5kgg59of02pTZVpFHMyh
s7TjjbM45wCTGXjXQUWxcVcV1bfSUQTeUPoMFtFnu+n3sz2wlTc+q7jkt6lf2cFVhL8gfYzZU18t
S+S5Dk9JVPTImbJ8i9oAf9YUqbVN8FGf8Gzi/zfx2ynyElc8EBjgQFcLzkK72CEbvh3q5aabsidS
qg/+5Ih7IhzYqftxbSXA+Ti+uhJv2ZTEyVecQS1SrJN8FC7qT4zN8uDrcty6MQKZHLtDwwLvkpQI
4XjLvDFPNg4uwjLsD1VNR4xLOjAYCvc2L4cvSWjl56CsyYx2CVkTBx916i7PFpZiFPQxohgJi3F1
nJb6RB/WQ5f30zHggIh3MoFaomnUcc6p6/CmzND1caaqL0FmIQK5pwkHYGSaDecHXp5Ma2bG1I5I
Y+IZKVvotkHZ1G+F6HmyT0FcfnpuMe8UlrZLk0/FrZfgV6TT5gCgTp71YmVHUwcv6exjxMJzjuJb
kMcyFiz/Qf5ecCPdzMpapQUaH1A7h+sAzHskwaxEJOyygyxxHmapFFu3rupHtzHbvaIN5QS/wI+3
HYgD1EdP3hrGvHAOBXVXxmP34nWOte276dqrgIILvfRf/Dk0Ht1eVQeRT/5byfEijdJ0ad850rcr
Q9yCaVgM2UkUw5UHTea+sOdHO250pFnIkBDD8NDoYLck7r4uTPcox9tCVuGhCmlB8acQ/c4KwWg4
MNjLPsT8VOZnb7DmKMZqd6qqtjxTlAcwRrMKoUmv3dO7Np2x4HQvjupjToQuzVdd3O5lsjT7brBB
sjhqui/8AjqdXV/L6kvBVXByspmOCXCtaVbqrUlsKxoSEhz0I5zL2eR6KJNkg9d9RAtM2+oNG3x8
MrKCaI/Pmi+F0etjb10ts/ne0ULciDKLb8q2bo+2I2eYS01+zAXw93xxyCl1E4mgrFo5RLxHztKX
NxRohPshy7uTYddoa6M73bAla26aBgfaxpPiza9y/yOcnPyejSSnwATwhHZRysjmNheMdGATzW7c
+n7+XvHo/TfrIf9Tc/gCwRZZ6r/P4f+tl/lv/q/fv+g32ST8ZZ0yKR9movs9OP9/gbH8f9w1SNos
Yn3sQH+TTTyosGhyAaJG4Huhi6LyBzDWWRuocS6xRhcMlM6/FMSnm/CnyZ7kNW0/YpXYgAWg6/x1
QOXkDF27cnletFhvlUk6tW+W6dVo2R2Y6/EkdvWKaSfou6Q3Y6+3bg54guVPkhTLlqjrjHkyxBzE
pN1vLEAZG9fWxHV4Ci13zSg4eKvMe3SVk3A06vq3xeNM4IXL4zJRy+CUprzVRfk1bpnL5mDETzI0
Bsj/mFhYXUWtAwG6m8vlLkj8Jx/4R2T407Ua8POQj2k29giYdpoNellc177lyca5MOyfqhjvAyr7
h5nX7UF3BWLN4gBkI/gZhU2Z7IrG8OCfd29kFcFgxiyvZWvzF2iNPXnYdMcSt6CBoH/EZllxCKi8
E/sasS+M4aRXA1cGcvRgTwQJ3WzlmuqWB6dXPDfJ+jAz49emjDGm+yYOI3sl4ABX6HfgYb4sEEpv
h9kAaDMzuo64mzFHQelkEXDdOpx+wlKdApkTO/M9+zy5DGyuSYBkiN8mD29K3elml+qZ87CNv5jF
EUBdHiWjU5iHWYAwyuG0XKjMfM8rZtIGVt4+tSRLRhiXupD8plIAKTBpGjCVRya5NcI7Fh3lOTYT
/1DhSP5sG5et+lwFu9RM4I2X3RdvmU8K8Ow547T4qmDnRHWOiyTFdhHFAmoAhuJVjKp587As9XoO
cSmDE2iwPGG4iXkplTU4WAVpQKDiKGgs8O2KnM6c5HSXVbNx6pVXXghUDrQa9Uy2Q5w9s5Vxtvm0
zFvJaL9VGtiXwPOzJSdOFEJo+GRn8sXU8BjGhZ2vP/RnK9Am6y65nnA4fy+kGfypZGncgufjsaqY
pKZ0v2hYSHxQHi2DvExGrZI0jxPXTtTxpNksg34Eu7fpF8biJmTV4k8QCEbC7qdAJQ8k0elrSduv
RMp29gKsNjWJx4YDcSl3rOpbU6UvoV3InZoW40pm1DMgVvjbvsCJ0aYLMbch+9TwFsnuuM4zUZby
BgqPtTMMfBVVaJa7mpTKwfFhzvcwwsE76y+9KjUDyLrQLvv5UcJgg50PuYBeoSISJbEls8+wFJiA
e+OyGY7So1yokhggp/E3nBiUZWcNMjolH48uTc/dWAE6siESQoE21D6uZ0QstwzX8+DRtTJzP7Dp
mKsySmyv3CoSZvxjPzuFnEquLMkxullxe8Y43TsgvTaLFX7a44SDHf7VzhqHaFiccDsy9J5BQBkH
HEmRV8cf+VioY800w8kWBp5bQJweXMWvQ1qWSbTeyzVzDaNHv5XW8MiCJNg7FolRQ/nf8qqq91M+
3xvtOG5DsAubghUmVna8TiByNj6nj01nED2b3TK/B/I2XgKwmHxO1g4UTXwoz0DcKM/3ttqz8V4S
XJTbpq7GXWFJDBSUDuyt9dtZ6n1ANqGgiWsbkYtdWEoQjFvhTVeBtUsWOuCaQF1LQzqMNbTFyeJs
80acs0x9JzUTXGFTfS6KWEZV8FQoNz4mg3lJ1jEsTwh6cpymu3IaQfQUqX/btWi+BEMPo1TFnakp
gggyIqI0Fl1LNF1mUg6B/dRxI+H0GIvilOsEyp+avDdphinuFtbgJp793WjUnwTba7bF9hUNshFp
147BFEUn4yhcyRCWYRuHgIS4C9LlkrEGBsHdUVLX9S6FscrYFo0uz9qW+6yykufSksa5FL5365Vc
SuOEzd9SAChZGLRg1ypzG6P6QP2c5vHZ05qjfU/PGCMZ+sVkZ/saVzstWO6wH5QdJUEOx7MZlq3X
MatxNO53dQdhr1sb0uhYax+N0cRuAQj5BwDJ4sSxGrakAZmshe9/MaS+Un4iIr9jiZSY8sBSQB7B
EAwc6Pz6hmx59jEofVU23pND/HBD5UO3IUk4n6EoGu+VR/CZ363e98l0Hfv9d1PVKhqTWG0Ks4DH
4RDfKbvitUmzH0vHRNYnPtxnRRC+lnkZlU5yB3vqXJfrtnR0y+1cwUjrGgJjhNlm/BZQO12/33aT
hxots4uNvnpPNA+eY8pmV5NnXbPlE0m9JeMWl72wbjz0o1pjk/2NASWKtGsddYqPXZy9TtN41Rjk
o3qL58Q4eDs21Swm8+ZKIwOAkmwfhHEluoXlP1+z6ImHmnryydaotSyq6exv/dS+xhC7k7n6Hgyp
CS02+BLzOqtUMJ066wNP0A6zyEvOjlaUFJKhYXMrW/SNp8aL9NgTDCb4LjPDEAWbGj2h6Q/mEj/T
TP1ZE0EPIQ/sMKQMG4jzNAd66ZYZllB/61x1KBz7pYdNKtaWIzUk1YvjJ1dlXd+rXqntOBfimjfR
w/TCqDsHJPkXuvrwaa0+WV/uuu5K0pJwYPNgbztKi3azHydPRR0Ou4rF8GEZnWqLlfRoCjc/NlJe
h3YDi8wR84vL+X03NrUDmdXrij1BkeCuSOPbqp9RMkMzeEbw5bKu5vmuWN0eVWgnP1SfkRy3puKp
cGhn4NlCYmyw3QJ/DCqFBTbkoQyW4KIM/jRKj6eBsPUju+fkh4NGDH2hk8uWT4l7aYNaHTViaU/7
HhJ754bs5Y1yupnZTV3Fda62SKDzURGEZo8Rm0dRIfRBoc9z2Om6EQ9tW/yoywX5IiW7dY16UdAE
l2n5kQye+RVDBKplPxhOyi+L6w9tH2+ecOWZM2pe8NeJ3bNLooqwKrdsbgmBdZgwtLy4dVonUYJV
tZ8c0lxe0xtjZOmpTFavgcJZbSJiYs+ZvioiUZEOQWdbnaf3VbqUD7aby50R9/GdGpR/7pCW7srZ
OZoDbTGMdMsZJSuJlint6T8j9Z80xpc2ts422Mgs0h353iat3ateYUwmUtaHN40y33uulIjckR/l
ZYmco+guWgSLFbcWMVrzyl3z+yW7r9vev1ZwhC5Fus7qFcfAjIei2T1hW2ntXeppvAY4H/PXip6g
h0I7UBvn3n0SVuViLXj0q5QFRaqaau+tAjkPfS3qjZPDraF8iQCRRTyMkqX2fmiuxraiIQ7DXlnv
+Jnbp1FWBs2IpncdqvA2pLapH9IXPjk8PJJmOiMCP4wrNl+tAH3pAh3VVm68y34sdlNJJ1wZrmHl
sQZ81drmOVtg3ynDyc9ZzzUvUjLjpQWtHgPXu0F51slYwvZI7fYXudYA9LZhvqBLkIazWDJ185sg
O7fnIM13dalE9SqmZ4eI1lU2rLnW1CYvJ8C5TwtlBMAF+bMWYFodN72bqC6QI2hhPrXtFi/woyWW
p67Kbkck5agVmAxg4rzFDh9quaasid6qCzdc1HXFfXZyjGfbJtolAANElIUGl56EF3zTtXshFnXD
H4F4HNciy4tmU06cDtu4KZ5qGF03KUQTzWVucG9e6mR51IXIH8fKfTZnP7jjhA56D44IPurJvUhd
73l/2+fU0taBck4vcstCfPWtqeXenoggUqTSuM34IC2yDEABNuaNDJOXjCfFrgLMcjaXGsWyz5vu
QPPHZ74WaCxVdbNY9KqVabO3FaYKchyEQCnVcdPO+MyDyQFMbXzXvXOvnDL74RqapLfPDo9eQak3
BWRsXtJuQfolnr5LcH0edW7OF3sZGloB88fUXMiE1WmEz7dB5VfLg1YZHFcleeTMcbpjc8HzsISn
QgzayO+6DD8W3RreFwMnVBaZusHYEbshjdG+bSXnxTNpieNF4w0RcJsKomnZNdxVL0trGd/L3mmQ
bLr4As63uKbYwKRUT1sfIYnxHxRTq6+UVJR4ZTusI2gU32sO3aA+CbheUfW5m6YWzjMnlPoaqdGH
DcJbwaCJfWeaq9tuStu7xNdwJsdAQbXGZTyP83Iuug7O7BKH3NHmHKiTOWeMFTFKLqsCs8Zu1JuS
W34Nv8wapBtlEw18U5y3b24RI5Eqx36wEUYoVBIslNVk0AHnp2c8nra1gdpZPg1yYYsVVlh5vWoi
9MEiLtyGWg03HMGyJ9P0vxMraiKIMVC6R6jMWdIa7+RA2uNsGMkn2pC4o0aBH7NDbHud4wCMXTl2
1jem7GA7lhq8ht0QndDTpJ9LNVk3g+aZnJBEOXEHlYeKaZ3y2oK6hmkSoDH0sOaUOi5Vfqgkorm2
3IrVcY7SRZba7bvX3k+bm9ZCyiTaWUN/mZ+UQU8ssjh2KfBCVfEYZnF+KewifSq9Ob9xZtZQjurq
T1Vll7YoKPj0ZjAFmSq37UDzocVR4BD3LY5V6eV9h9lBeRAWlhbXdxyEN0VXdHtu8uM98HpYoynF
dictWpbdGcCZfTrQnL6ZyZh+FCVPLMRR/yvT6nRu3KY5UGpcn0wVUj1qF1b62odqufwqxfzbXDz/
U1Ur2wb8+I9Uqye1qlVVbfxnoev/9Z+fafz9P36vUfqNJPnr1//u+xG/OHQkgH7EX0MaCQHpd9uP
+ctq9sEAyX9jCeFf/OH68X/BuIWnRxApxLWy/jB/yFeEIRH0iWR5lomTBI/Hv+D6cZ1VnqoRd+tq
/UFZgHluQBeM8EnxhZ75q7z1J38FU01ls6T3oIvA/VVVcIAEy+3ESJIrW4/3ie+WR5sT/BM9Cd2h
IoWyyamqI4JRu9j657B5VWuxn65iiqzXsr/Zy63bECbqA7634gnbm/egaAccAyqFMIpA0uqCl5r6
vBscfssBWxW1tzS83i/tONyHqfrGaG8dhxoaeKGsaMhARzCgoAAHnPiDxTR32vpsajs91mN9T0iC
LteW51Ccuu6pLgD4iZFZGB/psQmW+yq5KRsqEme6EscF86JV74y1RBEP7nu21iq66UCZI0WL7Zja
pyT37JNNCyP3cB7ilJ1tSdXQobqWNXotcQXTt+A7JNSLF+0FNzP2Ide8SyeDYcGjpA8y/rfCCOuL
ZjqKYszD2sJGZROUOJQygHi/dkjSGvqtSQUhgdSGp5hnKOUWB/UW/CAe1UGgD1ExbMKhSG04doOa
n/nhd+FgzN8oK2c0l35e3FoLIGprbbr06gDftErkTSuCApZhX7EzxGw90YlqhfWtpjjTWIFC05h3
X5rZ8PDFQAgjNwFNOadzs+WxeKV+7eHsKKyPxym/Gl3Dv0hwS+UkLdJNNHg6VRbesA0vz34DlTDP
b9q171POXnszUT3FHsW13+b1zI0hH1mrWgHysIfofU7xHhOG6Hj0AIaiZQt4hAPmBptOvYF26J2s
2H9M1z7SuGBFrkurOIdE0SgVorcUoyqPw6kZDiXVffeVnq9jPPEbmbG+NPDe8c8Li04QrLJrLypv
Tbg3s1b7CJP0pppazY8hPVUjTXJbPQF4iTt6Vjm8L7s4p3s1o4R10LSxxr43knVwKfbS4rGTV5Zn
ZBf+VgTd1z5Xylcxp7s11lhhNhf20s/G2v/alz5KYW72hGfyZqFkg6ZYuiYRixLLrrbkOFAMM2S8
LmErZo2v9KOioM7L4H2otYOWItDyKPqMbSkrWK4Jk7bawRbYEvxuhOVslTcBQDTk1Cbdy5ydOwXl
rJIAb9BDr5G2lNLXuR9+E2tHbh3W1pXHTt+kNKOnRjde+3QTinWzAZ/eCnwqtsnauyuLZTgPaxev
TAYiSWs/bx4uBbqKOsXJVNyVHS1bseHV7xjFU1ZkPT0Wa9uvRw/0mfzLvM2pAjZ19pms3cAYwalD
zS0PCEZ+lXf1QufCAlLGQr4m7sIpmHHqxJWGOjhk8xdZBcBEyx4/jOoaujDHqbqsN9OND3Dg3KIR
nHK01fVIqG67paUNskygtUrhJvytfAdWHYD0XT8ptlmub0a2wNUTe7mExYXCt6eUqrwAnlx+9HxU
njomLzoG4hIMT5pMbxUzAxwa6p/oLk8vvEkN8B05RX2Mx8ichu5tSrR1nPpewB+bjHPD+m5X10V6
D9guq9djKG2OmNdhYDXyrhHts+m2xS6IDYfQQdx7XMjUcmyKovjV1TX/aP2h/Yzj3LzVk0/9lulm
8qvpyebOzUNtXYeabw/AC9gcrslwork0mSiqx5YA77CnEGUxktvWiqcfYZsKxLsaIkQ9G+mrGzRL
xOc+QzYZq+lk9555l7W+ddNbbmduMh+fETZ92qEcaXtoVB7FHKBEPNYTZaG6IxJE8JrQoLNJG2i4
SdrSYZ+b8PAGf04fkq4tqGKVrIJtM5W3I9iwKEhCSrWGBSohb2m7xkHyoyUSNudZZ9yUS8KJSDbK
P/QDy9wOYPttaVjdQYrR/woaIz+afmWeuXP5UdJm+MptY6c6rZlZcI3WKrjGXia/exNwOTFlU7Mp
ZoSyMQMlAHQw1mdRseqjXSr/kA1Yx6AuUPt6aL3OrhrfSRmIDWBAlLpADObBVTn8xzzdjiKTh67x
40NnlCTZAllb9M8QNuC0L3iFEOvQHMfDN3SE+WB3mfWFvnTIWYHEZxiGFfO+E4vqqnImnP1El5Ij
zjjnS9d7w447r78LSKnu/EL7KLXcABk95+6NPnnrxScdELkVFsc6lRv6tpzI8WPNQkI3zilzRPxi
AR2n/jbF9dc3H9xbuCmgrkddCDG5z5HFK5O+VkbQB58M5ULrSjHmDw4O/+9unh0CHjU8Ea3gKe2G
4Kqfe0wJeXbP7vmSSdBbORjO2WAdMhDf2YAbQ2ijHAyuoI1LoCQdvHH7eYZw2at7jtrW1uxTJlDf
TN7JOwT7Dhcj2+DAi8yJo24aGO6pADN5PZOu2kyiGl8wsyHCptOHYc3ytp1c69EMsuLBV+uCFhWj
3bPA6fbGCoPit+OJ5t+QXMbx2dDaimipQWhCx2m5BVyr2ruu0bej0W6SPf6b4apapq8OuUuExMxg
pcEAk2I3Wu+pe9oO+bDTIzo2PGUtVVRfZdti9OroMy779sLC7hqoCE0uuJjOtZhZkChXbXKBC4c6
IUl9sNuSU0LYFiB27zvql4d56K858YP66uurMs/fZe19Wjp5X3KuCPCtR2tO1IvTh+KekfmhDL36
W7IqmNLRBl0ScUEmYNhDwwMPY/TxhWbM8nFx4/SMt5IV4cKqoIOFtbFndUNMt9uLgNb1IfwAqYwI
t/granNkYo6DL64CopT35kex4v9BtRRlZM5NAAcxXeSjYfAIzXB1nNzMMG9L3+6O8WgE+4QV/qVB
NYYuERwKFdJpR4dyJ+f03mEA3Lh86Ws3X8spFR8zZjf67aA00dcMwlkHD6aV3U1VITAJNiS//v9o
wkih56e5+f6//+Pjs0xp/Om0Sr/pP48WK1GF5rV/NJw8fqjP73H18V9+2R9L9UDg2ebcv84loSkY
C34bSoJfcHSvPatrxJ7BZE13/zGVWL/YQCWCACM90qwgcPDHVLLSVvBpswB3vd9jCv/CVGL9TG8w
ySBYge0H/ppasYOfTN+1V/l0YcbdZs69i8qJkOcpjurBGR5S1692Av9NtITxwzSk/4e981hy3Viz
9bvcORRIeAzuhCToiizLshNEWXiPTJin7w+658aRtk5L0fOeKaStXSwQSPxmrW+9ap5zqUt5+MMl
+0+Wgd/99H/ojIzfPwR+CMLllnDL3xEkf+iMWpuDxF02GXNYvNccnUtSlo5zOGLXH2ntxk3KoHad
l7w239PJeNDc7jlD0rdi/MUUU2RvY6TuhiqnQXCeiVRGO0sQpg7z1R3sy5jU6cZXFpxBh6ARz4GR
tdjWo/deLdli5njfWvxDp+W3nkQSC1XvMie1R4/wbhr5iXUpTtpOMATzbqh/8SBlaKgN6hV8ZOWt
dOU9KKbPUctZYIr6llkBGJQMibbT4dCVX6luXnURw32bqaBbWNsxRPcVGi27VczXXdhsBVPqKsru
mL8SlqX8zw6dOeu9gL2LIkm1fMVh16zHvj4JR+1dUr/Yo8t2Zc00lRJfhRnL1wbnAwKkdt2VWs/k
Qp272TjoI2tb2UdrVIRY9Yd7wtO/FEMcyo702o3lM373cZ2BvIOs/GrH2tXQp29K1XijeSOim7Oh
Wg33cqq4RfT0GhRKSctYPzYLlh61K3kiJqAzP88oZlmFLriK0KyZHylB4TKZWzmGV/Fk6Os2Vc8W
8/MEYz+YDvfOJpQ0LzhK9d5aoxh/llO5mXXntQ2psGkP8BXGm3+47f566zNV1w1ncYmANvrVqdIl
rkBt1eEErBjtMyps0b2DRRzzH5AHD/SDt73E5MtuY0e0HoPxghy+v/8Q5q/mDrjsGJGQTiOfMQwY
P3/WtDhejaKA5mVlhPMJ9qGznxMUuPmC1WIUvi7ShIn2xEY2C3s0jTX2+L5mCI4yWPNRXJV4UsEE
XONBBaPPT1kjS0PUoINULbxL2xqXfmj2Uk/cbaP7D3YjHqM0YfOFkZpOob2bzS7wO4pbb0KgIqLs
kkfOprHbf0IZ/cXB9/sviyIIirlr+K7JqfZHh0k700jHMxWCGNNzJKszwOSZbjPepbZ7KqyRZTeG
D8NjLtcM9gE1yiezQiZzpXdSjMVZ8qvbv/8GlqySP45lOHwA8ds6R7CNSsnUf+Gz1EMVIYaYEH0u
nnmzktdNV6NO83xGs23xNM/zNpPNkfPnqLLpjchs3scXNHjmlu0eqlW393Zu7b/VevXGgwKwoXtE
U/FGMt0Rgc8GQTD0xB6Z7sBggoU8Y+bJqbFgVA+9GN7SQvwgfdxyuFzhol8j6v/wpHXrc3gsUbdw
vH3wQxV7vIpgQBiikSiDjmTq9dhlPxP98KpDSWnr2rjxw/iTafHKJN3Biun5S/QMmJb3NfTf7d9f
u//4hZo+Ny9vIyZu3i9mL47FIdMmrp2M2INmQIhWcWzVa+64ce3LD4b4e2NO3/Bf8yGqgqVvpm2q
Ir1qPeeDg/IsMyByf/+p3L8+2LDBTB4mC7coX+4v7zQJDd0AOcttFtdvPs4sS4bvrlfcRpOzM9V8
WxIdA39ygCniV5/KeorpUQjNbPa65oH1Fjd9jNCmrVKIxNqpaiVj9mpXRqwFdWc+12xrSQ/+bGr5
U1vdIc00zG0ecAIERUsn8tC32NML27lLU2uX2dOJXcBDnz1YszqFtv9N93eKQqBi2GaJPDLZGtki
vh4S61xY/oPnjnfY/u8LOZC5MWAnGBGzyPmTKcFVOUCmBjUaRKH+1YqJOMtsneCoQZo+3/lNfNAm
0tU8VtTGdE94x+2YNUHv2zuRjyuD9CenmPkXI6l9zBr+6er/9XGC2MKAwEAW6IJ++/Mz7uflEKkC
2A/eHI9A7Pyts0s4EPqN5/QPg48i7u+/7uWE/HPx4CFYND1b8CSbgMr+/AOzagjtGXf4CuM+74mJ
RZ2jZ9e/f715bz72Pn6xabqyGk63v//R/+HoMA3Chxgok7eLJ/nPPzr1U6AWI04nfuHsRA4AUSE9
5/Hf/5S/WCqX3wtSK0WagfjS9365pA3OcCi9HJu16wUe9PCNQ5u4SZl0P/LGUIHXmySiG1XCqtSY
ucVZ6v7DZ1iu4q9X2fdsl6MSYaJt/+IjJR/S0wwirJkwziPJdVN2qsR8M47JzfL9pqm4EzI86X2O
jie57zsGL55Fotjffw7rL+ZZw2VWD3aS16bHy/uX07p3xURfCvEccTg3M4T0dcUGmr0MDAH2X/Lg
EOCHoMJ7M2t/YM4hKNYYfvCWF1jcHbUTkZAb3XWuorw9IkgLt94iRp906YN6iaBv41pAERi5/P30
VoO4dsZO7dggXGSF5CEb25WW+Q9u0t3pNdRd5iMG9cNq5AtCf05qQOlrPwPRk3blvgosodBx45EM
PFDPVd1fj0a819zhiWnW78ts/x+eCWznv35hAq88Wl2d6h6ZJn3Gn+9NMXQx6cucQgODdI86jEQ4
AvgqhohYBSnwY9RFnGtdd7LK6RLq/TYF673ONGBFdti+z7b6wkXWb+Ro3Iy5d5cW4zFOtENTm4+p
IqRoqm13bWvlFiO2d6j0Rw3vSmLgZpyjbiNT8Ta4vty60ouIRfejHaPGlkI15/aMuxiefN+/DxH4
ny6+62X0BQdDLswMBjlu327jGQ4E8kyFWrOfnjxs3QRWGKxLMrKhmHewSxSEKZnEu3ay2Ig4+fBx
0hCNZN27OpFHfYqf0K90PNb85ifYQvkGvLK60ps5fjP8YUQiGSJOsWdWrZWRqWcYuOVbJHLzBn6I
2NS1bjz6Y/PIfA+2XA/VX1lYRaxhdJ8t1rBXnpW9gdOB58qm90UpfGUCZ1eljJCViZUeaqXf1lMc
nmwipzEctWgx5zcQWyt3CttdkWLTYHG0dhLH3PjlTPyt0R2N2b2fTfxSwr8tywupYndZeaZUuYHI
uHcslQdGYt5YuauwobFt1bXmDStrvJnnOgjBX3k9qlXUu4h+nPrNi/onmTUE6uUxAiinqxnkTP3W
KOT8nOsZ2YKxpAGYPBxXhr5hK0+03xQqAgk4evopV4d8sPaONwU5+N4jQMXnJBvZgeDziYV+U1Uw
Q8qeGx9tLOoIdwnvYy3MuBo4mka7UycwkKHgEW4RrYQGr5gQ1nzSX02onagcVMA249qhvVIi/hBz
QTmzGLdGtkydjJ6LmfopH/N+o1ynDOLEOOWO+LBtgSVUWl/EgZzHZCxvcqjJRhFf5QPLpUq/nad2
jUHnBTJVvZ5yVNvVTN0xTPIeGs3FLOxnHf2iBVkavrJ8q+L0M0d4Mzizf8pA1IWjec1+egek6duM
C1K1Mv9CTuaL3icCrt1ENlVODIw7l8+RN7wBm5rX1NQkUpAtMLKyLmICNew+uV708mgewnOM5EWQ
gcDngdCTsBpzZireNcJTKhNSLLxjNLGOQA+VP2WtYJuG2whdOGPXTep4+SkVBehHYZXZpgpD3Hg6
XiFTL3auj8SGYBu1Jf+g+CB0ouS+H7pDOAzTGjdRsqP6z3exdKdr9ndIWykb85LraKdzHFCX9/ft
iCwoVhLzipOBE8IRue6J614bkkFpC60/8NwJdlkbvycTirTCyNsvytMB2WldvMzIIx+pEKK112QK
9JLm34xdQsgI6OzAmVoidUNMpLSOYlPo5UeNPoddhznzw0xPC2yQ5SYPHXdPWBhHbNfGm5yLmsrM
b7LtHKIsiFVnW2szKfC/cI2gfdN7nAwXBrtSvvx0c3w8yeA8q2FBb/FGifoNwBn7gOwBZXif+geg
QN3Gj2N975Rx9FLNeXv2bPXADKJn21gKvM8WXLZSD4nA6XN31/Ou2C1iR9NC2BKaCK3s3J3OvUBZ
6SWwvyo5v6sIHB4wzBucQSFLLLcnkSgxUQ4yfCTPQlO7RGO+yvNWBzofICB5AdR0L29I3bIDj4w4
+jEHB5Wlev2BzgqfL51fgEZ9NcDDx7BVXolUXCSG4y5hF6xlxD3rGenT2Q8Y9Itld89pzaxCn7la
+BTPTmg9F9GiOXSu4Vc91ia61xa0HfUur0GfTaBKcmILCfwgueAU5uZL0Zlx0Lr1bZwkaOQE4Xbw
AcwtsUWAVsjXRAkvPwH0vYVCe0tj/jJT9BtGBESNqA6UU+3zzrHjncxNyWT3OvWaxyKSN2AwG4QX
1oeFcFt27YMBlSaYc/u59X3scn23VYV1wnq+BQPPnB7zZw9QYBNH/q2tgO6nWvpDIu1Gm4fxjLdg
r4ziuyG9AUGdc+r67tFzK2+FkqW+GVR2X1o2CjDckCs5+d9llJ7nhFznSb2MmJlWXRo9Do0xIMux
OYcajJkgPO8qG1uah94dHxoXBiPmyUvynzZ28pWl+4z5QRKBjt1qbLDDkvPAVOSxW1yAfKwD7gIk
dcWdbNmUlaXFxWZH0bJ7AfwBJ8NusUVWP3PW3qqEFbs5Yqy3bZIl3F2GnSGbtRdFK1+imSGc7wnY
H6Rv8Ay8QwwItzhOOzO5sluDB13qHdT/ET+JZl1xompcT/2sD17LntCKtzEm5nVnk/GXmvPZGGFx
VMmPNG8bOb7XIiVtajGqGoZYS2E9DqSwenF1lzXqlYYEkeiUTFjw1XccawI6f3oeSRJfZSU9YKEb
19z8ryaelkIgCFVO8ZCW6T6eo2M72uzuBJHhur2pGzzKifMSozIEswsLpGHJn7XzV2yJr8RjoGQ1
8tnoo8cqpZeximk7Q0peWbXY5VP+VGvdG2PSs8yNe3+096qgh3Ox6SYzEQs5x3kCk8AwfirZsZiw
sCc76kxi3EYRO56o4s1T6QfbgBeVeA/wCK7iytwTpHINnv6E/JMU7q7dVbS3UVJcYtt/8pmz5z1C
MKy/a6SYDzSOPBdxA7exLlbOSCiIrL9UKQ7Qkd4rYWHZCckyFMO2kUwGkhlNuPoslydEovwFuT/Q
orVvs0SrRC31gM2+W+E+ZJnmU02EOAUyeUnr7i6N1bM7cFkE4TLcvBFLXZwJtkV0CK0mcyGn36dR
xT3hze9ePlxMF3JaNPxQtlxnIeT4aWAgAPp7n5p0xYn91JiopVrH3MuSDO5YpF+EcBYBKL0timeK
NTL9yMhiLeNY33kVf/TO8CGUj+cPC44nuDMgEa5Kqv2xk8cqY1vdeeqW7dy31qhmU6XUlF0W7pXV
6Phq/GtNjd/ZbMBsMh6tsjgOY3fKvfqptdRbFinmBg5RB2rSXyoN2UMTXRqHwVA4CQ6xkGdlZpRp
l9G33S3xx2HPmjZzLolewsHDL97M0YsVhz89kpaYzTRywx63AK+WuqjvRex47OyLQzR4+qYh5m6d
LI2yM9yTfP9dphPzZGDLGLW8+qqVbr/OJw/Bg5KBMPKnonMNFPYoN/WBlPiWWmKN1p4KLi20NZpc
tH+JKJEBEoRUVFoZgLNC7jHbrJAGgmDoI3mJ+f1a6hUjE/yhsQW2LxtN+Ca8ZJxObpyYlG2naI9z
5ccwPVFUt6DRApW0e8KSmTVM5VmX0zcc6StBjjll2k3V2ifDSy42kfWxUWIAZ01UtJq7r2PVryNT
PHTd+OOl8X1M1vNB4woa/OpxH55to09urMJw1vg+eHgGZOSDbpHQM+vPPW60VUkKAnLN7F2F2XXV
wbJy0H2uClQS63qwP0xV3FcGdYtsvEcXa2jAvjIPakd+NZZclMaYpZVbPvTk1a31xZBApJdAQN+j
Q+X6ORolg9lRkaaSc4SVGrUAqfQU8/jqytx1D/lsXnRmWxjNmuK5Z1B9kAIU7yR6+GNJqj83nrqH
DGgC9VyQSlAudFVcNy2Tsoj6j+0u3bleDY9aHc7Xhu1G2wY9+7otSKp3crzFcA1iylWJ+/bgG5EE
ugMJBWYj90hofIUVJ4LD9bwyYQNzupjTWu+m9KLpdnHyoo6k8MqYKdLinOzVoiL5Yh0Pc//cFILx
uztN/E0sBm18XKQBXZdjTUMAyp5DNq/RQgksBU9VpvJD1CfelY+AZ4UIg0YlHrVRYYlhe1/Xtnk0
Z3pXZD4TWp2Kif06rH1nk00WgnHHrSnZ+aXMRERbvsCX1u17nBKS3BL73XHQB5kgeRgAZ++4wupr
Il6QyfQUeo6O+KM3tL3uxRNREjwCws8u7DarFXE4BFYwS6V3M23Wo+LOmzTOfjt8zkMmE+SvHNjO
ZtFECWDMJ7YI7ToHRkJ6BlUDsVXDxkpTFWQJrcOo65TIMTmUE2OwFlbgKncUXbvNsBNT5as7VUOg
MUzm2U7eyyr+CYuiv5lDktAY7v+Mqf2VFsZNuJCHKTyxmajPmtNl7BPGpQXghtqnsm9sTEaxHb8O
0PzBduocU4Tx2Q6rBfj2ZHk0JoZEXZzaqV9PDRrR2POB3cIYhqnTbN0oKg5uGNWvbFzgKPjp91xI
ahHiWreNS1uhOKOP9cDvIduuOZBo+MPDYTOWStNjhOz7EGvtuCunXn9VKV8G/oIsIE1sPtMrjrds
2sb9XMQ7GvvFM4QQqtIZLuT+3pn6bqURWoMWCZFcz//WW18GUUJbRFMEzHa8/mCEn7xCP3u9297U
hjXsNd06qjy674roe2ncxUTi2IjueIWy51VXOAgr3GC4B13xrEdoOdjnQLAV8wHczbx1cW6SgBn5
N7VPZShoQXaRa1X92tDwimg1RUJWScoIoUCHcJT5CyW0nHsMoWankSDkMub2qyU9y5uAGXnzyahQ
IVOxLTSiseTWirJ31Pn5lm8sWfPYvgmL09ESxkUrTbFzJ0yu3jwJKE+v3Pe8rjz7pXI7Mh0p0VA+
xMxyG2AoeZK/zyigW7cId658izX26P7g/BAc568yWJBskZpqW9uTXAsUlmwUlhFpd+gnrCCywsMy
pU66qxFANJanrXmxq3Xdkm1bme46HBuQphH7/MAwF8USQWEpAagbaU3xaRm34L5N+630kizQRoQr
bBQWLEecLZKvHur8HN559TAcIarmVypuYEsaRCKgXeuP+iCPhfDWRBxr5wpQ1xmSRnNTp24e8Lx+
+wKPR9EBlyLBa6PM6rVS0KdquAKl7j6CrHBWC9fyd7J0M7fMm7VpO3j8NL8aD3NBqZXP09YC1sUG
UqA8zdxL6cE4mHKKhr4YUchBaMkTOgDPOnaDjU5C89193+M6MUlWXflYlm7CGnScp0ViWhFtrB5T
t0NL0lYAX1JPBlEX7V3cvCCJ4D81uItvp6IuzJUV2zB4ejfoujk8AHfx133m64Hv48zxWnr7RDPV
sSz6dGMYoUkx7qt0zX7mzkilvJCD2m2FRuq1LNkkZmBUx946eHN6dqV+0uumOIwzLKRCQtYi46uU
b2SeLYK0vgB9IJPN0nAeq8ZWR9sZ5KZ2asguuvkhDE5VYpC1pzZJbrz6mFd9vke+P2+JpfWJhUMb
KkgZAv48UUXTd+DpHYOy4r2e5mF47ZjEMhaFG5STrINIJ1pdm1KLfkrqK7S03aYf/Kse7BbeQWIY
62YiFAgK+woXEDd+KOdtaRIsi8/8oxkNtdZzar2xBqQ6YMNil1qIoCqTx5H882XAOKxdE6QrUzx5
7FyxHQaXXI1JpzN8kXbZbUL6tMPEfGzXxLEJmolFc+n79fvQzVbQ60SxxZH2jH/yu615o4+dSDZ1
jjc31mecdATpsc+Ggk8+uCWcH3D7zlZh8t3FKGb3vAU+jYpEZCLCdllcOGfflkj689j9nCoDWpMU
MN9ivz10kywPZQ80dK6JhSuN9LZsxH2TetOJhRF4Mk0c/FkDKTwU1t1YCxgg+F53Ln/jppPNa6hZ
7k7PI3qVHrWNjszpXJXcgQLt0UYDiERm/Q/ZtKesduYVrk72+jCV/mEO/pfxM7IMlNyeD94Q1YT1
y7pWWh1cY5s3tlPNn1rkBtj51aayoAuwzrn8/bD7180G8hAs5qDBUId4rDiWEe8fZBFeJudsdohT
SOZoi7r9eiB3PBX67TBcjUV3GOvx/vek+99/7P9aEf5B7wOM02JK/t8DNM5IPrs/uQ/+9b/8y31g
/0Y/R1QP2v5lHST+bT8wf8N7YKP0sZjFs676t9DH+E3nfvJ1CwXCH5OTLBRADm96NpkWsjIkM/8D
lc9fQxTwHpge7gd4HESQwHf8862U1QlGb8YBIMypJMkte8rqsb5GP8emmRnnxCJwE+POXCUJFV5D
SsKKAGyiyHxzzSg3O2BBIgDBQfg+x95AYLbixK1iJp0xiseQwFXb4gzFlMPbRbSnmKSgoHFI1J5q
0q8TUnG3thWRDVJ02mF0+YtQ2ZFxgoqQob51RDvTrkfCMwOpW8N6knl975Fvdy2R+1064OeHLo/I
mRzhPo/A5osqbVZOkyJcsO0hEIlAtwS6ns4YbFGznz1yQsYFIlclacXvWaS8r0y10dEl7tOkuNZS
9xsAW7zJdesax+0OdLS4nUh4OuhdzGHvRgsUSmMi3xhOoDEI9Ib6s1Cs4ImC7tmtNE4wGX7+vMRq
637FIsw0j40HRkONKuLNTD0ICDALckUaZUaU8VDFj1GRlqsqZiWERJA+ujZfLVB6gDc+K20kyjJr
KbIUdYqtM4YuF/ReahWPfYudYPCqxzgdXmdfXZRkDF32bHhU9m5NfcvHnW2iKWJmnRnY8Rwfn+ti
OPXGzFlF/ZI/WG6kLK9MWID+XB/Re64rxPOtWgY/ioqlbfXiDoRTxWmMKYPbAn3vg3Mb6prGK5oX
rFywgzAzToYUb20xPYimfQYggeS6jt8KnO8rgx4PfJlASBGd6i6qEUr51SZvZuM8a9a+TQYcc1Ex
HMNCDLekFGQbnRqSl1113RZEk2cLKlEMYOUY3/tBItA35rrbHfjKHlxU4pc5M40VlxlOhg3YSlib
for7pYB+9TXe2N0wXvIR8Cht/DvFm0dnSyGZkDSs56+94W0Jqg6a1vvMB/ENH42ptP3mGIRbh8ie
DeNpWNRKdiKZlpJQOXAT9NLXb9tGeymNot0mvW4TfTnp4gKBu8ZNOTlXVi3VR9Gwts+XfYNFdETQ
58wPu1vVM9f2S8PeIadt15PX37odaUjjUkf0nr9Wavp2Iv87U4Z3aprhq2sYd2lFUazN2VEH/PGv
cd+MG6sihG+Fd7C+gZ/p3vAaLdep6ihjdDHzHarFsTJceULHn+GmR3Tb12NPDKwtSj0gMHNBZCeX
kJIkCAmHvBI05eO6ZXTvrbvUPzclkwo9/jJryBaZx3zI6vXqqYCnfu4WkV4C2iRAxl9tyVa98zuN
BtIIORuqML6VZuuto3K8k6KJiLBELu0Y8iFqUrQwaib0s9LfhspG4Y/FeeHYRyscmdU6y8ZHMcY7
YZIK4VnfyPD0gyfTS+jaBCjJuA9YqDA6b1A2Y5SB+jUYzzqoOlwMIFOG2r63cB1Uvb2Nyvaq7Yjj
tSzWMjbweug1k3fQs+HOyWlsHQPUXjE77oow0JlLTD1YzuIwM1wmpmKjLVneLpTXnVlObH3YlRxs
KyMEONfv8YEyK0nD6ejRqjOnzpJDIaJdYuX1Nf/wlWEDhXE/HjTXuR5SJ9yMvqbv3Dld84fPUNo2
bj7qgTuDXmxxBa+NuHh1bfzI4JLxJvpps+MwtYKCqJigi1NUcbMZbWsHZVBiEvFaqO6D2HqPKz/K
HegusTO0xWQtZgkP3ur2GhyeFcgV1P+5qV8GxG45OwaU+ZAHx0NkZORxupm5fCx/G9e9dUvE7UED
4J461b1RDc1h8mncsdS3H16e1RdrHu0rLSeBdznLXRCdqy7DeZZF8X4W/DjDS7cYd4DSAABiuuF/
cc8mq1KlybFlxXlb5QQujy7glSrtXxJi6rdeOTIcKr9TjATVSA64bpbXPetJlkGOs/XiQoEsyT8j
R93NmZEH7cBMrsKXsZoEeYC51YBIBiyxc+bxva3MV5i/elCMOnoJpR6SKOmY9sCLk4AYT0jKGO2l
oADnzqzPxJIqXFsy3DomdCB7Yok1Qm5cxY71lvd80Ggmj8ANMQt0GlNUkmGidSbz4tw2zUPntGpv
N92Hb3fdjqTxapV2pOGa4D8ILyKsyHyCqAEVpG2C0puZwraRseaJf9U6/Z77ylglrnvLgPgaGX93
KnMiz9Hts8bq6YF0w/qkHTzltRWAj2iOmq8/ufnMRiQZGIn7+reIKlg8VX8XgRxeZVpORzBnfP8p
TEGkItuki9ReY7XJ0BTogcSBjePISa5AFG6wgAdKT/VNPWRtAFChO+d9fSxAT26Kulk4Mvo9xmHc
h1yMjddanFUuXJR5cpOrwuuzjTtLBbtFz3Zz6fOr1lPRbB1wQHTc6aZlbM+ON7mBNbkXWj9tKwIZ
dsomt4CVbgvIkGBeJxI8gG74VKdcQr+iZWOCCWlY8HSCjgO+ZM/Oc5eOxjI6A4ZpdsO2ZmGXE18B
Y+RLMpBl6pj8v0yw/y2K/6EoJndsEZ//90XxqSo+UMEn73/UwP/r//pXXSx+I6vIp1K0fct0sNL+
WwFvse1enLGW5QGXW9Q8/18B7/zmIDXCLwsKkf+i0xx1lezj//t/LAtfrmcusk0DFSN/5n9SG//S
0fGzTdtBOeLSY1Fo/yrAXYZ/c4+fGItGP1wh6Ho3OzXdGO54xEn+T/olLt6vXZ0OgNRm7YSIgpIf
nsqfS/FodqOm7n0mSe2iGcJhc58Jdzh0lKarrnBPplHkWBlTlCZleihKViVjIc4udPJdm0bTsesL
/cVqUgqKVjO3Xqsv6T9K6KSB41kEkcoarzY84DXhYz9njM5mpwtEHlpPoD6KQ6geLQR5eoaiNoQp
tgLvVd+6rWuvsHmmBzjdbcBkpltLIwj7Jn2QNgCvXmnyiUSx7kFy5ItVPRSQcgZ5kZMRBiLyqR8T
lMVxC0iFzJYgyR2CgWZw4RNLUI5w1g0Oh/6G8E1jP1UohaZi2EMZsKhk2LKgfiVurr3Lx1LxZmV7
piWC1J5CEdhOxbMi/IdioXJ182QXMYE/2KUIZTKYOef9lQL1s0460shX4Wh9eFkLBrZsI31ncMlP
blKIW6MTL5SvkLbE6Owp+s1nkwy9bUi4s1qZBKU88wWlWyvJx4tWuO1uxpgN20QOewOW8dqTJL75
Ttwe6mZW3yYqOsb9otfPE2PKc+9o+aWoQH/7jlYde0uvr1z0+IxosmnrqmzeeAQyINsYMuKundY/
IhIiqhkHAE5WtN4dlaZpjGI9zIWLIAjjL/+26g/gaasAnNmm82eL7bY7X6V60jJStsd7HrRoo2m2
/VBH2MNB5ROcVs/DB7iV6tyh+dgnzBPeUdfMd642ujetNhXhehRi2LMTT/e0jtUVu4vF3TsYV5Gd
M3oxWhPybGpQrzIZVdKsNqQ8X7dGhQu4EPazpyt2SIVuP1usURmYs5c3AbqJmcvpZ01+1RlEFJEV
ACYizsYDxS+egHDqdAQV0SqX+adNCCcrsInVAf5ubLvYbYdkExe+dnR6e95XNB1vkc9e1yrb28RM
4fcQFRAQOtfC+VJ8vHkwrxDA3E3uvRgrn4JEbbM87xi9PoWeNuzjCYAeS4s7VkgTsH/tveqBa/nl
m5awoUMveg5HlgjO6G4mM9wDvnuzHJ7J2JppHP0yC+IUS6LvKNheLLH5nnj27KfR1KDkWEfd5Lnt
ygrjgjnsEM4AgHbyezHZZCX0y/xGQ1i4TWT0aCGz3EzWooqGwNrtG/5FvpZU3lf6XHb3SQfnikR4
6CmM/a8Z4urrRhuBa2kl0pvRo+S2EVITB6ACArmI58Raf2G5SZZ5gu0Nb3qM0RT0no9AbOfmdhMY
QGzuQ62cMY0P/Q14ZQyR2AiIQ0j2YI5pG925ObRhJnaV27LEQhTR7tLciHZCWBU9w3TXd1l5HRHb
vXUaCzxcJNRZzmP14mr5nkgR/+CU8uyAANin/pRcEZOwzNHH8gc3LwaTRuIublO5rSUzu5ixyM9s
OsYWce6mgU790lHj7ciQ0NdKQs2ypbXHepiw/RrjW0ABjJE18It5QaYYs8z4mkBo7IncPNnG66v4
nBGht0odVog5Sc1kzrN89EAFdy78W3NQ46mM9YtTkHHRevmamnhYN3E1bKbwi3SAZENcsUUqIyeQ
nxjlUttXpCmiou8bE0S/pj/UfofoFi8/QPXkgtXcDOyEQLXeEuxmHY41rzWLb8Qf77NunUB81Yei
q54ysgreUb4zQVbWu596LtzMghWBwyXGundpQBzbqwisV7kJta5gb9X0By1jnVQuku0kUccZP+/N
IKT/SBHsrp0OslGMNH8HW49ce1Sn+9DLJkhf4ibDer9ppkgCs7T2kA0d5jtQndFevI8FRt8xcbvX
HviE3vMshr32QC2dMulwC/I7IFv9TsHS23A69XN5jBROOlSae8NpgnkunvS5QUTl9eFzopr4xzNz
BiYK4H0hadnLKm9efLSBR+50+3VuXRUY0nK27KoRZBc2ckSV0Og0AkKFF5nZhtQPY8P2MIFq3UxX
ngnQFdeFrPgzY7ZFKiYPhHpp9zoKgWX7NrnBSJJ8AGMOoJQ+Jzuny5oPliViXEmMADH4wti6a6vF
ggB2oSAWLO1vUn1C11tM9rvtAGwoFsfmkGqvRa6ifTrZL4BmuSUXfyeteLp35bsc1bRxFg+ohRkU
ohcCAzLd9tOckW27eEZ5pIuHcPGRstKCb4211ODbPxseIRDAttinuG31WSnr3vJG424cANLZi09V
x7Bq++mbhoFV6sVbg6FVW5ytbmbLU4/Z1WQMduda8RCUixO2Sk1MS4s7FmZhuxpae9y2Eu9sa3b4
3LDTyqI7GxVYUckv/F/sncly5EiWZX+lpfdIUSgU06I3BpuNNM6TbyDuTifmecbX11HPyJSMrKqu
zH3tPCTCg6QRg7777j13K3Xmdtbp25QYLv4ZTvIQI/ZO3qU8W+pdlRihnnvI7xLkrXWiVyVTvI8U
NtKOuO9imckNCR4SwCPry3Fk+gBb6yEo4NOwwe3z8bKEbbu9K8KZbYZjFvjOxpydfC6fIknumOXi
98ld8vtFZ5JdPsjN6ECVcCqC6yLtuv2kU8ydR7+HYYQoNDrjbOq086JzzyAX2gdHZ6FLnYpeLPLR
xmoTmP0dmp4wxqM1dgsMwXDE9CI5hIy3WCEfCM+RuiZ0eSH67D1noQsFjXB21S7OLxogIbyZAQcZ
7HjisdJ5bkoTXZr6vBTUJ/LFwK6WsY0EeKuz4LwBg0ynw5mT1AkrAZHxWqfHC72M7NcVWZJhkZWE
+ZrptHmWOAATqKRhcptorfVpbE+Kpj+GINZOaJ7uyeDhvZltuHqoNvGm6sBDYeBRtyYhwbNHHwie
CAnwQDJaeTiQk7zFW656m/UDY33fZ+6PuWAdM9QlhDFPECZy2KKwr7IKptaJt7bNyM9dahnmc95p
ZFjkse8MdX1eN9ArZwzZXro2e3oF58WZeEBhzyqPCUcdQGgchoY1sUEhpN3FbQzOH4PlH2xeXicT
kOjGSjLnYRzFitttmDaabHzpbfuLJpGO9VKFMSA3bO5nWUQbHBshwYaaK9QuqoNMRMKuNiPQ1tct
e2i3gpcBaANqikW7d9Vn47GP7YaYTde4l7HF0Ti39GSK0KxfhlaUx6q0Dgl+WBbb3Vie+hiAsMkz
KhCMiv3kR0eW9PkXdGXeWIMVbUu2XE+x2WfnSXreh+0RusOd4TrHko6nH+PMYwH8F/7dfB2ca1uG
P2Z0BxzMK22yVWr8IGWPFbjtsDoMi1mjSUoX/q1pugQDdO5EMnufIcmNt8jcPe9dUH9YiNNzzchE
d2YhAkAfctdZ6teMZLkvpTv+tBUZM4/H82Htuvpsp4s6xPhLNp6D+8qaJkWruz09gEBFnunixD50
C0bLXA0JTa8MUVtvAUUYYWs9jMYKVbPuknaLpx3rTl0+AOjq9rW/zjuM2s17qpAPpdtCzctSYzkm
cYRpvq1hlvnVcsHKgfpKGxNZAo74HyPFZXvZLdnZnNVwKJpu4te0AobgKYgN2KFtWVRs48yBCGrI
kKJ7Ca6u7Q6vVU9efWty0R+wJnyfUrleDM98zePIecdILHl4mwUdCN0wnAZctqwh24LXgBlF7Xcb
aNFdTp7sRHb3W1hm1oPqB/vOSikoHnhp6HsiPInJcO9R6WY8CfGnl61UyRDawPVQoi5gH+MyZKLI
AuTV+D0X3fychLR48lT13qvBN37hfOahMczGD6rZmkC1y/Js+Dk7EQTLoLE9+xbRAZIApCQk72F8
jZ0CuqMK46M5dw12rvkuHnGBpNIkRgh+0nc51c9hcmylemYd/I42ToRoQLChBmrxIqzEptpVDZob
x7o6hl2xVKduALoXLUt8rPhcWaVCjbRmvHqDqMUZQlD7k6dsHNQVJO5IWcYL7QbZYx363k0ocAHP
o3D2U5ktB5+t6q/BNokhmlqFpx8avkWLNL5NIl4t7mQ1Z4jL+akpqCHZOJKwBbHY8H7EH3GI+VnP
cMw51VqrDG9lZ2fbJUs4YpXJ19Sb7X6edWYDN/VO/eaDWhoVOpDc+Bo0PpR+zenUQBTNNVqUerPw
sYwZyQA/5SdTI0gJfc7XwYiLs6ry/LnRmNJCA0tngcOk1hDTWeNMXQ029QhjAP1IXx3L6O/tpsj2
4LyxsPlSLbuZS/vV06BUNTSElmrCDBxWt9LAj+VYvJPXkV4rEFfjjtk8fo5LpPqmRGnDz97CYr+M
0ENY82SSSC3Xa+t+9ZrhGmua66i5rp0mvMqqebBAvuK/xaDbQswWA+hIb5Jqb4GI5YGfEx9MtpKW
TaCbqGVxHbq7GrSsAWLWBDVLw0x/8DR9VtExi8t/3huaTMuYdyvT9RqJeOZJzpUCjftx5fSwlgaE
ru+hD+U21rxbAfhWJCXFT6BwVVQGRjW+JfHy0xBTGXhAc+3wSXfe7Ae3XLjdxckyLgaQXbtn2ilH
97qs0sXVB4l3Qr0nh9/vySRccjN663BlKIo4g7R2j67srgXyOooo5CGVvpIZSY9YnehqHok62cUE
zLihagnbSv6Aw+O2naEGmzaYdH0aon162bSaLcwpkLYdzRum5T6mSMg6F45xV2om8arpxMRt4RRr
YnEDujiEGxx7EM0xVrjbqWEM9MBJsWvpfhUtiRhsknvXJj3Rz3CRPRzL51ATBpaZucYxp0M/U/+c
zMNPs1/tGzKs3L996x79mnYPb5w3BrDSoG27S63ZzJO0aK7WvOZck5tjZpIvHozjiXNV8+SxxQzK
Dj3S1tRnW/OfXb9egUxl0W5kAcJyadwTPMu4N4j6FpohzSUwcwRwGl4xKKlqcYFN1zHc6UITqOGf
VNj9eB8yho0smQr3bljLiMsxxgUSGnviesU5bCOKinP50IK6riXM67RzOXtqDrbp2t5LodnYrA5g
X5Uabc+nMADQHkt5oZ6L0oS6+KRYIdqR0JgOvuZut/yaPlLN4jbM/ERC4Fx4QLjzlIiLT27wHILw
JntAKh0D52bUfO8obg6tJn6bOezvATO9rmOAORbjv8vHhkoUYOEZL+wjuXSYbGFg4VsKa8+9JADG
eXp6ZwuQE7YI1nck3vuiuYk0ldwrjOQyR6Z99abOuMEHtGmUQTy7buNTktff5tHaUHSS0cYC85xQ
9rT7vWHofiPRGwKD21Rz0rmkSj1OQsPVFPWOcNltF9E8h5STvhAa7q6ckL1dmcSA25lcFyecz0p2
Yt84vMb/12jxr4BVYID9f30Wwfei/l7+WVH+69/5u9HCE7qoRLkeZkBlkrv9g/No/cUFiuIIgfuC
qhKNM/mboGz+xSY9i83CtdFe/X8APVr+X3yfnCR/iTJNU9sw/g2zhfwnRVmiKGuFl1iwoKMEq+2f
Bd5FxC2mWRY6cVO8WPjiNh6iKmgL79kf8TmyZSWvqEwaG5z3McNZmabhQzdZRL0GkiEyKn6xq37k
p7xkvXgOJbDhlTdR6bbvGH2/FgQ59CrS42nevfHYgXHWJz/+QcVnv6a5lP+nHArMD2Xf/b//a/9X
PwZJbvwnLtYj+5+tTvgQCrcoC4kp1GO50/TvFVzAjYwNjmbFROk4XkwsndlujK14G1vDLekT7AKN
8RAW2ZeV4ChZr8lABMZoKdZcE2wTcc2fmEf2/hSfMVhlSIzqAevBHoHwo9F+XLshiJjwIi3Vii8w
7L6wm38atTVdhoFcV+k279Wc4RZ0yECG6kbZ5Zfl9jLAtcgKzLefKTzQDZdkVCPokSaaDUWA/rO0
F+gnSXgYW4gqIs+irdlZT0aJ/kx6j9BdZG6dgilrLNXD//B5cunxJPw7/pPLgqybhWkM2gh+Tb3Q
+Ec311DVyiNTK4G+8b6r56sw0ycT4+5kUGrYrj1kcL7rcSrvwV2dS3c9Tq68FR4W61wTYdbo0uXm
gzMO2wIMsSin62p8p+VgY4JxsboAgONbX8gTLpGdl4T6kfeRr2zB0zQwMY34hToiOh/9dmQFAIQS
1+CzgVJdwt7EiTLuXMk4WZNeyZPyyfbC73bo3k9l9Jnb1jESTB+Tca7W6GjRxanAuaxG+j8kvPXd
8U8fk81VBw6Jnh+WO/pj/AfT2zqxR2JegVDnJHUQFs6pn6fbmW99bMu7Kpz/utiDhxv9qv6L65zB
+T8V3zqerZSFRuYJ4Pr/KdteOUuT1y5Iz87bG2EDEYWYtsA1vhR3pRGSghjXs6HPKkWXGHgoiU4j
l1HzpYXhBn62uh0YTDZ48z8aQxFm5vqyZ/sgB1o9Y5n5EE6otuQaJOfARzyXPt6lsHDvhU3kT2qc
Szd187nKI46mPnbRgaX8Nkrq987DRiszbjvbxZkc5vHwLOltDJyeiG4VNRb0hyK6S+JhnyVtfh7S
hl1CicsWVwPf1cKXOCehSO6HurlZlELsyYS7qbKZiSPBkLGUvPktI9layXyoCgKMk+L7aGEcBv3g
PWIZLvdhp9N8nUXjxThuS5Wgaqe87+lbijeN7T7TYl9uFcCNYC3GhGMj4wirjirIXWwVhQsgMRtX
P0jQMk+ZLH9Kt24v7NAV5k38YFNUQYmW9Y8cNhxB0Dm9S6rWDKhPT7eiwVyw9P0Tw8nBj1EmUTST
2MihCWmrfLn8rEtVcFWS4HGsHEU/Sz6h8N46DHEP2lXSReKrwR+3ZUHSPDn2yC2IL+n3UXVwM3zy
0uQ8O0/bLA0xbEgsXfmS3qW9+0Bs6AXC62s6VswfnvNLhSUbmhZ1uZv49nxi1kkSHtdowNNQuTdJ
ISUyvLrIap6JpnNkh5rwbfCqN2wSK0dZCIlW+9zik4OZ2Hz6efeOzMTZ17dvvBBM1DKRplqy9DPh
At7klsuOMqYDNjeLQIY21UZ0Dg41UZFiwWcnvMXaAkj/7sy5HgNSkIZjkhDSZX/B545v2kq9FzFH
W2lCW+91tlFOzrc8xI9ARpcdQzpcx27G6Nc3jyItsNf3nKo68vSJUYk7mnXeJr+m1IO7QtnUXuRi
OEwRwfZkwPgwWfalSOtLkZfFwVpGzts5JunJuHNy79kj0hk0cKwWbfzIGvsxHsTjkhUMWe50Kwj+
oDmBCADAf6NEVe27Of7WKPCSU25gCGOSOS519TGZE30gtCIFMpqch9lnDisiCKj+PJ38Afqo09mE
N+z8Ad7MuMu9MkJZdl8jU8TbDmTHrSjt81x1P9rCr59dzG7c8HzkWPyWs2XXPhHobkttgsk8ktI1
gNfKmwsY6yxKaL1T7WUCc4rLZ1boSuAuibb469We5ICaMFWPRZWlL5XBEkj4vKtWOyZMzRbuXIy4
/PhYMEmLImiWih0J5VP5KuGaz266qyx2N1mFjuMVLKoaBvogiuIl8CLE9ijzfpot3CwJjhgEZ92/
yqJLt2pJBE1ElOQKqkiOUehfBzLys4JDMzS3JBx4POn610YXwU4ZlbBAjeF56JrYorVeh04QnM4U
vOIu3M/m/NWG5ntitKhXOD4Pwwz3Vg4LtFs2N9JMfkSTCLcUg+9FU586gKvHQS982dzfTjb7SpU6
j5WusBUFa8kqt7CRR+HJaSuQh12HPbTlna3Lb0Ndg0uFUE5Ckp/Wr149ePO72OA7NdXjMhUpJwLW
CmqiUTds6dZ1rKzjdxbRRc4N+BEJtjFw80YM7/zqJ9LtO6dKHxtdm6rRyAcOIsYWENJ9Fyq1x8qo
X4ZEa72JDzmh6beC3krAAcYP4a/bxaK1sSiMDrWQNYUyM0ohBeDXWfcHRwZNwuSNSEtAKCsa51eU
58lugUh8qOiyxgeJrVXCdN03K56sDoIIRsqy3Biqs7fZAGTLqyzOGePLPDN7tr1j3Xam2C/EyoRb
HaU0gjWhlLaZFXmodSIOj9UVIG0DV7hIj4u1fHk5oV9qqpOTtEdMskol0KhtXFsZW61Fm2nBirYB
juCz0EZbeuqrI44d4l/auuVoQ+5SmgqZnc+v1nZdfyxLSrzqm1lbeX0q7LgrjIEID0ZfocKPZMqx
/moTcKjtwJY2BudyzU6IRxZFqukz9n2WiXpgT7SluPGGnGNe7d84bvsjA/N5XXAgs6NkjtNWnbAj
OFwOnwUenkaH77Wpp9L2nk4U8pr9tvzQNY27DhtQpw1BobYGNdokBDnwdZn4nSfaQARamb4jbSpS
cxkjZmM0wtNwnMzortMWpAYvEnoyvxdtTxK/nUoShPIhLFFCYIwlF/YT04tX8LAatNcpitB6ospe
H0uMUOVvRxTWqJASS64SQc0zKPZdCM0hthF9taOqaEq8VX4SB22DTMZwTZGZtmCJDFKfTXW8R8md
zv3QblO2DzXfwYZT0q++7NwNNgtEj3XBMRbW5wwhiicP4UL5M210lYxNnKnQ/jAWuu2NOTrXWFvH
tIfMrZdHJDs2FuUo9yH40s2A9Uz66x5QKxRBTGnJRHAz1D41B8MaYaXx2DXNE2aQ/NbWrrZe+9vo
i88CMmFIzNr9lmCDW1z9a9XOOFd75MCjhPtQ++aEdtAtqDc7hyenoiJ2G0/0/UWsjNjPe8S46qH9
Viao+gnq9SReRte96SgcYcEz1O9i4Cb3GwpiOuzOg+z2S9TfWdUELTzvD8qYzqpr6wsrAPZO6ZvP
dgy75LNDsyyt3mzQc4OtK/HRGXgvKa0hEfUeVXdfpyhhYzkQ7QIqtEmT5ujVuq4FOMchNAAnrkv0
irjBzeuS+q9qw+N245JKaEmJEF7ZU991wsM/QK8f6dw4IAfMkoi8d89GYzMsLQ5MboQ0wSvvmdxH
U80TPCwWuXc8rXKlxQf8pKNnoollojyIPC2DxWXO4PGEr61if1gp8Qw+4p610rCbCRM+VPwKzkvT
wdRJ5HvtgswHWNIRjba7c9Zaj11d+/s1VxbHL1FMl8qazqvun0kdSPjU09c7SLtin67Jsh8MZI4B
avMuSv3nWk5YD+JoP/UcLmm/EFswwvDFLSCZZlf1W7eKR6aGGJqOmt/sTtuMh91QFsYu9HEipND+
N5Pb2Fdaj3HupBGHMLUAIvB7RdDKFpzhKElBTWPdci7mZt0VyiY4fj/mPlo1M2ySC7mDpjSC9Xbu
RkqPeVS7J9Po3sKE3UU/HBSp7zhf9mQ6b9RIU8FIcBh0eT2DQ8m4/pRxn3RU61o850NiXhPhydge
WgQwbCpWCVZTHe01+TYRcW5KUocE/cU6PInGOqzK3HXl3ppIN67FYS4ZTuFqo9fWABgakX/DG8HB
lKqWPKmuLM62TBFHm2aGIpaw5QhXrub7ag7i4kzTbQThrqrXRyN1biS9jsviXftJHNBktwilZFEr
LmYKQCv3mVKRm4m6c8orz2pAcY6qn6sXJrglnCMP0MC2SRDazVsKHMI2Vhqb2c2WcfuZTt6vLndf
psk5qlRdbf+QO78LMs2vshMvVpZulwUn/fSIV+djHsKT30afnRk9zDF5/zpyNwTy4t3snVaV3vdW
dgftcL90+kQ976KxOtizs8eM/E0U7VOKt7XG2VABWavnAR54xrPAvJPSugGt9Sl5K6rafsBSfjDg
SDndgVAFmrc8RGzAPBJ7oydvxoYS1N45TooAOCQ+2N0fttU+JNlwY40cPskNmpBcNkBL2VSApd8m
Y7dsiYW5B9dZv7VL9lgkS7zD9XNEUYgZXtpsn5e2sXOGzglGOz8TB3C2gmXsboJ4wcF7kIQjjGcc
2qfCYknhs2W4ZLT9fTUJD8IhBWIdTVW9J7dGrENPnZY9indiAO8wB2gOb2rKBJPsdswBTxiWEdDC
RaH6EL/WRcOJVgfhMVmBQEhKSDpRdO9RuRmIzGO5XbV3OaV/Dc4x9lePCLhAG62bwc/OI03IRlFi
1o/ck4t1DWvZ1wx4Ccml+nCn6b6s+Qd2ZhfFDiEXySXnHRURmwVTYgfTJIgpt9dWsAlhSnybDCKa
MStKAq1Xy+ne8sZ6X5e15MTav//OOE4rX0q2LO31Mtkc+fni3OF9zM/Y2erBGBRGhDjCIzIau7pL
r2mUY+PRH5VTr8bRaUJjB/jD24D1itF5HfVqjJXP+DhnZ/oj5zuc+e/mwv+5Xv1racRfVivmKx4c
LrvGiy+65A1KJNbCsPfR/7uBjjX+M5sqyO2kZvXZ0dt+O/j5Da1uYzBrL/wsAQCAKUlzjgCVW982
dXiTJR2dlUkxkYPFw/A81jpYgL+yYWVv9m91u5gcOlbxI1MDinvMInvc+WbmvCY1GKZqaCt0BR5S
c+vPh6FWSSCnuuahwa1uDdkPalbqQPrxeZxS2jEgHOxbI+VDC1HdRElgvwGBibrk8sRpdSl4yt90
xkbi6q/RsHuLeq45+Yj5GDes1mWQrdA7q1gwHNNxW7RUSljua487htvlZfZWEsUe075SpTisI0ZA
yiYebcsn+zgQnJX4z/n6gFymoXmY2KXgkz4LcsyJV7g8yJwssGKb5PKIUlGHZcyejRl7qMlcDysF
ErJGl2d/flOOmK0W3QK1jZiWuFo5rnU6+88GSIsAo7qf2uVeCvqCndKatqVrfJAvqPEdUek0lyFY
f6bHxmrjbZP11EIwe28TC6hMGr5zkJoCunC/poFEgb2co0LwhXmWjDMMP7txyg0J7TPNUGD80LTM
7MFeGvyh6uCFT3QRPOHKrPc+wfuAtfE7KO/qTONHRjNritsOLKZsk1vQ7d8yp/50i0cTPFI7++ha
6rLK6SVron02R/ivSO96Vnywx/xgJ/E1ZxewmViq2h0t70Z6chv1K8PPs5kz9eBr4BejwcYe3Mv/
yv7/iuyPmKwN3v+9lfz2e/sz/lO+8o+/8ofsT4oSy7cDRd1xkOscFOs/ZH/5F9Oz+ReK3KUvHNKS
f5f9+UtAgEBFYiXU8j564t985PIv6Cb4zj3pmsA7Le/fkf2hYPyzcslega8u0CNMaRLJ+7NyWeAq
FWVSQMVYpNzNVGgcI09MGFkImRC6ARRV+rclT3IWEWJL489bvDZbFKZ7RZkL+aHBOAAFY7QQZoWA
R7IfsMP7pDiJrQVHGQBL/TaNhi/QD9M2JSDMeYAGDCRhG0QTBiQ3D72rbFCGI86av+2dIjZx/cFp
2FigHPaex19dLVqGq6knZ7QaH5XiaU4Dlwjc3qB4F3CD4dbNdvITZv/Ik/dVihgDnmnZKkl+VIxk
RKvSe2Dxemc3820T59Fx6EBu1NAar93oMwiVdveI9I7iXfT+z5q6t21hL8mJl/C6t8pyuRroqohS
vTUHeVR9g4U830d504Tbhv/8TTDKwhifCp4SQPDGACsauh4VVM0uXYrV27mm8DgPA33EIWPdL/Vy
NvLiMezpfy374lCSnwnbpTxFqF63pDJn+hlW4ULMqpUmn2XuhlMnBznMELZCZXdGvdUQ/Knww+8Y
/t5XLykCP+JtWWOj2MgC32ESttZFacwyPZoob5IXlG2R/7My/lSbBugXhtaNkkC5HbnWlyWvz67j
f8SpSonjc7y3Jpw4i+dR04sM4uFeHD1aL4XxC3zORHpTdp/0m5DHXHknHJO0INpad+4BY4r8ZkHS
hzUA1dILqF3P+EC957jCpHnfsM6Y93OBdTFgiU2lJYXP5mq92Lglt+O8XsjLuNV+hcoM5xSZAgTl
1l5CkqhNDdkuWENjvU0869c6+uXWZmQzQnkbuwxodRd2REafUjDI7gy9CTjktsnNNy9UjyE1HIgk
Ok0nNU4/t28I2elWP7KAzqrJvCvTTWojsoFo4tfiFD8XXnbnLOaCDK1q2Fudf4zi8cHgc94lMeGr
TP1ynHRP87vGSI4vjs0fppBN0VRymoVCmuy6ZP3qTI4jlvm2OGT6OpPLOemtb3IKzW23JneCVcLU
+Xjg6DgOGEr5Lh3qzrsqf4ZqcpEp7ne8shvV4odzveR2rKbX2E6vYwswsvHNb2rNnjucolwqoCQ7
LjJoAIEsa3srwrx6qDKcAsRiX/0u/nQabLeZn4ljg9dYbw6I7AE35f1H0E+li3cbKZAOXtXZH6Fr
+EiwMj/OSYY5XUb1bpQawtYZy2MjgUAYyjjHJb6osONlBWmIbtiO+7N1JadyAxGtF9/jMCaYixq8
d1ntbxtYRKclMdTBYjxhMa7JONbwq8CnsQG6pRvGZ5jWg91eEV+QzPyl3rWDwkRZD0/E3HVMBd03
X1/m3N5N7BK3mM1+qMZ7Nz0L3IaU99lanxK9tKMS3Ntaijorq/cnKLiqeRqauKNXUlRbD8RQ4NQI
P41/W3lGvENeBWXtTYm1m2qKfRH/kGSq9Ts6FkjLBunZiQ1xQoS0EZYm2iPDe8UlbvHY2w0+e3xz
aG8z8qZBOc8vflV/R0x7SrhjZVFeCnyzGEBGqAmKby8zTBkMOPQ3fdfaYFtKwuRL8bQkLaAUm2y2
Ui3nR99DzWNvkDJT+ZKruc+S6ruFILjtXYillhIHBvHhOJDUKGJGCO+GiDL26C564/lKHW5mf1ss
EjzOUIPc8cfiYDbzAULsu0vHZuB7XDKqQseh1v1xMpeXGL1XG+BRyzQ8Kx4JZLiYlbdplh9R3Vx9
Oj+t2DF2nh1xcJnxp/+OJEaLDd3NVY9DSOUZPTPeBpcY/r6VbHOOrWYfsyCF3dXmAf545D/TIvQs
ks9mTj+svgmf/VXgHu/fe6Z2MDpoXpRvM/O4HIgUOk7FmenR8tGPGgJSaL89RuS1OYBJwmLsUVZE
NTUYJAehyGk8d+M4RFPNZHzqsEduVmq1+6E/MWear4nFABcXHPoiP8dDuMQxIwZ6CedWebF1c13t
cVGR+7gppTg4bvlhVJrDY/tHAaCQBooj5RkYuxZir0sdfjold7U90OlmUFsUzc5tnYgXO+VeG1T/
Y0xpI+6F+tWIcr2ryHHYdXaRUjUnZ8LSS7EchSAYZ3i45XerXwL/9I9zO1UkQCHwFv7s7nlGhru4
RRG1erZcFEdwlvboUVo7LjEFia4wh6Nf8DUrz0tOppe2ewfYYxxCzxO606EXSAlhxwO3tVfOzlGN
vabLq70RpzrnA9JqqcrXVjhMoIB2tqtDlLYd5nibLn2DqLjgdV78n1ZPgjYU1Q2VYDmLa0yFZoR2
5a/lZ+6w17Xpe03mxjzwOfPVivpmGvgGGJ+ALjQMxFPOT2tXI57tkgNvhyfdJXUQaC3L9Jb0gInx
c175Lx19C8GRJkweae6hnyBhYZPbO8RND2UThcfZaNNjQnH2qc+X7lqiygIysp/dPMWxaI3vDPjj
Wfmld+jradnPK1AB08SoNGUZADbMT1s2XcOlz1fwedypsNGIe+zDmLd9SwbwgTA54F8RLkHukCpu
C2xgwvA/wSle45yChHU8RmNyF82UQANeiN+StaJemBwSiX5xilPvfrB5EBleh98UP6uF/pV16rGi
iryP/XXj0IxNQC5m+C1+VFlv7qRs5r1MaGGDFeFsp2WccHDOLxBAbllv/HDHFl5U9oTr88LJgFuu
bQy0B8rPA7Zl6jIa2v6XcPya/P7dN3glQsyIt8pdPa6gmZaaxcLjNadVfjTN4oNjFKVe2PuhTInw
rqbPE1fv4B3WVnxVwjQuahXfC6J/gWNE8yFKl2lX23Irm+h2tHkjukQRvnyNF2xHQT0cvIzQzH8S
3L2j2tIJoKKBRRjZeqo06QGaAQhvLOAdnUfonGprOxC18Up3wBiEDeheYS9fomBv2nPYzGujZE2T
ydtphVXgY9Da29PMU3Cu05ewBBAswxlJr8mS8+gj4rd8i0G6MmXONs8CVt7jlUNmdBwTex8Lr98W
nvU2WkNz/N8h618ZskzPsZl+/vsh6yaJhvbP3qo//s4fU5aASEMMVtuq/jpJ/XXGcnW1LqOXDdhG
l1YBt/mbs0rncTG0MPnQ3gSXn6//txELPxbN6VIAov/rv/13RiyTb+SfZiwcXUxZyoY2IzwHrfXP
M5ZRwGTOQhaYvZ+8ZSKhG7Un32Lt2rE5CVndOtH6M5uau0Vkr8hKfUGq1EJzD6Q9PRQzfqN5aT/M
GS8B4RYswe6VuBJnpnT6SipA/YtVZ+euhJ5hDvazTN7sCmW5LmhmjTvB+9p6MBxetKXsHivSEIHj
Zvf2PHZA6KKXCOQZ5E2LjGBqfTYLCXpRhQFA4OffxqmwT38smXy2KvnU9NX6IENSj+5ApkNDnrLS
uKrVkwc10/hIey1gkPKtp1DAd8I3p2dPbGjmK8/El0Q6p3h+W2dqC8zKCtiHHobMIfbH73W3zK6x
KxbEK1/QSzL3IKCHCrwKOPVcYkP9rY76HMy3VF+v+xhwLHxc+8EpfI7T8Md2Vu1kW+U0yyFm+tyg
Oq9HUA4WyQ3kn0H/T9mRT26uTjWzKBE4gvkRXneYazvw9Vf9E5VRUaPVmDAwcPxiY0lyKABDeM7C
dr5O7fBptqiYPaWDoLXjPnDLkNjVYCcHuOL7wVo3YRnd5CyVd2PvinebWO1RtVF3IZh8nBtZ71dq
/IJa6eygRHZy6gPHuhhFq90TWD27dqtOZRuvh7Tks5tB+6tsBHeGHd3w5++TMe4TR7BJHCBcKmcK
n5s5Wzi9tq8NqWT2NvF7LbxTylAQsIS4WqK/lgvUlrb5mWUpDYAdMbTGHfUSEh+zoiKCQYE06TTR
PIP/ajMmPmRWs98VDkWvVQTGukLcfmmkN2y8bsVAMUdovaoagjXHKGdHWnqW7AN+Xwet02L4F5Qe
S7zn1wSyEphYLsjYSjC1IJemC4ok2QKfXxLec2Pg196VdKQOGAIOZHlOdoZNdlo52eUjaR+rWtpT
X9br3kFsB6oS89xPfxRhcTNnpK4pXZOPvy11cWdyHB8qftvIxyu7ATy/xJ4RWUNswG5z36eNcUxD
Pp/I5UcDifyjrcyHaEIJ1go8zxp7O9auefitJI8JTkIMFO2Jg2u2+/1x5JFJp0HvuRaMQAWw28zk
TTu24Rk26FftsV0cBoCHIUVGW6tOAnudW6iNgPZtk1WiS96TmxHkqyi/lUZ6v6yIqKUNMDFezn6x
IN+SA1R53h6n3AV2aHERyBrFNPV4MXeXbua7qh3WilX9HLvfS9o8Sqt7UtMz6+6MF+J4YXf13JkY
+NApvrEX3wLDDvyWaCnJioF4WntP36y7M3LO+6GUd30lvlo2aGryg3yyv1C0w7NV8W5EAieSDfGV
pFLd40CpWxRJyr2bK0sOccPVwnHNpFmirFGVjNn4lXbNmxtiJ/FG8kcASHfZRNyiRXgKSL1RXeIA
DmyM5rnLEYl5n2PCb1FDYhU+W6j5v38z0pz7XWIkiOJa3I5milRU873Jhxth6HhED49+tMIXVRsw
q212KdE073Jn/Q/2zmM5cyPNoq8yL4AOIDPhtr939K7IDaLIqkp4759+DtSuRGlU0/vedHSEJP4O
SHzm3nPbbeGBD/U9aPvs3sN1oCl2YHHixzZnVtjyiK4QOXz1OMT6fQ7mo+04gMhV82Kr8OyPxo9q
wtzgDazw+YAEYXXEIiQeSgMZf21y3ztD+SAAYDbJvqiyY60pZhoT3Y6OcJ0p6JsRfqBVtDg6jJ5f
Tigb0ub0xH7hYChza4VspD1UdRnm/tVUGAa6xvg9TfGmGT1YSD8zHtlf7SDX7iosXWzUDX4+/WFC
pIx6cZt5VC7BePad7lRCMmGKw7/DtCdL1SWasmebeFVrMm7dgOBoJjBRNnF3OtYXIO7fZSkuHdt9
1+Uqmb1nkTjzflRhucmM4SrzWVnFrFxQLp2poHaqzI7kFcz8wCz84sx8MUuxhpWVMmdjGLNse3xQ
x2nZvCGHeB47d1+68Abjga3nq4MaJdbqps+Km9jFW2Fkt40w9kqItTYIy1Yd34F/zCCli9BZEWd4
iFgSarylOSL7yXzrSDqLnOngqRHzc4YYnvvK6u9LAEt5tPeaD0SJ8yq0772R/lCrD9mQWOGzREiK
H3KKt4nA2RoILFoEei8UqzA8+miNjATHGebAPGv29QiLt6pu8/kj0D/weLpoyErNX3KEPOQpD6ii
9h7jqdlHXnsfSPOlmInji9prsAsY9YOta0wPVJn3ybK2L9sd0XkbCJpQENhSs0JIZbzxkDrU0wD3
HFN5bxwCI/7wKvUcKPuEWO2cGw3LF/tUU3O3ufVSwhZ2xvaaM5cAM7oTRi2EVOyaAWa5ne7qKkbA
Zm8YO4NyrY+9M13PnXsCsrVu52btZhNxEIJJW/sx4iKlvyTPPjr4nHouPoSKLJcxG08mu29U0VND
nExtnfOGpZxLBbEbbfcUNPfofo+etkBgGDdzBJcjV5d6bJlV8EbNfLxkGQaECRgZ90aEUrB4qH3v
qMr8rVAtyeg1dE+XYK+VTQ4NMgNn42dL5HVivDgDQtElcOOkq8agZ1Xgo1CuXYjnKg+5m23YsOEV
ZihCyschiPsH4s3IXIYShkh4UgDr1HCTDPOPJEm9LUkCIQw4JXZkaCbbRNH8Z8k0ryuiihGzmumm
8lnTqVQD29eWcYQCLzZDyDCgZdN2skdCNjvRhvcFnth1F4zotm2YeJ0VstUtfeoUpuFrTJyP3ATh
fnYZI+feYhBfppBejw7c6l0mNjhbhRWnj3HUpZhbprMge+VkxfYTSR3zqsVos6uznkdR6BJlxJRF
jOE9uUb9elEf5BPztREHKFY7ceOljOaakUukKUcHIR+UI0Zu7Q+WY+2W0J34PYF19oII5noGeM/G
zIYWbvWhvXJ77DJOnR0CB01H0fOXOoP1oPaJaA/o6VSvXxY4yc2AfAuKH+vk5XxI11Ofw9ULqEZV
Vl+AMHF1z3Z5pOF9dyyM43G1jL+igPkb82RfX4Fk2ycmHadQNZIcW7wouzX2DWusdd43zrZmUrh2
k/GL3VfPASnkqI6Qegm8dqvIar3zZEI66F3LJRdmWVRkzd2A/MJX2fdSZu9iQFMBD57nedOGbCXa
6DJa8owMYw8hat61wLZ6AFfNmF2lxh2OXphTkcXkfkyjXWZ3FrJjVojFnFFhasgP6TOrgWPhld6e
/lDvRNCieoz13taMV6Ope9clmuuZTIoNKoOE6GdYF2YkfjSsBdfC9cVmMrsfTpzuUTDdixJPKHM6
jZrORxZdsKzD3phvvCjSFHTocNHoKlhkmsFrbLg4q7W1N1v/mX+VGetoDEc58jktIM4MU1HDKIKg
V4xrq1PR0TrjvPaOkekQZ4Rag0adiU2UyVufbhizYtxvEoHxthvah6xM2ldPlcxc0/hNmLFzZMOM
RjvtIV25jGGKgXGf8hngwfrv1ho18aoQzL/L8mIw5r0AMEu2y/JFBwIDq8RWCjmUDK7pqwoY0Djl
tUslwf3FTRYEs3dOLBGdFbuLQ6FdlkUeTsllmoJ41MPbzkApyrJuZ7nL+KYMnBsnLi5RYQdvbhNF
J35sfHgKVaFcXMOqM/JjHcPXASxLo5GWPV5qpjbMYboLAfIsPxZ1pkD9cCVGdx9I5s9G1k0PaVxD
DQ4o3822/1LgF4Uh3G2lC4AEuwDmPIbHmsZ/xe6XuWHCxgPpBtMDnUMlZEmHwpbVEIhOXqRhxmgy
n9hCm+k3HdjlNTBQKJUeeIYETx98nggNQI6y1Ic9V+S4oUVFMWklzw2AwWNnq7egZ7ifBCDzuBpZ
SdNYAIVZdF4aWnkGSQ1lH6iEoGRoDV+aDsygr0tsdNnCS19nTZVnVPWDlh/MxjYo/m9sF//uxAE0
KfsQ9fnzOIRE3VrygWwbwNyT9rcjojw+fYpEfqFwup3HYIh+ENsSKQRZYB3E6G3LkF8TqBrzYxQv
cOfuxmC8N0ZG8naK5bhJESq3jD2NQUAMwla+aQOtNhwi8dOUcu1UKV9O1g/ZVUWddhw6Ssqe+Bds
NuxJOhSMPB6PkzvZ/GxoXArhemtr5LxxmqxBv0+t1kw3y4zM8wDmUTCssjwt2JyV9F38tIWr6KYs
a03YOPJfb5cUznXDQHrNNnN6qbC+btrMCDd11nyJEJxvMFZ70MQZ9kOZ59IFL7fvQJyestD0b+ea
34l/g6ukAI+AG34feGBTFv61isZD2RDTVRBaupVdOR3NlEFgM3bzVZZ6E9skJzgRk7VVwE9Xtt0+
ec4MuXC5z4ecsHmnrig8gi+yILdeevWmGO3u5CaDwkZSH9Ei6nVaJvN1YY1yo0oODW2T4dF4+kb0
zE+DLoVLwwG06gnWQOxhf0EacQ0rCVoTNKSTb1QHIlxvdKnu9cS4TZXBM4MPMLNkGEglLhEW+HTE
HRAjmEiLJtwbJdPncKJjQol+dGvvRIWzmIUpITujzLetbh7KiqMi8bg4kXIbu2VYjf4QkK7TfbET
BtuldkwUheaHt+i20ESIg1XK8WCUQC3C3IOy30cLOOQ16RjuRQ360yzo5M00Gf0V349/ArqD04NE
mU3gjhceu8jTovgeGJW7C0V/bdvZh6SR2RRzfO/E+Mt907pxQZR1luHDrgUFc1BFGdwQJt0eQ0JB
/KQ5mw6vZ1pB++qQQkcrZ7SruStdloQeZ3E7nro6dG80mIC1KEu8qgaifpFxkxRjkV4ipYZ9YHH8
TN5XTl3Q2oqDIclZcjDDvFMqflAJCzZ7OCaGs/fpF41hKA/GhnKXVjZFxwkvfd1JtY6U8DYTXIkt
F/oGWoGLMCvmKe3X81Ujc7F3o9p9THuwA9xDMP09O0G6C06iBaLKjThN4lvdUf+7flB9UUxRDp3E
f9fqEDAVYALKfJdUQktQm85+Fu/jvvbRYHviaPTuq7SM1N+SnSMvo8RuW5hoxJMALYqHdipv+s0E
hAxy+ClqfgTM3Zc+LKj0CwErq9KoTlYtvzaCWtm3R7LqWnrYoA/noyl1vy1McRJM0ldFMEdXVm/u
fxoF/okZakkS/dl8BfrKN93fBBGM7Qgd/f14rQ28yaT0MJc4LyIv+o/YYGBSfRuK/JjQdpeh+HtS
5X+5ir/gKtq2Qj/yf49p11/Tr++f5rR//2/+MaZ1/0YYrI0pUkIRwdP6b9i4DTnRVI4vhRB0FfyG
/xzUmgDKxYI6XNLGHblk8/5jUCtdtDWKgappWkxW+ef/yaAWXs6nC0mYgkGxcpUtPfyjv5lLf3Lx
pTNgBeHQlrSjHX6g0KaWqScc32mBQSYc9Xs/T8zNkEPes24X60wbDjoWGb00QfwRslbbtnipzjO5
VUeoDMG10oN8qUiMuldtVaN3C+3HiOyH9TDiS12HPMIJsBIL1Gepd+PEtd5ra6j23CrnptbTlcvC
odqG5eLuFrLzrmXKU8KJq/4La8r0ZWAsBfgvk0xsJ9nF8ypzB3s5yOJv2i4H6Ku2+E03M98K/CNX
bQ63AYJt5F44a4zV4OQmC+hKH0rgPBc6YnmdTI2PrL/v937DKTcW/NMZwu8ewXe/rQEm7kwXIY4/
T/ZND6NjE/O/m9BzAaEmWPxWvSrlnZ/BBKmz6KutGvMuCn0Kfbfux1MJ5sXdx2Fo52TYdzO7QjI7
2KYO6fcwMNqbnGbrQDYK1pI8GLYguu5cnCiQEDTGXML1Vr3M7Csr0iXmKifeZASYYHFD4uqkFptT
R3zBtnfFlfM2zMyFgVbf57n8AhgoObgl49qGQvnaLdgvzeF07bCKZVYLHM6tL7wIqLR8cg9BatXb
0sv6xfghIMOkxFkk4aNp8Gy0hlLekIjRHzXq5AvGl/4YMlfaNGiCVjhkrru8fuMpyuNpbGd8DvFM
ah1DnAiR4jZlWfskFjC6FbvoIfzUBkERCXkzmvylYpD84ZlfI2oMa8dKESJvMPRHBCIS0xJGKRaL
to9OZEVD+Q0xB/E+Vd2j3PTMO8w75VEjcFk8zIX1VVNeXmXBqA9jWMvD7JfyADUtPltF0D3XhoWw
K5Hwjdt0RM082M73eIxoJbXTkxDNOuxQmYXPK2h1PcPKOsd2yxTMTvk7xRg9VnzFmyKnvoKeGfAE
lp1VQrSGLLrLAi4bE5MskPROH7Q7jkzhHDIHC7rOCNVLFqftsajgoiErO+O/sm+V0VoPiXpEFMYL
uWRWbBNe82EABISfIWbxutJNo4u156M8Lx1aq7RjPDdUi2GFdfsq4mlEXuGp4HcGlVfsfHM4J3X3
4UC4COEuk//HprsbiL0zSS9DxQC3Prr3e+jbXUjaKcmhZaTezJSa0Bho+CV1fi7jx7n3rFvuafsW
ZuJ0rMiw3EdUJINJiUWqNcOAgubD6zzvmgyT6FgtjUuVesPZbIpwn8eAfSzDsMB7pdWuUSwvC2Y+
2yGkiIgaegp8PQPmr3zYTdnkbLU1tTfYQ+gu+sY91GPt7SMTmfasKLmFU3zpiK3ZdlWMV7wL3Z0N
DJXa262w8NDxNpiJv0wGOOwibNl+cArIEDy9XUzFunO4p5FyoyhrI2gdbZLsuh7dkwf8iq2CeC56
m7kU87HMpd7KKvGy5P2ARyrGrwkD6DU5tdE6gDlJDLCF+SKSxNj6zakTTnNghxrtpVdUJw66ZmfE
Vv2AlXDY2KVp7aE5muic4coIyeS0ArS9B1k/HrgQUgIV3OHmN3fSIt3r6OdWcUuEZdAZpB8GJLIO
7m3S5B8seYn5Xsa0ps3kcqgZuEAS0LsG1cq1qJ3HKo6/SYpYzCzc7iO5Xq0fuLeEcbMlG4xHhS/v
yazpfLuMYLOVh0+r6dmT6STmhk9Zisjetc/Qy4OVVvz9rMfHybgQ6TScPgYvT/SE3Yr2Hvd/8yVP
BfCOPrmPoO5vE0d/U0uMnEsnMI1cf0Bg8gdLtPkVbLOEHQfW0wERyDkcFIai2olecgehuhodJtBM
h1Y6J9BV932LQwvtYjc47QZe23Gkn92U0rqXkJg2MhSotHCo1Cu/EsVTXMchp92egTBecCN5NnyU
QUUa1De6pa5svXf2Pw6geewoABFfu9H1vxMnSCxSWKfgyR2FMxg0WgLS9hELWnbIA6CoZS4h8DWi
O0pRGWtNRlWBiaN2LwQAdVeRUM05L4lEWgWqmw5SM8FYx/mMw6A3jKdU2/3RtsLyNHpl9MjwsX92
M1U81ZAUe4rpJHlhOFssiVzua9nOxjmbRXeJw3Ii84rZI2+RjKxcvxmg766m5VwbEl5+KmR4CArL
uzdcoJRL+bBOhfXYCP3DNyzra9OgeBwsr3lBtqvfJQdhiCE2iNBOdDZqbSsKnTVbQtDfNIa7iq0s
8W7sEPOuQHbKFuzOErim56ngW9LC3rqmqtZ1GVobPx6Qzw2DRBU6cFwvPhFzNoCcN36SHOIC+M/g
apPjFZKP09bwJflmTv5Q7DuZuFd+jpUBG0R6WaY016C71ClitGWZebFW3MF3vJ90y8Ga0rxKfXID
lmJ5xkFLEhyx1xP/DwkhR2WlOHM7ZVj8lEP21ERsTQt3UPsOGh7XkkcR4ruJczCdaUZivsRIOOAY
LNY7vV1mO+arm7AKia6qk7Phzu65sF3nIru5Jv/T7InKpePeIWZmv5OrY22acu0ThLhPyqHfQr2l
Olem/8xJyQWZoxNDaM/FO8DM+1InGIPVNF6XNcKOJuUgYqvwFdHHnvyKV3tw5DXT/uKkR678cLDk
DSyTlkEI/oBc8HiRtbfYBZz+2JDEzAU/Bve1sgJwafnsPoapKa/ziI/VNWq4Bdtr7xQaPXwBWbBh
TWXtfqt6/9sf/KI/WEJ6/pq7/pVa43fM9b//F/9oD9TfTJSJyncsMDhLW/cvrTw0dnQaKOEd0O6K
6cS/+wPxN1SvaDtM8ORL7NRPQg5zAesocgTMBV/i2/I/6Q/+iJaxGDb5nkTfSUPifFJxJOkEI8xB
Rz04RnKh7tFbhuyIixHkEqJb9s8/tU5/0tYKPtPv+lpQIihGbFcquOa0S59eENfbWNUTYlamDdZ2
XjRtVkhySN1aoLEyDblzDOq1BFGoDBWi98bvunZj+0F09YD4XmdMtAg+1DhtqsTo4Iv35mpW1JqV
U4lV51JplC3LM6PnzoO1iujL5OD76w+yvM+f+3M+h4RuBDqe748u71N/LnmQ2GUZWStzmIGfi1mQ
sKrKDZ5t7/jXL+X+2ZemHMf23IVSD2fpE4nFRfkZFcT1rOwJCghAASBE8Tk3HQ8mbN+tp7rPGRby
GHAXQ1RIUtzcVc4pDKa7Tkdq2yh0dUWoaBLyZbyds46NumncSr+/zz0fuE9HuSfa+kSoU751+qh7
hz6Sshof4TfH2t56FZoKK62fhGxPubTbXb+YawkM6dk3IFkMDIQY+eTjw8WMmzhZtkLH4yAMJWvS
Sxr8RR5uZ8/bk8DKqJ+fGW8xM01wpTiScEqKwUAUToz1a130hPgt1uGhR1qhfrMTI7C5zag/CKK9
BPiOy8r8MHVNZHiZnYqxafcxzPIRv3IY9jurI77U84gJTwycZcV9O1YPpi2ehmR4w9P/ZheltdcD
hP2VVc/wuQEGbQc49K8Jsc4PXeQQu44fdwsT6YUCgeQU1MMjvGdW3tXE770EnkTssouMQCOhlUHq
SX9HJfzh9SAsuol6lRkPQ2rI5IDriltAf9994lUI+XBodLwJ66ANXtZmX9MscSwYDrAjZgiiBFqk
dYbhONhMC+y9M1HqJovcOjXqgtUFhXvDLA+3pL5hNy8AnbcjehQWHkIM8V7Q9FxHzMpLZkeruVfO
MfB6CyKBc03A7iURZrBPZRCihJH9rdktD6oSrlwxtcXTPCUumbdFvUM9E36HHFAdYeN1XBsZCJ6Z
tXFrONgdB5WNF7sfuh0oUNyiKd8dreJIl2DfluMkEDRrukMNGEexdt6wRQg2beQ/D4vX3Y/IAOrk
w+TL/A30AbawruqYQ7KTipIke9R1aK2S2nvVSaERUxoPRsfiiS++vGXVIC6eRAqalepuSFtyx5VM
d9rJUr32sXuiLf/RRsZO1WTFRz6xvUKbb16XtJcyr2sEUeQ+9gMVoePqKwpconktEJIYZZw9G8Ng
4xGsuc1VsuSiktbuItG+iQb4/7EB4Q7bKbtDDRPFn7I3sBLWTiS1cawKlbCTAMLohqWMVkmWe5vI
BqmSBjlME1fXRy6I/FBO9rPO8nCDyfxe2WMIfssRVLXU50GViIcsTJvVLO0aIZJv4tcF9UcA8MGa
vC/4WfTX3lhoO0k9VQfCG8dDbc7qqQbIfkd+hfnbGvB76sfokno6Ma+WEHeqcG8ib1sZBbPtyFzb
FZnDntU/pLl0H+1uRstl/iaRid9zn3V1WLP86Gj09l7ONopc6mQfl4PxxJw9hpPJ3rlwhX3uBhT0
uiCa3nBeB4FfuA2oHGVsuvs5jVhGYnHpXryY5WMwVfCyuF7huVbjElBhDPJoOrx9u9SiWlIJmrdi
XoQmbB6/6bJiSwPvBPeB4IboMfMEIGmqdv7uFeWdFap+Letiw5wlWBfsCY6F7cOAAMp452Vs0mIF
bp+VScRSP2chYeQ4Ljx8hiqATSDEhD7Gdc+lMTgrs8nuY9EEZ8BdMaKh2L9MmqSDUTv1PqxidkH1
9NSQBbBDJnOOJFAWZGvsxBjKYxZAnmfxcDh0sXBwyyjstdL7QYf6BoHyNQ0jeW5wQW4bu1d4Wtxb
2aUD+V/yWTVDvoMBq3EZVfXZrlRCTG5YoBZflLym7ZLJtNSyomYXZ9IBxlaBTC6u0LfHAIaR+ko2
tBMHP+2nJrUS2YRuekwcfoNiZ2pa56bpCuwsjKlULRERguHoHeKDRrEDbQRSF5GR+aWO5ImsYLmJ
zRH2cS5+yKq9KbzxSnZEVlhIAEDehV54VbVolPO4z7bIkfpLJs0bX+niSvOTDxX0qloSOGzPXbqd
M4yqa+C5/jpozPJ1chZ9SykrWkg2jMWC+cERka5qZyTrfUQrSQxVdo5sgzjhKtUcNzOGBQORSW5h
6G9ZH5594HgHb2jjPcyo/EAWXcsoEnGWP+krkkKySzp77gVjMnokk3MtJvRrbtARmYH73fDZN/dw
atgkFWprN7CRci5t5v692FjOEJF4p+JryMUhwQJIMiqbrSZu3pqBDybCSnJGc0yBjwaBskna6euQ
et+qKox2k92FB0RTO9MxFrhc62w7p+j2iHVu4LG/zknWbgcXKVFe5+61yAZ3m/l0ErhB7ChiCUDk
InNEY8eWvT7IEZ9zNmMJxACxbGkQf0+2iu/dPIKsYdR+fOUFQXGZnci9zuugWSel/+HkghKLPfkJ
Pk4w1N+jJvT4WVzJaQdvK1YgLboUtFiEJ3Cz2Ou2pteTUAcTIZoIdpq77HqaZnbeSYTpHbbtzrGj
72PXvGPI2mJ67lZ4FbpzV4rwoR16+9Iw6hviwDh2Ov1ilpO5IxMs3WgDlULhNNauKIob8kCck4jN
mwrpHEUD6TcmM+atmel2q2tibsEJMTqqeAJOIZifMBTABocRTR2zT0pDUGJRYn/vGdcRsWbGBT3u
aMU7OsBi780ZqD0C3/e9P/VHZ54ewaPnqFvqhx78sztJ59yUNjg1AiiTLLr2aWkNrdcsCJdkBg9X
k+lOxJGXHTo0onZxb0evsRoZ0xhcj9ghuTnrYmJqif+n8tiZY6JzgU+FEgwu3wvAWhDZZNXjyCNd
Vw3XeQi2z+yK4m6M8H8wSO5foTYd00777OnZ1vLY6zAFLkLmJCtYFbbxfVtVoP+DdkeOM/cth/El
VqI8j834YZeowmTEl2ylfrpWi5VPsSR/KahNXls/IxvIWrS4hd+drSG4DtnRr+SoJ34e7WACNPvr
ziWAsZhuDcu7I0HkGglDfnTC0F134XDfJO14w7YM+cUU6Zs4TbFiMblmIlqCxeJh2FPZbUXJDdbY
9TO5dNvIhw1gyOpH4oaH0UcBFVfmuPHDUV07noKjEqMI6hMwJra04Rhlef8xd4VPkbjURQ7OyzKI
oP85ON2b1BMbhsfzgqNDIeBFlBEFUJVt0SO8shpnWHt5CgZBV9+9uoDG3SBJp0rJ1uhaK7TYlj3f
2EYhnH0b2WZ5A7yGeGw5h7cc+M/xTLwFN+KwKYr+1msxiBF/g/wIrMwqT6LsKrYiuStSnjY5zpCr
xAonoCIyOrZFjE+9ZfDqVCie3GzExBUla7qQYBuPBhQBwG+nrE4QKWPXOlPuY1BOKVlGJKqkM9UF
B3EpsIoFiIoYDc67YnKrk40q7rqLAFT3Ik7PE+J4irjYIdNvhFkwhbV5AELt3fqlk1+meixAu9o+
yAWUoEWQYtwlgsG6q3DJhitDprfSy05pr8QD+HBJxrNf7+uJykXGgfWuxwTWCZkQsJQ4DcIbcoFQ
1LV9+U7CXPkKtyK49xydPXPvJGc7kPZNMPvjuSZLnSOHUJGpap1jbrTJPkoT+9QEaLykNGFpok9d
93hQdsIgOgb1CIlDUf3gV2X9xmY9mvZ+QTQrCNP+7Mexfyz4sWPetIw2eZJiMWt7Jj8keDjyCphO
9DrpxUIQ0UXcddY07kO/BN69VGk4sCQPEnMa30TD7I1vhwyEoiS6CTXSOxvxeV02RnBrlUFKVEUL
QWU2SuNUVl39KK3sblIV2/2+Q88v/KLftyQfII/rlbFZzBmk8HYGvPaJ7/Xaqub0GfnstO1BrlWE
JOASpYKX13/dEn5e6i1RaaZF68mSmDtELBzNn5Z60JotrEstcWJlZqE6rZM3nlrJnWVxCpiMX9dD
kISg95vhF6+89LWf+l5EoL6N70M6ypSL9f6nV54HSBeOyytjo34ZlxIMnL67J8xHEvODkpdF3Mah
AljD5fjvhvr7/8tJBBOBwc3/vaLekayURsbz9/z7HH39HwB66Sdf0d//wr/pDeZCYOAicRyTyL1/
TaTE36TlkwQIqEExxFoQDf/cWJMCaHNZeQ4TKwdGA4Odf1qL7L/Z3rKpJmmb44ox138ykfp0gZnM
u3wgEWytHVAR3udL20e2puCWA8gjOVY748YdRjZCpDJN8YGV4q6sWbOFxi/gs8tE7ecL+7fXBTxh
wp5mie+q5Zb76cI2pCp7uPTk6yLHgDlJ5ghFIhraUmR73RELkyIGXUKf4QfG0XxlmOWp0IsJc4AI
5LcvIk3urQC3nhO+Jk39bo5kMUHX8xKNUwepWjMsyxJrDbDvF2M1i4HkH989P4xgwqggc3x69zaR
s3NA7i/rtfJE5BBwvbPobnPnRxfngN2OdRnt0ELSfXFaT85mQqL10yV3+/cz4GdM9adR4m9foG1K
6ZASCdpbfTqTEjK5tMX2aqUTxDahPg7aOIQuLoAm+8VLiT9+XK5E2zVNh2YHq9vyz3/6sVTlpOY4
QVGkN77p6u89KYl6ZH/OJ2R+ubHDb7n7NYjHTa+8XSGQODfZcaAPJ6+EfSdSQeXfeba4DbR3ZGG8
68MCbhIhrmZ/+9ffy8JA//Tb/P7NLv/8pzfbJEloYkMzVq31DUkPKgWNdeToO/SKoEkuzJ3oyqsN
rjEnsTZW9MwmfQ+/+xfv4xNcmR+I9+GajKIZGgvI679/HyxUpzpLZ2OVOjgaUq9bB8o5p1D822Dd
xgruHKtdspVJXdz+4rX/eHG4+MJMJfm1fHwgn8alBGYUrTtqhBnVmsdnuKuyjBYb25BU7clJo6tE
sJ7sIIr57YPlIN6M88vo2AhVdPduxNmFMvUX34j9J78Mz04TSgBwdZun9e+/ERMZ3oQHmReGueaS
tEvBr7dFFrw5XkgQmfWUHRxoo0XTHXtDP0wYQBKPxZxEYJ452E0MCx+joXPIvRJdHyV739N3FkSB
+Kp7L+caUFuRX0JP74uo3/WJveoT92miYVgZ7hRCe0nuUpKJCF2cN0RYmEwZ2HlVCAiHBrod9Ihd
K5LbSEOuBDP8LRkDjzVReS5LGFOmj1G6ToePtk8QDiLKzEX4wbr+LfC5FUW0jBmTL36Lu/2vf9M/
HtRQ1P/15XFi//7LK+08kLNdcSdRQkVV8IQWMyQzPDn0IaPnCK26B/UqtIvsF7P3T9XPciErHjM8
hSzJCP7zK5Nm1nZ9zc+Wm3B3h8jZSAusYg6Lpit3ObqN1VLD/+JV/+zQwdFr2sqRuHJta3HE/nQf
p+AuOI9QTlex3LnEa65SQz8p0lap85CRw6PohDwZPsz8/Cv0G+TaHjRiAHxAuaAs5+u+S+69QGMZ
8q1zZLSXQqZPXhLg13cZhqtf3XZ/csv/7i1/uuWdKWoCrTmTQQFstVPsl9duCjQ3ZfeEluutIlK8
1inpBnr4xff12/fxU6m4/Ey8OLf9ctYsp/Tvv68OKSmyCFQHsJVweIXnaFHkukc7qLdU6i98lRhW
TJLFywOt6i8e6H9y4vzu1T89ItgnBIO/vLpbQzJRXBvYrXrhPuJT/tU5wgf5qw/66YCPfDykU8tL
sWlgPJ5uMsl+KvzVcWX96UdyWDgvxxWEq093HM5uaaXMXGlCGyACt0aJraA6u7mAXzsAma5faqM+
gwpaDiDWd/k9CrZrcoDT/KFVxemvD4BFsfjHT+6yCIPABTGJPeKnAzSeQsS6BMisW1DFuymhsVOk
TO418AiSZjmf2vrVZFhhgHzru5cZvtBI+2/ir2v89EsA5zJOnnCM7OsBYh31lpVT6vEsSLEuj2Ge
8eR2AWTU7629hdrujDep/O4ALQf3kjIYqhOkbNPKTAPYV8jw702sdYMB61Ur0HVKfai2f0N4Ahwk
IevNL7di2JrD48REPQPNfqj67gd5s8Zl0Hl3rksSHavoda4kKnzbW9PS3RDfUOGTmpT3nvb2Mcjt
M0Usa7isjLbs4NdDmPMtTKaYd2NujMSF4Qhh8eJIOKkI5IoQ7R7xYj8GwnYae7HcgQeqDZT+I102
G6CIjAIzba1jrE2LWexwPbL6gntNo9sO/InS+Rp23caa1dEa8Oqx+VqXGNFcqzrDYMIs6oPb9UtV
7DMCAo9VLsqbnqnYzrMz+0gffAdiPliz00BCEobmMWnDK6LbDkDbyRi1spvKxahieIhB6lSqjVWP
l9Zi2vfgCetblE4nwpWaU+nelvlMmesBoYacIYEoI3S9aXaFmdcbqyV419IpV50I73F9rOB/oVRn
4uQ6IA77OysmxjUhuk1RDZmB8cDQp8BKAsA5jpzbwf/ObOoQgkXcY/FYeX4HdTbtbuvJ31TG+DRE
LTwxdQ/8n7WSeQmygAbdxLGXlsiiFlk6PAwWyd9j7x7OLr4gRJ+eR76awjRD5bNhbnMknOE0zjQY
gNSHZOUAhh2eQIBd9daEf8HN3X1tgDsve37yHGeMXnIAFPkwBV29M8UEy5khFPOiUOswuqdXCRS4
pkxuNfJ2Vs7tYxMVa7u7DVwAsgmf5r4Ea4ISDqHTwFItO+WEdydqZZpbNTMfnA5Jeortbo85jcGV
h0y3e0gjsAPmeKz7H97/sndeO7IjWZb9lca8M0HSKIFBP7iWER5avBBxFbUyI2kkv34WU3Rn1Uw3
ut4HKBSqMvPevBHh7jQ7Z++16NdHxisU3ceBKie+EfdcpxYtgQKxXUEwMOmuVmwJHsTsEZ6YMp8m
KPYMa/0zjgWEkcHe1lO31/Z0m8SdKo6+f4CWOZXiufMIW7X0XHmAVk82Gx9h4I17WhxtHlnOGYnE
Ggjz9Cq9+6bZB1Nw8cli5mND6BB4o/kMxmFTMcJK95KNyjfNGDRVlB1vQ3iwwqeccYhDNKk6qOnJ
7ADx+1cjC/ZjPu5Fu3Fe+JPTlytGfYJqU1BfA4+FQGs1cQyqbLEinIiIdVU9zego1XAeOyar6+yr
7DZ66M8mvACEC6x1n1S/p5aPQg8Zrp8/Tc8p8HgM3ne5gm7tdGvHZ2XixVu/+yErCk8f1pBCl91z
zV1n4/fGC06S8JeT3LFx37juQxad6+yaNQKzzrMkZEMHIaDIX3shObCNIa6swsKcgjD5hjD+cOvo
oCf/LJ1+7bIrJoRIBrIB/ZICKya1UJT0e3XK9RBU6Yu5bEFKnODz5DBNdv1s74f6amuJfDr9EXNG
LKN8vdCSEzPbZpZ9MEkgV5CCVCx3xa1hSBa0fCAZW9O6Cv/YhStDH1i2LxoVkLH1urWxe+69Hir0
BQWKuNbQCOFzRsMhNb6L4cdgQkQjdFz9BErGjNPYB6XYMwODd6+wbR+tLjdWVh6fmd9B7Aqqx2K+
GB0saDLU4mcf7zLD2rM8X0n7RWQPhbsv/TVknLEl7XwJx3HbFq9wxaXvgzSkQ8sOImMx9NZOe0/9
GOxFDgz7yzz70UneYjfe036q21s6E51jq+YYr0lDRE5DVQquvIBd9zo8W8TI5v6WZ3fNHG2BEXxR
bT93UbT2Ce9qp7iPAijAWbofEWyuGujVsguTlT848i5lz71dgG2DdclJCsuKnUv1Q45vGHGjFW5E
qOol5aMJ77Z/EsjifEi21SuY1k0wfU24Flo2xwoqAXiG+1DbnOe9DY0TXhg+ld96OLXD0R6uoXNc
Ug6CYWiM3jkNt6Ikc662jAurLlgXxS4lctE6Lu4P9CVnUq7VRhc9Pf6Wu+MzsKpxg1xEvybSlRcA
iJhfat695mJqN9gkj8m+FB8lxlqsBb16pajEPSMqN7FzMj7kx5xs5x/avC+Mq/9qz+297A/z8IwM
5hQbZAL13Dlb+uKx4Ydbimn5G06ebI9r8FYDHCrPs15L58awG2RmTUxx3b5SLFh5Plw7tBhVeFfL
R9/8BbqlZnWcNpvskn0WmjgP5d2yv2kq7iFPjvnmgqGlG18Oj4k/bkrnofWeHb4WemXdueLraU6J
7W+snMoLo2iqoz2UXXlgz2mskGDiltqb1aOXfxPfsA7aLkJUUM58hTNLGrVCnYRF41D+8mVKUfqm
W+KQ/PiTfajbFR99EXPzkR0rjC/AVkT9SXy8zI7cYsNBKQR0PlpBQCDzkR7K6bPOt0HMo+MtWsj1
6yT57LMlBb6L+GRX5c/OQf1Tiz3vA32qiots7lV7HisPL3pP8+/oX8Ba8bAJ+GHy47FHAt/85YHA
k4iOg29Q08eVdUu654KStZqsmdUo3yMyybQgzR+G09+TWe9PgbDnOw44494nt62XI0R21Z4z7QJj
sldeOprbNs66tdV44I8bz7rDHl7vu4p3Y2I23wHhde9ZObwZtdHtgEuQeXd5UmVZ1XCpnfVDGIxk
L6wah7kU77TOP8M2mHeWKPCJhMSGVNym11RYzjdzctsDJYkns2KL1s3w1lVA0TNpg+BaQw1764Me
aXkzku2UcdRv+YarB9JDLUmaQu+dzGRH0Yzj/Vwv1AD0h7uq9dKTJsv/ko7fBsPq7q0hk9fKG8Zj
7Shn63jxe5rpB4pUaw2V5ox7RfIAHJtnWg7I1p28e3VG+yeEHH8tKr6ZZk9AzMVai7YFxlfiGlci
k9/JXcVktFli+zL+tAdAhCOpiNUUsJLsUh0fwwihhdk17RMEUEY3tvPpaVkctbOIuHEF7d3cjm8d
eom3QDKFmvMu+l7XfF62qrx6fg8NHJQdJbdjmjX3kG6gZ/YtB1Lpm8eqcJ4AvcCLm7thxazGWLuh
Ei8MHXZj3TQPgeXHhzqtg63Ka5JWA5krei7J3gGic2AcllzKOOIoMjvxtonFdZpQY1Eb6HaqpWLJ
SthcCxVnd17WeEt55EmaC5Ava5IN2QeDzybprSURRrwvhb9xgNQq5Tbrlu+pKYmpp0NKfJyE2jqm
Y0mgK8l2+VLK7iZBhqNhcW9o9xG6bbCNWmjnrYHmnJUhUVWb2AjM9p8KI8fKDid/TbmO0LvDLt3o
Uxo3FAPcmRNoJmkbIB2b0b52HmecFhqCXWWHgdAwSIg8jcmw8xVVJi9xTX6fTxLzF2q7CDuURkiu
TPXodpG6VrFT4GhO37lkV8ekq8+x6/+gzgTB26T7343ZUeGy+hGUub2LS/HeSloFdU1nwJITv4ld
7hSl3eXfgP0Vscl9wZTlzIcZ3D4xDCsrZP4xG8RQ3AZ8Upzr7Sjp4xptzm0i59ZZL05SWeKmEi7D
47BbUi+W3hmDdE9h4zo4jOELIpyvV0QXLD401XCvsQBdGU9Gay8DowrFxVgnWXToDN6iSVOfPTxn
W38AeMO+eV+YxSPA12ugjA7cjXtqqvg2R+hjQ8N4aJuYWzDCdHrX1pqO6yPrdoD+0FZdTfWgjLyd
hTl4Vza0ul2JgmsIDjQlf+kueYpbRLBlmO+62PlpulS1hwHRVG9THlearIjuRzy6c3DNXQCKVs3U
y+/76hldA74wqWEplMCFIAqdshlPVYiJoUv7q+nXr+y4d070O+SSlIMOxR7P9gMrW+SffR9e6iH8
3vnICWAvp5MKNnXScxD1oBM5iw/AEYZYD0adrjTZmjLPISvl/sVJXYQtw9Ue3KuWFskQdBSRIbxt
6NNdMuEGUxdPf0aEftyOUwvY1GV3TgU/N3/N0ucTeyBiUS1E4ZwvLUyHQ9kN8pwpeRfwoi1HApmJ
fbS4qcZ12GIOnIxzGozVu5jscd2R2GR0OG/zOcaIMCc8CQq0Q9oiL49Lal13zqJrKK8MpzdM9a9N
zN1Au/igTFZ40AX5O8xrGdwE646p/zau5oUNVsJDKIZ1n6MwaCxYSEHqndvMvRNjeA9K4r7vo1cC
RnfxTI7cHgeYo/NPNuNU2hq1DaewgzYTequ4ay9pK7ItO15/MwkepkXpPqSp/60U1ridLesbDuEP
A4gIr3H7LqJf3rWjuTFtzkBVyzOt0pa76rkKHCLF6CvmVd8rq2HeNULaYAaw7XNO3oGsBIBkrFjD
MO/T1LnV1nQ34o5VWfVicx63B+IcnWUjBYrHreliXebbazGa9lHuctwW8qI51EQeGSXDbMtdklDa
ntt1n85ny/qFmeObqRZQS2lcZqv77Ph2t2HL3UT3x7KNH7PQvtme3jpl/n3EpVnz7nCdO6iSNyYY
255vn9/nn6XID2Op7guKhzHPPU7HPXkGpn+IhbqrCFIeCfqNpofD0qHQeChImMxB++LJpWMFCjl9
trJxbdjn2WXfXpdc2q1x52TGe200vFGHd6tQ5xnomygP+FFq6FcMLilhlxe7bDY1OgYjGB8T0/pu
SiZXZXmAOPqSjNVnVopTlxBHaUW7NQhUpdYLWP5t0ofbTB9nb9qWgXNo8uzo0MKMHJsr/kJbbndD
9S00h8fUnR7H9jPLvA8FyCsQI4fuuUIF7b/Ey/NRluXFoovt2vSOEKlLNs3yZhD3zM12W7VOyNOB
6glfWzt1B23ozVjgrtIce8roMSyYf4vwZ1XJ02wQrDL8DQX/m7ccdXnO2oH0icOFMCIojQXjXTsa
j7rvb8LquSxYemuVgiZZJo+0DXF3xOaNvPA5L7pXoMFNre6zqljx1N+NJvyesIofYUhdAs/ktEPN
qra49D2NjT4aZvBVBRgCyyHelJ75YKLWbhL+ECjYfnkj54A+OdkmbTHDOQW1f/WDdkPYnGKStSc4
f4LQyvXP6q+ux1StIWq7ChyEpkXcnETu7i3ifvboXaNUQnGOCjA4sf1QIGzaptN4YPACColdD3fP
nyLkjdnXd4ZZXfPcfRAMmHzjjsnNUwSlkMTyTAQejM7K7Pwr+AcnlpfQFkeSl5spM7EHGnwAudYK
vMhuipKLAySFutBnAvUWRkvAay18KU2L1175jL3jpVLBsxD2r3IwX4gh74xSfR9lf9Rjexp6zmvl
U6MIzs5Kkgf0p0OX6Ht/ePepX+UivW/j+ZQ041esl49nZg7gDd9YB3BDfagd0mJzoeAWx3vbMewN
lUt6ezWTQIBVoIGRUj/2Oiu2RiDOeUQgZpQpIbL2qEYeIXELkMbIuaVl8ULJ8+zFACcq9nZ2uANA
WxFdA2lV4kFapmnbocLS2yjy3USFhk0RRlfm8gFsbLvZwN3bIiB7qppqTxHyUKnx2gvElKnnOoeQ
fcq1alFk+kOTQg3S0bsbwc6LBcE3kXvjLelZ1HHy949ES+6cbNwPFuMOowcTyXOZRaG3hYXfXlP/
k7zPrcmSVVTgrQcw7sAtIwE1Xnnv8UCFq0M0nziWbQOCYiKIB/ZcROrcONcsjDdOyz3fI7EuV2NG
nl311zmJvmqsnJVoi/UAHSHLXvnC184SJm+c5r0n1EducmIa5e2CeubqVCdPdcNsQeU8RoryW9hX
T1FIINS+zIZzzzC2XQddchoLGmqt2z2kmmxb1+DGmmklHlLCPqPZf9EJJa/q5aS/VfCQxjAiRnWH
StBdU8WDPvVDRXC9MqGf/DyCThd/OA5Nr566WV/I5zaCp2BamtHrBCktCM8ayeYqRmcwPoWecRx/
uuo+itHUWKSRIXjEmyo5NIa8tcNPq9/k3gPPhSJ+FDgFQkVO7D6urvWwy9UxQuK6qpgvMTu2OOqy
pL9rs4VrxI+MAcDMFDIY5J7s77O6JZoB7Tbqqp0dXvrpWzfB6DqU/rMKdyCQUlJcLbfhP9Yd/1I9
6pp+l+C+fnX/e/ll3+tmkmmcdL8rrP/z/z3XJf/5b/+R//I3+offV/37778Jdt3NV/f1D/9n+3uu
5KH/yRn1J/SrP/4Mf/6T/9O/+W//s3QK24j/FqCAx5k4yr891uVXXH39Q1Hqj1/6ZyzFptjk2+Bu
bcHv6PtsbP4A3oa/gUkwHZ7EpI5IaPwdpOD+ZgmyKibXQbIiYpEU/xVLEb/5gk0xEAXbtVh5W/9K
LCXw/xl4S4QmpIPjuvxmZET8f1pnKbJfxqwDUrmZno/Ltnst54RhCj1MHGr9MQqzpyHkPSEN3kYW
nWGYIz2yUOaA+1oyvaHYlR4TCP6FUPeNrZhYy+HJ4ANjFVtWvTXndoo5cWr92VNvOPicXbAJ9EO0
E4khHwM9gHlCY07SIzuGgfyak/Az4o1cbqbCmvEbz+PVSIwb/E/IVrMx5ZQvw6Lj0gFhsG04uo/E
078j0gy4cc65CRCq4MikkHFss8WRkHO9Iic+qlOUgQSiP29ckiidDjIk3jovsgUA2TnHSiqjc7Nu
arY9hqvytYepAWw/0qRhiPkG1OdycXvl4L4WvUPKN3UF5SBZO5rcYjEePElTKQnUi2XpAq4KpO1x
cUi4bES2KXuZS4lyQjU/+0R15CSQUuQDdSOYTPG5qb7iOaH57uKwQEGkr/E81mczd/WWKxnO0v5I
7+bNsfh0GdL6ZDaaTUPTn1JS66smzR3uqE65ne3CPrJUfs9aDxCiaaaMLGlXvsaJfmA+am9NExJo
mMJPSA3DxP0Q+OsuKoCQp2C13Ik7Gr54yRIlLXOi+SXDsCRtv82LiATjLRxV7eJaY9KNs7Was7ui
stID134gNpajL7jfRuKiJqRQo9Tj4ww5daMhZ14M2G2H2hr2jTfoi2vQ6l9xMCsuyqdNsvEisx84
b7BeC1uI9kzhpTz5sjPlipwOpFo3sJND67CytoL01ncFRo15fKmr7m0ar+guJ7IL8sUtUutJN17y
mi615hbm664lAEjUillc6bW/Eqiam2ruT/jbFBkSF4a7Q/FUdXx5eFp2WGmHbZvoX6FTO+99F7zK
Woj9wA0FAAOjn9Yu64XNRD/YAIzhIfFbuX1nnhy0JdtY2ZeoIno7q8nb5a4BcDi1B9yrtUnFipLy
xrKiW2dajKezTDMJV9K+J1RbXWM2ex3XEc8+dG5nugzrgnlbkdC4b83OPvRgnFJXYKOc7ZKXnqjN
r8kHIzo0yrrLB7PY57EUxwEv8ImLy1H72FkZGcFxd2b/6kXT1dA84gTAxpMbFc0uNv2yXYtRW69l
MQQ7igjRA69AGJ+W53Jv5OyX8A4U0wONaPh0HmN+RtI1yj3pyfMQw1EkM+B8mdEiLG/KyqSrzGjF
c1KH/Obc7G1628AzTOOTtr6BxHHO0mwzjopTdV0Xn20dGntP2PpeKbzUgY1etaHweAyKpchAd3ty
KbyUUzjdici3HoG/MW1D9rPPfV65AMASVHlDfkiKdvqVD2P+XElYtzVmVHs7JHa9A0UXsajEM+k1
4LdhAoZveUvQevIqtrVzpR6jKFiWHEwF133nyEPbxWaxSFTdDa+exySJH7K8Tne9Hzp3o1/jYcUx
8ihKmC9TYjD71HqPqXnh3pHddpyTyNyHKAc+24ExbQMNVHrg2J5mNrpPtBGpw1qoVuYAlWz+nEV0
CL0RqOTkI1Dur3HmcNxOw/vI82/Z+EUsCsxg4voPwvHVJo0Yf/XT/BS5kDqCBg3bWFNb9IPzOKX3
c9dO57l2wPIZuXvIBO9NXXY33AT+OrZ7/ZmaOC+Rxbgnr9M+P0XWsUHkArIeUm47fIR9z3I+AnpT
Ugxp5n5FuJ+tidvSH+rsaSbyPRdne2Z8BJ8MPnIc3mo75DZqle4b+nmWphb/w65dPlvL7k4vDUCm
dtneUJm9N2Uu9iRPasQK2j5Llw+OqlLduXawlUx8nB6UMVHQMdLKv0/RNTzA8si/OrTXB5fX4NXs
c/1tLFtnPTs9xADviQKAy9ERo2/NueoRpLvc511unrtwpoEbBozVSZHUKu6OEAhmlh5x8OHYWPHi
IMQ8UPkA0PqeRgeLXHp9yDXB7G6opILQqHJjAp4XjbtgsOSpd8zmHHlGfYrKMuGXzQUg4Ga6xnZn
Xh1eO4xA23n4SZhSHhUxaLhviBuV1+tDVU7uaWbQu3cmiNDIuGEFdcJ4MyS0mpXDZJoc8izeSmtE
eFm1MBej6V1wO7xFjqEutYxNFnVSJQgFrW+0IEz26MrE++gE6hz0kc3TCGZf45viYooEEiPfP+DG
AcLaOLMWt7rDtCLNYJQ48oGH2sUY+FnNCzbQ8/oD+bZ0rWrwBC6K9Y0K+ZG2Vtvs5MwFll5fvI7c
eWsZTOESM2KWGLsk2msdbQWWjudac67WXWtxt63Uk8JE/FrS7F8ZXcsxY5G1Yq+JU+6pRT9kxwp/
BW6xvLn1/EtJooA5IEN+X2YvGWRC0quR8wpTE57qnPP35+jF8vFZREWov+IwY66qqPoAKmARIaUh
dqJldSC70nxvsxgVu8kVTw+BeS1Y0GZWfvTzDGq3XYLGoeiD235Y8On6aPPejmtLxivpkU9wbcXl
0sOgy+PCoNFKw1E6wdaqTHXXMYR9gbvHlQH/zkPug6YBAdvxHeK4IvgvNk/8vjWHHplIDRIpPrgd
Ts/M1+0Pg3jn0elRb7vJ4B0mL6UEAqcNCjdY0wUm6nsasDYQiqOeEwfqYnRrvXE61sIarp2eGZUo
t7wOC67UphkE4wThkUH+a80ah7V7lTwQm9z/Pqb2ZAjBsOAdZfGiJbmQ4In0cE4m3cHw01MwjAsE
lENTEO2QJF6sKQngzkbWGeA9kaCE5F6x4E7yiE7BqCgLoupYzawHEdD09lWGyt73IMMRCSi8HFku
dsP4YnDEBTMZYjAa3FuS5D+tZHhnggXBqtH+xrNUutGRnxMiA0VejSEvKkSNoWpA8QCfNSxGtUOM
XCpMyRmM6Hxs1eB9QZE9LChbL6S1U2X0U8dWPfM9sVZpI4b9vDBwnYYJLtwV3iNgXCNZ0N9IG7YU
AnL4ann73Dt59Foo5ZFnnMYNo52rNKR5dOgIE3zuDeuu55MCiZME5lNhjqmxRNkTcWkeKM+0T411
YfDGQW3alneFpNgvxJCuRy+FPN3WwQlCI+kJZCVaNdlTm0Aln2dJb65i34x3oD/aUF7GTIkbOVjC
NSb2q9HhzFhODnRD6I/PDXp4CWKJ7RYnXVfaLo1JuPFPHGR9vYrMljm+O6vw1SzL79JgZC/Z1h6E
ZyRrAc1pNfiw8CEYvwETKrjB2ptsdJ0PwXrhzGDAYoxEv/Ts0W3juVAPbzzHn2PRgMZfILS0Zbt9
Aa3lZfQIcMGPPhVGMdwVDphUpaLXiRT1sUYFtPah06zSzqgOWePobZdjG1j1GiEBo7h5zRXF3bDX
mUgiGLB5ikCECOnY7w3sba4GD8w1Vf63wGfKNcfW0TbTem/4rFbonqZbO/gYY7v+1kwKlkwHVN/2
nWFPLElHmzBMHyJgTaAprG2RNJdAsav0G2rhScg3ASbZqR7AJM8h+R6qYUz73xrDf9Vm/1pB5ho2
MGW9lZHwGNTUb69zHPTvlj92AFaONkvHTWuFHIbZZm5qaSOqwrHNsNZd9lGosZi/e2tFOPeL2iMs
/lLlxBmmWyzGD76S4YQTByoNUoJ0GzhReUo4DR46v/jo8lEtDGwsFhjAQJORQclUeQ6EjM4B65W1
Qz/wNgLn5n3KZ2HtjvWJVZReW+30brhBfcxZnj/0nntzmTzc5qA/TFnJTSzU1cbzJB+ilvyssxJ6
dSQeeWEw3iMBSIaz4VgMhU/egb1c8LiNvkDqBTzb9f64zmwjI9VG/nN2n+i2VjK9r3L+gOGc3ySo
6I0VZR9UdGtsgED6oN+0pEReoex+5k4yXhQ8Pd81JsrnIYuVbMKHQHjHiswTUNqIhFHwfSyWfaTV
H/sRybIaeaNEnlo2Q/C9RZkdOK4RM28Dzg3NuCO+xlK9rTfNUMP9tzpuWoZfbCDNR2z+KojUVU+A
Diyvan2Lo3jriXu34kZnY689+oXRcyBvCHWaGTmRLkjim+mLX2U3/zJbtaNS4j8ZszMeao99sNH9
aGod7uyCbXwKNBp54+PYu4yxJ+PomC0BLEcQsKinYVOXRntXEolbiTJ+Iz47nKZwXCjQFOR3MsNR
IO1vicdtpQqGfRkTMHIp0vKr82e7DOPzVLruOmw1fYek1gnyE0AABR9GhzhPLnYe1JtEB91OzJNg
sl7bm96eq3MfeMkORQHfO83ov58fXT5CV9C1nU3dMGG3Ry7HJNsMCqtWJ+8U1saVbKzizay6u3gs
d3z4EjfJnkM1rIbMVCy8XaiD4s6CDM39k01nLkitwPYGSNqBancNxz63jhCExtnTQRXr7I1ZjtnG
iFC+/a+lIvT/B1bTH0Cf73Vfdcv4K07r6h+mTgsj878uUx27r/+rPcUv+HNIFfzmUG9xaJ5wVeDj
jynQH0Mq+lGW6/khxZeQUoq3zMT+6k75v5mha5s+sV0BOtQjJvvnkEq4yJwEUQZ6WKEQgH3+lSHV
Ur77exB5qQVS51q8t4BMfOefEuq1S3qsI4/N8KHT58w3v7xQW2Ru0DrMdrZcgazk+rdvzv+j9mPB
vfmnfy1Bb99FUuUyuLMte4GZ/j0Yb7NN4/YHYrSJOjW/NDrIqmNpBA0uPdB5TF+Qm3uXOgKwfpdl
7FjuZ1ygHKcRa7ccjQy6piKyC7kTgwzENlK+BfPOnDmrODTVtw3f2x+Y9WgDc7FCn1hDwauRd/iT
+cFl1xQHPO9tczJVWsJ/EBk4Z58VyYY+QiTOTV6iZMkau3kjDj9xbszIK8zKTDccBFjdRr4a3oc8
Y6+gnZS9LaJxLW/ZZDZPXpbl0WbQzeydrNDrsEop6h6o7kLnnYkM52KDT4uJP9qoyc7CZPPFVoUs
UJfOsAWYKPeGbC1cyxDYOqYcrABao3QizCtT/5ywTZcAvP1Ccm2V0tHHjk1J+Ui1NbI3dTyEe7Y7
/UOWWKyruHZx+GQ281GW5r3RjgvvfI41rkVV7RII597KE9p/L0mIAjGvlVPfoAnW5a4o4LE9KSEm
se00wImLOdPLJSGRjdneSqz8Q1uV9zaaBqdBW4JeApXWfARNIO/NKtDfgI2x/HTdPIBenc58oTxf
Q8j9PrDnbyYSP7arLeQqhixJQh7RsC2W1wbYjoOZG/x1KZJww9oAaUzammh/5ynW3IZsQRk/992d
gE7U8Mhauv+N023xpBeiXZFMa/tbOk3D8KRK4mP8I2X7YbrIb1BjoX0RSnDvj0d/PqHUqwl6qt9X
emX6TErVSncZIMRqOy1cW7Ps2oDZR8u4MTcKquAjzClJ2nvmaorzosrlfiaMODPEAYAR3UsoOvoH
pwjsC6cwbMH9rZx4pgU4mX1Z7zpmwEwA2zRTN/gSzYc5ZPxPTjj87AenhXzYpZhvCMIzXKrv+VdP
XFxlFDHQIGkXSXCPlshvregpTUdTOTbI0sYqyfZdJ3h9WYTl1AP8LCMGCY+hstcbbdtC38y2rzIY
OHZSXFxe9rwKvXz5p1e1qXrmXn/+xWBGBcpqxc5yLgghv3M0jySVOa0FnhJA2YF9sGNhzT7M4HKq
uMdVRc/604mNeNpwu/DUrvHhzL3JFrrGfk4GXs0inZuPIR1Y0BmtZlsMKIivuhILQSNumuCBlVyK
n3VQrfpgvOBU6OnTesM7BTukDjiWMpGJGZlXA+qNxZnVmfvaH638ZSgkbxWzGTnSOX1dZK9+l8j8
RtStKZ+7tAYxAI+Xz41OkTBhig3Kd5OBAXxOndZIjy34jGnTTiLwv9M+JU4AV0SZ+8pvq5+dMtJf
hbTCx86uG/eD4e6CSqwtEnEWj+AcqxNZuOBVMFQiG+kq55nQm39X95Z5bafikMTlConraqQRQzJY
Zht7ANKTUYtOlU8YuIfoFzNMZ7/W7+bYfRETgS035mcFjnjFtm8pUPT+LYzr4ta6prHuywDshzeT
NELVGr0OnEGJJNpG6j94dvVcifJXW0ea7OB/FAf6eUCyXTESIH4g7hI+jcmRho5+qjhxbIrUrn/Y
WA+Ia5vewxL8z8dUAhd334YsXAZIibPpZ+u1Ceqf1PPU1W/BISeOxVVVq/3UNtHRRzm85PmF6QZb
u9MJSRqITBn8d638CagDP5kltd8ZQXv6e2K/6cyEm3IKayzV/nVQEdFtcvm9ZKgxpRZLPw6XHstx
H1m4845Vu4FiG0PjyPChkapn6jejJ7e7rQ8siW1s2rz/lXWvnOkc2MJb/xVy90zcIUugnSGEc5zC
dlfI6DKzYFo5Dg8DOI/n/4yY91EInWUJj7eiO4sOEo/TZ488wvRG1rxnY6c8AbW4Rdkc7Pisct9m
f3omBxlwN2FymyjWqpE9S06w4hh3MJvSegY8PXz+HryW1cJFbR3ASB4xL5pRwToMiTbEvfg9LT0z
YGPBARpX/KBacsQvfKhYhbPsLqePKJeE+JeEcpVokxiAWe0ay7jYWfwswmzHox9BbUgeFhUb9vko
YLS3wSqA04fBR78zBxE8tGZIMUZ07dWJsf4uQd2ei47ZoMtLSl5MUdi/kcN7+D1d26v00oXuYQgq
2G15fIeBlU/uMSwX/fs+btBNiRxM8DQVN9dIyo2l7K3nOXA7l8kpa2/Fk8rIq/RoNOG3bFCjXjld
mlWstBejrskHJJyVv4KmFh8+W1cXD+DYuHnHnUmmqlMd4Ptgqr50N/PZZDR+afyRIk3J1pDR/Y8E
6WBVLlYIDy2HGS3zszFGdGpJnaarJSjK/ooKRzoraNtWTyo5Qb94Qi/WPFedb32FbRl/Iodt4J/7
Msy31tRc+OiY7qVqKriybvDuEyU5AbupEHwrCQQ6obaJLCWnQdFQJB1lvIl9Nz/EHmmHlcxEk0Ev
toNn1fQGcL5Mg1mLZsfYKh3W24gHxjVBP8KHYzzD+B0H9TEmnXWQZuJ/Np7dbhn1pw/wpATPiXwY
dsyvvPveCr+oUSGhjg2HfnlaFzlRlLj2YN4SMbyE6KrQ0wF2MdnfcGIkLjM0yx6pX+kOzEU846Jt
ycr+CtvUXsLmOdWnyUjf3IB5RW5HmbduZZ3DobJcKHwA4O1060RkJICyUCFa2WYx4T7jTPdmMh25
K9NYkwizE5OFiJmbD3HZjXrDioYvGv+7gStNGXcYbEi7R43090SCxUoNMrkvDQt/hK39JaGUAzPR
5inIc2bifoxVVHXEEGIMSWtvLCeeixR7gKsUaLpNj6sUr9QHn9s3OPUeXpWnjLy9WnaYrosEWvSq
zjETEmxsn9p2mg82f5VxL4Pso5mO9qax1P/h7kyW5EayLPsvtW5QMEOxqEXbPPhMH+jcQNzpJOZR
FVAAX98HzshqhkcXs0JKpCWlYkHJ5OBmBgNU9b1377n0KmlpD99wnk97R2bWF6ZgTsGSWJADU7lj
gkK/WEhOdeZ+kf2iFCl7hWx0MEKS1dvUfAx0uKeJkeECatUhYiZ4NEsTqVxnsObUEvmaB6L90sra
4BQzD/sMnv4pLZgT0H+1lqA5ecj7prpKGXqvVeXvaR1bezLUcpu2mmHddzKyt+yxtKQjsiPnFjBX
yKn9Ni3c9OCygB4UNo8jHrBiRyyqh+eHuD5mB/IctEa3r3o6RaNTDEfVQZ+n3Yz0gsP2bd9BQib0
EECK5/0YzbE4NsWyCLdiiOgw9WAHszJgVIKczLrM8t48+bKfrxJQzeXGCLMUJSQN/W+tkEzFUbGS
pAYRE61NuENBB70r76ochXKPBr9zVB7cKaSJCcBg+N6WQWcO/r/xOhUy+WJ2sqNiCRssSogAokMw
WOFmbAqxCg26zoTY1GcZlCYpSZip2FMZqKMd1ftAjx2gKKoK4cPwdrR2V8wM9C1LD000NiEPC02D
SF4ki/cBLNCe4X5PRJ5Muw1+I2LbZDqeIjLb4ITN6kE5DgEceWZMh0ya2VkhrN+VtnaeQyqd+rtb
R2jPbOVDVhqIZ7zGDqUfwYADxmtKekarwqUnt5qCSH0WQysunS6gFdUXwx0lpZmsZoDgeyYBVGli
BGYsi35xMdILqlaFKUfEtBbTDdjryQ+/NLmls3Kyv8aBhYSy82PmoTAUMY50DLR6o7DS9aDNcI8O
WNBWHeGkDW2ZIxocptdG2w10rDwZALP59njtawRapzwWaUcvwsO9N5JDG5zl7N0Wak7oXORhDSII
XdIpsZzy3nFphidFCQs9d8ZTVWJWlzVdoSLIvjWtYuo7K2u48BhSGmteqr1liqhxtzFQDDun2NrQ
MdAT5jFuz1hbu9mV+JucgUW9NmilMsKb0Nn20YAzeuC4E18nfP10FPFmrSdCZ6hu7IRYYURw+Lb6
wCZ8LLYOgDxf5FBPd6mvCgJ2NYo5IrUDpFSqKS51VBlH0u/iiz7pCY8f0kfGTCkJF5V1FuXsXdES
t9BA+u4+FK29G3oPmRmr+LWnK3DuAqBkhHfpwdOYuoMWQ0092cklaCa5kZnjfhM0lJ8835QXZHIP
t0Zk5vuqFg+ZU5COPDkLa7esHjqa7bu5GdOtAnW4N9yqPsCB6mI8m1Ozyat+IR6aPoE0wtaXuSIb
KZlCs97WacpJf15awks8hdsiGhhGf+9VJgcNaLFJt0mQm/Vnj4pym4BY2zhIIUgkYsvHA4UbyawG
R12YZFMgbXUQP1a+ytc8MgbjK11DoKbbKOCIN7xoygmxCZs6XTt97T36UjAKqSi8s5intkcoj1tk
yQrRDgOQqOADE90e30TI/Hala9uXRVsFj3E0zT8yGozdSpnmfF2a3TUVJAOglne7DSFSraF/WzBl
mbitR2X04TnKOCsSTlGbZyHIUzIzQYxPTvJsl3bzneoyb6OAZod7tLj5DcyrAeebC95+8WuwgMX4
pYjkdSzAiYWux3WHf39rLxMuDQ3yra2XQVDvNjt4EG6302RpqcV94qBl9OzlhqTOPOtAByhAqS1x
vFXBcZIM5GCRDIhgeORRNriv/tR7nyc9zadlHIIZsZcRmcO9O20h2OD3jakw0lXSiSHekhBADLbt
xE9OnLfP4JdRMXSuc2eRw771pjg6QlNOT1VjOtyQsijvey0tNAIVtuH1DJvtB+L17N40g+9lTDBY
NcQcghNb0v7nmw89/BKR/TTFosNqh3fxW4eydOMoNjiOAQUF6JiMFKgqb87JbOdHyRB1Z3RJi5iE
TL9t25oxc+QMGzkJhPWOVwbzwARsY9NyXrkdTDbD6yVxMV55lLoDbD6P6gDrHt+QyT1jr0ddFZ/D
LM4vQZ2l96U/5VfA0dsVCOGZqy/OAV8LgiMSWVsHBPE28vOe+QNrPBsFLoK3QhZyNxR96nwDh5u/
FKWBmDSegtdUTYSvQGMmVbqqjyZJLkDrgZZaqJrydGIvjvXtz1SpIoHJduwHy/s8B9pGLkFKwZMa
+NKR8BAVpfNFhEM5vQDzOUyd86k1i91cqNDc9Hma7+02aTECqjy9zXASNtsot/2vBY7nHksA0+yN
PTe4bIA2quIQ2Dka/ELJ4FWTnNxeIE9CRiAmsG0kdyXVS1FN7YtplPMDOswZR1JthB2PEedSrh6y
r0vtVhgMCQ0o3XOe440qM5E8JX7D4Yc9FKRax4nzB4czksDqANXGyiDM6pLBa9zjOeERG53SeqY9
hSFIeTomUdqJnlo0kezfzAdMLes33Qdmsm6qEM0n82P5kkOiPuFspx6P3htcXjHwv0uzqb6xL5Ah
qQ0juCUXaWhInvO7BybXGS2sxMkA9NNzOczkB3UYXpvhZJBFvE0snPcMtYJtWnod58fQSp76RmB6
LiyMql3kxS+qWdB8wD4tKqVoQM/2NOrGKY69I6qnwbdLJqNYE1AOq4DWQD4RY7S1AimJ5FQOeX0g
G/m1ZVGnT5G4tLFUaaVfiWFhg+n6mlZEElY0o0SZ4NSwO89qiH4NVbNmRtB9419z6PcGjho4D5tn
lRgRQbFNpCkdsrzJt9Ru/JDGY4timNiaww6PpMvJfpLFFteD+yAsOUO3AWmJfN1xuHnDYeYZYgJT
LjsWv5+9N568pXliYxs/ChGf4rhCAR5mvl0c08gzSyiQGnEzHZ2o7InXLWk8zAdmiGNO9GI8NPV1
iSSBT2HhrWGmNftzeS7CQQf2qpk0fScnQPOzC8rFilaPZSxv/BmV15pRSvNcuR7XqnFCfoQWEb9a
zLrKM01rs35w7ErayKuhKj901sTX36lGKETiPbuQkRUTb3DUjOovpRfa7WtZoezclhEt1j96OTSw
uEi2yugF9WWXFhdJZqTepmqDqN6GpaOzg6kN1BfkFWUj8Ytt82zgrcqwc2Zcpp/NHQckcHk2jMST
jIBNvgO/iflwvjPyd8KagBxwt8zj9xMuMnpeugu5UH3e8ZGUdPj5iu+J1mvTVPW1YZl8/3TarPLc
dm0pn4vA4new1871g2n3xXjLchlnewljJ7803I6bMqFczy/LiaxOgmDJmMivLJae8oLRVP/EwV9i
UPAh2D9Y0gSirAnpWTa0OFJ7RGgBI0uBJ/GylDNvlKwkr7hCusq7EmAO/CN9QILlq1JNa7Z0WV1l
nWRFgYEejmcxJnVIY8uhbweTHqufZijeb1OfHMU1/gvevo0+CbkSLgUocR6iCYmhxPAnhahjdB/T
USycJZEdSgIiciQ75b0bDeCO/5dpJ+jd6PJDs4m8ALjOFGE9pZ3ZXBNbaNVHgSTh+ffTgw9IExts
nA1MDuluaPs8hx/QKZmOoZ2kDnet7bTX1eikFv2UAXcF0QhdusMPUv4zXIv9lxfl34a27XsWB0Hb
/AhL4zBd94rDE4Zlo3mmfTcgc+Ru+N5R3mH9mD3Il7KFPAFaG7VgXxnGbqLVslI6b28LXWZIKwbT
gymD/6EazXI3Oa0HTUeANPASTWnczg2b/aRA6VK4KPHg+sbwOWgt5C9Wa50UMp1uE/pZ9zfxSFxK
E+ykT7SEMG2HYdCfxzGzYTcW28eETNZIubfr7hgnebuRuA9vOu1q0AAaZkIdt/d/89sMLccBASdo
J8CB+5g1R5isNaQVKuEhszlY5gVIWSNOvideQwERMoLK/gl65yP4jg/LoVWEgbdM5MiwWAg1v0CZ
uiqV/bBk1YI2i65mF7XXyjOQnmUzIsw2CgUa4ja4BszfnCrRhSsa+DJesN8SL4yqNQKWxCEK7/eX
4gMZh/clLPrJDP0YFwo7WO7BX95X1XY2OlKTqjmyxxtRluMN4hqOi52ZcTb4/Yst3+gvc7/3F3NN
3E6OYPrG8/TnFwunyK9rif9nCMvFcl00iL/DMXaPv3+djx/KsgMGbYG1qPARxokPuJ9pmLOMZwr9
uQm6nPOskeLlrhMiKGhlsDf8/uU+cL4YJXL9HHCjjEgZBIQfWKPVZKUV6xF+r/eNJx1Thg/TRBNo
LyBQw/+R09KEYmOgszxzxtr8/g0g8f9wZRl2mkx1bddjpooU+8NoE7NMOuYMhkjPVm3/hNlkNraZ
6yqfEaQRX3PmgHthQPZhXJDI/Dmaixrj9rtjtg9A8ZPbgDl0pZgqXsmYZC/Q84FokIGiCF45AoXA
OlIO6nB3jAaabIr1Y93GOqXGmO35MDoZGtPaSAg0gwkcFFg3a9s8NHFjJBv006z9P+cy3qDYaBkk
LGdQ12HGhCIKQHjF6ZaEM/RmX0U8uem54iBrXzGJ8PH5w3pH2090grop9MiXGMrRQuiT12yojG4Y
D7ZonJheDSY/WFQmV55EqarcjWa6bL064ld0d7AR8hogTRs4wW0cTvxu6yGGWXXaCXp0mYZl7TUY
K3biLOE0YA8oNLmQKt0rIDX8KOHEL3FDujdMfUsASsbosHEVUrpM5OEPpJhslVzjlDNAxJjh1Cs/
ip6qxZu/6pIkeUQSNt8GxgR82LBd3oJXRIylbPrviMC6hg29CAYOIUqQmUQ+2zT1373C5RRdh0lv
fB4zJ1LHqR7Y7mXvQdHjccoswnhFWu5qBwTPhZPSSdrac4sE2g05UhHBknCKyh3BhaJPk+6NMeNa
RkxzZoyxsaGOqhzZoEs8Qwz03s8jHtSA9DTWroEMxwEOsEbfM5oHZWmzPI+BLn3QAy3t6z6cmnY7
vP+EPnV5kZ4BDTHPUiPFHmHLhweGe+8XIeBDkyrOq9dGzZtF9NmTzVkOibxRY9g8yzlTDG+aMaLT
jBInJaj0yXY67prMZM4xGbq9ipSqym3U5BFjfUO8RPl4iVOX2YJfZdOV5bsUkIXMJuP085Q26myo
+WJJMzDaAUMznc0f5BLYt1OcWzhcBBmlm6is5uJE2QTZ6/cP6wfxg235LBUcoUKWXQ8vAsqMX1fc
0Ef86sB1B7GTcqaPGSre8hlZp9CHEcZotclVJnq+gt+/7sfF14J1yjYb8Po2x4mPpwlbUx9GQjPw
LgCsr2KD1vKmprq9+f3rLIvrr4s80gIaWhZOJuRZJpKLP38++qruoDKyHF0HoV2CUvx7Zjpde0iy
EOm5XQUUrgXOEXGOZqv+ongofvz+LfzlEmPO8n02M9eBbG2/b8a/bGpzCLq+Kn0GN1qMN/XEMZ5W
U3Br2RaqCMeb3ghw4hr8/lU/Htf4xMhjUNyimPAD8fGDM4NL4AvSAapckZ0di/qGVWuZdxdV9zzE
6WD9k3X/L/scn3OxWiyeMxQt4oOORvPsjuWCo58TTATjFOlmE4/O95DoQmf7+0/38fYhO5g9xhIm
ch3fQkL056+1QrUSQqFoV3FIKbKiqs+N21o1c/X6+xf6f315xBT7goxgN7AC7HW/Ph8Jtm63gxqO
i6TOXz3s9S3ozoLfCAeSCINOjG8/FR2/f12e/A93rg3wFT2UJ1yHs6n7kRnOplf5MsIbSuupuDZN
KU+Ta6LozqeCuHjbrf23NMjHHx7K0TfPUEOxtjMhX2TipArn8NS+2WQL2lvEKh6sypRxfhOFxOeW
g/MAq7mEK0V3E7bYkD2GDKNfytQ2SW6F+USZTXePrXaYaGSmaQMFLB4GRGBi0eyk4XiC7QZtydbh
9IKpWLYYtYw2u2B1ZsTU+vWrVpHR7mfLHo+IMypxM1oB29WUdnH6pQ5FqcgacVsBnco3AoBZwXt9
TSgB0I6GQVrJYKcE+qvoifXfQxvMwUpGYgbWXM9uwDiNZMQDihtW7cTNoPl1vZHiiHnvE4Rdw+9X
780lw6GuuCyp9cWNO0z8hLho0urKVHV0lwexxRh31ujq8aFFGawYcP3Ih/qypOa1JUR8tyJKho0z
nG9iiexxw/2CWmVu2DcK5ouX7dCVYpfOLgtZpTPjWqIP+LzAGHlzcTcv3NP5LVPV0mFLQ/MaBb3i
g6DToec8cUgIMzHuvbwgONKB2vbZqoYfReFAt/DzIWbjn4Qp19g6fPNCehkday93cXh3TU8gZ0OI
2No3PPDZSVUFYMb68ABv1fkim1Q/eoKTxUYYuKxOBhr9c9XF2PmnJBPptgqF3HfZsjIp5HgHxtUk
VaUghGh3ZK5y1wKuYnfG74g6rdHe+eeeQE4On85kRJlf/GwKZW5ayecm0ctXFQrOBE2cch77+feZ
BIn4jFUwEBep6oR7EdCy/DJ6tbMhMG5sDmqaQ3+TF9J4NpjP3ON+zOkeuWY0f0UXk58ry6hLOqBG
S9ecY+7em8AQ6ynUCp74GJVrkyyV6DKraEDvulLJdosKpCwvU02UAZA837U2HgofIHWOx838U/8y
dxNvuapU3Oz9UtCxLghpsGl/NwTCdjwj5cII4svNutRZwJJdHZ6R7Y/79yf/bylM/4eZnRl2sED/
5+LR1YvE7PwNO/avitOf/+oPBan/SfgUM6HNWs8m6nJO+akgtbxPjuNB5w4YtqBuYQH/h4DU+sSA
E9Ax5aTHdrgoMP8hIA0/iaUSCy2Tet+Hs/l3BKQg/T+s1RimKdxDKuoAnzUL3593CY5Kwu0HBms9
UxXQFIQUmyBG7mh/j4fUdJjSgg1Yk4MKnoceyMFlxrmnA6I3UWZ1n7MlCDkbYUsESziysolJ7qJC
nVgLnCP8nSeW5+qUN1O6xs8WsgjML5Xt0TotWvupCIhhDpdA5lj4Byyuj4x/GQT2Rr/VS3yzvwQ5
S10wFoO9uitGu16jm7S3SORhyjJPODIVexVjGn5pdVBeegz/sTMTGt01dQAMpSWBta3GbVR1X0wX
WAVnDjJWR4KnS2UChMOTjWKBWOoJPs9Wt73ezUtodbLEVxNvhzdvibQWpRwYsRBzbS6B14SJd+uc
+JN92hXjuXGxOEgJMgOXlbhi4AGscwnQHkwcGAmZ2kwbooOJ/I/Qpd4YnghNgU8YkpV08lL3Wsyx
eYw85W6ylgh1f0Q0tma2lN91PdkcK5MPdhl0WJZg1gf101T4EgxtcAxZlVXUfWFGmciG8V51ExOz
Kzv37LfDZzPF8zk4kjzriKFt623p+N9Nc32ssqACvmE9wvXeDy2QP5P5nyZAugSLQdI482kb2N2S
VIk20MpP2Di+2IaEclTh0okQoq58N25X4LNIeoTpBmgesCr/mGrEWzOzrl+F1F+Qdr4JxS1Da97Y
E7yi9m4a6es+SZYtL3R3+TR4d37Uiw1Q4SclorOD2JE4mmlL1pzNzMG7I9jlXgzAypAVwQ6NknyB
9olD22AvqpxqL7uyP/upDZUkrt7wzh6mwvRPZVhhpmxNkugpuTMkwl68YQaFkTNHM+VNuL5SQMZ2
cY+W7hLHII0kxXefxzCGQ1qjY+zdZAhxQKiJs/TcUz8W/rYuqm+irvZuGKdr5sRv9tAd7ak/sPWe
08n5LibjGQPxKRr6qzG1SfGpQRYKnaJZcWecnfMLEzaUAAsmatYxPlb7sg7ck164ZwXeEzMbDE5R
9Z1JaJdwMSX1mk3Ft7vXqqbGiS14nTnBe1n1EibFV0IZLuokfBSRfvHSAfIIlv+FFXIBWfKqtHMi
OlVooZaxnvC9fxeiucAWuKpC4g5FXAJLjGaBjnJq04u4TYADoFyMJmawvZimrdvYzt7MGnidfRoQ
Op/4hNutlMKJDpn3SCJ9CT1rjOZzxbiXbKGxQca3GKEC/2bSod73OWYI1zRmRrsJGuMOShcTKs5R
rn2TVgLlp4sqAzwRnhTtji+lAYgU0fObEPhcJoPBbjQCy69prucUTuuJw/YRaZezntzoAYyzu7Ka
DMaBmLi4SR5o5iuB8n44JqLhznPNPQLv8BaiNJFSPQ30laKtswoIhSxdP1gFBfbMOdPrfAbFKaNF
pWKzFrUpM9XWQ4yLVmOjrZaoy8gpNyNRQTXRpZMzXKA5Q3RWDx6B0fiZmfIO60kPxbm1oHVOLVxB
DqMPHE3jrTvAAzMN8Hj44Z8oVf0nWXgXfd8zqgYa2XSdR0xYba+0FT2nrfvd8ef7sWjHXdeKTaSo
8vMZJ3J60xaSMC3F56uXmV8TpDgpbeO+zv2nGaKqmLNrmYsr5ktbM+p3QoOkjp3Lrgqf7RinEnpV
jkpT/CqC9pl8An+ryuYxnw2xJQup2QBW/eqE1ddocM+Dw4JrYYwZrJmpf4ipbigKG8pWib4jbdt0
M/eAUgsdJTuPJM1r5HL2Ph5g6ZfSxrzmQpcUiXu5JNlVDuLkkPHJxUQnbDOH+eL+x3uDyYqar8/r
uzCFOybjeb7Kx5bxvg1HfB1z0rpSirPdSF4zVyEONwNlabnECZqVR3x5A526hzw5yJugatNTXYLB
ESlWWVmGzf1Uy1cTcbcaR/uSSSUTxMl7bIw0Rh9tDFvtFbccd7GoczanXhsBzTTx2wQ/e8sgyb+1
aJ+tB0sbZ98vnjOjHg6xTBFv0FxEdWQ8o8ird0NHyriL09J0ZtLNAn05xVQXYTvdsdTfjQEPBBbw
z4kHNm6KvHtUtNdTplELSMALRVXubeXd04U8Jb2U+yHGKkdwRL/ndHFWroHeIGwORjU9JUZtXovS
v+sWHcycMTgVqr3r5Vjjgh+ugjY313nEHdobztemzBtIa11x5NvEam0HD4Q7sQ0HuO2LAdMgcZvj
Cm0EesowfpkFMZMQYKOVagYwvAioKKKcLzOj3DWJH8Z6mJq9V+L0kH385k+QuAV9KLCq3kUlDUzz
hfySWwj5Joe9Y5ZLnBsuPzxk9RNsj69mgorJwioKLsndzZUPtopVyAi8S2qq29QSwIDwK2u6hEOX
FxhS8feRRfc9HWp8IH31GPviAc7i7VxM2bXjoVxOoYpJMm4PHaaEKxXkd3g4yPaxeJA9b7gyDIKC
0zRGbxebPzB1PHhoiG8lnlYrT988hz3NHQYiVIq53FTV9A30HhLwwMcJbbsHkcAjdNp9Ow2f5zZO
DlnB2yPQAyZXNGbkjzJaiuzmdYgpFkIDpGZOfO3KChrggnb1Lalm8FhmH66LAEkmqAa9NvwGkrib
JDjpOzQ4yx5TWZiW08m7VyGlW5/BAQ4wqq5I3sLZW9o77HBsDn5Q7rzWBznNfkF1DvbOjjTiqnGP
nnzTxi6hrgGIywo9+Nqt6TYTTExdPteAX8z0xod/fBpjIBV95FD+2VPW7nAtFic/kLvEI9gX1SB6
ExXP3B3QGiKK7/usq5/Gqvjm+svyHXtM5Rc9kR3u7XLYm47eq5avDDPyyrDtuyi1Lxwze6kH82kO
rUUwJzc6dJ/aQsUbu+4wlvo8iOqebLqvUHDkCQ4diXC6OWZp9arp1A7MPaHAT2sLG/tGeO69nD/D
x2cMXu05Elw6AgVQ2z4Uugg35AJLxJukMJZDQRa2C/SzmflbfuEAGB8pS6tUP7jkqfFAZm8p3bXt
OOQI9sLqEDXyS9aHb9HEAlbaDyjwZrSqmbMtBhYErD7kykoejs7L/fOYQxvVQ4nPPiAlIQiiRxZU
n/Q4bl7Uya5+QIJ33/cFK0UYBTeYN/XGrABDu4Z3TFX8ZlFEUk+IqyrF3Y5klvwBL0F5AfgUGxM9
z0xW30Id3MR1hLivB0ap/II6mGOn7pPr/7/V3Z8IWfvv9dVL+V1+pGL9C/KuqIp+VwH+79eun+f6
1/Lv/V/8Uf25n6j+oVwJy/Ztyrn/KP6cTyZhjxZjcHRqVHiUhf+o/mxKvNCkY+dAleIB5fX/qP5c
6xNNYX6aS1s3IFnJ/1vVn/mXxqdvUkny+rCj0QV9nFpq2mU1ZnA8/sptj7lf381ZcHZVeWTA5d5w
amBaQNLlHuEB8ZhBNx4DBRJgqDG9r0rGJPfA8uhlLur+torVgXZtDwybcGcrQ8dMehnZBuXCOR/k
a+JAaKh9rPLT7KB5zGpsQbS4t8LqIJCHWbvXZIquhEc8Vq/rZ1lz3BczHhZRgP4NSPDVZX7J+0LL
QromrfFoQ+V4FfXjMYOqAmCL5zbVhGVaMfnFMj1KZlq7OSDEXHWku/q1fWf5XbUPYs88Bg3nNyOQ
eL8AzawxH+K9rW+Jgjqi6tKEy49YUGYOhWlukIo7L7806pIY8FXnEkSEJpHdCanlUyurfG+UHSdf
PG2E2Q2NByqn4XTJJVz3nnVjlaS74sKnxJMEILsS/70i4N1uDGsjzOI+Yfx2HAXQXafZmXDdl91o
FMxZiM4k+hNo0DqGNrUZavOrAjELnGzZxewe5h5tIUS48TYuh1vldGINhyy5MSXpxF7kLyPb6Ra3
X71LRtSPoll84mLyYO4lnPSSnjiGJWwG287b5Ppfuyy8HIq8EohBvW7J4FMluQH5vIUbfO85uD0t
V5lb1QNGkGMJU0Hmm2iYztUIJT41YW9XpXZWaeJi86obcT1UaXsdRy3AUeVgUaLxTpSnMR911OXr
3ITw3ybzm6xigkw94ztIwe8O2+JUe3DLpM19Eww3SaPQiePA3Vc42JGy2mqfFOaTPdr5yevKH3Pt
IasddUqRbtTbysvuG9BazG+/JV76w8Yk4tnVF+UrVPfpwYcuQ9Jnsh5N76rwzHPhpFfdMN30uoX7
6o+EsMMnY9q4HsfojW/TWBuhSLaU7s4jshUD5ldwanhYeJde3u4tMAUXmPIUEKppuENHL66ammhX
B3I6Hbnsikqas601Gfsc3AFOodC4qZTPN6ilPCJEIza4OJtTUeI0kqAoXoi/EiCKYif5WiTIgJtB
yONQekDVhquuEVeDaClFav+lsD19hVIr2I/IoVHQVzPH17z0BQRFK78KsPbkPY9D41xY/QyAGNB8
3/sd6G0S2q8TXybkmgX2ibHkKyre5EAGdPCNg4K4sAdycoXRFTdkEvMuZ7chNzlf5OngmDli83HW
HV/uY+gZL7kBdqPs0b+mvpvtxGy2ezoO7aYZjC1TYmIzaMmsmcwilMsgRZhZ/kPZQ3JugOX43EKH
yhvuJcy4vUsTweTweN0SorXK7I5L5FbPWdbCBYoM1OWn0p0O5mw8Q+XSLDHmuO98YLOdlPMOCjvO
wF7WpDX530ZGljbeJCXvFCKKLd6Z5Mo2I/r5I4wtcESXyw5aVeJWBrzN2qF2aRKa5+6c1DsqVhs0
BWeoWDTQYyuk5kJx3l+K8hoUIFHe/L+ubjemg+WPx0xvXDDpqF05ouXV6LOiwewyY06iS38AVJK4
ChPGrZOBQ5Idp18PA4hqe+SfIsP8kTmx2gwOUfGDCxob2fkX+BToAzl+oP9H7tI5pbF3LYI6EjO5
CS2OCoXzJDptboIBwE8VXpqCM0/fFAy2h1ZfKTfID02vMZggQD5Eg/WUmoJoFbArc2ouS19c7JEe
3ZlMW7doIj7T9ebgEXFy1xb+hrF3sp0c4QoGdgvsd6y/J8y+GA7K8QjGl2ymRqtNmXGIThwHOTuY
QLOBtt8a0TO+ymyLGgexUD6/iVmDiPGKdSzpfUkLNFUUdgEHbBxkpI8DAEY2ESZVfWoN59b1IDLU
btjvI5cDKsU/WeytRTRDTap8OWV3uQsNDQEwkBbXzG8rcIzntvHuhXLPLQdTsuSiUxHX0zpJr7XY
J8yMdmgIzqiUv48RRVwpqjMD+Zpjm/kDb4l6MloBhh/Ox3cQj1DvVX2Kq6B6tSJhbQqcTPWagaX7
0BnaOU4a7hOzCAA6SgwWpmYE66sga8ReQVS8wQD7rUo8/8k3yDhiGo+FtOMYPNZzdbAM/9mkyEWL
kt1Xge2dgxF3ScLRdN9MtLTohTJamWkO2l0D5MJzsGtC3VfAg4lwGTFO9O2paeObEnX0qcNS2XuN
vQUNe5N4OLEnATw/mXRwQDFAL9DkI3Dp5Y4pVL9m5NAhxVzlYhCIm+O9rLv2c+kS5z4lbGtlmM2X
sTWCrfDzHcFP2cG1S4xNYZPcUuqIo1ygLjpPrn3DGg85N8gBewummG4W5/e7MM27Syxg8uCn1NmW
35Z3Y+5/CR2IjR4jSu60wUb2CzuoV9vIpmr84w4RBDrlcO7AcDzmqXvHm0O23dt3jIqTDcKOq3Fm
vKrGFFGyS8kgmxBDVvkkc6KjO6tlFugZwRfeysDi7OaPVk4aNtXtjrhaZyPd6CUM2aaj2kXgFmF4
AoI7b/xwNq+10khAZFzf9+RJnMxaYDsLdAfcG7ekHc93OuwG2jZKkDHSl4yyIW4Ffa4urNj8moTj
sDPFIv6fCiRjrn6dSI6ij2YmdwnB0jeZS0J6XoPhd4f4KalwZpouJwl6Il9BlRh3aKX661gbAMox
lo6EI8UZd0MfdwsaV69VV37NgqbkuFXQA8vL+zLiObDI5dqnCKW3rc5vA6XJCCpjOLJldTFX6XWc
wckmr5bwCONxGFmckEsie8pia1ePk73PovzRkwl3MvSa1eANtDpzy9+5g+532O3HC22P7YFxh3MS
nWmSk1K1p2xRqsxy4HntJQ1FBPgbyELiSqTAVuLQBAyJqoJQKuIbdB+9lAyR9+/JEXOPlbDAmHFT
t4OxcXRIV7JkI9KIt8n9KC98lxZP4dhfignPAkXdvcp7Dy8gz8mU18+Dmc9L82m8IqLB2RsZP7Ax
va9pUrewABaTW8UhTJnaP7Gc1bDYfZ61IqdDZKvXMZRst/+zaqk/Rn4LZnj7kSwMhZhSjlti+dOb
Oq3UPWcoheviF/zwf+kv/f4H/ddoxLjOnI/12fuben8zv/sZxQvvuX/7/u//5nqffCqwwOOHvf+H
6q+oq/iPP7asT8JFzIDY1Hz/j2nc/wXv/O4q/P4D3v0F1PzXq/m7D/D9/aIf3/793xwXq9GHIvVv
XwT7E7c1E2STSvTXT29DwEFsyxX6l/vYlMZoT/40nf3bH9v55FKvkz1OQPr7f3/+9Msklqko1cR/
/PG/1ncfEvEMfOG/eRmc4BMyswCxED/p12/f/fR/mDt33rZhIAD/lSBLpxB6WZaGBDACFB0aoOgj
u2ILKQE5CeR4SH99P4qyQkqy4fSGkpst+Uwe78XjPWIKYOOKCG3zzbrpWy9cdxYp6osvC5rY2+Gz
fqmIbo+J0lpazqfVfWCsn1BMzU5qJJQ/Iv8iZfxMaV7Myz9T6qrMSrAw4CgsHkjgUDZOJggWKsoj
0kNwh3UDV53DCEtFBgkxHNwl2hEcQ3Cwy5izDAn4F4uMlALabXcDVecgIc4UspKqKkuLbcdMmKqu
c9TbOe+cpwIpsyZdfAq354hAqHzYYnfxuepKwEEjlkDCkwVRklvbRCALUla5iEzZumGVLhJSFZt+
DdSfHR6HJQsgXeMwl7HBglYSUYLiS+coYanIeCqXpn708DgsJEzvLD5sFyWKMn8Y19Qe6oavGONU
cZtWEnufWBQEZxPHcVaIrYNcEeXPIBmzG75OAAlRViyoZ2oJLiBxaHLyxGZBrjKqPBKBj65zZUCs
koIQxNR8Hxbdx9yH2kkJJGCMNcR5h6QLu+ng0V09bWtylATpfsGt3rbXkYk+VDxphXTleNdy7upj
SJ4UudREq4a199joUguA0wAyfVF0ObTuqjM8ABmK3wTihrVq7pAjMcXj/yAtmnNkL8x9D0AJwXNJ
zC1xr+7+19avz6/we0TdjSA4LqAUsqfVE/fRgz5zCSBBEZgHB+s/PDoocnN0l/I+p0AIIZ31hRSK
xlskvpXBGb4zUfpHCKDabDUxUrvXVq9fkevvPsAINxdOHjxglgBgKpcAcvwEVHNGMZwvAc6wBwY/
KTdMzaZzo+p6N+dIPfbCwcc4fd4fnIyDkGPrECjSvWhKZtv/tl5E8/nGQ04XmeM8PBQad3/eL3D6
17OTOnz5Rddt1a5/v3XLfeunacKBri9tNI2eRtN0vk4zy+tLb5oOyZ+CezJPQwj7tmqqh1ZX3qS7
4+g7+v5t1rfV9qV6GkHu1JwUsu3Rd/X9eI8+IVI+t3rf6Kv7+qn+QzNAio9Miqx39rl0IV/h4P3W
RX1vA4oB68f9aFNjK2PFkJ+3D1W7efMmbdW4FPSd4at650ImGdM4BaSQv+l6s6VJ3AGSkSq9200K
evUypo3eqSkF/HO/W1dPHp5Te2UghtwaCKRYrOiVeLHa6MfaRUx/+pL+y6/tWKz0Fz1SwIYrX72Q
xf4aTQr4joD2nYeK3ispBXxfNU19sfm0et75qXa9u0cK/4de68ajlOFeRQwaXtcjIT5cXpwGPqdf
h44fU6178KbO/cw3Kcwb66au2pu/AAAA//8=</cx:binary>
              </cx:geoCache>
            </cx:geography>
          </cx:layoutPr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'Prospetto studenti'!$L$2:$L$22</cx:f>
        <cx:lvl ptCount="21">
          <cx:pt idx="0">Abruzzo</cx:pt>
          <cx:pt idx="1">Basilicata</cx:pt>
          <cx:pt idx="2">Calabria</cx:pt>
          <cx:pt idx="3">Campania</cx:pt>
          <cx:pt idx="4">Emilia-Romagna</cx:pt>
          <cx:pt idx="5">Friuli-Venezia Giulia</cx:pt>
          <cx:pt idx="6">Lazio</cx:pt>
          <cx:pt idx="7">Liguria</cx:pt>
          <cx:pt idx="8">Lombardia</cx:pt>
          <cx:pt idx="9">Marche</cx:pt>
          <cx:pt idx="10">Molise</cx:pt>
          <cx:pt idx="11">Piemonte</cx:pt>
          <cx:pt idx="12">Puglia</cx:pt>
          <cx:pt idx="13">Sardegna</cx:pt>
          <cx:pt idx="14">Sicilia</cx:pt>
          <cx:pt idx="15">Toscana</cx:pt>
          <cx:pt idx="16">Trentino-Alto Adige</cx:pt>
          <cx:pt idx="17">Umbria</cx:pt>
          <cx:pt idx="18">Valle d'Aosta</cx:pt>
          <cx:pt idx="19">Veneto</cx:pt>
          <cx:pt idx="20">Estero</cx:pt>
        </cx:lvl>
      </cx:strDim>
      <cx:numDim type="colorVal">
        <cx:f>'Prospetto studenti'!$M$2:$M$22</cx:f>
        <cx:lvl ptCount="21" formatCode="Standard">
          <cx:pt idx="0">1754</cx:pt>
          <cx:pt idx="1">717</cx:pt>
          <cx:pt idx="2">794</cx:pt>
          <cx:pt idx="3">2262</cx:pt>
          <cx:pt idx="4">1740</cx:pt>
          <cx:pt idx="5">646</cx:pt>
          <cx:pt idx="6">3649</cx:pt>
          <cx:pt idx="7">662</cx:pt>
          <cx:pt idx="8">3342</cx:pt>
          <cx:pt idx="9">753</cx:pt>
          <cx:pt idx="10">295</cx:pt>
          <cx:pt idx="11">1172</cx:pt>
          <cx:pt idx="12">2855</cx:pt>
          <cx:pt idx="13">1621</cx:pt>
          <cx:pt idx="14">1321</cx:pt>
          <cx:pt idx="15">1531</cx:pt>
          <cx:pt idx="16">221</cx:pt>
          <cx:pt idx="17">665</cx:pt>
          <cx:pt idx="18">186</cx:pt>
          <cx:pt idx="19">2281</cx:pt>
          <cx:pt idx="20">84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/>
            <a:r>
              <a:rPr lang="it-IT" sz="1800" b="1" i="0" baseline="0">
                <a:effectLst/>
                <a:latin typeface="Avenir Book" panose="02000503020000020003" pitchFamily="2" charset="0"/>
              </a:rPr>
              <a:t>Prospetto presenze STUDENTI per anno scolastico 2024/2025</a:t>
            </a:r>
            <a:endParaRPr lang="it-IT" sz="1400">
              <a:effectLst/>
              <a:latin typeface="Avenir Book" panose="02000503020000020003" pitchFamily="2" charset="0"/>
            </a:endParaRPr>
          </a:p>
        </cx:rich>
      </cx:tx>
    </cx:title>
    <cx:plotArea>
      <cx:plotAreaRegion>
        <cx:series layoutId="regionMap" uniqueId="{4B3F9C10-3856-2345-BE61-5E875C7C3C32}">
          <cx:dataLabels>
            <cx:spPr>
              <a:solidFill>
                <a:schemeClr val="bg1"/>
              </a:solidFill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800" b="1">
                    <a:solidFill>
                      <a:schemeClr val="tx1"/>
                    </a:solidFill>
                  </a:defRPr>
                </a:pPr>
                <a:endParaRPr lang="it-IT" sz="800" b="1" i="0" u="none" strike="noStrike" baseline="0">
                  <a:solidFill>
                    <a:schemeClr val="tx1"/>
                  </a:solidFill>
                  <a:latin typeface="Aptos Narrow" panose="02110004020202020204"/>
                </a:endParaRPr>
              </a:p>
            </cx:txPr>
            <cx:visibility seriesName="0" categoryName="0" value="1"/>
            <cx:dataLabel idx="7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750" b="0"/>
                  </a:pPr>
                  <a:r>
                    <a:rPr lang="it-IT" sz="750" b="0" i="0" u="none" strike="noStrike" baseline="0">
                      <a:solidFill>
                        <a:schemeClr val="tx1"/>
                      </a:solidFill>
                      <a:latin typeface="Aptos Narrow" panose="02110004020202020204"/>
                    </a:rPr>
                    <a:t>662</a:t>
                  </a:r>
                </a:p>
              </cx:txPr>
              <cx:visibility seriesName="0" categoryName="0" value="1"/>
            </cx:dataLabel>
          </cx:dataLabels>
          <cx:dataId val="0"/>
          <cx:layoutPr>
            <cx:geography cultureLanguage="it-IT" cultureRegion="IT" attribution="Con tecnologia Bing">
              <cx:geoCache provider="{E9337A44-BEBE-4D9F-B70C-5C5E7DAFC167}">
                <cx:binary>1Hxbb9y4svVfCfJyXj55SFGkqI09GxhKfbXbl9hxLi+CYzsUdSMl6kb9+lMdJxm7x5Nk8AUHO06Q
oKWmVGSxqlatKvrft9O/bsv7m/bFVJW1/dft9PvLrOvMv377zd5m99WNParUbaut/tgd3erqN/3x
o7q9/+2uvRlVLX/zEQ5+u81u2u5+evmff8PT5L0+0bc3ndL1RX/fulf3ti87+417z956cXNXqTpR
tmvVbYd/f3l9X993+uWL+7pTnbty5v73l0++8/LFb4dP+stbX5QgWNffwdiAHjFKcEhJEH364S9f
lLqWn29jfMQDygMUUPTpB3959elNBcO/L84nYW7u7tp7a2E2n/7/c9wT0T9dPnr54lb3dbdfMgmr
9/vLTXdTqpuXL5TV8cOdWO9F31x9mutvT1f7P/8+uACzP7jySCGHS/W9W38n22N1PBH/n6qDHFGf
Uopgyb+s92N1+EeY7a/zh7voQB1flurvxXleHV/GPRH9v2zln2wVsISrdj/LWnt/lJ1+8cedkvdf
9uZPMAt2FAQ4CHlIDu3B55hHZH/9YZUfDOEfSvO8Gp59yJN576d99Af8+e+2kicy73Wl7e1NDTb8
eGM++dI/t5OARpRxhB/cVnSoJkwoj1BEv95+oq3vy/M3Gvoy8InwDxP8xXRyqW7VJ7/6s3RCwiPK
w5BxSp8qIzjClOKQHJjMDwjwvBK+DjxQAlz/xXRw3sufqoIAHUU8IITx56M5O2I4CiJMw6/B/rFZ
fF+c5xXyZdyBPvaXfzGFXN+U5f2Lu//5Q9vuZ7orehQSBIEdk4fA/TSqhEeEsyiEfz6H9QNL+WGp
nlfPwfADLV0f3f1y8eREyb7dY8Kf5buC4AjMBrGQPBtP+FEUcILAar688iHq/4Acz6vk68ADZcD1
X8xiTnT14aa9+6nKgJzEB10g4j/Yg/8knkRHIYswY9HnlASFB0r5EYn+Ri1/Dj1UDNz51TRzM6uf
mSliiC2IsRCjr5jqaWoSMsZDjg+c18n3xPgbVTwMO1TDzfyLaeESjONe/lTsi44Qp7DQX/TwNGWP
jhAhGEOM/xxMDnzWjwj0vEr+HHmglf2NX0wty1b1pfL2/MWsbl6s9p9+ZjxhkKgT+OH8wVjARz02
FnKEAk45YOWnvusfi/W8pv7mMQdqW7ZH10erX0xxr6sPPzfy+0cRoyzA6GmUwf5RECHwd/TAn31f
gOd18mXcgRL2l38xFexuWiBFv2zcn0C2kCMC/CKh9HPWcpDMkyMc+MTn/vPJ/PfFeV4hX8YdKGR/
+RdTSHxT3vxcqyAQRRik8oB4n0tYMAONhYwi6n/FAo8TyR8R6Hml/DnyQC1w4xfTyqLa8yveK13d
/Nz4HwBHTDgJ/D8X/3FswRBbMKIkPMDFD/K8+AF5nlfN4fgDBS2qI3j0r6Yj29233wXJP7F+8GTR
gBk9V/eVrruf6U0pmC4YJsLsOegRHkWwb3yMv5QQDsLbjwj0/P74c+STST7M8RfbF398aPt5/u7G
eFp6+madzT/y/TCIIIw9aOUpaMfkiO+jH+GfU178Jbw+EA0/IM/zSvk68EAncP0XU4m4seBPoaT6
M2E6ApAHNQLAf38T5hDHAYG096k6fkyW5zXyeOyBUuDWL6aUnS6V/ZnOCx8Bd+3DX/ygELCDx7EN
Ql8EwY+FYD6PAcf35XheGV/GHSgCLv9iiohvKnNT/9QUFh0BH005CoJDHfAggABDDnzUj4jwvBb+
HHmgh/2N/2tF/H2w/+rfE3BCi08NGI/6Bb5999PEoSnkYOi3COyH/b25+/0l9GYQIAq+NnbsH/Jk
+z9tw3g05P7Gdr+/hOgC5hSxiOCAhhRH8LDx/tMdBFQrIRGUUUPoAYn2jq7WbZdBZwgUi0K4GoGq
QxKQEAZZ3X+6FRyFkY+AYYI6OCUUs69NL+e6dFLXXxfj8+cXdV+da1V39veXkN2Zh2/tBQ2R7wNT
goHMBVwS+KEP283c3ryCvhr4Mv5/qWqoJm7iQvbBXWA8Erc4Py2m+t5H+b0XlnjZ0Cjb1CU6f7RI
z7wZJveXN3PgaGB2AWF+BE7l8ZunjnpjBzFZpDZItB7ft4N3MzN+SZU7/var9izoX9+17ymA6UIZ
6PBd/UAKns4BF33T2mQY049taq5l2ixMSnaqaFxsRnWpxnpbD2yTT3hVBeZujHrxbUn2kzpcbiCe
oA4IsS2KQqA9Hk9aW9uHjOSRwLha1zaL+7oSIc1TMTT+dq6KXZ1Z/zsv9WGz/PWtHJISElHAnvjg
rWFJzdAUIRfBQM981HRJoLHckTGzIip7GbvGLDOzRqzfSaM3vFDbrigvGiNvicErHXSbqcAX6Wia
uC+5UK3TImf83A/ararwiUXddg7IHW+n5Nsr9km4wyWDXoLAp5ASI7KvAj1eMm6KtsUz5rBMjoqo
McJm3Xp2Q9widIwGeRrICqSxyD8ta3dWVfkHOeJm/W05nlvDCPuc4TDAPKT77fzIULKw5I1tZi6c
RplocbjJyvxDi4vvvIfslfGX+YJH2BeSI2hG2u/lRy+y80CDAWCRSFu3bop6CUa76mgwC0nsrvPr
RVBdq1SJUqpUgG9pV6OeM1GW2YYHeRWPFn9wdLp3FXnreSURfho5wfuWiNo0UZza+Rhz18SS9Spu
+mzb+0jIqRpOlFU0QVy9o33nx1EmF/6cVt/Zjs8ZfvRoggcuJ8+tZcaBMZasj95ik89LPrbRGqG6
FBPV1Xd20HPbP2BBAOsEWRnGAYTOxyvK05y4NKi4mGR24gbovhMlAYcmRmuqRPU8qXIqxdBq2MPQ
BgdWkaeFsNF4rfswKSq/FKzQy7EpNtSfsJjKQvSe7zau6rz1UJdqE1Y8Pwl0VJ63Q7vB0hTfm8Ve
yoN9sTde+KGU0+jQU3t9z2Q1D1xUIUqKjocbgGptvdA8Yp1oAjMsi4LFedSmIpiiejX1nRSEmqts
YjqZHVlWdZUKzSQRKa/uhwDpcNGXAz31aHQ2GZnw0hs337abgwDj4wD8Dbj3CHqCWAgiPV38iPms
n6Y5FDVO/WUUYhnXc/NqiKJ1a8MrT5YXuGty0eXpdywJGJfHC/bwZuhRCrEP5CUKD95M9QhWwBUX
RLt62Xvu1Ku6+bTF9WXRV806Cyw7+c5k91D4Ly+l0OcBEJpD7N7z14/3Gp6bsjfZGIrBcva645os
TZdnV1HJyZWncPVaTjlNutl6x3ruqEilwW9R0BXbPpqKN0Ok0HE7evyVdemUmAJd+y3bjNR0Vzqq
OmEVxKqKzBdajR7Yi6zGXMASZO9wmNq49yWOJ6w+6GHOV6VBVWxTa47bZvBWlHVs49eYiWiynnBR
Fp72rm1LUYwuEx5u0zgvq/rtkFm2NJ4+I3n93vnNsO3CnJ16JXpX5MO0aLyUfSys91HXYRJkzXnX
KxaPe1/TIS/OxvIqCnS5Imrut02u20s5Kywc7/BmVh7Z1nWnY1Oq7obPpmrF5Gd80RctCRI+aH83
sgafV2za5cNMZZICUrpIqc4WNJrJ1cDZeN0b0y3NhLssgbacKKbW6SSP+PWAKxrPdbYtMqKSyBtl
zLK0uKldhkSfmQIcYnMXzaqIa523SxLk/NYjfXXn5tZbBiXtbgKvTgUAiWKB09JsDW7rrcSOCSXn
UnhMvyckaAQxqVuHUpdxbSA4YRsE26jMQUusuwrzbOE8/A76e/vYI+Ow9nrwdUS6YofkmC3HQsWZ
8sekKlzsFTOOOweW0LP8g1/bahE2tYu7nLMlpkO38BxBiyIs4r5SJ5ktyzjUc9LhdJHX9abz0DKi
OhV1m5exsQ7m2tUXOlPXKtJJmqP6Yk5d9RGVmUzyosPgJVgvAlZ6V6kJG6FC2HrYwsRbwmFjDJU8
dRnOhGIWLeq6twlmfXvethMVMvWp4IXhC2sL77ir7HTWs6Y5UZg3ZyVuu13L2iGRBLnEtGFwj3Td
dCLj1VALnIe96GqV7aoKnTpWLP1+LD5Y0HLk5WYHKgwWduhdjPIhoZOnxDAM5XE4MiuI08Vl17Ja
VK5LcF3ZpEFjIKLRrvLMVklAmv4YSoDrwW/vHeVXTRjoKxpNzVpWgbNiJGwURQiLZYjpdqVp8MaN
vDjhvvHEQDd+Abs1S9Ft4Nt65/s8X3YZCa/qyYEk3HkJbtClP3q+iPrpg2SdXchcA5xsyWWjgm0r
vWjbGpsnsi3Iwnr9sA1sEArFXbAiQaUS0pannpOFwFGuNlWbBsd1FLi4zFR9nxKScCm7WLUDWXl7
lNjmXlaDfQVcxX6ouiFmyN1aksppo6WMcBLUfbfuG+3GxGnaRAs6NwMSLe3zuEJtUtA6SqbSA48Y
hlYY3uUCdnZ5PagMuU3d9827gc/hMh1Lk2CnedLzdB35rai078VV2vB12Q5DrMyQCexPubDFXJ2U
+TIMMxc35fTOOP0BQqxeGMykaIOgXs1d9iYj6bRuWv0mC4rlXM5REvB0laUeS6Sd7/OqxBuoEm6y
qBpEo/NLfwqiVIS2vOyJzxaDR/J4YnMf1ymzyUS7LS1Jk4xKvg/KiMVdo6u4YagWbV1VYpyzM+hi
8eOuy1YYAEA8MhaIyvjmrZ2dd4x6agROowV2aJOSclN1/mnV8XTRe2wQyKY7lGVhYgO/XGPb9kKH
eSv6YVxC5BcMq/tgsEakc5Ynad+Ys6Ke1nigu9wMOz/r8xUtp/cAOWAVoJ8qNp2eRQFNULHJ+jl2
heNJng1xH7YXmjLoDu+jE2THYZFOl71vzyTyVyiNTFJExSwaFr0u234ZVf1VMNJTJTtvE2Qz2eJp
42SNdk2UN0tGuH2PYI2SSGEVdyODcGGqQBibZUnRjJOwc84XOvRfsbqVougGdKwqKdioKhF05kSS
ESx9lLOYURprrEqBFF1ERkdLNhjhpoEsHR2Hrdfx3eTXr0rMgqQJdb+UVnlxOXrr0Su8GGJGF3uS
p/FkUbgDhDaczZXUuXBdMK3GwVsQDRanq5qfjLT3YTvBaquubOO9t1i7ogCzzoqLziAUu6EYRerZ
XlRUTccSqTPsuqwRXaXedJxXS9qjV4EpS+HqsNpJRN/ytPGXNuLdXeYVGwYAV4R+1MbMM7lI4fFc
V3oTMfV2ViHAvC61u0yjW8yD8kZamV4EM/ooy9wIjSa04KEqEjJ7XSHoaC/TesjXEE5oEnKXng+Z
Tlqs0aowNE4hQbokkQtja8CtY1LkMVa2WCJofD8djesXQUsvmjGPFrpwy9bkfZxzWM46ymLs1eXS
OoIFH6MozgZFxDhlFJwpCxdzRRmYQxMmqqjbmJtmXdAQVodzbzfZsU9q8FTlqK5pbtiiqnCbgAMZ
AXPLHfiDNGmI7JeqJ1JAbrEDFraOaaGCuOhyb5GHmufCL+YtivJQlBZbYdO6WVQNHTPR4fx92Q2e
mJTMb6OU1avWe18Nqt4OyvFdlpuzaeQb4ETmpdGFJ1DRpbdNYdpFnkn/Nc6z7FyhFl9z2vrw/aoQ
xYSbS+732RUfAcP0pXPLIizTtQ6rW5dRb+fNLdr2jPeCobQ/adPJXA14du/Dni7S0OiE2bk7jjxj
WOxCkr/zAkOWcLonfFXNYbVJuzLL4hAPb2XWt7Dvgrzb9LjXMaQN3Wb0ByI4Sd1JExXHQ4HZ64nW
vVAQtleWyDvIXBalgoCmHNPbHIL/nWz0uCwyL4tlYPX7vjdKjLIqzxWkAWgIyzXg7SKpusaPR2fN
aTUAmlIlKbZ+NZVJMaAIx2oorrIxB2oiaxezVGcKQXjGHsTjptLLogxvLc26E8NNKhyaYbu1jYqj
goyxanIFCVRUb6KmrU5rOoiZ5IBBWuSjLUTiGgDPBE6/07Rc224gG5ZKdtMBBlSJyd/w0YJTMCGP
O9/0Max7nZSdsX7sIR1trStnoSztYEcPaF6mOAWsUNHXw9xO59wLybqLOkimlOaLOsibJNes2AZl
B4iyRpd564M7Zmhc9N3EEgg1H7y8LZeD6eaF1wKQtBOS8cBynvCqjlHtTZedyfDORl4XQhrWRUsy
a7vMZfoxVQaLlPkfvTR3gPnAU2RlMyQmzcqLdmZ2NReTPi5nh143NSBLg2y5BXBVxDk25NSEwWXI
NNs4PGlYyhzggu7NhqgCcJ0LgBDpWxz7EBtXmmYEKJMU4biRUgvrT/Qd8ltI/vTYnLY5Go49Xu7a
sLrMjddttR/wUw08zLKHY19LD5asyxHfAd6YltKRfGFJo09Y34zHXj7rxRBEhZCStsdVr10cOqPf
tpVLhe2Llcnqsyr0YqXbTIx+Uax9f76oegVxAxKuU+XLPvYV+IWi8OukgEdfoNS1WjThPMbGt8GV
Z13zykYAvGyZvxrUmMZm8s2Gz3TYVRj8X6plJrSahoXNyuByKoo7WpTyA8pGBVi1riCJAHYhytyK
5igHwIr0ri1kL3rjfOGqsIktc+dRHs2Jx+1JUHgA4mk9LBwl770gx3HtlcGC93mWuCyUsd9V12PY
BJuITv4mkIG3gB20LIapEJ6e3qdjxBYW8gDwj+uJknVpaLac03mnyqxaaz+Kx9Gk8YhHuslc17wO
EcBJrgMR+EG/8KvsLovyboHalAjI2FWS5xEWYRlB0ufPwjNqgWStt7TTt6gZh4sKAsyFbMrxLDPR
tJI6NKdwWjG8rup8AeAqWNt6vmHhwF4BKuteQ0P5fKEkQ2dNlVenOmpc0lBXC8ZsHUszo5j5p5gX
b8qpXHnWnkyNsqsid/mV5nOzbo266CSVx35QTrGaJ5hXjvAZLRq9wW3rL2RHLnmjgy0avDqeo6BN
ZF9m5+MACL0oFoPK3RtdDnvbTdWFLv33E8m62Pf0RmnIFF2N3AImtmUFu+orUy1Bm3rTWIpE4Irw
zthInhBvgJ06+vUlbw1uRAo4fRuNwVvqyubK6wD/W8Tm+p2sGi8ephR2LGCxYDs1PtnauW3eTD2h
x6UM+gL8wszDBBdRuOQzHt/nqEQXXsiyhMJaAAhImGlSSITAxVh9DGkZOslaNANQmYF6HkgFyWuR
A+2UXRUGglPfjRejCu27sdJhrBt8k6kCCBs4xicizteA8YYtz21sanzmt5kT/tjWa8iX3qVVny9Y
URbrcGoAAetUJQPuo9eDCdqzjO79cBj1S047UXW12+RlrRcSo6ZOTB1KKmZrrgrmy1XN22Uf1dGa
M305TZ1Z5m7Ib2AK11Gqps1oi5MaT+/CllT3AalUDOYjRRBBht4xYxZsnACKmEHoyA4L6meXAUsh
k/OlL1gdFAuu/HrbOgWsZgH7uJnBN0/pncn0mEz1OMYNL2NswmIR+fZDW9DppA17tXCOzsvZgPOC
pm2yUqyMIZiWgs+p3OWQXiSNgkwutiOWkNKVAOhsgxIwQQKU35SdNwDZINT4wRoQejJAxAZelZQr
06nwrSlMkkGmuyw8YqVwDlVC27pdGs6zXSfnCVLrqf7Y1KMX9252Z0jm86KR4w4cYLRhXrlO01y/
BVZi2NEmAFc8RcUScsb6tKjcBRzt1QtVwhJnbmhXddjOAP/TAq9oODcbr2hqMUy+XM+THwD+6f0z
Rgq5Jr1fvh8n227HOVd50g/Wa8Q4KHkD5p7HQRaalRrqIN6fYYs7OaA1TyHzBVeHgpvZB9dVDLk9
1qk2OuZjQcAr0CFxHnEXuaddBhuRQYqgJe5F3mjvIpU+X/rTiK89ABNNHAAzsPTngG1blo8JTd2O
BXMIiJhMYgiVXufNtOmzSm9RO5NNMYblqjcWn05hqERBNLqpcFVL0XQhEh0K7t2A/XUFkfAMiIN5
AUEXUVE1zF97OSS7YvRQvZtt65+VTTpD6GhL9cCafS6snT8wig8VolttXKtk9vlk9NeP/7nSFfz9
dHL3z4v7g9V/ftp9OZH9zW+t7vW+hcIefmkvzddngTCfpduX1p58+Eud728qeQ8HvP/m5o+V+aDo
vS+yfaPM99zppH0R7fPIh2ofdPgQOCERhRG06EU+D4HGfaj2MSjbIbjOme9jgkkA1OGXah+F7v4I
XBV0/EHJl3G49aXaR48CSEzhdAx0STCgtr9M8okmobb5+fPjWh90Gj1lJxGm8ApoHYRaEGIYf2LK
H9UWyqAfptloJyLWlwnL80YUcnQbpjsOOIOfw/E1JsAh8lWWtQpoufC8CMarWXMG1ENWiRzYsQVU
Lu4qA3RL1ZE3w+zliTNmSNqpjraZGtzSC02TaAWpkm6rUqiu817JZkYLGRq5dIa9n7twTAKoI207
Olc711q2cHVUAkguomUZyQb4iWYUWdDuyrZ4JWvbwkl9Vq59Z5a9ZcOGkuIsz4ETcVXdLvqU2FO/
HpJxDF8z7rp3WW0/cFnqDWQ0dDWkQOEVruwEM9FwLquCrk3moW1H2h0C7CE6Ocod5lUvimx83c7Z
Oq2U9yZk/riIguLVPDIT5zVA1Dor5RIQrb/I2hBt0JjKBCDONixttvLn4RJkkK9HVOFTWvR859O+
iUvOFn5PnQCW53Xa00K0MoSI0tkm8TmVQBG245Iz6zZtOaKFbbMz5M9XGfE2exyD+ha+2IO3dhV9
b4IiP59Jc8qlzwSj0iaOAyVUMR0X8Fyh/NaLnbEf9KzWaORjMoZQ3Q16NEMm+2kMkYDoARakCLxf
k/ElGucbn1twcKSogVfo3jbdcNqwMbxN694H8fvLAs5qxWnHoLwEmbff1M1yGDSK64iTpJcZ3uq8
56vAmmirPTvEaQRzG8s0igtX1AlnLk38zCtjzdwNcBFG+O3sAJ/qAfabqeKhBuLJGEOhzEjzmDfl
xkTGT5wy67mVXcJo9Q7K7ArAfZhR8NADTlRlIJ7VXMwZxomTVgs82hwWxFciDaMqDps5W2jnZztA
NzaJ8rIRup1YXGJYIc59fF05iYDnmEqRZjJaeBHpEsX4kPQpw3FOymbTdjVdmdLPRTWXXqIaH8BD
kaM4LwDZ8pKH6w5Ju7ItuQ9TDLNx7BVw1krUNkDnALEY4KeugcA50RWPJBKo4fdDW08Li+rruqvx
jYyyJXBle5QOhFPrHZspbC40x06UUWvi2YMd3PguPKN23Mkss+doqoJkhJRx4YIBUP0Y3gOlf5/D
oomhJDjJ6exAX1OaxnOmqyXMdbwaXaQXnAANDOUKuWhyydeRQ3ZVYwWpF5TMBS8DlXAD3BD123bh
h8BwzC3grQAXl76u2QIIGhsHJSuTeSi7pcrwuMwZmY5nKDsndYvy1ShzvgR6Y94Uc47OXJW7le8N
aqtsBkQg2PAYqCoZPJqe9TxTC+w1dtlUo14SWBkBxS/TC6m9eQmHb+yyhdLRzgGDXwnHXJiQXtNr
k7vqBKAmE5BuQUWsrcY3/tRD8g30QNTg5gy2qNuGMLcV0N/yPBz1KSZQPIM+nPBVR+oe7DmvN1I3
gBO6bnxbWdVtOk7qWIExL63phkXR9W4NHrBMpsnLNumYgy7nrE/KGmqmo2p2vgvmuKEULBWye+Fb
XZ36GbBnjTfSh7LgPwrXPxaL/3+C+n9hvCZB4KNvxesvRz4ed/J8GvK1LQdaX/ZN3HARsPH+BMrn
thz4tSvR/gaDMyjwWygo3PkSqAmc4WYkgotw3o7BuD8DtX8EXSzQXxpy9Kllh/+TUA3HxZ6Gah9T
zKHTDphT6HyIyKc2gUehumo49WZMfYGGPhPgeqKTCcxb8ArKGFrn8rXCGXDctn6nhz5YjAxoVZnO
TEAB655Xlp6gPiKx7xoF2UCG4zLl9YoayP5kll4PNbaQgJe7fIa0u5djF/fRLNfg0ZpVpHtAr1RD
HY13k6hYDxWftuLgWP0iYcPs3pWhN8UhtAfEqsrtiZGZXkPo10AQ9HLDRwj7QNGckfJqBL5TFMqr
7j3LgJib2ftKDi5OPcDTeg/P7dC5Nw55aMNqBnQtROmNDCCLkV6dQ5U+V3FlUv+4JJU861QOjIct
r9oCJusklOxkqtI1DVNIuYAfOq5r9BHowyxhBURZiedd0HRnJKMf6zAYV3khVUw6SI0In7qEZKVe
um5owFLnwJ6yEa+gTwba7YM4z0sWt40+88KAXiqTUSDi63BaSwzsU1DgAnjqjF6lfg1SOCjaoLz3
d5XxakjFgDqcK/QRzfgj1HBlbL12iGfjXTc5MEMth3iuJHBXPM0gz2iaboMUuOteBWmMPOAwJTCB
aaNv57k49lIC9O4cdTGfi/7jSPd6UWpXBiTJcjeC36fjKkVVDg0M7kZrKDCjFn3kc8VXjWKhkMik
Z66GmrPLNHCC/8veufXIjWNb+hfpgBJJXV7mQVLcI++ZttMvhNPOlCiJEiVKpKRff5bcPT1lV58q
NOZpgCmggIKNrIxQ8LL3Wt/a4avXpeqa40p5tx/tvOgUTVec+x2cAgGNBB+5+2K6OUTfgdIEXRGD
HtlUmcd4mNe48No0DsfLWtVPsR1uunl+jJRLV09eq2l+KQS0USlVmE9r/FgM8NXKet6zovV341S9
KcHKNKICpmyywqBQOYG+0lGHilGa+yIxh6BqTMrIclO0Yarg8B2Lurvvq4nnbrblZzegkinm8k5q
dxym9lw5day76IdRNS7mUFeQewlEoNmcJ+3dGUSdHnwBDKJaWr1jTHfp1KxQ84t5mC4aTyHv7LDu
ZawplipKpEm7Zd8NNj6EYWDPTo9fWtyguKLquw7a6xlLzaBIEvw0R6XKi8gjmY/Ns1saC8lHlOWe
UYWX70G8VbyE7OhwcVkwOGnQinyeqq9BvFQHpSYUrNizJmi+F72I07CzxWlU3QevgjJXHbS+ooZk
YJS+SuU8yE1A1UIjMhVClxFr+wOKgstUj99CFjg3ASxZNrbrfaWLH0FJOUTdoL+YaS5zJBlWaBTr
mEPh0Vm/6E/Q+OOskFWUF+O2LQq8ZMNXmivTe+lENrGReX7aTPW8iRS7EkTdHipmdRIQWEAzuOPE
mikdVoO3GIs7aDplBrwBc7YGdBQoOMWuTeZonwTQZJfBofs28ZEk7U1vGlS8rU2NL8P7pdQunWbX
n5JAYk/Xu4G0692ENtlVqBWDengLK/xOn88vYAxvIi85htMo83GEnVXx6T2Bs581iZh3OJiOdUm+
jco7FrqHgzk2r11ADmEdXfs4CO7DTewN1jC41AWUaxRP5W2ZNMvrUAb+qfLrFCZiuZto7X8qC3Nq
IekaeP1pIO3TElbQviz8XR3OSwo3mu1Fbxc4f4u5idnaH6g/PkhLIb0l2mYd5OZHEmMJQpB+d41C
PSmx9iaB49nM9otYyYGNvXgOZfkqhfc9XOdlN3U4ZQszNJlkvM1VkYSo3umymxfUUNLJJIWBFWRE
hI+OV9VtMfQMAjPK8Dip2pR4frOD33PymYhQVamjpxgQKMur4xLKAUvW06nsYCYXo3sJVf3IBlgH
ItY890KUfYlyX3jpDg18s4McJg8udKFSWfOvJvHlZbtayIJWy1bxtS2xBet0ofV0ZIwcpmhqroEO
UaBjQ+ycb3e9bC+TN/UnM4U0K0o8lmZWxZG3+irqai+gNl0kpW4XBQsFeQXbLlbNE2p9qL0oH1Mq
Rx99THWLqM98GNDnbZ5ekk1oqvOggekro2I3Nu7eVYXLbM9wMETdp9BBQmQjGogp8N85mvlUCRoB
iICx1eOFkHSuK4MlWPwAxfTqoi5KY0+ZzJT+/FChZamNyxwNoCp5VSIvAZnMIen516Dh/BYZlzCN
aqfTNS7MzugqyBp4O1mQKLlfPPSsDXiCnFva5S0q5xPIiWkvxPBWd7RKS9dbmGJLNhHy2UxrfV59
Cf0UcvVt267sBcxkc1iW8Nn4+r7Tq8nmhb3HPatuxtI+0Zl/6KTtUw8MyuyZ4bjE0Te24FjZWl43
dz0qY1TjdTiZTHAnDsS1FDc5hXPb8/aIGwzHrIp5Bm7qJL1pgY8jXpUwPB2NULuK9Y9TXQ9wRbGu
mPL4CQLebdTM9Ums/htdI1A+Nf/eby9/mfxv3MSvE2NhFuEIHubInZK2Lvc+xXLvh77PrFe5myZE
C9bNsD18Mpwcmoy7wh+uZSgARPhq2q9rUZ34gMOp2nybCOHW/U/rrV6CDsc2u5o4iW90KbtUeziO
+hmXsZrRANslvgJyudgKp5rFQX7SjuGUnyNybjvndnNj38EB9DfduqLhroNyP8IXrermphirNo8I
urp2seiwYVqOZKdiU6WsDSCJNOgCBIRSMphnE9cHb+1adBJyPczMvPUyPg+meY3G4TLz+fPY1zdV
ED84xY9x7ZfoqcSXteleRpx4KTb8dit5Iu0nt+zoKGgGSIbj5lJbqdUMFzuUG0EUTTtXqe+rDBlg
prkG62ZOfc/WfNbTdC7ajzpGdQNSKDi5XnmoaJYJYArwmpa3UdbKJqMASudB/ugLfDAzGM0sVmU+
aL6fqCJXCKjH3kOHto46S0JzkaN7FigAPsFke41WNR/DYu0ONagKyPjBI0wzNLQhDmxN3WaWTyb5
VNb8fYo9P2/CJX5qOmBygxPVaVoJenwPRAENrEk7LctD47pLImDvkSagu7D0ULZgw+GGCe54E3ym
Pu6njrsH9IJuX1Q43fgKQ3XVC9mXNbVQUeT3OvJvgVTwq+j68smt03QBgQSWY612y2TeipGfEuu/
sAb0QFJLnoXQw9AxW3FnW3m3xpbsqpo1x6UZ3joabw8etxvcuvMIwTj3Nf+q1snmcNhhcqzBe9Dr
I2qJJ9ryfkeB56WDKL6QpnsqulmmnsGyg960K6sQFZYt652wAwPtm1Q3lafEReH4yqfeW2CRqg1y
8n6QWvxIiDTpzx1OYWEl1N76Ey5P4sdHBstgJ7z1zpbhFaTrp+2TbAReHo+ip2j0cS8l+nnh7ICP
9gRvFJ5+1L5M1A8yCikpDToFh7/v3Un4g8tXVs072gS4Iq3JMBuSZ0GNVl97ZD4GjL8PPaqGJsaj
gG8h90UiflQj5JxQuJwI2Pea4lTrgFulIYj3veZxtfM4iuafLd1/1P7+3zS2f9Sh/9f/Q2o1RSIE
3PT/rFb/NvTvZyrlHz/zz/Z3a1ehRScoeP0oQsbkf7e/CUJgwCkTtuUF/pEv+Vf7y/4LjA7+HH9L
Ywjcv7S/WywaeT4C/BX5JPaftL/Bxub+AXYOCDpwBg0dCC3zwVlubO8fut/OmoZoFDa4BUuV1WEd
Hx1BMxcZ/TQb9d4lqCWnDathJlkzHgZ1NuDob8PipR/s1872QAq8OL7xI9enhQzDg/DZh2hmi0IX
eQH0JfQwJoiDUFkUWU2BNy5h+aD85OkPD/7fyO6/I8F4L5vsTwKELyiezG/vZQp9JFMm7NloRftY
oefOqAVOoCkfs9CCa2tMUV1iAU30r3/zTyb8l8cI7BmSPSILCcVzjH/LTpRisn5T4t6OSHMW9LXs
l037Sgy058DDTbLmUencKeoDeUzamYDxA+k24MbJVuFD6F0j77hEAbx0gBvgBkmdJwVbwFTHB7+P
eJYYalLoZAn6VqCxOkEw46/fhR/8zpCThKAExzSEhOI/8e+vq6GNe0hw0wAMpXBPYmDxDhXC2Zjl
+5ZcQkai3yfh/CkpeQMt79mzcYkURHMb+MtBFCAfudelqsQxL4YhQ2VHUk8m6lA5GHxOV1Va1eHm
2YVQQ3sUkHSUwPAWJlE9gKBsVrKkDMxS5lVTCCORhzs0/xbiStXdV3Jc4eC75jSP0J5NDKaE8v5D
VV2dt03C9q1KVDrxxoOEGbDziqgtHGd+GOv4I7QxS6F7Zt3QKZCPa7wfCsMOcQFjkMU22ckKhaDn
TVB2PM/sUHqIsxcD8UGjENzbTsG6KFHCdGzYtQadOZ3D6yDJ1yak9whWkZSPukVJR2o4jccm9LzM
9ckIZzp6RYkvU0lac66pp4+17uVNK2tyWC3sDSSZJNq8FioJC/mFROV1Xmp9tH4h7jmp212x+PUB
CtC6V+UKU9Os6yWO/TWDYhCgNl+anR0HcmhkHx5UHa8gA4t7Dx7toZvtOwGn1FEovJKgjvNs+4yd
ccGH3Z2VFxepE3RKOdrQjIA0yRjzYFZJcTPYDm6KHcb7VVuXw76Kr3TrmDEh66YWWh4qOBPoVYsL
ysi2S13bPU+kgazuvdW+KHMfXACfoPejdAf0MzCx/+tlG/xp32O9xsynmBWFwxIpv19X7aJIPYnO
gBW1Yk4bZd6SUT/pzj40xDZpmcR73hFENLQESt1VH07GeBCovFOKagBgaHtxK4gjyo+QAg+BcGcW
AWmCs7OPl/gW7PRdVYBljPo5XddoTrmiDwoSC2+F/Zu38zMl8+tZ4lNKGNLBGMuDN4YL449HMonw
CSg+r+kMkD6la8jTnjaoLJx9HDYoUK9R3hdfqljmbJ5ZhqVXnVjc7cyEXq2AdZ1GthxTnPy3YzS6
TVYEL5g8N73LwgG0r8cUKAJb57FfHAtCHxLbH8d+pJDVk0e/jk5aQBvrQ3+n2tWk0dB+FCF8NUfI
m22noyikTMHVIQTlxN3Ku/HQmHj4mwATHFu819+fBcI4hGAM2Bb22MJif7iewtq2RRdKkgrWvbdx
s1FxaAgSjj6PV1cISl+NqJ8rEg67GtXZMQo6SBKld7/6+iYg6OAC9uiAuwdUvJCiSfZGKaxgAIgq
UhY24HhXS+Udkghrf3ZTkC0xCKAeggTshDpO3TiS5Rg2ZNjzYeh3fHvX4Uz7U4z27nvEzHvsm+RA
TOiy1vYI4KAt2BkV9E9VM4t8AGHgQ0wsad6GE83HGJX/GCJoh9FZIidTl2RMtfZ7iCohddi6qasA
REcx3DM+R+yWEj7n5YBwWTnQwzqPH9hKEvEE/Jpq+uQ63mW0YS+RmMQuKbVJm6oOAKDRVDYNdOR6
LO6SARIODn7EB+rlcQmbKIO4250W6W4BXDwk3XJvI//dKc+Czwa5F8zFcioM7v7AidthVPaiW7YB
OgrSEmiy165g7jMDaImwHi5VJtEShHom6CDm7zUL9CVqtcVwRUozOjfTXhfmKh0UGT7PV+E7BVNu
8YAC4kZTU5EgoNLKk0wq+wpEpziRaO0eIlS7F+5ul6WKUy+gtoe615+aAf2F4PxduVY/ylHjgO28
8BHxsmVNS910aeRIfYO2tDtOuuMp18PwLgh7QJPw4qvyFbZRkNd48wVWU8bdeglkgxplVvumbusj
eKBvda0O9TI9A1op0nUQ66Hxq80t8CGvGdBoLK4yGdZLWvfzgx5gZJnB2Ne1g50d9LV/DmEvABWc
+K1zvTiBtUafvDXLbvLniyVTnQmhyR3lbX9TFGR5dL50O/DQE2KH3aty8QRRUkIYrHtiD12PLIOM
+Y7yaj612M+hV4BSFuNXUHdf+3pszktc/Zg6hg657MtsCdHGL6a7XcwSnBrACzZF/8xxTqgja7Q6
CqDm6MX7Y7gJEiUJv2MRR3Do1SZ3zApKnW6RiMQxArNNfFs2naNPXLVjkD8myCBsEN3FAHVDGqKO
7rpNOYk2DYVsakpdxPUZ7Ofd0uFgwlmeQp/Faeq6Ibjtqpk/qU2yUZyE+8J35QFCTJhO/vbQbD9c
ixq6T4E4B+5qqpasFn74EFf9dCrdU5CYGJw/NCRBPHT0aySqvJYljtDeQcvS64tdZgc8HAWor8ar
27SpuYgcEMn6fuJVlNlNxQpb6PVg23WOaOh6AJl8E3jGzzo9fPUcDlc6Bnj/87KHS09TEFuQy8Zw
vYRQ0QbUKE9e096KVcew2CG6dXEDrp3CAZlq2X0TAdwB2aJyKOzM0i7w7yy+smDfM/wfPeSPrmGx
CLT96hlBSjxxNhc5H9WaLtHcon2Fmo1w1gW+fOavwVMZDd/gw559l2wuTxHfFRUKoKaAjYCDhOyh
5MGo7wAbsHXYt3Ww5Vg7uuu4j2xt4NWQ3mz7SD0IFrZHOJsVcKOxdNiYOIh2gAtuQ5MMD8sK5TaC
sH9fxqyFfgKbOp5iknlJ9QQzZzoRBIJ2yCJ88cYQ2ZFEFmf0xAMe91zljhdV1tICXvKIBgDrlQWX
xdgGgaIoPHaW1VkvoYiDSal2lo/LTiAi56L6iYdd6jm1nzW7jThpX13PHwmd6G0HjRkhpRk5M3Do
y4414GFdvSJqBesrFdAG9s7GVxFP5OjroD0w5PByGrnqK5udOvFZoT7tvOpaLEOYD9Yll3muncwq
nL0ZRZTuEnf1cxhFa9oWEOK72B7GNq73IOy+egG7Im5k92sCcBDAzmjP0Sw/txVYA5AK/BYRnQ4u
DxgGTvrhRkokgFsEg50eCGg7KjJPDvdw/mDPIfcHGLkdTzWyXk8+XHnVBh9+RD/KyMBCrwPE4JrC
Djs71TYX2i9g4qHZB2pE74zfo4CECNllwxKs78PPKBqmCiC2No7XpAjlN9t3eQ/JO7WTm/ezl1yC
vgzyoJuqY2LqzAtNeBMbVwM+les+VBBKjWlQnsffS8eTQzmuZ1PpcecP1fJcewnoY2/Zjagq+RDZ
K63NV6U+YRBhn8ao/7KRrZAlR/XqdbHKwdHdd3i6gEHkXV8OJ+0jmkfHFYpiNIOmHGJI61up3ZtJ
3vdN4WX9FmNlVYNtic9Z50iShgdI5zoN42HZKxQmgJsiP9WdOxY4U++b2rsuHZsfCVvLPZzpr9tI
BiwO3Z1xBiEbWcbel7JX6MjoIC7SqMvAeJWGksPDqJcq0wuePjfVqyQ45JBKVmdjByF3QYEwN9Z+
f0TL8rKGgDeFu28JwSPDLX/ggS6+taDXM4JklBLLdLB+hUPO0wQLCPB9SxCe6EkJi8cgtMem01xJ
cwWJkdzEsWHZWrj1PPbD13KSMoNLW7CsTMCCSFo+I033efbyMCphCG7JsMiu/rn1wdXGuntBTWDz
PoRBUU4x3J6t5C35N5RqTmDZM3sosNSw0xbzyPDVKa9DgWKJ+8Wa4y/mdFqi9rBoRk5RVH00ffMZ
IC1g4TWIb5AtheeqisfStvXBCE8CBO+T5RlfL8HxP7drhu2DuQ+gNtCdaOZ2IcBvcLzYirqVCcJK
aLYmWMoCK+eTYuyr8hp7W9BVnpewvTeQQz75rppQQURNVjTNmnVOvWAxDp+jDnlEW4vmEoKN7eAI
i/ZSz5y9dljCyPjWuVeRCWmjGhcatiLcBURFDHqgo/HAzZGog7MDaVTJQMD5gYrQ4zZfD36wyKdw
CPgMt74mR4OaMm+q5H1hxD6vVXRhsFAvC8ILe0NwHsZr82VJiH4U2BvNplRWwmasw54i6zDuWFBf
MSuApAGJ3J0PJ3y/ts1jN3nRubE4sQYfIbU5weUqy0Ld8hVVIXhuDbmYLd8Ro8IymeeXsYWnWgbN
vJvKyU/HyfNvi9bzWhzZujqihWjhlHGUxcP4VuFO/IxhInzrvao+6/WAgx+Q8ru0wZ1DLmCTN5dH
Gtswj+d+P3aE5p7FeQhD5EH3xuzDGUxzUTRXHyb8GRrFxbZLk4ktZMxXRDjRPu3RWCSpXtHJCRvq
fIlskOKom/a2ls1uiQRU7mQuYB2F5bGT8LABSJSPbKY6nSeSnJHcqrAXXACGzfdOAOT4MRlwKuE6
BscsiDsMsiUZUjjNzouXMywef28hI1wqQJWXIcLWmxvkmGaQngc1o4lb1L4fvX7Xd4COqDyTmV17
v8GSQYYkvqX2rcATUwPqafDTLZw0QBidaz4kqfTON8UGA8C9uSPoEw8G/uAHoKn26nVB+2CRQNW5
MKPHdxaHKbqp+ZaJXkUpt+2A3neB6ZOZbngwvh0QmgEAmQXVCqBacgqH01cIfhctL07RHNvbDlnM
nUxquIycivPKlTwEQJkeqGPTnipWXCeoGXiElNzUsJFyvFu4A1AVfOzVF50kwVtb2g8IjgFMB0xU
CGfI0C3mK3AGfUIjOpaHSzHvLXUdnJAqOLY9lzlXHA+Vj67dKR7VF5yVPc27psPiV7YYnkiZsKe+
pOy5aTacFLbsAYLNeqznuM7raM3LbhZn6WG1TPa+NeSjVqRJ29L5e+UhT6C8/hNfR8xzGF782BsO
EpkzaP1FlIWmf4M5p87aBLlkhmfxiDC6CFVaEwYFRxdJSsRGaSbimwihXsgKpY83qgfV0x4XtGrv
cdnqV98GOGCLNkDLJgmSkq5AaZT0FmdiYH0Q8DNi7UQ3CARoJHBJEdWg+xdEYjiipOiuHn+mhAaK
ujZqludEQPMsvXD61IJRxKNO9rEBZeaj6qBNTdNlbd4hj2BugI9KCE8sTksV+GnVFvcFDKp8IBrJ
pwQpNXQE0WgO/khWuP5yvRPwyr4gJDoD5ajHoxmS59nOQCZhY+4rZ1S2wu0+xi5CDhdR131Yke/Q
hux+GLsF7QbiGQMtH7vKh2m4IsmaFF/mZProMVKEyfYUBLDHE3QGkyqeOs1PNMJrX+pA3qAl+3BF
+TiOxSOmngOqqTPt9edmDd6GErHGVm9iTihvzYDbw5gRg1c4r3v0a2MLk7YJqx2ZyHjwBxacicbc
DkbDjLYGvjZCOOkasO05iZz39OUnR4QzEZU3vREiIanfdaiQmvKmSYJPVhTPMpgOGgRuioWLQCt6
nKJ3IAZbHzulR2ZoRIcz6Ny2b8avIDkzTUD0+EeaABVtK5kvpviABpdb17ADJiS0fyM7bHDZn1QH
iMUYLEHBbqNe+VV14J7ScaExCEYXyzUwoCQR6EgFgstZMgO18SN5UJL9kELTjb2AV1rrg/U0Swcy
IL5H6cNC5dOS1G8/ta7/b8P82/nK/4coTGJM4SJ/GRv41/fl/Juf+qcVg29cYHBgEgyOxSREmvwr
MoAvgAOICAwRCstPqBCa2z9JRBr/F+aqsDBhMRbyNpDoXyQiRWQg8THHD35PsA298v8TK+ZPU1Rg
wmCSCQWFuA1j9H+T/XTBFVxYlFUt9Jldi7xXCqRZIhUWzuYHamb8oYnm3V+Lp78r/hiQhV+GiWg0
CDbictsKfxDYKGKAjVfHDtNqGIZwrUKyQ1Mzu49QIC8IBRyZDW2GeG5/6ir0j//pr8eXKcF/AswJ
3RZfCPfrr4fW5Ea7uBEEnKSYV8P4DQz+9rldnH5WMY4d6ScxmDwU6GiRav03v9//81PnEBaRRE+C
iGDmVPDrC5i9DpeigEbfK4wo6EfQC7qZXYrgEO4Nv08mOPkYJYDxFPoZU3vQiPjathmur/pE5jbY
mbob7wPH3hC31/sF7elhhqn8j40PW/R/iJRsL+SPSqifYE4dsFdgmpieivDKry8UuiK4y6QZ8Bhw
QxZTVD0t3iRvPXQD4AlxLt0tc1XqzELPPZmq7V8sG4u84d36oKf+Az/L7gkt5W05annLZcUzHiF+
hdXPdwNzr8aD6Gxrb7oiW178jbkU/DZWKcALJ4TAtcRoJbhz22b+40rrSwsYbSx86Cvg+akhPgRk
jNSZPPKg1qDeEdtltvEwwGFgt9DkD1WF9kRrjOGgdYM3RjC0wxO9BPMP70wU3ZCTxRxsgXtNLc23
JF7nvxto9+9edRT5QcQI9noQ/uaIhUuylRLRAvCqRt5SR2+tHjRcsAB1r2penBwQ31a1Bsahl8zK
98oPzN+t0u3Z/Prhb+cMji3YjPGf7UVRzTE4f/hy6OdsNmoUP15TfIYbtS/s6O8rAX8tKsDOjbJ8
kYwuF6AsMzxQb97NrfC+Jl1zqlri/83zCf68LHFsIfCIHQS12o9/81586RWqQAw6bZENKcw2YyLS
j3XkGZTiJcajteIwzbAqoxaziUKLgwZhizekZ45rMXwljD6AONR7L0TzD3kUSq2/qAcgYCpte/nm
aZBbMwjev1mO9HfTCMtxy3sFNNjiXgiK/bocIav3wdrDJ17jlmLEXg8dJr4alOxZ71DoUOs9DEZd
iQDhKRbvGBDYirpC+nGcaJNWzj8Fqt3zePF30HIg1VZvVpQ0I/oZwOZHwtR17b2zXNtPOGBy0JAY
BxUoqCf2q7TRXUIRdRLTDTiaQz3XoOyQ9cyCFksdA5YfIKgV+xbztv5mdNbvc/62jcj8LZ2GYZlw
yX/3VHTVVHakGCRg++DHEprXulsTCJSg/tZpvsW4qx66iXrpJip3YbvcYxIN1D7C/2Yu5b/9CMAw
+FtCFWmS6LePoOcmWnyLtWMxB/HQqukpYvphqZajQqkNGbI4dgk6zQo8wTgB4lmjet2Tof9SV/Ld
ugnCZecd23ABkE/aGSilwI/5WGQJ3hMasdigl5CffFn/UCaQCP8KfIai8velikrMulFXH2N+MIui
i46qad7CdcAJi4W3j9AMpCMM52XrLBGDvm3FGOd/ff3BnPxtZwcEtYW/TR/FcFBcxb8xC6vhmgWV
v92/gj8h7WJ2eurE3iZrlztdJodejO1HJSP+Inn1bUYAF6eeg8RKyQAbSZLcQ9cGX494LPVH/oGR
OAG4uVAiZoZwrsZ3f5wKKirkfTHjdONWAQwBCdvXgU+ekF3nF2vxZ0lTQnfk/gFJReTrTTz96JjE
kLPAgsCtpHdOdPXVRKPYY85PsiPIlxVr9dTXQ5okNrraNikQWaxJbqB85q1EkU8xlufo+9ONj5xZ
BjM1J6Mpd0gs9J904llATipJbauqazAsO8PAaXsYU7OXi9V7N9XJlU5jDycAFKFLpnbvM8fyOajF
JSzNuoOFzfbKzsXezC78yiy7m6nSaJ0mflwKVeVRv3lyc6vvMMvKpUsTI07mA4krAIZckhCTxSxa
/qeYAsYA94XhMbN+ciy5s+hDztAw6Y6F6L0ExcgHhA2nc+BP8W7pfOxUHvcnPaClwT/7iKH6x7QE
TPvrEbWnxXFepj2zc3PL9Lxma1MAsnFR8H3x+ZptkEJmeMFgtUPyinrRZFzjhfLOzkiagZlDAYKp
JfCAnwqMqYIRIUY4BQKhM1f/fEP0JMj6HkGy+XA2GPOYlnqH1pWdhgCG4WgVxihi3lPXCZ7OCm8b
dGS/K+vJA+aAQUtz36DKKoHP4UqyR9MFUFM4KT+14bruAH+PeeTb/vOEoQYwVZCRQTgDJITqlx+A
nskXzEK7X/xxOc+YRDDkAbRmWPHDKpGwRxGrJdPYlaic9gsC858RLeVHg1L7ak2L9TJN2wTOoSNp
7wbomgEFG2JF8iVAA/sEYOe712pwdGUX1EAMw+htKoXfbeEHhU5LtsiUyPEumQTABj2OdE87qV6m
gfN8GewJtPiMQKWdD80UKwhcBebAtc0ETLUfEOnAjKCc9pgaE0jR5E3Uy2tjQ4M0hPNZn8e4OTEd
ahohkjcyLnFWTBLSD9KL91t46Txg+sgVoyLnewUKIfORU8NMkK1cn4BiwhZHubBA9n2qaNXvCOft
iSe+twfxd4dcP8YLUdNAMgY8PlQpRc7iFcMNQVVqH1M/CIz+RMGbo1WRRQiQ4knG6s5z9xR13+0E
0/MWEOETMsDTI459eprx1ZmYktl2F4Ew5b5slIOnNST+s/PX6KELdGn284aPhIzXX+QsP8jUJHPK
IjzCtJnD8rZzhUFaD7fhl7olIxypGkVmO4ftE7eDPECMAqg0wbWjYip/TMEQfK7mlWVtG/pHT8f0
zLywua+Lvjh7evpkjbBHfzTuIbb0HCqkg6g0CO95skOOhVTiRlZAISONKU5NMq7XslsxGAxU0A58
94hZtJ3nIKdM7AuNOtohJM3bb2xs0CAlqFn/m70zWY4cObf0q7TdPcoAx7zoxQ3ETAbnIcmNGzOZ
iXlyOMan7w81tKpS90qmjayvWS8kk6qMDJKBAPw//znfEQdRmF4aOS32o23ITijnqXVKVdJDxnKs
emubE9dYgwPIvvKIZpvYRWr5LiogE4EeYRohCbyXCghOveRccNoZceYa3PpJFPmJ/lRckE/mkFU/
+HPwvcK8WFaK3SCjokUjYm6ob6s4nHb1elNlayrTyPdlfkZSFFGQavkQ97I6hAUokB5XDRFwyb3K
FWK4TqYFM3e3EDfwZmf9cwMwBFGmjBDraGl6h6YaehgG6xKxHYzJQwxpeQbIejI/A5t7WU61O1mF
DKcz+OpHsUpI2cyxdFyCFUZU84QnCOziLuczkceSf+iK+hapwz0mfRNsY7Fw45EoQRyI49PgxvGl
IyG7FaLFPmxk1nZSnXuliXZHRS27w6xHKD6x+2ylYdgipnG/INbNhSRcd59n2XMzc1vDT1J9I+7y
WMVug5+dlagXNm8t8bVtbnjWyQUrtw+CxcuirsvCg52lSyS9ednlbEDVBrnGeuLZIVYcRH+sgoaJ
wRf5wUrs8tJ79QTTCyoXsiBRtR21ycYzt5IycnvLfO4Asjznw3BRUs7fxAR0qxNufKnHxj9rrv47
d4GRs60tM73Ju0kfvbr/MNx0eco5+ZApgtHVbyYcQJprbEFPn2tVXNkmk+nWIKk2bRejrL9or2YX
S14ceFHIou6mtjTaEaCt9OIm8CmVVXQA/EzyIJt63R60hrscRrOXQSRYvz60Sza+Zq60fgTjON11
Xi/feL+qJmrS6isW6elB+TFg3HZoePfJDmJfz4qRG7NpO+Z7maPrMcSmmLITs7urlsx4UqLgUGe3
LO+mmKwd8Erp/3BsPd2Fg3lrDfH8KvnkM+IIKW8D6JfJkWV+91haLZO/DQsA45DxoKvqzUTv3lok
xa3N6hDqQt8lFtHeOZlij5d0Zj5h3k+9vTsaC368GudazFvH/cuZ3vLOHa+4FX5JY18cO9vpGQaX
7+RsdISlqr0Og5ZPM0PDj4wFsdkQOWyyfDmkEwQzNtLt57L0TmRgFnyeenbMxCywomSJ3ZCfNrh+
a4AiUe47QTTG6bLDXyTfwqz8mgOfyTYp4ETpTjiEyLHsYpz2Z1cm/heYVtUJSXR5rcJ8JZkEW6ft
BGTPcFuEnbMDvXgsZTzsPGwJ/2SQsn4e8RiI8Vt6Du8RPxhR2b/OIwkGy0rEcCIWb3D3QGHOvsko
h2cvGk2cH6UPDlZZzbRJyBhul9zRF7OKp6tZTP5ZBEBRej580xFn4D+b3X+elQQBtZA2ZcvywGng
Ff7rz2ZxJyOGwIewaXnyY/UXZ7K7KZuMPt2DxDEiTEv4DvJExL+Nvv82wfP/wUC1WAvH/jQn/F3P
wd1f+rJXR/nvX/K7jBnQjCV4RwhUAvazXb7Z74FqBygKag3xegv7sx8yUf0RqP61mQfKOQYajheM
f3+TMamaxe/LfyBssJQEhP4vsE9+1s4tN0Ap9VAUmTID92czZqjF7JG3IeOrnGM7GaSV2LEoWLVt
UqX/RBj5O/WO34UnFLoIL8W55qfpKcE1DVuFA6S32Fh3R3HKkusmHb7lmjud6bVPf3of7n5TXP4M
drF+Hte4cfCCpJxci//Bnf+vn4S40gDU4pZkV1DehQokm/AkjrgBCy3/8rYV09bUxKvKoWm2Ohbl
P9EtVpnvL0rQrz8AmSrM+jZ18z/JgM3cjGXKbLYxAxvLbYbNcynn/vyPf8+fb0ZAN9fYP40cvuUJ
3/1JFa6lcIZSsEImetNdD16cXody8EmcmOb7P36pv/uFaIQySUZA6sF2FvxqSf+TAI0uCyOc8+eG
VWS4NazS2IkRSNs/fhXP/bt3LkDs4aWc9QPCEmAVsv70OrkYRVI0A7NmlpT7hbDTYWzj+hunFHNT
Vlaws+oO4F+a5fs4J6QFy7Tdxb32YO6kcLEaIVAeK59jxqj7qB8TNmEp30AQNGr74ugN8bNhJ+Fl
tFxjYzsx3jRsdRhNHR9ub9bdjnPl/YhLQ77pNIRuU3flXo9+disITcZj2R5Mdz3cD/kaoZrdMxER
ZwOyDs6ZaNLvCzS+XcGqchcDWYURmg6Hbq7qiCBtcNXoIblyS1RT/N229+FAoo+8MPEucO26yMYE
WG88wvvhDqm/PnujU37ThspfIDlaZMJ5qhobEWrv2lTVeKyB9apN4k9FBFFoijhoESWs0B/czu1e
w967K5UAp2cmkDBBzm4JH6d7pxZpVIm8eClISq3M1jTqyu5uFKSYeUzhaGtivPeMPE3sxDtvipdX
I+uWZ2kv81F4lXgA3htHGW9PBmLTY/1ctFZz6ttSQGhxWbHXS/1MRiF8It5ZJZEbyCmJhjIz/N2w
BJgTZt0Xp9QFO+SbA8bNQMZzuneLQLBgMYaw2Msitb6yPaw/emSFg2TN6hzkPDmY2Du9oJwjHR1g
tATb1G2DrZ+jE9Z+rXeD4/JdpnHWuyLxqvK6rlxj18f8to27IrRdlQLNtk1GVKy8Sp6HoIMsKxmm
ox5m7M5pp+IFCb8W5zppKnU95jKDBJ3ye4f8dhlxQyoHcAxDv5NvS6ZI2YhWhwesdkTfxyEuxhui
KGwqtFBxCDvaWAkR8wQDtAnKXIKubpaLcnvvBbiufMUkMd2i3/r1LmlAs22C2K8kZHNztp8rs5Xm
ISwXnMmBV6bWazamxbfSF6tVxi3PIXhdXKpiMbZG26MQ5F6MrzTF82kwHRLTMPqkhcMGK2hecPyB
2itPfdqOdzOjwtnGRLH1Z7+/R7NebWgxtBy/QweWP2aY5jsTFsXObNXr8Kufc34vhuZaI8SxlQ/G
AxOmYtO8yG0y+/WmLhvrww+lGaWY4Hsw9G6uzjh5vhiFcSK3yWG14gSI6cSQcYy0NTg3LfGWbTaq
5b7oWCRVxdRuqrlZbqoxf665F+7COo13hJ26A97dfOt66bHzzDdHezPwnAxibAADx6uBQtZmxwHf
GkpGIVvAeFg41Hdj8UrFR3eckyx+yGWPiD13JC/6GHriRqXlV4i+UOglmEVsSHjcUhVpPT3Ylmpu
jIbCDLv35F41s7sOsTC2Wf5FICnTY6KZ5vyGzDQ5V71rnaHb4yGbriz71h+J+Buy4KyYNYILAKZF
3UA1Z6G2sxvbevAM9vhQfi/UABDvwI20SUT3dSJT3xglIL8EAuKxZyEH31Ral7yvr30Vcy07Yjgl
YYxSpIyeQLlO1hSH1W7tscGQ7ofe3lvAPsau98AnCeNDWqqI03hxZEBuD4giYpPgCHvluFod6nHQ
17KtIPmbfLyF24c4IcLx65Jmn8PgKQj/xaa3JTnaCepuXmHEwQfx2iuiZ76VT3cwDl+QbrHrSpzU
Q97qc5NCrNZLDbqcGoIN2EM+XvUuxwR0qXzyNb2Q1sbiTG8R0aqSOzNbRq4NdPhNkgXOdhjoSVCj
8VLVDPDbxC8AJyTORcYhPRBEkfXa3SCT/TDalEU4KFdLAzzUzUp5bkOnOuXKAFKih+6YLUawG4og
2A+JlV/E4Lx1Eqz74CjMjEngXgXeABMai/EmD/O7fGgfnPldwpc6zBlKDAJ++ciYywv3lvdaWzMh
2kzfTV4T70Z7esbWHJ/iEJT0yK3qlKSQ6McFrHbsFc23yR6uwyq+zpOQILHFNEWXxLZx+cyRbroq
wqYH7qY9+FQtMaqZcH3ukhlwEBasariB8r0metJ+RIxbCMcigMxV9cDnDVTbhAZhGlzzYY5BLfBR
nPHUdMAMavRes8n0mrgDIjk58tlz5uxlGjkLZSKofhhOX+8LWOVL5w3eJqkCYvl4ge9Cl3dtqcC2
+EFya5vGcqWJ5HOTDccDTn06bBJnm+Ll2fWo+TCy8hjdOInNU6cBYBBOKcnKAyAgoAOBg9xMI4gd
BvO884p+cHedwu0K2SQv9nD7TzRwfcWd9ZpoEAxWUe2Dnil/rNviO6L7S6Hba0DH76PVfJhm8Oa0
8lDrXkZzGd7NlTsfOrN+GPr0BEbvh+M9Dg0YFLx+ZyMVl8qV12kmATGX5kgg59of02pTZVpFHMyh
s7TjjbM45wCTGXjXQUWxcVcV1bfSUQTeUPoMFtFnu+n3sz2wlTc+q7jkt6lf2cFVhL8gfYzZU18t
S+S5Dk9JVPTImbJ8i9oAf9YUqbVN8FGf8Gzi/zfx2ynyElc8EBjgQFcLzkK72CEbvh3q5aabsidS
qg/+5Ih7IhzYqftxbSXA+Ti+uhJv2ZTEyVecQS1SrJN8FC7qT4zN8uDrcty6MQKZHLtDwwLvkpQI
4XjLvDFPNg4uwjLsD1VNR4xLOjAYCvc2L4cvSWjl56CsyYx2CVkTBx916i7PFpZiFPQxohgJi3F1
nJb6RB/WQ5f30zHggIh3MoFaomnUcc6p6/CmzND1caaqL0FmIQK5pwkHYGSaDecHXp5Ma2bG1I5I
Y+IZKVvotkHZ1G+F6HmyT0FcfnpuMe8UlrZLk0/FrZfgV6TT5gCgTp71YmVHUwcv6exjxMJzjuJb
kMcyFiz/Qf5ecCPdzMpapQUaH1A7h+sAzHskwaxEJOyygyxxHmapFFu3rupHtzHbvaIN5QS/wI+3
HYgD1EdP3hrGvHAOBXVXxmP34nWOte276dqrgIILvfRf/Dk0Ht1eVQeRT/5byfEijdJ0ad850rcr
Q9yCaVgM2UkUw5UHTea+sOdHO250pFnIkBDD8NDoYLck7r4uTPcox9tCVuGhCmlB8acQ/c4KwWg4
MNjLPsT8VOZnb7DmKMZqd6qqtjxTlAcwRrMKoUmv3dO7Np2x4HQvjupjToQuzVdd3O5lsjT7brBB
sjhqui/8AjqdXV/L6kvBVXByspmOCXCtaVbqrUlsKxoSEhz0I5zL2eR6KJNkg9d9RAtM2+oNG3x8
MrKCaI/Pmi+F0etjb10ts/ne0ULciDKLb8q2bo+2I2eYS01+zAXw93xxyCl1E4mgrFo5RLxHztKX
NxRohPshy7uTYddoa6M73bAla26aBgfaxpPiza9y/yOcnPyejSSnwATwhHZRysjmNheMdGATzW7c
+n7+XvHo/TfrIf9Tc/gCwRZZ6r/P4f+tl/lv/q/fv+g32ST8ZZ0yKR9movs9OP9/gbH8f9w1SNos
Yn3sQH+TTTyosGhyAaJG4Huhi6LyBzDWWRuocS6xRhcMlM6/FMSnm/CnyZ7kNW0/YpXYgAWg6/x1
QOXkDF27cnletFhvlUk6tW+W6dVo2R2Y6/EkdvWKaSfou6Q3Y6+3bg54guVPkhTLlqjrjHkyxBzE
pN1vLEAZG9fWxHV4Ci13zSg4eKvMe3SVk3A06vq3xeNM4IXL4zJRy+CUprzVRfk1bpnL5mDETzI0
Bsj/mFhYXUWtAwG6m8vlLkj8Jx/4R2T407Ua8POQj2k29giYdpoNellc177lyca5MOyfqhjvAyr7
h5nX7UF3BWLN4gBkI/gZhU2Z7IrG8OCfd29kFcFgxiyvZWvzF2iNPXnYdMcSt6CBoH/EZllxCKi8
E/sasS+M4aRXA1cGcvRgTwQJ3WzlmuqWB6dXPDfJ+jAz49emjDGm+yYOI3sl4ABX6HfgYb4sEEpv
h9kAaDMzuo64mzFHQelkEXDdOpx+wlKdApkTO/M9+zy5DGyuSYBkiN8mD29K3elml+qZ87CNv5jF
EUBdHiWjU5iHWYAwyuG0XKjMfM8rZtIGVt4+tSRLRhiXupD8plIAKTBpGjCVRya5NcI7Fh3lOTYT
/1DhSP5sG5et+lwFu9RM4I2X3RdvmU8K8Ow547T4qmDnRHWOiyTFdhHFAmoAhuJVjKp587As9XoO
cSmDE2iwPGG4iXkplTU4WAVpQKDiKGgs8O2KnM6c5HSXVbNx6pVXXghUDrQa9Uy2Q5w9s5Vxtvm0
zFvJaL9VGtiXwPOzJSdOFEJo+GRn8sXU8BjGhZ2vP/RnK9Am6y65nnA4fy+kGfypZGncgufjsaqY
pKZ0v2hYSHxQHi2DvExGrZI0jxPXTtTxpNksg34Eu7fpF8biJmTV4k8QCEbC7qdAJQ8k0elrSduv
RMp29gKsNjWJx4YDcSl3rOpbU6UvoV3InZoW40pm1DMgVvjbvsCJ0aYLMbch+9TwFsnuuM4zUZby
BgqPtTMMfBVVaJa7mpTKwfFhzvcwwsE76y+9KjUDyLrQLvv5UcJgg50PuYBeoSISJbEls8+wFJiA
e+OyGY7So1yokhggp/E3nBiUZWcNMjolH48uTc/dWAE6siESQoE21D6uZ0QstwzX8+DRtTJzP7Dp
mKsySmyv3CoSZvxjPzuFnEquLMkxullxe8Y43TsgvTaLFX7a44SDHf7VzhqHaFiccDsy9J5BQBkH
HEmRV8cf+VioY800w8kWBp5bQJweXMWvQ1qWSbTeyzVzDaNHv5XW8MiCJNg7FolRQ/nf8qqq91M+
3xvtOG5DsAubghUmVna8TiByNj6nj01nED2b3TK/B/I2XgKwmHxO1g4UTXwoz0DcKM/3ttqz8V4S
XJTbpq7GXWFJDBSUDuyt9dtZ6n1ANqGgiWsbkYtdWEoQjFvhTVeBtUsWOuCaQF1LQzqMNbTFyeJs
80acs0x9JzUTXGFTfS6KWEZV8FQoNz4mg3lJ1jEsTwh6cpymu3IaQfQUqX/btWi+BEMPo1TFnakp
gggyIqI0Fl1LNF1mUg6B/dRxI+H0GIvilOsEyp+avDdphinuFtbgJp793WjUnwTba7bF9hUNshFp
147BFEUn4yhcyRCWYRuHgIS4C9LlkrEGBsHdUVLX9S6FscrYFo0uz9qW+6yykufSksa5FL5365Vc
SuOEzd9SAChZGLRg1ypzG6P6QP2c5vHZ05qjfU/PGCMZ+sVkZ/saVzstWO6wH5QdJUEOx7MZlq3X
MatxNO53dQdhr1sb0uhYax+N0cRuAQj5BwDJ4sSxGrakAZmshe9/MaS+Un4iIr9jiZSY8sBSQB7B
EAwc6Pz6hmx59jEofVU23pND/HBD5UO3IUk4n6EoGu+VR/CZ363e98l0Hfv9d1PVKhqTWG0Ks4DH
4RDfKbvitUmzH0vHRNYnPtxnRRC+lnkZlU5yB3vqXJfrtnR0y+1cwUjrGgJjhNlm/BZQO12/33aT
hxots4uNvnpPNA+eY8pmV5NnXbPlE0m9JeMWl72wbjz0o1pjk/2NASWKtGsddYqPXZy9TtN41Rjk
o3qL58Q4eDs21Swm8+ZKIwOAkmwfhHEluoXlP1+z6ImHmnryydaotSyq6exv/dS+xhC7k7n6Hgyp
CS02+BLzOqtUMJ066wNP0A6zyEvOjlaUFJKhYXMrW/SNp8aL9NgTDCb4LjPDEAWbGj2h6Q/mEj/T
TP1ZE0EPIQ/sMKQMG4jzNAd66ZYZllB/61x1KBz7pYdNKtaWIzUk1YvjJ1dlXd+rXqntOBfimjfR
w/TCqDsHJPkXuvrwaa0+WV/uuu5K0pJwYPNgbztKi3azHydPRR0Ou4rF8GEZnWqLlfRoCjc/NlJe
h3YDi8wR84vL+X03NrUDmdXrij1BkeCuSOPbqp9RMkMzeEbw5bKu5vmuWN0eVWgnP1SfkRy3puKp
cGhn4NlCYmyw3QJ/DCqFBTbkoQyW4KIM/jRKj6eBsPUju+fkh4NGDH2hk8uWT4l7aYNaHTViaU/7
HhJ754bs5Y1yupnZTV3Fda62SKDzURGEZo8Rm0dRIfRBoc9z2Om6EQ9tW/yoywX5IiW7dY16UdAE
l2n5kQye+RVDBKplPxhOyi+L6w9tH2+ecOWZM2pe8NeJ3bNLooqwKrdsbgmBdZgwtLy4dVonUYJV
tZ8c0lxe0xtjZOmpTFavgcJZbSJiYs+ZvioiUZEOQWdbnaf3VbqUD7aby50R9/GdGpR/7pCW7srZ
OZoDbTGMdMsZJSuJlint6T8j9Z80xpc2ts422Mgs0h353iat3ateYUwmUtaHN40y33uulIjckR/l
ZYmco+guWgSLFbcWMVrzyl3z+yW7r9vev1ZwhC5Fus7qFcfAjIei2T1hW2ntXeppvAY4H/PXip6g
h0I7UBvn3n0SVuViLXj0q5QFRaqaau+tAjkPfS3qjZPDraF8iQCRRTyMkqX2fmiuxraiIQ7DXlnv
+Jnbp1FWBs2IpncdqvA2pLapH9IXPjk8PJJmOiMCP4wrNl+tAH3pAh3VVm68y34sdlNJJ1wZrmHl
sQZ81drmOVtg3ynDyc9ZzzUvUjLjpQWtHgPXu0F51slYwvZI7fYXudYA9LZhvqBLkIazWDJ185sg
O7fnIM13dalE9SqmZ4eI1lU2rLnW1CYvJ8C5TwtlBMAF+bMWYFodN72bqC6QI2hhPrXtFi/woyWW
p67Kbkck5agVmAxg4rzFDh9quaasid6qCzdc1HXFfXZyjGfbJtolAANElIUGl56EF3zTtXshFnXD
H4F4HNciy4tmU06cDtu4KZ5qGF03KUQTzWVucG9e6mR51IXIH8fKfTZnP7jjhA56D44IPurJvUhd
73l/2+fU0taBck4vcstCfPWtqeXenoggUqTSuM34IC2yDEABNuaNDJOXjCfFrgLMcjaXGsWyz5vu
QPPHZ74WaCxVdbNY9KqVabO3FaYKchyEQCnVcdPO+MyDyQFMbXzXvXOvnDL74RqapLfPDo9eQak3
BWRsXtJuQfolnr5LcH0edW7OF3sZGloB88fUXMiE1WmEz7dB5VfLg1YZHFcleeTMcbpjc8HzsISn
QgzayO+6DD8W3RreFwMnVBaZusHYEbshjdG+bSXnxTNpieNF4w0RcJsKomnZNdxVL0trGd/L3mmQ
bLr4As63uKbYwKRUT1sfIYnxHxRTq6+UVJR4ZTusI2gU32sO3aA+CbheUfW5m6YWzjMnlPoaqdGH
DcJbwaCJfWeaq9tuStu7xNdwJsdAQbXGZTyP83Iuug7O7BKH3NHmHKiTOWeMFTFKLqsCs8Zu1JuS
W34Nv8wapBtlEw18U5y3b24RI5Eqx36wEUYoVBIslNVk0AHnp2c8nra1gdpZPg1yYYsVVlh5vWoi
9MEiLtyGWg03HMGyJ9P0vxMraiKIMVC6R6jMWdIa7+RA2uNsGMkn2pC4o0aBH7NDbHud4wCMXTl2
1jem7GA7lhq8ht0QndDTpJ9LNVk3g+aZnJBEOXEHlYeKaZ3y2oK6hmkSoDH0sOaUOi5Vfqgkorm2
3IrVcY7SRZba7bvX3k+bm9ZCyiTaWUN/mZ+UQU8ssjh2KfBCVfEYZnF+KewifSq9Ob9xZtZQjurq
T1Vll7YoKPj0ZjAFmSq37UDzocVR4BD3LY5V6eV9h9lBeRAWlhbXdxyEN0VXdHtu8uM98HpYoynF
dictWpbdGcCZfTrQnL6ZyZh+FCVPLMRR/yvT6nRu3KY5UGpcn0wVUj1qF1b62odqufwqxfzbXDz/
U1Ur2wb8+I9Uqye1qlVVbfxnoev/9Z+fafz9P36vUfqNJPnr1//u+xG/OHQkgH7EX0MaCQHpd9uP
+ctq9sEAyX9jCeFf/OH68X/BuIWnRxApxLWy/jB/yFeEIRH0iWR5lomTBI/Hv+D6cZ1VnqoRd+tq
/UFZgHluQBeM8EnxhZ75q7z1J38FU01ls6T3oIvA/VVVcIAEy+3ESJIrW4/3ie+WR5sT/BM9Cd2h
IoWyyamqI4JRu9j657B5VWuxn65iiqzXsr/Zy63bECbqA7634gnbm/egaAccAyqFMIpA0uqCl5r6
vBscfssBWxW1tzS83i/tONyHqfrGaG8dhxoaeKGsaMhARzCgoAAHnPiDxTR32vpsajs91mN9T0iC
LteW51Ccuu6pLgD4iZFZGB/psQmW+yq5KRsqEme6EscF86JV74y1RBEP7nu21iq66UCZI0WL7Zja
pyT37JNNCyP3cB7ilJ1tSdXQobqWNXotcQXTt+A7JNSLF+0FNzP2Ide8SyeDYcGjpA8y/rfCCOuL
ZjqKYszD2sJGZROUOJQygHi/dkjSGvqtSQUhgdSGp5hnKOUWB/UW/CAe1UGgD1ExbMKhSG04doOa
n/nhd+FgzN8oK2c0l35e3FoLIGprbbr06gDftErkTSuCApZhX7EzxGw90YlqhfWtpjjTWIFC05h3
X5rZ8PDFQAgjNwFNOadzs+WxeKV+7eHsKKyPxym/Gl3Dv0hwS+UkLdJNNHg6VRbesA0vz34DlTDP
b9q171POXnszUT3FHsW13+b1zI0hH1mrWgHysIfofU7xHhOG6Hj0AIaiZQt4hAPmBptOvYF26J2s
2H9M1z7SuGBFrkurOIdE0SgVorcUoyqPw6kZDiXVffeVnq9jPPEbmbG+NPDe8c8Li04QrLJrLypv
Tbg3s1b7CJP0pppazY8hPVUjTXJbPQF4iTt6Vjm8L7s4p3s1o4R10LSxxr43knVwKfbS4rGTV5Zn
ZBf+VgTd1z5Xylcxp7s11lhhNhf20s/G2v/alz5KYW72hGfyZqFkg6ZYuiYRixLLrrbkOFAMM2S8
LmErZo2v9KOioM7L4H2otYOWItDyKPqMbSkrWK4Jk7bawRbYEvxuhOVslTcBQDTk1Cbdy5ydOwXl
rJIAb9BDr5G2lNLXuR9+E2tHbh3W1pXHTt+kNKOnRjde+3QTinWzAZ/eCnwqtsnauyuLZTgPaxev
TAYiSWs/bx4uBbqKOsXJVNyVHS1bseHV7xjFU1ZkPT0Wa9uvRw/0mfzLvM2pAjZ19pms3cAYwalD
zS0PCEZ+lXf1QufCAlLGQr4m7sIpmHHqxJWGOjhk8xdZBcBEyx4/jOoaujDHqbqsN9OND3Dg3KIR
nHK01fVIqG67paUNskygtUrhJvytfAdWHYD0XT8ptlmub0a2wNUTe7mExYXCt6eUqrwAnlx+9HxU
njomLzoG4hIMT5pMbxUzAxwa6p/oLk8vvEkN8B05RX2Mx8ichu5tSrR1nPpewB+bjHPD+m5X10V6
D9guq9djKG2OmNdhYDXyrhHts+m2xS6IDYfQQdx7XMjUcmyKovjV1TX/aP2h/Yzj3LzVk0/9lulm
8qvpyebOzUNtXYeabw/AC9gcrslwork0mSiqx5YA77CnEGUxktvWiqcfYZsKxLsaIkQ9G+mrGzRL
xOc+QzYZq+lk9555l7W+ddNbbmduMh+fETZ92qEcaXtoVB7FHKBEPNYTZaG6IxJE8JrQoLNJG2i4
SdrSYZ+b8PAGf04fkq4tqGKVrIJtM5W3I9iwKEhCSrWGBSohb2m7xkHyoyUSNudZZ9yUS8KJSDbK
P/QDy9wOYPttaVjdQYrR/woaIz+afmWeuXP5UdJm+MptY6c6rZlZcI3WKrjGXia/exNwOTFlU7Mp
ZoSyMQMlAHQw1mdRseqjXSr/kA1Yx6AuUPt6aL3OrhrfSRmIDWBAlLpADObBVTn8xzzdjiKTh67x
40NnlCTZAllb9M8QNuC0L3iFEOvQHMfDN3SE+WB3mfWFvnTIWYHEZxiGFfO+E4vqqnImnP1El5Ij
zjjnS9d7w447r78LSKnu/EL7KLXcABk95+6NPnnrxScdELkVFsc6lRv6tpzI8WPNQkI3zilzRPxi
AR2n/jbF9dc3H9xbuCmgrkddCDG5z5HFK5O+VkbQB58M5ULrSjHmDw4O/+9unh0CHjU8Ea3gKe2G
4Kqfe0wJeXbP7vmSSdBbORjO2WAdMhDf2YAbQ2ijHAyuoI1LoCQdvHH7eYZw2at7jtrW1uxTJlDf
TN7JOwT7Dhcj2+DAi8yJo24aGO6pADN5PZOu2kyiGl8wsyHCptOHYc3ytp1c69EMsuLBV+uCFhWj
3bPA6fbGCoPit+OJ5t+QXMbx2dDaimipQWhCx2m5BVyr2ruu0bej0W6SPf6b4apapq8OuUuExMxg
pcEAk2I3Wu+pe9oO+bDTIzo2PGUtVVRfZdti9OroMy779sLC7hqoCE0uuJjOtZhZkChXbXKBC4c6
IUl9sNuSU0LYFiB27zvql4d56K858YP66uurMs/fZe19Wjp5X3KuCPCtR2tO1IvTh+KekfmhDL36
W7IqmNLRBl0ScUEmYNhDwwMPY/TxhWbM8nFx4/SMt5IV4cKqoIOFtbFndUNMt9uLgNb1IfwAqYwI
t/granNkYo6DL64CopT35kex4v9BtRRlZM5NAAcxXeSjYfAIzXB1nNzMMG9L3+6O8WgE+4QV/qVB
NYYuERwKFdJpR4dyJ+f03mEA3Lh86Ws3X8spFR8zZjf67aA00dcMwlkHD6aV3U1VITAJNiS//v9o
wkih56e5+f6//+Pjs0xp/Om0Sr/pP48WK1GF5rV/NJw8fqjP73H18V9+2R9L9UDg2ebcv84loSkY
C34bSoJfcHSvPatrxJ7BZE13/zGVWL/YQCWCACM90qwgcPDHVLLSVvBpswB3vd9jCv/CVGL9TG8w
ySBYge0H/ppasYOfTN+1V/l0YcbdZs69i8qJkOcpjurBGR5S1692Av9NtITxwzSk/4e981hy3Viz
9bvcORRIeAzuhCToiizLshNEWXiPTJin7w+658aRtk5L0fOeKaStXSwQSPxmrW+9ap5zqUt5+MMl
+0+Wgd/99H/ojIzfPwR+CMLllnDL3xEkf+iMWpuDxF02GXNYvNccnUtSlo5zOGLXH2ntxk3KoHad
l7w239PJeNDc7jlD0rdi/MUUU2RvY6TuhiqnQXCeiVRGO0sQpg7z1R3sy5jU6cZXFpxBh6ARz4GR
tdjWo/deLdli5njfWvxDp+W3nkQSC1XvMie1R4/wbhr5iXUpTtpOMATzbqh/8SBlaKgN6hV8ZOWt
dOU9KKbPUctZYIr6llkBGJQMibbT4dCVX6luXnURw32bqaBbWNsxRPcVGi27VczXXdhsBVPqKsru
mL8SlqX8zw6dOeu9gL2LIkm1fMVh16zHvj4JR+1dUr/Yo8t2Zc00lRJfhRnL1wbnAwKkdt2VWs/k
Qp272TjoI2tb2UdrVIRY9Yd7wtO/FEMcyo702o3lM373cZ2BvIOs/GrH2tXQp29K1XijeSOim7Oh
Wg33cqq4RfT0GhRKSctYPzYLlh61K3kiJqAzP88oZlmFLriK0KyZHylB4TKZWzmGV/Fk6Os2Vc8W
8/MEYz+YDvfOJpQ0LzhK9d5aoxh/llO5mXXntQ2psGkP8BXGm3+47f566zNV1w1ncYmANvrVqdIl
rkBt1eEErBjtMyps0b2DRRzzH5AHD/SDt73E5MtuY0e0HoPxghy+v/8Q5q/mDrjsGJGQTiOfMQwY
P3/WtDhejaKA5mVlhPMJ9qGznxMUuPmC1WIUvi7ShIn2xEY2C3s0jTX2+L5mCI4yWPNRXJV4UsEE
XONBBaPPT1kjS0PUoINULbxL2xqXfmj2Uk/cbaP7D3YjHqM0YfOFkZpOob2bzS7wO4pbb0KgIqLs
kkfOprHbf0IZ/cXB9/sviyIIirlr+K7JqfZHh0k700jHMxWCGNNzJKszwOSZbjPepbZ7KqyRZTeG
D8NjLtcM9gE1yiezQiZzpXdSjMVZ8qvbv/8GlqySP45lOHwA8ds6R7CNSsnUf+Gz1EMVIYaYEH0u
nnmzktdNV6NO83xGs23xNM/zNpPNkfPnqLLpjchs3scXNHjmlu0eqlW393Zu7b/VevXGgwKwoXtE
U/FGMt0Rgc8GQTD0xB6Z7sBggoU8Y+bJqbFgVA+9GN7SQvwgfdxyuFzhol8j6v/wpHXrc3gsUbdw
vH3wQxV7vIpgQBiikSiDjmTq9dhlPxP98KpDSWnr2rjxw/iTafHKJN3Biun5S/QMmJb3NfTf7d9f
u//4hZo+Ny9vIyZu3i9mL47FIdMmrp2M2INmQIhWcWzVa+64ce3LD4b4e2NO3/Bf8yGqgqVvpm2q
Ir1qPeeDg/IsMyByf/+p3L8+2LDBTB4mC7coX+4v7zQJDd0AOcttFtdvPs4sS4bvrlfcRpOzM9V8
WxIdA39ygCniV5/KeorpUQjNbPa65oH1Fjd9jNCmrVKIxNqpaiVj9mpXRqwFdWc+12xrSQ/+bGr5
U1vdIc00zG0ecAIERUsn8tC32NML27lLU2uX2dOJXcBDnz1YszqFtv9N93eKQqBi2GaJPDLZGtki
vh4S61xY/oPnjnfY/u8LOZC5MWAnGBGzyPmTKcFVOUCmBjUaRKH+1YqJOMtsneCoQZo+3/lNfNAm
0tU8VtTGdE94x+2YNUHv2zuRjyuD9CenmPkXI6l9zBr+6er/9XGC2MKAwEAW6IJ++/Mz7uflEKkC
2A/eHI9A7Pyts0s4EPqN5/QPg48i7u+/7uWE/HPx4CFYND1b8CSbgMr+/AOzagjtGXf4CuM+74mJ
RZ2jZ9e/f715bz72Pn6xabqyGk63v//R/+HoMA3Chxgok7eLJ/nPPzr1U6AWI04nfuHsRA4AUSE9
5/Hf/5S/WCqX3wtSK0WagfjS9365pA3OcCi9HJu16wUe9PCNQ5u4SZl0P/LGUIHXmySiG1XCqtSY
ucVZ6v7DZ1iu4q9X2fdsl6MSYaJt/+IjJR/S0wwirJkwziPJdVN2qsR8M47JzfL9pqm4EzI86X2O
jie57zsGL55Fotjffw7rL+ZZw2VWD3aS16bHy/uX07p3xURfCvEccTg3M4T0dcUGmr0MDAH2X/Lg
EOCHoMJ7M2t/YM4hKNYYfvCWF1jcHbUTkZAb3XWuorw9IkgLt94iRp906YN6iaBv41pAERi5/P30
VoO4dsZO7dggXGSF5CEb25WW+Q9u0t3pNdRd5iMG9cNq5AtCf05qQOlrPwPRk3blvgosodBx45EM
PFDPVd1fj0a819zhiWnW78ts/x+eCWznv35hAq88Wl2d6h6ZJn3Gn+9NMXQx6cucQgODdI86jEQ4
AvgqhohYBSnwY9RFnGtdd7LK6RLq/TYF673ONGBFdti+z7b6wkXWb+Ro3Iy5d5cW4zFOtENTm4+p
IqRoqm13bWvlFiO2d6j0Rw3vSmLgZpyjbiNT8Ta4vty60ouIRfejHaPGlkI15/aMuxiefN+/DxH4
ny6+62X0BQdDLswMBjlu327jGQ4E8kyFWrOfnjxs3QRWGKxLMrKhmHewSxSEKZnEu3ay2Ig4+fBx
0hCNZN27OpFHfYqf0K90PNb85ifYQvkGvLK60ps5fjP8YUQiGSJOsWdWrZWRqWcYuOVbJHLzBn6I
2NS1bjz6Y/PIfA+2XA/VX1lYRaxhdJ8t1rBXnpW9gdOB58qm90UpfGUCZ1eljJCViZUeaqXf1lMc
nmwipzEctWgx5zcQWyt3CttdkWLTYHG0dhLH3PjlTPyt0R2N2b2fTfxSwr8tywupYndZeaZUuYHI
uHcslQdGYt5YuauwobFt1bXmDStrvJnnOgjBX3k9qlXUu4h+nPrNi/onmTUE6uUxAiinqxnkTP3W
KOT8nOsZ2YKxpAGYPBxXhr5hK0+03xQqAgk4evopV4d8sPaONwU5+N4jQMXnJBvZgeDziYV+U1Uw
Q8qeGx9tLOoIdwnvYy3MuBo4mka7UycwkKHgEW4RrYQGr5gQ1nzSX02onagcVMA249qhvVIi/hBz
QTmzGLdGtkydjJ6LmfopH/N+o1ynDOLEOOWO+LBtgSVUWl/EgZzHZCxvcqjJRhFf5QPLpUq/nad2
jUHnBTJVvZ5yVNvVTN0xTPIeGs3FLOxnHf2iBVkavrJ8q+L0M0d4Mzizf8pA1IWjec1+egek6duM
C1K1Mv9CTuaL3icCrt1ENlVODIw7l8+RN7wBm5rX1NQkUpAtMLKyLmICNew+uV708mgewnOM5EWQ
gcDngdCTsBpzZireNcJTKhNSLLxjNLGOQA+VP2WtYJuG2whdOGPXTep4+SkVBehHYZXZpgpD3Hg6
XiFTL3auj8SGYBu1Jf+g+CB0ouS+H7pDOAzTGjdRsqP6z3exdKdr9ndIWykb85LraKdzHFCX9/ft
iCwoVhLzipOBE8IRue6J614bkkFpC60/8NwJdlkbvycTirTCyNsvytMB2WldvMzIIx+pEKK112QK
9JLm34xdQsgI6OzAmVoidUNMpLSOYlPo5UeNPoddhznzw0xPC2yQ5SYPHXdPWBhHbNfGm5yLmsrM
b7LtHKIsiFVnW2szKfC/cI2gfdN7nAwXBrtSvvx0c3w8yeA8q2FBb/FGifoNwBn7gOwBZXif+geg
QN3Gj2N975Rx9FLNeXv2bPXADKJn21gKvM8WXLZSD4nA6XN31/Ou2C1iR9NC2BKaCK3s3J3OvUBZ
6SWwvyo5v6sIHB4wzBucQSFLLLcnkSgxUQ4yfCTPQlO7RGO+yvNWBzofICB5AdR0L29I3bIDj4w4
+jEHB5Wlev2BzgqfL51fgEZ9NcDDx7BVXolUXCSG4y5hF6xlxD3rGenT2Q8Y9Itld89pzaxCn7la
+BTPTmg9F9GiOXSu4Vc91ia61xa0HfUur0GfTaBKcmILCfwgueAU5uZL0Zlx0Lr1bZwkaOQE4Xbw
AcwtsUWAVsjXRAkvPwH0vYVCe0tj/jJT9BtGBESNqA6UU+3zzrHjncxNyWT3OvWaxyKSN2AwG4QX
1oeFcFt27YMBlSaYc/u59X3scn23VYV1wnq+BQPPnB7zZw9QYBNH/q2tgO6nWvpDIu1Gm4fxjLdg
r4ziuyG9AUGdc+r67tFzK2+FkqW+GVR2X1o2CjDckCs5+d9llJ7nhFznSb2MmJlWXRo9Do0xIMux
OYcajJkgPO8qG1uah94dHxoXBiPmyUvynzZ28pWl+4z5QRKBjt1qbLDDkvPAVOSxW1yAfKwD7gIk
dcWdbNmUlaXFxWZH0bJ7AfwBJ8NusUVWP3PW3qqEFbs5Yqy3bZIl3F2GnSGbtRdFK1+imSGc7wnY
H6Rv8Ay8QwwItzhOOzO5sluDB13qHdT/ET+JZl1xompcT/2sD17LntCKtzEm5nVnk/GXmvPZGGFx
VMmPNG8bOb7XIiVtajGqGoZYS2E9DqSwenF1lzXqlYYEkeiUTFjw1XccawI6f3oeSRJfZSU9YKEb
19z8ryaelkIgCFVO8ZCW6T6eo2M72uzuBJHhur2pGzzKifMSozIEswsLpGHJn7XzV2yJr8RjoGQ1
8tnoo8cqpZeximk7Q0peWbXY5VP+VGvdG2PSs8yNe3+096qgh3Ox6SYzEQs5x3kCk8AwfirZsZiw
sCc76kxi3EYRO56o4s1T6QfbgBeVeA/wCK7iytwTpHINnv6E/JMU7q7dVbS3UVJcYtt/8pmz5z1C
MKy/a6SYDzSOPBdxA7exLlbOSCiIrL9UKQ7Qkd4rYWHZCckyFMO2kUwGkhlNuPoslydEovwFuT/Q
orVvs0SrRC31gM2+W+E+ZJnmU02EOAUyeUnr7i6N1bM7cFkE4TLcvBFLXZwJtkV0CK0mcyGn36dR
xT3hze9ePlxMF3JaNPxQtlxnIeT4aWAgAPp7n5p0xYn91JiopVrH3MuSDO5YpF+EcBYBKL0timeK
NTL9yMhiLeNY33kVf/TO8CGUj+cPC44nuDMgEa5Kqv2xk8cqY1vdeeqW7dy31qhmU6XUlF0W7pXV
6Phq/GtNjd/ZbMBsMh6tsjgOY3fKvfqptdRbFinmBg5RB2rSXyoN2UMTXRqHwVA4CQ6xkGdlZpRp
l9G33S3xx2HPmjZzLolewsHDL97M0YsVhz89kpaYzTRywx63AK+WuqjvRex47OyLQzR4+qYh5m6d
LI2yM9yTfP9dphPzZGDLGLW8+qqVbr/OJw/Bg5KBMPKnonMNFPYoN/WBlPiWWmKN1p4KLi20NZpc
tH+JKJEBEoRUVFoZgLNC7jHbrJAGgmDoI3mJ+f1a6hUjE/yhsQW2LxtN+Ca8ZJxObpyYlG2naI9z
5ccwPVFUt6DRApW0e8KSmTVM5VmX0zcc6StBjjll2k3V2ifDSy42kfWxUWIAZ01UtJq7r2PVryNT
PHTd+OOl8X1M1vNB4woa/OpxH55to09urMJw1vg+eHgGZOSDbpHQM+vPPW60VUkKAnLN7F2F2XXV
wbJy0H2uClQS63qwP0xV3FcGdYtsvEcXa2jAvjIPakd+NZZclMaYpZVbPvTk1a31xZBApJdAQN+j
Q+X6ORolg9lRkaaSc4SVGrUAqfQU8/jqytx1D/lsXnRmWxjNmuK5Z1B9kAIU7yR6+GNJqj83nrqH
DGgC9VyQSlAudFVcNy2Tsoj6j+0u3bleDY9aHc7Xhu1G2wY9+7otSKp3crzFcA1iylWJ+/bgG5EE
ugMJBWYj90hofIUVJ4LD9bwyYQNzupjTWu+m9KLpdnHyoo6k8MqYKdLinOzVoiL5Yh0Pc//cFILx
uztN/E0sBm18XKQBXZdjTUMAyp5DNq/RQgksBU9VpvJD1CfelY+AZ4UIg0YlHrVRYYlhe1/Xtnk0
Z3pXZD4TWp2Kif06rH1nk00WgnHHrSnZ+aXMRERbvsCX1u17nBKS3BL73XHQB5kgeRgAZ++4wupr
Il6QyfQUeo6O+KM3tL3uxRNREjwCws8u7DarFXE4BFYwS6V3M23Wo+LOmzTOfjt8zkMmE+SvHNjO
ZtFECWDMJ7YI7ToHRkJ6BlUDsVXDxkpTFWQJrcOo65TIMTmUE2OwFlbgKncUXbvNsBNT5as7VUOg
MUzm2U7eyyr+CYuiv5lDktAY7v+Mqf2VFsZNuJCHKTyxmajPmtNl7BPGpQXghtqnsm9sTEaxHb8O
0PzBduocU4Tx2Q6rBfj2ZHk0JoZEXZzaqV9PDRrR2POB3cIYhqnTbN0oKg5uGNWvbFzgKPjp91xI
ahHiWreNS1uhOKOP9cDvIduuOZBo+MPDYTOWStNjhOz7EGvtuCunXn9VKV8G/oIsIE1sPtMrjrds
2sb9XMQ7GvvFM4QQqtIZLuT+3pn6bqURWoMWCZFcz//WW18GUUJbRFMEzHa8/mCEn7xCP3u9297U
hjXsNd06qjy674roe2ncxUTi2IjueIWy51VXOAgr3GC4B13xrEdoOdjnQLAV8wHczbx1cW6SgBn5
N7VPZShoQXaRa1X92tDwimg1RUJWScoIoUCHcJT5CyW0nHsMoWankSDkMub2qyU9y5uAGXnzyahQ
IVOxLTSiseTWirJ31Pn5lm8sWfPYvgmL09ESxkUrTbFzJ0yu3jwJKE+v3Pe8rjz7pXI7Mh0p0VA+
xMxyG2AoeZK/zyigW7cId658izX26P7g/BAc568yWJBskZpqW9uTXAsUlmwUlhFpd+gnrCCywsMy
pU66qxFANJanrXmxq3Xdkm1bme46HBuQphH7/MAwF8USQWEpAagbaU3xaRm34L5N+630kizQRoQr
bBQWLEecLZKvHur8HN559TAcIarmVypuYEsaRCKgXeuP+iCPhfDWRBxr5wpQ1xmSRnNTp24e8Lx+
+wKPR9EBlyLBa6PM6rVS0KdquAKl7j6CrHBWC9fyd7J0M7fMm7VpO3j8NL8aD3NBqZXP09YC1sUG
UqA8zdxL6cE4mHKKhr4YUchBaMkTOgDPOnaDjU5C89193+M6MUlWXflYlm7CGnScp0ViWhFtrB5T
t0NL0lYAX1JPBlEX7V3cvCCJ4D81uItvp6IuzJUV2zB4ejfoujk8AHfx133m64Hv48zxWnr7RDPV
sSz6dGMYoUkx7qt0zX7mzkilvJCD2m2FRuq1LNkkZmBUx946eHN6dqV+0uumOIwzLKRCQtYi46uU
b2SeLYK0vgB9IJPN0nAeq8ZWR9sZ5KZ2asguuvkhDE5VYpC1pzZJbrz6mFd9vke+P2+JpfWJhUMb
KkgZAv48UUXTd+DpHYOy4r2e5mF47ZjEMhaFG5STrINIJ1pdm1KLfkrqK7S03aYf/Kse7BbeQWIY
62YiFAgK+woXEDd+KOdtaRIsi8/8oxkNtdZzar2xBqQ6YMNil1qIoCqTx5H882XAOKxdE6QrUzx5
7FyxHQaXXI1JpzN8kXbZbUL6tMPEfGzXxLEJmolFc+n79fvQzVbQ60SxxZH2jH/yu615o4+dSDZ1
jjc31mecdATpsc+Ggk8+uCWcH3D7zlZh8t3FKGb3vAU+jYpEZCLCdllcOGfflkj689j9nCoDWpMU
MN9ivz10kywPZQ80dK6JhSuN9LZsxH2TetOJhRF4Mk0c/FkDKTwU1t1YCxgg+F53Ln/jppPNa6hZ
7k7PI3qVHrWNjszpXJXcgQLt0UYDiERm/Q/ZtKesduYVrk72+jCV/mEO/pfxM7IMlNyeD94Q1YT1
y7pWWh1cY5s3tlPNn1rkBtj51aayoAuwzrn8/bD7180G8hAs5qDBUId4rDiWEe8fZBFeJudsdohT
SOZoi7r9eiB3PBX67TBcjUV3GOvx/vek+99/7P9aEf5B7wOM02JK/t8DNM5IPrs/uQ/+9b/8y31g
/0Y/R1QP2v5lHST+bT8wf8N7YKP0sZjFs676t9DH+E3nfvJ1CwXCH5OTLBRADm96NpkWsjIkM/8D
lc9fQxTwHpge7gd4HESQwHf8862U1QlGb8YBIMypJMkte8rqsb5GP8emmRnnxCJwE+POXCUJFV5D
SsKKAGyiyHxzzSg3O2BBIgDBQfg+x95AYLbixK1iJp0xiseQwFXb4gzFlMPbRbSnmKSgoHFI1J5q
0q8TUnG3thWRDVJ02mF0+YtQ2ZFxgoqQob51RDvTrkfCMwOpW8N6knl975Fvdy2R+1064OeHLo/I
mRzhPo/A5osqbVZOkyJcsO0hEIlAtwS6ns4YbFGznz1yQsYFIlclacXvWaS8r0y10dEl7tOkuNZS
9xsAW7zJdesax+0OdLS4nUh4OuhdzGHvRgsUSmMi3xhOoDEI9Ib6s1Cs4ImC7tmtNE4wGX7+vMRq
637FIsw0j40HRkONKuLNTD0ICDALckUaZUaU8VDFj1GRlqsqZiWERJA+ujZfLVB6gDc+K20kyjJr
KbIUdYqtM4YuF/ReahWPfYudYPCqxzgdXmdfXZRkDF32bHhU9m5NfcvHnW2iKWJmnRnY8Rwfn+ti
OPXGzFlF/ZI/WG6kLK9MWID+XB/Re64rxPOtWgY/ioqlbfXiDoRTxWmMKYPbAn3vg3Mb6prGK5oX
rFywgzAzToYUb20xPYimfQYggeS6jt8KnO8rgx4PfJlASBGd6i6qEUr51SZvZuM8a9a+TQYcc1Ex
HMNCDLekFGQbnRqSl1113RZEk2cLKlEMYOUY3/tBItA35rrbHfjKHlxU4pc5M40VlxlOhg3YSlib
for7pYB+9TXe2N0wXvIR8Cht/DvFm0dnSyGZkDSs56+94W0Jqg6a1vvMB/ENH42ptP3mGIRbh8ie
DeNpWNRKdiKZlpJQOXAT9NLXb9tGeymNot0mvW4TfTnp4gKBu8ZNOTlXVi3VR9Gwts+XfYNFdETQ
58wPu1vVM9f2S8PeIadt15PX37odaUjjUkf0nr9Wavp2Iv87U4Z3aprhq2sYd2lFUazN2VEH/PGv
cd+MG6sihG+Fd7C+gZ/p3vAaLdep6ihjdDHzHarFsTJceULHn+GmR3Tb12NPDKwtSj0gMHNBZCeX
kJIkCAmHvBI05eO6ZXTvrbvUPzclkwo9/jJryBaZx3zI6vXqqYCnfu4WkV4C2iRAxl9tyVa98zuN
BtIIORuqML6VZuuto3K8k6KJiLBELu0Y8iFqUrQwaib0s9LfhspG4Y/FeeHYRyscmdU6y8ZHMcY7
YZIK4VnfyPD0gyfTS+jaBCjJuA9YqDA6b1A2Y5SB+jUYzzqoOlwMIFOG2r63cB1Uvb2Nyvaq7Yjj
tSzWMjbweug1k3fQs+HOyWlsHQPUXjE77oow0JlLTD1YzuIwM1wmpmKjLVneLpTXnVlObH3YlRxs
KyMEONfv8YEyK0nD6ejRqjOnzpJDIaJdYuX1Nf/wlWEDhXE/HjTXuR5SJ9yMvqbv3Dld84fPUNo2
bj7qgTuDXmxxBa+NuHh1bfzI4JLxJvpps+MwtYKCqJigi1NUcbMZbWsHZVBiEvFaqO6D2HqPKz/K
HegusTO0xWQtZgkP3ur2GhyeFcgV1P+5qV8GxG45OwaU+ZAHx0NkZORxupm5fCx/G9e9dUvE7UED
4J461b1RDc1h8mncsdS3H16e1RdrHu0rLSeBdznLXRCdqy7DeZZF8X4W/DjDS7cYd4DSAABiuuF/
cc8mq1KlybFlxXlb5QQujy7glSrtXxJi6rdeOTIcKr9TjATVSA64bpbXPetJlkGOs/XiQoEsyT8j
R93NmZEH7cBMrsKXsZoEeYC51YBIBiyxc+bxva3MV5i/elCMOnoJpR6SKOmY9sCLk4AYT0jKGO2l
oADnzqzPxJIqXFsy3DomdCB7Yok1Qm5cxY71lvd80Ggmj8ANMQt0GlNUkmGidSbz4tw2zUPntGpv
N92Hb3fdjqTxapV2pOGa4D8ILyKsyHyCqAEVpG2C0puZwraRseaJf9U6/Z77ylglrnvLgPgaGX93
KnMiz9Hts8bq6YF0w/qkHTzltRWAj2iOmq8/ufnMRiQZGIn7+reIKlg8VX8XgRxeZVpORzBnfP8p
TEGkItuki9ReY7XJ0BTogcSBjePISa5AFG6wgAdKT/VNPWRtAFChO+d9fSxAT26Kulk4Mvo9xmHc
h1yMjddanFUuXJR5cpOrwuuzjTtLBbtFz3Zz6fOr1lPRbB1wQHTc6aZlbM+ON7mBNbkXWj9tKwIZ
dsomt4CVbgvIkGBeJxI8gG74VKdcQr+iZWOCCWlY8HSCjgO+ZM/Oc5eOxjI6A4ZpdsO2ZmGXE18B
Y+RLMpBl6pj8v0yw/y2K/6EoJndsEZ//90XxqSo+UMEn73/UwP/r//pXXSx+I6vIp1K0fct0sNL+
WwFvse1enLGW5QGXW9Q8/18B7/zmIDXCLwsKkf+i0xx1lezj//t/LAtfrmcusk0DFSN/5n9SG//S
0fGzTdtBOeLSY1Fo/yrAXYZ/c4+fGItGP1wh6Ho3OzXdGO54xEn+T/olLt6vXZ0OgNRm7YSIgpIf
nsqfS/FodqOm7n0mSe2iGcJhc58Jdzh0lKarrnBPplHkWBlTlCZleihKViVjIc4udPJdm0bTsesL
/cVqUgqKVjO3Xqsv6T9K6KSB41kEkcoarzY84DXhYz9njM5mpwtEHlpPoD6KQ6geLQR5eoaiNoQp
tgLvVd+6rWuvsHmmBzjdbcBkpltLIwj7Jn2QNgCvXmnyiUSx7kFy5ItVPRSQcgZ5kZMRBiLyqR8T
lMVxC0iFzJYgyR2CgWZw4RNLUI5w1g0Oh/6G8E1jP1UohaZi2EMZsKhk2LKgfiVurr3Lx1LxZmV7
piWC1J5CEdhOxbMi/IdioXJ182QXMYE/2KUIZTKYOef9lQL1s0460shX4Wh9eFkLBrZsI31ncMlP
blKIW6MTL5SvkLbE6Owp+s1nkwy9bUi4s1qZBKU88wWlWyvJx4tWuO1uxpgN20QOewOW8dqTJL75
Ttwe6mZW3yYqOsb9otfPE2PKc+9o+aWoQH/7jlYde0uvr1z0+IxosmnrqmzeeAQyINsYMuKundY/
IhIiqhkHAE5WtN4dlaZpjGI9zIWLIAjjL/+26g/gaasAnNmm82eL7bY7X6V60jJStsd7HrRoo2m2
/VBH2MNB5ROcVs/DB7iV6tyh+dgnzBPeUdfMd642ujetNhXhehRi2LMTT/e0jtUVu4vF3TsYV5Gd
M3oxWhPybGpQrzIZVdKsNqQ8X7dGhQu4EPazpyt2SIVuP1usURmYs5c3AbqJmcvpZ01+1RlEFJEV
ACYizsYDxS+egHDqdAQV0SqX+adNCCcrsInVAf5ubLvYbYdkExe+dnR6e95XNB1vkc9e1yrb28RM
4fcQFRAQOtfC+VJ8vHkwrxDA3E3uvRgrn4JEbbM87xi9PoWeNuzjCYAeS4s7VkgTsH/tveqBa/nl
m5awoUMveg5HlgjO6G4mM9wDvnuzHJ7J2JppHP0yC+IUS6LvKNheLLH5nnj27KfR1KDkWEfd5Lnt
ygrjgjnsEM4AgHbyezHZZCX0y/xGQ1i4TWT0aCGz3EzWooqGwNrtG/5FvpZU3lf6XHb3SQfnikR4
6CmM/a8Z4urrRhuBa2kl0pvRo+S2EVITB6ACArmI58Raf2G5SZZ5gu0Nb3qM0RT0no9AbOfmdhMY
QGzuQ62cMY0P/Q14ZQyR2AiIQ0j2YI5pG925ObRhJnaV27LEQhTR7tLciHZCWBU9w3TXd1l5HRHb
vXUaCzxcJNRZzmP14mr5nkgR/+CU8uyAANin/pRcEZOwzNHH8gc3LwaTRuIublO5rSUzu5ixyM9s
OsYWce6mgU790lHj7ciQ0NdKQs2ypbXHepiw/RrjW0ABjJE18It5QaYYs8z4mkBo7IncPNnG66v4
nBGht0odVog5Sc1kzrN89EAFdy78W3NQ46mM9YtTkHHRevmamnhYN3E1bKbwi3SAZENcsUUqIyeQ
nxjlUttXpCmiou8bE0S/pj/UfofoFi8/QPXkgtXcDOyEQLXeEuxmHY41rzWLb8Qf77NunUB81Yei
q54ysgreUb4zQVbWu596LtzMghWBwyXGundpQBzbqwisV7kJta5gb9X0By1jnVQuku0kUccZP+/N
IKT/SBHsrp0OslGMNH8HW49ce1Sn+9DLJkhf4ibDer9ppkgCs7T2kA0d5jtQndFevI8FRt8xcbvX
HviE3vMshr32QC2dMulwC/I7IFv9TsHS23A69XN5jBROOlSae8NpgnkunvS5QUTl9eFzopr4xzNz
BiYK4H0hadnLKm9efLSBR+50+3VuXRUY0nK27KoRZBc2ckSV0Og0AkKFF5nZhtQPY8P2MIFq3UxX
ngnQFdeFrPgzY7ZFKiYPhHpp9zoKgWX7NrnBSJJ8AGMOoJQ+Jzuny5oPliViXEmMADH4wti6a6vF
ggB2oSAWLO1vUn1C11tM9rvtAGwoFsfmkGqvRa6ifTrZL4BmuSUXfyeteLp35bsc1bRxFg+ohRkU
ohcCAzLd9tOckW27eEZ5pIuHcPGRstKCb4211ODbPxseIRDAttinuG31WSnr3vJG424cANLZi09V
x7Bq++mbhoFV6sVbg6FVW5ytbmbLU4/Z1WQMduda8RCUixO2Sk1MS4s7FmZhuxpae9y2Eu9sa3b4
3LDTyqI7GxVYUckv/F/sncly5EiWZX+lpfdIUSgU06I3BpuNNM6TbyDuTifmecbX11HPyJSMrKqu
zH3tPCTCg6QRg7777j13K3Xmdtbp25QYLv4ZTvIQI/ZO3qU8W+pdlRihnnvI7xLkrXWiVyVTvI8U
NtKOuO9imckNCR4SwCPry3Fk+gBb6yEo4NOwwe3z8bKEbbu9K8KZbYZjFvjOxpydfC6fIknumOXi
98ld8vtFZ5JdPsjN6ECVcCqC6yLtuv2kU8ydR7+HYYQoNDrjbOq086JzzyAX2gdHZ6FLnYpeLPLR
xmoTmP0dmp4wxqM1dgsMwXDE9CI5hIy3WCEfCM+RuiZ0eSH67D1noQsFjXB21S7OLxogIbyZAQcZ
7HjisdJ5bkoTXZr6vBTUJ/LFwK6WsY0EeKuz4LwBg0ynw5mT1AkrAZHxWqfHC72M7NcVWZJhkZWE
+ZrptHmWOAATqKRhcptorfVpbE+Kpj+GINZOaJ7uyeDhvZltuHqoNvGm6sBDYeBRtyYhwbNHHwie
CAnwQDJaeTiQk7zFW656m/UDY33fZ+6PuWAdM9QlhDFPECZy2KKwr7IKptaJt7bNyM9dahnmc95p
ZFjkse8MdX1eN9ArZwzZXro2e3oF58WZeEBhzyqPCUcdQGgchoY1sUEhpN3FbQzOH4PlH2xeXicT
kOjGSjLnYRzFitttmDaabHzpbfuLJpGO9VKFMSA3bO5nWUQbHBshwYaaK9QuqoNMRMKuNiPQ1tct
e2i3gpcBaANqikW7d9Vn47GP7YaYTde4l7HF0Ti39GSK0KxfhlaUx6q0Dgl+WBbb3Vie+hiAsMkz
KhCMiv3kR0eW9PkXdGXeWIMVbUu2XE+x2WfnSXreh+0RusOd4TrHko6nH+PMYwH8F/7dfB2ca1uG
P2Z0BxzMK22yVWr8IGWPFbjtsDoMi1mjSUoX/q1pugQDdO5EMnufIcmNt8jcPe9dUH9YiNNzzchE
d2YhAkAfctdZ6teMZLkvpTv+tBUZM4/H82Htuvpsp4s6xPhLNp6D+8qaJkWruz09gEBFnunixD50
C0bLXA0JTa8MUVtvAUUYYWs9jMYKVbPuknaLpx3rTl0+AOjq9rW/zjuM2s17qpAPpdtCzctSYzkm
cYRpvq1hlvnVcsHKgfpKGxNZAo74HyPFZXvZLdnZnNVwKJpu4te0AobgKYgN2KFtWVRs48yBCGrI
kKJ7Ca6u7Q6vVU9efWty0R+wJnyfUrleDM98zePIecdILHl4mwUdCN0wnAZctqwh24LXgBlF7Xcb
aNFdTp7sRHb3W1hm1oPqB/vOSikoHnhp6HsiPInJcO9R6WY8CfGnl61UyRDawPVQoi5gH+MyZKLI
AuTV+D0X3fychLR48lT13qvBN37hfOahMczGD6rZmkC1y/Js+Dk7EQTLoLE9+xbRAZIApCQk72F8
jZ0CuqMK46M5dw12rvkuHnGBpNIkRgh+0nc51c9hcmylemYd/I42ToRoQLChBmrxIqzEptpVDZob
x7o6hl2xVKduALoXLUt8rPhcWaVCjbRmvHqDqMUZQlD7k6dsHNQVJO5IWcYL7QbZYx363k0ocAHP
o3D2U5ktB5+t6q/BNokhmlqFpx8avkWLNL5NIl4t7mQ1Z4jL+akpqCHZOJKwBbHY8H7EH3GI+VnP
cMw51VqrDG9lZ2fbJUs4YpXJ19Sb7X6edWYDN/VO/eaDWhoVOpDc+Bo0PpR+zenUQBTNNVqUerPw
sYwZyQA/5SdTI0gJfc7XwYiLs6ry/LnRmNJCA0tngcOk1hDTWeNMXQ029QhjAP1IXx3L6O/tpsj2
4LyxsPlSLbuZS/vV06BUNTSElmrCDBxWt9LAj+VYvJPXkV4rEFfjjtk8fo5LpPqmRGnDz97CYr+M
0ENY82SSSC3Xa+t+9ZrhGmua66i5rp0mvMqqebBAvuK/xaDbQswWA+hIb5Jqb4GI5YGfEx9MtpKW
TaCbqGVxHbq7GrSsAWLWBDVLw0x/8DR9VtExi8t/3huaTMuYdyvT9RqJeOZJzpUCjftx5fSwlgaE
ru+hD+U21rxbAfhWJCXFT6BwVVQGRjW+JfHy0xBTGXhAc+3wSXfe7Ae3XLjdxckyLgaQXbtn2ilH
97qs0sXVB4l3Qr0nh9/vySRccjN663BlKIo4g7R2j67srgXyOooo5CGVvpIZSY9YnehqHok62cUE
zLihagnbSv6Aw+O2naEGmzaYdH0aon162bSaLcwpkLYdzRum5T6mSMg6F45xV2om8arpxMRt4RRr
YnEDujiEGxx7EM0xVrjbqWEM9MBJsWvpfhUtiRhsknvXJj3Rz3CRPRzL51ATBpaZucYxp0M/U/+c
zMNPs1/tGzKs3L996x79mnYPb5w3BrDSoG27S63ZzJO0aK7WvOZck5tjZpIvHozjiXNV8+SxxQzK
Dj3S1tRnW/OfXb9egUxl0W5kAcJyadwTPMu4N4j6FpohzSUwcwRwGl4xKKlqcYFN1zHc6UITqOGf
VNj9eB8yho0smQr3bljLiMsxxgUSGnviesU5bCOKinP50IK6riXM67RzOXtqDrbp2t5LodnYrA5g
X5Uabc+nMADQHkt5oZ6L0oS6+KRYIdqR0JgOvuZut/yaPlLN4jbM/ERC4Fx4QLjzlIiLT27wHILw
JntAKh0D52bUfO8obg6tJn6bOezvATO9rmOAORbjv8vHhkoUYOEZL+wjuXSYbGFg4VsKa8+9JADG
eXp6ZwuQE7YI1nck3vuiuYk0ldwrjOQyR6Z99abOuMEHtGmUQTy7buNTktff5tHaUHSS0cYC85xQ
9rT7vWHofiPRGwKD21Rz0rmkSj1OQsPVFPWOcNltF9E8h5STvhAa7q6ckL1dmcSA25lcFyecz0p2
Yt84vMb/12jxr4BVYID9f30Wwfei/l7+WVH+69/5u9HCE7qoRLkeZkBlkrv9g/No/cUFiuIIgfuC
qhKNM/mboGz+xSY9i83CtdFe/X8APVr+X3yfnCR/iTJNU9sw/g2zhfwnRVmiKGuFl1iwoKMEq+2f
Bd5FxC2mWRY6cVO8WPjiNh6iKmgL79kf8TmyZSWvqEwaG5z3McNZmabhQzdZRL0GkiEyKn6xq37k
p7xkvXgOJbDhlTdR6bbvGH2/FgQ59CrS42nevfHYgXHWJz/+QcVnv6a5lP+nHArMD2Xf/b//a/9X
PwZJbvwnLtYj+5+tTvgQCrcoC4kp1GO50/TvFVzAjYwNjmbFROk4XkwsndlujK14G1vDLekT7AKN
8RAW2ZeV4ChZr8lABMZoKdZcE2wTcc2fmEf2/hSfMVhlSIzqAevBHoHwo9F+XLshiJjwIi3Vii8w
7L6wm38atTVdhoFcV+k279Wc4RZ0yECG6kbZ5Zfl9jLAtcgKzLefKTzQDZdkVCPokSaaDUWA/rO0
F+gnSXgYW4gqIs+irdlZT0aJ/kx6j9BdZG6dgilrLNXD//B5cunxJPw7/pPLgqybhWkM2gh+Tb3Q
+Ec311DVyiNTK4G+8b6r56sw0ycT4+5kUGrYrj1kcL7rcSrvwV2dS3c9Tq68FR4W61wTYdbo0uXm
gzMO2wIMsSin62p8p+VgY4JxsboAgONbX8gTLpGdl4T6kfeRr2zB0zQwMY34hToiOh/9dmQFAIQS
1+CzgVJdwt7EiTLuXMk4WZNeyZPyyfbC73bo3k9l9Jnb1jESTB+Tca7W6GjRxanAuaxG+j8kvPXd
8U8fk81VBw6Jnh+WO/pj/AfT2zqxR2JegVDnJHUQFs6pn6fbmW99bMu7Kpz/utiDhxv9qv6L65zB
+T8V3zqerZSFRuYJ4Pr/KdteOUuT1y5Iz87bG2EDEYWYtsA1vhR3pRGSghjXs6HPKkWXGHgoiU4j
l1HzpYXhBn62uh0YTDZ48z8aQxFm5vqyZ/sgB1o9Y5n5EE6otuQaJOfARzyXPt6lsHDvhU3kT2qc
Szd187nKI46mPnbRgaX8Nkrq987DRiszbjvbxZkc5vHwLOltDJyeiG4VNRb0hyK6S+JhnyVtfh7S
hl1CicsWVwPf1cKXOCehSO6HurlZlELsyYS7qbKZiSPBkLGUvPktI9layXyoCgKMk+L7aGEcBv3g
PWIZLvdhp9N8nUXjxThuS5Wgaqe87+lbijeN7T7TYl9uFcCNYC3GhGMj4wirjirIXWwVhQsgMRtX
P0jQMk+ZLH9Kt24v7NAV5k38YFNUQYmW9Y8cNhxB0Dm9S6rWDKhPT7eiwVyw9P0Tw8nBj1EmUTST
2MihCWmrfLn8rEtVcFWS4HGsHEU/Sz6h8N46DHEP2lXSReKrwR+3ZUHSPDn2yC2IL+n3UXVwM3zy
0uQ8O0/bLA0xbEgsXfmS3qW9+0Bs6AXC62s6VswfnvNLhSUbmhZ1uZv49nxi1kkSHtdowNNQuTdJ
ISUyvLrIap6JpnNkh5rwbfCqN2wSK0dZCIlW+9zik4OZ2Hz6efeOzMTZ17dvvBBM1DKRplqy9DPh
At7klsuOMqYDNjeLQIY21UZ0Dg41UZFiwWcnvMXaAkj/7sy5HgNSkIZjkhDSZX/B545v2kq9FzFH
W2lCW+91tlFOzrc8xI9ARpcdQzpcx27G6Nc3jyItsNf3nKo68vSJUYk7mnXeJr+m1IO7QtnUXuRi
OEwRwfZkwPgwWfalSOtLkZfFwVpGzts5JunJuHNy79kj0hk0cKwWbfzIGvsxHsTjkhUMWe50Kwj+
oDmBCADAf6NEVe27Of7WKPCSU25gCGOSOS519TGZE30gtCIFMpqch9lnDisiCKj+PJ38Afqo09mE
N+z8Ad7MuMu9MkJZdl8jU8TbDmTHrSjt81x1P9rCr59dzG7c8HzkWPyWs2XXPhHobkttgsk8ktI1
gNfKmwsY6yxKaL1T7WUCc4rLZ1boSuAuibb469We5ICaMFWPRZWlL5XBEkj4vKtWOyZMzRbuXIy4
/PhYMEmLImiWih0J5VP5KuGaz266qyx2N1mFjuMVLKoaBvogiuIl8CLE9ijzfpot3CwJjhgEZ92/
yqJLt2pJBE1ElOQKqkiOUehfBzLys4JDMzS3JBx4POn610YXwU4ZlbBAjeF56JrYorVeh04QnM4U
vOIu3M/m/NWG5ntitKhXOD4Pwwz3Vg4LtFs2N9JMfkSTCLcUg+9FU586gKvHQS982dzfTjb7SpU6
j5WusBUFa8kqt7CRR+HJaSuQh12HPbTlna3Lb0Ndg0uFUE5Ckp/Wr149ePO72OA7NdXjMhUpJwLW
CmqiUTds6dZ1rKzjdxbRRc4N+BEJtjFw80YM7/zqJ9LtO6dKHxtdm6rRyAcOIsYWENJ9Fyq1x8qo
X4ZEa72JDzmh6beC3krAAcYP4a/bxaK1sSiMDrWQNYUyM0ohBeDXWfcHRwZNwuSNSEtAKCsa51eU
58lugUh8qOiyxgeJrVXCdN03K56sDoIIRsqy3Biqs7fZAGTLqyzOGePLPDN7tr1j3Xam2C/EyoRb
HaU0gjWhlLaZFXmodSIOj9UVIG0DV7hIj4u1fHk5oV9qqpOTtEdMskol0KhtXFsZW61Fm2nBirYB
juCz0EZbeuqrI44d4l/auuVoQ+5SmgqZnc+v1nZdfyxLSrzqm1lbeX0q7LgrjIEID0ZfocKPZMqx
/moTcKjtwJY2BudyzU6IRxZFqukz9n2WiXpgT7SluPGGnGNe7d84bvsjA/N5XXAgs6NkjtNWnbAj
OFwOnwUenkaH77Wpp9L2nk4U8pr9tvzQNY27DhtQpw1BobYGNdokBDnwdZn4nSfaQARamb4jbSpS
cxkjZmM0wtNwnMzortMWpAYvEnoyvxdtTxK/nUoShPIhLFFCYIwlF/YT04tX8LAatNcpitB6ospe
H0uMUOVvRxTWqJASS64SQc0zKPZdCM0hthF9taOqaEq8VX4SB22DTMZwTZGZtmCJDFKfTXW8R8md
zv3QblO2DzXfwYZT0q++7NwNNgtEj3XBMRbW5wwhiicP4UL5M210lYxNnKnQ/jAWuu2NOTrXWFvH
tIfMrZdHJDs2FuUo9yH40s2A9Uz66x5QKxRBTGnJRHAz1D41B8MaYaXx2DXNE2aQ/NbWrrZe+9vo
i88CMmFIzNr9lmCDW1z9a9XOOFd75MCjhPtQ++aEdtAtqDc7hyenoiJ2G0/0/UWsjNjPe8S46qH9
Viao+gnq9SReRte96SgcYcEz1O9i4Cb3GwpiOuzOg+z2S9TfWdUELTzvD8qYzqpr6wsrAPZO6ZvP
dgy75LNDsyyt3mzQc4OtK/HRGXgvKa0hEfUeVXdfpyhhYzkQ7QIqtEmT5ujVuq4FOMchNAAnrkv0
irjBzeuS+q9qw+N245JKaEmJEF7ZU991wsM/QK8f6dw4IAfMkoi8d89GYzMsLQ5MboQ0wSvvmdxH
U80TPCwWuXc8rXKlxQf8pKNnoollojyIPC2DxWXO4PGEr61if1gp8Qw+4p610rCbCRM+VPwKzkvT
wdRJ5HvtgswHWNIRjba7c9Zaj11d+/s1VxbHL1FMl8qazqvun0kdSPjU09c7SLtin67Jsh8MZI4B
avMuSv3nWk5YD+JoP/UcLmm/EFswwvDFLSCZZlf1W7eKR6aGGJqOmt/sTtuMh91QFsYu9HEipND+
N5Pb2Fdaj3HupBGHMLUAIvB7RdDKFpzhKElBTWPdci7mZt0VyiY4fj/mPlo1M2ySC7mDpjSC9Xbu
RkqPeVS7J9Po3sKE3UU/HBSp7zhf9mQ6b9RIU8FIcBh0eT2DQ8m4/pRxn3RU61o850NiXhPhydge
WgQwbCpWCVZTHe01+TYRcW5KUocE/cU6PInGOqzK3HXl3ppIN67FYS4ZTuFqo9fWABgakX/DG8HB
lKqWPKmuLM62TBFHm2aGIpaw5QhXrub7ag7i4kzTbQThrqrXRyN1biS9jsviXftJHNBktwilZFEr
LmYKQCv3mVKRm4m6c8orz2pAcY6qn6sXJrglnCMP0MC2SRDazVsKHMI2Vhqb2c2WcfuZTt6vLndf
psk5qlRdbf+QO78LMs2vshMvVpZulwUn/fSIV+djHsKT30afnRk9zDF5/zpyNwTy4t3snVaV3vdW
dgftcL90+kQ976KxOtizs8eM/E0U7VOKt7XG2VABWavnAR54xrPAvJPSugGt9Sl5K6rafsBSfjDg
SDndgVAFmrc8RGzAPBJ7oydvxoYS1N45TooAOCQ+2N0fttU+JNlwY40cPskNmpBcNkBL2VSApd8m
Y7dsiYW5B9dZv7VL9lgkS7zD9XNEUYgZXtpsn5e2sXOGzglGOz8TB3C2gmXsboJ4wcF7kIQjjGcc
2qfCYknhs2W4ZLT9fTUJD8IhBWIdTVW9J7dGrENPnZY9indiAO8wB2gOb2rKBJPsdswBTxiWEdDC
RaH6EL/WRcOJVgfhMVmBQEhKSDpRdO9RuRmIzGO5XbV3OaV/Dc4x9lePCLhAG62bwc/OI03IRlFi
1o/ck4t1DWvZ1wx4Ccml+nCn6b6s+Qd2ZhfFDiEXySXnHRURmwVTYgfTJIgpt9dWsAlhSnybDCKa
MStKAq1Xy+ne8sZ6X5e15MTav//OOE4rX0q2LO31Mtkc+fni3OF9zM/Y2erBGBRGhDjCIzIau7pL
r2mUY+PRH5VTr8bRaUJjB/jD24D1itF5HfVqjJXP+DhnZ/oj5zuc+e/mwv+5Xv1racRfVivmKx4c
LrvGiy+65A1KJNbCsPfR/7uBjjX+M5sqyO2kZvXZ0dt+O/j5Da1uYzBrL/wsAQCAKUlzjgCVW982
dXiTJR2dlUkxkYPFw/A81jpYgL+yYWVv9m91u5gcOlbxI1MDinvMInvc+WbmvCY1GKZqaCt0BR5S
c+vPh6FWSSCnuuahwa1uDdkPalbqQPrxeZxS2jEgHOxbI+VDC1HdRElgvwGBibrk8sRpdSl4yt90
xkbi6q/RsHuLeq45+Yj5GDes1mWQrdA7q1gwHNNxW7RUSljua487htvlZfZWEsUe075SpTisI0ZA
yiYebcsn+zgQnJX4z/n6gFymoXmY2KXgkz4LcsyJV7g8yJwssGKb5PKIUlGHZcyejRl7qMlcDysF
ErJGl2d/flOOmK0W3QK1jZiWuFo5rnU6+88GSIsAo7qf2uVeCvqCndKatqVrfJAvqPEdUek0lyFY
f6bHxmrjbZP11EIwe28TC6hMGr5zkJoCunC/poFEgb2co0LwhXmWjDMMP7txyg0J7TPNUGD80LTM
7MFeGvyh6uCFT3QRPOHKrPc+wfuAtfE7KO/qTONHRjNritsOLKZsk1vQ7d8yp/50i0cTPFI7++ha
6rLK6SVron02R/ivSO96Vnywx/xgJ/E1ZxewmViq2h0t70Z6chv1K8PPs5kz9eBr4BejwcYe3Mv/
yv7/iuyPmKwN3v+9lfz2e/sz/lO+8o+/8ofsT4oSy7cDRd1xkOscFOs/ZH/5F9Oz+ReK3KUvHNKS
f5f9+UtAgEBFYiXU8j564t985PIv6Cb4zj3pmsA7Le/fkf2hYPyzcslega8u0CNMaRLJ+7NyWeAq
FWVSQMVYpNzNVGgcI09MGFkImRC6ARRV+rclT3IWEWJL489bvDZbFKZ7RZkL+aHBOAAFY7QQZoWA
R7IfsMP7pDiJrQVHGQBL/TaNhi/QD9M2JSDMeYAGDCRhG0QTBiQ3D72rbFCGI86av+2dIjZx/cFp
2FigHPaex19dLVqGq6knZ7QaH5XiaU4Dlwjc3qB4F3CD4dbNdvITZv/Ik/dVihgDnmnZKkl+VIxk
RKvSe2Dxemc3820T59Fx6EBu1NAar93oMwiVdveI9I7iXfT+z5q6t21hL8mJl/C6t8pyuRroqohS
vTUHeVR9g4U830d504Tbhv/8TTDKwhifCp4SQPDGACsauh4VVM0uXYrV27mm8DgPA33EIWPdL/Vy
NvLiMezpfy374lCSnwnbpTxFqF63pDJn+hlW4ULMqpUmn2XuhlMnBznMELZCZXdGvdUQ/Knww+8Y
/t5XLykCP+JtWWOj2MgC32ESttZFacwyPZoob5IXlG2R/7My/lSbBugXhtaNkkC5HbnWlyWvz67j
f8SpSonjc7y3Jpw4i+dR04sM4uFeHD1aL4XxC3zORHpTdp/0m5DHXHknHJO0INpad+4BY4r8ZkHS
hzUA1dILqF3P+EC957jCpHnfsM6Y93OBdTFgiU2lJYXP5mq92Lglt+O8XsjLuNV+hcoM5xSZAgTl
1l5CkqhNDdkuWENjvU0869c6+uXWZmQzQnkbuwxodRd2REafUjDI7gy9CTjktsnNNy9UjyE1HIgk
Ok0nNU4/t28I2elWP7KAzqrJvCvTTWojsoFo4tfiFD8XXnbnLOaCDK1q2Fudf4zi8cHgc94lMeGr
TP1ynHRP87vGSI4vjs0fppBN0VRymoVCmuy6ZP3qTI4jlvm2OGT6OpPLOemtb3IKzW23JneCVcLU
+Xjg6DgOGEr5Lh3qzrsqf4ZqcpEp7ne8shvV4odzveR2rKbX2E6vYwswsvHNb2rNnjucolwqoCQ7
LjJoAIEsa3srwrx6qDKcAsRiX/0u/nQabLeZn4ljg9dYbw6I7AE35f1H0E+li3cbKZAOXtXZH6Fr
+EiwMj/OSYY5XUb1bpQawtYZy2MjgUAYyjjHJb6osONlBWmIbtiO+7N1JadyAxGtF9/jMCaYixq8
d1ntbxtYRKclMdTBYjxhMa7JONbwq8CnsQG6pRvGZ5jWg91eEV+QzPyl3rWDwkRZD0/E3HVMBd03
X1/m3N5N7BK3mM1+qMZ7Nz0L3IaU99lanxK9tKMS3Ntaijorq/cnKLiqeRqauKNXUlRbD8RQ4NQI
P41/W3lGvENeBWXtTYm1m2qKfRH/kGSq9Ts6FkjLBunZiQ1xQoS0EZYm2iPDe8UlbvHY2w0+e3xz
aG8z8qZBOc8vflV/R0x7SrhjZVFeCnyzGEBGqAmKby8zTBkMOPQ3fdfaYFtKwuRL8bQkLaAUm2y2
Ui3nR99DzWNvkDJT+ZKruc+S6ruFILjtXYillhIHBvHhOJDUKGJGCO+GiDL26C564/lKHW5mf1ss
EjzOUIPc8cfiYDbzAULsu0vHZuB7XDKqQseh1v1xMpeXGL1XG+BRyzQ8Kx4JZLiYlbdplh9R3Vx9
Oj+t2DF2nh1xcJnxp/+OJEaLDd3NVY9DSOUZPTPeBpcY/r6VbHOOrWYfsyCF3dXmAf545D/TIvQs
ks9mTj+svgmf/VXgHu/fe6Z2MDpoXpRvM/O4HIgUOk7FmenR8tGPGgJSaL89RuS1OYBJwmLsUVZE
NTUYJAehyGk8d+M4RFPNZHzqsEduVmq1+6E/MWear4nFABcXHPoiP8dDuMQxIwZ6CedWebF1c13t
cVGR+7gppTg4bvlhVJrDY/tHAaCQBooj5RkYuxZir0sdfjold7U90OlmUFsUzc5tnYgXO+VeG1T/
Y0xpI+6F+tWIcr2ryHHYdXaRUjUnZ8LSS7EchSAYZ3i45XerXwL/9I9zO1UkQCHwFv7s7nlGhru4
RRG1erZcFEdwlvboUVo7LjEFia4wh6Nf8DUrz0tOppe2ewfYYxxCzxO606EXSAlhxwO3tVfOzlGN
vabLq70RpzrnA9JqqcrXVjhMoIB2tqtDlLYd5nibLn2DqLjgdV78n1ZPgjYU1Q2VYDmLa0yFZoR2
5a/lZ+6w17Xpe03mxjzwOfPVivpmGvgGGJ+ALjQMxFPOT2tXI57tkgNvhyfdJXUQaC3L9Jb0gInx
c175Lx19C8GRJkweae6hnyBhYZPbO8RND2UThcfZaNNjQnH2qc+X7lqiygIysp/dPMWxaI3vDPjj
Wfmld+jradnPK1AB08SoNGUZADbMT1s2XcOlz1fwedypsNGIe+zDmLd9SwbwgTA54F8RLkHukCpu
C2xgwvA/wSle45yChHU8RmNyF82UQANeiN+StaJemBwSiX5xilPvfrB5EBleh98UP6uF/pV16rGi
iryP/XXj0IxNQC5m+C1+VFlv7qRs5r1MaGGDFeFsp2WccHDOLxBAbllv/HDHFl5U9oTr88LJgFuu
bQy0B8rPA7Zl6jIa2v6XcPya/P7dN3glQsyIt8pdPa6gmZaaxcLjNadVfjTN4oNjFKVe2PuhTInw
rqbPE1fv4B3WVnxVwjQuahXfC6J/gWNE8yFKl2lX23Irm+h2tHkjukQRvnyNF2xHQT0cvIzQzH8S
3L2j2tIJoKKBRRjZeqo06QGaAQhvLOAdnUfonGprOxC18Up3wBiEDeheYS9fomBv2nPYzGujZE2T
ydtphVXgY9Da29PMU3Cu05ewBBAswxlJr8mS8+gj4rd8i0G6MmXONs8CVt7jlUNmdBwTex8Lr98W
nvU2WkNz/N8h618ZskzPsZl+/vsh6yaJhvbP3qo//s4fU5aASEMMVtuq/jpJ/XXGcnW1LqOXDdhG
l1YBt/mbs0rncTG0MPnQ3gSXn6//txELPxbN6VIAov/rv/13RiyTb+SfZiwcXUxZyoY2IzwHrfXP
M5ZRwGTOQhaYvZ+8ZSKhG7Un32Lt2rE5CVndOtH6M5uau0Vkr8hKfUGq1EJzD6Q9PRQzfqN5aT/M
GS8B4RYswe6VuBJnpnT6SipA/YtVZ+euhJ5hDvazTN7sCmW5LmhmjTvB+9p6MBxetKXsHivSEIHj
Zvf2PHZA6KKXCOQZ5E2LjGBqfTYLCXpRhQFA4OffxqmwT38smXy2KvnU9NX6IENSj+5ApkNDnrLS
uKrVkwc10/hIey1gkPKtp1DAd8I3p2dPbGjmK8/El0Q6p3h+W2dqC8zKCtiHHobMIfbH73W3zK6x
KxbEK1/QSzL3IKCHCrwKOPVcYkP9rY76HMy3VF+v+xhwLHxc+8EpfI7T8Md2Vu1kW+U0yyFm+tyg
Oq9HUA4WyQ3kn0H/T9mRT26uTjWzKBE4gvkRXneYazvw9Vf9E5VRUaPVmDAwcPxiY0lyKABDeM7C
dr5O7fBptqiYPaWDoLXjPnDLkNjVYCcHuOL7wVo3YRnd5CyVd2PvinebWO1RtVF3IZh8nBtZ71dq
/IJa6eygRHZy6gPHuhhFq90TWD27dqtOZRuvh7Tks5tB+6tsBHeGHd3w5++TMe4TR7BJHCBcKmcK
n5s5Wzi9tq8NqWT2NvF7LbxTylAQsIS4WqK/lgvUlrb5mWUpDYAdMbTGHfUSEh+zoiKCQYE06TTR
PIP/ajMmPmRWs98VDkWvVQTGukLcfmmkN2y8bsVAMUdovaoagjXHKGdHWnqW7AN+Xwet02L4F5Qe
S7zn1wSyEphYLsjYSjC1IJemC4ok2QKfXxLec2Pg196VdKQOGAIOZHlOdoZNdlo52eUjaR+rWtpT
X9br3kFsB6oS89xPfxRhcTNnpK4pXZOPvy11cWdyHB8qftvIxyu7ATy/xJ4RWUNswG5z36eNcUxD
Pp/I5UcDifyjrcyHaEIJ1go8zxp7O9auefitJI8JTkIMFO2Jg2u2+/1x5JFJp0HvuRaMQAWw28zk
TTu24Rk26FftsV0cBoCHIUVGW6tOAnudW6iNgPZtk1WiS96TmxHkqyi/lUZ6v6yIqKUNMDFezn6x
IN+SA1R53h6n3AV2aHERyBrFNPV4MXeXbua7qh3WilX9HLvfS9o8Sqt7UtMz6+6MF+J4YXf13JkY
+NApvrEX3wLDDvyWaCnJioF4WntP36y7M3LO+6GUd30lvlo2aGryg3yyv1C0w7NV8W5EAieSDfGV
pFLd40CpWxRJyr2bK0sOccPVwnHNpFmirFGVjNn4lXbNmxtiJ/FG8kcASHfZRNyiRXgKSL1RXeIA
DmyM5rnLEYl5n2PCb1FDYhU+W6j5v38z0pz7XWIkiOJa3I5milRU873Jhxth6HhED49+tMIXVRsw
q212KdE073Jn/Q/2zmM5cyPNoq8yL4AOIDPhtr939K7IDaLIqkp4759+DtSuRGlU0/vedHSEJP4O
SHzm3nPbbeGBD/U9aPvs3sN1oCl2YHHixzZnVtjyiK4QOXz1OMT6fQ7mo+04gMhV82Kr8OyPxo9q
wtzgDazw+YAEYXXEIiQeSgMZf21y3ztD+SAAYDbJvqiyY60pZhoT3Y6OcJ0p6JsRfqBVtDg6jJ5f
Tigb0ub0xH7hYChza4VspD1UdRnm/tVUGAa6xvg9TfGmGT1YSD8zHtlf7SDX7iosXWzUDX4+/WFC
pIx6cZt5VC7BePad7lRCMmGKw7/DtCdL1SWasmebeFVrMm7dgOBoJjBRNnF3OtYXIO7fZSkuHdt9
1+Uqmb1nkTjzflRhucmM4SrzWVnFrFxQLp2poHaqzI7kFcz8wCz84sx8MUuxhpWVMmdjGLNse3xQ
x2nZvCGHeB47d1+68Abjga3nq4MaJdbqps+Km9jFW2Fkt40w9kqItTYIy1Yd34F/zCCli9BZEWd4
iFgSarylOSL7yXzrSDqLnOngqRHzc4YYnvvK6u9LAEt5tPeaD0SJ8yq0772R/lCrD9mQWOGzREiK
H3KKt4nA2RoILFoEei8UqzA8+miNjATHGebAPGv29QiLt6pu8/kj0D/weLpoyErNX3KEPOQpD6ii
9h7jqdlHXnsfSPOlmInji9prsAsY9YOta0wPVJn3ybK2L9sd0XkbCJpQENhSs0JIZbzxkDrU0wD3
HFN5bxwCI/7wKvUcKPuEWO2cGw3LF/tUU3O3ufVSwhZ2xvaaM5cAM7oTRi2EVOyaAWa5ne7qKkbA
Zm8YO4NyrY+9M13PnXsCsrVu52btZhNxEIJJW/sx4iKlvyTPPjr4nHouPoSKLJcxG08mu29U0VND
nExtnfOGpZxLBbEbbfcUNPfofo+etkBgGDdzBJcjV5d6bJlV8EbNfLxkGQaECRgZ90aEUrB4qH3v
qMr8rVAtyeg1dE+XYK+VTQ4NMgNn42dL5HVivDgDQtElcOOkq8agZ1Xgo1CuXYjnKg+5m23YsOEV
ZihCyschiPsH4s3IXIYShkh4UgDr1HCTDPOPJEm9LUkCIQw4JXZkaCbbRNH8Z8k0ryuiihGzmumm
8lnTqVQD29eWcYQCLzZDyDCgZdN2skdCNjvRhvcFnth1F4zotm2YeJ0VstUtfeoUpuFrTJyP3ATh
fnYZI+feYhBfppBejw7c6l0mNjhbhRWnj3HUpZhbprMge+VkxfYTSR3zqsVos6uznkdR6BJlxJRF
jOE9uUb9elEf5BPztREHKFY7ceOljOaakUukKUcHIR+UI0Zu7Q+WY+2W0J34PYF19oII5noGeM/G
zIYWbvWhvXJ77DJOnR0CB01H0fOXOoP1oPaJaA/o6VSvXxY4yc2AfAuKH+vk5XxI11Ofw9ULqEZV
Vl+AMHF1z3Z5pOF9dyyM43G1jL+igPkb82RfX4Fk2ycmHadQNZIcW7wouzX2DWusdd43zrZmUrh2
k/GL3VfPASnkqI6Qegm8dqvIar3zZEI66F3LJRdmWVRkzd2A/MJX2fdSZu9iQFMBD57nedOGbCXa
6DJa8owMYw8hat61wLZ6AFfNmF2lxh2OXphTkcXkfkyjXWZ3FrJjVojFnFFhasgP6TOrgWPhld6e
/lDvRNCieoz13taMV6Ope9clmuuZTIoNKoOE6GdYF2YkfjSsBdfC9cVmMrsfTpzuUTDdixJPKHM6
jZrORxZdsKzD3phvvCjSFHTocNHoKlhkmsFrbLg4q7W1N1v/mX+VGetoDEc58jktIM4MU1HDKIKg
V4xrq1PR0TrjvPaOkekQZ4Rag0adiU2UyVufbhizYtxvEoHxthvah6xM2ldPlcxc0/hNmLFzZMOM
RjvtIV25jGGKgXGf8hngwfrv1ho18aoQzL/L8mIw5r0AMEu2y/JFBwIDq8RWCjmUDK7pqwoY0Djl
tUslwf3FTRYEs3dOLBGdFbuLQ6FdlkUeTsllmoJ41MPbzkApyrJuZ7nL+KYMnBsnLi5RYQdvbhNF
J35sfHgKVaFcXMOqM/JjHcPXASxLo5GWPV5qpjbMYboLAfIsPxZ1pkD9cCVGdx9I5s9G1k0PaVxD
DQ4o3822/1LgF4Uh3G2lC4AEuwDmPIbHmsZ/xe6XuWHCxgPpBtMDnUMlZEmHwpbVEIhOXqRhxmgy
n9hCm+k3HdjlNTBQKJUeeIYETx98nggNQI6y1Ic9V+S4oUVFMWklzw2AwWNnq7egZ7ifBCDzuBpZ
SdNYAIVZdF4aWnkGSQ1lH6iEoGRoDV+aDsygr0tsdNnCS19nTZVnVPWDlh/MxjYo/m9sF//uxAE0
KfsQ9fnzOIRE3VrygWwbwNyT9rcjojw+fYpEfqFwup3HYIh+ENsSKQRZYB3E6G3LkF8TqBrzYxQv
cOfuxmC8N0ZG8naK5bhJESq3jD2NQUAMwla+aQOtNhwi8dOUcu1UKV9O1g/ZVUWddhw6Ssqe+Bds
NuxJOhSMPB6PkzvZ/GxoXArhemtr5LxxmqxBv0+t1kw3y4zM8wDmUTCssjwt2JyV9F38tIWr6KYs
a03YOPJfb5cUznXDQHrNNnN6qbC+btrMCDd11nyJEJxvMFZ70MQZ9kOZ59IFL7fvQJyestD0b+ea
34l/g6ukAI+AG34feGBTFv61isZD2RDTVRBaupVdOR3NlEFgM3bzVZZ6E9skJzgRk7VVwE9Xtt0+
ec4MuXC5z4ecsHmnrig8gi+yILdeevWmGO3u5CaDwkZSH9Ei6nVaJvN1YY1yo0oODW2T4dF4+kb0
zE+DLoVLwwG06gnWQOxhf0EacQ0rCVoTNKSTb1QHIlxvdKnu9cS4TZXBM4MPMLNkGEglLhEW+HTE
HRAjmEiLJtwbJdPncKJjQol+dGvvRIWzmIUpITujzLetbh7KiqMi8bg4kXIbu2VYjf4QkK7TfbET
BtuldkwUheaHt+i20ESIg1XK8WCUQC3C3IOy30cLOOQ16RjuRQ360yzo5M00Gf0V349/ArqD04NE
mU3gjhceu8jTovgeGJW7C0V/bdvZh6SR2RRzfO/E+Mt907pxQZR1luHDrgUFc1BFGdwQJt0eQ0JB
/KQ5mw6vZ1pB++qQQkcrZ7SruStdloQeZ3E7nro6dG80mIC1KEu8qgaifpFxkxRjkV4ipYZ9YHH8
TN5XTl3Q2oqDIclZcjDDvFMqflAJCzZ7OCaGs/fpF41hKA/GhnKXVjZFxwkvfd1JtY6U8DYTXIkt
F/oGWoGLMCvmKe3X81Ujc7F3o9p9THuwA9xDMP09O0G6C06iBaLKjThN4lvdUf+7flB9UUxRDp3E
f9fqEDAVYALKfJdUQktQm85+Fu/jvvbRYHviaPTuq7SM1N+SnSMvo8RuW5hoxJMALYqHdipv+s0E
hAxy+ClqfgTM3Zc+LKj0CwErq9KoTlYtvzaCWtm3R7LqWnrYoA/noyl1vy1McRJM0ldFMEdXVm/u
fxoF/okZakkS/dl8BfrKN93fBBGM7Qgd/f14rQ28yaT0MJc4LyIv+o/YYGBSfRuK/JjQdpeh+HtS
5X+5ir/gKtq2Qj/yf49p11/Tr++f5rR//2/+MaZ1/0YYrI0pUkIRwdP6b9i4DTnRVI4vhRB0FfyG
/xzUmgDKxYI6XNLGHblk8/5jUCtdtDWKgappWkxW+ef/yaAWXs6nC0mYgkGxcpUtPfyjv5lLf3Lx
pTNgBeHQlrSjHX6g0KaWqScc32mBQSYc9Xs/T8zNkEPes24X60wbDjoWGb00QfwRslbbtnipzjO5
VUeoDMG10oN8qUiMuldtVaN3C+3HiOyH9TDiS12HPMIJsBIL1Gepd+PEtd5ra6j23CrnptbTlcvC
odqG5eLuFrLzrmXKU8KJq/4La8r0ZWAsBfgvk0xsJ9nF8ypzB3s5yOJv2i4H6Ku2+E03M98K/CNX
bQ63AYJt5F44a4zV4OQmC+hKH0rgPBc6YnmdTI2PrL/v937DKTcW/NMZwu8ewXe/rQEm7kwXIY4/
T/ZND6NjE/O/m9BzAaEmWPxWvSrlnZ/BBKmz6KutGvMuCn0Kfbfux1MJ5sXdx2Fo52TYdzO7QjI7
2KYO6fcwMNqbnGbrQDYK1pI8GLYguu5cnCiQEDTGXML1Vr3M7Csr0iXmKifeZASYYHFD4uqkFptT
R3zBtnfFlfM2zMyFgVbf57n8AhgoObgl49qGQvnaLdgvzeF07bCKZVYLHM6tL7wIqLR8cg9BatXb
0sv6xfghIMOkxFkk4aNp8Gy0hlLekIjRHzXq5AvGl/4YMlfaNGiCVjhkrru8fuMpyuNpbGd8DvFM
ah1DnAiR4jZlWfskFjC6FbvoIfzUBkERCXkzmvylYpD84ZlfI2oMa8dKESJvMPRHBCIS0xJGKRaL
to9OZEVD+Q0xB/E+Vd2j3PTMO8w75VEjcFk8zIX1VVNeXmXBqA9jWMvD7JfyADUtPltF0D3XhoWw
K5Hwjdt0RM082M73eIxoJbXTkxDNOuxQmYXPK2h1PcPKOsd2yxTMTvk7xRg9VnzFmyKnvoKeGfAE
lp1VQrSGLLrLAi4bE5MskPROH7Q7jkzhHDIHC7rOCNVLFqftsajgoiErO+O/sm+V0VoPiXpEFMYL
uWRWbBNe82EABISfIWbxutJNo4u156M8Lx1aq7RjPDdUi2GFdfsq4mlEXuGp4HcGlVfsfHM4J3X3
4UC4COEuk//HprsbiL0zSS9DxQC3Prr3e+jbXUjaKcmhZaTezJSa0Bho+CV1fi7jx7n3rFvuafsW
ZuJ0rMiw3EdUJINJiUWqNcOAgubD6zzvmgyT6FgtjUuVesPZbIpwn8eAfSzDsMB7pdWuUSwvC2Y+
2yGkiIgaegp8PQPmr3zYTdnkbLU1tTfYQ+gu+sY91GPt7SMTmfasKLmFU3zpiK3ZdlWMV7wL3Z0N
DJXa262w8NDxNpiJv0wGOOwibNl+cArIEDy9XUzFunO4p5FyoyhrI2gdbZLsuh7dkwf8iq2CeC56
m7kU87HMpd7KKvGy5P2ARyrGrwkD6DU5tdE6gDlJDLCF+SKSxNj6zakTTnNghxrtpVdUJw66ZmfE
Vv2AlXDY2KVp7aE5muic4coIyeS0ArS9B1k/HrgQUgIV3OHmN3fSIt3r6OdWcUuEZdAZpB8GJLIO
7m3S5B8seYn5Xsa0ps3kcqgZuEAS0LsG1cq1qJ3HKo6/SYpYzCzc7iO5Xq0fuLeEcbMlG4xHhS/v
yazpfLuMYLOVh0+r6dmT6STmhk9Zisjetc/Qy4OVVvz9rMfHybgQ6TScPgYvT/SE3Yr2Hvd/8yVP
BfCOPrmPoO5vE0d/U0uMnEsnMI1cf0Bg8gdLtPkVbLOEHQfW0wERyDkcFIai2olecgehuhodJtBM
h1Y6J9BV932LQwvtYjc47QZe23Gkn92U0rqXkJg2MhSotHCo1Cu/EsVTXMchp92egTBecCN5NnyU
QUUa1De6pa5svXf2Pw6geewoABFfu9H1vxMnSCxSWKfgyR2FMxg0WgLS9hELWnbIA6CoZS4h8DWi
O0pRGWtNRlWBiaN2LwQAdVeRUM05L4lEWgWqmw5SM8FYx/mMw6A3jKdU2/3RtsLyNHpl9MjwsX92
M1U81ZAUe4rpJHlhOFssiVzua9nOxjmbRXeJw3Ii84rZI2+RjKxcvxmg766m5VwbEl5+KmR4CArL
uzdcoJRL+bBOhfXYCP3DNyzra9OgeBwsr3lBtqvfJQdhiCE2iNBOdDZqbSsKnTVbQtDfNIa7iq0s
8W7sEPOuQHbKFuzOErim56ngW9LC3rqmqtZ1GVobPx6Qzw2DRBU6cFwvPhFzNoCcN36SHOIC+M/g
apPjFZKP09bwJflmTv5Q7DuZuFd+jpUBG0R6WaY016C71ClitGWZebFW3MF3vJ90y8Ga0rxKfXID
lmJ5xkFLEhyx1xP/DwkhR2WlOHM7ZVj8lEP21ERsTQt3UPsOGh7XkkcR4ruJczCdaUZivsRIOOAY
LNY7vV1mO+arm7AKia6qk7Phzu65sF3nIru5Jv/T7InKpePeIWZmv5OrY22acu0ThLhPyqHfQr2l
Olem/8xJyQWZoxNDaM/FO8DM+1InGIPVNF6XNcKOJuUgYqvwFdHHnvyKV3tw5DXT/uKkR678cLDk
DSyTlkEI/oBc8HiRtbfYBZz+2JDEzAU/Bve1sgJwafnsPoapKa/ziI/VNWq4Bdtr7xQaPXwBWbBh
TWXtfqt6/9sf/KI/WEJ6/pq7/pVa43fM9b//F/9oD9TfTJSJyncsMDhLW/cvrTw0dnQaKOEd0O6K
6cS/+wPxN1SvaDtM8ORL7NRPQg5zAesocgTMBV/i2/I/6Q/+iJaxGDb5nkTfSUPifFJxJOkEI8xB
Rz04RnKh7tFbhuyIixHkEqJb9s8/tU5/0tYKPtPv+lpQIihGbFcquOa0S59eENfbWNUTYlamDdZ2
XjRtVkhySN1aoLEyDblzDOq1BFGoDBWi98bvunZj+0F09YD4XmdMtAg+1DhtqsTo4Iv35mpW1JqV
U4lV51JplC3LM6PnzoO1iujL5OD76w+yvM+f+3M+h4RuBDqe748u71N/LnmQ2GUZWStzmIGfi1mQ
sKrKDZ5t7/jXL+X+2ZemHMf23IVSD2fpE4nFRfkZFcT1rOwJCghAASBE8Tk3HQ8mbN+tp7rPGRby
GHAXQ1RIUtzcVc4pDKa7Tkdq2yh0dUWoaBLyZbyds46NumncSr+/zz0fuE9HuSfa+kSoU751+qh7
hz6Sshof4TfH2t56FZoKK62fhGxPubTbXb+YawkM6dk3IFkMDIQY+eTjw8WMmzhZtkLH4yAMJWvS
Sxr8RR5uZ8/bk8DKqJ+fGW8xM01wpTiScEqKwUAUToz1a130hPgt1uGhR1qhfrMTI7C5zag/CKK9
BPiOy8r8MHVNZHiZnYqxafcxzPIRv3IY9jurI77U84gJTwycZcV9O1YPpi2ehmR4w9P/ZheltdcD
hP2VVc/wuQEGbQc49K8Jsc4PXeQQu44fdwsT6YUCgeQU1MMjvGdW3tXE770EnkTssouMQCOhlUHq
SX9HJfzh9SAsuol6lRkPQ2rI5IDriltAf9994lUI+XBodLwJ66ANXtZmX9MscSwYDrAjZgiiBFqk
dYbhONhMC+y9M1HqJovcOjXqgtUFhXvDLA+3pL5hNy8AnbcjehQWHkIM8V7Q9FxHzMpLZkeruVfO
MfB6CyKBc03A7iURZrBPZRCihJH9rdktD6oSrlwxtcXTPCUumbdFvUM9E36HHFAdYeN1XBsZCJ6Z
tXFrONgdB5WNF7sfuh0oUNyiKd8dreJIl2DfluMkEDRrukMNGEexdt6wRQg2beQ/D4vX3Y/IAOrk
w+TL/A30AbawruqYQ7KTipIke9R1aK2S2nvVSaERUxoPRsfiiS++vGXVIC6eRAqalepuSFtyx5VM
d9rJUr32sXuiLf/RRsZO1WTFRz6xvUKbb16XtJcyr2sEUeQ+9gMVoePqKwpconktEJIYZZw9G8Ng
4xGsuc1VsuSiktbuItG+iQb4/7EB4Q7bKbtDDRPFn7I3sBLWTiS1cawKlbCTAMLohqWMVkmWe5vI
BqmSBjlME1fXRy6I/FBO9rPO8nCDyfxe2WMIfssRVLXU50GViIcsTJvVLO0aIZJv4tcF9UcA8MGa
vC/4WfTX3lhoO0k9VQfCG8dDbc7qqQbIfkd+hfnbGvB76sfokno6Ma+WEHeqcG8ib1sZBbPtyFzb
FZnDntU/pLl0H+1uRstl/iaRid9zn3V1WLP86Gj09l7ONopc6mQfl4PxxJw9hpPJ3rlwhX3uBhT0
uiCa3nBeB4FfuA2oHGVsuvs5jVhGYnHpXryY5WMwVfCyuF7huVbjElBhDPJoOrx9u9SiWlIJmrdi
XoQmbB6/6bJiSwPvBPeB4IboMfMEIGmqdv7uFeWdFap+Letiw5wlWBfsCY6F7cOAAMp452Vs0mIF
bp+VScRSP2chYeQ4Ljx8hiqATSDEhD7Gdc+lMTgrs8nuY9EEZ8BdMaKh2L9MmqSDUTv1PqxidkH1
9NSQBbBDJnOOJFAWZGvsxBjKYxZAnmfxcDh0sXBwyyjstdL7QYf6BoHyNQ0jeW5wQW4bu1d4Wtxb
2aUD+V/yWTVDvoMBq3EZVfXZrlRCTG5YoBZflLym7ZLJtNSyomYXZ9IBxlaBTC6u0LfHAIaR+ko2
tBMHP+2nJrUS2YRuekwcfoNiZ2pa56bpCuwsjKlULRERguHoHeKDRrEDbQRSF5GR+aWO5ImsYLmJ
zRH2cS5+yKq9KbzxSnZEVlhIAEDehV54VbVolPO4z7bIkfpLJs0bX+niSvOTDxX0qloSOGzPXbqd
M4yqa+C5/jpozPJ1chZ9SykrWkg2jMWC+cERka5qZyTrfUQrSQxVdo5sgzjhKtUcNzOGBQORSW5h
6G9ZH5594HgHb2jjPcyo/EAWXcsoEnGWP+krkkKySzp77gVjMnokk3MtJvRrbtARmYH73fDZN/dw
atgkFWprN7CRci5t5v692FjOEJF4p+JryMUhwQJIMiqbrSZu3pqBDybCSnJGc0yBjwaBskna6euQ
et+qKox2k92FB0RTO9MxFrhc62w7p+j2iHVu4LG/zknWbgcXKVFe5+61yAZ3m/l0ErhB7ChiCUDk
InNEY8eWvT7IEZ9zNmMJxACxbGkQf0+2iu/dPIKsYdR+fOUFQXGZnci9zuugWSel/+HkghKLPfkJ
Pk4w1N+jJvT4WVzJaQdvK1YgLboUtFiEJ3Cz2Ou2pteTUAcTIZoIdpq77HqaZnbeSYTpHbbtzrGj
72PXvGPI2mJ67lZ4FbpzV4rwoR16+9Iw6hviwDh2Ov1ilpO5IxMs3WgDlULhNNauKIob8kCck4jN
mwrpHEUD6TcmM+atmel2q2tibsEJMTqqeAJOIZifMBTABocRTR2zT0pDUGJRYn/vGdcRsWbGBT3u
aMU7OsBi780ZqD0C3/e9P/VHZ54ewaPnqFvqhx78sztJ59yUNjg1AiiTLLr2aWkNrdcsCJdkBg9X
k+lOxJGXHTo0onZxb0evsRoZ0xhcj9ghuTnrYmJqif+n8tiZY6JzgU+FEgwu3wvAWhDZZNXjyCNd
Vw3XeQi2z+yK4m6M8H8wSO5foTYd00777OnZ1vLY6zAFLkLmJCtYFbbxfVtVoP+DdkeOM/cth/El
VqI8j834YZeowmTEl2ylfrpWi5VPsSR/KahNXls/IxvIWrS4hd+drSG4DtnRr+SoJ34e7WACNPvr
ziWAsZhuDcu7I0HkGglDfnTC0F134XDfJO14w7YM+cUU6Zs4TbFiMblmIlqCxeJh2FPZbUXJDdbY
9TO5dNvIhw1gyOpH4oaH0UcBFVfmuPHDUV07noKjEqMI6hMwJra04Rhlef8xd4VPkbjURQ7OyzKI
oP85ON2b1BMbhsfzgqNDIeBFlBEFUJVt0SO8shpnWHt5CgZBV9+9uoDG3SBJp0rJ1uhaK7TYlj3f
2EYhnH0b2WZ5A7yGeGw5h7cc+M/xTLwFN+KwKYr+1msxiBF/g/wIrMwqT6LsKrYiuStSnjY5zpCr
xAonoCIyOrZFjE+9ZfDqVCie3GzExBUla7qQYBuPBhQBwG+nrE4QKWPXOlPuY1BOKVlGJKqkM9UF
B3EpsIoFiIoYDc67YnKrk40q7rqLAFT3Ik7PE+J4irjYIdNvhFkwhbV5AELt3fqlk1+meixAu9o+
yAWUoEWQYtwlgsG6q3DJhitDprfSy05pr8QD+HBJxrNf7+uJykXGgfWuxwTWCZkQsJQ4DcIbcoFQ
1LV9+U7CXPkKtyK49xydPXPvJGc7kPZNMPvjuSZLnSOHUJGpap1jbrTJPkoT+9QEaLykNGFpok9d
93hQdsIgOgb1CIlDUf3gV2X9xmY9mvZ+QTQrCNP+7Mexfyz4sWPetIw2eZJiMWt7Jj8keDjyCphO
9DrpxUIQ0UXcddY07kO/BN69VGk4sCQPEnMa30TD7I1vhwyEoiS6CTXSOxvxeV02RnBrlUFKVEUL
QWU2SuNUVl39KK3sblIV2/2+Q88v/KLftyQfII/rlbFZzBmk8HYGvPaJ7/Xaqub0GfnstO1BrlWE
JOASpYKX13/dEn5e6i1RaaZF68mSmDtELBzNn5Z60JotrEstcWJlZqE6rZM3nlrJnWVxCpiMX9dD
kISg95vhF6+89LWf+l5EoL6N70M6ypSL9f6nV54HSBeOyytjo34ZlxIMnL67J8xHEvODkpdF3Mah
AljD5fjvhvr7/8tJBBOBwc3/vaLekayURsbz9/z7HH39HwB66Sdf0d//wr/pDeZCYOAicRyTyL1/
TaTE36TlkwQIqEExxFoQDf/cWJMCaHNZeQ4TKwdGA4Odf1qL7L/Z3rKpJmmb44ox138ykfp0gZnM
u3wgEWytHVAR3udL20e2puCWA8gjOVY748YdRjZCpDJN8YGV4q6sWbOFxi/gs8tE7ecL+7fXBTxh
wp5mie+q5Zb76cI2pCp7uPTk6yLHgDlJ5ghFIhraUmR73RELkyIGXUKf4QfG0XxlmOWp0IsJc4AI
5LcvIk3urQC3nhO+Jk39bo5kMUHX8xKNUwepWjMsyxJrDbDvF2M1i4HkH989P4xgwqggc3x69zaR
s3NA7i/rtfJE5BBwvbPobnPnRxfngN2OdRnt0ELSfXFaT85mQqL10yV3+/cz4GdM9adR4m9foG1K
6ZASCdpbfTqTEjK5tMX2aqUTxDahPg7aOIQuLoAm+8VLiT9+XK5E2zVNh2YHq9vyz3/6sVTlpOY4
QVGkN77p6u89KYl6ZH/OJ2R+ubHDb7n7NYjHTa+8XSGQODfZcaAPJ6+EfSdSQeXfeba4DbR3ZGG8
68MCbhIhrmZ/+9ffy8JA//Tb/P7NLv/8pzfbJEloYkMzVq31DUkPKgWNdeToO/SKoEkuzJ3oyqsN
rjEnsTZW9MwmfQ+/+xfv4xNcmR+I9+GajKIZGgvI679/HyxUpzpLZ2OVOjgaUq9bB8o5p1D822Dd
xgruHKtdspVJXdz+4rX/eHG4+MJMJfm1fHwgn8alBGYUrTtqhBnVmsdnuKuyjBYb25BU7clJo6tE
sJ7sIIr57YPlIN6M88vo2AhVdPduxNmFMvUX34j9J78Mz04TSgBwdZun9e+/ERMZ3oQHmReGueaS
tEvBr7dFFrw5XkgQmfWUHRxoo0XTHXtDP0wYQBKPxZxEYJ452E0MCx+joXPIvRJdHyV739N3FkSB
+Kp7L+caUFuRX0JP74uo3/WJveoT92miYVgZ7hRCe0nuUpKJCF2cN0RYmEwZ2HlVCAiHBrod9Ihd
K5LbSEOuBDP8LRkDjzVReS5LGFOmj1G6ToePtk8QDiLKzEX4wbr+LfC5FUW0jBmTL36Lu/2vf9M/
HtRQ1P/15XFi//7LK+08kLNdcSdRQkVV8IQWMyQzPDn0IaPnCK26B/UqtIvsF7P3T9XPciErHjM8
hSzJCP7zK5Nm1nZ9zc+Wm3B3h8jZSAusYg6Lpit3ObqN1VLD/+JV/+zQwdFr2sqRuHJta3HE/nQf
p+AuOI9QTlex3LnEa65SQz8p0lap85CRw6PohDwZPsz8/Cv0G+TaHjRiAHxAuaAs5+u+S+69QGMZ
8q1zZLSXQqZPXhLg13cZhqtf3XZ/csv/7i1/uuWdKWoCrTmTQQFstVPsl9duCjQ3ZfeEluutIlK8
1inpBnr4xff12/fxU6m4/Ey8OLf9ctYsp/Tvv68OKSmyCFQHsJVweIXnaFHkukc7qLdU6i98lRhW
TJLFywOt6i8e6H9y4vzu1T89ItgnBIO/vLpbQzJRXBvYrXrhPuJT/tU5wgf5qw/66YCPfDykU8tL
sWlgPJ5uMsl+KvzVcWX96UdyWDgvxxWEq093HM5uaaXMXGlCGyACt0aJraA6u7mAXzsAma5faqM+
gwpaDiDWd/k9CrZrcoDT/KFVxemvD4BFsfjHT+6yCIPABTGJPeKnAzSeQsS6BMisW1DFuymhsVOk
TO418AiSZjmf2vrVZFhhgHzru5cZvtBI+2/ir2v89EsA5zJOnnCM7OsBYh31lpVT6vEsSLEuj2Ge
8eR2AWTU7629hdrujDep/O4ALQf3kjIYqhOkbNPKTAPYV8jw702sdYMB61Ur0HVKfai2f0N4Ahwk
IevNL7di2JrD48REPQPNfqj67gd5s8Zl0Hl3rksSHavoda4kKnzbW9PS3RDfUOGTmpT3nvb2Mcjt
M0Usa7isjLbs4NdDmPMtTKaYd2NujMSF4Qhh8eJIOKkI5IoQ7R7xYj8GwnYae7HcgQeqDZT+I102
G6CIjAIzba1jrE2LWexwPbL6gntNo9sO/InS+Rp23caa1dEa8Oqx+VqXGNFcqzrDYMIs6oPb9UtV
7DMCAo9VLsqbnqnYzrMz+0gffAdiPliz00BCEobmMWnDK6LbDkDbyRi1spvKxahieIhB6lSqjVWP
l9Zi2vfgCetblE4nwpWaU+nelvlMmesBoYacIYEoI3S9aXaFmdcbqyV419IpV50I73F9rOB/oVRn
4uQ6IA77OysmxjUhuk1RDZmB8cDQp8BKAsA5jpzbwf/ObOoQgkXcY/FYeX4HdTbtbuvJ31TG+DRE
LTwxdQ/8n7WSeQmygAbdxLGXlsiiFlk6PAwWyd9j7x7OLr4gRJ+eR76awjRD5bNhbnMknOE0zjQY
gNSHZOUAhh2eQIBd9daEf8HN3X1tgDsve37yHGeMXnIAFPkwBV29M8UEy5khFPOiUOswuqdXCRS4
pkxuNfJ2Vs7tYxMVa7u7DVwAsgmf5r4Ea4ISDqHTwFItO+WEdydqZZpbNTMfnA5Jeortbo85jcGV
h0y3e0gjsAPmeKz7H97/sndeO7IjWZb9lca8M0HSKIFBP7iWER5avBBxFbUyI2kkv34WU3Rn1Uw3
ut4HKBSqMvPevBHh7jQ7Z++16NdHxisU3ceBKie+EfdcpxYtgQKxXUEwMOmuVmwJHsTsEZ6YMp8m
KPYMa/0zjgWEkcHe1lO31/Z0m8SdKo6+f4CWOZXiufMIW7X0XHmAVk82Gx9h4I17WhxtHlnOGYnE
Ggjz9Cq9+6bZB1Nw8cli5mND6BB4o/kMxmFTMcJK95KNyjfNGDRVlB1vQ3iwwqeccYhDNKk6qOnJ
7ADx+1cjC/ZjPu5Fu3Fe+JPTlytGfYJqU1BfA4+FQGs1cQyqbLEinIiIdVU9zego1XAeOyar6+yr
7DZ66M8mvACEC6x1n1S/p5aPQg8Zrp8/Tc8p8HgM3ne5gm7tdGvHZ2XixVu/+yErCk8f1pBCl91z
zV1n4/fGC06S8JeT3LFx37juQxad6+yaNQKzzrMkZEMHIaDIX3shObCNIa6swsKcgjD5hjD+cOvo
oCf/LJ1+7bIrJoRIBrIB/ZICKya1UJT0e3XK9RBU6Yu5bEFKnODz5DBNdv1s74f6amuJfDr9EXNG
LKN8vdCSEzPbZpZ9MEkgV5CCVCx3xa1hSBa0fCAZW9O6Cv/YhStDH1i2LxoVkLH1urWxe+69Hir0
BQWKuNbQCOFzRsMhNb6L4cdgQkQjdFz9BErGjNPYB6XYMwODd6+wbR+tLjdWVh6fmd9B7Aqqx2K+
GB0saDLU4mcf7zLD2rM8X0n7RWQPhbsv/TVknLEl7XwJx3HbFq9wxaXvgzSkQ8sOImMx9NZOe0/9
GOxFDgz7yzz70UneYjfe036q21s6E51jq+YYr0lDRE5DVQquvIBd9zo8W8TI5v6WZ3fNHG2BEXxR
bT93UbT2Ce9qp7iPAijAWbofEWyuGujVsguTlT848i5lz71dgG2DdclJCsuKnUv1Q45vGHGjFW5E
qOol5aMJ77Z/EsjifEi21SuY1k0wfU24Flo2xwoqAXiG+1DbnOe9DY0TXhg+ld96OLXD0R6uoXNc
Ug6CYWiM3jkNt6Ikc662jAurLlgXxS4lctE6Lu4P9CVnUq7VRhc9Pf6Wu+MzsKpxg1xEvybSlRcA
iJhfat695mJqN9gkj8m+FB8lxlqsBb16pajEPSMqN7FzMj7kx5xs5x/avC+Mq/9qz+297A/z8IwM
5hQbZAL13Dlb+uKx4Ydbimn5G06ebI9r8FYDHCrPs15L58awG2RmTUxx3b5SLFh5Plw7tBhVeFfL
R9/8BbqlZnWcNpvskn0WmjgP5d2yv2kq7iFPjvnmgqGlG18Oj4k/bkrnofWeHb4WemXdueLraU6J
7W+snMoLo2iqoz2UXXlgz2mskGDiltqb1aOXfxPfsA7aLkJUUM58hTNLGrVCnYRF41D+8mVKUfqm
W+KQ/PiTfajbFR99EXPzkR0rjC/AVkT9SXy8zI7cYsNBKQR0PlpBQCDzkR7K6bPOt0HMo+MtWsj1
6yT57LMlBb6L+GRX5c/OQf1Tiz3vA32qiots7lV7HisPL3pP8+/oX8Ba8bAJ+GHy47FHAt/85YHA
k4iOg29Q08eVdUu654KStZqsmdUo3yMyybQgzR+G09+TWe9PgbDnOw44494nt62XI0R21Z4z7QJj
sldeOprbNs66tdV44I8bz7rDHl7vu4p3Y2I23wHhde9ZObwZtdHtgEuQeXd5UmVZ1XCpnfVDGIxk
L6wah7kU77TOP8M2mHeWKPCJhMSGVNym11RYzjdzctsDJYkns2KL1s3w1lVA0TNpg+BaQw1764Me
aXkzku2UcdRv+YarB9JDLUmaQu+dzGRH0Yzj/Vwv1AD0h7uq9dKTJsv/ko7fBsPq7q0hk9fKG8Zj
7Shn63jxe5rpB4pUaw2V5ox7RfIAHJtnWg7I1p28e3VG+yeEHH8tKr6ZZk9AzMVai7YFxlfiGlci
k9/JXcVktFli+zL+tAdAhCOpiNUUsJLsUh0fwwihhdk17RMEUEY3tvPpaVkctbOIuHEF7d3cjm8d
eom3QDKFmvMu+l7XfF62qrx6fg8NHJQdJbdjmjX3kG6gZ/YtB1Lpm8eqcJ4AvcCLm7thxazGWLuh
Ei8MHXZj3TQPgeXHhzqtg63Ka5JWA5krei7J3gGic2AcllzKOOIoMjvxtonFdZpQY1Eb6HaqpWLJ
SthcCxVnd17WeEt55EmaC5Ava5IN2QeDzybprSURRrwvhb9xgNQq5Tbrlu+pKYmpp0NKfJyE2jqm
Y0mgK8l2+VLK7iZBhqNhcW9o9xG6bbCNWmjnrYHmnJUhUVWb2AjM9p8KI8fKDid/TbmO0LvDLt3o
Uxo3FAPcmRNoJmkbIB2b0b52HmecFhqCXWWHgdAwSIg8jcmw8xVVJi9xTX6fTxLzF2q7CDuURkiu
TPXodpG6VrFT4GhO37lkV8ekq8+x6/+gzgTB26T7343ZUeGy+hGUub2LS/HeSloFdU1nwJITv4ld
7hSl3eXfgP0Vscl9wZTlzIcZ3D4xDCsrZP4xG8RQ3AZ8Upzr7Sjp4xptzm0i59ZZL05SWeKmEi7D
47BbUi+W3hmDdE9h4zo4jOELIpyvV0QXLD401XCvsQBdGU9Gay8DowrFxVgnWXToDN6iSVOfPTxn
W38AeMO+eV+YxSPA12ugjA7cjXtqqvg2R+hjQ8N4aJuYWzDCdHrX1pqO6yPrdoD+0FZdTfWgjLyd
hTl4Vza0ul2JgmsIDjQlf+kueYpbRLBlmO+62PlpulS1hwHRVG9THlearIjuRzy6c3DNXQCKVs3U
y+/76hldA74wqWEplMCFIAqdshlPVYiJoUv7q+nXr+y4d070O+SSlIMOxR7P9gMrW+SffR9e6iH8
3vnICWAvp5MKNnXScxD1oBM5iw/AEYZYD0adrjTZmjLPISvl/sVJXYQtw9Ue3KuWFskQdBSRIbxt
6NNdMuEGUxdPf0aEftyOUwvY1GV3TgU/N3/N0ucTeyBiUS1E4ZwvLUyHQ9kN8pwpeRfwoi1HApmJ
fbS4qcZ12GIOnIxzGozVu5jscd2R2GR0OG/zOcaIMCc8CQq0Q9oiL49Lal13zqJrKK8MpzdM9a9N
zN1Au/igTFZ40AX5O8xrGdwE646p/zau5oUNVsJDKIZ1n6MwaCxYSEHqndvMvRNjeA9K4r7vo1cC
RnfxTI7cHgeYo/NPNuNU2hq1DaewgzYTequ4ay9pK7ItO15/MwkepkXpPqSp/60U1ridLesbDuEP
A4gIr3H7LqJf3rWjuTFtzkBVyzOt0pa76rkKHCLF6CvmVd8rq2HeNULaYAaw7XNO3oGsBIBkrFjD
MO/T1LnV1nQ34o5VWfVicx63B+IcnWUjBYrHreliXebbazGa9lHuctwW8qI51EQeGSXDbMtdklDa
ntt1n85ny/qFmeObqRZQS2lcZqv77Ph2t2HL3UT3x7KNH7PQvtme3jpl/n3EpVnz7nCdO6iSNyYY
255vn9/nn6XID2Op7guKhzHPPU7HPXkGpn+IhbqrCFIeCfqNpofD0qHQeChImMxB++LJpWMFCjl9
trJxbdjn2WXfXpdc2q1x52TGe200vFGHd6tQ5xnomygP+FFq6FcMLilhlxe7bDY1OgYjGB8T0/pu
SiZXZXmAOPqSjNVnVopTlxBHaUW7NQhUpdYLWP5t0ofbTB9nb9qWgXNo8uzo0MKMHJsr/kJbbndD
9S00h8fUnR7H9jPLvA8FyCsQI4fuuUIF7b/Ey/NRluXFoovt2vSOEKlLNs3yZhD3zM12W7VOyNOB
6glfWzt1B23ozVjgrtIce8roMSyYf4vwZ1XJ02wQrDL8DQX/m7ccdXnO2oH0icOFMCIojQXjXTsa
j7rvb8LquSxYemuVgiZZJo+0DXF3xOaNvPA5L7pXoMFNre6zqljx1N+NJvyesIofYUhdAs/ktEPN
qra49D2NjT4aZvBVBRgCyyHelJ75YKLWbhL+ECjYfnkj54A+OdkmbTHDOQW1f/WDdkPYnGKStSc4
f4LQyvXP6q+ux1StIWq7ChyEpkXcnETu7i3ifvboXaNUQnGOCjA4sf1QIGzaptN4YPACColdD3fP
nyLkjdnXd4ZZXfPcfRAMmHzjjsnNUwSlkMTyTAQejM7K7Pwr+AcnlpfQFkeSl5spM7EHGnwAudYK
vMhuipKLAySFutBnAvUWRkvAay18KU2L1175jL3jpVLBsxD2r3IwX4gh74xSfR9lf9Rjexp6zmvl
U6MIzs5Kkgf0p0OX6Ht/ePepX+UivW/j+ZQ041esl49nZg7gDd9YB3BDfagd0mJzoeAWx3vbMewN
lUt6ezWTQIBVoIGRUj/2Oiu2RiDOeUQgZpQpIbL2qEYeIXELkMbIuaVl8ULJ8+zFACcq9nZ2uANA
WxFdA2lV4kFapmnbocLS2yjy3USFhk0RRlfm8gFsbLvZwN3bIiB7qppqTxHyUKnx2gvElKnnOoeQ
fcq1alFk+kOTQg3S0bsbwc6LBcE3kXvjLelZ1HHy949ES+6cbNwPFuMOowcTyXOZRaG3hYXfXlP/
k7zPrcmSVVTgrQcw7sAtIwE1Xnnv8UCFq0M0nziWbQOCYiKIB/ZcROrcONcsjDdOyz3fI7EuV2NG
nl311zmJvmqsnJVoi/UAHSHLXvnC184SJm+c5r0n1EducmIa5e2CeubqVCdPdcNsQeU8RoryW9hX
T1FIINS+zIZzzzC2XQddchoLGmqt2z2kmmxb1+DGmmklHlLCPqPZf9EJJa/q5aS/VfCQxjAiRnWH
StBdU8WDPvVDRXC9MqGf/DyCThd/OA5Nr566WV/I5zaCp2BamtHrBCktCM8ayeYqRmcwPoWecRx/
uuo+itHUWKSRIXjEmyo5NIa8tcNPq9/k3gPPhSJ+FDgFQkVO7D6urvWwy9UxQuK6qpgvMTu2OOqy
pL9rs4VrxI+MAcDMFDIY5J7s77O6JZoB7Tbqqp0dXvrpWzfB6DqU/rMKdyCQUlJcLbfhP9Yd/1I9
6pp+l+C+fnX/e/ll3+tmkmmcdL8rrP/z/z3XJf/5b/+R//I3+offV/37778Jdt3NV/f1D/9n+3uu
5KH/yRn1J/SrP/4Mf/6T/9O/+W//s3QK24j/FqCAx5k4yr891uVXXH39Q1Hqj1/6ZyzFptjk2+Bu
bcHv6PtsbP4A3oa/gUkwHZ7EpI5IaPwdpOD+ZgmyKibXQbIiYpEU/xVLEb/5gk0xEAXbtVh5W/9K
LCXw/xl4S4QmpIPjuvxmZET8f1pnKbJfxqwDUrmZno/Ltnst54RhCj1MHGr9MQqzpyHkPSEN3kYW
nWGYIz2yUOaA+1oyvaHYlR4TCP6FUPeNrZhYy+HJ4ANjFVtWvTXndoo5cWr92VNvOPicXbAJ9EO0
E4khHwM9gHlCY07SIzuGgfyak/Az4o1cbqbCmvEbz+PVSIwb/E/IVrMx5ZQvw6Lj0gFhsG04uo/E
078j0gy4cc65CRCq4MikkHFss8WRkHO9Iic+qlOUgQSiP29ckiidDjIk3jovsgUA2TnHSiqjc7Nu
arY9hqvytYepAWw/0qRhiPkG1OdycXvl4L4WvUPKN3UF5SBZO5rcYjEePElTKQnUi2XpAq4KpO1x
cUi4bES2KXuZS4lyQjU/+0R15CSQUuQDdSOYTPG5qb7iOaH57uKwQEGkr/E81mczd/WWKxnO0v5I
7+bNsfh0GdL6ZDaaTUPTn1JS66smzR3uqE65ne3CPrJUfs9aDxCiaaaMLGlXvsaJfmA+am9NExJo
mMJPSA3DxP0Q+OsuKoCQp2C13Ik7Gr54yRIlLXOi+SXDsCRtv82LiATjLRxV7eJaY9KNs7Was7ui
stID134gNpajL7jfRuKiJqRQo9Tj4ww5daMhZ14M2G2H2hr2jTfoi2vQ6l9xMCsuyqdNsvEisx84
b7BeC1uI9kzhpTz5sjPlipwOpFo3sJND67CytoL01ncFRo15fKmr7m0ar+guJ7IL8sUtUutJN17y
mi615hbm664lAEjUillc6bW/Eqiam2ruT/jbFBkSF4a7Q/FUdXx5eFp2WGmHbZvoX6FTO+99F7zK
Woj9wA0FAAOjn9Yu64XNRD/YAIzhIfFbuX1nnhy0JdtY2ZeoIno7q8nb5a4BcDi1B9yrtUnFipLy
xrKiW2dajKezTDMJV9K+J1RbXWM2ex3XEc8+dG5nugzrgnlbkdC4b83OPvRgnFJXYKOc7ZKXnqjN
r8kHIzo0yrrLB7PY57EUxwEv8ImLy1H72FkZGcFxd2b/6kXT1dA84gTAxpMbFc0uNv2yXYtRW69l
MQQ7igjRA69AGJ+W53Jv5OyX8A4U0wONaPh0HmN+RtI1yj3pyfMQw1EkM+B8mdEiLG/KyqSrzGjF
c1KH/Obc7G1628AzTOOTtr6BxHHO0mwzjopTdV0Xn20dGntP2PpeKbzUgY1etaHweAyKpchAd3ty
KbyUUzjdici3HoG/MW1D9rPPfV65AMASVHlDfkiKdvqVD2P+XElYtzVmVHs7JHa9A0UXsajEM+k1
4LdhAoZveUvQevIqtrVzpR6jKFiWHEwF133nyEPbxWaxSFTdDa+exySJH7K8Tne9Hzp3o1/jYcUx
8ihKmC9TYjD71HqPqXnh3pHddpyTyNyHKAc+24ExbQMNVHrg2J5mNrpPtBGpw1qoVuYAlWz+nEV0
CL0RqOTkI1Dur3HmcNxOw/vI82/Z+EUsCsxg4voPwvHVJo0Yf/XT/BS5kDqCBg3bWFNb9IPzOKX3
c9dO57l2wPIZuXvIBO9NXXY33AT+OrZ7/ZmaOC+Rxbgnr9M+P0XWsUHkArIeUm47fIR9z3I+AnpT
Ugxp5n5FuJ+tidvSH+rsaSbyPRdne2Z8BJ8MPnIc3mo75DZqle4b+nmWphb/w65dPlvL7k4vDUCm
dtneUJm9N2Uu9iRPasQK2j5Llw+OqlLduXawlUx8nB6UMVHQMdLKv0/RNTzA8si/OrTXB5fX4NXs
c/1tLFtnPTs9xADviQKAy9ERo2/NueoRpLvc511unrtwpoEbBozVSZHUKu6OEAhmlh5x8OHYWPHi
IMQ8UPkA0PqeRgeLXHp9yDXB7G6opILQqHJjAp4XjbtgsOSpd8zmHHlGfYrKMuGXzQUg4Ga6xnZn
Xh1eO4xA23n4SZhSHhUxaLhviBuV1+tDVU7uaWbQu3cmiNDIuGEFdcJ4MyS0mpXDZJoc8izeSmtE
eFm1MBej6V1wO7xFjqEutYxNFnVSJQgFrW+0IEz26MrE++gE6hz0kc3TCGZf45viYooEEiPfP+DG
AcLaOLMWt7rDtCLNYJQ48oGH2sUY+FnNCzbQ8/oD+bZ0rWrwBC6K9Y0K+ZG2Vtvs5MwFll5fvI7c
eWsZTOESM2KWGLsk2msdbQWWjudac67WXWtxt63Uk8JE/FrS7F8ZXcsxY5G1Yq+JU+6pRT9kxwp/
BW6xvLn1/EtJooA5IEN+X2YvGWRC0quR8wpTE57qnPP35+jF8vFZREWov+IwY66qqPoAKmARIaUh
dqJldSC70nxvsxgVu8kVTw+BeS1Y0GZWfvTzDGq3XYLGoeiD235Y8On6aPPejmtLxivpkU9wbcXl
0sOgy+PCoNFKw1E6wdaqTHXXMYR9gbvHlQH/zkPug6YBAdvxHeK4IvgvNk/8vjWHHplIDRIpPrgd
Ts/M1+0Pg3jn0elRb7vJ4B0mL6UEAqcNCjdY0wUm6nsasDYQiqOeEwfqYnRrvXE61sIarp2eGZUo
t7wOC67UphkE4wThkUH+a80ah7V7lTwQm9z/Pqb2ZAjBsOAdZfGiJbmQ4In0cE4m3cHw01MwjAsE
lENTEO2QJF6sKQngzkbWGeA9kaCE5F6x4E7yiE7BqCgLoupYzawHEdD09lWGyt73IMMRCSi8HFku
dsP4YnDEBTMZYjAa3FuS5D+tZHhnggXBqtH+xrNUutGRnxMiA0VejSEvKkSNoWpA8QCfNSxGtUOM
XCpMyRmM6Hxs1eB9QZE9LChbL6S1U2X0U8dWPfM9sVZpI4b9vDBwnYYJLtwV3iNgXCNZ0N9IG7YU
AnL4ann73Dt59Foo5ZFnnMYNo52rNKR5dOgIE3zuDeuu55MCiZME5lNhjqmxRNkTcWkeKM+0T411
YfDGQW3alneFpNgvxJCuRy+FPN3WwQlCI+kJZCVaNdlTm0Aln2dJb65i34x3oD/aUF7GTIkbOVjC
NSb2q9HhzFhODnRD6I/PDXp4CWKJ7RYnXVfaLo1JuPFPHGR9vYrMljm+O6vw1SzL79JgZC/Z1h6E
ZyRrAc1pNfiw8CEYvwETKrjB2ptsdJ0PwXrhzGDAYoxEv/Ts0W3juVAPbzzHn2PRgMZfILS0Zbt9
Aa3lZfQIcMGPPhVGMdwVDphUpaLXiRT1sUYFtPah06zSzqgOWePobZdjG1j1GiEBo7h5zRXF3bDX
mUgiGLB5ikCECOnY7w3sba4GD8w1Vf63wGfKNcfW0TbTem/4rFbonqZbO/gYY7v+1kwKlkwHVN/2
nWFPLElHmzBMHyJgTaAprG2RNJdAsav0G2rhScg3ASbZqR7AJM8h+R6qYUz73xrDf9Vm/1pB5ho2
MGW9lZHwGNTUb69zHPTvlj92AFaONkvHTWuFHIbZZm5qaSOqwrHNsNZd9lGosZi/e2tFOPeL2iMs
/lLlxBmmWyzGD76S4YQTByoNUoJ0GzhReUo4DR46v/jo8lEtDGwsFhjAQJORQclUeQ6EjM4B65W1
Qz/wNgLn5n3KZ2HtjvWJVZReW+30brhBfcxZnj/0nntzmTzc5qA/TFnJTSzU1cbzJB+ilvyssxJ6
dSQeeWEw3iMBSIaz4VgMhU/egb1c8LiNvkDqBTzb9f64zmwjI9VG/nN2n+i2VjK9r3L+gOGc3ySo
6I0VZR9UdGtsgED6oN+0pEReoex+5k4yXhQ8Pd81JsrnIYuVbMKHQHjHiswTUNqIhFHwfSyWfaTV
H/sRybIaeaNEnlo2Q/C9RZkdOK4RM28Dzg3NuCO+xlK9rTfNUMP9tzpuWoZfbCDNR2z+KojUVU+A
Diyvan2Lo3jriXu34kZnY689+oXRcyBvCHWaGTmRLkjim+mLX2U3/zJbtaNS4j8ZszMeao99sNH9
aGod7uyCbXwKNBp54+PYu4yxJ+PomC0BLEcQsKinYVOXRntXEolbiTJ+Iz47nKZwXCjQFOR3MsNR
IO1vicdtpQqGfRkTMHIp0vKr82e7DOPzVLruOmw1fYek1gnyE0AABR9GhzhPLnYe1JtEB91OzJNg
sl7bm96eq3MfeMkORQHfO83ov58fXT5CV9C1nU3dMGG3Ry7HJNsMCqtWJ+8U1saVbKzizay6u3gs
d3z4EjfJnkM1rIbMVCy8XaiD4s6CDM39k01nLkitwPYGSNqBancNxz63jhCExtnTQRXr7I1ZjtnG
iFC+/a+lIvT/B1bTH0Cf73Vfdcv4K07r6h+mTgsj878uUx27r/+rPcUv+HNIFfzmUG9xaJ5wVeDj
jynQH0Mq+lGW6/khxZeQUoq3zMT+6k75v5mha5s+sV0BOtQjJvvnkEq4yJwEUQZ6WKEQgH3+lSHV
Ur77exB5qQVS51q8t4BMfOefEuq1S3qsI4/N8KHT58w3v7xQW2Ru0DrMdrZcgazk+rdvzv+j9mPB
vfmnfy1Bb99FUuUyuLMte4GZ/j0Yb7NN4/YHYrSJOjW/NDrIqmNpBA0uPdB5TF+Qm3uXOgKwfpdl
7FjuZ1ygHKcRa7ccjQy6piKyC7kTgwzENlK+BfPOnDmrODTVtw3f2x+Y9WgDc7FCn1hDwauRd/iT
+cFl1xQHPO9tczJVWsJ/EBk4Z58VyYY+QiTOTV6iZMkau3kjDj9xbszIK8zKTDccBFjdRr4a3oc8
Y6+gnZS9LaJxLW/ZZDZPXpbl0WbQzeydrNDrsEop6h6o7kLnnYkM52KDT4uJP9qoyc7CZPPFVoUs
UJfOsAWYKPeGbC1cyxDYOqYcrABao3QizCtT/5ywTZcAvP1Ccm2V0tHHjk1J+Ui1NbI3dTyEe7Y7
/UOWWKyruHZx+GQ281GW5r3RjgvvfI41rkVV7RII597KE9p/L0mIAjGvlVPfoAnW5a4o4LE9KSEm
se00wImLOdPLJSGRjdneSqz8Q1uV9zaaBqdBW4JeApXWfARNIO/NKtDfgI2x/HTdPIBenc58oTxf
Q8j9PrDnbyYSP7arLeQqhixJQh7RsC2W1wbYjoOZG/x1KZJww9oAaUzammh/5ynW3IZsQRk/992d
gE7U8Mhauv+N023xpBeiXZFMa/tbOk3D8KRK4mP8I2X7YbrIb1BjoX0RSnDvj0d/PqHUqwl6qt9X
emX6TErVSncZIMRqOy1cW7Ps2oDZR8u4MTcKquAjzClJ2nvmaorzosrlfiaMODPEAYAR3UsoOvoH
pwjsC6cwbMH9rZx4pgU4mX1Z7zpmwEwA2zRTN/gSzYc5ZPxPTjj87AenhXzYpZhvCMIzXKrv+VdP
XFxlFDHQIGkXSXCPlshvregpTUdTOTbI0sYqyfZdJ3h9WYTl1AP8LCMGCY+hstcbbdtC38y2rzIY
OHZSXFxe9rwKvXz5p1e1qXrmXn/+xWBGBcpqxc5yLgghv3M0jySVOa0FnhJA2YF9sGNhzT7M4HKq
uMdVRc/604mNeNpwu/DUrvHhzL3JFrrGfk4GXs0inZuPIR1Y0BmtZlsMKIivuhILQSNumuCBlVyK
n3VQrfpgvOBU6OnTesM7BTukDjiWMpGJGZlXA+qNxZnVmfvaH638ZSgkbxWzGTnSOX1dZK9+l8j8
RtStKZ+7tAYxAI+Xz41OkTBhig3Kd5OBAXxOndZIjy34jGnTTiLwv9M+JU4AV0SZ+8pvq5+dMtJf
hbTCx86uG/eD4e6CSqwtEnEWj+AcqxNZuOBVMFQiG+kq55nQm39X95Z5bafikMTlConraqQRQzJY
Zht7ANKTUYtOlU8YuIfoFzNMZ7/W7+bYfRETgS035mcFjnjFtm8pUPT+LYzr4ta6prHuywDshzeT
NELVGr0OnEGJJNpG6j94dvVcifJXW0ea7OB/FAf6eUCyXTESIH4g7hI+jcmRho5+qjhxbIrUrn/Y
WA+Ia5vewxL8z8dUAhd334YsXAZIibPpZ+u1Ceqf1PPU1W/BISeOxVVVq/3UNtHRRzm85PmF6QZb
u9MJSRqITBn8d638CagDP5kltd8ZQXv6e2K/6cyEm3IKayzV/nVQEdFtcvm9ZKgxpRZLPw6XHstx
H1m4845Vu4FiG0PjyPChkapn6jejJ7e7rQ8siW1s2rz/lXWvnOkc2MJb/xVy90zcIUugnSGEc5zC
dlfI6DKzYFo5Dg8DOI/n/4yY91EInWUJj7eiO4sOEo/TZ488wvRG1rxnY6c8AbW4Rdkc7Pisct9m
f3omBxlwN2FymyjWqpE9S06w4hh3MJvSegY8PXz+HryW1cJFbR3ASB4xL5pRwToMiTbEvfg9LT0z
YGPBARpX/KBacsQvfKhYhbPsLqePKJeE+JeEcpVokxiAWe0ay7jYWfwswmzHox9BbUgeFhUb9vko
YLS3wSqA04fBR78zBxE8tGZIMUZ07dWJsf4uQd2ei47ZoMtLSl5MUdi/kcN7+D1d26v00oXuYQgq
2G15fIeBlU/uMSwX/fs+btBNiRxM8DQVN9dIyo2l7K3nOXA7l8kpa2/Fk8rIq/RoNOG3bFCjXjld
mlWstBejrskHJJyVv4KmFh8+W1cXD+DYuHnHnUmmqlMd4Ptgqr50N/PZZDR+afyRIk3J1pDR/Y8E
6WBVLlYIDy2HGS3zszFGdGpJnaarJSjK/ooKRzoraNtWTyo5Qb94Qi/WPFedb32FbRl/Iodt4J/7
Msy31tRc+OiY7qVqKriybvDuEyU5AbupEHwrCQQ6obaJLCWnQdFQJB1lvIl9Nz/EHmmHlcxEk0Ev
toNn1fQGcL5Mg1mLZsfYKh3W24gHxjVBP8KHYzzD+B0H9TEmnXWQZuJ/Np7dbhn1pw/wpATPiXwY
dsyvvPveCr+oUSGhjg2HfnlaFzlRlLj2YN4SMbyE6KrQ0wF2MdnfcGIkLjM0yx6pX+kOzEU846Jt
ycr+CtvUXsLmOdWnyUjf3IB5RW5HmbduZZ3DobJcKHwA4O1060RkJICyUCFa2WYx4T7jTPdmMh25
K9NYkwizE5OFiJmbD3HZjXrDioYvGv+7gStNGXcYbEi7R43090SCxUoNMrkvDQt/hK39JaGUAzPR
5inIc2bifoxVVHXEEGIMSWtvLCeeixR7gKsUaLpNj6sUr9QHn9s3OPUeXpWnjLy9WnaYrosEWvSq
zjETEmxsn9p2mg82f5VxL4Pso5mO9qax1P/h7kyW5EayLPsvtW5QMEOxqEXbPPhMH+jcQNzpJOZR
FVAAX98HzshqhkcXs0JKpCWlYkHJ5OBmBgNU9b1377n0KmlpD99wnk97R2bWF6ZgTsGSWJADU7lj
gkK/WEhOdeZ+kf2iFCl7hWx0MEKS1dvUfAx0uKeJkeECatUhYiZ4NEsTqVxnsObUEvmaB6L90sra
4BQzD/sMnv4pLZgT0H+1lqA5ecj7prpKGXqvVeXvaR1bezLUcpu2mmHddzKyt+yxtKQjsiPnFjBX
yKn9Ni3c9OCygB4UNo8jHrBiRyyqh+eHuD5mB/IctEa3r3o6RaNTDEfVQZ+n3Yz0gsP2bd9BQib0
EECK5/0YzbE4NsWyCLdiiOgw9WAHszJgVIKczLrM8t48+bKfrxJQzeXGCLMUJSQN/W+tkEzFUbGS
pAYRE61NuENBB70r76ochXKPBr9zVB7cKaSJCcBg+N6WQWcO/r/xOhUy+WJ2sqNiCRssSogAokMw
WOFmbAqxCg26zoTY1GcZlCYpSZip2FMZqKMd1ftAjx2gKKoK4cPwdrR2V8wM9C1LD000NiEPC02D
SF4ki/cBLNCe4X5PRJ5Muw1+I2LbZDqeIjLb4ITN6kE5DgEceWZMh0ya2VkhrN+VtnaeQyqd+rtb
R2jPbOVDVhqIZ7zGDqUfwYADxmtKekarwqUnt5qCSH0WQysunS6gFdUXwx0lpZmsZoDgeyYBVGli
BGYsi35xMdILqlaFKUfEtBbTDdjryQ+/NLmls3Kyv8aBhYSy82PmoTAUMY50DLR6o7DS9aDNcI8O
WNBWHeGkDW2ZIxocptdG2w10rDwZALP59njtawRapzwWaUcvwsO9N5JDG5zl7N0Wak7oXORhDSII
XdIpsZzy3nFphidFCQs9d8ZTVWJWlzVdoSLIvjWtYuo7K2u48BhSGmteqr1liqhxtzFQDDun2NrQ
MdAT5jFuz1hbu9mV+JucgUW9NmilMsKb0Nn20YAzeuC4E18nfP10FPFmrSdCZ6hu7IRYYURw+Lb6
wCZ8LLYOgDxf5FBPd6mvCgJ2NYo5IrUDpFSqKS51VBlH0u/iiz7pCY8f0kfGTCkJF5V1FuXsXdES
t9BA+u4+FK29G3oPmRmr+LWnK3DuAqBkhHfpwdOYuoMWQ0092cklaCa5kZnjfhM0lJ8835QXZHIP
t0Zk5vuqFg+ZU5COPDkLa7esHjqa7bu5GdOtAnW4N9yqPsCB6mI8m1Ozyat+IR6aPoE0wtaXuSIb
KZlCs97WacpJf15awks8hdsiGhhGf+9VJgcNaLFJt0mQm/Vnj4pym4BY2zhIIUgkYsvHA4UbyawG
R12YZFMgbXUQP1a+ytc8MgbjK11DoKbbKOCIN7xoygmxCZs6XTt97T36UjAKqSi8s5intkcoj1tk
yQrRDgOQqOADE90e30TI/Hala9uXRVsFj3E0zT8yGozdSpnmfF2a3TUVJAOglne7DSFSraF/WzBl
mbitR2X04TnKOCsSTlGbZyHIUzIzQYxPTvJsl3bzneoyb6OAZod7tLj5DcyrAeebC95+8WuwgMX4
pYjkdSzAiYWux3WHf39rLxMuDQ3yra2XQVDvNjt4EG6302RpqcV94qBl9OzlhqTOPOtAByhAqS1x
vFXBcZIM5GCRDIhgeORRNriv/tR7nyc9zadlHIIZsZcRmcO9O20h2OD3jakw0lXSiSHekhBADLbt
xE9OnLfP4JdRMXSuc2eRw771pjg6QlNOT1VjOtyQsijvey0tNAIVtuH1DJvtB+L17N40g+9lTDBY
NcQcghNb0v7nmw89/BKR/TTFosNqh3fxW4eydOMoNjiOAQUF6JiMFKgqb87JbOdHyRB1Z3RJi5iE
TL9t25oxc+QMGzkJhPWOVwbzwARsY9NyXrkdTDbD6yVxMV55lLoDbD6P6gDrHt+QyT1jr0ddFZ/D
LM4vQZ2l96U/5VfA0dsVCOGZqy/OAV8LgiMSWVsHBPE28vOe+QNrPBsFLoK3QhZyNxR96nwDh5u/
FKWBmDSegtdUTYSvQGMmVbqqjyZJLkDrgZZaqJrydGIvjvXtz1SpIoHJduwHy/s8B9pGLkFKwZMa
+NKR8BAVpfNFhEM5vQDzOUyd86k1i91cqNDc9Hma7+02aTECqjy9zXASNtsot/2vBY7nHksA0+yN
PTe4bIA2quIQ2Dka/ELJ4FWTnNxeIE9CRiAmsG0kdyXVS1FN7YtplPMDOswZR1JthB2PEedSrh6y
r0vtVhgMCQ0o3XOe440qM5E8JX7D4Yc9FKRax4nzB4czksDqANXGyiDM6pLBa9zjOeERG53SeqY9
hSFIeTomUdqJnlo0kezfzAdMLes33Qdmsm6qEM0n82P5kkOiPuFspx6P3htcXjHwv0uzqb6xL5Ah
qQ0juCUXaWhInvO7BybXGS2sxMkA9NNzOczkB3UYXpvhZJBFvE0snPcMtYJtWnod58fQSp76RmB6
LiyMql3kxS+qWdB8wD4tKqVoQM/2NOrGKY69I6qnwbdLJqNYE1AOq4DWQD4RY7S1AimJ5FQOeX0g
G/m1ZVGnT5G4tLFUaaVfiWFhg+n6mlZEElY0o0SZ4NSwO89qiH4NVbNmRtB9419z6PcGjho4D5tn
lRgRQbFNpCkdsrzJt9Ru/JDGY4timNiaww6PpMvJfpLFFteD+yAsOUO3AWmJfN1xuHnDYeYZYgJT
LjsWv5+9N568pXliYxs/ChGf4rhCAR5mvl0c08gzSyiQGnEzHZ2o7InXLWk8zAdmiGNO9GI8NPV1
iSSBT2HhrWGmNftzeS7CQQf2qpk0fScnQPOzC8rFilaPZSxv/BmV15pRSvNcuR7XqnFCfoQWEb9a
zLrKM01rs35w7ErayKuhKj901sTX36lGKETiPbuQkRUTb3DUjOovpRfa7WtZoezclhEt1j96OTSw
uEi2yugF9WWXFhdJZqTepmqDqN6GpaOzg6kN1BfkFWUj8Ytt82zgrcqwc2Zcpp/NHQckcHk2jMST
jIBNvgO/iflwvjPyd8KagBxwt8zj9xMuMnpeugu5UH3e8ZGUdPj5iu+J1mvTVPW1YZl8/3TarPLc
dm0pn4vA4new1871g2n3xXjLchlnewljJ7803I6bMqFczy/LiaxOgmDJmMivLJae8oLRVP/EwV9i
UPAh2D9Y0gSirAnpWTa0OFJ7RGgBI0uBJ/GylDNvlKwkr7hCusq7EmAO/CN9QILlq1JNa7Z0WV1l
nWRFgYEejmcxJnVIY8uhbweTHqufZijeb1OfHMU1/gvevo0+CbkSLgUocR6iCYmhxPAnhahjdB/T
USycJZEdSgIiciQ75b0bDeCO/5dpJ+jd6PJDs4m8ALjOFGE9pZ3ZXBNbaNVHgSTh+ffTgw9IExts
nA1MDuluaPs8hx/QKZmOoZ2kDnet7bTX1eikFv2UAXcF0QhdusMPUv4zXIv9lxfl34a27XsWB0Hb
/AhL4zBd94rDE4Zlo3mmfTcgc+Ru+N5R3mH9mD3Il7KFPAFaG7VgXxnGbqLVslI6b28LXWZIKwbT
gymD/6EazXI3Oa0HTUeANPASTWnczg2b/aRA6VK4KPHg+sbwOWgt5C9Wa50UMp1uE/pZ9zfxSFxK
E+ykT7SEMG2HYdCfxzGzYTcW28eETNZIubfr7hgnebuRuA9vOu1q0AAaZkIdt/d/89sMLccBASdo
J8CB+5g1R5isNaQVKuEhszlY5gVIWSNOvideQwERMoLK/gl65yP4jg/LoVWEgbdM5MiwWAg1v0CZ
uiqV/bBk1YI2i65mF7XXyjOQnmUzIsw2CgUa4ja4BszfnCrRhSsa+DJesN8SL4yqNQKWxCEK7/eX
4gMZh/clLPrJDP0YFwo7WO7BX95X1XY2OlKTqjmyxxtRluMN4hqOi52ZcTb4/Yst3+gvc7/3F3NN
3E6OYPrG8/TnFwunyK9rif9nCMvFcl00iL/DMXaPv3+djx/KsgMGbYG1qPARxokPuJ9pmLOMZwr9
uQm6nPOskeLlrhMiKGhlsDf8/uU+cL4YJXL9HHCjjEgZBIQfWKPVZKUV6xF+r/eNJx1Thg/TRBNo
LyBQw/+R09KEYmOgszxzxtr8/g0g8f9wZRl2mkx1bddjpooU+8NoE7NMOuYMhkjPVm3/hNlkNraZ
6yqfEaQRX3PmgHthQPZhXJDI/Dmaixrj9rtjtg9A8ZPbgDl0pZgqXsmYZC/Q84FokIGiCF45AoXA
OlIO6nB3jAaabIr1Y93GOqXGmO35MDoZGtPaSAg0gwkcFFg3a9s8NHFjJBv006z9P+cy3qDYaBkk
LGdQ12HGhCIKQHjF6ZaEM/RmX0U8uem54iBrXzGJ8PH5w3pH2090grop9MiXGMrRQuiT12yojG4Y
D7ZonJheDSY/WFQmV55EqarcjWa6bL064ld0d7AR8hogTRs4wW0cTvxu6yGGWXXaCXp0mYZl7TUY
K3biLOE0YA8oNLmQKt0rIDX8KOHEL3FDujdMfUsASsbosHEVUrpM5OEPpJhslVzjlDNAxJjh1Cs/
ip6qxZu/6pIkeUQSNt8GxgR82LBd3oJXRIylbPrviMC6hg29CAYOIUqQmUQ+2zT1373C5RRdh0lv
fB4zJ1LHqR7Y7mXvQdHjccoswnhFWu5qBwTPhZPSSdrac4sE2g05UhHBknCKyh3BhaJPk+6NMeNa
RkxzZoyxsaGOqhzZoEs8Qwz03s8jHtSA9DTWroEMxwEOsEbfM5oHZWmzPI+BLn3QAy3t6z6cmnY7
vP+EPnV5kZ4BDTHPUiPFHmHLhweGe+8XIeBDkyrOq9dGzZtF9NmTzVkOibxRY9g8yzlTDG+aMaLT
jBInJaj0yXY67prMZM4xGbq9ipSqym3U5BFjfUO8RPl4iVOX2YJfZdOV5bsUkIXMJuP085Q26myo
+WJJMzDaAUMznc0f5BLYt1OcWzhcBBmlm6is5uJE2QTZ6/cP6wfxg235LBUcoUKWXQ8vAsqMX1fc
0Ef86sB1B7GTcqaPGSre8hlZp9CHEcZotclVJnq+gt+/7sfF14J1yjYb8Po2x4mPpwlbUx9GQjPw
LgCsr2KD1vKmprq9+f3rLIvrr4s80gIaWhZOJuRZJpKLP38++qruoDKyHF0HoV2CUvx7Zjpde0iy
EOm5XQUUrgXOEXGOZqv+ongofvz+LfzlEmPO8n02M9eBbG2/b8a/bGpzCLq+Kn0GN1qMN/XEMZ5W
U3Br2RaqCMeb3ghw4hr8/lU/Htf4xMhjUNyimPAD8fGDM4NL4AvSAapckZ0di/qGVWuZdxdV9zzE
6WD9k3X/L/scn3OxWiyeMxQt4oOORvPsjuWCo58TTATjFOlmE4/O95DoQmf7+0/38fYhO5g9xhIm
ch3fQkL056+1QrUSQqFoV3FIKbKiqs+N21o1c/X6+xf6f315xBT7goxgN7AC7HW/Ph8Jtm63gxqO
i6TOXz3s9S3ozoLfCAeSCINOjG8/FR2/f12e/A93rg3wFT2UJ1yHs6n7kRnOplf5MsIbSuupuDZN
KU+Ta6LozqeCuHjbrf23NMjHHx7K0TfPUEOxtjMhX2TipArn8NS+2WQL2lvEKh6sypRxfhOFxOeW
g/MAq7mEK0V3E7bYkD2GDKNfytQ2SW6F+USZTXePrXaYaGSmaQMFLB4GRGBi0eyk4XiC7QZtydbh
9IKpWLYYtYw2u2B1ZsTU+vWrVpHR7mfLHo+IMypxM1oB29WUdnH6pQ5FqcgacVsBnco3AoBZwXt9
TSgB0I6GQVrJYKcE+qvoifXfQxvMwUpGYgbWXM9uwDiNZMQDihtW7cTNoPl1vZHiiHnvE4Rdw+9X
780lw6GuuCyp9cWNO0z8hLho0urKVHV0lwexxRh31ujq8aFFGawYcP3Ih/qypOa1JUR8tyJKho0z
nG9iiexxw/2CWmVu2DcK5ouX7dCVYpfOLgtZpTPjWqIP+LzAGHlzcTcv3NP5LVPV0mFLQ/MaBb3i
g6DToec8cUgIMzHuvbwgONKB2vbZqoYfReFAt/DzIWbjn4Qp19g6fPNCehkday93cXh3TU8gZ0OI
2No3PPDZSVUFYMb68ABv1fkim1Q/eoKTxUYYuKxOBhr9c9XF2PmnJBPptgqF3HfZsjIp5HgHxtUk
VaUghGh3ZK5y1wKuYnfG74g6rdHe+eeeQE4On85kRJlf/GwKZW5ayecm0ctXFQrOBE2cch77+feZ
BIn4jFUwEBep6oR7EdCy/DJ6tbMhMG5sDmqaQ3+TF9J4NpjP3ON+zOkeuWY0f0UXk58ry6hLOqBG
S9ecY+7em8AQ6ynUCp74GJVrkyyV6DKraEDvulLJdosKpCwvU02UAZA837U2HgofIHWOx838U/8y
dxNvuapU3Oz9UtCxLghpsGl/NwTCdjwj5cII4svNutRZwJJdHZ6R7Y/79yf/bylM/4eZnRl2sED/
5+LR1YvE7PwNO/avitOf/+oPBan/SfgUM6HNWs8m6nJO+akgtbxPjuNB5w4YtqBuYQH/h4DU+sSA
E9Ax5aTHdrgoMP8hIA0/iaUSCy2Tet+Hs/l3BKQg/T+s1RimKdxDKuoAnzUL3593CY5Kwu0HBms9
UxXQFIQUmyBG7mh/j4fUdJjSgg1Yk4MKnoceyMFlxrmnA6I3UWZ1n7MlCDkbYUsESziysolJ7qJC
nVgLnCP8nSeW5+qUN1O6xs8WsgjML5Xt0TotWvupCIhhDpdA5lj4Byyuj4x/GQT2Rr/VS3yzvwQ5
S10wFoO9uitGu16jm7S3SORhyjJPODIVexVjGn5pdVBeegz/sTMTGt01dQAMpSWBta3GbVR1X0wX
WAVnDjJWR4KnS2UChMOTjWKBWOoJPs9Wt73ezUtodbLEVxNvhzdvibQWpRwYsRBzbS6B14SJd+uc
+JN92hXjuXGxOEgJMgOXlbhi4AGscwnQHkwcGAmZ2kwbooOJ/I/Qpd4YnghNgU8YkpV08lL3Wsyx
eYw85W6ylgh1f0Q0tma2lN91PdkcK5MPdhl0WJZg1gf101T4EgxtcAxZlVXUfWFGmciG8V51ExOz
Kzv37LfDZzPF8zk4kjzriKFt623p+N9Nc32ssqACvmE9wvXeDy2QP5P5nyZAugSLQdI482kb2N2S
VIk20MpP2Di+2IaEclTh0okQoq58N25X4LNIeoTpBmgesCr/mGrEWzOzrl+F1F+Qdr4JxS1Da97Y
E7yi9m4a6es+SZYtL3R3+TR4d37Uiw1Q4SclorOD2JE4mmlL1pzNzMG7I9jlXgzAypAVwQ6NknyB
9olD22AvqpxqL7uyP/upDZUkrt7wzh6mwvRPZVhhpmxNkugpuTMkwl68YQaFkTNHM+VNuL5SQMZ2
cY+W7hLHII0kxXefxzCGQ1qjY+zdZAhxQKiJs/TcUz8W/rYuqm+irvZuGKdr5sRv9tAd7ak/sPWe
08n5LibjGQPxKRr6qzG1SfGpQRYKnaJZcWecnfMLEzaUAAsmatYxPlb7sg7ck164ZwXeEzMbDE5R
9Z1JaJdwMSX1mk3Ft7vXqqbGiS14nTnBe1n1EibFV0IZLuokfBSRfvHSAfIIlv+FFXIBWfKqtHMi
OlVooZaxnvC9fxeiucAWuKpC4g5FXAJLjGaBjnJq04u4TYADoFyMJmawvZimrdvYzt7MGnidfRoQ
Op/4hNutlMKJDpn3SCJ9CT1rjOZzxbiXbKGxQca3GKEC/2bSod73OWYI1zRmRrsJGuMOShcTKs5R
rn2TVgLlp4sqAzwRnhTtji+lAYgU0fObEPhcJoPBbjQCy69prucUTuuJw/YRaZezntzoAYyzu7Ka
DMaBmLi4SR5o5iuB8n44JqLhznPNPQLv8BaiNJFSPQ30laKtswoIhSxdP1gFBfbMOdPrfAbFKaNF
pWKzFrUpM9XWQ4yLVmOjrZaoy8gpNyNRQTXRpZMzXKA5Q3RWDx6B0fiZmfIO60kPxbm1oHVOLVxB
DqMPHE3jrTvAAzMN8Hj44Z8oVf0nWXgXfd8zqgYa2XSdR0xYba+0FT2nrfvd8ef7sWjHXdeKTaSo
8vMZJ3J60xaSMC3F56uXmV8TpDgpbeO+zv2nGaKqmLNrmYsr5ktbM+p3QoOkjp3Lrgqf7RinEnpV
jkpT/CqC9pl8An+ryuYxnw2xJQup2QBW/eqE1ddocM+Dw4JrYYwZrJmpf4ipbigKG8pWib4jbdt0
M/eAUgsdJTuPJM1r5HL2Ph5g6ZfSxrzmQpcUiXu5JNlVDuLkkPHJxUQnbDOH+eL+x3uDyYqar8/r
uzCFOybjeb7Kx5bxvg1HfB1z0rpSirPdSF4zVyEONwNlabnECZqVR3x5A526hzw5yJugatNTXYLB
ESlWWVmGzf1Uy1cTcbcaR/uSSSUTxMl7bIw0Rh9tDFvtFbccd7GoczanXhsBzTTx2wQ/e8sgyb+1
aJ+tB0sbZ98vnjOjHg6xTBFv0FxEdWQ8o8ird0NHyriL09J0ZtLNAn05xVQXYTvdsdTfjQEPBBbw
z4kHNm6KvHtUtNdTplELSMALRVXubeXd04U8Jb2U+yHGKkdwRL/ndHFWroHeIGwORjU9JUZtXovS
v+sWHcycMTgVqr3r5Vjjgh+ugjY313nEHdobztemzBtIa11x5NvEam0HD4Q7sQ0HuO2LAdMgcZvj
Cm0EesowfpkFMZMQYKOVagYwvAioKKKcLzOj3DWJH8Z6mJq9V+L0kH385k+QuAV9KLCq3kUlDUzz
hfySWwj5Joe9Y5ZLnBsuPzxk9RNsj69mgorJwioKLsndzZUPtopVyAi8S2qq29QSwIDwK2u6hEOX
FxhS8feRRfc9HWp8IH31GPviAc7i7VxM2bXjoVxOoYpJMm4PHaaEKxXkd3g4yPaxeJA9b7gyDIKC
0zRGbxebPzB1PHhoiG8lnlYrT988hz3NHQYiVIq53FTV9A30HhLwwMcJbbsHkcAjdNp9Ow2f5zZO
DlnB2yPQAyZXNGbkjzJaiuzmdYgpFkIDpGZOfO3KChrggnb1Lalm8FhmH66LAEkmqAa9NvwGkrib
JDjpOzQ4yx5TWZiW08m7VyGlW5/BAQ4wqq5I3sLZW9o77HBsDn5Q7rzWBznNfkF1DvbOjjTiqnGP
nnzTxi6hrgGIywo9+Nqt6TYTTExdPteAX8z0xod/fBpjIBV95FD+2VPW7nAtFic/kLvEI9gX1SB6
ExXP3B3QGiKK7/usq5/Gqvjm+svyHXtM5Rc9kR3u7XLYm47eq5avDDPyyrDtuyi1Lxwze6kH82kO
rUUwJzc6dJ/aQsUbu+4wlvo8iOqebLqvUHDkCQ4diXC6OWZp9arp1A7MPaHAT2sLG/tGeO69nD/D
x2cMXu05Elw6AgVQ2z4Uugg35AJLxJukMJZDQRa2C/SzmflbfuEAGB8pS6tUP7jkqfFAZm8p3bXt
OOQI9sLqEDXyS9aHb9HEAlbaDyjwZrSqmbMtBhYErD7kykoejs7L/fOYQxvVQ4nPPiAlIQiiRxZU
n/Q4bl7Uya5+QIJ33/cFK0UYBTeYN/XGrABDu4Z3TFX8ZlFEUk+IqyrF3Y5klvwBL0F5AfgUGxM9
z0xW30Id3MR1hLivB0ap/II6mGOn7pPr/7/V3Z8IWfvv9dVL+V1+pGL9C/KuqIp+VwH+79eun+f6
1/Lv/V/8Uf25n6j+oVwJy/Ztyrn/KP6cTyZhjxZjcHRqVHiUhf+o/mxKvNCkY+dAleIB5fX/qP5c
6xNNYX6aS1s3IFnJ/1vVn/mXxqdvUkny+rCj0QV9nFpq2mU1ZnA8/sptj7lf381ZcHZVeWTA5d5w
amBaQNLlHuEB8ZhBNx4DBRJgqDG9r0rGJPfA8uhlLur+torVgXZtDwybcGcrQ8dMehnZBuXCOR/k
a+JAaKh9rPLT7KB5zGpsQbS4t8LqIJCHWbvXZIquhEc8Vq/rZ1lz3BczHhZRgP4NSPDVZX7J+0LL
QromrfFoQ+V4FfXjMYOqAmCL5zbVhGVaMfnFMj1KZlq7OSDEXHWku/q1fWf5XbUPYs88Bg3nNyOQ
eL8AzawxH+K9rW+Jgjqi6tKEy49YUGYOhWlukIo7L7806pIY8FXnEkSEJpHdCanlUyurfG+UHSdf
PG2E2Q2NByqn4XTJJVz3nnVjlaS74sKnxJMEILsS/70i4N1uDGsjzOI+Yfx2HAXQXafZmXDdl91o
FMxZiM4k+hNo0DqGNrUZavOrAjELnGzZxewe5h5tIUS48TYuh1vldGINhyy5MSXpxF7kLyPb6Ra3
X71LRtSPoll84mLyYO4lnPSSnjiGJWwG287b5Ppfuyy8HIq8EohBvW7J4FMluQH5vIUbfO85uD0t
V5lb1QNGkGMJU0Hmm2iYztUIJT41YW9XpXZWaeJi86obcT1UaXsdRy3AUeVgUaLxTpSnMR911OXr
3ITw3ybzm6xigkw94ztIwe8O2+JUe3DLpM19Eww3SaPQiePA3Vc42JGy2mqfFOaTPdr5yevKH3Pt
IasddUqRbtTbysvuG9BazG+/JV76w8Yk4tnVF+UrVPfpwYcuQ9Jnsh5N76rwzHPhpFfdMN30uoX7
6o+EsMMnY9q4HsfojW/TWBuhSLaU7s4jshUD5ldwanhYeJde3u4tMAUXmPIUEKppuENHL66ammhX
B3I6Hbnsikqas601Gfsc3AFOodC4qZTPN6ilPCJEIza4OJtTUeI0kqAoXoi/EiCKYif5WiTIgJtB
yONQekDVhquuEVeDaClFav+lsD19hVIr2I/IoVHQVzPH17z0BQRFK78KsPbkPY9D41xY/QyAGNB8
3/sd6G0S2q8TXybkmgX2ibHkKyre5EAGdPCNg4K4sAdycoXRFTdkEvMuZ7chNzlf5OngmDli83HW
HV/uY+gZL7kBdqPs0b+mvpvtxGy2ezoO7aYZjC1TYmIzaMmsmcwilMsgRZhZ/kPZQ3JugOX43EKH
yhvuJcy4vUsTweTweN0SorXK7I5L5FbPWdbCBYoM1OWn0p0O5mw8Q+XSLDHmuO98YLOdlPMOCjvO
wF7WpDX530ZGljbeJCXvFCKKLd6Z5Mo2I/r5I4wtcESXyw5aVeJWBrzN2qF2aRKa5+6c1DsqVhs0
BWeoWDTQYyuk5kJx3l+K8hoUIFHe/L+ubjemg+WPx0xvXDDpqF05ouXV6LOiwewyY06iS38AVJK4
ChPGrZOBQ5Idp18PA4hqe+SfIsP8kTmx2gwOUfGDCxob2fkX+BToAzl+oP9H7tI5pbF3LYI6EjO5
CS2OCoXzJDptboIBwE8VXpqCM0/fFAy2h1ZfKTfID02vMZggQD5Eg/WUmoJoFbArc2ouS19c7JEe
3ZlMW7doIj7T9ebgEXFy1xb+hrF3sp0c4QoGdgvsd6y/J8y+GA7K8QjGl2ymRqtNmXGIThwHOTuY
QLOBtt8a0TO+ymyLGgexUD6/iVmDiPGKdSzpfUkLNFUUdgEHbBxkpI8DAEY2ESZVfWoN59b1IDLU
btjvI5cDKsU/WeytRTRDTap8OWV3uQsNDQEwkBbXzG8rcIzntvHuhXLPLQdTsuSiUxHX0zpJr7XY
J8yMdmgIzqiUv48RRVwpqjMD+Zpjm/kDb4l6MloBhh/Ox3cQj1DvVX2Kq6B6tSJhbQqcTPWagaX7
0BnaOU4a7hOzCAA6SgwWpmYE66sga8ReQVS8wQD7rUo8/8k3yDhiGo+FtOMYPNZzdbAM/9mkyEWL
kt1Xge2dgxF3ScLRdN9MtLTohTJamWkO2l0D5MJzsGtC3VfAg4lwGTFO9O2paeObEnX0qcNS2XuN
vQUNe5N4OLEnATw/mXRwQDFAL9DkI3Dp5Y4pVL9m5NAhxVzlYhCIm+O9rLv2c+kS5z4lbGtlmM2X
sTWCrfDzHcFP2cG1S4xNYZPcUuqIo1ygLjpPrn3DGg85N8gBewummG4W5/e7MM27Syxg8uCn1NmW
35Z3Y+5/CR2IjR4jSu60wUb2CzuoV9vIpmr84w4RBDrlcO7AcDzmqXvHm0O23dt3jIqTDcKOq3Fm
vKrGFFGyS8kgmxBDVvkkc6KjO6tlFugZwRfeysDi7OaPVk4aNtXtjrhaZyPd6CUM2aaj2kXgFmF4
AoI7b/xwNq+10khAZFzf9+RJnMxaYDsLdAfcG7ekHc93OuwG2jZKkDHSl4yyIW4Ffa4urNj8moTj
sDPFIv6fCiRjrn6dSI6ij2YmdwnB0jeZS0J6XoPhd4f4KalwZpouJwl6Il9BlRh3aKX661gbAMox
lo6EI8UZd0MfdwsaV69VV37NgqbkuFXQA8vL+zLiObDI5dqnCKW3rc5vA6XJCCpjOLJldTFX6XWc
wckmr5bwCONxGFmckEsie8pia1ePk73PovzRkwl3MvSa1eANtDpzy9+5g+532O3HC22P7YFxh3MS
nWmSk1K1p2xRqsxy4HntJQ1FBPgbyELiSqTAVuLQBAyJqoJQKuIbdB+9lAyR9+/JEXOPlbDAmHFT
t4OxcXRIV7JkI9KIt8n9KC98lxZP4dhfignPAkXdvcp7Dy8gz8mU18+Dmc9L82m8IqLB2RsZP7Ax
va9pUrewABaTW8UhTJnaP7Gc1bDYfZ61IqdDZKvXMZRst/+zaqk/Rn4LZnj7kSwMhZhSjlti+dOb
Oq3UPWcoheviF/zwf+kv/f4H/ddoxLjOnI/12fuben8zv/sZxQvvuX/7/u//5nqffCqwwOOHvf+H
6q+oq/iPP7asT8JFzIDY1Hz/j2nc/wXv/O4q/P4D3v0F1PzXq/m7D/D9/aIf3/793xwXq9GHIvVv
XwT7E7c1E2STSvTXT29DwEFsyxX6l/vYlMZoT/40nf3bH9v55FKvkz1OQPr7f3/+9Msklqko1cR/
/PG/1ncfEvEMfOG/eRmc4BMyswCxED/p12/f/fR/mDt33rZhIAD/lSBLpxB6WZaGBDACFB0aoOgj
u2ILKQE5CeR4SH99P4qyQkqy4fSGkpst+Uwe78XjPWIKYOOKCG3zzbrpWy9cdxYp6osvC5rY2+Gz
fqmIbo+J0lpazqfVfWCsn1BMzU5qJJQ/Iv8iZfxMaV7Myz9T6qrMSrAw4CgsHkjgUDZOJggWKsoj
0kNwh3UDV53DCEtFBgkxHNwl2hEcQ3Cwy5izDAn4F4uMlALabXcDVecgIc4UspKqKkuLbcdMmKqu
c9TbOe+cpwIpsyZdfAq354hAqHzYYnfxuepKwEEjlkDCkwVRklvbRCALUla5iEzZumGVLhJSFZt+
DdSfHR6HJQsgXeMwl7HBglYSUYLiS+coYanIeCqXpn708DgsJEzvLD5sFyWKMn8Y19Qe6oavGONU
cZtWEnufWBQEZxPHcVaIrYNcEeXPIBmzG75OAAlRViyoZ2oJLiBxaHLyxGZBrjKqPBKBj65zZUCs
koIQxNR8Hxbdx9yH2kkJJGCMNcR5h6QLu+ng0V09bWtylATpfsGt3rbXkYk+VDxphXTleNdy7upj
SJ4UudREq4a199joUguA0wAyfVF0ObTuqjM8ABmK3wTihrVq7pAjMcXj/yAtmnNkL8x9D0AJwXNJ
zC1xr+7+19avz6/we0TdjSA4LqAUsqfVE/fRgz5zCSBBEZgHB+s/PDoocnN0l/I+p0AIIZ31hRSK
xlskvpXBGb4zUfpHCKDabDUxUrvXVq9fkevvPsAINxdOHjxglgBgKpcAcvwEVHNGMZwvAc6wBwY/
KTdMzaZzo+p6N+dIPfbCwcc4fd4fnIyDkGPrECjSvWhKZtv/tl5E8/nGQ04XmeM8PBQad3/eL3D6
17OTOnz5Rddt1a5/v3XLfeunacKBri9tNI2eRtN0vk4zy+tLb5oOyZ+CezJPQwj7tmqqh1ZX3qS7
4+g7+v5t1rfV9qV6GkHu1JwUsu3Rd/X9eI8+IVI+t3rf6Kv7+qn+QzNAio9Miqx39rl0IV/h4P3W
RX1vA4oB68f9aFNjK2PFkJ+3D1W7efMmbdW4FPSd4at650ImGdM4BaSQv+l6s6VJ3AGSkSq9200K
evUypo3eqSkF/HO/W1dPHp5Te2UghtwaCKRYrOiVeLHa6MfaRUx/+pL+y6/tWKz0Fz1SwIYrX72Q
xf4aTQr4joD2nYeK3ispBXxfNU19sfm0et75qXa9u0cK/4de68ajlOFeRQwaXtcjIT5cXpwGPqdf
h44fU6178KbO/cw3Kcwb66au2pu/AAAA//8=</cx:binary>
              </cx:geoCache>
            </cx:geography>
          </cx:layoutPr>
        </cx:series>
      </cx:plotAreaRegion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'Prospetto docenti'!$K$2:$K$22</cx:f>
        <cx:lvl ptCount="21">
          <cx:pt idx="0">Abruzzo</cx:pt>
          <cx:pt idx="1">Basilicata</cx:pt>
          <cx:pt idx="2">Calabria</cx:pt>
          <cx:pt idx="3">Campania</cx:pt>
          <cx:pt idx="4">Emilia-Romagna</cx:pt>
          <cx:pt idx="5">Friuli-Venezia Giulia</cx:pt>
          <cx:pt idx="6">Lazio</cx:pt>
          <cx:pt idx="7">Liguria</cx:pt>
          <cx:pt idx="8">Lombardia</cx:pt>
          <cx:pt idx="9">Marche</cx:pt>
          <cx:pt idx="10">Molise</cx:pt>
          <cx:pt idx="11">Piemonte</cx:pt>
          <cx:pt idx="12">Puglia</cx:pt>
          <cx:pt idx="13">Sardegna</cx:pt>
          <cx:pt idx="14">Sicilia</cx:pt>
          <cx:pt idx="15">Toscana</cx:pt>
          <cx:pt idx="16">Trentino-Alto Adige</cx:pt>
          <cx:pt idx="17">Umbria</cx:pt>
          <cx:pt idx="18">Valle d'Aosta</cx:pt>
          <cx:pt idx="19">Veneto</cx:pt>
          <cx:pt idx="20">Estero</cx:pt>
        </cx:lvl>
      </cx:strDim>
      <cx:numDim type="colorVal">
        <cx:f>'Prospetto docenti'!$L$2:$L$22</cx:f>
        <cx:lvl ptCount="21" formatCode="Standard">
          <cx:pt idx="0">101</cx:pt>
          <cx:pt idx="1">49</cx:pt>
          <cx:pt idx="2">42</cx:pt>
          <cx:pt idx="3">108</cx:pt>
          <cx:pt idx="4">98</cx:pt>
          <cx:pt idx="5">62</cx:pt>
          <cx:pt idx="6">169</cx:pt>
          <cx:pt idx="7">39</cx:pt>
          <cx:pt idx="8">201</cx:pt>
          <cx:pt idx="9">59</cx:pt>
          <cx:pt idx="10">23</cx:pt>
          <cx:pt idx="11">89</cx:pt>
          <cx:pt idx="12">164</cx:pt>
          <cx:pt idx="13">118</cx:pt>
          <cx:pt idx="14">104</cx:pt>
          <cx:pt idx="15">103</cx:pt>
          <cx:pt idx="16">20</cx:pt>
          <cx:pt idx="17">43</cx:pt>
          <cx:pt idx="18">6</cx:pt>
          <cx:pt idx="19">124</cx:pt>
          <cx:pt idx="20">0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/>
            <a:r>
              <a:rPr lang="it-IT" sz="1800" b="1" i="0" baseline="0">
                <a:effectLst/>
                <a:latin typeface="Avenir Book" panose="02000503020000020003" pitchFamily="2" charset="0"/>
              </a:rPr>
              <a:t>Prospetto presenze DOCENTI per anno scolastico 2024/2025</a:t>
            </a:r>
            <a:endParaRPr lang="it-IT" sz="1400">
              <a:effectLst/>
              <a:latin typeface="Avenir Book" panose="02000503020000020003" pitchFamily="2" charset="0"/>
            </a:endParaRPr>
          </a:p>
        </cx:rich>
      </cx:tx>
    </cx:title>
    <cx:plotArea>
      <cx:plotAreaRegion>
        <cx:series layoutId="regionMap" uniqueId="{53F9D867-1070-894E-8373-0670717B5A47}">
          <cx:dataLabels>
            <cx:spPr>
              <a:solidFill>
                <a:schemeClr val="bg1"/>
              </a:solidFill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900" b="1">
                    <a:solidFill>
                      <a:schemeClr val="tx1"/>
                    </a:solidFill>
                  </a:defRPr>
                </a:pPr>
                <a:endParaRPr lang="it-IT" sz="900" b="1" i="0" u="none" strike="noStrike" baseline="0">
                  <a:solidFill>
                    <a:schemeClr val="tx1"/>
                  </a:solidFill>
                  <a:latin typeface="Aptos Narrow" panose="02110004020202020204"/>
                </a:endParaRPr>
              </a:p>
            </cx:txPr>
            <cx:visibility seriesName="0" categoryName="0" value="1"/>
          </cx:dataLabels>
          <cx:dataId val="0"/>
          <cx:layoutPr>
            <cx:geography cultureLanguage="it-IT" cultureRegion="IT" attribution="Con tecnologia Bing">
              <cx:geoCache provider="{E9337A44-BEBE-4D9F-B70C-5C5E7DAFC167}">
                <cx:binary>1Hxbb9y4svVfCfJyXj55SFGkqI09GxhKfbXbl9hxLi+CYzsUdSMl6kb9+lMdJxm7x5Nk8AUHO06Q
oKWmVGSxqlatKvrft9O/bsv7m/bFVJW1/dft9PvLrOvMv377zd5m99WNParUbaut/tgd3erqN/3x
o7q9/+2uvRlVLX/zEQ5+u81u2u5+evmff8PT5L0+0bc3ndL1RX/fulf3ti87+417z956cXNXqTpR
tmvVbYd/f3l9X993+uWL+7pTnbty5v73l0++8/LFb4dP+stbX5QgWNffwdiAHjFKcEhJEH364S9f
lLqWn29jfMQDygMUUPTpB3959elNBcO/L84nYW7u7tp7a2E2n/7/c9wT0T9dPnr54lb3dbdfMgmr
9/vLTXdTqpuXL5TV8cOdWO9F31x9mutvT1f7P/8+uACzP7jySCGHS/W9W38n22N1PBH/n6qDHFGf
Uopgyb+s92N1+EeY7a/zh7voQB1flurvxXleHV/GPRH9v2zln2wVsISrdj/LWnt/lJ1+8cedkvdf
9uZPMAt2FAQ4CHlIDu3B55hHZH/9YZUfDOEfSvO8Gp59yJN576d99Af8+e+2kicy73Wl7e1NDTb8
eGM++dI/t5OARpRxhB/cVnSoJkwoj1BEv95+oq3vy/M3Gvoy8InwDxP8xXRyqW7VJ7/6s3RCwiPK
w5BxSp8qIzjClOKQHJjMDwjwvBK+DjxQAlz/xXRw3sufqoIAHUU8IITx56M5O2I4CiJMw6/B/rFZ
fF+c5xXyZdyBPvaXfzGFXN+U5f2Lu//5Q9vuZ7orehQSBIEdk4fA/TSqhEeEsyiEfz6H9QNL+WGp
nlfPwfADLV0f3f1y8eREyb7dY8Kf5buC4AjMBrGQPBtP+FEUcILAar688iHq/4Acz6vk68ADZcD1
X8xiTnT14aa9+6nKgJzEB10g4j/Yg/8knkRHIYswY9HnlASFB0r5EYn+Ri1/Dj1UDNz51TRzM6uf
mSliiC2IsRCjr5jqaWoSMsZDjg+c18n3xPgbVTwMO1TDzfyLaeESjONe/lTsi44Qp7DQX/TwNGWP
jhAhGEOM/xxMDnzWjwj0vEr+HHmglf2NX0wty1b1pfL2/MWsbl6s9p9+ZjxhkKgT+OH8wVjARz02
FnKEAk45YOWnvusfi/W8pv7mMQdqW7ZH10erX0xxr6sPPzfy+0cRoyzA6GmUwf5RECHwd/TAn31f
gOd18mXcgRL2l38xFexuWiBFv2zcn0C2kCMC/CKh9HPWcpDMkyMc+MTn/vPJ/PfFeV4hX8YdKGR/
+RdTSHxT3vxcqyAQRRik8oB4n0tYMAONhYwi6n/FAo8TyR8R6Hml/DnyQC1w4xfTyqLa8yveK13d
/Nz4HwBHTDgJ/D8X/3FswRBbMKIkPMDFD/K8+AF5nlfN4fgDBS2qI3j0r6Yj29233wXJP7F+8GTR
gBk9V/eVrruf6U0pmC4YJsLsOegRHkWwb3yMv5QQDsLbjwj0/P74c+STST7M8RfbF398aPt5/u7G
eFp6+madzT/y/TCIIIw9aOUpaMfkiO+jH+GfU178Jbw+EA0/IM/zSvk68EAncP0XU4m4seBPoaT6
M2E6ApAHNQLAf38T5hDHAYG096k6fkyW5zXyeOyBUuDWL6aUnS6V/ZnOCx8Bd+3DX/ygELCDx7EN
Ql8EwY+FYD6PAcf35XheGV/GHSgCLv9iiohvKnNT/9QUFh0BH005CoJDHfAggABDDnzUj4jwvBb+
HHmgh/2N/2tF/H2w/+rfE3BCi08NGI/6Bb5999PEoSnkYOi3COyH/b25+/0l9GYQIAq+NnbsH/Jk
+z9tw3g05P7Gdr+/hOgC5hSxiOCAhhRH8LDx/tMdBFQrIRGUUUPoAYn2jq7WbZdBZwgUi0K4GoGq
QxKQEAZZ3X+6FRyFkY+AYYI6OCUUs69NL+e6dFLXXxfj8+cXdV+da1V39veXkN2Zh2/tBQ2R7wNT
goHMBVwS+KEP283c3ryCvhr4Mv5/qWqoJm7iQvbBXWA8Erc4Py2m+t5H+b0XlnjZ0Cjb1CU6f7RI
z7wZJveXN3PgaGB2AWF+BE7l8ZunjnpjBzFZpDZItB7ft4N3MzN+SZU7/var9izoX9+17ymA6UIZ
6PBd/UAKns4BF33T2mQY049taq5l2ixMSnaqaFxsRnWpxnpbD2yTT3hVBeZujHrxbUn2kzpcbiCe
oA4IsS2KQqA9Hk9aW9uHjOSRwLha1zaL+7oSIc1TMTT+dq6KXZ1Z/zsv9WGz/PWtHJISElHAnvjg
rWFJzdAUIRfBQM981HRJoLHckTGzIip7GbvGLDOzRqzfSaM3vFDbrigvGiNvicErHXSbqcAX6Wia
uC+5UK3TImf83A/ararwiUXddg7IHW+n5Nsr9km4wyWDXoLAp5ASI7KvAj1eMm6KtsUz5rBMjoqo
McJm3Xp2Q9widIwGeRrICqSxyD8ta3dWVfkHOeJm/W05nlvDCPuc4TDAPKT77fzIULKw5I1tZi6c
RplocbjJyvxDi4vvvIfslfGX+YJH2BeSI2hG2u/lRy+y80CDAWCRSFu3bop6CUa76mgwC0nsrvPr
RVBdq1SJUqpUgG9pV6OeM1GW2YYHeRWPFn9wdLp3FXnreSURfho5wfuWiNo0UZza+Rhz18SS9Spu
+mzb+0jIqRpOlFU0QVy9o33nx1EmF/6cVt/Zjs8ZfvRoggcuJ8+tZcaBMZasj95ik89LPrbRGqG6
FBPV1Xd20HPbP2BBAOsEWRnGAYTOxyvK05y4NKi4mGR24gbovhMlAYcmRmuqRPU8qXIqxdBq2MPQ
BgdWkaeFsNF4rfswKSq/FKzQy7EpNtSfsJjKQvSe7zau6rz1UJdqE1Y8Pwl0VJ63Q7vB0hTfm8Ve
yoN9sTde+KGU0+jQU3t9z2Q1D1xUIUqKjocbgGptvdA8Yp1oAjMsi4LFedSmIpiiejX1nRSEmqts
YjqZHVlWdZUKzSQRKa/uhwDpcNGXAz31aHQ2GZnw0hs337abgwDj4wD8Dbj3CHqCWAgiPV38iPms
n6Y5FDVO/WUUYhnXc/NqiKJ1a8MrT5YXuGty0eXpdywJGJfHC/bwZuhRCrEP5CUKD95M9QhWwBUX
RLt62Xvu1Ku6+bTF9WXRV806Cyw7+c5k91D4Ly+l0OcBEJpD7N7z14/3Gp6bsjfZGIrBcva645os
TZdnV1HJyZWncPVaTjlNutl6x3ruqEilwW9R0BXbPpqKN0Ok0HE7evyVdemUmAJd+y3bjNR0Vzqq
OmEVxKqKzBdajR7Yi6zGXMASZO9wmNq49yWOJ6w+6GHOV6VBVWxTa47bZvBWlHVs49eYiWiynnBR
Fp72rm1LUYwuEx5u0zgvq/rtkFm2NJ4+I3n93vnNsO3CnJ16JXpX5MO0aLyUfSys91HXYRJkzXnX
KxaPe1/TIS/OxvIqCnS5Imrut02u20s5Kywc7/BmVh7Z1nWnY1Oq7obPpmrF5Gd80RctCRI+aH83
sgafV2za5cNMZZICUrpIqc4WNJrJ1cDZeN0b0y3NhLssgbacKKbW6SSP+PWAKxrPdbYtMqKSyBtl
zLK0uKldhkSfmQIcYnMXzaqIa523SxLk/NYjfXXn5tZbBiXtbgKvTgUAiWKB09JsDW7rrcSOCSXn
UnhMvyckaAQxqVuHUpdxbSA4YRsE26jMQUusuwrzbOE8/A76e/vYI+Ow9nrwdUS6YofkmC3HQsWZ
8sekKlzsFTOOOweW0LP8g1/bahE2tYu7nLMlpkO38BxBiyIs4r5SJ5ktyzjUc9LhdJHX9abz0DKi
OhV1m5exsQ7m2tUXOlPXKtJJmqP6Yk5d9RGVmUzyosPgJVgvAlZ6V6kJG6FC2HrYwsRbwmFjDJU8
dRnOhGIWLeq6twlmfXvethMVMvWp4IXhC2sL77ir7HTWs6Y5UZg3ZyVuu13L2iGRBLnEtGFwj3Td
dCLj1VALnIe96GqV7aoKnTpWLP1+LD5Y0HLk5WYHKgwWduhdjPIhoZOnxDAM5XE4MiuI08Vl17Ja
VK5LcF3ZpEFjIKLRrvLMVklAmv4YSoDrwW/vHeVXTRjoKxpNzVpWgbNiJGwURQiLZYjpdqVp8MaN
vDjhvvHEQDd+Abs1S9Ft4Nt65/s8X3YZCa/qyYEk3HkJbtClP3q+iPrpg2SdXchcA5xsyWWjgm0r
vWjbGpsnsi3Iwnr9sA1sEArFXbAiQaUS0pannpOFwFGuNlWbBsd1FLi4zFR9nxKScCm7WLUDWXl7
lNjmXlaDfQVcxX6ouiFmyN1aksppo6WMcBLUfbfuG+3GxGnaRAs6NwMSLe3zuEJtUtA6SqbSA48Y
hlYY3uUCdnZ5PagMuU3d9827gc/hMh1Lk2CnedLzdB35rai078VV2vB12Q5DrMyQCexPubDFXJ2U
+TIMMxc35fTOOP0BQqxeGMykaIOgXs1d9iYj6bRuWv0mC4rlXM5REvB0laUeS6Sd7/OqxBuoEm6y
qBpEo/NLfwqiVIS2vOyJzxaDR/J4YnMf1ymzyUS7LS1Jk4xKvg/KiMVdo6u4YagWbV1VYpyzM+hi
8eOuy1YYAEA8MhaIyvjmrZ2dd4x6agROowV2aJOSclN1/mnV8XTRe2wQyKY7lGVhYgO/XGPb9kKH
eSv6YVxC5BcMq/tgsEakc5Ynad+Ys6Ke1nigu9wMOz/r8xUtp/cAOWAVoJ8qNp2eRQFNULHJ+jl2
heNJng1xH7YXmjLoDu+jE2THYZFOl71vzyTyVyiNTFJExSwaFr0u234ZVf1VMNJTJTtvE2Qz2eJp
42SNdk2UN0tGuH2PYI2SSGEVdyODcGGqQBibZUnRjJOwc84XOvRfsbqVougGdKwqKdioKhF05kSS
ESx9lLOYURprrEqBFF1ERkdLNhjhpoEsHR2Hrdfx3eTXr0rMgqQJdb+UVnlxOXrr0Su8GGJGF3uS
p/FkUbgDhDaczZXUuXBdMK3GwVsQDRanq5qfjLT3YTvBaquubOO9t1i7ogCzzoqLziAUu6EYRerZ
XlRUTccSqTPsuqwRXaXedJxXS9qjV4EpS+HqsNpJRN/ytPGXNuLdXeYVGwYAV4R+1MbMM7lI4fFc
V3oTMfV2ViHAvC61u0yjW8yD8kZamV4EM/ooy9wIjSa04KEqEjJ7XSHoaC/TesjXEE5oEnKXng+Z
Tlqs0aowNE4hQbokkQtja8CtY1LkMVa2WCJofD8djesXQUsvmjGPFrpwy9bkfZxzWM46ymLs1eXS
OoIFH6MozgZFxDhlFJwpCxdzRRmYQxMmqqjbmJtmXdAQVodzbzfZsU9q8FTlqK5pbtiiqnCbgAMZ
AXPLHfiDNGmI7JeqJ1JAbrEDFraOaaGCuOhyb5GHmufCL+YtivJQlBZbYdO6WVQNHTPR4fx92Q2e
mJTMb6OU1avWe18Nqt4OyvFdlpuzaeQb4ETmpdGFJ1DRpbdNYdpFnkn/Nc6z7FyhFl9z2vrw/aoQ
xYSbS+732RUfAcP0pXPLIizTtQ6rW5dRb+fNLdr2jPeCobQ/adPJXA14du/Dni7S0OiE2bk7jjxj
WOxCkr/zAkOWcLonfFXNYbVJuzLL4hAPb2XWt7Dvgrzb9LjXMaQN3Wb0ByI4Sd1JExXHQ4HZ64nW
vVAQtleWyDvIXBalgoCmHNPbHIL/nWz0uCwyL4tlYPX7vjdKjLIqzxWkAWgIyzXg7SKpusaPR2fN
aTUAmlIlKbZ+NZVJMaAIx2oorrIxB2oiaxezVGcKQXjGHsTjptLLogxvLc26E8NNKhyaYbu1jYqj
goyxanIFCVRUb6KmrU5rOoiZ5IBBWuSjLUTiGgDPBE6/07Rc224gG5ZKdtMBBlSJyd/w0YJTMCGP
O9/0Max7nZSdsX7sIR1trStnoSztYEcPaF6mOAWsUNHXw9xO59wLybqLOkimlOaLOsibJNes2AZl
B4iyRpd564M7Zmhc9N3EEgg1H7y8LZeD6eaF1wKQtBOS8cBynvCqjlHtTZedyfDORl4XQhrWRUsy
a7vMZfoxVQaLlPkfvTR3gPnAU2RlMyQmzcqLdmZ2NReTPi5nh143NSBLg2y5BXBVxDk25NSEwWXI
NNs4PGlYyhzggu7NhqgCcJ0LgBDpWxz7EBtXmmYEKJMU4biRUgvrT/Qd8ltI/vTYnLY5Go49Xu7a
sLrMjddttR/wUw08zLKHY19LD5asyxHfAd6YltKRfGFJo09Y34zHXj7rxRBEhZCStsdVr10cOqPf
tpVLhe2Llcnqsyr0YqXbTIx+Uax9f76oegVxAxKuU+XLPvYV+IWi8OukgEdfoNS1WjThPMbGt8GV
Z13zykYAvGyZvxrUmMZm8s2Gz3TYVRj8X6plJrSahoXNyuByKoo7WpTyA8pGBVi1riCJAHYhytyK
5igHwIr0ri1kL3rjfOGqsIktc+dRHs2Jx+1JUHgA4mk9LBwl770gx3HtlcGC93mWuCyUsd9V12PY
BJuITv4mkIG3gB20LIapEJ6e3qdjxBYW8gDwj+uJknVpaLac03mnyqxaaz+Kx9Gk8YhHuslc17wO
EcBJrgMR+EG/8KvsLovyboHalAjI2FWS5xEWYRlB0ufPwjNqgWStt7TTt6gZh4sKAsyFbMrxLDPR
tJI6NKdwWjG8rup8AeAqWNt6vmHhwF4BKuteQ0P5fKEkQ2dNlVenOmpc0lBXC8ZsHUszo5j5p5gX
b8qpXHnWnkyNsqsid/mV5nOzbo266CSVx35QTrGaJ5hXjvAZLRq9wW3rL2RHLnmjgy0avDqeo6BN
ZF9m5+MACL0oFoPK3RtdDnvbTdWFLv33E8m62Pf0RmnIFF2N3AImtmUFu+orUy1Bm3rTWIpE4Irw
zthInhBvgJ06+vUlbw1uRAo4fRuNwVvqyubK6wD/W8Tm+p2sGi8ephR2LGCxYDs1PtnauW3eTD2h
x6UM+gL8wszDBBdRuOQzHt/nqEQXXsiyhMJaAAhImGlSSITAxVh9DGkZOslaNANQmYF6HkgFyWuR
A+2UXRUGglPfjRejCu27sdJhrBt8k6kCCBs4xicizteA8YYtz21sanzmt5kT/tjWa8iX3qVVny9Y
URbrcGoAAetUJQPuo9eDCdqzjO79cBj1S047UXW12+RlrRcSo6ZOTB1KKmZrrgrmy1XN22Uf1dGa
M305TZ1Z5m7Ib2AK11Gqps1oi5MaT+/CllT3AalUDOYjRRBBht4xYxZsnACKmEHoyA4L6meXAUsh
k/OlL1gdFAuu/HrbOgWsZgH7uJnBN0/pncn0mEz1OMYNL2NswmIR+fZDW9DppA17tXCOzsvZgPOC
pm2yUqyMIZiWgs+p3OWQXiSNgkwutiOWkNKVAOhsgxIwQQKU35SdNwDZINT4wRoQejJAxAZelZQr
06nwrSlMkkGmuyw8YqVwDlVC27pdGs6zXSfnCVLrqf7Y1KMX9252Z0jm86KR4w4cYLRhXrlO01y/
BVZi2NEmAFc8RcUScsb6tKjcBRzt1QtVwhJnbmhXddjOAP/TAq9oODcbr2hqMUy+XM+THwD+6f0z
Rgq5Jr1fvh8n227HOVd50g/Wa8Q4KHkD5p7HQRaalRrqIN6fYYs7OaA1TyHzBVeHgpvZB9dVDLk9
1qk2OuZjQcAr0CFxHnEXuaddBhuRQYqgJe5F3mjvIpU+X/rTiK89ABNNHAAzsPTngG1blo8JTd2O
BXMIiJhMYgiVXufNtOmzSm9RO5NNMYblqjcWn05hqERBNLqpcFVL0XQhEh0K7t2A/XUFkfAMiIN5
AUEXUVE1zF97OSS7YvRQvZtt65+VTTpD6GhL9cCafS6snT8wig8VolttXKtk9vlk9NeP/7nSFfz9
dHL3z4v7g9V/ftp9OZH9zW+t7vW+hcIefmkvzddngTCfpduX1p58+Eud728qeQ8HvP/m5o+V+aDo
vS+yfaPM99zppH0R7fPIh2ofdPgQOCERhRG06EU+D4HGfaj2MSjbIbjOme9jgkkA1OGXah+F7v4I
XBV0/EHJl3G49aXaR48CSEzhdAx0STCgtr9M8okmobb5+fPjWh90Gj1lJxGm8ApoHYRaEGIYf2LK
H9UWyqAfptloJyLWlwnL80YUcnQbpjsOOIOfw/E1JsAh8lWWtQpoufC8CMarWXMG1ENWiRzYsQVU
Lu4qA3RL1ZE3w+zliTNmSNqpjraZGtzSC02TaAWpkm6rUqiu817JZkYLGRq5dIa9n7twTAKoI207
Olc711q2cHVUAkguomUZyQb4iWYUWdDuyrZ4JWvbwkl9Vq59Z5a9ZcOGkuIsz4ETcVXdLvqU2FO/
HpJxDF8z7rp3WW0/cFnqDWQ0dDWkQOEVruwEM9FwLquCrk3moW1H2h0C7CE6Ocod5lUvimx83c7Z
Oq2U9yZk/riIguLVPDIT5zVA1Dor5RIQrb/I2hBt0JjKBCDONixttvLn4RJkkK9HVOFTWvR859O+
iUvOFn5PnQCW53Xa00K0MoSI0tkm8TmVQBG245Iz6zZtOaKFbbMz5M9XGfE2exyD+ha+2IO3dhV9
b4IiP59Jc8qlzwSj0iaOAyVUMR0X8Fyh/NaLnbEf9KzWaORjMoZQ3Q16NEMm+2kMkYDoARakCLxf
k/ElGucbn1twcKSogVfo3jbdcNqwMbxN694H8fvLAs5qxWnHoLwEmbff1M1yGDSK64iTpJcZ3uq8
56vAmmirPTvEaQRzG8s0igtX1AlnLk38zCtjzdwNcBFG+O3sAJ/qAfabqeKhBuLJGEOhzEjzmDfl
xkTGT5wy67mVXcJo9Q7K7ArAfZhR8NADTlRlIJ7VXMwZxomTVgs82hwWxFciDaMqDps5W2jnZztA
NzaJ8rIRup1YXGJYIc59fF05iYDnmEqRZjJaeBHpEsX4kPQpw3FOymbTdjVdmdLPRTWXXqIaH8BD
kaM4LwDZ8pKH6w5Ju7ItuQ9TDLNx7BVw1krUNkDnALEY4KeugcA50RWPJBKo4fdDW08Li+rruqvx
jYyyJXBle5QOhFPrHZspbC40x06UUWvi2YMd3PguPKN23Mkss+doqoJkhJRx4YIBUP0Y3gOlf5/D
oomhJDjJ6exAX1OaxnOmqyXMdbwaXaQXnAANDOUKuWhyydeRQ3ZVYwWpF5TMBS8DlXAD3BD123bh
h8BwzC3grQAXl76u2QIIGhsHJSuTeSi7pcrwuMwZmY5nKDsndYvy1ShzvgR6Y94Uc47OXJW7le8N
aqtsBkQg2PAYqCoZPJqe9TxTC+w1dtlUo14SWBkBxS/TC6m9eQmHb+yyhdLRzgGDXwnHXJiQXtNr
k7vqBKAmE5BuQUWsrcY3/tRD8g30QNTg5gy2qNuGMLcV0N/yPBz1KSZQPIM+nPBVR+oe7DmvN1I3
gBO6bnxbWdVtOk7qWIExL63phkXR9W4NHrBMpsnLNumYgy7nrE/KGmqmo2p2vgvmuKEULBWye+Fb
XZ36GbBnjTfSh7LgPwrXPxaL/3+C+n9hvCZB4KNvxesvRz4ed/J8GvK1LQdaX/ZN3HARsPH+BMrn
thz4tSvR/gaDMyjwWygo3PkSqAmc4WYkgotw3o7BuD8DtX8EXSzQXxpy9Kllh/+TUA3HxZ6Gah9T
zKHTDphT6HyIyKc2gUehumo49WZMfYGGPhPgeqKTCcxb8ArKGFrn8rXCGXDctn6nhz5YjAxoVZnO
TEAB655Xlp6gPiKx7xoF2UCG4zLl9YoayP5kll4PNbaQgJe7fIa0u5djF/fRLNfg0ZpVpHtAr1RD
HY13k6hYDxWftuLgWP0iYcPs3pWhN8UhtAfEqsrtiZGZXkPo10AQ9HLDRwj7QNGckfJqBL5TFMqr
7j3LgJib2ftKDi5OPcDTeg/P7dC5Nw55aMNqBnQtROmNDCCLkV6dQ5U+V3FlUv+4JJU861QOjIct
r9oCJusklOxkqtI1DVNIuYAfOq5r9BHowyxhBURZiedd0HRnJKMf6zAYV3khVUw6SI0In7qEZKVe
um5owFLnwJ6yEa+gTwba7YM4z0sWt40+88KAXiqTUSDi63BaSwzsU1DgAnjqjF6lfg1SOCjaoLz3
d5XxakjFgDqcK/QRzfgj1HBlbL12iGfjXTc5MEMth3iuJHBXPM0gz2iaboMUuOteBWmMPOAwJTCB
aaNv57k49lIC9O4cdTGfi/7jSPd6UWpXBiTJcjeC36fjKkVVDg0M7kZrKDCjFn3kc8VXjWKhkMik
Z66GmrPLNHCC/8veufXIjWNb+hfpgBJJXV7mQVLcI++ZttMvhNPOlCiJEiVKpKRff5bcPT1lV58q
NOZpgCmggIKNrIxQ8LL3Wt/a4avXpeqa40p5tx/tvOgUTVec+x2cAgGNBB+5+2K6OUTfgdIEXRGD
HtlUmcd4mNe48No0DsfLWtVPsR1uunl+jJRLV09eq2l+KQS0USlVmE9r/FgM8NXKet6zovV341S9
KcHKNKICpmyywqBQOYG+0lGHilGa+yIxh6BqTMrIclO0Yarg8B2Lurvvq4nnbrblZzegkinm8k5q
dxym9lw5day76IdRNS7mUFeQewlEoNmcJ+3dGUSdHnwBDKJaWr1jTHfp1KxQ84t5mC4aTyHv7LDu
ZawplipKpEm7Zd8NNj6EYWDPTo9fWtyguKLquw7a6xlLzaBIEvw0R6XKi8gjmY/Ns1saC8lHlOWe
UYWX70G8VbyE7OhwcVkwOGnQinyeqq9BvFQHpSYUrNizJmi+F72I07CzxWlU3QevgjJXHbS+ooZk
YJS+SuU8yE1A1UIjMhVClxFr+wOKgstUj99CFjg3ASxZNrbrfaWLH0FJOUTdoL+YaS5zJBlWaBTr
mEPh0Vm/6E/Q+OOskFWUF+O2LQq8ZMNXmivTe+lENrGReX7aTPW8iRS7EkTdHipmdRIQWEAzuOPE
mikdVoO3GIs7aDplBrwBc7YGdBQoOMWuTeZonwTQZJfBofs28ZEk7U1vGlS8rU2NL8P7pdQunWbX
n5JAYk/Xu4G0692ENtlVqBWDengLK/xOn88vYAxvIi85htMo83GEnVXx6T2Bs581iZh3OJiOdUm+
jco7FrqHgzk2r11ADmEdXfs4CO7DTewN1jC41AWUaxRP5W2ZNMvrUAb+qfLrFCZiuZto7X8qC3Nq
IekaeP1pIO3TElbQviz8XR3OSwo3mu1Fbxc4f4u5idnaH6g/PkhLIb0l2mYd5OZHEmMJQpB+d41C
PSmx9iaB49nM9otYyYGNvXgOZfkqhfc9XOdlN3U4ZQszNJlkvM1VkYSo3umymxfUUNLJJIWBFWRE
hI+OV9VtMfQMAjPK8Dip2pR4frOD33PymYhQVamjpxgQKMur4xLKAUvW06nsYCYXo3sJVf3IBlgH
ItY890KUfYlyX3jpDg18s4McJg8udKFSWfOvJvHlZbtayIJWy1bxtS2xBet0ofV0ZIwcpmhqroEO
UaBjQ+ycb3e9bC+TN/UnM4U0K0o8lmZWxZG3+irqai+gNl0kpW4XBQsFeQXbLlbNE2p9qL0oH1Mq
Rx99THWLqM98GNDnbZ5ekk1oqvOggekro2I3Nu7eVYXLbM9wMETdp9BBQmQjGogp8N85mvlUCRoB
iICx1eOFkHSuK4MlWPwAxfTqoi5KY0+ZzJT+/FChZamNyxwNoCp5VSIvAZnMIen516Dh/BYZlzCN
aqfTNS7MzugqyBp4O1mQKLlfPPSsDXiCnFva5S0q5xPIiWkvxPBWd7RKS9dbmGJLNhHy2UxrfV59
Cf0UcvVt267sBcxkc1iW8Nn4+r7Tq8nmhb3HPatuxtI+0Zl/6KTtUw8MyuyZ4bjE0Te24FjZWl43
dz0qY1TjdTiZTHAnDsS1FDc5hXPb8/aIGwzHrIp5Bm7qJL1pgY8jXpUwPB2NULuK9Y9TXQ9wRbGu
mPL4CQLebdTM9Ums/htdI1A+Nf/eby9/mfxv3MSvE2NhFuEIHubInZK2Lvc+xXLvh77PrFe5myZE
C9bNsD18Mpwcmoy7wh+uZSgARPhq2q9rUZ34gMOp2nybCOHW/U/rrV6CDsc2u5o4iW90KbtUeziO
+hmXsZrRANslvgJyudgKp5rFQX7SjuGUnyNybjvndnNj38EB9DfduqLhroNyP8IXrermphirNo8I
urp2seiwYVqOZKdiU6WsDSCJNOgCBIRSMphnE9cHb+1adBJyPczMvPUyPg+meY3G4TLz+fPY1zdV
ED84xY9x7ZfoqcSXteleRpx4KTb8dit5Iu0nt+zoKGgGSIbj5lJbqdUMFzuUG0EUTTtXqe+rDBlg
prkG62ZOfc/WfNbTdC7ajzpGdQNSKDi5XnmoaJYJYArwmpa3UdbKJqMASudB/ugLfDAzGM0sVmU+
aL6fqCJXCKjH3kOHto46S0JzkaN7FigAPsFke41WNR/DYu0ONagKyPjBI0wzNLQhDmxN3WaWTyb5
VNb8fYo9P2/CJX5qOmBygxPVaVoJenwPRAENrEk7LctD47pLImDvkSagu7D0ULZgw+GGCe54E3ym
Pu6njrsH9IJuX1Q43fgKQ3XVC9mXNbVQUeT3OvJvgVTwq+j68smt03QBgQSWY612y2TeipGfEuu/
sAb0QFJLnoXQw9AxW3FnW3m3xpbsqpo1x6UZ3joabw8etxvcuvMIwTj3Nf+q1snmcNhhcqzBe9Dr
I2qJJ9ryfkeB56WDKL6QpnsqulmmnsGyg960K6sQFZYt652wAwPtm1Q3lafEReH4yqfeW2CRqg1y
8n6QWvxIiDTpzx1OYWEl1N76Ey5P4sdHBstgJ7z1zpbhFaTrp+2TbAReHo+ip2j0cS8l+nnh7ICP
9gRvFJ5+1L5M1A8yCikpDToFh7/v3Un4g8tXVs072gS4Iq3JMBuSZ0GNVl97ZD4GjL8PPaqGJsaj
gG8h90UiflQj5JxQuJwI2Pea4lTrgFulIYj3veZxtfM4iuafLd1/1P7+3zS2f9Sh/9f/Q2o1RSIE
3PT/rFb/NvTvZyrlHz/zz/Z3a1ehRScoeP0oQsbkf7e/CUJgwCkTtuUF/pEv+Vf7y/4LjA7+HH9L
Ywjcv7S/WywaeT4C/BX5JPaftL/Bxub+AXYOCDpwBg0dCC3zwVlubO8fut/OmoZoFDa4BUuV1WEd
Hx1BMxcZ/TQb9d4lqCWnDathJlkzHgZ1NuDob8PipR/s1872QAq8OL7xI9enhQzDg/DZh2hmi0IX
eQH0JfQwJoiDUFkUWU2BNy5h+aD85OkPD/7fyO6/I8F4L5vsTwKELyiezG/vZQp9JFMm7NloRftY
oefOqAVOoCkfs9CCa2tMUV1iAU30r3/zTyb8l8cI7BmSPSILCcVzjH/LTpRisn5T4t6OSHMW9LXs
l037Sgy058DDTbLmUencKeoDeUzamYDxA+k24MbJVuFD6F0j77hEAbx0gBvgBkmdJwVbwFTHB7+P
eJYYalLoZAn6VqCxOkEw46/fhR/8zpCThKAExzSEhOI/8e+vq6GNe0hw0wAMpXBPYmDxDhXC2Zjl
+5ZcQkai3yfh/CkpeQMt79mzcYkURHMb+MtBFCAfudelqsQxL4YhQ2VHUk8m6lA5GHxOV1Va1eHm
2YVQQ3sUkHSUwPAWJlE9gKBsVrKkDMxS5lVTCCORhzs0/xbiStXdV3Jc4eC75jSP0J5NDKaE8v5D
VV2dt03C9q1KVDrxxoOEGbDziqgtHGd+GOv4I7QxS6F7Zt3QKZCPa7wfCsMOcQFjkMU22ckKhaDn
TVB2PM/sUHqIsxcD8UGjENzbTsG6KFHCdGzYtQadOZ3D6yDJ1yak9whWkZSPukVJR2o4jccm9LzM
9ckIZzp6RYkvU0lac66pp4+17uVNK2tyWC3sDSSZJNq8FioJC/mFROV1Xmp9tH4h7jmp212x+PUB
CtC6V+UKU9Os6yWO/TWDYhCgNl+anR0HcmhkHx5UHa8gA4t7Dx7toZvtOwGn1FEovJKgjvNs+4yd
ccGH3Z2VFxepE3RKOdrQjIA0yRjzYFZJcTPYDm6KHcb7VVuXw76Kr3TrmDEh66YWWh4qOBPoVYsL
ysi2S13bPU+kgazuvdW+KHMfXACfoPejdAf0MzCx/+tlG/xp32O9xsynmBWFwxIpv19X7aJIPYnO
gBW1Yk4bZd6SUT/pzj40xDZpmcR73hFENLQESt1VH07GeBCovFOKagBgaHtxK4gjyo+QAg+BcGcW
AWmCs7OPl/gW7PRdVYBljPo5XddoTrmiDwoSC2+F/Zu38zMl8+tZ4lNKGNLBGMuDN4YL449HMonw
CSg+r+kMkD6la8jTnjaoLJx9HDYoUK9R3hdfqljmbJ5ZhqVXnVjc7cyEXq2AdZ1GthxTnPy3YzS6
TVYEL5g8N73LwgG0r8cUKAJb57FfHAtCHxLbH8d+pJDVk0e/jk5aQBvrQ3+n2tWk0dB+FCF8NUfI
m22noyikTMHVIQTlxN3Ku/HQmHj4mwATHFu819+fBcI4hGAM2Bb22MJif7iewtq2RRdKkgrWvbdx
s1FxaAgSjj6PV1cISl+NqJ8rEg67GtXZMQo6SBKld7/6+iYg6OAC9uiAuwdUvJCiSfZGKaxgAIgq
UhY24HhXS+Udkghrf3ZTkC0xCKAeggTshDpO3TiS5Rg2ZNjzYeh3fHvX4Uz7U4z27nvEzHvsm+RA
TOiy1vYI4KAt2BkV9E9VM4t8AGHgQ0wsad6GE83HGJX/GCJoh9FZIidTl2RMtfZ7iCohddi6qasA
REcx3DM+R+yWEj7n5YBwWTnQwzqPH9hKEvEE/Jpq+uQ63mW0YS+RmMQuKbVJm6oOAKDRVDYNdOR6
LO6SARIODn7EB+rlcQmbKIO4250W6W4BXDwk3XJvI//dKc+Czwa5F8zFcioM7v7AidthVPaiW7YB
OgrSEmiy165g7jMDaImwHi5VJtEShHom6CDm7zUL9CVqtcVwRUozOjfTXhfmKh0UGT7PV+E7BVNu
8YAC4kZTU5EgoNLKk0wq+wpEpziRaO0eIlS7F+5ul6WKUy+gtoe615+aAf2F4PxduVY/ylHjgO28
8BHxsmVNS910aeRIfYO2tDtOuuMp18PwLgh7QJPw4qvyFbZRkNd48wVWU8bdeglkgxplVvumbusj
eKBvda0O9TI9A1op0nUQ66Hxq80t8CGvGdBoLK4yGdZLWvfzgx5gZJnB2Ne1g50d9LV/DmEvABWc
+K1zvTiBtUafvDXLbvLniyVTnQmhyR3lbX9TFGR5dL50O/DQE2KH3aty8QRRUkIYrHtiD12PLIOM
+Y7yaj612M+hV4BSFuNXUHdf+3pszktc/Zg6hg657MtsCdHGL6a7XcwSnBrACzZF/8xxTqgja7Q6
CqDm6MX7Y7gJEiUJv2MRR3Do1SZ3zApKnW6RiMQxArNNfFs2naNPXLVjkD8myCBsEN3FAHVDGqKO
7rpNOYk2DYVsakpdxPUZ7Ofd0uFgwlmeQp/Faeq6Ibjtqpk/qU2yUZyE+8J35QFCTJhO/vbQbD9c
ixq6T4E4B+5qqpasFn74EFf9dCrdU5CYGJw/NCRBPHT0aySqvJYljtDeQcvS64tdZgc8HAWor8ar
27SpuYgcEMn6fuJVlNlNxQpb6PVg23WOaOh6AJl8E3jGzzo9fPUcDlc6Bnj/87KHS09TEFuQy8Zw
vYRQ0QbUKE9e096KVcew2CG6dXEDrp3CAZlq2X0TAdwB2aJyKOzM0i7w7yy+smDfM/wfPeSPrmGx
CLT96hlBSjxxNhc5H9WaLtHcon2Fmo1w1gW+fOavwVMZDd/gw559l2wuTxHfFRUKoKaAjYCDhOyh
5MGo7wAbsHXYt3Ww5Vg7uuu4j2xt4NWQ3mz7SD0IFrZHOJsVcKOxdNiYOIh2gAtuQ5MMD8sK5TaC
sH9fxqyFfgKbOp5iknlJ9QQzZzoRBIJ2yCJ88cYQ2ZFEFmf0xAMe91zljhdV1tICXvKIBgDrlQWX
xdgGgaIoPHaW1VkvoYiDSal2lo/LTiAi56L6iYdd6jm1nzW7jThpX13PHwmd6G0HjRkhpRk5M3Do
y4414GFdvSJqBesrFdAG9s7GVxFP5OjroD0w5PByGrnqK5udOvFZoT7tvOpaLEOYD9Yll3muncwq
nL0ZRZTuEnf1cxhFa9oWEOK72B7GNq73IOy+egG7Im5k92sCcBDAzmjP0Sw/txVYA5AK/BYRnQ4u
DxgGTvrhRkokgFsEg50eCGg7KjJPDvdw/mDPIfcHGLkdTzWyXk8+XHnVBh9+RD/KyMBCrwPE4JrC
Djs71TYX2i9g4qHZB2pE74zfo4CECNllwxKs78PPKBqmCiC2No7XpAjlN9t3eQ/JO7WTm/ezl1yC
vgzyoJuqY2LqzAtNeBMbVwM+les+VBBKjWlQnsffS8eTQzmuZ1PpcecP1fJcewnoY2/Zjagq+RDZ
K63NV6U+YRBhn8ao/7KRrZAlR/XqdbHKwdHdd3i6gEHkXV8OJ+0jmkfHFYpiNIOmHGJI61up3ZtJ
3vdN4WX9FmNlVYNtic9Z50iShgdI5zoN42HZKxQmgJsiP9WdOxY4U++b2rsuHZsfCVvLPZzpr9tI
BiwO3Z1xBiEbWcbel7JX6MjoIC7SqMvAeJWGksPDqJcq0wuePjfVqyQ45JBKVmdjByF3QYEwN9Z+
f0TL8rKGgDeFu28JwSPDLX/ggS6+taDXM4JklBLLdLB+hUPO0wQLCPB9SxCe6EkJi8cgtMem01xJ
cwWJkdzEsWHZWrj1PPbD13KSMoNLW7CsTMCCSFo+I033efbyMCphCG7JsMiu/rn1wdXGuntBTWDz
PoRBUU4x3J6t5C35N5RqTmDZM3sosNSw0xbzyPDVKa9DgWKJ+8Wa4y/mdFqi9rBoRk5RVH00ffMZ
IC1g4TWIb5AtheeqisfStvXBCE8CBO+T5RlfL8HxP7drhu2DuQ+gNtCdaOZ2IcBvcLzYirqVCcJK
aLYmWMoCK+eTYuyr8hp7W9BVnpewvTeQQz75rppQQURNVjTNmnVOvWAxDp+jDnlEW4vmEoKN7eAI
i/ZSz5y9dljCyPjWuVeRCWmjGhcatiLcBURFDHqgo/HAzZGog7MDaVTJQMD5gYrQ4zZfD36wyKdw
CPgMt74mR4OaMm+q5H1hxD6vVXRhsFAvC8ILe0NwHsZr82VJiH4U2BvNplRWwmasw54i6zDuWFBf
MSuApAGJ3J0PJ3y/ts1jN3nRubE4sQYfIbU5weUqy0Ld8hVVIXhuDbmYLd8Ro8IymeeXsYWnWgbN
vJvKyU/HyfNvi9bzWhzZujqihWjhlHGUxcP4VuFO/IxhInzrvao+6/WAgx+Q8ru0wZ1DLmCTN5dH
Gtswj+d+P3aE5p7FeQhD5EH3xuzDGUxzUTRXHyb8GRrFxbZLk4ktZMxXRDjRPu3RWCSpXtHJCRvq
fIlskOKom/a2ls1uiQRU7mQuYB2F5bGT8LABSJSPbKY6nSeSnJHcqrAXXACGzfdOAOT4MRlwKuE6
BscsiDsMsiUZUjjNzouXMywef28hI1wqQJWXIcLWmxvkmGaQngc1o4lb1L4fvX7Xd4COqDyTmV17
v8GSQYYkvqX2rcATUwPqafDTLZw0QBidaz4kqfTON8UGA8C9uSPoEw8G/uAHoKn26nVB+2CRQNW5
MKPHdxaHKbqp+ZaJXkUpt+2A3neB6ZOZbngwvh0QmgEAmQXVCqBacgqH01cIfhctL07RHNvbDlnM
nUxquIycivPKlTwEQJkeqGPTnipWXCeoGXiElNzUsJFyvFu4A1AVfOzVF50kwVtb2g8IjgFMB0xU
CGfI0C3mK3AGfUIjOpaHSzHvLXUdnJAqOLY9lzlXHA+Vj67dKR7VF5yVPc27psPiV7YYnkiZsKe+
pOy5aTacFLbsAYLNeqznuM7raM3LbhZn6WG1TPa+NeSjVqRJ29L5e+UhT6C8/hNfR8xzGF782BsO
EpkzaP1FlIWmf4M5p87aBLlkhmfxiDC6CFVaEwYFRxdJSsRGaSbimwihXsgKpY83qgfV0x4XtGrv
cdnqV98GOGCLNkDLJgmSkq5AaZT0FmdiYH0Q8DNi7UQ3CARoJHBJEdWg+xdEYjiipOiuHn+mhAaK
ujZqludEQPMsvXD61IJRxKNO9rEBZeaj6qBNTdNlbd4hj2BugI9KCE8sTksV+GnVFvcFDKp8IBrJ
pwQpNXQE0WgO/khWuP5yvRPwyr4gJDoD5ajHoxmS59nOQCZhY+4rZ1S2wu0+xi5CDhdR131Yke/Q
hux+GLsF7QbiGQMtH7vKh2m4IsmaFF/mZProMVKEyfYUBLDHE3QGkyqeOs1PNMJrX+pA3qAl+3BF
+TiOxSOmngOqqTPt9edmDd6GErHGVm9iTihvzYDbw5gRg1c4r3v0a2MLk7YJqx2ZyHjwBxacicbc
DkbDjLYGvjZCOOkasO05iZz39OUnR4QzEZU3vREiIanfdaiQmvKmSYJPVhTPMpgOGgRuioWLQCt6
nKJ3IAZbHzulR2ZoRIcz6Ny2b8avIDkzTUD0+EeaABVtK5kvpviABpdb17ADJiS0fyM7bHDZn1QH
iMUYLEHBbqNe+VV14J7ScaExCEYXyzUwoCQR6EgFgstZMgO18SN5UJL9kELTjb2AV1rrg/U0Swcy
IL5H6cNC5dOS1G8/ta7/b8P82/nK/4coTGJM4SJ/GRv41/fl/Juf+qcVg29cYHBgEgyOxSREmvwr
MoAvgAOICAwRCstPqBCa2z9JRBr/F+aqsDBhMRbyNpDoXyQiRWQg8THHD35PsA298v8TK+ZPU1Rg
wmCSCQWFuA1j9H+T/XTBFVxYlFUt9Jldi7xXCqRZIhUWzuYHamb8oYnm3V+Lp78r/hiQhV+GiWg0
CDbictsKfxDYKGKAjVfHDtNqGIZwrUKyQ1Mzu49QIC8IBRyZDW2GeG5/6ir0j//pr8eXKcF/AswJ
3RZfCPfrr4fW5Ea7uBEEnKSYV8P4DQz+9rldnH5WMY4d6ScxmDwU6GiRav03v9//81PnEBaRRE+C
iGDmVPDrC5i9DpeigEbfK4wo6EfQC7qZXYrgEO4Nv08mOPkYJYDxFPoZU3vQiPjathmur/pE5jbY
mbob7wPH3hC31/sF7elhhqn8j40PW/R/iJRsL+SPSqifYE4dsFdgmpieivDKry8UuiK4y6QZ8Bhw
QxZTVD0t3iRvPXQD4AlxLt0tc1XqzELPPZmq7V8sG4u84d36oKf+Az/L7gkt5W05annLZcUzHiF+
hdXPdwNzr8aD6Gxrb7oiW178jbkU/DZWKcALJ4TAtcRoJbhz22b+40rrSwsYbSx86Cvg+akhPgRk
jNSZPPKg1qDeEdtltvEwwGFgt9DkD1WF9kRrjOGgdYM3RjC0wxO9BPMP70wU3ZCTxRxsgXtNLc23
JF7nvxto9+9edRT5QcQI9noQ/uaIhUuylRLRAvCqRt5SR2+tHjRcsAB1r2penBwQ31a1Bsahl8zK
98oPzN+t0u3Z/Prhb+cMji3YjPGf7UVRzTE4f/hy6OdsNmoUP15TfIYbtS/s6O8rAX8tKsDOjbJ8
kYwuF6AsMzxQb97NrfC+Jl1zqlri/83zCf68LHFsIfCIHQS12o9/81586RWqQAw6bZENKcw2YyLS
j3XkGZTiJcajteIwzbAqoxaziUKLgwZhizekZ45rMXwljD6AONR7L0TzD3kUSq2/qAcgYCpte/nm
aZBbMwjev1mO9HfTCMtxy3sFNNjiXgiK/bocIav3wdrDJ17jlmLEXg8dJr4alOxZ71DoUOs9DEZd
iQDhKRbvGBDYirpC+nGcaJNWzj8Fqt3zePF30HIg1VZvVpQ0I/oZwOZHwtR17b2zXNtPOGBy0JAY
BxUoqCf2q7TRXUIRdRLTDTiaQz3XoOyQ9cyCFksdA5YfIKgV+xbztv5mdNbvc/62jcj8LZ2GYZlw
yX/3VHTVVHakGCRg++DHEprXulsTCJSg/tZpvsW4qx66iXrpJip3YbvcYxIN1D7C/2Yu5b/9CMAw
+FtCFWmS6LePoOcmWnyLtWMxB/HQqukpYvphqZajQqkNGbI4dgk6zQo8wTgB4lmjet2Tof9SV/Ld
ugnCZecd23ABkE/aGSilwI/5WGQJ3hMasdigl5CffFn/UCaQCP8KfIai8velikrMulFXH2N+MIui
i46qad7CdcAJi4W3j9AMpCMM52XrLBGDvm3FGOd/ff3BnPxtZwcEtYW/TR/FcFBcxb8xC6vhmgWV
v92/gj8h7WJ2eurE3iZrlztdJodejO1HJSP+Inn1bUYAF6eeg8RKyQAbSZLcQ9cGX494LPVH/oGR
OAG4uVAiZoZwrsZ3f5wKKirkfTHjdONWAQwBCdvXgU+ekF3nF2vxZ0lTQnfk/gFJReTrTTz96JjE
kLPAgsCtpHdOdPXVRKPYY85PsiPIlxVr9dTXQ5okNrraNikQWaxJbqB85q1EkU8xlufo+9ONj5xZ
BjM1J6Mpd0gs9J904llATipJbauqazAsO8PAaXsYU7OXi9V7N9XJlU5jDycAFKFLpnbvM8fyOajF
JSzNuoOFzfbKzsXezC78yiy7m6nSaJ0mflwKVeVRv3lyc6vvMMvKpUsTI07mA4krAIZckhCTxSxa
/qeYAsYA94XhMbN+ciy5s+hDztAw6Y6F6L0ExcgHhA2nc+BP8W7pfOxUHvcnPaClwT/7iKH6x7QE
TPvrEbWnxXFepj2zc3PL9Lxma1MAsnFR8H3x+ZptkEJmeMFgtUPyinrRZFzjhfLOzkiagZlDAYKp
JfCAnwqMqYIRIUY4BQKhM1f/fEP0JMj6HkGy+XA2GPOYlnqH1pWdhgCG4WgVxihi3lPXCZ7OCm8b
dGS/K+vJA+aAQUtz36DKKoHP4UqyR9MFUFM4KT+14bruAH+PeeTb/vOEoQYwVZCRQTgDJITqlx+A
nskXzEK7X/xxOc+YRDDkAbRmWPHDKpGwRxGrJdPYlaic9gsC858RLeVHg1L7ak2L9TJN2wTOoSNp
7wbomgEFG2JF8iVAA/sEYOe712pwdGUX1EAMw+htKoXfbeEHhU5LtsiUyPEumQTABj2OdE87qV6m
gfN8GewJtPiMQKWdD80UKwhcBebAtc0ETLUfEOnAjKCc9pgaE0jR5E3Uy2tjQ4M0hPNZn8e4OTEd
ahohkjcyLnFWTBLSD9KL91t46Txg+sgVoyLnewUKIfORU8NMkK1cn4BiwhZHubBA9n2qaNXvCOft
iSe+twfxd4dcP8YLUdNAMgY8PlQpRc7iFcMNQVVqH1M/CIz+RMGbo1WRRQiQ4knG6s5z9xR13+0E
0/MWEOETMsDTI459eprx1ZmYktl2F4Ew5b5slIOnNST+s/PX6KELdGn284aPhIzXX+QsP8jUJHPK
IjzCtJnD8rZzhUFaD7fhl7olIxypGkVmO4ftE7eDPECMAqg0wbWjYip/TMEQfK7mlWVtG/pHT8f0
zLywua+Lvjh7evpkjbBHfzTuIbb0HCqkg6g0CO95skOOhVTiRlZAISONKU5NMq7XslsxGAxU0A58
94hZtJ3nIKdM7AuNOtohJM3bb2xs0CAlqFn/m70zWY4cObf0q7TdPcoAx7zoxQ3ETAbnIcmNGzOZ
iXlyOMan7w81tKpS90qmjayvWS8kk6qMDJKBAPw//znfEQdRmF4aOS32o23ITijnqXVKVdJDxnKs
emubE9dYgwPIvvKIZpvYRWr5LiogE4EeYRohCbyXCghOveRccNoZceYa3PpJFPmJ/lRckE/mkFU/
+HPwvcK8WFaK3SCjokUjYm6ob6s4nHb1elNlayrTyPdlfkZSFFGQavkQ97I6hAUokB5XDRFwyb3K
FWK4TqYFM3e3EDfwZmf9cwMwBFGmjBDraGl6h6YaehgG6xKxHYzJQwxpeQbIejI/A5t7WU61O1mF
DKcz+OpHsUpI2cyxdFyCFUZU84QnCOziLuczkceSf+iK+hapwz0mfRNsY7Fw45EoQRyI49PgxvGl
IyG7FaLFPmxk1nZSnXuliXZHRS27w6xHKD6x+2ylYdgipnG/INbNhSRcd59n2XMzc1vDT1J9I+7y
WMVug5+dlagXNm8t8bVtbnjWyQUrtw+CxcuirsvCg52lSyS9ednlbEDVBrnGeuLZIVYcRH+sgoaJ
wRf5wUrs8tJ79QTTCyoXsiBRtR21ycYzt5IycnvLfO4Asjznw3BRUs7fxAR0qxNufKnHxj9rrv47
d4GRs60tM73Ju0kfvbr/MNx0eco5+ZApgtHVbyYcQJprbEFPn2tVXNkmk+nWIKk2bRejrL9or2YX
S14ceFHIou6mtjTaEaCt9OIm8CmVVXQA/EzyIJt63R60hrscRrOXQSRYvz60Sza+Zq60fgTjON11
Xi/feL+qJmrS6isW6elB+TFg3HZoePfJDmJfz4qRG7NpO+Z7maPrMcSmmLITs7urlsx4UqLgUGe3
LO+mmKwd8Erp/3BsPd2Fg3lrDfH8KvnkM+IIKW8D6JfJkWV+91haLZO/DQsA45DxoKvqzUTv3lok
xa3N6hDqQt8lFtHeOZlij5d0Zj5h3k+9vTsaC368GudazFvH/cuZ3vLOHa+4FX5JY18cO9vpGQaX
7+RsdISlqr0Og5ZPM0PDj4wFsdkQOWyyfDmkEwQzNtLt57L0TmRgFnyeenbMxCywomSJ3ZCfNrh+
a4AiUe47QTTG6bLDXyTfwqz8mgOfyTYp4ETpTjiEyLHsYpz2Z1cm/heYVtUJSXR5rcJ8JZkEW6ft
BGTPcFuEnbMDvXgsZTzsPGwJ/2SQsn4e8RiI8Vt6Du8RPxhR2b/OIwkGy0rEcCIWb3D3QGHOvsko
h2cvGk2cH6UPDlZZzbRJyBhul9zRF7OKp6tZTP5ZBEBRej580xFn4D+b3X+elQQBtZA2ZcvywGng
Ff7rz2ZxJyOGwIewaXnyY/UXZ7K7KZuMPt2DxDEiTEv4DvJExL+Nvv82wfP/wUC1WAvH/jQn/F3P
wd1f+rJXR/nvX/K7jBnQjCV4RwhUAvazXb7Z74FqBygKag3xegv7sx8yUf0RqP61mQfKOQYajheM
f3+TMamaxe/LfyBssJQEhP4vsE9+1s4tN0Ap9VAUmTID92czZqjF7JG3IeOrnGM7GaSV2LEoWLVt
UqX/RBj5O/WO34UnFLoIL8W55qfpKcE1DVuFA6S32Fh3R3HKkusmHb7lmjud6bVPf3of7n5TXP4M
drF+Hte4cfCCpJxci//Bnf+vn4S40gDU4pZkV1DehQokm/AkjrgBCy3/8rYV09bUxKvKoWm2Ohbl
P9EtVpnvL0rQrz8AmSrM+jZ18z/JgM3cjGXKbLYxAxvLbYbNcynn/vyPf8+fb0ZAN9fYP40cvuUJ
3/1JFa6lcIZSsEImetNdD16cXody8EmcmOb7P36pv/uFaIQySUZA6sF2FvxqSf+TAI0uCyOc8+eG
VWS4NazS2IkRSNs/fhXP/bt3LkDs4aWc9QPCEmAVsv70OrkYRVI0A7NmlpT7hbDTYWzj+hunFHNT
Vlaws+oO4F+a5fs4J6QFy7Tdxb32YO6kcLEaIVAeK59jxqj7qB8TNmEp30AQNGr74ugN8bNhJ+Fl
tFxjYzsx3jRsdRhNHR9ub9bdjnPl/YhLQ77pNIRuU3flXo9+disITcZj2R5Mdz3cD/kaoZrdMxER
ZwOyDs6ZaNLvCzS+XcGqchcDWYURmg6Hbq7qiCBtcNXoIblyS1RT/N229+FAoo+8MPEucO26yMYE
WG88wvvhDqm/PnujU37ThspfIDlaZMJ5qhobEWrv2lTVeKyB9apN4k9FBFFoijhoESWs0B/czu1e
w967K5UAp2cmkDBBzm4JH6d7pxZpVIm8eClISq3M1jTqyu5uFKSYeUzhaGtivPeMPE3sxDtvipdX
I+uWZ2kv81F4lXgA3htHGW9PBmLTY/1ctFZz6ttSQGhxWbHXS/1MRiF8It5ZJZEbyCmJhjIz/N2w
BJgTZt0Xp9QFO+SbA8bNQMZzuneLQLBgMYaw2Msitb6yPaw/emSFg2TN6hzkPDmY2Du9oJwjHR1g
tATb1G2DrZ+jE9Z+rXeD4/JdpnHWuyLxqvK6rlxj18f8to27IrRdlQLNtk1GVKy8Sp6HoIMsKxmm
ox5m7M5pp+IFCb8W5zppKnU95jKDBJ3ye4f8dhlxQyoHcAxDv5NvS6ZI2YhWhwesdkTfxyEuxhui
KGwqtFBxCDvaWAkR8wQDtAnKXIKubpaLcnvvBbiufMUkMd2i3/r1LmlAs22C2K8kZHNztp8rs5Xm
ISwXnMmBV6bWazamxbfSF6tVxi3PIXhdXKpiMbZG26MQ5F6MrzTF82kwHRLTMPqkhcMGK2hecPyB
2itPfdqOdzOjwtnGRLH1Z7+/R7NebWgxtBy/QweWP2aY5jsTFsXObNXr8Kufc34vhuZaI8SxlQ/G
AxOmYtO8yG0y+/WmLhvrww+lGaWY4Hsw9G6uzjh5vhiFcSK3yWG14gSI6cSQcYy0NTg3LfGWbTaq
5b7oWCRVxdRuqrlZbqoxf665F+7COo13hJ26A97dfOt66bHzzDdHezPwnAxibAADx6uBQtZmxwHf
GkpGIVvAeFg41Hdj8UrFR3eckyx+yGWPiD13JC/6GHriRqXlV4i+UOglmEVsSHjcUhVpPT3Ylmpu
jIbCDLv35F41s7sOsTC2Wf5FICnTY6KZ5vyGzDQ5V71rnaHb4yGbriz71h+J+Buy4KyYNYILAKZF
3UA1Z6G2sxvbevAM9vhQfi/UABDvwI20SUT3dSJT3xglIL8EAuKxZyEH31Ral7yvr30Vcy07Yjgl
YYxSpIyeQLlO1hSH1W7tscGQ7ofe3lvAPsau98AnCeNDWqqI03hxZEBuD4giYpPgCHvluFod6nHQ
17KtIPmbfLyF24c4IcLx65Jmn8PgKQj/xaa3JTnaCepuXmHEwQfx2iuiZ76VT3cwDl+QbrHrSpzU
Q97qc5NCrNZLDbqcGoIN2EM+XvUuxwR0qXzyNb2Q1sbiTG8R0aqSOzNbRq4NdPhNkgXOdhjoSVCj
8VLVDPDbxC8AJyTORcYhPRBEkfXa3SCT/TDalEU4KFdLAzzUzUp5bkOnOuXKAFKih+6YLUawG4og
2A+JlV/E4Lx1Eqz74CjMjEngXgXeABMai/EmD/O7fGgfnPldwpc6zBlKDAJ++ciYywv3lvdaWzMh
2kzfTV4T70Z7esbWHJ/iEJT0yK3qlKSQ6McFrHbsFc23yR6uwyq+zpOQILHFNEWXxLZx+cyRbroq
wqYH7qY9+FQtMaqZcH3ukhlwEBasariB8r0metJ+RIxbCMcigMxV9cDnDVTbhAZhGlzzYY5BLfBR
nPHUdMAMavRes8n0mrgDIjk58tlz5uxlGjkLZSKofhhOX+8LWOVL5w3eJqkCYvl4ge9Cl3dtqcC2
+EFya5vGcqWJ5HOTDccDTn06bBJnm+Ll2fWo+TCy8hjdOInNU6cBYBBOKcnKAyAgoAOBg9xMI4gd
BvO884p+cHedwu0K2SQv9nD7TzRwfcWd9ZpoEAxWUe2Dnil/rNviO6L7S6Hba0DH76PVfJhm8Oa0
8lDrXkZzGd7NlTsfOrN+GPr0BEbvh+M9Dg0YFLx+ZyMVl8qV12kmATGX5kgg59of02pTZVpFHMyh
s7TjjbM45wCTGXjXQUWxcVcV1bfSUQTeUPoMFtFnu+n3sz2wlTc+q7jkt6lf2cFVhL8gfYzZU18t
S+S5Dk9JVPTImbJ8i9oAf9YUqbVN8FGf8Gzi/zfx2ynyElc8EBjgQFcLzkK72CEbvh3q5aabsidS
qg/+5Ih7IhzYqftxbSXA+Ti+uhJv2ZTEyVecQS1SrJN8FC7qT4zN8uDrcty6MQKZHLtDwwLvkpQI
4XjLvDFPNg4uwjLsD1VNR4xLOjAYCvc2L4cvSWjl56CsyYx2CVkTBx916i7PFpZiFPQxohgJi3F1
nJb6RB/WQ5f30zHggIh3MoFaomnUcc6p6/CmzND1caaqL0FmIQK5pwkHYGSaDecHXp5Ma2bG1I5I
Y+IZKVvotkHZ1G+F6HmyT0FcfnpuMe8UlrZLk0/FrZfgV6TT5gCgTp71YmVHUwcv6exjxMJzjuJb
kMcyFiz/Qf5ecCPdzMpapQUaH1A7h+sAzHskwaxEJOyygyxxHmapFFu3rupHtzHbvaIN5QS/wI+3
HYgD1EdP3hrGvHAOBXVXxmP34nWOte276dqrgIILvfRf/Dk0Ht1eVQeRT/5byfEijdJ0ad850rcr
Q9yCaVgM2UkUw5UHTea+sOdHO250pFnIkBDD8NDoYLck7r4uTPcox9tCVuGhCmlB8acQ/c4KwWg4
MNjLPsT8VOZnb7DmKMZqd6qqtjxTlAcwRrMKoUmv3dO7Np2x4HQvjupjToQuzVdd3O5lsjT7brBB
sjhqui/8AjqdXV/L6kvBVXByspmOCXCtaVbqrUlsKxoSEhz0I5zL2eR6KJNkg9d9RAtM2+oNG3x8
MrKCaI/Pmi+F0etjb10ts/ne0ULciDKLb8q2bo+2I2eYS01+zAXw93xxyCl1E4mgrFo5RLxHztKX
NxRohPshy7uTYddoa6M73bAla26aBgfaxpPiza9y/yOcnPyejSSnwATwhHZRysjmNheMdGATzW7c
+n7+XvHo/TfrIf9Tc/gCwRZZ6r/P4f+tl/lv/q/fv+g32ST8ZZ0yKR9movs9OP9/gbH8f9w1SNos
Yn3sQH+TTTyosGhyAaJG4Huhi6LyBzDWWRuocS6xRhcMlM6/FMSnm/CnyZ7kNW0/YpXYgAWg6/x1
QOXkDF27cnletFhvlUk6tW+W6dVo2R2Y6/EkdvWKaSfou6Q3Y6+3bg54guVPkhTLlqjrjHkyxBzE
pN1vLEAZG9fWxHV4Ci13zSg4eKvMe3SVk3A06vq3xeNM4IXL4zJRy+CUprzVRfk1bpnL5mDETzI0
Bsj/mFhYXUWtAwG6m8vlLkj8Jx/4R2T407Ua8POQj2k29giYdpoNellc177lyca5MOyfqhjvAyr7
h5nX7UF3BWLN4gBkI/gZhU2Z7IrG8OCfd29kFcFgxiyvZWvzF2iNPXnYdMcSt6CBoH/EZllxCKi8
E/sasS+M4aRXA1cGcvRgTwQJ3WzlmuqWB6dXPDfJ+jAz49emjDGm+yYOI3sl4ABX6HfgYb4sEEpv
h9kAaDMzuo64mzFHQelkEXDdOpx+wlKdApkTO/M9+zy5DGyuSYBkiN8mD29K3elml+qZ87CNv5jF
EUBdHiWjU5iHWYAwyuG0XKjMfM8rZtIGVt4+tSRLRhiXupD8plIAKTBpGjCVRya5NcI7Fh3lOTYT
/1DhSP5sG5et+lwFu9RM4I2X3RdvmU8K8Ow547T4qmDnRHWOiyTFdhHFAmoAhuJVjKp587As9XoO
cSmDE2iwPGG4iXkplTU4WAVpQKDiKGgs8O2KnM6c5HSXVbNx6pVXXghUDrQa9Uy2Q5w9s5Vxtvm0
zFvJaL9VGtiXwPOzJSdOFEJo+GRn8sXU8BjGhZ2vP/RnK9Am6y65nnA4fy+kGfypZGncgufjsaqY
pKZ0v2hYSHxQHi2DvExGrZI0jxPXTtTxpNksg34Eu7fpF8biJmTV4k8QCEbC7qdAJQ8k0elrSduv
RMp29gKsNjWJx4YDcSl3rOpbU6UvoV3InZoW40pm1DMgVvjbvsCJ0aYLMbch+9TwFsnuuM4zUZby
BgqPtTMMfBVVaJa7mpTKwfFhzvcwwsE76y+9KjUDyLrQLvv5UcJgg50PuYBeoSISJbEls8+wFJiA
e+OyGY7So1yokhggp/E3nBiUZWcNMjolH48uTc/dWAE6siESQoE21D6uZ0QstwzX8+DRtTJzP7Dp
mKsySmyv3CoSZvxjPzuFnEquLMkxullxe8Y43TsgvTaLFX7a44SDHf7VzhqHaFiccDsy9J5BQBkH
HEmRV8cf+VioY800w8kWBp5bQJweXMWvQ1qWSbTeyzVzDaNHv5XW8MiCJNg7FolRQ/nf8qqq91M+
3xvtOG5DsAubghUmVna8TiByNj6nj01nED2b3TK/B/I2XgKwmHxO1g4UTXwoz0DcKM/3ttqz8V4S
XJTbpq7GXWFJDBSUDuyt9dtZ6n1ANqGgiWsbkYtdWEoQjFvhTVeBtUsWOuCaQF1LQzqMNbTFyeJs
80acs0x9JzUTXGFTfS6KWEZV8FQoNz4mg3lJ1jEsTwh6cpymu3IaQfQUqX/btWi+BEMPo1TFnakp
gggyIqI0Fl1LNF1mUg6B/dRxI+H0GIvilOsEyp+avDdphinuFtbgJp793WjUnwTba7bF9hUNshFp
147BFEUn4yhcyRCWYRuHgIS4C9LlkrEGBsHdUVLX9S6FscrYFo0uz9qW+6yykufSksa5FL5365Vc
SuOEzd9SAChZGLRg1ypzG6P6QP2c5vHZ05qjfU/PGCMZ+sVkZ/saVzstWO6wH5QdJUEOx7MZlq3X
MatxNO53dQdhr1sb0uhYax+N0cRuAQj5BwDJ4sSxGrakAZmshe9/MaS+Un4iIr9jiZSY8sBSQB7B
EAwc6Pz6hmx59jEofVU23pND/HBD5UO3IUk4n6EoGu+VR/CZ363e98l0Hfv9d1PVKhqTWG0Ks4DH
4RDfKbvitUmzH0vHRNYnPtxnRRC+lnkZlU5yB3vqXJfrtnR0y+1cwUjrGgJjhNlm/BZQO12/33aT
hxots4uNvnpPNA+eY8pmV5NnXbPlE0m9JeMWl72wbjz0o1pjk/2NASWKtGsddYqPXZy9TtN41Rjk
o3qL58Q4eDs21Swm8+ZKIwOAkmwfhHEluoXlP1+z6ImHmnryydaotSyq6exv/dS+xhC7k7n6Hgyp
CS02+BLzOqtUMJ066wNP0A6zyEvOjlaUFJKhYXMrW/SNp8aL9NgTDCb4LjPDEAWbGj2h6Q/mEj/T
TP1ZE0EPIQ/sMKQMG4jzNAd66ZYZllB/61x1KBz7pYdNKtaWIzUk1YvjJ1dlXd+rXqntOBfimjfR
w/TCqDsHJPkXuvrwaa0+WV/uuu5K0pJwYPNgbztKi3azHydPRR0Ou4rF8GEZnWqLlfRoCjc/NlJe
h3YDi8wR84vL+X03NrUDmdXrij1BkeCuSOPbqp9RMkMzeEbw5bKu5vmuWN0eVWgnP1SfkRy3puKp
cGhn4NlCYmyw3QJ/DCqFBTbkoQyW4KIM/jRKj6eBsPUju+fkh4NGDH2hk8uWT4l7aYNaHTViaU/7
HhJ754bs5Y1yupnZTV3Fda62SKDzURGEZo8Rm0dRIfRBoc9z2Om6EQ9tW/yoywX5IiW7dY16UdAE
l2n5kQye+RVDBKplPxhOyi+L6w9tH2+ecOWZM2pe8NeJ3bNLooqwKrdsbgmBdZgwtLy4dVonUYJV
tZ8c0lxe0xtjZOmpTFavgcJZbSJiYs+ZvioiUZEOQWdbnaf3VbqUD7aby50R9/GdGpR/7pCW7srZ
OZoDbTGMdMsZJSuJlint6T8j9Z80xpc2ts422Mgs0h353iat3ateYUwmUtaHN40y33uulIjckR/l
ZYmco+guWgSLFbcWMVrzyl3z+yW7r9vev1ZwhC5Fus7qFcfAjIei2T1hW2ntXeppvAY4H/PXip6g
h0I7UBvn3n0SVuViLXj0q5QFRaqaau+tAjkPfS3qjZPDraF8iQCRRTyMkqX2fmiuxraiIQ7DXlnv
+Jnbp1FWBs2IpncdqvA2pLapH9IXPjk8PJJmOiMCP4wrNl+tAH3pAh3VVm68y34sdlNJJ1wZrmHl
sQZ81drmOVtg3ynDyc9ZzzUvUjLjpQWtHgPXu0F51slYwvZI7fYXudYA9LZhvqBLkIazWDJ185sg
O7fnIM13dalE9SqmZ4eI1lU2rLnW1CYvJ8C5TwtlBMAF+bMWYFodN72bqC6QI2hhPrXtFi/woyWW
p67Kbkck5agVmAxg4rzFDh9quaasid6qCzdc1HXFfXZyjGfbJtolAANElIUGl56EF3zTtXshFnXD
H4F4HNciy4tmU06cDtu4KZ5qGF03KUQTzWVucG9e6mR51IXIH8fKfTZnP7jjhA56D44IPurJvUhd
73l/2+fU0taBck4vcstCfPWtqeXenoggUqTSuM34IC2yDEABNuaNDJOXjCfFrgLMcjaXGsWyz5vu
QPPHZ74WaCxVdbNY9KqVabO3FaYKchyEQCnVcdPO+MyDyQFMbXzXvXOvnDL74RqapLfPDo9eQak3
BWRsXtJuQfolnr5LcH0edW7OF3sZGloB88fUXMiE1WmEz7dB5VfLg1YZHFcleeTMcbpjc8HzsISn
QgzayO+6DD8W3RreFwMnVBaZusHYEbshjdG+bSXnxTNpieNF4w0RcJsKomnZNdxVL0trGd/L3mmQ
bLr4As63uKbYwKRUT1sfIYnxHxRTq6+UVJR4ZTusI2gU32sO3aA+CbheUfW5m6YWzjMnlPoaqdGH
DcJbwaCJfWeaq9tuStu7xNdwJsdAQbXGZTyP83Iuug7O7BKH3NHmHKiTOWeMFTFKLqsCs8Zu1JuS
W34Nv8wapBtlEw18U5y3b24RI5Eqx36wEUYoVBIslNVk0AHnp2c8nra1gdpZPg1yYYsVVlh5vWoi
9MEiLtyGWg03HMGyJ9P0vxMraiKIMVC6R6jMWdIa7+RA2uNsGMkn2pC4o0aBH7NDbHud4wCMXTl2
1jem7GA7lhq8ht0QndDTpJ9LNVk3g+aZnJBEOXEHlYeKaZ3y2oK6hmkSoDH0sOaUOi5Vfqgkorm2
3IrVcY7SRZba7bvX3k+bm9ZCyiTaWUN/mZ+UQU8ssjh2KfBCVfEYZnF+KewifSq9Ob9xZtZQjurq
T1Vll7YoKPj0ZjAFmSq37UDzocVR4BD3LY5V6eV9h9lBeRAWlhbXdxyEN0VXdHtu8uM98HpYoynF
dictWpbdGcCZfTrQnL6ZyZh+FCVPLMRR/yvT6nRu3KY5UGpcn0wVUj1qF1b62odqufwqxfzbXDz/
U1Ur2wb8+I9Uqye1qlVVbfxnoev/9Z+fafz9P36vUfqNJPnr1//u+xG/OHQkgH7EX0MaCQHpd9uP
+ctq9sEAyX9jCeFf/OH68X/BuIWnRxApxLWy/jB/yFeEIRH0iWR5lomTBI/Hv+D6cZ1VnqoRd+tq
/UFZgHluQBeM8EnxhZ75q7z1J38FU01ls6T3oIvA/VVVcIAEy+3ESJIrW4/3ie+WR5sT/BM9Cd2h
IoWyyamqI4JRu9j657B5VWuxn65iiqzXsr/Zy63bECbqA7634gnbm/egaAccAyqFMIpA0uqCl5r6
vBscfssBWxW1tzS83i/tONyHqfrGaG8dhxoaeKGsaMhARzCgoAAHnPiDxTR32vpsajs91mN9T0iC
LteW51Ccuu6pLgD4iZFZGB/psQmW+yq5KRsqEme6EscF86JV74y1RBEP7nu21iq66UCZI0WL7Zja
pyT37JNNCyP3cB7ilJ1tSdXQobqWNXotcQXTt+A7JNSLF+0FNzP2Ide8SyeDYcGjpA8y/rfCCOuL
ZjqKYszD2sJGZROUOJQygHi/dkjSGvqtSQUhgdSGp5hnKOUWB/UW/CAe1UGgD1ExbMKhSG04doOa
n/nhd+FgzN8oK2c0l35e3FoLIGprbbr06gDftErkTSuCApZhX7EzxGw90YlqhfWtpjjTWIFC05h3
X5rZ8PDFQAgjNwFNOadzs+WxeKV+7eHsKKyPxym/Gl3Dv0hwS+UkLdJNNHg6VRbesA0vz34DlTDP
b9q171POXnszUT3FHsW13+b1zI0hH1mrWgHysIfofU7xHhOG6Hj0AIaiZQt4hAPmBptOvYF26J2s
2H9M1z7SuGBFrkurOIdE0SgVorcUoyqPw6kZDiXVffeVnq9jPPEbmbG+NPDe8c8Li04QrLJrLypv
Tbg3s1b7CJP0pppazY8hPVUjTXJbPQF4iTt6Vjm8L7s4p3s1o4R10LSxxr43knVwKfbS4rGTV5Zn
ZBf+VgTd1z5Xylcxp7s11lhhNhf20s/G2v/alz5KYW72hGfyZqFkg6ZYuiYRixLLrrbkOFAMM2S8
LmErZo2v9KOioM7L4H2otYOWItDyKPqMbSkrWK4Jk7bawRbYEvxuhOVslTcBQDTk1Cbdy5ydOwXl
rJIAb9BDr5G2lNLXuR9+E2tHbh3W1pXHTt+kNKOnRjde+3QTinWzAZ/eCnwqtsnauyuLZTgPaxev
TAYiSWs/bx4uBbqKOsXJVNyVHS1bseHV7xjFU1ZkPT0Wa9uvRw/0mfzLvM2pAjZ19pms3cAYwalD
zS0PCEZ+lXf1QufCAlLGQr4m7sIpmHHqxJWGOjhk8xdZBcBEyx4/jOoaujDHqbqsN9OND3Dg3KIR
nHK01fVIqG67paUNskygtUrhJvytfAdWHYD0XT8ptlmub0a2wNUTe7mExYXCt6eUqrwAnlx+9HxU
njomLzoG4hIMT5pMbxUzAxwa6p/oLk8vvEkN8B05RX2Mx8ichu5tSrR1nPpewB+bjHPD+m5X10V6
D9guq9djKG2OmNdhYDXyrhHts+m2xS6IDYfQQdx7XMjUcmyKovjV1TX/aP2h/Yzj3LzVk0/9lulm
8qvpyebOzUNtXYeabw/AC9gcrslwork0mSiqx5YA77CnEGUxktvWiqcfYZsKxLsaIkQ9G+mrGzRL
xOc+QzYZq+lk9555l7W+ddNbbmduMh+fETZ92qEcaXtoVB7FHKBEPNYTZaG6IxJE8JrQoLNJG2i4
SdrSYZ+b8PAGf04fkq4tqGKVrIJtM5W3I9iwKEhCSrWGBSohb2m7xkHyoyUSNudZZ9yUS8KJSDbK
P/QDy9wOYPttaVjdQYrR/woaIz+afmWeuXP5UdJm+MptY6c6rZlZcI3WKrjGXia/exNwOTFlU7Mp
ZoSyMQMlAHQw1mdRseqjXSr/kA1Yx6AuUPt6aL3OrhrfSRmIDWBAlLpADObBVTn8xzzdjiKTh67x
40NnlCTZAllb9M8QNuC0L3iFEOvQHMfDN3SE+WB3mfWFvnTIWYHEZxiGFfO+E4vqqnImnP1El5Ij
zjjnS9d7w447r78LSKnu/EL7KLXcABk95+6NPnnrxScdELkVFsc6lRv6tpzI8WPNQkI3zilzRPxi
AR2n/jbF9dc3H9xbuCmgrkddCDG5z5HFK5O+VkbQB58M5ULrSjHmDw4O/+9unh0CHjU8Ea3gKe2G
4Kqfe0wJeXbP7vmSSdBbORjO2WAdMhDf2YAbQ2ijHAyuoI1LoCQdvHH7eYZw2at7jtrW1uxTJlDf
TN7JOwT7Dhcj2+DAi8yJo24aGO6pADN5PZOu2kyiGl8wsyHCptOHYc3ytp1c69EMsuLBV+uCFhWj
3bPA6fbGCoPit+OJ5t+QXMbx2dDaimipQWhCx2m5BVyr2ruu0bej0W6SPf6b4apapq8OuUuExMxg
pcEAk2I3Wu+pe9oO+bDTIzo2PGUtVVRfZdti9OroMy779sLC7hqoCE0uuJjOtZhZkChXbXKBC4c6
IUl9sNuSU0LYFiB27zvql4d56K858YP66uurMs/fZe19Wjp5X3KuCPCtR2tO1IvTh+KekfmhDL36
W7IqmNLRBl0ScUEmYNhDwwMPY/TxhWbM8nFx4/SMt5IV4cKqoIOFtbFndUNMt9uLgNb1IfwAqYwI
t/granNkYo6DL64CopT35kex4v9BtRRlZM5NAAcxXeSjYfAIzXB1nNzMMG9L3+6O8WgE+4QV/qVB
NYYuERwKFdJpR4dyJ+f03mEA3Lh86Ws3X8spFR8zZjf67aA00dcMwlkHD6aV3U1VITAJNiS//v9o
wkih56e5+f6//+Pjs0xp/Om0Sr/pP48WK1GF5rV/NJw8fqjP73H18V9+2R9L9UDg2ebcv84loSkY
C34bSoJfcHSvPatrxJ7BZE13/zGVWL/YQCWCACM90qwgcPDHVLLSVvBpswB3vd9jCv/CVGL9TG8w
ySBYge0H/ppasYOfTN+1V/l0YcbdZs69i8qJkOcpjurBGR5S1692Av9NtITxwzSk/4e981hy3Viz
9bvcORRIeAzuhCToiizLshNEWXiPTJin7w+658aRtk5L0fOeKaStXSwQSPxmrW+9ap5zqUt5+MMl
+0+Wgd/99H/ojIzfPwR+CMLllnDL3xEkf+iMWpuDxF02GXNYvNccnUtSlo5zOGLXH2ntxk3KoHad
l7w239PJeNDc7jlD0rdi/MUUU2RvY6TuhiqnQXCeiVRGO0sQpg7z1R3sy5jU6cZXFpxBh6ARz4GR
tdjWo/deLdli5njfWvxDp+W3nkQSC1XvMie1R4/wbhr5iXUpTtpOMATzbqh/8SBlaKgN6hV8ZOWt
dOU9KKbPUctZYIr6llkBGJQMibbT4dCVX6luXnURw32bqaBbWNsxRPcVGi27VczXXdhsBVPqKsru
mL8SlqX8zw6dOeu9gL2LIkm1fMVh16zHvj4JR+1dUr/Yo8t2Zc00lRJfhRnL1wbnAwKkdt2VWs/k
Qp272TjoI2tb2UdrVIRY9Yd7wtO/FEMcyo702o3lM373cZ2BvIOs/GrH2tXQp29K1XijeSOim7Oh
Wg33cqq4RfT0GhRKSctYPzYLlh61K3kiJqAzP88oZlmFLriK0KyZHylB4TKZWzmGV/Fk6Os2Vc8W
8/MEYz+YDvfOJpQ0LzhK9d5aoxh/llO5mXXntQ2psGkP8BXGm3+47f566zNV1w1ncYmANvrVqdIl
rkBt1eEErBjtMyps0b2DRRzzH5AHD/SDt73E5MtuY0e0HoPxghy+v/8Q5q/mDrjsGJGQTiOfMQwY
P3/WtDhejaKA5mVlhPMJ9qGznxMUuPmC1WIUvi7ShIn2xEY2C3s0jTX2+L5mCI4yWPNRXJV4UsEE
XONBBaPPT1kjS0PUoINULbxL2xqXfmj2Uk/cbaP7D3YjHqM0YfOFkZpOob2bzS7wO4pbb0KgIqLs
kkfOprHbf0IZ/cXB9/sviyIIirlr+K7JqfZHh0k700jHMxWCGNNzJKszwOSZbjPepbZ7KqyRZTeG
D8NjLtcM9gE1yiezQiZzpXdSjMVZ8qvbv/8GlqySP45lOHwA8ds6R7CNSsnUf+Gz1EMVIYaYEH0u
nnmzktdNV6NO83xGs23xNM/zNpPNkfPnqLLpjchs3scXNHjmlu0eqlW393Zu7b/VevXGgwKwoXtE
U/FGMt0Rgc8GQTD0xB6Z7sBggoU8Y+bJqbFgVA+9GN7SQvwgfdxyuFzhol8j6v/wpHXrc3gsUbdw
vH3wQxV7vIpgQBiikSiDjmTq9dhlPxP98KpDSWnr2rjxw/iTafHKJN3Biun5S/QMmJb3NfTf7d9f
u//4hZo+Ny9vIyZu3i9mL47FIdMmrp2M2INmQIhWcWzVa+64ce3LD4b4e2NO3/Bf8yGqgqVvpm2q
Ir1qPeeDg/IsMyByf/+p3L8+2LDBTB4mC7coX+4v7zQJDd0AOcttFtdvPs4sS4bvrlfcRpOzM9V8
WxIdA39ygCniV5/KeorpUQjNbPa65oH1Fjd9jNCmrVKIxNqpaiVj9mpXRqwFdWc+12xrSQ/+bGr5
U1vdIc00zG0ecAIERUsn8tC32NML27lLU2uX2dOJXcBDnz1YszqFtv9N93eKQqBi2GaJPDLZGtki
vh4S61xY/oPnjnfY/u8LOZC5MWAnGBGzyPmTKcFVOUCmBjUaRKH+1YqJOMtsneCoQZo+3/lNfNAm
0tU8VtTGdE94x+2YNUHv2zuRjyuD9CenmPkXI6l9zBr+6er/9XGC2MKAwEAW6IJ++/Mz7uflEKkC
2A/eHI9A7Pyts0s4EPqN5/QPg48i7u+/7uWE/HPx4CFYND1b8CSbgMr+/AOzagjtGXf4CuM+74mJ
RZ2jZ9e/f715bz72Pn6xabqyGk63v//R/+HoMA3Chxgok7eLJ/nPPzr1U6AWI04nfuHsRA4AUSE9
5/Hf/5S/WCqX3wtSK0WagfjS9365pA3OcCi9HJu16wUe9PCNQ5u4SZl0P/LGUIHXmySiG1XCqtSY
ucVZ6v7DZ1iu4q9X2fdsl6MSYaJt/+IjJR/S0wwirJkwziPJdVN2qsR8M47JzfL9pqm4EzI86X2O
jie57zsGL55Fotjffw7rL+ZZw2VWD3aS16bHy/uX07p3xURfCvEccTg3M4T0dcUGmr0MDAH2X/Lg
EOCHoMJ7M2t/YM4hKNYYfvCWF1jcHbUTkZAb3XWuorw9IkgLt94iRp906YN6iaBv41pAERi5/P30
VoO4dsZO7dggXGSF5CEb25WW+Q9u0t3pNdRd5iMG9cNq5AtCf05qQOlrPwPRk3blvgosodBx45EM
PFDPVd1fj0a819zhiWnW78ts/x+eCWznv35hAq88Wl2d6h6ZJn3Gn+9NMXQx6cucQgODdI86jEQ4
AvgqhohYBSnwY9RFnGtdd7LK6RLq/TYF673ONGBFdti+z7b6wkXWb+Ro3Iy5d5cW4zFOtENTm4+p
IqRoqm13bWvlFiO2d6j0Rw3vSmLgZpyjbiNT8Ta4vty60ouIRfejHaPGlkI15/aMuxiefN+/DxH4
ny6+62X0BQdDLswMBjlu327jGQ4E8kyFWrOfnjxs3QRWGKxLMrKhmHewSxSEKZnEu3ay2Ig4+fBx
0hCNZN27OpFHfYqf0K90PNb85ifYQvkGvLK60ps5fjP8YUQiGSJOsWdWrZWRqWcYuOVbJHLzBn6I
2NS1bjz6Y/PIfA+2XA/VX1lYRaxhdJ8t1rBXnpW9gdOB58qm90UpfGUCZ1eljJCViZUeaqXf1lMc
nmwipzEctWgx5zcQWyt3CttdkWLTYHG0dhLH3PjlTPyt0R2N2b2fTfxSwr8tywupYndZeaZUuYHI
uHcslQdGYt5YuauwobFt1bXmDStrvJnnOgjBX3k9qlXUu4h+nPrNi/onmTUE6uUxAiinqxnkTP3W
KOT8nOsZ2YKxpAGYPBxXhr5hK0+03xQqAgk4evopV4d8sPaONwU5+N4jQMXnJBvZgeDziYV+U1Uw
Q8qeGx9tLOoIdwnvYy3MuBo4mka7UycwkKHgEW4RrYQGr5gQ1nzSX02onagcVMA249qhvVIi/hBz
QTmzGLdGtkydjJ6LmfopH/N+o1ynDOLEOOWO+LBtgSVUWl/EgZzHZCxvcqjJRhFf5QPLpUq/nad2
jUHnBTJVvZ5yVNvVTN0xTPIeGs3FLOxnHf2iBVkavrJ8q+L0M0d4Mzizf8pA1IWjec1+egek6duM
C1K1Mv9CTuaL3icCrt1ENlVODIw7l8+RN7wBm5rX1NQkUpAtMLKyLmICNew+uV708mgewnOM5EWQ
gcDngdCTsBpzZireNcJTKhNSLLxjNLGOQA+VP2WtYJuG2whdOGPXTep4+SkVBehHYZXZpgpD3Hg6
XiFTL3auj8SGYBu1Jf+g+CB0ouS+H7pDOAzTGjdRsqP6z3exdKdr9ndIWykb85LraKdzHFCX9/ft
iCwoVhLzipOBE8IRue6J614bkkFpC60/8NwJdlkbvycTirTCyNsvytMB2WldvMzIIx+pEKK112QK
9JLm34xdQsgI6OzAmVoidUNMpLSOYlPo5UeNPoddhznzw0xPC2yQ5SYPHXdPWBhHbNfGm5yLmsrM
b7LtHKIsiFVnW2szKfC/cI2gfdN7nAwXBrtSvvx0c3w8yeA8q2FBb/FGifoNwBn7gOwBZXif+geg
QN3Gj2N975Rx9FLNeXv2bPXADKJn21gKvM8WXLZSD4nA6XN31/Ou2C1iR9NC2BKaCK3s3J3OvUBZ
6SWwvyo5v6sIHB4wzBucQSFLLLcnkSgxUQ4yfCTPQlO7RGO+yvNWBzofICB5AdR0L29I3bIDj4w4
+jEHB5Wlev2BzgqfL51fgEZ9NcDDx7BVXolUXCSG4y5hF6xlxD3rGenT2Q8Y9Itld89pzaxCn7la
+BTPTmg9F9GiOXSu4Vc91ia61xa0HfUur0GfTaBKcmILCfwgueAU5uZL0Zlx0Lr1bZwkaOQE4Xbw
AcwtsUWAVsjXRAkvPwH0vYVCe0tj/jJT9BtGBESNqA6UU+3zzrHjncxNyWT3OvWaxyKSN2AwG4QX
1oeFcFt27YMBlSaYc/u59X3scn23VYV1wnq+BQPPnB7zZw9QYBNH/q2tgO6nWvpDIu1Gm4fxjLdg
r4ziuyG9AUGdc+r67tFzK2+FkqW+GVR2X1o2CjDckCs5+d9llJ7nhFznSb2MmJlWXRo9Do0xIMux
OYcajJkgPO8qG1uah94dHxoXBiPmyUvynzZ28pWl+4z5QRKBjt1qbLDDkvPAVOSxW1yAfKwD7gIk
dcWdbNmUlaXFxWZH0bJ7AfwBJ8NusUVWP3PW3qqEFbs5Yqy3bZIl3F2GnSGbtRdFK1+imSGc7wnY
H6Rv8Ay8QwwItzhOOzO5sluDB13qHdT/ET+JZl1xompcT/2sD17LntCKtzEm5nVnk/GXmvPZGGFx
VMmPNG8bOb7XIiVtajGqGoZYS2E9DqSwenF1lzXqlYYEkeiUTFjw1XccawI6f3oeSRJfZSU9YKEb
19z8ryaelkIgCFVO8ZCW6T6eo2M72uzuBJHhur2pGzzKifMSozIEswsLpGHJn7XzV2yJr8RjoGQ1
8tnoo8cqpZeximk7Q0peWbXY5VP+VGvdG2PSs8yNe3+096qgh3Ox6SYzEQs5x3kCk8AwfirZsZiw
sCc76kxi3EYRO56o4s1T6QfbgBeVeA/wCK7iytwTpHINnv6E/JMU7q7dVbS3UVJcYtt/8pmz5z1C
MKy/a6SYDzSOPBdxA7exLlbOSCiIrL9UKQ7Qkd4rYWHZCckyFMO2kUwGkhlNuPoslydEovwFuT/Q
orVvs0SrRC31gM2+W+E+ZJnmU02EOAUyeUnr7i6N1bM7cFkE4TLcvBFLXZwJtkV0CK0mcyGn36dR
xT3hze9ePlxMF3JaNPxQtlxnIeT4aWAgAPp7n5p0xYn91JiopVrH3MuSDO5YpF+EcBYBKL0timeK
NTL9yMhiLeNY33kVf/TO8CGUj+cPC44nuDMgEa5Kqv2xk8cqY1vdeeqW7dy31qhmU6XUlF0W7pXV
6Phq/GtNjd/ZbMBsMh6tsjgOY3fKvfqptdRbFinmBg5RB2rSXyoN2UMTXRqHwVA4CQ6xkGdlZpRp
l9G33S3xx2HPmjZzLolewsHDL97M0YsVhz89kpaYzTRywx63AK+WuqjvRex47OyLQzR4+qYh5m6d
LI2yM9yTfP9dphPzZGDLGLW8+qqVbr/OJw/Bg5KBMPKnonMNFPYoN/WBlPiWWmKN1p4KLi20NZpc
tH+JKJEBEoRUVFoZgLNC7jHbrJAGgmDoI3mJ+f1a6hUjE/yhsQW2LxtN+Ca8ZJxObpyYlG2naI9z
5ccwPVFUt6DRApW0e8KSmTVM5VmX0zcc6StBjjll2k3V2ifDSy42kfWxUWIAZ01UtJq7r2PVryNT
PHTd+OOl8X1M1vNB4woa/OpxH55to09urMJw1vg+eHgGZOSDbpHQM+vPPW60VUkKAnLN7F2F2XXV
wbJy0H2uClQS63qwP0xV3FcGdYtsvEcXa2jAvjIPakd+NZZclMaYpZVbPvTk1a31xZBApJdAQN+j
Q+X6ORolg9lRkaaSc4SVGrUAqfQU8/jqytx1D/lsXnRmWxjNmuK5Z1B9kAIU7yR6+GNJqj83nrqH
DGgC9VyQSlAudFVcNy2Tsoj6j+0u3bleDY9aHc7Xhu1G2wY9+7otSKp3crzFcA1iylWJ+/bgG5EE
ugMJBWYj90hofIUVJ4LD9bwyYQNzupjTWu+m9KLpdnHyoo6k8MqYKdLinOzVoiL5Yh0Pc//cFILx
uztN/E0sBm18XKQBXZdjTUMAyp5DNq/RQgksBU9VpvJD1CfelY+AZ4UIg0YlHrVRYYlhe1/Xtnk0
Z3pXZD4TWp2Kif06rH1nk00WgnHHrSnZ+aXMRERbvsCX1u17nBKS3BL73XHQB5kgeRgAZ++4wupr
Il6QyfQUeo6O+KM3tL3uxRNREjwCws8u7DarFXE4BFYwS6V3M23Wo+LOmzTOfjt8zkMmE+SvHNjO
ZtFECWDMJ7YI7ToHRkJ6BlUDsVXDxkpTFWQJrcOo65TIMTmUE2OwFlbgKncUXbvNsBNT5as7VUOg
MUzm2U7eyyr+CYuiv5lDktAY7v+Mqf2VFsZNuJCHKTyxmajPmtNl7BPGpQXghtqnsm9sTEaxHb8O
0PzBduocU4Tx2Q6rBfj2ZHk0JoZEXZzaqV9PDRrR2POB3cIYhqnTbN0oKg5uGNWvbFzgKPjp91xI
ahHiWreNS1uhOKOP9cDvIduuOZBo+MPDYTOWStNjhOz7EGvtuCunXn9VKV8G/oIsIE1sPtMrjrds
2sb9XMQ7GvvFM4QQqtIZLuT+3pn6bqURWoMWCZFcz//WW18GUUJbRFMEzHa8/mCEn7xCP3u9297U
hjXsNd06qjy674roe2ncxUTi2IjueIWy51VXOAgr3GC4B13xrEdoOdjnQLAV8wHczbx1cW6SgBn5
N7VPZShoQXaRa1X92tDwimg1RUJWScoIoUCHcJT5CyW0nHsMoWankSDkMub2qyU9y5uAGXnzyahQ
IVOxLTSiseTWirJ31Pn5lm8sWfPYvgmL09ESxkUrTbFzJ0yu3jwJKE+v3Pe8rjz7pXI7Mh0p0VA+
xMxyG2AoeZK/zyigW7cId658izX26P7g/BAc568yWJBskZpqW9uTXAsUlmwUlhFpd+gnrCCywsMy
pU66qxFANJanrXmxq3Xdkm1bme46HBuQphH7/MAwF8USQWEpAagbaU3xaRm34L5N+630kizQRoQr
bBQWLEecLZKvHur8HN559TAcIarmVypuYEsaRCKgXeuP+iCPhfDWRBxr5wpQ1xmSRnNTp24e8Lx+
+wKPR9EBlyLBa6PM6rVS0KdquAKl7j6CrHBWC9fyd7J0M7fMm7VpO3j8NL8aD3NBqZXP09YC1sUG
UqA8zdxL6cE4mHKKhr4YUchBaMkTOgDPOnaDjU5C89193+M6MUlWXflYlm7CGnScp0ViWhFtrB5T
t0NL0lYAX1JPBlEX7V3cvCCJ4D81uItvp6IuzJUV2zB4ejfoujk8AHfx133m64Hv48zxWnr7RDPV
sSz6dGMYoUkx7qt0zX7mzkilvJCD2m2FRuq1LNkkZmBUx946eHN6dqV+0uumOIwzLKRCQtYi46uU
b2SeLYK0vgB9IJPN0nAeq8ZWR9sZ5KZ2asguuvkhDE5VYpC1pzZJbrz6mFd9vke+P2+JpfWJhUMb
KkgZAv48UUXTd+DpHYOy4r2e5mF47ZjEMhaFG5STrINIJ1pdm1KLfkrqK7S03aYf/Kse7BbeQWIY
62YiFAgK+woXEDd+KOdtaRIsi8/8oxkNtdZzar2xBqQ6YMNil1qIoCqTx5H882XAOKxdE6QrUzx5
7FyxHQaXXI1JpzN8kXbZbUL6tMPEfGzXxLEJmolFc+n79fvQzVbQ60SxxZH2jH/yu615o4+dSDZ1
jjc31mecdATpsc+Ggk8+uCWcH3D7zlZh8t3FKGb3vAU+jYpEZCLCdllcOGfflkj689j9nCoDWpMU
MN9ivz10kywPZQ80dK6JhSuN9LZsxH2TetOJhRF4Mk0c/FkDKTwU1t1YCxgg+F53Ln/jppPNa6hZ
7k7PI3qVHrWNjszpXJXcgQLt0UYDiERm/Q/ZtKesduYVrk72+jCV/mEO/pfxM7IMlNyeD94Q1YT1
y7pWWh1cY5s3tlPNn1rkBtj51aayoAuwzrn8/bD7180G8hAs5qDBUId4rDiWEe8fZBFeJudsdohT
SOZoi7r9eiB3PBX67TBcjUV3GOvx/vek+99/7P9aEf5B7wOM02JK/t8DNM5IPrs/uQ/+9b/8y31g
/0Y/R1QP2v5lHST+bT8wf8N7YKP0sZjFs676t9DH+E3nfvJ1CwXCH5OTLBRADm96NpkWsjIkM/8D
lc9fQxTwHpge7gd4HESQwHf8862U1QlGb8YBIMypJMkte8rqsb5GP8emmRnnxCJwE+POXCUJFV5D
SsKKAGyiyHxzzSg3O2BBIgDBQfg+x95AYLbixK1iJp0xiseQwFXb4gzFlMPbRbSnmKSgoHFI1J5q
0q8TUnG3thWRDVJ02mF0+YtQ2ZFxgoqQob51RDvTrkfCMwOpW8N6knl975Fvdy2R+1064OeHLo/I
mRzhPo/A5osqbVZOkyJcsO0hEIlAtwS6ns4YbFGznz1yQsYFIlclacXvWaS8r0y10dEl7tOkuNZS
9xsAW7zJdesax+0OdLS4nUh4OuhdzGHvRgsUSmMi3xhOoDEI9Ib6s1Cs4ImC7tmtNE4wGX7+vMRq
637FIsw0j40HRkONKuLNTD0ICDALckUaZUaU8VDFj1GRlqsqZiWERJA+ujZfLVB6gDc+K20kyjJr
KbIUdYqtM4YuF/ReahWPfYudYPCqxzgdXmdfXZRkDF32bHhU9m5NfcvHnW2iKWJmnRnY8Rwfn+ti
OPXGzFlF/ZI/WG6kLK9MWID+XB/Re64rxPOtWgY/ioqlbfXiDoRTxWmMKYPbAn3vg3Mb6prGK5oX
rFywgzAzToYUb20xPYimfQYggeS6jt8KnO8rgx4PfJlASBGd6i6qEUr51SZvZuM8a9a+TQYcc1Ex
HMNCDLekFGQbnRqSl1113RZEk2cLKlEMYOUY3/tBItA35rrbHfjKHlxU4pc5M40VlxlOhg3YSlib
for7pYB+9TXe2N0wXvIR8Cht/DvFm0dnSyGZkDSs56+94W0Jqg6a1vvMB/ENH42ptP3mGIRbh8ie
DeNpWNRKdiKZlpJQOXAT9NLXb9tGeymNot0mvW4TfTnp4gKBu8ZNOTlXVi3VR9Gwts+XfYNFdETQ
58wPu1vVM9f2S8PeIadt15PX37odaUjjUkf0nr9Wavp2Iv87U4Z3aprhq2sYd2lFUazN2VEH/PGv
cd+MG6sihG+Fd7C+gZ/p3vAaLdep6ihjdDHzHarFsTJceULHn+GmR3Tb12NPDKwtSj0gMHNBZCeX
kJIkCAmHvBI05eO6ZXTvrbvUPzclkwo9/jJryBaZx3zI6vXqqYCnfu4WkV4C2iRAxl9tyVa98zuN
BtIIORuqML6VZuuto3K8k6KJiLBELu0Y8iFqUrQwaib0s9LfhspG4Y/FeeHYRyscmdU6y8ZHMcY7
YZIK4VnfyPD0gyfTS+jaBCjJuA9YqDA6b1A2Y5SB+jUYzzqoOlwMIFOG2r63cB1Uvb2Nyvaq7Yjj
tSzWMjbweug1k3fQs+HOyWlsHQPUXjE77oow0JlLTD1YzuIwM1wmpmKjLVneLpTXnVlObH3YlRxs
KyMEONfv8YEyK0nD6ejRqjOnzpJDIaJdYuX1Nf/wlWEDhXE/HjTXuR5SJ9yMvqbv3Dld84fPUNo2
bj7qgTuDXmxxBa+NuHh1bfzI4JLxJvpps+MwtYKCqJigi1NUcbMZbWsHZVBiEvFaqO6D2HqPKz/K
HegusTO0xWQtZgkP3ur2GhyeFcgV1P+5qV8GxG45OwaU+ZAHx0NkZORxupm5fCx/G9e9dUvE7UED
4J461b1RDc1h8mncsdS3H16e1RdrHu0rLSeBdznLXRCdqy7DeZZF8X4W/DjDS7cYd4DSAABiuuF/
cc8mq1KlybFlxXlb5QQujy7glSrtXxJi6rdeOTIcKr9TjATVSA64bpbXPetJlkGOs/XiQoEsyT8j
R93NmZEH7cBMrsKXsZoEeYC51YBIBiyxc+bxva3MV5i/elCMOnoJpR6SKOmY9sCLk4AYT0jKGO2l
oADnzqzPxJIqXFsy3DomdCB7Yok1Qm5cxY71lvd80Ggmj8ANMQt0GlNUkmGidSbz4tw2zUPntGpv
N92Hb3fdjqTxapV2pOGa4D8ILyKsyHyCqAEVpG2C0puZwraRseaJf9U6/Z77ylglrnvLgPgaGX93
KnMiz9Hts8bq6YF0w/qkHTzltRWAj2iOmq8/ufnMRiQZGIn7+reIKlg8VX8XgRxeZVpORzBnfP8p
TEGkItuki9ReY7XJ0BTogcSBjePISa5AFG6wgAdKT/VNPWRtAFChO+d9fSxAT26Kulk4Mvo9xmHc
h1yMjddanFUuXJR5cpOrwuuzjTtLBbtFz3Zz6fOr1lPRbB1wQHTc6aZlbM+ON7mBNbkXWj9tKwIZ
dsomt4CVbgvIkGBeJxI8gG74VKdcQr+iZWOCCWlY8HSCjgO+ZM/Oc5eOxjI6A4ZpdsO2ZmGXE18B
Y+RLMpBl6pj8v0yw/y2K/6EoJndsEZ//90XxqSo+UMEn73/UwP/r//pXXSx+I6vIp1K0fct0sNL+
WwFvse1enLGW5QGXW9Q8/18B7/zmIDXCLwsKkf+i0xx1lezj//t/LAtfrmcusk0DFSN/5n9SG//S
0fGzTdtBOeLSY1Fo/yrAXYZ/c4+fGItGP1wh6Ho3OzXdGO54xEn+T/olLt6vXZ0OgNRm7YSIgpIf
nsqfS/FodqOm7n0mSe2iGcJhc58Jdzh0lKarrnBPplHkWBlTlCZleihKViVjIc4udPJdm0bTsesL
/cVqUgqKVjO3Xqsv6T9K6KSB41kEkcoarzY84DXhYz9njM5mpwtEHlpPoD6KQ6geLQR5eoaiNoQp
tgLvVd+6rWuvsHmmBzjdbcBkpltLIwj7Jn2QNgCvXmnyiUSx7kFy5ItVPRSQcgZ5kZMRBiLyqR8T
lMVxC0iFzJYgyR2CgWZw4RNLUI5w1g0Oh/6G8E1jP1UohaZi2EMZsKhk2LKgfiVurr3Lx1LxZmV7
piWC1J5CEdhOxbMi/IdioXJ182QXMYE/2KUIZTKYOef9lQL1s0460shX4Wh9eFkLBrZsI31ncMlP
blKIW6MTL5SvkLbE6Owp+s1nkwy9bUi4s1qZBKU88wWlWyvJx4tWuO1uxpgN20QOewOW8dqTJL75
Ttwe6mZW3yYqOsb9otfPE2PKc+9o+aWoQH/7jlYde0uvr1z0+IxosmnrqmzeeAQyINsYMuKundY/
IhIiqhkHAE5WtN4dlaZpjGI9zIWLIAjjL/+26g/gaasAnNmm82eL7bY7X6V60jJStsd7HrRoo2m2
/VBH2MNB5ROcVs/DB7iV6tyh+dgnzBPeUdfMd642ujetNhXhehRi2LMTT/e0jtUVu4vF3TsYV5Gd
M3oxWhPybGpQrzIZVdKsNqQ8X7dGhQu4EPazpyt2SIVuP1usURmYs5c3AbqJmcvpZ01+1RlEFJEV
ACYizsYDxS+egHDqdAQV0SqX+adNCCcrsInVAf5ubLvYbYdkExe+dnR6e95XNB1vkc9e1yrb28RM
4fcQFRAQOtfC+VJ8vHkwrxDA3E3uvRgrn4JEbbM87xi9PoWeNuzjCYAeS4s7VkgTsH/tveqBa/nl
m5awoUMveg5HlgjO6G4mM9wDvnuzHJ7J2JppHP0yC+IUS6LvKNheLLH5nnj27KfR1KDkWEfd5Lnt
ygrjgjnsEM4AgHbyezHZZCX0y/xGQ1i4TWT0aCGz3EzWooqGwNrtG/5FvpZU3lf6XHb3SQfnikR4
6CmM/a8Z4urrRhuBa2kl0pvRo+S2EVITB6ACArmI58Raf2G5SZZ5gu0Nb3qM0RT0no9AbOfmdhMY
QGzuQ62cMY0P/Q14ZQyR2AiIQ0j2YI5pG925ObRhJnaV27LEQhTR7tLciHZCWBU9w3TXd1l5HRHb
vXUaCzxcJNRZzmP14mr5nkgR/+CU8uyAANin/pRcEZOwzNHH8gc3LwaTRuIublO5rSUzu5ixyM9s
OsYWce6mgU790lHj7ciQ0NdKQs2ypbXHepiw/RrjW0ABjJE18It5QaYYs8z4mkBo7IncPNnG66v4
nBGht0odVog5Sc1kzrN89EAFdy78W3NQ46mM9YtTkHHRevmamnhYN3E1bKbwi3SAZENcsUUqIyeQ
nxjlUttXpCmiou8bE0S/pj/UfofoFi8/QPXkgtXcDOyEQLXeEuxmHY41rzWLb8Qf77NunUB81Yei
q54ysgreUb4zQVbWu596LtzMghWBwyXGundpQBzbqwisV7kJta5gb9X0By1jnVQuku0kUccZP+/N
IKT/SBHsrp0OslGMNH8HW49ce1Sn+9DLJkhf4ibDer9ppkgCs7T2kA0d5jtQndFevI8FRt8xcbvX
HviE3vMshr32QC2dMulwC/I7IFv9TsHS23A69XN5jBROOlSae8NpgnkunvS5QUTl9eFzopr4xzNz
BiYK4H0hadnLKm9efLSBR+50+3VuXRUY0nK27KoRZBc2ckSV0Og0AkKFF5nZhtQPY8P2MIFq3UxX
ngnQFdeFrPgzY7ZFKiYPhHpp9zoKgWX7NrnBSJJ8AGMOoJQ+Jzuny5oPliViXEmMADH4wti6a6vF
ggB2oSAWLO1vUn1C11tM9rvtAGwoFsfmkGqvRa6ifTrZL4BmuSUXfyeteLp35bsc1bRxFg+ohRkU
ohcCAzLd9tOckW27eEZ5pIuHcPGRstKCb4211ODbPxseIRDAttinuG31WSnr3vJG424cANLZi09V
x7Bq++mbhoFV6sVbg6FVW5ytbmbLU4/Z1WQMduda8RCUixO2Sk1MS4s7FmZhuxpae9y2Eu9sa3b4
3LDTyqI7GxVYUckv/F/sncly5EiWZX+lpfdIUSgU06I3BpuNNM6TbyDuTifmecbX11HPyJSMrKqu
zH3tPCTCg6QRg7777j13K3Xmdtbp25QYLv4ZTvIQI/ZO3qU8W+pdlRihnnvI7xLkrXWiVyVTvI8U
NtKOuO9imckNCR4SwCPry3Fk+gBb6yEo4NOwwe3z8bKEbbu9K8KZbYZjFvjOxpydfC6fIknumOXi
98ld8vtFZ5JdPsjN6ECVcCqC6yLtuv2kU8ydR7+HYYQoNDrjbOq086JzzyAX2gdHZ6FLnYpeLPLR
xmoTmP0dmp4wxqM1dgsMwXDE9CI5hIy3WCEfCM+RuiZ0eSH67D1noQsFjXB21S7OLxogIbyZAQcZ
7HjisdJ5bkoTXZr6vBTUJ/LFwK6WsY0EeKuz4LwBg0ynw5mT1AkrAZHxWqfHC72M7NcVWZJhkZWE
+ZrptHmWOAATqKRhcptorfVpbE+Kpj+GINZOaJ7uyeDhvZltuHqoNvGm6sBDYeBRtyYhwbNHHwie
CAnwQDJaeTiQk7zFW656m/UDY33fZ+6PuWAdM9QlhDFPECZy2KKwr7IKptaJt7bNyM9dahnmc95p
ZFjkse8MdX1eN9ArZwzZXro2e3oF58WZeEBhzyqPCUcdQGgchoY1sUEhpN3FbQzOH4PlH2xeXicT
kOjGSjLnYRzFitttmDaabHzpbfuLJpGO9VKFMSA3bO5nWUQbHBshwYaaK9QuqoNMRMKuNiPQ1tct
e2i3gpcBaANqikW7d9Vn47GP7YaYTde4l7HF0Ti39GSK0KxfhlaUx6q0Dgl+WBbb3Vie+hiAsMkz
KhCMiv3kR0eW9PkXdGXeWIMVbUu2XE+x2WfnSXreh+0RusOd4TrHko6nH+PMYwH8F/7dfB2ca1uG
P2Z0BxzMK22yVWr8IGWPFbjtsDoMi1mjSUoX/q1pugQDdO5EMnufIcmNt8jcPe9dUH9YiNNzzchE
d2YhAkAfctdZ6teMZLkvpTv+tBUZM4/H82Htuvpsp4s6xPhLNp6D+8qaJkWruz09gEBFnunixD50
C0bLXA0JTa8MUVtvAUUYYWs9jMYKVbPuknaLpx3rTl0+AOjq9rW/zjuM2s17qpAPpdtCzctSYzkm
cYRpvq1hlvnVcsHKgfpKGxNZAo74HyPFZXvZLdnZnNVwKJpu4te0AobgKYgN2KFtWVRs48yBCGrI
kKJ7Ca6u7Q6vVU9efWty0R+wJnyfUrleDM98zePIecdILHl4mwUdCN0wnAZctqwh24LXgBlF7Xcb
aNFdTp7sRHb3W1hm1oPqB/vOSikoHnhp6HsiPInJcO9R6WY8CfGnl61UyRDawPVQoi5gH+MyZKLI
AuTV+D0X3fychLR48lT13qvBN37hfOahMczGD6rZmkC1y/Js+Dk7EQTLoLE9+xbRAZIApCQk72F8
jZ0CuqMK46M5dw12rvkuHnGBpNIkRgh+0nc51c9hcmylemYd/I42ToRoQLChBmrxIqzEptpVDZob
x7o6hl2xVKduALoXLUt8rPhcWaVCjbRmvHqDqMUZQlD7k6dsHNQVJO5IWcYL7QbZYx363k0ocAHP
o3D2U5ktB5+t6q/BNokhmlqFpx8avkWLNL5NIl4t7mQ1Z4jL+akpqCHZOJKwBbHY8H7EH3GI+VnP
cMw51VqrDG9lZ2fbJUs4YpXJ19Sb7X6edWYDN/VO/eaDWhoVOpDc+Bo0PpR+zenUQBTNNVqUerPw
sYwZyQA/5SdTI0gJfc7XwYiLs6ry/LnRmNJCA0tngcOk1hDTWeNMXQ029QhjAP1IXx3L6O/tpsj2
4LyxsPlSLbuZS/vV06BUNTSElmrCDBxWt9LAj+VYvJPXkV4rEFfjjtk8fo5LpPqmRGnDz97CYr+M
0ENY82SSSC3Xa+t+9ZrhGmua66i5rp0mvMqqebBAvuK/xaDbQswWA+hIb5Jqb4GI5YGfEx9MtpKW
TaCbqGVxHbq7GrSsAWLWBDVLw0x/8DR9VtExi8t/3huaTMuYdyvT9RqJeOZJzpUCjftx5fSwlgaE
ru+hD+U21rxbAfhWJCXFT6BwVVQGRjW+JfHy0xBTGXhAc+3wSXfe7Ae3XLjdxckyLgaQXbtn2ilH
97qs0sXVB4l3Qr0nh9/vySRccjN663BlKIo4g7R2j67srgXyOooo5CGVvpIZSY9YnehqHok62cUE
zLihagnbSv6Aw+O2naEGmzaYdH0aon162bSaLcwpkLYdzRum5T6mSMg6F45xV2om8arpxMRt4RRr
YnEDujiEGxx7EM0xVrjbqWEM9MBJsWvpfhUtiRhsknvXJj3Rz3CRPRzL51ATBpaZucYxp0M/U/+c
zMNPs1/tGzKs3L996x79mnYPb5w3BrDSoG27S63ZzJO0aK7WvOZck5tjZpIvHozjiXNV8+SxxQzK
Dj3S1tRnW/OfXb9egUxl0W5kAcJyadwTPMu4N4j6FpohzSUwcwRwGl4xKKlqcYFN1zHc6UITqOGf
VNj9eB8yho0smQr3bljLiMsxxgUSGnviesU5bCOKinP50IK6riXM67RzOXtqDrbp2t5LodnYrA5g
X5Uabc+nMADQHkt5oZ6L0oS6+KRYIdqR0JgOvuZut/yaPlLN4jbM/ERC4Fx4QLjzlIiLT27wHILw
JntAKh0D52bUfO8obg6tJn6bOezvATO9rmOAORbjv8vHhkoUYOEZL+wjuXSYbGFg4VsKa8+9JADG
eXp6ZwuQE7YI1nck3vuiuYk0ldwrjOQyR6Z99abOuMEHtGmUQTy7buNTktff5tHaUHSS0cYC85xQ
9rT7vWHofiPRGwKD21Rz0rmkSj1OQsPVFPWOcNltF9E8h5STvhAa7q6ckL1dmcSA25lcFyecz0p2
Yt84vMb/12jxr4BVYID9f30Wwfei/l7+WVH+69/5u9HCE7qoRLkeZkBlkrv9g/No/cUFiuIIgfuC
qhKNM/mboGz+xSY9i83CtdFe/X8APVr+X3yfnCR/iTJNU9sw/g2zhfwnRVmiKGuFl1iwoKMEq+2f
Bd5FxC2mWRY6cVO8WPjiNh6iKmgL79kf8TmyZSWvqEwaG5z3McNZmabhQzdZRL0GkiEyKn6xq37k
p7xkvXgOJbDhlTdR6bbvGH2/FgQ59CrS42nevfHYgXHWJz/+QcVnv6a5lP+nHArMD2Xf/b//a/9X
PwZJbvwnLtYj+5+tTvgQCrcoC4kp1GO50/TvFVzAjYwNjmbFROk4XkwsndlujK14G1vDLekT7AKN
8RAW2ZeV4ChZr8lABMZoKdZcE2wTcc2fmEf2/hSfMVhlSIzqAevBHoHwo9F+XLshiJjwIi3Vii8w
7L6wm38atTVdhoFcV+k279Wc4RZ0yECG6kbZ5Zfl9jLAtcgKzLefKTzQDZdkVCPokSaaDUWA/rO0
F+gnSXgYW4gqIs+irdlZT0aJ/kx6j9BdZG6dgilrLNXD//B5cunxJPw7/pPLgqybhWkM2gh+Tb3Q
+Ec311DVyiNTK4G+8b6r56sw0ycT4+5kUGrYrj1kcL7rcSrvwV2dS3c9Tq68FR4W61wTYdbo0uXm
gzMO2wIMsSin62p8p+VgY4JxsboAgONbX8gTLpGdl4T6kfeRr2zB0zQwMY34hToiOh/9dmQFAIQS
1+CzgVJdwt7EiTLuXMk4WZNeyZPyyfbC73bo3k9l9Jnb1jESTB+Tca7W6GjRxanAuaxG+j8kvPXd
8U8fk81VBw6Jnh+WO/pj/AfT2zqxR2JegVDnJHUQFs6pn6fbmW99bMu7Kpz/utiDhxv9qv6L65zB
+T8V3zqerZSFRuYJ4Pr/KdteOUuT1y5Iz87bG2EDEYWYtsA1vhR3pRGSghjXs6HPKkWXGHgoiU4j
l1HzpYXhBn62uh0YTDZ48z8aQxFm5vqyZ/sgB1o9Y5n5EE6otuQaJOfARzyXPt6lsHDvhU3kT2qc
Szd187nKI46mPnbRgaX8Nkrq987DRiszbjvbxZkc5vHwLOltDJyeiG4VNRb0hyK6S+JhnyVtfh7S
hl1CicsWVwPf1cKXOCehSO6HurlZlELsyYS7qbKZiSPBkLGUvPktI9layXyoCgKMk+L7aGEcBv3g
PWIZLvdhp9N8nUXjxThuS5Wgaqe87+lbijeN7T7TYl9uFcCNYC3GhGMj4wirjirIXWwVhQsgMRtX
P0jQMk+ZLH9Kt24v7NAV5k38YFNUQYmW9Y8cNhxB0Dm9S6rWDKhPT7eiwVyw9P0Tw8nBj1EmUTST
2MihCWmrfLn8rEtVcFWS4HGsHEU/Sz6h8N46DHEP2lXSReKrwR+3ZUHSPDn2yC2IL+n3UXVwM3zy
0uQ8O0/bLA0xbEgsXfmS3qW9+0Bs6AXC62s6VswfnvNLhSUbmhZ1uZv49nxi1kkSHtdowNNQuTdJ
ISUyvLrIap6JpnNkh5rwbfCqN2wSK0dZCIlW+9zik4OZ2Hz6efeOzMTZ17dvvBBM1DKRplqy9DPh
At7klsuOMqYDNjeLQIY21UZ0Dg41UZFiwWcnvMXaAkj/7sy5HgNSkIZjkhDSZX/B545v2kq9FzFH
W2lCW+91tlFOzrc8xI9ARpcdQzpcx27G6Nc3jyItsNf3nKo68vSJUYk7mnXeJr+m1IO7QtnUXuRi
OEwRwfZkwPgwWfalSOtLkZfFwVpGzts5JunJuHNy79kj0hk0cKwWbfzIGvsxHsTjkhUMWe50Kwj+
oDmBCADAf6NEVe27Of7WKPCSU25gCGOSOS519TGZE30gtCIFMpqch9lnDisiCKj+PJ38Afqo09mE
N+z8Ad7MuMu9MkJZdl8jU8TbDmTHrSjt81x1P9rCr59dzG7c8HzkWPyWs2XXPhHobkttgsk8ktI1
gNfKmwsY6yxKaL1T7WUCc4rLZ1boSuAuibb469We5ICaMFWPRZWlL5XBEkj4vKtWOyZMzRbuXIy4
/PhYMEmLImiWih0J5VP5KuGaz266qyx2N1mFjuMVLKoaBvogiuIl8CLE9ijzfpot3CwJjhgEZ92/
yqJLt2pJBE1ElOQKqkiOUehfBzLys4JDMzS3JBx4POn610YXwU4ZlbBAjeF56JrYorVeh04QnM4U
vOIu3M/m/NWG5ntitKhXOD4Pwwz3Vg4LtFs2N9JMfkSTCLcUg+9FU586gKvHQS982dzfTjb7SpU6
j5WusBUFa8kqt7CRR+HJaSuQh12HPbTlna3Lb0Ndg0uFUE5Ckp/Wr149ePO72OA7NdXjMhUpJwLW
CmqiUTds6dZ1rKzjdxbRRc4N+BEJtjFw80YM7/zqJ9LtO6dKHxtdm6rRyAcOIsYWENJ9Fyq1x8qo
X4ZEa72JDzmh6beC3krAAcYP4a/bxaK1sSiMDrWQNYUyM0ohBeDXWfcHRwZNwuSNSEtAKCsa51eU
58lugUh8qOiyxgeJrVXCdN03K56sDoIIRsqy3Biqs7fZAGTLqyzOGePLPDN7tr1j3Xam2C/EyoRb
HaU0gjWhlLaZFXmodSIOj9UVIG0DV7hIj4u1fHk5oV9qqpOTtEdMskol0KhtXFsZW61Fm2nBirYB
juCz0EZbeuqrI44d4l/auuVoQ+5SmgqZnc+v1nZdfyxLSrzqm1lbeX0q7LgrjIEID0ZfocKPZMqx
/moTcKjtwJY2BudyzU6IRxZFqukz9n2WiXpgT7SluPGGnGNe7d84bvsjA/N5XXAgs6NkjtNWnbAj
OFwOnwUenkaH77Wpp9L2nk4U8pr9tvzQNY27DhtQpw1BobYGNdokBDnwdZn4nSfaQARamb4jbSpS
cxkjZmM0wtNwnMzortMWpAYvEnoyvxdtTxK/nUoShPIhLFFCYIwlF/YT04tX8LAatNcpitB6ospe
H0uMUOVvRxTWqJASS64SQc0zKPZdCM0hthF9taOqaEq8VX4SB22DTMZwTZGZtmCJDFKfTXW8R8md
zv3QblO2DzXfwYZT0q++7NwNNgtEj3XBMRbW5wwhiicP4UL5M210lYxNnKnQ/jAWuu2NOTrXWFvH
tIfMrZdHJDs2FuUo9yH40s2A9Uz66x5QKxRBTGnJRHAz1D41B8MaYaXx2DXNE2aQ/NbWrrZe+9vo
i88CMmFIzNr9lmCDW1z9a9XOOFd75MCjhPtQ++aEdtAtqDc7hyenoiJ2G0/0/UWsjNjPe8S46qH9
Viao+gnq9SReRte96SgcYcEz1O9i4Cb3GwpiOuzOg+z2S9TfWdUELTzvD8qYzqpr6wsrAPZO6ZvP
dgy75LNDsyyt3mzQc4OtK/HRGXgvKa0hEfUeVXdfpyhhYzkQ7QIqtEmT5ujVuq4FOMchNAAnrkv0
irjBzeuS+q9qw+N245JKaEmJEF7ZU991wsM/QK8f6dw4IAfMkoi8d89GYzMsLQ5MboQ0wSvvmdxH
U80TPCwWuXc8rXKlxQf8pKNnoollojyIPC2DxWXO4PGEr61if1gp8Qw+4p610rCbCRM+VPwKzkvT
wdRJ5HvtgswHWNIRjba7c9Zaj11d+/s1VxbHL1FMl8qazqvun0kdSPjU09c7SLtin67Jsh8MZI4B
avMuSv3nWk5YD+JoP/UcLmm/EFswwvDFLSCZZlf1W7eKR6aGGJqOmt/sTtuMh91QFsYu9HEipND+
N5Pb2Fdaj3HupBGHMLUAIvB7RdDKFpzhKElBTWPdci7mZt0VyiY4fj/mPlo1M2ySC7mDpjSC9Xbu
RkqPeVS7J9Po3sKE3UU/HBSp7zhf9mQ6b9RIU8FIcBh0eT2DQ8m4/pRxn3RU61o850NiXhPhydge
WgQwbCpWCVZTHe01+TYRcW5KUocE/cU6PInGOqzK3HXl3ppIN67FYS4ZTuFqo9fWABgakX/DG8HB
lKqWPKmuLM62TBFHm2aGIpaw5QhXrub7ag7i4kzTbQThrqrXRyN1biS9jsviXftJHNBktwilZFEr
LmYKQCv3mVKRm4m6c8orz2pAcY6qn6sXJrglnCMP0MC2SRDazVsKHMI2Vhqb2c2WcfuZTt6vLndf
psk5qlRdbf+QO78LMs2vshMvVpZulwUn/fSIV+djHsKT30afnRk9zDF5/zpyNwTy4t3snVaV3vdW
dgftcL90+kQ976KxOtizs8eM/E0U7VOKt7XG2VABWavnAR54xrPAvJPSugGt9Sl5K6rafsBSfjDg
SDndgVAFmrc8RGzAPBJ7oydvxoYS1N45TooAOCQ+2N0fttU+JNlwY40cPskNmpBcNkBL2VSApd8m
Y7dsiYW5B9dZv7VL9lgkS7zD9XNEUYgZXtpsn5e2sXOGzglGOz8TB3C2gmXsboJ4wcF7kIQjjGcc
2qfCYknhs2W4ZLT9fTUJD8IhBWIdTVW9J7dGrENPnZY9indiAO8wB2gOb2rKBJPsdswBTxiWEdDC
RaH6EL/WRcOJVgfhMVmBQEhKSDpRdO9RuRmIzGO5XbV3OaV/Dc4x9lePCLhAG62bwc/OI03IRlFi
1o/ck4t1DWvZ1wx4Ccml+nCn6b6s+Qd2ZhfFDiEXySXnHRURmwVTYgfTJIgpt9dWsAlhSnybDCKa
MStKAq1Xy+ne8sZ6X5e15MTav//OOE4rX0q2LO31Mtkc+fni3OF9zM/Y2erBGBRGhDjCIzIau7pL
r2mUY+PRH5VTr8bRaUJjB/jD24D1itF5HfVqjJXP+DhnZ/oj5zuc+e/mwv+5Xv1racRfVivmKx4c
LrvGiy+65A1KJNbCsPfR/7uBjjX+M5sqyO2kZvXZ0dt+O/j5Da1uYzBrL/wsAQCAKUlzjgCVW982
dXiTJR2dlUkxkYPFw/A81jpYgL+yYWVv9m91u5gcOlbxI1MDinvMInvc+WbmvCY1GKZqaCt0BR5S
c+vPh6FWSSCnuuahwa1uDdkPalbqQPrxeZxS2jEgHOxbI+VDC1HdRElgvwGBibrk8sRpdSl4yt90
xkbi6q/RsHuLeq45+Yj5GDes1mWQrdA7q1gwHNNxW7RUSljua487htvlZfZWEsUe075SpTisI0ZA
yiYebcsn+zgQnJX4z/n6gFymoXmY2KXgkz4LcsyJV7g8yJwssGKb5PKIUlGHZcyejRl7qMlcDysF
ErJGl2d/flOOmK0W3QK1jZiWuFo5rnU6+88GSIsAo7qf2uVeCvqCndKatqVrfJAvqPEdUek0lyFY
f6bHxmrjbZP11EIwe28TC6hMGr5zkJoCunC/poFEgb2co0LwhXmWjDMMP7txyg0J7TPNUGD80LTM
7MFeGvyh6uCFT3QRPOHKrPc+wfuAtfE7KO/qTONHRjNritsOLKZsk1vQ7d8yp/50i0cTPFI7++ha
6rLK6SVron02R/ivSO96Vnywx/xgJ/E1ZxewmViq2h0t70Z6chv1K8PPs5kz9eBr4BejwcYe3Mv/
yv7/iuyPmKwN3v+9lfz2e/sz/lO+8o+/8ofsT4oSy7cDRd1xkOscFOs/ZH/5F9Oz+ReK3KUvHNKS
f5f9+UtAgEBFYiXU8j564t985PIv6Cb4zj3pmsA7Le/fkf2hYPyzcslega8u0CNMaRLJ+7NyWeAq
FWVSQMVYpNzNVGgcI09MGFkImRC6ARRV+rclT3IWEWJL489bvDZbFKZ7RZkL+aHBOAAFY7QQZoWA
R7IfsMP7pDiJrQVHGQBL/TaNhi/QD9M2JSDMeYAGDCRhG0QTBiQ3D72rbFCGI86av+2dIjZx/cFp
2FigHPaex19dLVqGq6knZ7QaH5XiaU4Dlwjc3qB4F3CD4dbNdvITZv/Ik/dVihgDnmnZKkl+VIxk
RKvSe2Dxemc3820T59Fx6EBu1NAar93oMwiVdveI9I7iXfT+z5q6t21hL8mJl/C6t8pyuRroqohS
vTUHeVR9g4U830d504Tbhv/8TTDKwhifCp4SQPDGACsauh4VVM0uXYrV27mm8DgPA33EIWPdL/Vy
NvLiMezpfy374lCSnwnbpTxFqF63pDJn+hlW4ULMqpUmn2XuhlMnBznMELZCZXdGvdUQ/Knww+8Y
/t5XLykCP+JtWWOj2MgC32ESttZFacwyPZoob5IXlG2R/7My/lSbBugXhtaNkkC5HbnWlyWvz67j
f8SpSonjc7y3Jpw4i+dR04sM4uFeHD1aL4XxC3zORHpTdp/0m5DHXHknHJO0INpad+4BY4r8ZkHS
hzUA1dILqF3P+EC957jCpHnfsM6Y93OBdTFgiU2lJYXP5mq92Lglt+O8XsjLuNV+hcoM5xSZAgTl
1l5CkqhNDdkuWENjvU0869c6+uXWZmQzQnkbuwxodRd2REafUjDI7gy9CTjktsnNNy9UjyE1HIgk
Ok0nNU4/t28I2elWP7KAzqrJvCvTTWojsoFo4tfiFD8XXnbnLOaCDK1q2Fudf4zi8cHgc94lMeGr
TP1ynHRP87vGSI4vjs0fppBN0VRymoVCmuy6ZP3qTI4jlvm2OGT6OpPLOemtb3IKzW23JneCVcLU
+Xjg6DgOGEr5Lh3qzrsqf4ZqcpEp7ne8shvV4odzveR2rKbX2E6vYwswsvHNb2rNnjucolwqoCQ7
LjJoAIEsa3srwrx6qDKcAsRiX/0u/nQabLeZn4ljg9dYbw6I7AE35f1H0E+li3cbKZAOXtXZH6Fr
+EiwMj/OSYY5XUb1bpQawtYZy2MjgUAYyjjHJb6osONlBWmIbtiO+7N1JadyAxGtF9/jMCaYixq8
d1ntbxtYRKclMdTBYjxhMa7JONbwq8CnsQG6pRvGZ5jWg91eEV+QzPyl3rWDwkRZD0/E3HVMBd03
X1/m3N5N7BK3mM1+qMZ7Nz0L3IaU99lanxK9tKMS3Ntaijorq/cnKLiqeRqauKNXUlRbD8RQ4NQI
P41/W3lGvENeBWXtTYm1m2qKfRH/kGSq9Ts6FkjLBunZiQ1xQoS0EZYm2iPDe8UlbvHY2w0+e3xz
aG8z8qZBOc8vflV/R0x7SrhjZVFeCnyzGEBGqAmKby8zTBkMOPQ3fdfaYFtKwuRL8bQkLaAUm2y2
Ui3nR99DzWNvkDJT+ZKruc+S6ruFILjtXYillhIHBvHhOJDUKGJGCO+GiDL26C564/lKHW5mf1ss
EjzOUIPc8cfiYDbzAULsu0vHZuB7XDKqQseh1v1xMpeXGL1XG+BRyzQ8Kx4JZLiYlbdplh9R3Vx9
Oj+t2DF2nh1xcJnxp/+OJEaLDd3NVY9DSOUZPTPeBpcY/r6VbHOOrWYfsyCF3dXmAf545D/TIvQs
ks9mTj+svgmf/VXgHu/fe6Z2MDpoXpRvM/O4HIgUOk7FmenR8tGPGgJSaL89RuS1OYBJwmLsUVZE
NTUYJAehyGk8d+M4RFPNZHzqsEduVmq1+6E/MWear4nFABcXHPoiP8dDuMQxIwZ6CedWebF1c13t
cVGR+7gppTg4bvlhVJrDY/tHAaCQBooj5RkYuxZir0sdfjold7U90OlmUFsUzc5tnYgXO+VeG1T/
Y0xpI+6F+tWIcr2ryHHYdXaRUjUnZ8LSS7EchSAYZ3i45XerXwL/9I9zO1UkQCHwFv7s7nlGhru4
RRG1erZcFEdwlvboUVo7LjEFia4wh6Nf8DUrz0tOppe2ewfYYxxCzxO606EXSAlhxwO3tVfOzlGN
vabLq70RpzrnA9JqqcrXVjhMoIB2tqtDlLYd5nibLn2DqLjgdV78n1ZPgjYU1Q2VYDmLa0yFZoR2
5a/lZ+6w17Xpe03mxjzwOfPVivpmGvgGGJ+ALjQMxFPOT2tXI57tkgNvhyfdJXUQaC3L9Jb0gInx
c175Lx19C8GRJkweae6hnyBhYZPbO8RND2UThcfZaNNjQnH2qc+X7lqiygIysp/dPMWxaI3vDPjj
Wfmld+jradnPK1AB08SoNGUZADbMT1s2XcOlz1fwedypsNGIe+zDmLd9SwbwgTA54F8RLkHukCpu
C2xgwvA/wSle45yChHU8RmNyF82UQANeiN+StaJemBwSiX5xilPvfrB5EBleh98UP6uF/pV16rGi
iryP/XXj0IxNQC5m+C1+VFlv7qRs5r1MaGGDFeFsp2WccHDOLxBAbllv/HDHFl5U9oTr88LJgFuu
bQy0B8rPA7Zl6jIa2v6XcPya/P7dN3glQsyIt8pdPa6gmZaaxcLjNadVfjTN4oNjFKVe2PuhTInw
rqbPE1fv4B3WVnxVwjQuahXfC6J/gWNE8yFKl2lX23Irm+h2tHkjukQRvnyNF2xHQT0cvIzQzH8S
3L2j2tIJoKKBRRjZeqo06QGaAQhvLOAdnUfonGprOxC18Up3wBiEDeheYS9fomBv2nPYzGujZE2T
ydtphVXgY9Da29PMU3Cu05ewBBAswxlJr8mS8+gj4rd8i0G6MmXONs8CVt7jlUNmdBwTex8Lr98W
nvU2WkNz/N8h618ZskzPsZl+/vsh6yaJhvbP3qo//s4fU5aASEMMVtuq/jpJ/XXGcnW1LqOXDdhG
l1YBt/mbs0rncTG0MPnQ3gSXn6//txELPxbN6VIAov/rv/13RiyTb+SfZiwcXUxZyoY2IzwHrfXP
M5ZRwGTOQhaYvZ+8ZSKhG7Un32Lt2rE5CVndOtH6M5uau0Vkr8hKfUGq1EJzD6Q9PRQzfqN5aT/M
GS8B4RYswe6VuBJnpnT6SipA/YtVZ+euhJ5hDvazTN7sCmW5LmhmjTvB+9p6MBxetKXsHivSEIHj
Zvf2PHZA6KKXCOQZ5E2LjGBqfTYLCXpRhQFA4OffxqmwT38smXy2KvnU9NX6IENSj+5ApkNDnrLS
uKrVkwc10/hIey1gkPKtp1DAd8I3p2dPbGjmK8/El0Q6p3h+W2dqC8zKCtiHHobMIfbH73W3zK6x
KxbEK1/QSzL3IKCHCrwKOPVcYkP9rY76HMy3VF+v+xhwLHxc+8EpfI7T8Md2Vu1kW+U0yyFm+tyg
Oq9HUA4WyQ3kn0H/T9mRT26uTjWzKBE4gvkRXneYazvw9Vf9E5VRUaPVmDAwcPxiY0lyKABDeM7C
dr5O7fBptqiYPaWDoLXjPnDLkNjVYCcHuOL7wVo3YRnd5CyVd2PvinebWO1RtVF3IZh8nBtZ71dq
/IJa6eygRHZy6gPHuhhFq90TWD27dqtOZRuvh7Tks5tB+6tsBHeGHd3w5++TMe4TR7BJHCBcKmcK
n5s5Wzi9tq8NqWT2NvF7LbxTylAQsIS4WqK/lgvUlrb5mWUpDYAdMbTGHfUSEh+zoiKCQYE06TTR
PIP/ajMmPmRWs98VDkWvVQTGukLcfmmkN2y8bsVAMUdovaoagjXHKGdHWnqW7AN+Xwet02L4F5Qe
S7zn1wSyEphYLsjYSjC1IJemC4ok2QKfXxLec2Pg196VdKQOGAIOZHlOdoZNdlo52eUjaR+rWtpT
X9br3kFsB6oS89xPfxRhcTNnpK4pXZOPvy11cWdyHB8qftvIxyu7ATy/xJ4RWUNswG5z36eNcUxD
Pp/I5UcDifyjrcyHaEIJ1go8zxp7O9auefitJI8JTkIMFO2Jg2u2+/1x5JFJp0HvuRaMQAWw28zk
TTu24Rk26FftsV0cBoCHIUVGW6tOAnudW6iNgPZtk1WiS96TmxHkqyi/lUZ6v6yIqKUNMDFezn6x
IN+SA1R53h6n3AV2aHERyBrFNPV4MXeXbua7qh3WilX9HLvfS9o8Sqt7UtMz6+6MF+J4YXf13JkY
+NApvrEX3wLDDvyWaCnJioF4WntP36y7M3LO+6GUd30lvlo2aGryg3yyv1C0w7NV8W5EAieSDfGV
pFLd40CpWxRJyr2bK0sOccPVwnHNpFmirFGVjNn4lXbNmxtiJ/FG8kcASHfZRNyiRXgKSL1RXeIA
DmyM5rnLEYl5n2PCb1FDYhU+W6j5v38z0pz7XWIkiOJa3I5milRU873Jhxth6HhED49+tMIXVRsw
q212KdE073Jn/Q/2zmM5cyPNoq8yL4AOIDPhtr939K7IDaLIqkp4759+DtSuRGlU0/vedHSEJP4O
SHzm3nPbbeGBD/U9aPvs3sN1oCl2YHHixzZnVtjyiK4QOXz1OMT6fQ7mo+04gMhV82Kr8OyPxo9q
wtzgDazw+YAEYXXEIiQeSgMZf21y3ztD+SAAYDbJvqiyY60pZhoT3Y6OcJ0p6JsRfqBVtDg6jJ5f
Tigb0ub0xH7hYChza4VspD1UdRnm/tVUGAa6xvg9TfGmGT1YSD8zHtlf7SDX7iosXWzUDX4+/WFC
pIx6cZt5VC7BePad7lRCMmGKw7/DtCdL1SWasmebeFVrMm7dgOBoJjBRNnF3OtYXIO7fZSkuHdt9
1+Uqmb1nkTjzflRhucmM4SrzWVnFrFxQLp2poHaqzI7kFcz8wCz84sx8MUuxhpWVMmdjGLNse3xQ
x2nZvCGHeB47d1+68Abjga3nq4MaJdbqps+Km9jFW2Fkt40w9kqItTYIy1Yd34F/zCCli9BZEWd4
iFgSarylOSL7yXzrSDqLnOngqRHzc4YYnvvK6u9LAEt5tPeaD0SJ8yq0772R/lCrD9mQWOGzREiK
H3KKt4nA2RoILFoEei8UqzA8+miNjATHGebAPGv29QiLt6pu8/kj0D/weLpoyErNX3KEPOQpD6ii
9h7jqdlHXnsfSPOlmInji9prsAsY9YOta0wPVJn3ybK2L9sd0XkbCJpQENhSs0JIZbzxkDrU0wD3
HFN5bxwCI/7wKvUcKPuEWO2cGw3LF/tUU3O3ufVSwhZ2xvaaM5cAM7oTRi2EVOyaAWa5ne7qKkbA
Zm8YO4NyrY+9M13PnXsCsrVu52btZhNxEIJJW/sx4iKlvyTPPjr4nHouPoSKLJcxG08mu29U0VND
nExtnfOGpZxLBbEbbfcUNPfofo+etkBgGDdzBJcjV5d6bJlV8EbNfLxkGQaECRgZ90aEUrB4qH3v
qMr8rVAtyeg1dE+XYK+VTQ4NMgNn42dL5HVivDgDQtElcOOkq8agZ1Xgo1CuXYjnKg+5m23YsOEV
ZihCyschiPsH4s3IXIYShkh4UgDr1HCTDPOPJEm9LUkCIQw4JXZkaCbbRNH8Z8k0ryuiihGzmumm
8lnTqVQD29eWcYQCLzZDyDCgZdN2skdCNjvRhvcFnth1F4zotm2YeJ0VstUtfeoUpuFrTJyP3ATh
fnYZI+feYhBfppBejw7c6l0mNjhbhRWnj3HUpZhbprMge+VkxfYTSR3zqsVos6uznkdR6BJlxJRF
jOE9uUb9elEf5BPztREHKFY7ceOljOaakUukKUcHIR+UI0Zu7Q+WY+2W0J34PYF19oII5noGeM/G
zIYWbvWhvXJ77DJOnR0CB01H0fOXOoP1oPaJaA/o6VSvXxY4yc2AfAuKH+vk5XxI11Ofw9ULqEZV
Vl+AMHF1z3Z5pOF9dyyM43G1jL+igPkb82RfX4Fk2ycmHadQNZIcW7wouzX2DWusdd43zrZmUrh2
k/GL3VfPASnkqI6Qegm8dqvIar3zZEI66F3LJRdmWVRkzd2A/MJX2fdSZu9iQFMBD57nedOGbCXa
6DJa8owMYw8hat61wLZ6AFfNmF2lxh2OXphTkcXkfkyjXWZ3FrJjVojFnFFhasgP6TOrgWPhld6e
/lDvRNCieoz13taMV6Ope9clmuuZTIoNKoOE6GdYF2YkfjSsBdfC9cVmMrsfTpzuUTDdixJPKHM6
jZrORxZdsKzD3phvvCjSFHTocNHoKlhkmsFrbLg4q7W1N1v/mX+VGetoDEc58jktIM4MU1HDKIKg
V4xrq1PR0TrjvPaOkekQZ4Rag0adiU2UyVufbhizYtxvEoHxthvah6xM2ldPlcxc0/hNmLFzZMOM
RjvtIV25jGGKgXGf8hngwfrv1ho18aoQzL/L8mIw5r0AMEu2y/JFBwIDq8RWCjmUDK7pqwoY0Djl
tUslwf3FTRYEs3dOLBGdFbuLQ6FdlkUeTsllmoJ41MPbzkApyrJuZ7nL+KYMnBsnLi5RYQdvbhNF
J35sfHgKVaFcXMOqM/JjHcPXASxLo5GWPV5qpjbMYboLAfIsPxZ1pkD9cCVGdx9I5s9G1k0PaVxD
DQ4o3822/1LgF4Uh3G2lC4AEuwDmPIbHmsZ/xe6XuWHCxgPpBtMDnUMlZEmHwpbVEIhOXqRhxmgy
n9hCm+k3HdjlNTBQKJUeeIYETx98nggNQI6y1Ic9V+S4oUVFMWklzw2AwWNnq7egZ7ifBCDzuBpZ
SdNYAIVZdF4aWnkGSQ1lH6iEoGRoDV+aDsygr0tsdNnCS19nTZVnVPWDlh/MxjYo/m9sF//uxAE0
KfsQ9fnzOIRE3VrygWwbwNyT9rcjojw+fYpEfqFwup3HYIh+ENsSKQRZYB3E6G3LkF8TqBrzYxQv
cOfuxmC8N0ZG8naK5bhJESq3jD2NQUAMwla+aQOtNhwi8dOUcu1UKV9O1g/ZVUWddhw6Ssqe+Bds
NuxJOhSMPB6PkzvZ/GxoXArhemtr5LxxmqxBv0+t1kw3y4zM8wDmUTCssjwt2JyV9F38tIWr6KYs
a03YOPJfb5cUznXDQHrNNnN6qbC+btrMCDd11nyJEJxvMFZ70MQZ9kOZ59IFL7fvQJyestD0b+ea
34l/g6ukAI+AG34feGBTFv61isZD2RDTVRBaupVdOR3NlEFgM3bzVZZ6E9skJzgRk7VVwE9Xtt0+
ec4MuXC5z4ecsHmnrig8gi+yILdeevWmGO3u5CaDwkZSH9Ei6nVaJvN1YY1yo0oODW2T4dF4+kb0
zE+DLoVLwwG06gnWQOxhf0EacQ0rCVoTNKSTb1QHIlxvdKnu9cS4TZXBM4MPMLNkGEglLhEW+HTE
HRAjmEiLJtwbJdPncKJjQol+dGvvRIWzmIUpITujzLetbh7KiqMi8bg4kXIbu2VYjf4QkK7TfbET
BtuldkwUheaHt+i20ESIg1XK8WCUQC3C3IOy30cLOOQ16RjuRQ360yzo5M00Gf0V349/ArqD04NE
mU3gjhceu8jTovgeGJW7C0V/bdvZh6SR2RRzfO/E+Mt907pxQZR1luHDrgUFc1BFGdwQJt0eQ0JB
/KQ5mw6vZ1pB++qQQkcrZ7SruStdloQeZ3E7nro6dG80mIC1KEu8qgaifpFxkxRjkV4ipYZ9YHH8
TN5XTl3Q2oqDIclZcjDDvFMqflAJCzZ7OCaGs/fpF41hKA/GhnKXVjZFxwkvfd1JtY6U8DYTXIkt
F/oGWoGLMCvmKe3X81Ujc7F3o9p9THuwA9xDMP09O0G6C06iBaLKjThN4lvdUf+7flB9UUxRDp3E
f9fqEDAVYALKfJdUQktQm85+Fu/jvvbRYHviaPTuq7SM1N+SnSMvo8RuW5hoxJMALYqHdipv+s0E
hAxy+ClqfgTM3Zc+LKj0CwErq9KoTlYtvzaCWtm3R7LqWnrYoA/noyl1vy1McRJM0ldFMEdXVm/u
fxoF/okZakkS/dl8BfrKN93fBBGM7Qgd/f14rQ28yaT0MJc4LyIv+o/YYGBSfRuK/JjQdpeh+HtS
5X+5ir/gKtq2Qj/yf49p11/Tr++f5rR//2/+MaZ1/0YYrI0pUkIRwdP6b9i4DTnRVI4vhRB0FfyG
/xzUmgDKxYI6XNLGHblk8/5jUCtdtDWKgappWkxW+ef/yaAWXs6nC0mYgkGxcpUtPfyjv5lLf3Lx
pTNgBeHQlrSjHX6g0KaWqScc32mBQSYc9Xs/T8zNkEPes24X60wbDjoWGb00QfwRslbbtnipzjO5
VUeoDMG10oN8qUiMuldtVaN3C+3HiOyH9TDiS12HPMIJsBIL1Gepd+PEtd5ra6j23CrnptbTlcvC
odqG5eLuFrLzrmXKU8KJq/4La8r0ZWAsBfgvk0xsJ9nF8ypzB3s5yOJv2i4H6Ku2+E03M98K/CNX
bQ63AYJt5F44a4zV4OQmC+hKH0rgPBc6YnmdTI2PrL/v937DKTcW/NMZwu8ewXe/rQEm7kwXIY4/
T/ZND6NjE/O/m9BzAaEmWPxWvSrlnZ/BBKmz6KutGvMuCn0Kfbfux1MJ5sXdx2Fo52TYdzO7QjI7
2KYO6fcwMNqbnGbrQDYK1pI8GLYguu5cnCiQEDTGXML1Vr3M7Csr0iXmKifeZASYYHFD4uqkFptT
R3zBtnfFlfM2zMyFgVbf57n8AhgoObgl49qGQvnaLdgvzeF07bCKZVYLHM6tL7wIqLR8cg9BatXb
0sv6xfghIMOkxFkk4aNp8Gy0hlLekIjRHzXq5AvGl/4YMlfaNGiCVjhkrru8fuMpyuNpbGd8DvFM
ah1DnAiR4jZlWfskFjC6FbvoIfzUBkERCXkzmvylYpD84ZlfI2oMa8dKESJvMPRHBCIS0xJGKRaL
to9OZEVD+Q0xB/E+Vd2j3PTMO8w75VEjcFk8zIX1VVNeXmXBqA9jWMvD7JfyADUtPltF0D3XhoWw
K5Hwjdt0RM082M73eIxoJbXTkxDNOuxQmYXPK2h1PcPKOsd2yxTMTvk7xRg9VnzFmyKnvoKeGfAE
lp1VQrSGLLrLAi4bE5MskPROH7Q7jkzhHDIHC7rOCNVLFqftsajgoiErO+O/sm+V0VoPiXpEFMYL
uWRWbBNe82EABISfIWbxutJNo4u156M8Lx1aq7RjPDdUi2GFdfsq4mlEXuGp4HcGlVfsfHM4J3X3
4UC4COEuk//HprsbiL0zSS9DxQC3Prr3e+jbXUjaKcmhZaTezJSa0Bho+CV1fi7jx7n3rFvuafsW
ZuJ0rMiw3EdUJINJiUWqNcOAgubD6zzvmgyT6FgtjUuVesPZbIpwn8eAfSzDsMB7pdWuUSwvC2Y+
2yGkiIgaegp8PQPmr3zYTdnkbLU1tTfYQ+gu+sY91GPt7SMTmfasKLmFU3zpiK3ZdlWMV7wL3Z0N
DJXa262w8NDxNpiJv0wGOOwibNl+cArIEDy9XUzFunO4p5FyoyhrI2gdbZLsuh7dkwf8iq2CeC56
m7kU87HMpd7KKvGy5P2ARyrGrwkD6DU5tdE6gDlJDLCF+SKSxNj6zakTTnNghxrtpVdUJw66ZmfE
Vv2AlXDY2KVp7aE5muic4coIyeS0ArS9B1k/HrgQUgIV3OHmN3fSIt3r6OdWcUuEZdAZpB8GJLIO
7m3S5B8seYn5Xsa0ps3kcqgZuEAS0LsG1cq1qJ3HKo6/SYpYzCzc7iO5Xq0fuLeEcbMlG4xHhS/v
yazpfLuMYLOVh0+r6dmT6STmhk9Zisjetc/Qy4OVVvz9rMfHybgQ6TScPgYvT/SE3Yr2Hvd/8yVP
BfCOPrmPoO5vE0d/U0uMnEsnMI1cf0Bg8gdLtPkVbLOEHQfW0wERyDkcFIai2olecgehuhodJtBM
h1Y6J9BV932LQwvtYjc47QZe23Gkn92U0rqXkJg2MhSotHCo1Cu/EsVTXMchp92egTBecCN5NnyU
QUUa1De6pa5svXf2Pw6geewoABFfu9H1vxMnSCxSWKfgyR2FMxg0WgLS9hELWnbIA6CoZS4h8DWi
O0pRGWtNRlWBiaN2LwQAdVeRUM05L4lEWgWqmw5SM8FYx/mMw6A3jKdU2/3RtsLyNHpl9MjwsX92
M1U81ZAUe4rpJHlhOFssiVzua9nOxjmbRXeJw3Ii84rZI2+RjKxcvxmg766m5VwbEl5+KmR4CArL
uzdcoJRL+bBOhfXYCP3DNyzra9OgeBwsr3lBtqvfJQdhiCE2iNBOdDZqbSsKnTVbQtDfNIa7iq0s
8W7sEPOuQHbKFuzOErim56ngW9LC3rqmqtZ1GVobPx6Qzw2DRBU6cFwvPhFzNoCcN36SHOIC+M/g
apPjFZKP09bwJflmTv5Q7DuZuFd+jpUBG0R6WaY016C71ClitGWZebFW3MF3vJ90y8Ga0rxKfXID
lmJ5xkFLEhyx1xP/DwkhR2WlOHM7ZVj8lEP21ERsTQt3UPsOGh7XkkcR4ruJczCdaUZivsRIOOAY
LNY7vV1mO+arm7AKia6qk7Phzu65sF3nIru5Jv/T7InKpePeIWZmv5OrY22acu0ThLhPyqHfQr2l
Olem/8xJyQWZoxNDaM/FO8DM+1InGIPVNF6XNcKOJuUgYqvwFdHHnvyKV3tw5DXT/uKkR678cLDk
DSyTlkEI/oBc8HiRtbfYBZz+2JDEzAU/Bve1sgJwafnsPoapKa/ziI/VNWq4Bdtr7xQaPXwBWbBh
TWXtfqt6/9sf/KI/WEJ6/pq7/pVa43fM9b//F/9oD9TfTJSJyncsMDhLW/cvrTw0dnQaKOEd0O6K
6cS/+wPxN1SvaDtM8ORL7NRPQg5zAesocgTMBV/i2/I/6Q/+iJaxGDb5nkTfSUPifFJxJOkEI8xB
Rz04RnKh7tFbhuyIixHkEqJb9s8/tU5/0tYKPtPv+lpQIihGbFcquOa0S59eENfbWNUTYlamDdZ2
XjRtVkhySN1aoLEyDblzDOq1BFGoDBWi98bvunZj+0F09YD4XmdMtAg+1DhtqsTo4Iv35mpW1JqV
U4lV51JplC3LM6PnzoO1iujL5OD76w+yvM+f+3M+h4RuBDqe748u71N/LnmQ2GUZWStzmIGfi1mQ
sKrKDZ5t7/jXL+X+2ZemHMf23IVSD2fpE4nFRfkZFcT1rOwJCghAASBE8Tk3HQ8mbN+tp7rPGRby
GHAXQ1RIUtzcVc4pDKa7Tkdq2yh0dUWoaBLyZbyds46NumncSr+/zz0fuE9HuSfa+kSoU751+qh7
hz6Sshof4TfH2t56FZoKK62fhGxPubTbXb+YawkM6dk3IFkMDIQY+eTjw8WMmzhZtkLH4yAMJWvS
Sxr8RR5uZ8/bk8DKqJ+fGW8xM01wpTiScEqKwUAUToz1a130hPgt1uGhR1qhfrMTI7C5zag/CKK9
BPiOy8r8MHVNZHiZnYqxafcxzPIRv3IY9jurI77U84gJTwycZcV9O1YPpi2ehmR4w9P/ZheltdcD
hP2VVc/wuQEGbQc49K8Jsc4PXeQQu44fdwsT6YUCgeQU1MMjvGdW3tXE770EnkTssouMQCOhlUHq
SX9HJfzh9SAsuol6lRkPQ2rI5IDriltAf9994lUI+XBodLwJ66ANXtZmX9MscSwYDrAjZgiiBFqk
dYbhONhMC+y9M1HqJovcOjXqgtUFhXvDLA+3pL5hNy8AnbcjehQWHkIM8V7Q9FxHzMpLZkeruVfO
MfB6CyKBc03A7iURZrBPZRCihJH9rdktD6oSrlwxtcXTPCUumbdFvUM9E36HHFAdYeN1XBsZCJ6Z
tXFrONgdB5WNF7sfuh0oUNyiKd8dreJIl2DfluMkEDRrukMNGEexdt6wRQg2beQ/D4vX3Y/IAOrk
w+TL/A30AbawruqYQ7KTipIke9R1aK2S2nvVSaERUxoPRsfiiS++vGXVIC6eRAqalepuSFtyx5VM
d9rJUr32sXuiLf/RRsZO1WTFRz6xvUKbb16XtJcyr2sEUeQ+9gMVoePqKwpconktEJIYZZw9G8Ng
4xGsuc1VsuSiktbuItG+iQb4/7EB4Q7bKbtDDRPFn7I3sBLWTiS1cawKlbCTAMLohqWMVkmWe5vI
BqmSBjlME1fXRy6I/FBO9rPO8nCDyfxe2WMIfssRVLXU50GViIcsTJvVLO0aIZJv4tcF9UcA8MGa
vC/4WfTX3lhoO0k9VQfCG8dDbc7qqQbIfkd+hfnbGvB76sfokno6Ma+WEHeqcG8ib1sZBbPtyFzb
FZnDntU/pLl0H+1uRstl/iaRid9zn3V1WLP86Gj09l7ONopc6mQfl4PxxJw9hpPJ3rlwhX3uBhT0
uiCa3nBeB4FfuA2oHGVsuvs5jVhGYnHpXryY5WMwVfCyuF7huVbjElBhDPJoOrx9u9SiWlIJmrdi
XoQmbB6/6bJiSwPvBPeB4IboMfMEIGmqdv7uFeWdFap+Letiw5wlWBfsCY6F7cOAAMp452Vs0mIF
bp+VScRSP2chYeQ4Ljx8hiqATSDEhD7Gdc+lMTgrs8nuY9EEZ8BdMaKh2L9MmqSDUTv1PqxidkH1
9NSQBbBDJnOOJFAWZGvsxBjKYxZAnmfxcDh0sXBwyyjstdL7QYf6BoHyNQ0jeW5wQW4bu1d4Wtxb
2aUD+V/yWTVDvoMBq3EZVfXZrlRCTG5YoBZflLym7ZLJtNSyomYXZ9IBxlaBTC6u0LfHAIaR+ko2
tBMHP+2nJrUS2YRuekwcfoNiZ2pa56bpCuwsjKlULRERguHoHeKDRrEDbQRSF5GR+aWO5ImsYLmJ
zRH2cS5+yKq9KbzxSnZEVlhIAEDehV54VbVolPO4z7bIkfpLJs0bX+niSvOTDxX0qloSOGzPXbqd
M4yqa+C5/jpozPJ1chZ9SykrWkg2jMWC+cERka5qZyTrfUQrSQxVdo5sgzjhKtUcNzOGBQORSW5h
6G9ZH5594HgHb2jjPcyo/EAWXcsoEnGWP+krkkKySzp77gVjMnokk3MtJvRrbtARmYH73fDZN/dw
atgkFWprN7CRci5t5v692FjOEJF4p+JryMUhwQJIMiqbrSZu3pqBDybCSnJGc0yBjwaBskna6euQ
et+qKox2k92FB0RTO9MxFrhc62w7p+j2iHVu4LG/zknWbgcXKVFe5+61yAZ3m/l0ErhB7ChiCUDk
InNEY8eWvT7IEZ9zNmMJxACxbGkQf0+2iu/dPIKsYdR+fOUFQXGZnci9zuugWSel/+HkghKLPfkJ
Pk4w1N+jJvT4WVzJaQdvK1YgLboUtFiEJ3Cz2Ou2pteTUAcTIZoIdpq77HqaZnbeSYTpHbbtzrGj
72PXvGPI2mJ67lZ4FbpzV4rwoR16+9Iw6hviwDh2Ov1ilpO5IxMs3WgDlULhNNauKIob8kCck4jN
mwrpHEUD6TcmM+atmel2q2tibsEJMTqqeAJOIZifMBTABocRTR2zT0pDUGJRYn/vGdcRsWbGBT3u
aMU7OsBi780ZqD0C3/e9P/VHZ54ewaPnqFvqhx78sztJ59yUNjg1AiiTLLr2aWkNrdcsCJdkBg9X
k+lOxJGXHTo0onZxb0evsRoZ0xhcj9ghuTnrYmJqif+n8tiZY6JzgU+FEgwu3wvAWhDZZNXjyCNd
Vw3XeQi2z+yK4m6M8H8wSO5foTYd00777OnZ1vLY6zAFLkLmJCtYFbbxfVtVoP+DdkeOM/cth/El
VqI8j834YZeowmTEl2ylfrpWi5VPsSR/KahNXls/IxvIWrS4hd+drSG4DtnRr+SoJ34e7WACNPvr
ziWAsZhuDcu7I0HkGglDfnTC0F134XDfJO14w7YM+cUU6Zs4TbFiMblmIlqCxeJh2FPZbUXJDdbY
9TO5dNvIhw1gyOpH4oaH0UcBFVfmuPHDUV07noKjEqMI6hMwJra04Rhlef8xd4VPkbjURQ7OyzKI
oP85ON2b1BMbhsfzgqNDIeBFlBEFUJVt0SO8shpnWHt5CgZBV9+9uoDG3SBJp0rJ1uhaK7TYlj3f
2EYhnH0b2WZ5A7yGeGw5h7cc+M/xTLwFN+KwKYr+1msxiBF/g/wIrMwqT6LsKrYiuStSnjY5zpCr
xAonoCIyOrZFjE+9ZfDqVCie3GzExBUla7qQYBuPBhQBwG+nrE4QKWPXOlPuY1BOKVlGJKqkM9UF
B3EpsIoFiIoYDc67YnKrk40q7rqLAFT3Ik7PE+J4irjYIdNvhFkwhbV5AELt3fqlk1+meixAu9o+
yAWUoEWQYtwlgsG6q3DJhitDprfSy05pr8QD+HBJxrNf7+uJykXGgfWuxwTWCZkQsJQ4DcIbcoFQ
1LV9+U7CXPkKtyK49xydPXPvJGc7kPZNMPvjuSZLnSOHUJGpap1jbrTJPkoT+9QEaLykNGFpok9d
93hQdsIgOgb1CIlDUf3gV2X9xmY9mvZ+QTQrCNP+7Mexfyz4sWPetIw2eZJiMWt7Jj8keDjyCphO
9DrpxUIQ0UXcddY07kO/BN69VGk4sCQPEnMa30TD7I1vhwyEoiS6CTXSOxvxeV02RnBrlUFKVEUL
QWU2SuNUVl39KK3sblIV2/2+Q88v/KLftyQfII/rlbFZzBmk8HYGvPaJ7/Xaqub0GfnstO1BrlWE
JOASpYKX13/dEn5e6i1RaaZF68mSmDtELBzNn5Z60JotrEstcWJlZqE6rZM3nlrJnWVxCpiMX9dD
kISg95vhF6+89LWf+l5EoL6N70M6ypSL9f6nV54HSBeOyytjo34ZlxIMnL67J8xHEvODkpdF3Mah
AljD5fjvhvr7/8tJBBOBwc3/vaLekayURsbz9/z7HH39HwB66Sdf0d//wr/pDeZCYOAicRyTyL1/
TaTE36TlkwQIqEExxFoQDf/cWJMCaHNZeQ4TKwdGA4Odf1qL7L/Z3rKpJmmb44ox138ykfp0gZnM
u3wgEWytHVAR3udL20e2puCWA8gjOVY748YdRjZCpDJN8YGV4q6sWbOFxi/gs8tE7ecL+7fXBTxh
wp5mie+q5Zb76cI2pCp7uPTk6yLHgDlJ5ghFIhraUmR73RELkyIGXUKf4QfG0XxlmOWp0IsJc4AI
5LcvIk3urQC3nhO+Jk39bo5kMUHX8xKNUwepWjMsyxJrDbDvF2M1i4HkH989P4xgwqggc3x69zaR
s3NA7i/rtfJE5BBwvbPobnPnRxfngN2OdRnt0ELSfXFaT85mQqL10yV3+/cz4GdM9adR4m9foG1K
6ZASCdpbfTqTEjK5tMX2aqUTxDahPg7aOIQuLoAm+8VLiT9+XK5E2zVNh2YHq9vyz3/6sVTlpOY4
QVGkN77p6u89KYl6ZH/OJ2R+ubHDb7n7NYjHTa+8XSGQODfZcaAPJ6+EfSdSQeXfeba4DbR3ZGG8
68MCbhIhrmZ/+9ffy8JA//Tb/P7NLv/8pzfbJEloYkMzVq31DUkPKgWNdeToO/SKoEkuzJ3oyqsN
rjEnsTZW9MwmfQ+/+xfv4xNcmR+I9+GajKIZGgvI679/HyxUpzpLZ2OVOjgaUq9bB8o5p1D822Dd
xgruHKtdspVJXdz+4rX/eHG4+MJMJfm1fHwgn8alBGYUrTtqhBnVmsdnuKuyjBYb25BU7clJo6tE
sJ7sIIr57YPlIN6M88vo2AhVdPduxNmFMvUX34j9J78Mz04TSgBwdZun9e+/ERMZ3oQHmReGueaS
tEvBr7dFFrw5XkgQmfWUHRxoo0XTHXtDP0wYQBKPxZxEYJ452E0MCx+joXPIvRJdHyV739N3FkSB
+Kp7L+caUFuRX0JP74uo3/WJveoT92miYVgZ7hRCe0nuUpKJCF2cN0RYmEwZ2HlVCAiHBrod9Ihd
K5LbSEOuBDP8LRkDjzVReS5LGFOmj1G6ToePtk8QDiLKzEX4wbr+LfC5FUW0jBmTL36Lu/2vf9M/
HtRQ1P/15XFi//7LK+08kLNdcSdRQkVV8IQWMyQzPDn0IaPnCK26B/UqtIvsF7P3T9XPciErHjM8
hSzJCP7zK5Nm1nZ9zc+Wm3B3h8jZSAusYg6Lpit3ObqN1VLD/+JV/+zQwdFr2sqRuHJta3HE/nQf
p+AuOI9QTlex3LnEa65SQz8p0lap85CRw6PohDwZPsz8/Cv0G+TaHjRiAHxAuaAs5+u+S+69QGMZ
8q1zZLSXQqZPXhLg13cZhqtf3XZ/csv/7i1/uuWdKWoCrTmTQQFstVPsl9duCjQ3ZfeEluutIlK8
1inpBnr4xff12/fxU6m4/Ey8OLf9ctYsp/Tvv68OKSmyCFQHsJVweIXnaFHkukc7qLdU6i98lRhW
TJLFywOt6i8e6H9y4vzu1T89ItgnBIO/vLpbQzJRXBvYrXrhPuJT/tU5wgf5qw/66YCPfDykU8tL
sWlgPJ5uMsl+KvzVcWX96UdyWDgvxxWEq093HM5uaaXMXGlCGyACt0aJraA6u7mAXzsAma5faqM+
gwpaDiDWd/k9CrZrcoDT/KFVxemvD4BFsfjHT+6yCIPABTGJPeKnAzSeQsS6BMisW1DFuymhsVOk
TO418AiSZjmf2vrVZFhhgHzru5cZvtBI+2/ir2v89EsA5zJOnnCM7OsBYh31lpVT6vEsSLEuj2Ge
8eR2AWTU7629hdrujDep/O4ALQf3kjIYqhOkbNPKTAPYV8jw702sdYMB61Ur0HVKfai2f0N4Ahwk
IevNL7di2JrD48REPQPNfqj67gd5s8Zl0Hl3rksSHavoda4kKnzbW9PS3RDfUOGTmpT3nvb2Mcjt
M0Usa7isjLbs4NdDmPMtTKaYd2NujMSF4Qhh8eJIOKkI5IoQ7R7xYj8GwnYae7HcgQeqDZT+I102
G6CIjAIzba1jrE2LWexwPbL6gntNo9sO/InS+Rp23caa1dEa8Oqx+VqXGNFcqzrDYMIs6oPb9UtV
7DMCAo9VLsqbnqnYzrMz+0gffAdiPliz00BCEobmMWnDK6LbDkDbyRi1spvKxahieIhB6lSqjVWP
l9Zi2vfgCetblE4nwpWaU+nelvlMmesBoYacIYEoI3S9aXaFmdcbqyV419IpV50I73F9rOB/oVRn
4uQ6IA77OysmxjUhuk1RDZmB8cDQp8BKAsA5jpzbwf/ObOoQgkXcY/FYeX4HdTbtbuvJ31TG+DRE
LTwxdQ/8n7WSeQmygAbdxLGXlsiiFlk6PAwWyd9j7x7OLr4gRJ+eR76awjRD5bNhbnMknOE0zjQY
gNSHZOUAhh2eQIBd9daEf8HN3X1tgDsve37yHGeMXnIAFPkwBV29M8UEy5khFPOiUOswuqdXCRS4
pkxuNfJ2Vs7tYxMVa7u7DVwAsgmf5r4Ea4ISDqHTwFItO+WEdydqZZpbNTMfnA5Jeortbo85jcGV
h0y3e0gjsAPmeKz7H97/sndeO7IjWZb9lca8M0HSKIFBP7iWER5avBBxFbUyI2kkv34WU3Rn1Uw3
ut4HKBSqMvPevBHh7jQ7Z++16NdHxisU3ceBKie+EfdcpxYtgQKxXUEwMOmuVmwJHsTsEZ6YMp8m
KPYMa/0zjgWEkcHe1lO31/Z0m8SdKo6+f4CWOZXiufMIW7X0XHmAVk82Gx9h4I17WhxtHlnOGYnE
Ggjz9Cq9+6bZB1Nw8cli5mND6BB4o/kMxmFTMcJK95KNyjfNGDRVlB1vQ3iwwqeccYhDNKk6qOnJ
7ADx+1cjC/ZjPu5Fu3Fe+JPTlytGfYJqU1BfA4+FQGs1cQyqbLEinIiIdVU9zego1XAeOyar6+yr
7DZ66M8mvACEC6x1n1S/p5aPQg8Zrp8/Tc8p8HgM3ne5gm7tdGvHZ2XixVu/+yErCk8f1pBCl91z
zV1n4/fGC06S8JeT3LFx37juQxad6+yaNQKzzrMkZEMHIaDIX3shObCNIa6swsKcgjD5hjD+cOvo
oCf/LJ1+7bIrJoRIBrIB/ZICKya1UJT0e3XK9RBU6Yu5bEFKnODz5DBNdv1s74f6amuJfDr9EXNG
LKN8vdCSEzPbZpZ9MEkgV5CCVCx3xa1hSBa0fCAZW9O6Cv/YhStDH1i2LxoVkLH1urWxe+69Hir0
BQWKuNbQCOFzRsMhNb6L4cdgQkQjdFz9BErGjNPYB6XYMwODd6+wbR+tLjdWVh6fmd9B7Aqqx2K+
GB0saDLU4mcf7zLD2rM8X0n7RWQPhbsv/TVknLEl7XwJx3HbFq9wxaXvgzSkQ8sOImMx9NZOe0/9
GOxFDgz7yzz70UneYjfe036q21s6E51jq+YYr0lDRE5DVQquvIBd9zo8W8TI5v6WZ3fNHG2BEXxR
bT93UbT2Ce9qp7iPAijAWbofEWyuGujVsguTlT848i5lz71dgG2DdclJCsuKnUv1Q45vGHGjFW5E
qOol5aMJ77Z/EsjifEi21SuY1k0wfU24Flo2xwoqAXiG+1DbnOe9DY0TXhg+ld96OLXD0R6uoXNc
Ug6CYWiM3jkNt6Ikc662jAurLlgXxS4lctE6Lu4P9CVnUq7VRhc9Pf6Wu+MzsKpxg1xEvybSlRcA
iJhfat695mJqN9gkj8m+FB8lxlqsBb16pajEPSMqN7FzMj7kx5xs5x/avC+Mq/9qz+297A/z8IwM
5hQbZAL13Dlb+uKx4Ydbimn5G06ebI9r8FYDHCrPs15L58awG2RmTUxx3b5SLFh5Plw7tBhVeFfL
R9/8BbqlZnWcNpvskn0WmjgP5d2yv2kq7iFPjvnmgqGlG18Oj4k/bkrnofWeHb4WemXdueLraU6J
7W+snMoLo2iqoz2UXXlgz2mskGDiltqb1aOXfxPfsA7aLkJUUM58hTNLGrVCnYRF41D+8mVKUfqm
W+KQ/PiTfajbFR99EXPzkR0rjC/AVkT9SXy8zI7cYsNBKQR0PlpBQCDzkR7K6bPOt0HMo+MtWsj1
6yT57LMlBb6L+GRX5c/OQf1Tiz3vA32qiots7lV7HisPL3pP8+/oX8Ba8bAJ+GHy47FHAt/85YHA
k4iOg29Q08eVdUu654KStZqsmdUo3yMyybQgzR+G09+TWe9PgbDnOw44494nt62XI0R21Z4z7QJj
sldeOprbNs66tdV44I8bz7rDHl7vu4p3Y2I23wHhde9ZObwZtdHtgEuQeXd5UmVZ1XCpnfVDGIxk
L6wah7kU77TOP8M2mHeWKPCJhMSGVNym11RYzjdzctsDJYkns2KL1s3w1lVA0TNpg+BaQw1764Me
aXkzku2UcdRv+YarB9JDLUmaQu+dzGRH0Yzj/Vwv1AD0h7uq9dKTJsv/ko7fBsPq7q0hk9fKG8Zj
7Shn63jxe5rpB4pUaw2V5ox7RfIAHJtnWg7I1p28e3VG+yeEHH8tKr6ZZk9AzMVai7YFxlfiGlci
k9/JXcVktFli+zL+tAdAhCOpiNUUsJLsUh0fwwihhdk17RMEUEY3tvPpaVkctbOIuHEF7d3cjm8d
eom3QDKFmvMu+l7XfF62qrx6fg8NHJQdJbdjmjX3kG6gZ/YtB1Lpm8eqcJ4AvcCLm7thxazGWLuh
Ei8MHXZj3TQPgeXHhzqtg63Ka5JWA5krei7J3gGic2AcllzKOOIoMjvxtonFdZpQY1Eb6HaqpWLJ
SthcCxVnd17WeEt55EmaC5Ava5IN2QeDzybprSURRrwvhb9xgNQq5Tbrlu+pKYmpp0NKfJyE2jqm
Y0mgK8l2+VLK7iZBhqNhcW9o9xG6bbCNWmjnrYHmnJUhUVWb2AjM9p8KI8fKDid/TbmO0LvDLt3o
Uxo3FAPcmRNoJmkbIB2b0b52HmecFhqCXWWHgdAwSIg8jcmw8xVVJi9xTX6fTxLzF2q7CDuURkiu
TPXodpG6VrFT4GhO37lkV8ekq8+x6/+gzgTB26T7343ZUeGy+hGUub2LS/HeSloFdU1nwJITv4ld
7hSl3eXfgP0Vscl9wZTlzIcZ3D4xDCsrZP4xG8RQ3AZ8Upzr7Sjp4xptzm0i59ZZL05SWeKmEi7D
47BbUi+W3hmDdE9h4zo4jOELIpyvV0QXLD401XCvsQBdGU9Gay8DowrFxVgnWXToDN6iSVOfPTxn
W38AeMO+eV+YxSPA12ugjA7cjXtqqvg2R+hjQ8N4aJuYWzDCdHrX1pqO6yPrdoD+0FZdTfWgjLyd
hTl4Vza0ul2JgmsIDjQlf+kueYpbRLBlmO+62PlpulS1hwHRVG9THlearIjuRzy6c3DNXQCKVs3U
y+/76hldA74wqWEplMCFIAqdshlPVYiJoUv7q+nXr+y4d070O+SSlIMOxR7P9gMrW+SffR9e6iH8
3vnICWAvp5MKNnXScxD1oBM5iw/AEYZYD0adrjTZmjLPISvl/sVJXYQtw9Ue3KuWFskQdBSRIbxt
6NNdMuEGUxdPf0aEftyOUwvY1GV3TgU/N3/N0ucTeyBiUS1E4ZwvLUyHQ9kN8pwpeRfwoi1HApmJ
fbS4qcZ12GIOnIxzGozVu5jscd2R2GR0OG/zOcaIMCc8CQq0Q9oiL49Lal13zqJrKK8MpzdM9a9N
zN1Au/igTFZ40AX5O8xrGdwE646p/zau5oUNVsJDKIZ1n6MwaCxYSEHqndvMvRNjeA9K4r7vo1cC
RnfxTI7cHgeYo/NPNuNU2hq1DaewgzYTequ4ay9pK7ItO15/MwkepkXpPqSp/60U1ridLesbDuEP
A4gIr3H7LqJf3rWjuTFtzkBVyzOt0pa76rkKHCLF6CvmVd8rq2HeNULaYAaw7XNO3oGsBIBkrFjD
MO/T1LnV1nQ34o5VWfVicx63B+IcnWUjBYrHreliXebbazGa9lHuctwW8qI51EQeGSXDbMtdklDa
ntt1n85ny/qFmeObqRZQS2lcZqv77Ph2t2HL3UT3x7KNH7PQvtme3jpl/n3EpVnz7nCdO6iSNyYY
255vn9/nn6XID2Op7guKhzHPPU7HPXkGpn+IhbqrCFIeCfqNpofD0qHQeChImMxB++LJpWMFCjl9
trJxbdjn2WXfXpdc2q1x52TGe200vFGHd6tQ5xnomygP+FFq6FcMLilhlxe7bDY1OgYjGB8T0/pu
SiZXZXmAOPqSjNVnVopTlxBHaUW7NQhUpdYLWP5t0ofbTB9nb9qWgXNo8uzo0MKMHJsr/kJbbndD
9S00h8fUnR7H9jPLvA8FyCsQI4fuuUIF7b/Ey/NRluXFoovt2vSOEKlLNs3yZhD3zM12W7VOyNOB
6glfWzt1B23ozVjgrtIce8roMSyYf4vwZ1XJ02wQrDL8DQX/m7ccdXnO2oH0icOFMCIojQXjXTsa
j7rvb8LquSxYemuVgiZZJo+0DXF3xOaNvPA5L7pXoMFNre6zqljx1N+NJvyesIofYUhdAs/ktEPN
qra49D2NjT4aZvBVBRgCyyHelJ75YKLWbhL+ECjYfnkj54A+OdkmbTHDOQW1f/WDdkPYnGKStSc4
f4LQyvXP6q+ux1StIWq7ChyEpkXcnETu7i3ifvboXaNUQnGOCjA4sf1QIGzaptN4YPACColdD3fP
nyLkjdnXd4ZZXfPcfRAMmHzjjsnNUwSlkMTyTAQejM7K7Pwr+AcnlpfQFkeSl5spM7EHGnwAudYK
vMhuipKLAySFutBnAvUWRkvAay18KU2L1175jL3jpVLBsxD2r3IwX4gh74xSfR9lf9Rjexp6zmvl
U6MIzs5Kkgf0p0OX6Ht/ePepX+UivW/j+ZQ041esl49nZg7gDd9YB3BDfagd0mJzoeAWx3vbMewN
lUt6ezWTQIBVoIGRUj/2Oiu2RiDOeUQgZpQpIbL2qEYeIXELkMbIuaVl8ULJ8+zFACcq9nZ2uANA
WxFdA2lV4kFapmnbocLS2yjy3USFhk0RRlfm8gFsbLvZwN3bIiB7qppqTxHyUKnx2gvElKnnOoeQ
fcq1alFk+kOTQg3S0bsbwc6LBcE3kXvjLelZ1HHy949ES+6cbNwPFuMOowcTyXOZRaG3hYXfXlP/
k7zPrcmSVVTgrQcw7sAtIwE1Xnnv8UCFq0M0nziWbQOCYiKIB/ZcROrcONcsjDdOyz3fI7EuV2NG
nl311zmJvmqsnJVoi/UAHSHLXvnC184SJm+c5r0n1EducmIa5e2CeubqVCdPdcNsQeU8RoryW9hX
T1FIINS+zIZzzzC2XQddchoLGmqt2z2kmmxb1+DGmmklHlLCPqPZf9EJJa/q5aS/VfCQxjAiRnWH
StBdU8WDPvVDRXC9MqGf/DyCThd/OA5Nr566WV/I5zaCp2BamtHrBCktCM8ayeYqRmcwPoWecRx/
uuo+itHUWKSRIXjEmyo5NIa8tcNPq9/k3gPPhSJ+FDgFQkVO7D6urvWwy9UxQuK6qpgvMTu2OOqy
pL9rs4VrxI+MAcDMFDIY5J7s77O6JZoB7Tbqqp0dXvrpWzfB6DqU/rMKdyCQUlJcLbfhP9Yd/1I9
6pp+l+C+fnX/e/ll3+tmkmmcdL8rrP/z/z3XJf/5b/+R//I3+offV/37778Jdt3NV/f1D/9n+3uu
5KH/yRn1J/SrP/4Mf/6T/9O/+W//s3QK24j/FqCAx5k4yr891uVXXH39Q1Hqj1/6ZyzFptjk2+Bu
bcHv6PtsbP4A3oa/gUkwHZ7EpI5IaPwdpOD+ZgmyKibXQbIiYpEU/xVLEb/5gk0xEAXbtVh5W/9K
LCXw/xl4S4QmpIPjuvxmZET8f1pnKbJfxqwDUrmZno/Ltnst54RhCj1MHGr9MQqzpyHkPSEN3kYW
nWGYIz2yUOaA+1oyvaHYlR4TCP6FUPeNrZhYy+HJ4ANjFVtWvTXndoo5cWr92VNvOPicXbAJ9EO0
E4khHwM9gHlCY07SIzuGgfyak/Az4o1cbqbCmvEbz+PVSIwb/E/IVrMx5ZQvw6Lj0gFhsG04uo/E
078j0gy4cc65CRCq4MikkHFss8WRkHO9Iic+qlOUgQSiP29ckiidDjIk3jovsgUA2TnHSiqjc7Nu
arY9hqvytYepAWw/0qRhiPkG1OdycXvl4L4WvUPKN3UF5SBZO5rcYjEePElTKQnUi2XpAq4KpO1x
cUi4bES2KXuZS4lyQjU/+0R15CSQUuQDdSOYTPG5qb7iOaH57uKwQEGkr/E81mczd/WWKxnO0v5I
7+bNsfh0GdL6ZDaaTUPTn1JS66smzR3uqE65ne3CPrJUfs9aDxCiaaaMLGlXvsaJfmA+am9NExJo
mMJPSA3DxP0Q+OsuKoCQp2C13Ik7Gr54yRIlLXOi+SXDsCRtv82LiATjLRxV7eJaY9KNs7Was7ui
stID134gNpajL7jfRuKiJqRQo9Tj4ww5daMhZ14M2G2H2hr2jTfoi2vQ6l9xMCsuyqdNsvEisx84
b7BeC1uI9kzhpTz5sjPlipwOpFo3sJND67CytoL01ncFRo15fKmr7m0ar+guJ7IL8sUtUutJN17y
mi615hbm664lAEjUillc6bW/Eqiam2ruT/jbFBkSF4a7Q/FUdXx5eFp2WGmHbZvoX6FTO+99F7zK
Woj9wA0FAAOjn9Yu64XNRD/YAIzhIfFbuX1nnhy0JdtY2ZeoIno7q8nb5a4BcDi1B9yrtUnFipLy
xrKiW2dajKezTDMJV9K+J1RbXWM2ex3XEc8+dG5nugzrgnlbkdC4b83OPvRgnFJXYKOc7ZKXnqjN
r8kHIzo0yrrLB7PY57EUxwEv8ImLy1H72FkZGcFxd2b/6kXT1dA84gTAxpMbFc0uNv2yXYtRW69l
MQQ7igjRA69AGJ+W53Jv5OyX8A4U0wONaPh0HmN+RtI1yj3pyfMQw1EkM+B8mdEiLG/KyqSrzGjF
c1KH/Obc7G1628AzTOOTtr6BxHHO0mwzjopTdV0Xn20dGntP2PpeKbzUgY1etaHweAyKpchAd3ty
KbyUUzjdici3HoG/MW1D9rPPfV65AMASVHlDfkiKdvqVD2P+XElYtzVmVHs7JHa9A0UXsajEM+k1
4LdhAoZveUvQevIqtrVzpR6jKFiWHEwF133nyEPbxWaxSFTdDa+exySJH7K8Tne9Hzp3o1/jYcUx
8ihKmC9TYjD71HqPqXnh3pHddpyTyNyHKAc+24ExbQMNVHrg2J5mNrpPtBGpw1qoVuYAlWz+nEV0
CL0RqOTkI1Dur3HmcNxOw/vI82/Z+EUsCsxg4voPwvHVJo0Yf/XT/BS5kDqCBg3bWFNb9IPzOKX3
c9dO57l2wPIZuXvIBO9NXXY33AT+OrZ7/ZmaOC+Rxbgnr9M+P0XWsUHkArIeUm47fIR9z3I+AnpT
Ugxp5n5FuJ+tidvSH+rsaSbyPRdne2Z8BJ8MPnIc3mo75DZqle4b+nmWphb/w65dPlvL7k4vDUCm
dtneUJm9N2Uu9iRPasQK2j5Llw+OqlLduXawlUx8nB6UMVHQMdLKv0/RNTzA8si/OrTXB5fX4NXs
c/1tLFtnPTs9xADviQKAy9ERo2/NueoRpLvc511unrtwpoEbBozVSZHUKu6OEAhmlh5x8OHYWPHi
IMQ8UPkA0PqeRgeLXHp9yDXB7G6opILQqHJjAp4XjbtgsOSpd8zmHHlGfYrKMuGXzQUg4Ga6xnZn
Xh1eO4xA23n4SZhSHhUxaLhviBuV1+tDVU7uaWbQu3cmiNDIuGEFdcJ4MyS0mpXDZJoc8izeSmtE
eFm1MBej6V1wO7xFjqEutYxNFnVSJQgFrW+0IEz26MrE++gE6hz0kc3TCGZf45viYooEEiPfP+DG
AcLaOLMWt7rDtCLNYJQ48oGH2sUY+FnNCzbQ8/oD+bZ0rWrwBC6K9Y0K+ZG2Vtvs5MwFll5fvI7c
eWsZTOESM2KWGLsk2msdbQWWjudac67WXWtxt63Uk8JE/FrS7F8ZXcsxY5G1Yq+JU+6pRT9kxwp/
BW6xvLn1/EtJooA5IEN+X2YvGWRC0quR8wpTE57qnPP35+jF8vFZREWov+IwY66qqPoAKmARIaUh
dqJldSC70nxvsxgVu8kVTw+BeS1Y0GZWfvTzDGq3XYLGoeiD235Y8On6aPPejmtLxivpkU9wbcXl
0sOgy+PCoNFKw1E6wdaqTHXXMYR9gbvHlQH/zkPug6YBAdvxHeK4IvgvNk/8vjWHHplIDRIpPrgd
Ts/M1+0Pg3jn0elRb7vJ4B0mL6UEAqcNCjdY0wUm6nsasDYQiqOeEwfqYnRrvXE61sIarp2eGZUo
t7wOC67UphkE4wThkUH+a80ah7V7lTwQm9z/Pqb2ZAjBsOAdZfGiJbmQ4In0cE4m3cHw01MwjAsE
lENTEO2QJF6sKQngzkbWGeA9kaCE5F6x4E7yiE7BqCgLoupYzawHEdD09lWGyt73IMMRCSi8HFku
dsP4YnDEBTMZYjAa3FuS5D+tZHhnggXBqtH+xrNUutGRnxMiA0VejSEvKkSNoWpA8QCfNSxGtUOM
XCpMyRmM6Hxs1eB9QZE9LChbL6S1U2X0U8dWPfM9sVZpI4b9vDBwnYYJLtwV3iNgXCNZ0N9IG7YU
AnL4ann73Dt59Foo5ZFnnMYNo52rNKR5dOgIE3zuDeuu55MCiZME5lNhjqmxRNkTcWkeKM+0T411
YfDGQW3alneFpNgvxJCuRy+FPN3WwQlCI+kJZCVaNdlTm0Aln2dJb65i34x3oD/aUF7GTIkbOVjC
NSb2q9HhzFhODnRD6I/PDXp4CWKJ7RYnXVfaLo1JuPFPHGR9vYrMljm+O6vw1SzL79JgZC/Z1h6E
ZyRrAc1pNfiw8CEYvwETKrjB2ptsdJ0PwXrhzGDAYoxEv/Ts0W3juVAPbzzHn2PRgMZfILS0Zbt9
Aa3lZfQIcMGPPhVGMdwVDphUpaLXiRT1sUYFtPah06zSzqgOWePobZdjG1j1GiEBo7h5zRXF3bDX
mUgiGLB5ikCECOnY7w3sba4GD8w1Vf63wGfKNcfW0TbTem/4rFbonqZbO/gYY7v+1kwKlkwHVN/2
nWFPLElHmzBMHyJgTaAprG2RNJdAsav0G2rhScg3ASbZqR7AJM8h+R6qYUz73xrDf9Vm/1pB5ho2
MGW9lZHwGNTUb69zHPTvlj92AFaONkvHTWuFHIbZZm5qaSOqwrHNsNZd9lGosZi/e2tFOPeL2iMs
/lLlxBmmWyzGD76S4YQTByoNUoJ0GzhReUo4DR46v/jo8lEtDGwsFhjAQJORQclUeQ6EjM4B65W1
Qz/wNgLn5n3KZ2HtjvWJVZReW+30brhBfcxZnj/0nntzmTzc5qA/TFnJTSzU1cbzJB+ilvyssxJ6
dSQeeWEw3iMBSIaz4VgMhU/egb1c8LiNvkDqBTzb9f64zmwjI9VG/nN2n+i2VjK9r3L+gOGc3ySo
6I0VZR9UdGtsgED6oN+0pEReoex+5k4yXhQ8Pd81JsrnIYuVbMKHQHjHiswTUNqIhFHwfSyWfaTV
H/sRybIaeaNEnlo2Q/C9RZkdOK4RM28Dzg3NuCO+xlK9rTfNUMP9tzpuWoZfbCDNR2z+KojUVU+A
Diyvan2Lo3jriXu34kZnY689+oXRcyBvCHWaGTmRLkjim+mLX2U3/zJbtaNS4j8ZszMeao99sNH9
aGod7uyCbXwKNBp54+PYu4yxJ+PomC0BLEcQsKinYVOXRntXEolbiTJ+Iz47nKZwXCjQFOR3MsNR
IO1vicdtpQqGfRkTMHIp0vKr82e7DOPzVLruOmw1fYek1gnyE0AABR9GhzhPLnYe1JtEB91OzJNg
sl7bm96eq3MfeMkORQHfO83ov58fXT5CV9C1nU3dMGG3Ry7HJNsMCqtWJ+8U1saVbKzizay6u3gs
d3z4EjfJnkM1rIbMVCy8XaiD4s6CDM39k01nLkitwPYGSNqBancNxz63jhCExtnTQRXr7I1ZjtnG
iFC+/a+lIvT/B1bTH0Cf73Vfdcv4K07r6h+mTgsj878uUx27r/+rPcUv+HNIFfzmUG9xaJ5wVeDj
jynQH0Mq+lGW6/khxZeQUoq3zMT+6k75v5mha5s+sV0BOtQjJvvnkEq4yJwEUQZ6WKEQgH3+lSHV
Ur77exB5qQVS51q8t4BMfOefEuq1S3qsI4/N8KHT58w3v7xQW2Ru0DrMdrZcgazk+rdvzv+j9mPB
vfmnfy1Bb99FUuUyuLMte4GZ/j0Yb7NN4/YHYrSJOjW/NDrIqmNpBA0uPdB5TF+Qm3uXOgKwfpdl
7FjuZ1ygHKcRa7ccjQy6piKyC7kTgwzENlK+BfPOnDmrODTVtw3f2x+Y9WgDc7FCn1hDwauRd/iT
+cFl1xQHPO9tczJVWsJ/EBk4Z58VyYY+QiTOTV6iZMkau3kjDj9xbszIK8zKTDccBFjdRr4a3oc8
Y6+gnZS9LaJxLW/ZZDZPXpbl0WbQzeydrNDrsEop6h6o7kLnnYkM52KDT4uJP9qoyc7CZPPFVoUs
UJfOsAWYKPeGbC1cyxDYOqYcrABao3QizCtT/5ywTZcAvP1Ccm2V0tHHjk1J+Ui1NbI3dTyEe7Y7
/UOWWKyruHZx+GQ281GW5r3RjgvvfI41rkVV7RII597KE9p/L0mIAjGvlVPfoAnW5a4o4LE9KSEm
se00wImLOdPLJSGRjdneSqz8Q1uV9zaaBqdBW4JeApXWfARNIO/NKtDfgI2x/HTdPIBenc58oTxf
Q8j9PrDnbyYSP7arLeQqhixJQh7RsC2W1wbYjoOZG/x1KZJww9oAaUzammh/5ynW3IZsQRk/992d
gE7U8Mhauv+N023xpBeiXZFMa/tbOk3D8KRK4mP8I2X7YbrIb1BjoX0RSnDvj0d/PqHUqwl6qt9X
emX6TErVSncZIMRqOy1cW7Ps2oDZR8u4MTcKquAjzClJ2nvmaorzosrlfiaMODPEAYAR3UsoOvoH
pwjsC6cwbMH9rZx4pgU4mX1Z7zpmwEwA2zRTN/gSzYc5ZPxPTjj87AenhXzYpZhvCMIzXKrv+VdP
XFxlFDHQIGkXSXCPlshvregpTUdTOTbI0sYqyfZdJ3h9WYTl1AP8LCMGCY+hstcbbdtC38y2rzIY
OHZSXFxe9rwKvXz5p1e1qXrmXn/+xWBGBcpqxc5yLgghv3M0jySVOa0FnhJA2YF9sGNhzT7M4HKq
uMdVRc/604mNeNpwu/DUrvHhzL3JFrrGfk4GXs0inZuPIR1Y0BmtZlsMKIivuhILQSNumuCBlVyK
n3VQrfpgvOBU6OnTesM7BTukDjiWMpGJGZlXA+qNxZnVmfvaH638ZSgkbxWzGTnSOX1dZK9+l8j8
RtStKZ+7tAYxAI+Xz41OkTBhig3Kd5OBAXxOndZIjy34jGnTTiLwv9M+JU4AV0SZ+8pvq5+dMtJf
hbTCx86uG/eD4e6CSqwtEnEWj+AcqxNZuOBVMFQiG+kq55nQm39X95Z5bafikMTlConraqQRQzJY
Zht7ANKTUYtOlU8YuIfoFzNMZ7/W7+bYfRETgS035mcFjnjFtm8pUPT+LYzr4ta6prHuywDshzeT
NELVGr0OnEGJJNpG6j94dvVcifJXW0ea7OB/FAf6eUCyXTESIH4g7hI+jcmRho5+qjhxbIrUrn/Y
WA+Ia5vewxL8z8dUAhd334YsXAZIibPpZ+u1Ceqf1PPU1W/BISeOxVVVq/3UNtHRRzm85PmF6QZb
u9MJSRqITBn8d638CagDP5kltd8ZQXv6e2K/6cyEm3IKayzV/nVQEdFtcvm9ZKgxpRZLPw6XHstx
H1m4845Vu4FiG0PjyPChkapn6jejJ7e7rQ8siW1s2rz/lXWvnOkc2MJb/xVy90zcIUugnSGEc5zC
dlfI6DKzYFo5Dg8DOI/n/4yY91EInWUJj7eiO4sOEo/TZ488wvRG1rxnY6c8AbW4Rdkc7Pisct9m
f3omBxlwN2FymyjWqpE9S06w4hh3MJvSegY8PXz+HryW1cJFbR3ASB4xL5pRwToMiTbEvfg9LT0z
YGPBARpX/KBacsQvfKhYhbPsLqePKJeE+JeEcpVokxiAWe0ay7jYWfwswmzHox9BbUgeFhUb9vko
YLS3wSqA04fBR78zBxE8tGZIMUZ07dWJsf4uQd2ei47ZoMtLSl5MUdi/kcN7+D1d26v00oXuYQgq
2G15fIeBlU/uMSwX/fs+btBNiRxM8DQVN9dIyo2l7K3nOXA7l8kpa2/Fk8rIq/RoNOG3bFCjXjld
mlWstBejrskHJJyVv4KmFh8+W1cXD+DYuHnHnUmmqlMd4Ptgqr50N/PZZDR+afyRIk3J1pDR/Y8E
6WBVLlYIDy2HGS3zszFGdGpJnaarJSjK/ooKRzoraNtWTyo5Qb94Qi/WPFedb32FbRl/Iodt4J/7
Msy31tRc+OiY7qVqKriybvDuEyU5AbupEHwrCQQ6obaJLCWnQdFQJB1lvIl9Nz/EHmmHlcxEk0Ev
toNn1fQGcL5Mg1mLZsfYKh3W24gHxjVBP8KHYzzD+B0H9TEmnXWQZuJ/Np7dbhn1pw/wpATPiXwY
dsyvvPveCr+oUSGhjg2HfnlaFzlRlLj2YN4SMbyE6KrQ0wF2MdnfcGIkLjM0yx6pX+kOzEU846Jt
ycr+CtvUXsLmOdWnyUjf3IB5RW5HmbduZZ3DobJcKHwA4O1060RkJICyUCFa2WYx4T7jTPdmMh25
K9NYkwizE5OFiJmbD3HZjXrDioYvGv+7gStNGXcYbEi7R43090SCxUoNMrkvDQt/hK39JaGUAzPR
5inIc2bifoxVVHXEEGIMSWtvLCeeixR7gKsUaLpNj6sUr9QHn9s3OPUeXpWnjLy9WnaYrosEWvSq
zjETEmxsn9p2mg82f5VxL4Pso5mO9qax1P/h7kyW5EayLPsvtW5QMEOxqEXbPPhMH+jcQNzpJOZR
FVAAX98HzshqhkcXs0JKpCWlYkHJ5OBmBgNU9b1377n0KmlpD99wnk97R2bWF6ZgTsGSWJADU7lj
gkK/WEhOdeZ+kf2iFCl7hWx0MEKS1dvUfAx0uKeJkeECatUhYiZ4NEsTqVxnsObUEvmaB6L90sra
4BQzD/sMnv4pLZgT0H+1lqA5ecj7prpKGXqvVeXvaR1bezLUcpu2mmHddzKyt+yxtKQjsiPnFjBX
yKn9Ni3c9OCygB4UNo8jHrBiRyyqh+eHuD5mB/IctEa3r3o6RaNTDEfVQZ+n3Yz0gsP2bd9BQib0
EECK5/0YzbE4NsWyCLdiiOgw9WAHszJgVIKczLrM8t48+bKfrxJQzeXGCLMUJSQN/W+tkEzFUbGS
pAYRE61NuENBB70r76ochXKPBr9zVB7cKaSJCcBg+N6WQWcO/r/xOhUy+WJ2sqNiCRssSogAokMw
WOFmbAqxCg26zoTY1GcZlCYpSZip2FMZqKMd1ftAjx2gKKoK4cPwdrR2V8wM9C1LD000NiEPC02D
SF4ki/cBLNCe4X5PRJ5Muw1+I2LbZDqeIjLb4ITN6kE5DgEceWZMh0ya2VkhrN+VtnaeQyqd+rtb
R2jPbOVDVhqIZ7zGDqUfwYADxmtKekarwqUnt5qCSH0WQysunS6gFdUXwx0lpZmsZoDgeyYBVGli
BGYsi35xMdILqlaFKUfEtBbTDdjryQ+/NLmls3Kyv8aBhYSy82PmoTAUMY50DLR6o7DS9aDNcI8O
WNBWHeGkDW2ZIxocptdG2w10rDwZALP59njtawRapzwWaUcvwsO9N5JDG5zl7N0Wak7oXORhDSII
XdIpsZzy3nFphidFCQs9d8ZTVWJWlzVdoSLIvjWtYuo7K2u48BhSGmteqr1liqhxtzFQDDun2NrQ
MdAT5jFuz1hbu9mV+JucgUW9NmilMsKb0Nn20YAzeuC4E18nfP10FPFmrSdCZ6hu7IRYYURw+Lb6
wCZ8LLYOgDxf5FBPd6mvCgJ2NYo5IrUDpFSqKS51VBlH0u/iiz7pCY8f0kfGTCkJF5V1FuXsXdES
t9BA+u4+FK29G3oPmRmr+LWnK3DuAqBkhHfpwdOYuoMWQ0092cklaCa5kZnjfhM0lJ8835QXZHIP
t0Zk5vuqFg+ZU5COPDkLa7esHjqa7bu5GdOtAnW4N9yqPsCB6mI8m1Ozyat+IR6aPoE0wtaXuSIb
KZlCs97WacpJf15awks8hdsiGhhGf+9VJgcNaLFJt0mQm/Vnj4pym4BY2zhIIUgkYsvHA4UbyawG
R12YZFMgbXUQP1a+ytc8MgbjK11DoKbbKOCIN7xoygmxCZs6XTt97T36UjAKqSi8s5intkcoj1tk
yQrRDgOQqOADE90e30TI/Hala9uXRVsFj3E0zT8yGozdSpnmfF2a3TUVJAOglne7DSFSraF/WzBl
mbitR2X04TnKOCsSTlGbZyHIUzIzQYxPTvJsl3bzneoyb6OAZod7tLj5DcyrAeebC95+8WuwgMX4
pYjkdSzAiYWux3WHf39rLxMuDQ3yra2XQVDvNjt4EG6302RpqcV94qBl9OzlhqTOPOtAByhAqS1x
vFXBcZIM5GCRDIhgeORRNriv/tR7nyc9zadlHIIZsZcRmcO9O20h2OD3jakw0lXSiSHekhBADLbt
xE9OnLfP4JdRMXSuc2eRw771pjg6QlNOT1VjOtyQsijvey0tNAIVtuH1DJvtB+L17N40g+9lTDBY
NcQcghNb0v7nmw89/BKR/TTFosNqh3fxW4eydOMoNjiOAQUF6JiMFKgqb87JbOdHyRB1Z3RJi5iE
TL9t25oxc+QMGzkJhPWOVwbzwARsY9NyXrkdTDbD6yVxMV55lLoDbD6P6gDrHt+QyT1jr0ddFZ/D
LM4vQZ2l96U/5VfA0dsVCOGZqy/OAV8LgiMSWVsHBPE28vOe+QNrPBsFLoK3QhZyNxR96nwDh5u/
FKWBmDSegtdUTYSvQGMmVbqqjyZJLkDrgZZaqJrydGIvjvXtz1SpIoHJduwHy/s8B9pGLkFKwZMa
+NKR8BAVpfNFhEM5vQDzOUyd86k1i91cqNDc9Hma7+02aTECqjy9zXASNtsot/2vBY7nHksA0+yN
PTe4bIA2quIQ2Dka/ELJ4FWTnNxeIE9CRiAmsG0kdyXVS1FN7YtplPMDOswZR1JthB2PEedSrh6y
r0vtVhgMCQ0o3XOe440qM5E8JX7D4Yc9FKRax4nzB4czksDqANXGyiDM6pLBa9zjOeERG53SeqY9
hSFIeTomUdqJnlo0kezfzAdMLes33Qdmsm6qEM0n82P5kkOiPuFspx6P3htcXjHwv0uzqb6xL5Ah
qQ0juCUXaWhInvO7BybXGS2sxMkA9NNzOczkB3UYXpvhZJBFvE0snPcMtYJtWnod58fQSp76RmB6
LiyMql3kxS+qWdB8wD4tKqVoQM/2NOrGKY69I6qnwbdLJqNYE1AOq4DWQD4RY7S1AimJ5FQOeX0g
G/m1ZVGnT5G4tLFUaaVfiWFhg+n6mlZEElY0o0SZ4NSwO89qiH4NVbNmRtB9419z6PcGjho4D5tn
lRgRQbFNpCkdsrzJt9Ru/JDGY4timNiaww6PpMvJfpLFFteD+yAsOUO3AWmJfN1xuHnDYeYZYgJT
LjsWv5+9N568pXliYxs/ChGf4rhCAR5mvl0c08gzSyiQGnEzHZ2o7InXLWk8zAdmiGNO9GI8NPV1
iSSBT2HhrWGmNftzeS7CQQf2qpk0fScnQPOzC8rFilaPZSxv/BmV15pRSvNcuR7XqnFCfoQWEb9a
zLrKM01rs35w7ErayKuhKj901sTX36lGKETiPbuQkRUTb3DUjOovpRfa7WtZoezclhEt1j96OTSw
uEi2yugF9WWXFhdJZqTepmqDqN6GpaOzg6kN1BfkFWUj8Ytt82zgrcqwc2Zcpp/NHQckcHk2jMST
jIBNvgO/iflwvjPyd8KagBxwt8zj9xMuMnpeugu5UH3e8ZGUdPj5iu+J1mvTVPW1YZl8/3TarPLc
dm0pn4vA4new1871g2n3xXjLchlnewljJ7803I6bMqFczy/LiaxOgmDJmMivLJae8oLRVP/EwV9i
UPAh2D9Y0gSirAnpWTa0OFJ7RGgBI0uBJ/GylDNvlKwkr7hCusq7EmAO/CN9QILlq1JNa7Z0WV1l
nWRFgYEejmcxJnVIY8uhbweTHqufZijeb1OfHMU1/gvevo0+CbkSLgUocR6iCYmhxPAnhahjdB/T
USycJZEdSgIiciQ75b0bDeCO/5dpJ+jd6PJDs4m8ALjOFGE9pZ3ZXBNbaNVHgSTh+ffTgw9IExts
nA1MDuluaPs8hx/QKZmOoZ2kDnet7bTX1eikFv2UAXcF0QhdusMPUv4zXIv9lxfl34a27XsWB0Hb
/AhL4zBd94rDE4Zlo3mmfTcgc+Ru+N5R3mH9mD3Il7KFPAFaG7VgXxnGbqLVslI6b28LXWZIKwbT
gymD/6EazXI3Oa0HTUeANPASTWnczg2b/aRA6VK4KPHg+sbwOWgt5C9Wa50UMp1uE/pZ9zfxSFxK
E+ykT7SEMG2HYdCfxzGzYTcW28eETNZIubfr7hgnebuRuA9vOu1q0AAaZkIdt/d/89sMLccBASdo
J8CB+5g1R5isNaQVKuEhszlY5gVIWSNOvideQwERMoLK/gl65yP4jg/LoVWEgbdM5MiwWAg1v0CZ
uiqV/bBk1YI2i65mF7XXyjOQnmUzIsw2CgUa4ja4BszfnCrRhSsa+DJesN8SL4yqNQKWxCEK7/eX
4gMZh/clLPrJDP0YFwo7WO7BX95X1XY2OlKTqjmyxxtRluMN4hqOi52ZcTb4/Yst3+gvc7/3F3NN
3E6OYPrG8/TnFwunyK9rif9nCMvFcl00iL/DMXaPv3+djx/KsgMGbYG1qPARxokPuJ9pmLOMZwr9
uQm6nPOskeLlrhMiKGhlsDf8/uU+cL4YJXL9HHCjjEgZBIQfWKPVZKUV6xF+r/eNJx1Thg/TRBNo
LyBQw/+R09KEYmOgszxzxtr8/g0g8f9wZRl2mkx1bddjpooU+8NoE7NMOuYMhkjPVm3/hNlkNraZ
6yqfEaQRX3PmgHthQPZhXJDI/Dmaixrj9rtjtg9A8ZPbgDl0pZgqXsmYZC/Q84FokIGiCF45AoXA
OlIO6nB3jAaabIr1Y93GOqXGmO35MDoZGtPaSAg0gwkcFFg3a9s8NHFjJBv006z9P+cy3qDYaBkk
LGdQ12HGhCIKQHjF6ZaEM/RmX0U8uem54iBrXzGJ8PH5w3pH2090grop9MiXGMrRQuiT12yojG4Y
D7ZonJheDSY/WFQmV55EqarcjWa6bL064ld0d7AR8hogTRs4wW0cTvxu6yGGWXXaCXp0mYZl7TUY
K3biLOE0YA8oNLmQKt0rIDX8KOHEL3FDujdMfUsASsbosHEVUrpM5OEPpJhslVzjlDNAxJjh1Cs/
ip6qxZu/6pIkeUQSNt8GxgR82LBd3oJXRIylbPrviMC6hg29CAYOIUqQmUQ+2zT1373C5RRdh0lv
fB4zJ1LHqR7Y7mXvQdHjccoswnhFWu5qBwTPhZPSSdrac4sE2g05UhHBknCKyh3BhaJPk+6NMeNa
RkxzZoyxsaGOqhzZoEs8Qwz03s8jHtSA9DTWroEMxwEOsEbfM5oHZWmzPI+BLn3QAy3t6z6cmnY7
vP+EPnV5kZ4BDTHPUiPFHmHLhweGe+8XIeBDkyrOq9dGzZtF9NmTzVkOibxRY9g8yzlTDG+aMaLT
jBInJaj0yXY67prMZM4xGbq9ipSqym3U5BFjfUO8RPl4iVOX2YJfZdOV5bsUkIXMJuP085Q26myo
+WJJMzDaAUMznc0f5BLYt1OcWzhcBBmlm6is5uJE2QTZ6/cP6wfxg235LBUcoUKWXQ8vAsqMX1fc
0Ef86sB1B7GTcqaPGSre8hlZp9CHEcZotclVJnq+gt+/7sfF14J1yjYb8Po2x4mPpwlbUx9GQjPw
LgCsr2KD1vKmprq9+f3rLIvrr4s80gIaWhZOJuRZJpKLP38++qruoDKyHF0HoV2CUvx7Zjpde0iy
EOm5XQUUrgXOEXGOZqv+ongofvz+LfzlEmPO8n02M9eBbG2/b8a/bGpzCLq+Kn0GN1qMN/XEMZ5W
U3Br2RaqCMeb3ghw4hr8/lU/Htf4xMhjUNyimPAD8fGDM4NL4AvSAapckZ0di/qGVWuZdxdV9zzE
6WD9k3X/L/scn3OxWiyeMxQt4oOORvPsjuWCo58TTATjFOlmE4/O95DoQmf7+0/38fYhO5g9xhIm
ch3fQkL056+1QrUSQqFoV3FIKbKiqs+N21o1c/X6+xf6f315xBT7goxgN7AC7HW/Ph8Jtm63gxqO
i6TOXz3s9S3ozoLfCAeSCINOjG8/FR2/f12e/A93rg3wFT2UJ1yHs6n7kRnOplf5MsIbSuupuDZN
KU+Ta6LozqeCuHjbrf23NMjHHx7K0TfPUEOxtjMhX2TipArn8NS+2WQL2lvEKh6sypRxfhOFxOeW
g/MAq7mEK0V3E7bYkD2GDKNfytQ2SW6F+USZTXePrXaYaGSmaQMFLB4GRGBi0eyk4XiC7QZtydbh
9IKpWLYYtYw2u2B1ZsTU+vWrVpHR7mfLHo+IMypxM1oB29WUdnH6pQ5FqcgacVsBnco3AoBZwXt9
TSgB0I6GQVrJYKcE+qvoifXfQxvMwUpGYgbWXM9uwDiNZMQDihtW7cTNoPl1vZHiiHnvE4Rdw+9X
780lw6GuuCyp9cWNO0z8hLho0urKVHV0lwexxRh31ujq8aFFGawYcP3Ih/qypOa1JUR8tyJKho0z
nG9iiexxw/2CWmVu2DcK5ouX7dCVYpfOLgtZpTPjWqIP+LzAGHlzcTcv3NP5LVPV0mFLQ/MaBb3i
g6DToec8cUgIMzHuvbwgONKB2vbZqoYfReFAt/DzIWbjn4Qp19g6fPNCehkday93cXh3TU8gZ0OI
2No3PPDZSVUFYMb68ABv1fkim1Q/eoKTxUYYuKxOBhr9c9XF2PmnJBPptgqF3HfZsjIp5HgHxtUk
VaUghGh3ZK5y1wKuYnfG74g6rdHe+eeeQE4On85kRJlf/GwKZW5ayecm0ctXFQrOBE2cch77+feZ
BIn4jFUwEBep6oR7EdCy/DJ6tbMhMG5sDmqaQ3+TF9J4NpjP3ON+zOkeuWY0f0UXk58ry6hLOqBG
S9ecY+7em8AQ6ynUCp74GJVrkyyV6DKraEDvulLJdosKpCwvU02UAZA837U2HgofIHWOx838U/8y
dxNvuapU3Oz9UtCxLghpsGl/NwTCdjwj5cII4svNutRZwJJdHZ6R7Y/79yf/bylM/4eZnRl2sED/
5+LR1YvE7PwNO/avitOf/+oPBan/SfgUM6HNWs8m6nJO+akgtbxPjuNB5w4YtqBuYQH/h4DU+sSA
E9Ax5aTHdrgoMP8hIA0/iaUSCy2Tet+Hs/l3BKQg/T+s1RimKdxDKuoAnzUL3593CY5Kwu0HBms9
UxXQFIQUmyBG7mh/j4fUdJjSgg1Yk4MKnoceyMFlxrmnA6I3UWZ1n7MlCDkbYUsESziysolJ7qJC
nVgLnCP8nSeW5+qUN1O6xs8WsgjML5Xt0TotWvupCIhhDpdA5lj4Byyuj4x/GQT2Rr/VS3yzvwQ5
S10wFoO9uitGu16jm7S3SORhyjJPODIVexVjGn5pdVBeegz/sTMTGt01dQAMpSWBta3GbVR1X0wX
WAVnDjJWR4KnS2UChMOTjWKBWOoJPs9Wt73ezUtodbLEVxNvhzdvibQWpRwYsRBzbS6B14SJd+uc
+JN92hXjuXGxOEgJMgOXlbhi4AGscwnQHkwcGAmZ2kwbooOJ/I/Qpd4YnghNgU8YkpV08lL3Wsyx
eYw85W6ylgh1f0Q0tma2lN91PdkcK5MPdhl0WJZg1gf101T4EgxtcAxZlVXUfWFGmciG8V51ExOz
Kzv37LfDZzPF8zk4kjzriKFt623p+N9Nc32ssqACvmE9wvXeDy2QP5P5nyZAugSLQdI482kb2N2S
VIk20MpP2Di+2IaEclTh0okQoq58N25X4LNIeoTpBmgesCr/mGrEWzOzrl+F1F+Qdr4JxS1Da97Y
E7yi9m4a6es+SZYtL3R3+TR4d37Uiw1Q4SclorOD2JE4mmlL1pzNzMG7I9jlXgzAypAVwQ6NknyB
9olD22AvqpxqL7uyP/upDZUkrt7wzh6mwvRPZVhhpmxNkugpuTMkwl68YQaFkTNHM+VNuL5SQMZ2
cY+W7hLHII0kxXefxzCGQ1qjY+zdZAhxQKiJs/TcUz8W/rYuqm+irvZuGKdr5sRv9tAd7ak/sPWe
08n5LibjGQPxKRr6qzG1SfGpQRYKnaJZcWecnfMLEzaUAAsmatYxPlb7sg7ck164ZwXeEzMbDE5R
9Z1JaJdwMSX1mk3Ft7vXqqbGiS14nTnBe1n1EibFV0IZLuokfBSRfvHSAfIIlv+FFXIBWfKqtHMi
OlVooZaxnvC9fxeiucAWuKpC4g5FXAJLjGaBjnJq04u4TYADoFyMJmawvZimrdvYzt7MGnidfRoQ
Op/4hNutlMKJDpn3SCJ9CT1rjOZzxbiXbKGxQca3GKEC/2bSod73OWYI1zRmRrsJGuMOShcTKs5R
rn2TVgLlp4sqAzwRnhTtji+lAYgU0fObEPhcJoPBbjQCy69prucUTuuJw/YRaZezntzoAYyzu7Ka
DMaBmLi4SR5o5iuB8n44JqLhznPNPQLv8BaiNJFSPQ30laKtswoIhSxdP1gFBfbMOdPrfAbFKaNF
pWKzFrUpM9XWQ4yLVmOjrZaoy8gpNyNRQTXRpZMzXKA5Q3RWDx6B0fiZmfIO60kPxbm1oHVOLVxB
DqMPHE3jrTvAAzMN8Hj44Z8oVf0nWXgXfd8zqgYa2XSdR0xYba+0FT2nrfvd8ef7sWjHXdeKTaSo
8vMZJ3J60xaSMC3F56uXmV8TpDgpbeO+zv2nGaKqmLNrmYsr5ktbM+p3QoOkjp3Lrgqf7RinEnpV
jkpT/CqC9pl8An+ryuYxnw2xJQup2QBW/eqE1ddocM+Dw4JrYYwZrJmpf4ipbigKG8pWib4jbdt0
M/eAUgsdJTuPJM1r5HL2Ph5g6ZfSxrzmQpcUiXu5JNlVDuLkkPHJxUQnbDOH+eL+x3uDyYqar8/r
uzCFOybjeb7Kx5bxvg1HfB1z0rpSirPdSF4zVyEONwNlabnECZqVR3x5A526hzw5yJugatNTXYLB
ESlWWVmGzf1Uy1cTcbcaR/uSSSUTxMl7bIw0Rh9tDFvtFbccd7GoczanXhsBzTTx2wQ/e8sgyb+1
aJ+tB0sbZ98vnjOjHg6xTBFv0FxEdWQ8o8ird0NHyriL09J0ZtLNAn05xVQXYTvdsdTfjQEPBBbw
z4kHNm6KvHtUtNdTplELSMALRVXubeXd04U8Jb2U+yHGKkdwRL/ndHFWroHeIGwORjU9JUZtXovS
v+sWHcycMTgVqr3r5Vjjgh+ugjY313nEHdobztemzBtIa11x5NvEam0HD4Q7sQ0HuO2LAdMgcZvj
Cm0EesowfpkFMZMQYKOVagYwvAioKKKcLzOj3DWJH8Z6mJq9V+L0kH385k+QuAV9KLCq3kUlDUzz
hfySWwj5Joe9Y5ZLnBsuPzxk9RNsj69mgorJwioKLsndzZUPtopVyAi8S2qq29QSwIDwK2u6hEOX
FxhS8feRRfc9HWp8IH31GPviAc7i7VxM2bXjoVxOoYpJMm4PHaaEKxXkd3g4yPaxeJA9b7gyDIKC
0zRGbxebPzB1PHhoiG8lnlYrT988hz3NHQYiVIq53FTV9A30HhLwwMcJbbsHkcAjdNp9Ow2f5zZO
DlnB2yPQAyZXNGbkjzJaiuzmdYgpFkIDpGZOfO3KChrggnb1Lalm8FhmH66LAEkmqAa9NvwGkrib
JDjpOzQ4yx5TWZiW08m7VyGlW5/BAQ4wqq5I3sLZW9o77HBsDn5Q7rzWBznNfkF1DvbOjjTiqnGP
nnzTxi6hrgGIywo9+Nqt6TYTTExdPteAX8z0xod/fBpjIBV95FD+2VPW7nAtFic/kLvEI9gX1SB6
ExXP3B3QGiKK7/usq5/Gqvjm+svyHXtM5Rc9kR3u7XLYm47eq5avDDPyyrDtuyi1Lxwze6kH82kO
rUUwJzc6dJ/aQsUbu+4wlvo8iOqebLqvUHDkCQ4diXC6OWZp9arp1A7MPaHAT2sLG/tGeO69nD/D
x2cMXu05Elw6AgVQ2z4Uugg35AJLxJukMJZDQRa2C/SzmflbfuEAGB8pS6tUP7jkqfFAZm8p3bXt
OOQI9sLqEDXyS9aHb9HEAlbaDyjwZrSqmbMtBhYErD7kykoejs7L/fOYQxvVQ4nPPiAlIQiiRxZU
n/Q4bl7Uya5+QIJ33/cFK0UYBTeYN/XGrABDu4Z3TFX8ZlFEUk+IqyrF3Y5klvwBL0F5AfgUGxM9
z0xW30Id3MR1hLivB0ap/II6mGOn7pPr/7/V3Z8IWfvv9dVL+V1+pGL9C/KuqIp+VwH+79eun+f6
1/Lv/V/8Uf25n6j+oVwJy/Ztyrn/KP6cTyZhjxZjcHRqVHiUhf+o/mxKvNCkY+dAleIB5fX/qP5c
6xNNYX6aS1s3IFnJ/1vVn/mXxqdvUkny+rCj0QV9nFpq2mU1ZnA8/sptj7lf381ZcHZVeWTA5d5w
amBaQNLlHuEB8ZhBNx4DBRJgqDG9r0rGJPfA8uhlLur+torVgXZtDwybcGcrQ8dMehnZBuXCOR/k
a+JAaKh9rPLT7KB5zGpsQbS4t8LqIJCHWbvXZIquhEc8Vq/rZ1lz3BczHhZRgP4NSPDVZX7J+0LL
QromrfFoQ+V4FfXjMYOqAmCL5zbVhGVaMfnFMj1KZlq7OSDEXHWku/q1fWf5XbUPYs88Bg3nNyOQ
eL8AzawxH+K9rW+Jgjqi6tKEy49YUGYOhWlukIo7L7806pIY8FXnEkSEJpHdCanlUyurfG+UHSdf
PG2E2Q2NByqn4XTJJVz3nnVjlaS74sKnxJMEILsS/70i4N1uDGsjzOI+Yfx2HAXQXafZmXDdl91o
FMxZiM4k+hNo0DqGNrUZavOrAjELnGzZxewe5h5tIUS48TYuh1vldGINhyy5MSXpxF7kLyPb6Ra3
X71LRtSPoll84mLyYO4lnPSSnjiGJWwG287b5Ppfuyy8HIq8EohBvW7J4FMluQH5vIUbfO85uD0t
V5lb1QNGkGMJU0Hmm2iYztUIJT41YW9XpXZWaeJi86obcT1UaXsdRy3AUeVgUaLxTpSnMR911OXr
3ITw3ybzm6xigkw94ztIwe8O2+JUe3DLpM19Eww3SaPQiePA3Vc42JGy2mqfFOaTPdr5yevKH3Pt
IasddUqRbtTbysvuG9BazG+/JV76w8Yk4tnVF+UrVPfpwYcuQ9Jnsh5N76rwzHPhpFfdMN30uoX7
6o+EsMMnY9q4HsfojW/TWBuhSLaU7s4jshUD5ldwanhYeJde3u4tMAUXmPIUEKppuENHL66ammhX
B3I6Hbnsikqas601Gfsc3AFOodC4qZTPN6ilPCJEIza4OJtTUeI0kqAoXoi/EiCKYif5WiTIgJtB
yONQekDVhquuEVeDaClFav+lsD19hVIr2I/IoVHQVzPH17z0BQRFK78KsPbkPY9D41xY/QyAGNB8
3/sd6G0S2q8TXybkmgX2ibHkKyre5EAGdPCNg4K4sAdycoXRFTdkEvMuZ7chNzlf5OngmDli83HW
HV/uY+gZL7kBdqPs0b+mvpvtxGy2ezoO7aYZjC1TYmIzaMmsmcwilMsgRZhZ/kPZQ3JugOX43EKH
yhvuJcy4vUsTweTweN0SorXK7I5L5FbPWdbCBYoM1OWn0p0O5mw8Q+XSLDHmuO98YLOdlPMOCjvO
wF7WpDX530ZGljbeJCXvFCKKLd6Z5Mo2I/r5I4wtcESXyw5aVeJWBrzN2qF2aRKa5+6c1DsqVhs0
BWeoWDTQYyuk5kJx3l+K8hoUIFHe/L+ubjemg+WPx0xvXDDpqF05ouXV6LOiwewyY06iS38AVJK4
ChPGrZOBQ5Idp18PA4hqe+SfIsP8kTmx2gwOUfGDCxob2fkX+BToAzl+oP9H7tI5pbF3LYI6EjO5
CS2OCoXzJDptboIBwE8VXpqCM0/fFAy2h1ZfKTfID02vMZggQD5Eg/WUmoJoFbArc2ouS19c7JEe
3ZlMW7doIj7T9ebgEXFy1xb+hrF3sp0c4QoGdgvsd6y/J8y+GA7K8QjGl2ymRqtNmXGIThwHOTuY
QLOBtt8a0TO+ymyLGgexUD6/iVmDiPGKdSzpfUkLNFUUdgEHbBxkpI8DAEY2ESZVfWoN59b1IDLU
btjvI5cDKsU/WeytRTRDTap8OWV3uQsNDQEwkBbXzG8rcIzntvHuhXLPLQdTsuSiUxHX0zpJr7XY
J8yMdmgIzqiUv48RRVwpqjMD+Zpjm/kDb4l6MloBhh/Ox3cQj1DvVX2Kq6B6tSJhbQqcTPWagaX7
0BnaOU4a7hOzCAA6SgwWpmYE66sga8ReQVS8wQD7rUo8/8k3yDhiGo+FtOMYPNZzdbAM/9mkyEWL
kt1Xge2dgxF3ScLRdN9MtLTohTJamWkO2l0D5MJzsGtC3VfAg4lwGTFO9O2paeObEnX0qcNS2XuN
vQUNe5N4OLEnATw/mXRwQDFAL9DkI3Dp5Y4pVL9m5NAhxVzlYhCIm+O9rLv2c+kS5z4lbGtlmM2X
sTWCrfDzHcFP2cG1S4xNYZPcUuqIo1ygLjpPrn3DGg85N8gBewummG4W5/e7MM27Syxg8uCn1NmW
35Z3Y+5/CR2IjR4jSu60wUb2CzuoV9vIpmr84w4RBDrlcO7AcDzmqXvHm0O23dt3jIqTDcKOq3Fm
vKrGFFGyS8kgmxBDVvkkc6KjO6tlFugZwRfeysDi7OaPVk4aNtXtjrhaZyPd6CUM2aaj2kXgFmF4
AoI7b/xwNq+10khAZFzf9+RJnMxaYDsLdAfcG7ekHc93OuwG2jZKkDHSl4yyIW4Ffa4urNj8moTj
sDPFIv6fCiRjrn6dSI6ij2YmdwnB0jeZS0J6XoPhd4f4KalwZpouJwl6Il9BlRh3aKX661gbAMox
lo6EI8UZd0MfdwsaV69VV37NgqbkuFXQA8vL+zLiObDI5dqnCKW3rc5vA6XJCCpjOLJldTFX6XWc
wckmr5bwCONxGFmckEsie8pia1ePk73PovzRkwl3MvSa1eANtDpzy9+5g+532O3HC22P7YFxh3MS
nWmSk1K1p2xRqsxy4HntJQ1FBPgbyELiSqTAVuLQBAyJqoJQKuIbdB+9lAyR9+/JEXOPlbDAmHFT
t4OxcXRIV7JkI9KIt8n9KC98lxZP4dhfignPAkXdvcp7Dy8gz8mU18+Dmc9L82m8IqLB2RsZP7Ax
va9pUrewABaTW8UhTJnaP7Gc1bDYfZ61IqdDZKvXMZRst/+zaqk/Rn4LZnj7kSwMhZhSjlti+dOb
Oq3UPWcoheviF/zwf+kv/f4H/ddoxLjOnI/12fuben8zv/sZxQvvuX/7/u//5nqffCqwwOOHvf+H
6q+oq/iPP7asT8JFzIDY1Hz/j2nc/wXv/O4q/P4D3v0F1PzXq/m7D/D9/aIf3/793xwXq9GHIvVv
XwT7E7c1E2STSvTXT29DwEFsyxX6l/vYlMZoT/40nf3bH9v55FKvkz1OQPr7f3/+9Msklqko1cR/
/PG/1ncfEvEMfOG/eRmc4BMyswCxED/p12/f/fR/mDt33rZhIAD/lSBLpxB6WZaGBDACFB0aoOgj
u2ILKQE5CeR4SH99P4qyQkqy4fSGkpst+Uwe78XjPWIKYOOKCG3zzbrpWy9cdxYp6osvC5rY2+Gz
fqmIbo+J0lpazqfVfWCsn1BMzU5qJJQ/Iv8iZfxMaV7Myz9T6qrMSrAw4CgsHkjgUDZOJggWKsoj
0kNwh3UDV53DCEtFBgkxHNwl2hEcQ3Cwy5izDAn4F4uMlALabXcDVecgIc4UspKqKkuLbcdMmKqu
c9TbOe+cpwIpsyZdfAq354hAqHzYYnfxuepKwEEjlkDCkwVRklvbRCALUla5iEzZumGVLhJSFZt+
DdSfHR6HJQsgXeMwl7HBglYSUYLiS+coYanIeCqXpn708DgsJEzvLD5sFyWKMn8Y19Qe6oavGONU
cZtWEnufWBQEZxPHcVaIrYNcEeXPIBmzG75OAAlRViyoZ2oJLiBxaHLyxGZBrjKqPBKBj65zZUCs
koIQxNR8Hxbdx9yH2kkJJGCMNcR5h6QLu+ng0V09bWtylATpfsGt3rbXkYk+VDxphXTleNdy7upj
SJ4UudREq4a199joUguA0wAyfVF0ObTuqjM8ABmK3wTihrVq7pAjMcXj/yAtmnNkL8x9D0AJwXNJ
zC1xr+7+19avz6/we0TdjSA4LqAUsqfVE/fRgz5zCSBBEZgHB+s/PDoocnN0l/I+p0AIIZ31hRSK
xlskvpXBGb4zUfpHCKDabDUxUrvXVq9fkevvPsAINxdOHjxglgBgKpcAcvwEVHNGMZwvAc6wBwY/
KTdMzaZzo+p6N+dIPfbCwcc4fd4fnIyDkGPrECjSvWhKZtv/tl5E8/nGQ04XmeM8PBQad3/eL3D6
17OTOnz5Rddt1a5/v3XLfeunacKBri9tNI2eRtN0vk4zy+tLb5oOyZ+CezJPQwj7tmqqh1ZX3qS7
4+g7+v5t1rfV9qV6GkHu1JwUsu3Rd/X9eI8+IVI+t3rf6Kv7+qn+QzNAio9Miqx39rl0IV/h4P3W
RX1vA4oB68f9aFNjK2PFkJ+3D1W7efMmbdW4FPSd4at650ImGdM4BaSQv+l6s6VJ3AGSkSq9200K
evUypo3eqSkF/HO/W1dPHp5Te2UghtwaCKRYrOiVeLHa6MfaRUx/+pL+y6/tWKz0Fz1SwIYrX72Q
xf4aTQr4joD2nYeK3ispBXxfNU19sfm0et75qXa9u0cK/4de68ajlOFeRQwaXtcjIT5cXpwGPqdf
h44fU6178KbO/cw3Kcwb66au2pu/AAAA//8=</cx:binary>
              </cx:geoCache>
            </cx:geography>
          </cx:layoutPr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85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85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85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2AC342-5EC7-1304-D82C-CA9A40F6E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CE038B0-2EBF-2666-5655-FCB2A7C03E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003426-DF9F-F08F-CB18-043C21921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58BAE2-0C07-BF18-7E6A-8CF84D736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C9E9BB-58B9-89C2-1572-4766CD83B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28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AC9C4E-14D4-5DC2-848C-F1956AE80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CD59A4-E5EC-B0FA-0B29-0F93417FC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3F743C-041D-9A60-77B6-88D3D565E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494846-8629-549D-7E20-C54D509A4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649B63-8A3D-A83E-075C-16AE59CB9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76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675EBF-F265-4F52-4241-2109BAB8F8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F3A61B3-9704-E30C-BAA9-1B7022428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49B07B-63FC-3538-8170-59083B05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EC8D3B-41DB-6C79-A7E7-6A4156CA0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A99CD2-EBE1-6095-323D-76B695447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62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1D790D-15A7-3672-CE16-CF360ABB4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0253EF-673B-74D3-B611-D1742703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800AA84-D87F-E853-23D1-BDB87BD9C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8D6517-295C-8900-4AF7-5AE23BAA9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992FBA-6C12-43A9-1F62-6283289D1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13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101739-FA01-2DC0-63DE-36B460A0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A755B3-1D43-C1AC-0459-DC7E269C6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CF93FF-BA75-1462-4CEA-94785B101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0167CD-1526-A54C-D36D-E876A9FD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0E02BE-6610-B362-4882-5B34C220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90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8DBBB4-C30C-04F4-82A0-C544E7A86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D1A683-699D-8568-BD74-79D18689F1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7CB0EF2-7814-B6C6-35C0-BF94265DF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9B6723-AC69-2C27-5FBD-B4A4E382E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05997A-1B5B-87E9-8AFB-ED5DE87E7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805369B-F94B-4BD5-AD51-4B17C129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26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843005-A9C9-ECE0-7C26-4E68C30AB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72AFC7-7C0B-FD61-354E-3156279E6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17D9309-E40D-5ACD-378E-0844164FE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2F6BACF-E625-89E4-22AE-F6CAEADD00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C0F6EC-9662-920C-7CDA-DC4878106B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6F71EF9-8B62-46A1-6150-36C707A3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9A8216A-497A-DF36-2E97-F148BE6B3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A3B74F5-3DFF-9484-5B43-40768EEEE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22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43793-6F14-9E7F-7409-38351E203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E51F24A-86A7-CEE2-75DF-40E5BC247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7BD29D6-94C9-C0C0-0805-D968CCD61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8B7D266-4E98-921F-79A7-40D67DE91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CC21FF8-31B5-9F1F-9E50-B817622C8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BAF45C8-A9E0-CE55-EAED-87657D924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1A95291-ECFB-B161-4830-A0542D6B8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602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C4ECAB-81A7-B8D5-EB61-6E92DB44F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0CE4C9-AC36-0401-5838-8DED41138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42AE82F-5D56-7391-B3D6-ED0FD5B4F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2F3180-073A-8083-AD35-A16A8D0A1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DB0070F-47E8-1272-7BCE-EB2DEBF7F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5420000-1CD8-855A-3760-A75FD2739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850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F0E897-3DFC-24DD-06CD-6685A2A78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7FD0D61-CF80-425F-F1F2-568ACCA153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6FA0064-E579-ABB6-65A7-8585A79F0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61A427-814B-21B6-90B7-D452D939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5246D22-5329-9B0A-193C-964664507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FADC8F-9386-EAF6-793E-4105CF696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9A94454-4F7E-188C-0458-9AD152A08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CB7224-68D5-789E-C02F-517488694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9F849F-E199-1A33-D422-C880E74DD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3A562B-66E7-1A4B-9522-47E74AEAAA21}" type="datetimeFigureOut">
              <a:rPr lang="it-IT" smtClean="0"/>
              <a:t>01/10/25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147AC2-0B7D-F48A-0B87-FA69828B9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8E9406-EFF6-BC94-5C95-5E106F9A4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AD55D-044B-4546-A1CA-0991AA1907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976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stnazfisnucl.sharepoint.com/:f:/r/sites/CC3M20232/Shared%20Documents/Questionari%20e%20Registrazioni/Registrazioni%20(scuole,%20docenti,%20studenti)?csf=1&amp;web=1&amp;e=D6x3q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stnazfisnucl.sharepoint.com/:x:/r/sites/CC3M20232/Shared%20Documents/Info%20e%20dati%20progetti/PresenzeCostiProgettiCC3M.xlsx?d=wf3b1b35d9ade414fb7d32ee7d2d3c26d&amp;csf=1&amp;web=1&amp;e=zaCmf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4C42016-34C0-4D37-91CF-483082696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4EB45A5E-A300-4C79-A5AE-A78AB7C683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venir Book" panose="02000503020000020003" pitchFamily="2" charset="0"/>
              </a:endParaRPr>
            </a:p>
          </p:txBody>
        </p:sp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A4B8AED9-E236-44C8-A286-D5FAC4AC8F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venir Book" panose="02000503020000020003" pitchFamily="2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A7DBA8A-AFD3-4A43-8CFF-101BE55E4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9812AD9-E6DC-4032-9634-F8BE9C8B3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venir Book" panose="02000503020000020003" pitchFamily="2" charset="0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AFB4EC-2587-41C9-94B0-4F78DFB04C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venir Book" panose="02000503020000020003" pitchFamily="2" charset="0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3F997D7-F70D-41BF-9C5D-E357217CA9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venir Book" panose="02000503020000020003" pitchFamily="2" charset="0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35684B1-1016-4CA6-AA4F-40CF7D9FC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venir Book" panose="02000503020000020003" pitchFamily="2" charset="0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0F1A9E-BA7D-4BF5-8200-1A9DB79A4A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venir Book" panose="02000503020000020003" pitchFamily="2" charset="0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9E0FC27-B989-41F5-AAAA-539EA3DFF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venir Book" panose="02000503020000020003" pitchFamily="2" charset="0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6054A11-21E3-4D56-91DB-7E98A6256D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venir Book" panose="02000503020000020003" pitchFamily="2" charset="0"/>
              </a:endParaRPr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E385A9E3-C615-13D0-766C-91DDAD5F2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9785" y="2543076"/>
            <a:ext cx="10078589" cy="2309923"/>
          </a:xfrm>
        </p:spPr>
        <p:txBody>
          <a:bodyPr anchor="t">
            <a:noAutofit/>
          </a:bodyPr>
          <a:lstStyle/>
          <a:p>
            <a:r>
              <a:rPr lang="it-IT" sz="5500" b="1" dirty="0">
                <a:solidFill>
                  <a:schemeClr val="bg1"/>
                </a:solidFill>
                <a:latin typeface="Avenir Book" panose="02000503020000020003" pitchFamily="2" charset="0"/>
              </a:rPr>
              <a:t>REGISTRAZIONE SCUOLE, DOCENTI E ALUNNI PER </a:t>
            </a:r>
            <a:br>
              <a:rPr lang="it-IT" sz="5500" b="1" dirty="0">
                <a:solidFill>
                  <a:schemeClr val="bg1"/>
                </a:solidFill>
                <a:latin typeface="Avenir Book" panose="02000503020000020003" pitchFamily="2" charset="0"/>
              </a:rPr>
            </a:br>
            <a:r>
              <a:rPr lang="it-IT" sz="5500" b="1" dirty="0">
                <a:solidFill>
                  <a:schemeClr val="bg1"/>
                </a:solidFill>
                <a:latin typeface="Avenir Book" panose="02000503020000020003" pitchFamily="2" charset="0"/>
              </a:rPr>
              <a:t>A.S. 2024/2025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327FFD8-1E80-2AB5-C089-CAF1964888C6}"/>
              </a:ext>
            </a:extLst>
          </p:cNvPr>
          <p:cNvSpPr txBox="1"/>
          <p:nvPr/>
        </p:nvSpPr>
        <p:spPr>
          <a:xfrm>
            <a:off x="6754165" y="5617325"/>
            <a:ext cx="5798722" cy="398344"/>
          </a:xfrm>
          <a:prstGeom prst="rect">
            <a:avLst/>
          </a:prstGeom>
        </p:spPr>
        <p:txBody>
          <a:bodyPr rtlCol="0" anchor="b">
            <a:normAutofit/>
          </a:bodyPr>
          <a:lstStyle/>
          <a:p>
            <a:pPr>
              <a:spcAft>
                <a:spcPts val="600"/>
              </a:spcAft>
            </a:pPr>
            <a:r>
              <a:rPr lang="it-IT" i="1" dirty="0">
                <a:solidFill>
                  <a:schemeClr val="bg1"/>
                </a:solidFill>
                <a:latin typeface="Avenir Book" panose="02000503020000020003" pitchFamily="2" charset="0"/>
              </a:rPr>
              <a:t>M. Bologna – LNL, 1 ottobre 2025</a:t>
            </a:r>
          </a:p>
        </p:txBody>
      </p:sp>
    </p:spTree>
    <p:extLst>
      <p:ext uri="{BB962C8B-B14F-4D97-AF65-F5344CB8AC3E}">
        <p14:creationId xmlns:p14="http://schemas.microsoft.com/office/powerpoint/2010/main" val="42356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18BD7A-41F4-6DA6-16AC-C8FE47BF7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latin typeface="Avenir Book" panose="02000503020000020003" pitchFamily="2" charset="0"/>
              </a:rPr>
              <a:t>Le registrazioni attuali si riferiscono all’AS 2024/2025, quindi sono le </a:t>
            </a:r>
            <a:r>
              <a:rPr lang="it-IT" b="1" dirty="0">
                <a:latin typeface="Avenir Book" panose="02000503020000020003" pitchFamily="2" charset="0"/>
              </a:rPr>
              <a:t>registrazioni definitive</a:t>
            </a:r>
            <a:r>
              <a:rPr lang="it-IT" dirty="0">
                <a:latin typeface="Avenir Book" panose="02000503020000020003" pitchFamily="2" charset="0"/>
              </a:rPr>
              <a:t>. </a:t>
            </a: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r>
              <a:rPr lang="it-IT" dirty="0">
                <a:latin typeface="Avenir Book" panose="02000503020000020003" pitchFamily="2" charset="0"/>
              </a:rPr>
              <a:t>File e presentazione li troverete nella cartella registrazioni: </a:t>
            </a:r>
          </a:p>
          <a:p>
            <a:pPr marL="0" indent="0">
              <a:buNone/>
            </a:pPr>
            <a:r>
              <a:rPr lang="it-IT" dirty="0">
                <a:latin typeface="Avenir Book" panose="02000503020000020003" pitchFamily="2" charset="0"/>
                <a:hlinkClick r:id="rId2"/>
              </a:rPr>
              <a:t>Registrazioni (scuole, docenti, studenti)</a:t>
            </a:r>
            <a:r>
              <a:rPr lang="it-IT" dirty="0">
                <a:latin typeface="Avenir Book" panose="02000503020000020003" pitchFamily="2" charset="0"/>
              </a:rPr>
              <a:t> (AS. 2024-2025)</a:t>
            </a: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60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321719-5B4E-8193-1523-CE32EA02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10222"/>
            <a:ext cx="10515600" cy="1325563"/>
          </a:xfrm>
        </p:spPr>
        <p:txBody>
          <a:bodyPr>
            <a:normAutofit/>
          </a:bodyPr>
          <a:lstStyle/>
          <a:p>
            <a:pPr marL="0" indent="0"/>
            <a:r>
              <a:rPr lang="it-IT" sz="2400" dirty="0">
                <a:latin typeface="Avenir Book" panose="02000503020000020003" pitchFamily="2" charset="0"/>
              </a:rPr>
              <a:t>I dati di ogni progetto dovrebbero corrispondere ai dati inseriti nella tabella: </a:t>
            </a:r>
            <a:r>
              <a:rPr lang="it-IT" sz="2400" dirty="0">
                <a:latin typeface="Avenir Book" panose="02000503020000020003" pitchFamily="2" charset="0"/>
                <a:hlinkClick r:id="rId2"/>
              </a:rPr>
              <a:t>PresenzeCostiProgettiCC3M.xlsx</a:t>
            </a:r>
            <a:endParaRPr lang="it-IT" sz="2400" dirty="0">
              <a:latin typeface="Avenir Book" panose="02000503020000020003" pitchFamily="2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3AD0A5-DC62-703B-D822-9D3DDEDEC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1466"/>
            <a:ext cx="10515600" cy="3458756"/>
          </a:xfrm>
        </p:spPr>
        <p:txBody>
          <a:bodyPr numCol="2">
            <a:normAutofit fontScale="25000" lnSpcReduction="20000"/>
          </a:bodyPr>
          <a:lstStyle/>
          <a:p>
            <a:pPr marL="0" indent="0">
              <a:buNone/>
            </a:pPr>
            <a:r>
              <a:rPr lang="it-IT" sz="12000" dirty="0">
                <a:latin typeface="Avenir Book" panose="02000503020000020003" pitchFamily="2" charset="0"/>
              </a:rPr>
              <a:t>Questa analisi considerano:</a:t>
            </a:r>
          </a:p>
          <a:p>
            <a:r>
              <a:rPr lang="it-IT" sz="12000" dirty="0">
                <a:latin typeface="Avenir Book" panose="02000503020000020003" pitchFamily="2" charset="0"/>
              </a:rPr>
              <a:t>Art&amp;Science</a:t>
            </a:r>
          </a:p>
          <a:p>
            <a:r>
              <a:rPr lang="it-IT" sz="12000" dirty="0">
                <a:latin typeface="Avenir Book" panose="02000503020000020003" pitchFamily="2" charset="0"/>
              </a:rPr>
              <a:t>Asimov</a:t>
            </a:r>
          </a:p>
          <a:p>
            <a:r>
              <a:rPr lang="it-IT" sz="12000" dirty="0">
                <a:latin typeface="Avenir Book" panose="02000503020000020003" pitchFamily="2" charset="0"/>
              </a:rPr>
              <a:t>Stage</a:t>
            </a:r>
          </a:p>
          <a:p>
            <a:r>
              <a:rPr lang="it-IT" sz="12000" dirty="0" err="1">
                <a:latin typeface="Avenir Book" panose="02000503020000020003" pitchFamily="2" charset="0"/>
              </a:rPr>
              <a:t>HopE</a:t>
            </a:r>
            <a:endParaRPr lang="it-IT" sz="12000" dirty="0">
              <a:latin typeface="Avenir Book" panose="02000503020000020003" pitchFamily="2" charset="0"/>
            </a:endParaRPr>
          </a:p>
          <a:p>
            <a:r>
              <a:rPr lang="it-IT" sz="12000" dirty="0" err="1">
                <a:latin typeface="Avenir Book" panose="02000503020000020003" pitchFamily="2" charset="0"/>
              </a:rPr>
              <a:t>Radiolab</a:t>
            </a:r>
            <a:endParaRPr lang="it-IT" sz="12000" dirty="0">
              <a:latin typeface="Avenir Book" panose="02000503020000020003" pitchFamily="2" charset="0"/>
            </a:endParaRPr>
          </a:p>
          <a:p>
            <a:r>
              <a:rPr lang="it-IT" sz="12000" dirty="0">
                <a:latin typeface="Avenir Book" panose="02000503020000020003" pitchFamily="2" charset="0"/>
              </a:rPr>
              <a:t>Inspyre</a:t>
            </a:r>
          </a:p>
          <a:p>
            <a:r>
              <a:rPr lang="it-IT" sz="12000" dirty="0">
                <a:latin typeface="Avenir Book" panose="02000503020000020003" pitchFamily="2" charset="0"/>
              </a:rPr>
              <a:t>INFN Kids</a:t>
            </a:r>
          </a:p>
          <a:p>
            <a:endParaRPr lang="it-IT" sz="12000" dirty="0">
              <a:latin typeface="Avenir Book" panose="02000503020000020003" pitchFamily="2" charset="0"/>
            </a:endParaRPr>
          </a:p>
          <a:p>
            <a:endParaRPr lang="it-IT" sz="12000" dirty="0">
              <a:latin typeface="Avenir Book" panose="02000503020000020003" pitchFamily="2" charset="0"/>
            </a:endParaRPr>
          </a:p>
          <a:p>
            <a:endParaRPr lang="it-IT" sz="12000" dirty="0">
              <a:latin typeface="Avenir Book" panose="02000503020000020003" pitchFamily="2" charset="0"/>
            </a:endParaRPr>
          </a:p>
          <a:p>
            <a:r>
              <a:rPr lang="it-IT" sz="12000" dirty="0">
                <a:latin typeface="Avenir Book" panose="02000503020000020003" pitchFamily="2" charset="0"/>
              </a:rPr>
              <a:t>Lab2Go</a:t>
            </a:r>
          </a:p>
          <a:p>
            <a:r>
              <a:rPr lang="it-IT" sz="12000" dirty="0">
                <a:latin typeface="Avenir Book" panose="02000503020000020003" pitchFamily="2" charset="0"/>
              </a:rPr>
              <a:t>Masterclass</a:t>
            </a:r>
          </a:p>
          <a:p>
            <a:r>
              <a:rPr lang="it-IT" sz="12000" dirty="0">
                <a:latin typeface="Avenir Book" panose="02000503020000020003" pitchFamily="2" charset="0"/>
              </a:rPr>
              <a:t>OCRA</a:t>
            </a:r>
          </a:p>
          <a:p>
            <a:r>
              <a:rPr lang="it-IT" sz="12000" dirty="0">
                <a:latin typeface="Avenir Book" panose="02000503020000020003" pitchFamily="2" charset="0"/>
              </a:rPr>
              <a:t>PID</a:t>
            </a:r>
          </a:p>
          <a:p>
            <a:r>
              <a:rPr lang="it-IT" sz="12000" dirty="0" err="1">
                <a:latin typeface="Avenir Book" panose="02000503020000020003" pitchFamily="2" charset="0"/>
              </a:rPr>
              <a:t>Sxt</a:t>
            </a:r>
            <a:endParaRPr lang="it-IT" sz="12000" dirty="0">
              <a:latin typeface="Avenir Book" panose="02000503020000020003" pitchFamily="2" charset="0"/>
            </a:endParaRPr>
          </a:p>
          <a:p>
            <a:r>
              <a:rPr lang="it-IT" sz="12000" dirty="0">
                <a:latin typeface="Avenir Book" panose="02000503020000020003" pitchFamily="2" charset="0"/>
              </a:rPr>
              <a:t>Aggiornamenti</a:t>
            </a:r>
          </a:p>
          <a:p>
            <a:pPr marL="0" indent="0">
              <a:buNone/>
            </a:pPr>
            <a:endParaRPr lang="it-IT" sz="12000" dirty="0">
              <a:latin typeface="Avenir Book" panose="02000503020000020003" pitchFamily="2" charset="0"/>
            </a:endParaRPr>
          </a:p>
          <a:p>
            <a:endParaRPr lang="it-IT" dirty="0">
              <a:latin typeface="Avenir Book" panose="02000503020000020003" pitchFamily="2" charset="0"/>
            </a:endParaRPr>
          </a:p>
          <a:p>
            <a:endParaRPr lang="it-IT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589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8BE391-DDD0-D9DD-AC93-B0580F11A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latin typeface="Avenir Book" panose="02000503020000020003" pitchFamily="2" charset="0"/>
              </a:rPr>
              <a:t>Sempre 3 tipologie di analisi:</a:t>
            </a:r>
          </a:p>
          <a:p>
            <a:r>
              <a:rPr lang="it-IT" dirty="0">
                <a:latin typeface="Avenir Book" panose="02000503020000020003" pitchFamily="2" charset="0"/>
              </a:rPr>
              <a:t>Totali: studenti + docenti </a:t>
            </a:r>
          </a:p>
          <a:p>
            <a:r>
              <a:rPr lang="it-IT" dirty="0">
                <a:latin typeface="Avenir Book" panose="02000503020000020003" pitchFamily="2" charset="0"/>
              </a:rPr>
              <a:t>Solo studenti </a:t>
            </a:r>
          </a:p>
          <a:p>
            <a:r>
              <a:rPr lang="it-IT" dirty="0">
                <a:latin typeface="Avenir Book" panose="02000503020000020003" pitchFamily="2" charset="0"/>
              </a:rPr>
              <a:t>Solo docenti </a:t>
            </a:r>
          </a:p>
          <a:p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r>
              <a:rPr lang="it-IT" dirty="0">
                <a:latin typeface="Avenir Book" panose="02000503020000020003" pitchFamily="2" charset="0"/>
              </a:rPr>
              <a:t>Per ogni analisi, è stata fatta la distribuzione geografica in base le </a:t>
            </a:r>
            <a:r>
              <a:rPr lang="it-IT" b="1" dirty="0">
                <a:latin typeface="Avenir Book" panose="02000503020000020003" pitchFamily="2" charset="0"/>
              </a:rPr>
              <a:t>regioni italiane </a:t>
            </a:r>
            <a:r>
              <a:rPr lang="it-IT" dirty="0">
                <a:latin typeface="Avenir Book" panose="02000503020000020003" pitchFamily="2" charset="0"/>
              </a:rPr>
              <a:t>ed eventuale </a:t>
            </a:r>
            <a:r>
              <a:rPr lang="it-IT" b="1" dirty="0">
                <a:latin typeface="Avenir Book" panose="02000503020000020003" pitchFamily="2" charset="0"/>
              </a:rPr>
              <a:t>prospetto estero</a:t>
            </a: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r>
              <a:rPr lang="it-IT" dirty="0">
                <a:latin typeface="Avenir Book" panose="02000503020000020003" pitchFamily="2" charset="0"/>
              </a:rPr>
              <a:t>Segue anche analisi per genere </a:t>
            </a: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endParaRPr lang="it-IT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94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DBCA721-3DBC-9D29-AD05-D409071B34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575527"/>
              </p:ext>
            </p:extLst>
          </p:nvPr>
        </p:nvGraphicFramePr>
        <p:xfrm>
          <a:off x="966892" y="1173715"/>
          <a:ext cx="3842852" cy="512496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482604">
                  <a:extLst>
                    <a:ext uri="{9D8B030D-6E8A-4147-A177-3AD203B41FA5}">
                      <a16:colId xmlns:a16="http://schemas.microsoft.com/office/drawing/2014/main" val="2139940005"/>
                    </a:ext>
                  </a:extLst>
                </a:gridCol>
                <a:gridCol w="2360248">
                  <a:extLst>
                    <a:ext uri="{9D8B030D-6E8A-4147-A177-3AD203B41FA5}">
                      <a16:colId xmlns:a16="http://schemas.microsoft.com/office/drawing/2014/main" val="208766502"/>
                    </a:ext>
                  </a:extLst>
                </a:gridCol>
              </a:tblGrid>
              <a:tr h="4289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Progetti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Numero presenze totali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8249629"/>
                  </a:ext>
                </a:extLst>
              </a:tr>
              <a:tr h="32940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Art&amp;Science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4968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8750600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Asimov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16157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2155352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Stage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167416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HopE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144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5204685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 err="1"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890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8064975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66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317835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924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254950"/>
                  </a:ext>
                </a:extLst>
              </a:tr>
              <a:tr h="3730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Masterclass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3289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0443794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OCRA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1243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4902267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PID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97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4508991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SxT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1001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1525283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Aggiornamenti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3970989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INFN Kids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1287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8177469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1985787"/>
                  </a:ext>
                </a:extLst>
              </a:tr>
              <a:tr h="30719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TOTALE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30273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604467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5" name="Grafico 4">
                <a:extLst>
                  <a:ext uri="{FF2B5EF4-FFF2-40B4-BE49-F238E27FC236}">
                    <a16:creationId xmlns:a16="http://schemas.microsoft.com/office/drawing/2014/main" id="{E7426174-F01B-83B9-8CC0-BD76045B4978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244366269"/>
                  </p:ext>
                </p:extLst>
              </p:nvPr>
            </p:nvGraphicFramePr>
            <p:xfrm>
              <a:off x="3966832" y="0"/>
              <a:ext cx="9273833" cy="758705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Grafico 4">
                <a:extLst>
                  <a:ext uri="{FF2B5EF4-FFF2-40B4-BE49-F238E27FC236}">
                    <a16:creationId xmlns:a16="http://schemas.microsoft.com/office/drawing/2014/main" id="{E7426174-F01B-83B9-8CC0-BD76045B497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66832" y="0"/>
                <a:ext cx="9273833" cy="758705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Pentagono 1">
            <a:extLst>
              <a:ext uri="{FF2B5EF4-FFF2-40B4-BE49-F238E27FC236}">
                <a16:creationId xmlns:a16="http://schemas.microsoft.com/office/drawing/2014/main" id="{2F47183F-11BB-5896-F2E3-A961AECF0CDC}"/>
              </a:ext>
            </a:extLst>
          </p:cNvPr>
          <p:cNvSpPr/>
          <p:nvPr/>
        </p:nvSpPr>
        <p:spPr>
          <a:xfrm>
            <a:off x="-1" y="202474"/>
            <a:ext cx="3709851" cy="574766"/>
          </a:xfrm>
          <a:prstGeom prst="homePlate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venir Book" panose="02000503020000020003" pitchFamily="2" charset="0"/>
              </a:rPr>
              <a:t>STUDENTI + DOCENTI</a:t>
            </a:r>
          </a:p>
        </p:txBody>
      </p:sp>
    </p:spTree>
    <p:extLst>
      <p:ext uri="{BB962C8B-B14F-4D97-AF65-F5344CB8AC3E}">
        <p14:creationId xmlns:p14="http://schemas.microsoft.com/office/powerpoint/2010/main" val="88391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DE9F472-6C8C-27D5-3B45-3013C35221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707205"/>
              </p:ext>
            </p:extLst>
          </p:nvPr>
        </p:nvGraphicFramePr>
        <p:xfrm>
          <a:off x="841837" y="1114054"/>
          <a:ext cx="4230035" cy="4928575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977325">
                  <a:extLst>
                    <a:ext uri="{9D8B030D-6E8A-4147-A177-3AD203B41FA5}">
                      <a16:colId xmlns:a16="http://schemas.microsoft.com/office/drawing/2014/main" val="2397738596"/>
                    </a:ext>
                  </a:extLst>
                </a:gridCol>
                <a:gridCol w="2252710">
                  <a:extLst>
                    <a:ext uri="{9D8B030D-6E8A-4147-A177-3AD203B41FA5}">
                      <a16:colId xmlns:a16="http://schemas.microsoft.com/office/drawing/2014/main" val="3121818297"/>
                    </a:ext>
                  </a:extLst>
                </a:gridCol>
              </a:tblGrid>
              <a:tr h="5095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Progetti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Numero Studenti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4074289"/>
                  </a:ext>
                </a:extLst>
              </a:tr>
              <a:tr h="5095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Art&amp;Science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4638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1760878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Asimov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15105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1933087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Stage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130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1901410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HopE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144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2181127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839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2978202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66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6346528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828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6732029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Masterclass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3289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7071491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OCRA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1243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5222370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SxT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1001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1128973"/>
                  </a:ext>
                </a:extLst>
              </a:tr>
              <a:tr h="302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INFN Kids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1268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5352500"/>
                  </a:ext>
                </a:extLst>
              </a:tr>
              <a:tr h="2941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1918971"/>
                  </a:ext>
                </a:extLst>
              </a:tr>
              <a:tr h="59009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TOTALE STUDENTI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27283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4764877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5" name="Grafico 4">
                <a:extLst>
                  <a:ext uri="{FF2B5EF4-FFF2-40B4-BE49-F238E27FC236}">
                    <a16:creationId xmlns:a16="http://schemas.microsoft.com/office/drawing/2014/main" id="{DFB9FCB6-24F9-8CC1-A7C8-63C1ED13EC2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81714202"/>
                  </p:ext>
                </p:extLst>
              </p:nvPr>
            </p:nvGraphicFramePr>
            <p:xfrm>
              <a:off x="3176016" y="0"/>
              <a:ext cx="10501491" cy="766876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Grafico 4">
                <a:extLst>
                  <a:ext uri="{FF2B5EF4-FFF2-40B4-BE49-F238E27FC236}">
                    <a16:creationId xmlns:a16="http://schemas.microsoft.com/office/drawing/2014/main" id="{DFB9FCB6-24F9-8CC1-A7C8-63C1ED13EC2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76016" y="0"/>
                <a:ext cx="10501491" cy="7668768"/>
              </a:xfrm>
              <a:prstGeom prst="rect">
                <a:avLst/>
              </a:prstGeom>
            </p:spPr>
          </p:pic>
        </mc:Fallback>
      </mc:AlternateContent>
      <p:sp>
        <p:nvSpPr>
          <p:cNvPr id="2" name="Pentagono 1">
            <a:extLst>
              <a:ext uri="{FF2B5EF4-FFF2-40B4-BE49-F238E27FC236}">
                <a16:creationId xmlns:a16="http://schemas.microsoft.com/office/drawing/2014/main" id="{B26E0ADD-4BDF-5B16-7DF0-7B6C928D3461}"/>
              </a:ext>
            </a:extLst>
          </p:cNvPr>
          <p:cNvSpPr/>
          <p:nvPr/>
        </p:nvSpPr>
        <p:spPr>
          <a:xfrm>
            <a:off x="-1" y="202474"/>
            <a:ext cx="3709851" cy="574766"/>
          </a:xfrm>
          <a:prstGeom prst="homePlate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venir Book" panose="02000503020000020003" pitchFamily="2" charset="0"/>
              </a:rPr>
              <a:t>STUDENTI </a:t>
            </a:r>
          </a:p>
        </p:txBody>
      </p:sp>
    </p:spTree>
    <p:extLst>
      <p:ext uri="{BB962C8B-B14F-4D97-AF65-F5344CB8AC3E}">
        <p14:creationId xmlns:p14="http://schemas.microsoft.com/office/powerpoint/2010/main" val="160305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2" name="Grafico 1">
                <a:extLst>
                  <a:ext uri="{FF2B5EF4-FFF2-40B4-BE49-F238E27FC236}">
                    <a16:creationId xmlns:a16="http://schemas.microsoft.com/office/drawing/2014/main" id="{570D3761-22B9-7A59-4B6D-4533F825072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309343882"/>
                  </p:ext>
                </p:extLst>
              </p:nvPr>
            </p:nvGraphicFramePr>
            <p:xfrm>
              <a:off x="3761232" y="0"/>
              <a:ext cx="8830469" cy="758342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2" name="Grafico 1">
                <a:extLst>
                  <a:ext uri="{FF2B5EF4-FFF2-40B4-BE49-F238E27FC236}">
                    <a16:creationId xmlns:a16="http://schemas.microsoft.com/office/drawing/2014/main" id="{570D3761-22B9-7A59-4B6D-4533F825072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1232" y="0"/>
                <a:ext cx="8830469" cy="7583424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C0220B4C-3F23-AC02-9682-5F86783D7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806035"/>
              </p:ext>
            </p:extLst>
          </p:nvPr>
        </p:nvGraphicFramePr>
        <p:xfrm>
          <a:off x="887476" y="1318386"/>
          <a:ext cx="4092956" cy="482755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046478">
                  <a:extLst>
                    <a:ext uri="{9D8B030D-6E8A-4147-A177-3AD203B41FA5}">
                      <a16:colId xmlns:a16="http://schemas.microsoft.com/office/drawing/2014/main" val="2275649025"/>
                    </a:ext>
                  </a:extLst>
                </a:gridCol>
                <a:gridCol w="2046478">
                  <a:extLst>
                    <a:ext uri="{9D8B030D-6E8A-4147-A177-3AD203B41FA5}">
                      <a16:colId xmlns:a16="http://schemas.microsoft.com/office/drawing/2014/main" val="1037031568"/>
                    </a:ext>
                  </a:extLst>
                </a:gridCol>
              </a:tblGrid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Progetti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Numero Docenti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99883556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Art&amp;Science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  <a:latin typeface="Avenir Book" panose="02000503020000020003" pitchFamily="2" charset="0"/>
                        </a:rPr>
                        <a:t>330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635948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51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1346518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96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82431660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Asimov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1052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69930286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PID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97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8564493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  <a:latin typeface="Avenir Book" panose="02000503020000020003" pitchFamily="2" charset="0"/>
                        </a:rPr>
                        <a:t>Aggiornamenti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77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86407671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INFN Kids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87713812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95645701"/>
                  </a:ext>
                </a:extLst>
              </a:tr>
              <a:tr h="48275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1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TOTALE DOCENTI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b="1" u="none" strike="noStrike" dirty="0">
                          <a:effectLst/>
                          <a:latin typeface="Avenir Book" panose="02000503020000020003" pitchFamily="2" charset="0"/>
                        </a:rPr>
                        <a:t>1703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1446938"/>
                  </a:ext>
                </a:extLst>
              </a:tr>
            </a:tbl>
          </a:graphicData>
        </a:graphic>
      </p:graphicFrame>
      <p:sp>
        <p:nvSpPr>
          <p:cNvPr id="5" name="Pentagono 4">
            <a:extLst>
              <a:ext uri="{FF2B5EF4-FFF2-40B4-BE49-F238E27FC236}">
                <a16:creationId xmlns:a16="http://schemas.microsoft.com/office/drawing/2014/main" id="{69F615B2-C7BD-20D3-0DA1-8951CDF8F8A8}"/>
              </a:ext>
            </a:extLst>
          </p:cNvPr>
          <p:cNvSpPr/>
          <p:nvPr/>
        </p:nvSpPr>
        <p:spPr>
          <a:xfrm>
            <a:off x="-1" y="202474"/>
            <a:ext cx="3709851" cy="57476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venir Book" panose="02000503020000020003" pitchFamily="2" charset="0"/>
              </a:rPr>
              <a:t>DOCENTI</a:t>
            </a:r>
          </a:p>
        </p:txBody>
      </p:sp>
    </p:spTree>
    <p:extLst>
      <p:ext uri="{BB962C8B-B14F-4D97-AF65-F5344CB8AC3E}">
        <p14:creationId xmlns:p14="http://schemas.microsoft.com/office/powerpoint/2010/main" val="3138547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mappa, testo&#10;&#10;Il contenuto generato dall'IA potrebbe non essere corretto.">
            <a:extLst>
              <a:ext uri="{FF2B5EF4-FFF2-40B4-BE49-F238E27FC236}">
                <a16:creationId xmlns:a16="http://schemas.microsoft.com/office/drawing/2014/main" id="{703D5A43-A169-01D1-E6EC-A0C30E2B7D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495" r="5618"/>
          <a:stretch>
            <a:fillRect/>
          </a:stretch>
        </p:blipFill>
        <p:spPr>
          <a:xfrm>
            <a:off x="5226050" y="488857"/>
            <a:ext cx="6965950" cy="4953209"/>
          </a:xfrm>
          <a:prstGeom prst="rect">
            <a:avLst/>
          </a:prstGeom>
        </p:spPr>
      </p:pic>
      <p:pic>
        <p:nvPicPr>
          <p:cNvPr id="9" name="Immagine 8" descr="Immagine che contiene mappa, testo&#10;&#10;Il contenuto generato dall'IA potrebbe non essere corretto.">
            <a:extLst>
              <a:ext uri="{FF2B5EF4-FFF2-40B4-BE49-F238E27FC236}">
                <a16:creationId xmlns:a16="http://schemas.microsoft.com/office/drawing/2014/main" id="{2EBF5927-C461-44B5-7E0E-7C5CFBD844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9284" y="314336"/>
            <a:ext cx="3663262" cy="5302250"/>
          </a:xfrm>
          <a:prstGeom prst="rect">
            <a:avLst/>
          </a:prstGeom>
        </p:spPr>
      </p:pic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D1FC31BE-C274-1052-6F23-30A2269B5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5595"/>
              </p:ext>
            </p:extLst>
          </p:nvPr>
        </p:nvGraphicFramePr>
        <p:xfrm>
          <a:off x="307718" y="2350667"/>
          <a:ext cx="2683131" cy="3829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4377">
                  <a:extLst>
                    <a:ext uri="{9D8B030D-6E8A-4147-A177-3AD203B41FA5}">
                      <a16:colId xmlns:a16="http://schemas.microsoft.com/office/drawing/2014/main" val="452501629"/>
                    </a:ext>
                  </a:extLst>
                </a:gridCol>
                <a:gridCol w="894377">
                  <a:extLst>
                    <a:ext uri="{9D8B030D-6E8A-4147-A177-3AD203B41FA5}">
                      <a16:colId xmlns:a16="http://schemas.microsoft.com/office/drawing/2014/main" val="2689288358"/>
                    </a:ext>
                  </a:extLst>
                </a:gridCol>
                <a:gridCol w="894377">
                  <a:extLst>
                    <a:ext uri="{9D8B030D-6E8A-4147-A177-3AD203B41FA5}">
                      <a16:colId xmlns:a16="http://schemas.microsoft.com/office/drawing/2014/main" val="462582331"/>
                    </a:ext>
                  </a:extLst>
                </a:gridCol>
              </a:tblGrid>
              <a:tr h="19748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Avenir Book" panose="02000503020000020003" pitchFamily="2" charset="0"/>
                        </a:rPr>
                        <a:t>PROGETTO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>
                          <a:effectLst/>
                          <a:latin typeface="Avenir Book" panose="02000503020000020003" pitchFamily="2" charset="0"/>
                        </a:rPr>
                        <a:t>STATO ESTERO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Avenir Book" panose="02000503020000020003" pitchFamily="2" charset="0"/>
                        </a:rPr>
                        <a:t>NUMERO PRESENZE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138920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Stage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USA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0830391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Albania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6401895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Radiolab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Ecuador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2835494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Brazil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1921148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Cyprus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7215945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Czechia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8308373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France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4075103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Germany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7834710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Romania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9646015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Serbia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9010680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Slovakia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4980607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Slovenia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264407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Türkiye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6681945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UK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0218123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USA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12845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3036679"/>
                  </a:ext>
                </a:extLst>
              </a:tr>
              <a:tr h="1525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TOTALE ESTERO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9033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338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75905196-0D37-5678-A8F1-C0A9A48E78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4168893"/>
              </p:ext>
            </p:extLst>
          </p:nvPr>
        </p:nvGraphicFramePr>
        <p:xfrm>
          <a:off x="720726" y="3106216"/>
          <a:ext cx="4159250" cy="3751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FB8BB81D-A0B1-A7F3-C0DE-DC8F2001B4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9129103"/>
              </p:ext>
            </p:extLst>
          </p:nvPr>
        </p:nvGraphicFramePr>
        <p:xfrm>
          <a:off x="6311537" y="3106216"/>
          <a:ext cx="4667249" cy="380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E5EE0960-5CB8-8AE5-213F-276EF500F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154294"/>
              </p:ext>
            </p:extLst>
          </p:nvPr>
        </p:nvGraphicFramePr>
        <p:xfrm>
          <a:off x="572771" y="292645"/>
          <a:ext cx="4776470" cy="2611825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55294">
                  <a:extLst>
                    <a:ext uri="{9D8B030D-6E8A-4147-A177-3AD203B41FA5}">
                      <a16:colId xmlns:a16="http://schemas.microsoft.com/office/drawing/2014/main" val="2184834095"/>
                    </a:ext>
                  </a:extLst>
                </a:gridCol>
                <a:gridCol w="955294">
                  <a:extLst>
                    <a:ext uri="{9D8B030D-6E8A-4147-A177-3AD203B41FA5}">
                      <a16:colId xmlns:a16="http://schemas.microsoft.com/office/drawing/2014/main" val="2533885136"/>
                    </a:ext>
                  </a:extLst>
                </a:gridCol>
                <a:gridCol w="955294">
                  <a:extLst>
                    <a:ext uri="{9D8B030D-6E8A-4147-A177-3AD203B41FA5}">
                      <a16:colId xmlns:a16="http://schemas.microsoft.com/office/drawing/2014/main" val="1909767876"/>
                    </a:ext>
                  </a:extLst>
                </a:gridCol>
                <a:gridCol w="955294">
                  <a:extLst>
                    <a:ext uri="{9D8B030D-6E8A-4147-A177-3AD203B41FA5}">
                      <a16:colId xmlns:a16="http://schemas.microsoft.com/office/drawing/2014/main" val="1292875588"/>
                    </a:ext>
                  </a:extLst>
                </a:gridCol>
                <a:gridCol w="955294">
                  <a:extLst>
                    <a:ext uri="{9D8B030D-6E8A-4147-A177-3AD203B41FA5}">
                      <a16:colId xmlns:a16="http://schemas.microsoft.com/office/drawing/2014/main" val="1916325908"/>
                    </a:ext>
                  </a:extLst>
                </a:gridCol>
              </a:tblGrid>
              <a:tr h="221341"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Avenir Book" panose="02000503020000020003" pitchFamily="2" charset="0"/>
                        </a:rPr>
                        <a:t>Prospetto genere STUDENTI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95573982"/>
                  </a:ext>
                </a:extLst>
              </a:tr>
              <a:tr h="3984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>
                          <a:effectLst/>
                          <a:latin typeface="Avenir Book" panose="02000503020000020003" pitchFamily="2" charset="0"/>
                        </a:rPr>
                        <a:t>PROGETTO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>
                          <a:effectLst/>
                          <a:latin typeface="Avenir Book" panose="02000503020000020003" pitchFamily="2" charset="0"/>
                        </a:rPr>
                        <a:t>M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>
                          <a:effectLst/>
                          <a:latin typeface="Avenir Book" panose="02000503020000020003" pitchFamily="2" charset="0"/>
                        </a:rPr>
                        <a:t>F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Avenir Book" panose="02000503020000020003" pitchFamily="2" charset="0"/>
                        </a:rPr>
                        <a:t>altro/non dichiarato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TOTALE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4597394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Art&amp;Science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2078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2538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4638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15727070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Asimov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7486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7547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72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15105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3536246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Stage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72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58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b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\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90699216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HopE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92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73539649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839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03266699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Inspyre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\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81805217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408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828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0296244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Masterclass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1874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1396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3289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18013593"/>
                  </a:ext>
                </a:extLst>
              </a:tr>
              <a:tr h="22134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OCRA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774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1243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69558873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475E6604-FB6D-3943-61C3-25201B8DD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738927"/>
              </p:ext>
            </p:extLst>
          </p:nvPr>
        </p:nvGraphicFramePr>
        <p:xfrm>
          <a:off x="6311536" y="612474"/>
          <a:ext cx="4667250" cy="1972165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33450">
                  <a:extLst>
                    <a:ext uri="{9D8B030D-6E8A-4147-A177-3AD203B41FA5}">
                      <a16:colId xmlns:a16="http://schemas.microsoft.com/office/drawing/2014/main" val="3402460997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996383954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171750931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1526712208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4094684188"/>
                    </a:ext>
                  </a:extLst>
                </a:gridCol>
              </a:tblGrid>
              <a:tr h="321281"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Avenir Book" panose="02000503020000020003" pitchFamily="2" charset="0"/>
                        </a:rPr>
                        <a:t>Prospetto genere DOCENTI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2583897"/>
                  </a:ext>
                </a:extLst>
              </a:tr>
              <a:tr h="3212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>
                          <a:effectLst/>
                          <a:latin typeface="Avenir Book" panose="02000503020000020003" pitchFamily="2" charset="0"/>
                        </a:rPr>
                        <a:t>PROGETTO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Avenir Book" panose="02000503020000020003" pitchFamily="2" charset="0"/>
                        </a:rPr>
                        <a:t>M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Avenir Book" panose="02000503020000020003" pitchFamily="2" charset="0"/>
                        </a:rPr>
                        <a:t>F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Avenir Book" panose="02000503020000020003" pitchFamily="2" charset="0"/>
                        </a:rPr>
                        <a:t>altro/non dichiarato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TOTALE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8805362"/>
                  </a:ext>
                </a:extLst>
              </a:tr>
              <a:tr h="3212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Art&amp;Science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71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259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b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\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10214487"/>
                  </a:ext>
                </a:extLst>
              </a:tr>
              <a:tr h="3212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Radiolab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b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\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54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7569133"/>
                  </a:ext>
                </a:extLst>
              </a:tr>
              <a:tr h="3212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Lab2Go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61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b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\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4298867"/>
                  </a:ext>
                </a:extLst>
              </a:tr>
              <a:tr h="3212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PID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  <a:latin typeface="Avenir Book" panose="02000503020000020003" pitchFamily="2" charset="0"/>
                        </a:rPr>
                        <a:t>69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b="0" u="none" strike="noStrike" dirty="0">
                          <a:solidFill>
                            <a:srgbClr val="000000"/>
                          </a:solidFill>
                          <a:effectLst/>
                          <a:latin typeface="Avenir Book" panose="02000503020000020003" pitchFamily="2" charset="0"/>
                        </a:rPr>
                        <a:t>\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  <a:latin typeface="Avenir Book" panose="02000503020000020003" pitchFamily="2" charset="0"/>
                        </a:rPr>
                        <a:t>97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venir Book" panose="02000503020000020003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37700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454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410</Words>
  <Application>Microsoft Macintosh PowerPoint</Application>
  <PresentationFormat>Widescreen</PresentationFormat>
  <Paragraphs>242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Avenir Book</vt:lpstr>
      <vt:lpstr>Tema di Office</vt:lpstr>
      <vt:lpstr>REGISTRAZIONE SCUOLE, DOCENTI E ALUNNI PER  A.S. 2024/2025</vt:lpstr>
      <vt:lpstr>Presentazione standard di PowerPoint</vt:lpstr>
      <vt:lpstr>I dati di ogni progetto dovrebbero corrispondere ai dati inseriti nella tabella: PresenzeCostiProgettiCC3M.xlsx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bologna</dc:creator>
  <cp:lastModifiedBy>martina bologna</cp:lastModifiedBy>
  <cp:revision>2</cp:revision>
  <dcterms:created xsi:type="dcterms:W3CDTF">2025-09-24T14:39:47Z</dcterms:created>
  <dcterms:modified xsi:type="dcterms:W3CDTF">2025-10-01T12:31:30Z</dcterms:modified>
</cp:coreProperties>
</file>