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Ex1.xml" ContentType="application/vnd.ms-office.chartex+xml"/>
  <Override PartName="/ppt/charts/style7.xml" ContentType="application/vnd.ms-office.chartstyle+xml"/>
  <Override PartName="/ppt/charts/colors7.xml" ContentType="application/vnd.ms-office.chartcolorstyle+xml"/>
  <Override PartName="/ppt/charts/chart7.xml" ContentType="application/vnd.openxmlformats-officedocument.drawingml.chart+xml"/>
  <Override PartName="/ppt/charts/style8.xml" ContentType="application/vnd.ms-office.chartstyle+xml"/>
  <Override PartName="/ppt/charts/colors8.xml" ContentType="application/vnd.ms-office.chartcolorstyle+xml"/>
  <Override PartName="/ppt/charts/chart8.xml" ContentType="application/vnd.openxmlformats-officedocument.drawingml.chart+xml"/>
  <Override PartName="/ppt/charts/style9.xml" ContentType="application/vnd.ms-office.chartstyle+xml"/>
  <Override PartName="/ppt/charts/colors9.xml" ContentType="application/vnd.ms-office.chartcolorstyle+xml"/>
  <Override PartName="/ppt/charts/chart9.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0.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1.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2.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3.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4.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5.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6.xml" ContentType="application/vnd.openxmlformats-officedocument.drawingml.chart+xml"/>
  <Override PartName="/ppt/charts/style17.xml" ContentType="application/vnd.ms-office.chartstyle+xml"/>
  <Override PartName="/ppt/charts/colors17.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57" r:id="rId4"/>
    <p:sldId id="258" r:id="rId5"/>
    <p:sldId id="271" r:id="rId6"/>
    <p:sldId id="275" r:id="rId7"/>
    <p:sldId id="259" r:id="rId8"/>
    <p:sldId id="260" r:id="rId9"/>
    <p:sldId id="265" r:id="rId10"/>
    <p:sldId id="268" r:id="rId11"/>
    <p:sldId id="269" r:id="rId12"/>
    <p:sldId id="270" r:id="rId13"/>
    <p:sldId id="266" r:id="rId14"/>
    <p:sldId id="267" r:id="rId15"/>
    <p:sldId id="264" r:id="rId16"/>
    <p:sldId id="263" r:id="rId17"/>
    <p:sldId id="261" r:id="rId18"/>
    <p:sldId id="274" r:id="rId19"/>
    <p:sldId id="276" r:id="rId20"/>
    <p:sldId id="272" r:id="rId21"/>
    <p:sldId id="273"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BFF946-1AB7-4B40-9B11-965C23C21A56}" v="99" dt="2025-09-26T15:34:02.111"/>
  </p1510:revLst>
</p1510:revInfo>
</file>

<file path=ppt/tableStyles.xml><?xml version="1.0" encoding="utf-8"?>
<a:tblStyleLst xmlns:a="http://schemas.openxmlformats.org/drawingml/2006/main" def="{5C22544A-7EE6-4342-B048-85BDC9FD1C3A}">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49"/>
    <p:restoredTop sz="94485"/>
  </p:normalViewPr>
  <p:slideViewPr>
    <p:cSldViewPr snapToGrid="0">
      <p:cViewPr varScale="1">
        <p:scale>
          <a:sx n="113" d="100"/>
          <a:sy n="113" d="100"/>
        </p:scale>
        <p:origin x="108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a Bologna" userId="01f9bdef-635f-454a-a15b-af1f4db78e4d" providerId="ADAL" clId="{3A25FCA7-5587-55AA-83E3-FE29F50B45F9}"/>
    <pc:docChg chg="undo custSel addSld modSld sldOrd">
      <pc:chgData name="Martina Bologna" userId="01f9bdef-635f-454a-a15b-af1f4db78e4d" providerId="ADAL" clId="{3A25FCA7-5587-55AA-83E3-FE29F50B45F9}" dt="2025-10-01T12:26:22.193" v="1108" actId="20577"/>
      <pc:docMkLst>
        <pc:docMk/>
      </pc:docMkLst>
      <pc:sldChg chg="modSp mod">
        <pc:chgData name="Martina Bologna" userId="01f9bdef-635f-454a-a15b-af1f4db78e4d" providerId="ADAL" clId="{3A25FCA7-5587-55AA-83E3-FE29F50B45F9}" dt="2025-09-26T15:34:20.122" v="1102" actId="14100"/>
        <pc:sldMkLst>
          <pc:docMk/>
          <pc:sldMk cId="3020805028" sldId="256"/>
        </pc:sldMkLst>
        <pc:spChg chg="mod">
          <ac:chgData name="Martina Bologna" userId="01f9bdef-635f-454a-a15b-af1f4db78e4d" providerId="ADAL" clId="{3A25FCA7-5587-55AA-83E3-FE29F50B45F9}" dt="2025-09-26T15:34:20.122" v="1102" actId="14100"/>
          <ac:spMkLst>
            <pc:docMk/>
            <pc:sldMk cId="3020805028" sldId="256"/>
            <ac:spMk id="2" creationId="{A88E304D-960E-9AB1-EA6C-DB92004AD7E5}"/>
          </ac:spMkLst>
        </pc:spChg>
        <pc:spChg chg="mod">
          <ac:chgData name="Martina Bologna" userId="01f9bdef-635f-454a-a15b-af1f4db78e4d" providerId="ADAL" clId="{3A25FCA7-5587-55AA-83E3-FE29F50B45F9}" dt="2025-09-26T15:19:40.875" v="719" actId="1076"/>
          <ac:spMkLst>
            <pc:docMk/>
            <pc:sldMk cId="3020805028" sldId="256"/>
            <ac:spMk id="4" creationId="{D55CC6F5-30EA-4806-5EBA-BB9A2622A34E}"/>
          </ac:spMkLst>
        </pc:spChg>
      </pc:sldChg>
      <pc:sldChg chg="modSp mod">
        <pc:chgData name="Martina Bologna" userId="01f9bdef-635f-454a-a15b-af1f4db78e4d" providerId="ADAL" clId="{3A25FCA7-5587-55AA-83E3-FE29F50B45F9}" dt="2025-09-26T15:20:13.789" v="728" actId="404"/>
        <pc:sldMkLst>
          <pc:docMk/>
          <pc:sldMk cId="648065037" sldId="257"/>
        </pc:sldMkLst>
        <pc:graphicFrameChg chg="modGraphic">
          <ac:chgData name="Martina Bologna" userId="01f9bdef-635f-454a-a15b-af1f4db78e4d" providerId="ADAL" clId="{3A25FCA7-5587-55AA-83E3-FE29F50B45F9}" dt="2025-09-26T15:20:13.789" v="728" actId="404"/>
          <ac:graphicFrameMkLst>
            <pc:docMk/>
            <pc:sldMk cId="648065037" sldId="257"/>
            <ac:graphicFrameMk id="4" creationId="{844CE2E0-46DC-4BF6-C30C-384DA7B01604}"/>
          </ac:graphicFrameMkLst>
        </pc:graphicFrameChg>
      </pc:sldChg>
      <pc:sldChg chg="addSp modSp mod">
        <pc:chgData name="Martina Bologna" userId="01f9bdef-635f-454a-a15b-af1f4db78e4d" providerId="ADAL" clId="{3A25FCA7-5587-55AA-83E3-FE29F50B45F9}" dt="2025-09-26T15:22:17.814" v="787" actId="122"/>
        <pc:sldMkLst>
          <pc:docMk/>
          <pc:sldMk cId="3798715444" sldId="258"/>
        </pc:sldMkLst>
        <pc:spChg chg="add mod">
          <ac:chgData name="Martina Bologna" userId="01f9bdef-635f-454a-a15b-af1f4db78e4d" providerId="ADAL" clId="{3A25FCA7-5587-55AA-83E3-FE29F50B45F9}" dt="2025-09-26T15:22:17.814" v="787" actId="122"/>
          <ac:spMkLst>
            <pc:docMk/>
            <pc:sldMk cId="3798715444" sldId="258"/>
            <ac:spMk id="2" creationId="{91629CEC-7F8F-830C-9691-343182C3A86F}"/>
          </ac:spMkLst>
        </pc:spChg>
        <pc:spChg chg="mod">
          <ac:chgData name="Martina Bologna" userId="01f9bdef-635f-454a-a15b-af1f4db78e4d" providerId="ADAL" clId="{3A25FCA7-5587-55AA-83E3-FE29F50B45F9}" dt="2025-09-26T15:21:53.399" v="772" actId="1076"/>
          <ac:spMkLst>
            <pc:docMk/>
            <pc:sldMk cId="3798715444" sldId="258"/>
            <ac:spMk id="3" creationId="{25780461-1777-7930-2D95-F7F040F401F2}"/>
          </ac:spMkLst>
        </pc:spChg>
      </pc:sldChg>
      <pc:sldChg chg="modSp">
        <pc:chgData name="Martina Bologna" userId="01f9bdef-635f-454a-a15b-af1f4db78e4d" providerId="ADAL" clId="{3A25FCA7-5587-55AA-83E3-FE29F50B45F9}" dt="2025-09-26T15:28:04.769" v="864" actId="2711"/>
        <pc:sldMkLst>
          <pc:docMk/>
          <pc:sldMk cId="1708831722" sldId="259"/>
        </pc:sldMkLst>
        <pc:graphicFrameChg chg="mod">
          <ac:chgData name="Martina Bologna" userId="01f9bdef-635f-454a-a15b-af1f4db78e4d" providerId="ADAL" clId="{3A25FCA7-5587-55AA-83E3-FE29F50B45F9}" dt="2025-09-26T15:28:04.769" v="864" actId="2711"/>
          <ac:graphicFrameMkLst>
            <pc:docMk/>
            <pc:sldMk cId="1708831722" sldId="259"/>
            <ac:graphicFrameMk id="4" creationId="{81CDA4CA-0184-2514-25DD-E83C1A143CE9}"/>
          </ac:graphicFrameMkLst>
        </pc:graphicFrameChg>
      </pc:sldChg>
      <pc:sldChg chg="modSp">
        <pc:chgData name="Martina Bologna" userId="01f9bdef-635f-454a-a15b-af1f4db78e4d" providerId="ADAL" clId="{3A25FCA7-5587-55AA-83E3-FE29F50B45F9}" dt="2025-09-26T10:57:37.939" v="1" actId="2711"/>
        <pc:sldMkLst>
          <pc:docMk/>
          <pc:sldMk cId="4046505253" sldId="260"/>
        </pc:sldMkLst>
        <pc:graphicFrameChg chg="mod">
          <ac:chgData name="Martina Bologna" userId="01f9bdef-635f-454a-a15b-af1f4db78e4d" providerId="ADAL" clId="{3A25FCA7-5587-55AA-83E3-FE29F50B45F9}" dt="2025-09-26T10:57:37.939" v="1" actId="2711"/>
          <ac:graphicFrameMkLst>
            <pc:docMk/>
            <pc:sldMk cId="4046505253" sldId="260"/>
            <ac:graphicFrameMk id="4" creationId="{4FBA6FF5-48E6-DC56-6804-F7C9D202B720}"/>
          </ac:graphicFrameMkLst>
        </pc:graphicFrameChg>
      </pc:sldChg>
      <pc:sldChg chg="addSp modSp mod ord">
        <pc:chgData name="Martina Bologna" userId="01f9bdef-635f-454a-a15b-af1f4db78e4d" providerId="ADAL" clId="{3A25FCA7-5587-55AA-83E3-FE29F50B45F9}" dt="2025-09-26T15:05:21.384" v="666" actId="14100"/>
        <pc:sldMkLst>
          <pc:docMk/>
          <pc:sldMk cId="96787083" sldId="261"/>
        </pc:sldMkLst>
        <pc:graphicFrameChg chg="mod">
          <ac:chgData name="Martina Bologna" userId="01f9bdef-635f-454a-a15b-af1f4db78e4d" providerId="ADAL" clId="{3A25FCA7-5587-55AA-83E3-FE29F50B45F9}" dt="2025-09-26T10:57:46.488" v="2" actId="2711"/>
          <ac:graphicFrameMkLst>
            <pc:docMk/>
            <pc:sldMk cId="96787083" sldId="261"/>
            <ac:graphicFrameMk id="4" creationId="{89786416-B2A0-75CA-F8AE-2EAA7710BBE5}"/>
          </ac:graphicFrameMkLst>
        </pc:graphicFrameChg>
        <pc:cxnChg chg="add mod">
          <ac:chgData name="Martina Bologna" userId="01f9bdef-635f-454a-a15b-af1f4db78e4d" providerId="ADAL" clId="{3A25FCA7-5587-55AA-83E3-FE29F50B45F9}" dt="2025-09-26T15:05:21.384" v="666" actId="14100"/>
          <ac:cxnSpMkLst>
            <pc:docMk/>
            <pc:sldMk cId="96787083" sldId="261"/>
            <ac:cxnSpMk id="3" creationId="{25AEA4AE-1823-0C31-F55A-73035EF4569B}"/>
          </ac:cxnSpMkLst>
        </pc:cxnChg>
      </pc:sldChg>
      <pc:sldChg chg="modSp mod">
        <pc:chgData name="Martina Bologna" userId="01f9bdef-635f-454a-a15b-af1f4db78e4d" providerId="ADAL" clId="{3A25FCA7-5587-55AA-83E3-FE29F50B45F9}" dt="2025-10-01T12:25:57.264" v="1103" actId="20577"/>
        <pc:sldMkLst>
          <pc:docMk/>
          <pc:sldMk cId="984782238" sldId="262"/>
        </pc:sldMkLst>
        <pc:spChg chg="mod">
          <ac:chgData name="Martina Bologna" userId="01f9bdef-635f-454a-a15b-af1f4db78e4d" providerId="ADAL" clId="{3A25FCA7-5587-55AA-83E3-FE29F50B45F9}" dt="2025-10-01T12:25:57.264" v="1103" actId="20577"/>
          <ac:spMkLst>
            <pc:docMk/>
            <pc:sldMk cId="984782238" sldId="262"/>
            <ac:spMk id="3" creationId="{BF66C809-0EA3-305E-B6C5-48351F5C85AF}"/>
          </ac:spMkLst>
        </pc:spChg>
      </pc:sldChg>
      <pc:sldChg chg="modSp">
        <pc:chgData name="Martina Bologna" userId="01f9bdef-635f-454a-a15b-af1f4db78e4d" providerId="ADAL" clId="{3A25FCA7-5587-55AA-83E3-FE29F50B45F9}" dt="2025-09-26T15:29:15.523" v="881" actId="2711"/>
        <pc:sldMkLst>
          <pc:docMk/>
          <pc:sldMk cId="4058077336" sldId="263"/>
        </pc:sldMkLst>
        <pc:graphicFrameChg chg="mod">
          <ac:chgData name="Martina Bologna" userId="01f9bdef-635f-454a-a15b-af1f4db78e4d" providerId="ADAL" clId="{3A25FCA7-5587-55AA-83E3-FE29F50B45F9}" dt="2025-09-26T15:29:15.523" v="881" actId="2711"/>
          <ac:graphicFrameMkLst>
            <pc:docMk/>
            <pc:sldMk cId="4058077336" sldId="263"/>
            <ac:graphicFrameMk id="4" creationId="{A93BD5B3-3AD4-50DD-5785-9F9579CC48E6}"/>
          </ac:graphicFrameMkLst>
        </pc:graphicFrameChg>
      </pc:sldChg>
      <pc:sldChg chg="modSp">
        <pc:chgData name="Martina Bologna" userId="01f9bdef-635f-454a-a15b-af1f4db78e4d" providerId="ADAL" clId="{3A25FCA7-5587-55AA-83E3-FE29F50B45F9}" dt="2025-09-26T15:29:09.144" v="880"/>
        <pc:sldMkLst>
          <pc:docMk/>
          <pc:sldMk cId="2180952371" sldId="264"/>
        </pc:sldMkLst>
        <pc:graphicFrameChg chg="mod">
          <ac:chgData name="Martina Bologna" userId="01f9bdef-635f-454a-a15b-af1f4db78e4d" providerId="ADAL" clId="{3A25FCA7-5587-55AA-83E3-FE29F50B45F9}" dt="2025-09-26T15:29:09.144" v="880"/>
          <ac:graphicFrameMkLst>
            <pc:docMk/>
            <pc:sldMk cId="2180952371" sldId="264"/>
            <ac:graphicFrameMk id="4" creationId="{A16A5F80-8901-781B-632A-15FA0B7FCF77}"/>
          </ac:graphicFrameMkLst>
        </pc:graphicFrameChg>
      </pc:sldChg>
      <pc:sldChg chg="modSp">
        <pc:chgData name="Martina Bologna" userId="01f9bdef-635f-454a-a15b-af1f4db78e4d" providerId="ADAL" clId="{3A25FCA7-5587-55AA-83E3-FE29F50B45F9}" dt="2025-09-26T15:28:00.879" v="863" actId="2711"/>
        <pc:sldMkLst>
          <pc:docMk/>
          <pc:sldMk cId="2622575123" sldId="265"/>
        </pc:sldMkLst>
        <pc:graphicFrameChg chg="mod">
          <ac:chgData name="Martina Bologna" userId="01f9bdef-635f-454a-a15b-af1f4db78e4d" providerId="ADAL" clId="{3A25FCA7-5587-55AA-83E3-FE29F50B45F9}" dt="2025-09-26T15:28:00.879" v="863" actId="2711"/>
          <ac:graphicFrameMkLst>
            <pc:docMk/>
            <pc:sldMk cId="2622575123" sldId="265"/>
            <ac:graphicFrameMk id="3" creationId="{402BEC39-CCAD-DA02-C432-3CE93483C62D}"/>
          </ac:graphicFrameMkLst>
        </pc:graphicFrameChg>
      </pc:sldChg>
      <pc:sldChg chg="modSp ord">
        <pc:chgData name="Martina Bologna" userId="01f9bdef-635f-454a-a15b-af1f4db78e4d" providerId="ADAL" clId="{3A25FCA7-5587-55AA-83E3-FE29F50B45F9}" dt="2025-09-26T15:28:33.696" v="874" actId="403"/>
        <pc:sldMkLst>
          <pc:docMk/>
          <pc:sldMk cId="23406613" sldId="266"/>
        </pc:sldMkLst>
        <pc:graphicFrameChg chg="mod">
          <ac:chgData name="Martina Bologna" userId="01f9bdef-635f-454a-a15b-af1f4db78e4d" providerId="ADAL" clId="{3A25FCA7-5587-55AA-83E3-FE29F50B45F9}" dt="2025-09-26T15:28:33.696" v="874" actId="403"/>
          <ac:graphicFrameMkLst>
            <pc:docMk/>
            <pc:sldMk cId="23406613" sldId="266"/>
            <ac:graphicFrameMk id="2" creationId="{84C23DF8-73A4-D3D9-1F26-6F6EDD9881FA}"/>
          </ac:graphicFrameMkLst>
        </pc:graphicFrameChg>
      </pc:sldChg>
      <pc:sldChg chg="modSp ord">
        <pc:chgData name="Martina Bologna" userId="01f9bdef-635f-454a-a15b-af1f4db78e4d" providerId="ADAL" clId="{3A25FCA7-5587-55AA-83E3-FE29F50B45F9}" dt="2025-09-26T15:28:51.904" v="876" actId="2711"/>
        <pc:sldMkLst>
          <pc:docMk/>
          <pc:sldMk cId="1082275871" sldId="267"/>
        </pc:sldMkLst>
        <pc:graphicFrameChg chg="mod">
          <ac:chgData name="Martina Bologna" userId="01f9bdef-635f-454a-a15b-af1f4db78e4d" providerId="ADAL" clId="{3A25FCA7-5587-55AA-83E3-FE29F50B45F9}" dt="2025-09-26T15:28:51.904" v="876" actId="2711"/>
          <ac:graphicFrameMkLst>
            <pc:docMk/>
            <pc:sldMk cId="1082275871" sldId="267"/>
            <ac:graphicFrameMk id="2" creationId="{BA8EECFB-E06A-9AD5-5C41-9E4AC6945518}"/>
          </ac:graphicFrameMkLst>
        </pc:graphicFrameChg>
      </pc:sldChg>
      <pc:sldChg chg="modSp">
        <pc:chgData name="Martina Bologna" userId="01f9bdef-635f-454a-a15b-af1f4db78e4d" providerId="ADAL" clId="{3A25FCA7-5587-55AA-83E3-FE29F50B45F9}" dt="2025-09-26T15:28:10.408" v="865" actId="2711"/>
        <pc:sldMkLst>
          <pc:docMk/>
          <pc:sldMk cId="3442508150" sldId="268"/>
        </pc:sldMkLst>
        <pc:graphicFrameChg chg="mod">
          <ac:chgData name="Martina Bologna" userId="01f9bdef-635f-454a-a15b-af1f4db78e4d" providerId="ADAL" clId="{3A25FCA7-5587-55AA-83E3-FE29F50B45F9}" dt="2025-09-26T15:28:10.408" v="865" actId="2711"/>
          <ac:graphicFrameMkLst>
            <pc:docMk/>
            <pc:sldMk cId="3442508150" sldId="268"/>
            <ac:graphicFrameMk id="2" creationId="{9E793E94-7CF7-2AAA-2A92-70DB52CF087B}"/>
          </ac:graphicFrameMkLst>
        </pc:graphicFrameChg>
      </pc:sldChg>
      <pc:sldChg chg="modSp mod">
        <pc:chgData name="Martina Bologna" userId="01f9bdef-635f-454a-a15b-af1f4db78e4d" providerId="ADAL" clId="{3A25FCA7-5587-55AA-83E3-FE29F50B45F9}" dt="2025-09-26T15:28:19.228" v="867" actId="207"/>
        <pc:sldMkLst>
          <pc:docMk/>
          <pc:sldMk cId="2540151711" sldId="269"/>
        </pc:sldMkLst>
        <pc:graphicFrameChg chg="modGraphic">
          <ac:chgData name="Martina Bologna" userId="01f9bdef-635f-454a-a15b-af1f4db78e4d" providerId="ADAL" clId="{3A25FCA7-5587-55AA-83E3-FE29F50B45F9}" dt="2025-09-26T15:28:19.228" v="867" actId="207"/>
          <ac:graphicFrameMkLst>
            <pc:docMk/>
            <pc:sldMk cId="2540151711" sldId="269"/>
            <ac:graphicFrameMk id="3" creationId="{84EB6454-5F67-7B21-59FC-0B2348FFA2C2}"/>
          </ac:graphicFrameMkLst>
        </pc:graphicFrameChg>
      </pc:sldChg>
      <pc:sldChg chg="modSp">
        <pc:chgData name="Martina Bologna" userId="01f9bdef-635f-454a-a15b-af1f4db78e4d" providerId="ADAL" clId="{3A25FCA7-5587-55AA-83E3-FE29F50B45F9}" dt="2025-09-26T15:28:25.193" v="869" actId="113"/>
        <pc:sldMkLst>
          <pc:docMk/>
          <pc:sldMk cId="3238250221" sldId="270"/>
        </pc:sldMkLst>
        <pc:graphicFrameChg chg="mod">
          <ac:chgData name="Martina Bologna" userId="01f9bdef-635f-454a-a15b-af1f4db78e4d" providerId="ADAL" clId="{3A25FCA7-5587-55AA-83E3-FE29F50B45F9}" dt="2025-09-26T15:28:25.193" v="869" actId="113"/>
          <ac:graphicFrameMkLst>
            <pc:docMk/>
            <pc:sldMk cId="3238250221" sldId="270"/>
            <ac:graphicFrameMk id="2" creationId="{B73525A1-DE58-E9EB-EDF4-589D88975E1B}"/>
          </ac:graphicFrameMkLst>
        </pc:graphicFrameChg>
      </pc:sldChg>
      <pc:sldChg chg="addSp delSp modSp new mod">
        <pc:chgData name="Martina Bologna" userId="01f9bdef-635f-454a-a15b-af1f4db78e4d" providerId="ADAL" clId="{3A25FCA7-5587-55AA-83E3-FE29F50B45F9}" dt="2025-10-01T12:26:22.193" v="1108" actId="20577"/>
        <pc:sldMkLst>
          <pc:docMk/>
          <pc:sldMk cId="2056036202" sldId="271"/>
        </pc:sldMkLst>
        <pc:spChg chg="mod">
          <ac:chgData name="Martina Bologna" userId="01f9bdef-635f-454a-a15b-af1f4db78e4d" providerId="ADAL" clId="{3A25FCA7-5587-55AA-83E3-FE29F50B45F9}" dt="2025-09-26T15:22:29.529" v="790" actId="113"/>
          <ac:spMkLst>
            <pc:docMk/>
            <pc:sldMk cId="2056036202" sldId="271"/>
            <ac:spMk id="2" creationId="{D99276A1-DF46-A1C7-73CF-6533F6528860}"/>
          </ac:spMkLst>
        </pc:spChg>
        <pc:spChg chg="add mod">
          <ac:chgData name="Martina Bologna" userId="01f9bdef-635f-454a-a15b-af1f4db78e4d" providerId="ADAL" clId="{3A25FCA7-5587-55AA-83E3-FE29F50B45F9}" dt="2025-10-01T12:26:22.193" v="1108" actId="20577"/>
          <ac:spMkLst>
            <pc:docMk/>
            <pc:sldMk cId="2056036202" sldId="271"/>
            <ac:spMk id="6" creationId="{92A7CA69-1F9E-DF52-52AD-D1CB58E2D7EB}"/>
          </ac:spMkLst>
        </pc:spChg>
      </pc:sldChg>
      <pc:sldChg chg="addSp modSp new mod">
        <pc:chgData name="Martina Bologna" userId="01f9bdef-635f-454a-a15b-af1f4db78e4d" providerId="ADAL" clId="{3A25FCA7-5587-55AA-83E3-FE29F50B45F9}" dt="2025-09-26T15:33:47.933" v="1092" actId="1076"/>
        <pc:sldMkLst>
          <pc:docMk/>
          <pc:sldMk cId="1627069501" sldId="272"/>
        </pc:sldMkLst>
        <pc:spChg chg="add mod">
          <ac:chgData name="Martina Bologna" userId="01f9bdef-635f-454a-a15b-af1f4db78e4d" providerId="ADAL" clId="{3A25FCA7-5587-55AA-83E3-FE29F50B45F9}" dt="2025-09-26T15:33:47.933" v="1092" actId="1076"/>
          <ac:spMkLst>
            <pc:docMk/>
            <pc:sldMk cId="1627069501" sldId="272"/>
            <ac:spMk id="2" creationId="{647E59C1-6708-97FF-F875-44208509A5DF}"/>
          </ac:spMkLst>
        </pc:spChg>
      </pc:sldChg>
      <pc:sldChg chg="modSp new mod">
        <pc:chgData name="Martina Bologna" userId="01f9bdef-635f-454a-a15b-af1f4db78e4d" providerId="ADAL" clId="{3A25FCA7-5587-55AA-83E3-FE29F50B45F9}" dt="2025-09-26T15:34:07.803" v="1101" actId="27636"/>
        <pc:sldMkLst>
          <pc:docMk/>
          <pc:sldMk cId="2735925807" sldId="273"/>
        </pc:sldMkLst>
        <pc:spChg chg="mod">
          <ac:chgData name="Martina Bologna" userId="01f9bdef-635f-454a-a15b-af1f4db78e4d" providerId="ADAL" clId="{3A25FCA7-5587-55AA-83E3-FE29F50B45F9}" dt="2025-09-26T15:34:02.111" v="1099"/>
          <ac:spMkLst>
            <pc:docMk/>
            <pc:sldMk cId="2735925807" sldId="273"/>
            <ac:spMk id="2" creationId="{8CB9F906-C23C-B727-75AB-5E794D3430DF}"/>
          </ac:spMkLst>
        </pc:spChg>
        <pc:spChg chg="mod">
          <ac:chgData name="Martina Bologna" userId="01f9bdef-635f-454a-a15b-af1f4db78e4d" providerId="ADAL" clId="{3A25FCA7-5587-55AA-83E3-FE29F50B45F9}" dt="2025-09-26T15:34:07.803" v="1101" actId="27636"/>
          <ac:spMkLst>
            <pc:docMk/>
            <pc:sldMk cId="2735925807" sldId="273"/>
            <ac:spMk id="3" creationId="{3DF9DD24-272D-89E7-64EC-EFF8316C8B26}"/>
          </ac:spMkLst>
        </pc:spChg>
      </pc:sldChg>
      <pc:sldChg chg="addSp delSp modSp new mod ord">
        <pc:chgData name="Martina Bologna" userId="01f9bdef-635f-454a-a15b-af1f4db78e4d" providerId="ADAL" clId="{3A25FCA7-5587-55AA-83E3-FE29F50B45F9}" dt="2025-09-26T15:17:32.245" v="709" actId="27918"/>
        <pc:sldMkLst>
          <pc:docMk/>
          <pc:sldMk cId="301919503" sldId="274"/>
        </pc:sldMkLst>
        <pc:spChg chg="mod">
          <ac:chgData name="Martina Bologna" userId="01f9bdef-635f-454a-a15b-af1f4db78e4d" providerId="ADAL" clId="{3A25FCA7-5587-55AA-83E3-FE29F50B45F9}" dt="2025-09-26T15:04:42.846" v="661" actId="113"/>
          <ac:spMkLst>
            <pc:docMk/>
            <pc:sldMk cId="301919503" sldId="274"/>
            <ac:spMk id="2" creationId="{24933882-2314-EC3B-5D47-0F5E8FA8ED37}"/>
          </ac:spMkLst>
        </pc:spChg>
        <pc:graphicFrameChg chg="add mod">
          <ac:chgData name="Martina Bologna" userId="01f9bdef-635f-454a-a15b-af1f4db78e4d" providerId="ADAL" clId="{3A25FCA7-5587-55AA-83E3-FE29F50B45F9}" dt="2025-09-26T15:04:35.775" v="659" actId="2711"/>
          <ac:graphicFrameMkLst>
            <pc:docMk/>
            <pc:sldMk cId="301919503" sldId="274"/>
            <ac:graphicFrameMk id="4" creationId="{BF953B7E-3933-DFDB-4285-5987C205394D}"/>
          </ac:graphicFrameMkLst>
        </pc:graphicFrameChg>
        <pc:graphicFrameChg chg="add mod">
          <ac:chgData name="Martina Bologna" userId="01f9bdef-635f-454a-a15b-af1f4db78e4d" providerId="ADAL" clId="{3A25FCA7-5587-55AA-83E3-FE29F50B45F9}" dt="2025-09-26T15:05:43.597" v="669" actId="207"/>
          <ac:graphicFrameMkLst>
            <pc:docMk/>
            <pc:sldMk cId="301919503" sldId="274"/>
            <ac:graphicFrameMk id="6" creationId="{035873C8-82D6-FE94-C663-826032F10447}"/>
          </ac:graphicFrameMkLst>
        </pc:graphicFrameChg>
      </pc:sldChg>
      <pc:sldChg chg="addSp delSp modSp new mod">
        <pc:chgData name="Martina Bologna" userId="01f9bdef-635f-454a-a15b-af1f4db78e4d" providerId="ADAL" clId="{3A25FCA7-5587-55AA-83E3-FE29F50B45F9}" dt="2025-09-26T15:27:32.694" v="858" actId="113"/>
        <pc:sldMkLst>
          <pc:docMk/>
          <pc:sldMk cId="1954189243" sldId="275"/>
        </pc:sldMkLst>
        <pc:graphicFrameChg chg="add mod">
          <ac:chgData name="Martina Bologna" userId="01f9bdef-635f-454a-a15b-af1f4db78e4d" providerId="ADAL" clId="{3A25FCA7-5587-55AA-83E3-FE29F50B45F9}" dt="2025-09-26T15:24:58.802" v="817" actId="1076"/>
          <ac:graphicFrameMkLst>
            <pc:docMk/>
            <pc:sldMk cId="1954189243" sldId="275"/>
            <ac:graphicFrameMk id="4" creationId="{CCFB2A32-8085-E957-B2B7-C813E3FFABA2}"/>
          </ac:graphicFrameMkLst>
        </pc:graphicFrameChg>
        <pc:graphicFrameChg chg="add mod modGraphic">
          <ac:chgData name="Martina Bologna" userId="01f9bdef-635f-454a-a15b-af1f4db78e4d" providerId="ADAL" clId="{3A25FCA7-5587-55AA-83E3-FE29F50B45F9}" dt="2025-09-26T15:27:32.694" v="858" actId="113"/>
          <ac:graphicFrameMkLst>
            <pc:docMk/>
            <pc:sldMk cId="1954189243" sldId="275"/>
            <ac:graphicFrameMk id="5" creationId="{16A9BD96-596B-9BFF-BE23-23A2DD1A10DC}"/>
          </ac:graphicFrameMkLst>
        </pc:graphicFrameChg>
      </pc:sldChg>
      <pc:sldChg chg="addSp delSp modSp add mod">
        <pc:chgData name="Martina Bologna" userId="01f9bdef-635f-454a-a15b-af1f4db78e4d" providerId="ADAL" clId="{3A25FCA7-5587-55AA-83E3-FE29F50B45F9}" dt="2025-09-26T15:27:51.638" v="862" actId="14100"/>
        <pc:sldMkLst>
          <pc:docMk/>
          <pc:sldMk cId="2894835568" sldId="276"/>
        </pc:sldMkLst>
        <pc:graphicFrameChg chg="add mod">
          <ac:chgData name="Martina Bologna" userId="01f9bdef-635f-454a-a15b-af1f4db78e4d" providerId="ADAL" clId="{3A25FCA7-5587-55AA-83E3-FE29F50B45F9}" dt="2025-09-26T15:16:41.116" v="706" actId="14100"/>
          <ac:graphicFrameMkLst>
            <pc:docMk/>
            <pc:sldMk cId="2894835568" sldId="276"/>
            <ac:graphicFrameMk id="3" creationId="{31382202-AC26-E1A3-101B-67A08C39CD6F}"/>
          </ac:graphicFrameMkLst>
        </pc:graphicFrameChg>
        <pc:graphicFrameChg chg="add mod">
          <ac:chgData name="Martina Bologna" userId="01f9bdef-635f-454a-a15b-af1f4db78e4d" providerId="ADAL" clId="{3A25FCA7-5587-55AA-83E3-FE29F50B45F9}" dt="2025-09-26T15:27:51.638" v="862" actId="14100"/>
          <ac:graphicFrameMkLst>
            <pc:docMk/>
            <pc:sldMk cId="2894835568" sldId="276"/>
            <ac:graphicFrameMk id="5" creationId="{14D6AA9B-0890-D386-EF86-E1EE6A9AA9E6}"/>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istnazfisnucl-my.sharepoint.com/personal/mbologna_infn_it/Documents/CC3M/Questionari/Analisi%20questionari%20progetti%20AS.%202024-2025.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11.xml"/><Relationship Id="rId1" Type="http://schemas.microsoft.com/office/2011/relationships/chartStyle" Target="style11.xml"/></Relationships>
</file>

<file path=ppt/charts/_rels/chart11.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12.xml"/><Relationship Id="rId1" Type="http://schemas.microsoft.com/office/2011/relationships/chartStyle" Target="style12.xml"/></Relationships>
</file>

<file path=ppt/charts/_rels/chart12.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13.xml"/><Relationship Id="rId1" Type="http://schemas.microsoft.com/office/2011/relationships/chartStyle" Target="style13.xml"/></Relationships>
</file>

<file path=ppt/charts/_rels/chart13.xml.rels><?xml version="1.0" encoding="UTF-8" standalone="yes"?>
<Relationships xmlns="http://schemas.openxmlformats.org/package/2006/relationships"><Relationship Id="rId3" Type="http://schemas.openxmlformats.org/officeDocument/2006/relationships/oleObject" Target="https://istnazfisnucl-my.sharepoint.com/personal/mbologna_infn_it/Documents/CC3M/Questionari/Analisi%20questionari%20progetti%20AS.%202024-2025.xlsx" TargetMode="External"/><Relationship Id="rId2" Type="http://schemas.microsoft.com/office/2011/relationships/chartColorStyle" Target="colors14.xml"/><Relationship Id="rId1" Type="http://schemas.microsoft.com/office/2011/relationships/chartStyle" Target="style14.xml"/></Relationships>
</file>

<file path=ppt/charts/_rels/chart14.xml.rels><?xml version="1.0" encoding="UTF-8" standalone="yes"?>
<Relationships xmlns="http://schemas.openxmlformats.org/package/2006/relationships"><Relationship Id="rId3" Type="http://schemas.openxmlformats.org/officeDocument/2006/relationships/oleObject" Target="https://istnazfisnucl-my.sharepoint.com/personal/mbologna_infn_it/Documents/CC3M/Questionari/Analisi%20questionari%20progetti%20AS.%202024-2025.xlsx" TargetMode="External"/><Relationship Id="rId2" Type="http://schemas.microsoft.com/office/2011/relationships/chartColorStyle" Target="colors15.xml"/><Relationship Id="rId1" Type="http://schemas.microsoft.com/office/2011/relationships/chartStyle" Target="style15.xml"/></Relationships>
</file>

<file path=ppt/charts/_rels/chart15.xml.rels><?xml version="1.0" encoding="UTF-8" standalone="yes"?>
<Relationships xmlns="http://schemas.openxmlformats.org/package/2006/relationships"><Relationship Id="rId3" Type="http://schemas.openxmlformats.org/officeDocument/2006/relationships/oleObject" Target="https://istnazfisnucl-my.sharepoint.com/personal/mbologna_infn_it/Documents/CC3M/Questionari/Analisi%20questionari%20progetti%20AS.%202024-2025.xlsx" TargetMode="External"/><Relationship Id="rId2" Type="http://schemas.microsoft.com/office/2011/relationships/chartColorStyle" Target="colors16.xml"/><Relationship Id="rId1" Type="http://schemas.microsoft.com/office/2011/relationships/chartStyle" Target="style16.xml"/></Relationships>
</file>

<file path=ppt/charts/_rels/chart16.xml.rels><?xml version="1.0" encoding="UTF-8" standalone="yes"?>
<Relationships xmlns="http://schemas.openxmlformats.org/package/2006/relationships"><Relationship Id="rId3" Type="http://schemas.openxmlformats.org/officeDocument/2006/relationships/oleObject" Target="https://istnazfisnucl-my.sharepoint.com/personal/mbologna_infn_it/Documents/CC3M/Questionari/Analisi%20questionari%20progetti%20AS.%202024-2025.xlsx" TargetMode="External"/><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8.xml"/><Relationship Id="rId1" Type="http://schemas.microsoft.com/office/2011/relationships/chartStyle" Target="style8.xml"/></Relationships>
</file>

<file path=ppt/charts/_rels/chart8.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9.xml"/><Relationship Id="rId1" Type="http://schemas.microsoft.com/office/2011/relationships/chartStyle" Target="style9.xml"/></Relationships>
</file>

<file path=ppt/charts/_rels/chart9.xml.rels><?xml version="1.0" encoding="UTF-8" standalone="yes"?>
<Relationships xmlns="http://schemas.openxmlformats.org/package/2006/relationships"><Relationship Id="rId3" Type="http://schemas.openxmlformats.org/officeDocument/2006/relationships/oleObject" Target="file:////Users/user/Desktop/Analisi%20questionari%20progetti%20AS.%202024-2025.xlsx" TargetMode="External"/><Relationship Id="rId2" Type="http://schemas.microsoft.com/office/2011/relationships/chartColorStyle" Target="colors10.xml"/><Relationship Id="rId1" Type="http://schemas.microsoft.com/office/2011/relationships/chartStyle" Target="style10.xml"/></Relationships>
</file>

<file path=ppt/charts/_rels/chartEx1.xml.rels><?xml version="1.0" encoding="UTF-8" standalone="yes"?>
<Relationships xmlns="http://schemas.openxmlformats.org/package/2006/relationships"><Relationship Id="rId3" Type="http://schemas.microsoft.com/office/2011/relationships/chartColorStyle" Target="colors7.xml"/><Relationship Id="rId2" Type="http://schemas.microsoft.com/office/2011/relationships/chartStyle" Target="style7.xml"/><Relationship Id="rId1" Type="http://schemas.openxmlformats.org/officeDocument/2006/relationships/oleObject" Target="file:////Users/user/Desktop/Analisi%20questionari%20progetti%20AS.%202024-20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doughnut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7B5B-544A-BAE6-32143F3F6D7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7B5B-544A-BAE6-32143F3F6D7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7B5B-544A-BAE6-32143F3F6D70}"/>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7B5B-544A-BAE6-32143F3F6D70}"/>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7B5B-544A-BAE6-32143F3F6D70}"/>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7B5B-544A-BAE6-32143F3F6D70}"/>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7B5B-544A-BAE6-32143F3F6D70}"/>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7B5B-544A-BAE6-32143F3F6D70}"/>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7B5B-544A-BAE6-32143F3F6D70}"/>
              </c:ext>
            </c:extLst>
          </c:dPt>
          <c:dPt>
            <c:idx val="9"/>
            <c:bubble3D val="0"/>
            <c:spPr>
              <a:solidFill>
                <a:schemeClr val="accent4">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7B5B-544A-BAE6-32143F3F6D70}"/>
              </c:ext>
            </c:extLst>
          </c:dPt>
          <c:dLbls>
            <c:dLbl>
              <c:idx val="0"/>
              <c:layout>
                <c:manualLayout>
                  <c:x val="0.17913355256063959"/>
                  <c:y val="-7.7222659667541577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7B5B-544A-BAE6-32143F3F6D70}"/>
                </c:ext>
              </c:extLst>
            </c:dLbl>
            <c:dLbl>
              <c:idx val="2"/>
              <c:layout>
                <c:manualLayout>
                  <c:x val="-0.13020034938802419"/>
                  <c:y val="-9.5270970778138078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7B5B-544A-BAE6-32143F3F6D70}"/>
                </c:ext>
              </c:extLst>
            </c:dLbl>
            <c:dLbl>
              <c:idx val="3"/>
              <c:layout>
                <c:manualLayout>
                  <c:x val="-0.1200109003306946"/>
                  <c:y val="-0.1551428988043161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7B5B-544A-BAE6-32143F3F6D70}"/>
                </c:ext>
              </c:extLst>
            </c:dLbl>
            <c:dLbl>
              <c:idx val="4"/>
              <c:layout>
                <c:manualLayout>
                  <c:x val="-9.142341545654234E-2"/>
                  <c:y val="-0.18629687955672208"/>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B5B-544A-BAE6-32143F3F6D70}"/>
                </c:ext>
              </c:extLst>
            </c:dLbl>
            <c:dLbl>
              <c:idx val="5"/>
              <c:layout>
                <c:manualLayout>
                  <c:x val="-5.8927228424771105E-2"/>
                  <c:y val="-0.1340816564596092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7B5B-544A-BAE6-32143F3F6D70}"/>
                </c:ext>
              </c:extLst>
            </c:dLbl>
            <c:dLbl>
              <c:idx val="6"/>
              <c:layout>
                <c:manualLayout>
                  <c:x val="-5.631912876925501E-2"/>
                  <c:y val="-0.1624434237386993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7B5B-544A-BAE6-32143F3F6D70}"/>
                </c:ext>
              </c:extLst>
            </c:dLbl>
            <c:dLbl>
              <c:idx val="7"/>
              <c:layout>
                <c:manualLayout>
                  <c:x val="-1.1160066902983719E-2"/>
                  <c:y val="-0.1614606299212598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7B5B-544A-BAE6-32143F3F6D70}"/>
                </c:ext>
              </c:extLst>
            </c:dLbl>
            <c:dLbl>
              <c:idx val="8"/>
              <c:layout>
                <c:manualLayout>
                  <c:x val="0.13325337798354733"/>
                  <c:y val="-0.14334091571886848"/>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1-7B5B-544A-BAE6-32143F3F6D70}"/>
                </c:ext>
              </c:extLst>
            </c:dLbl>
            <c:dLbl>
              <c:idx val="9"/>
              <c:layout>
                <c:manualLayout>
                  <c:x val="4.7962585326961321E-2"/>
                  <c:y val="-0.160263925342665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3-7B5B-544A-BAE6-32143F3F6D70}"/>
                </c:ext>
              </c:extLst>
            </c:dLbl>
            <c:numFmt formatCode="0.00%" sourceLinked="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pattFill prst="pct75">
                    <a:fgClr>
                      <a:schemeClr val="dk1">
                        <a:lumMod val="75000"/>
                        <a:lumOff val="25000"/>
                      </a:schemeClr>
                    </a:fgClr>
                    <a:bgClr>
                      <a:schemeClr val="dk1">
                        <a:lumMod val="65000"/>
                        <a:lumOff val="35000"/>
                      </a:schemeClr>
                    </a:bgClr>
                  </a:pattFill>
                  <a:ln>
                    <a:noFill/>
                  </a:ln>
                </c15:spPr>
              </c:ext>
            </c:extLst>
          </c:dLbls>
          <c:cat>
            <c:strRef>
              <c:f>Bella!$A$2:$A$11</c:f>
              <c:strCache>
                <c:ptCount val="10"/>
                <c:pt idx="0">
                  <c:v>Art&amp;Science</c:v>
                </c:pt>
                <c:pt idx="1">
                  <c:v>Asimov</c:v>
                </c:pt>
                <c:pt idx="2">
                  <c:v>HopE</c:v>
                </c:pt>
                <c:pt idx="3">
                  <c:v>Inspyre </c:v>
                </c:pt>
                <c:pt idx="4">
                  <c:v>Lab2Go</c:v>
                </c:pt>
                <c:pt idx="5">
                  <c:v>Masterclass</c:v>
                </c:pt>
                <c:pt idx="6">
                  <c:v>OCRA</c:v>
                </c:pt>
                <c:pt idx="7">
                  <c:v>Radiolab</c:v>
                </c:pt>
                <c:pt idx="8">
                  <c:v>Stage</c:v>
                </c:pt>
                <c:pt idx="9">
                  <c:v>Game</c:v>
                </c:pt>
              </c:strCache>
            </c:strRef>
          </c:cat>
          <c:val>
            <c:numRef>
              <c:f>Bella!$B$2:$B$11</c:f>
              <c:numCache>
                <c:formatCode>General</c:formatCode>
                <c:ptCount val="10"/>
                <c:pt idx="0">
                  <c:v>892</c:v>
                </c:pt>
                <c:pt idx="1">
                  <c:v>15070</c:v>
                </c:pt>
                <c:pt idx="2">
                  <c:v>76</c:v>
                </c:pt>
                <c:pt idx="3">
                  <c:v>100</c:v>
                </c:pt>
                <c:pt idx="4">
                  <c:v>247</c:v>
                </c:pt>
                <c:pt idx="5">
                  <c:v>1140</c:v>
                </c:pt>
                <c:pt idx="6">
                  <c:v>146</c:v>
                </c:pt>
                <c:pt idx="7">
                  <c:v>94</c:v>
                </c:pt>
                <c:pt idx="8">
                  <c:v>90</c:v>
                </c:pt>
                <c:pt idx="9">
                  <c:v>29</c:v>
                </c:pt>
              </c:numCache>
            </c:numRef>
          </c:val>
          <c:extLst>
            <c:ext xmlns:c16="http://schemas.microsoft.com/office/drawing/2014/chart" uri="{C3380CC4-5D6E-409C-BE32-E72D297353CC}">
              <c16:uniqueId val="{00000014-7B5B-544A-BAE6-32143F3F6D70}"/>
            </c:ext>
          </c:extLst>
        </c:ser>
        <c:dLbls>
          <c:showLegendKey val="0"/>
          <c:showVal val="0"/>
          <c:showCatName val="0"/>
          <c:showSerName val="0"/>
          <c:showPercent val="1"/>
          <c:showBubbleSize val="0"/>
          <c:showLeaderLines val="0"/>
        </c:dLbls>
        <c:firstSliceAng val="0"/>
        <c:holeSize val="50"/>
      </c:doughnut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00" b="0" i="0" u="none" strike="noStrike" kern="1200" baseline="0">
              <a:solidFill>
                <a:schemeClr val="tx1"/>
              </a:solidFill>
              <a:latin typeface="Avenir Book" panose="02000503020000020003" pitchFamily="2" charset="0"/>
              <a:ea typeface="+mn-ea"/>
              <a:cs typeface="+mn-cs"/>
            </a:defRPr>
          </a:pPr>
          <a:endParaRPr lang="it-I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it-IT"/>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2400" b="1" i="0" u="none" strike="noStrike" kern="1200" spc="0" baseline="0">
                <a:solidFill>
                  <a:schemeClr val="tx1"/>
                </a:solidFill>
                <a:latin typeface="Avenir Book" panose="02000503020000020003" pitchFamily="2" charset="0"/>
                <a:ea typeface="+mn-ea"/>
                <a:cs typeface="+mn-cs"/>
              </a:defRPr>
            </a:pPr>
            <a:r>
              <a:rPr lang="it-IT" sz="2400" b="1" dirty="0">
                <a:latin typeface="Avenir Book" panose="02000503020000020003" pitchFamily="2" charset="0"/>
              </a:rPr>
              <a:t>Consiglieresti alle tue compagne e ai tuoi compagni di partecipare?   </a:t>
            </a:r>
          </a:p>
        </c:rich>
      </c:tx>
      <c:layout>
        <c:manualLayout>
          <c:xMode val="edge"/>
          <c:yMode val="edge"/>
          <c:x val="0.19317519586380769"/>
          <c:y val="2.5550891774098545E-2"/>
        </c:manualLayout>
      </c:layout>
      <c:overlay val="0"/>
      <c:spPr>
        <a:noFill/>
        <a:ln>
          <a:noFill/>
        </a:ln>
        <a:effectLst/>
      </c:spPr>
      <c:txPr>
        <a:bodyPr rot="0" spcFirstLastPara="1" vertOverflow="ellipsis" vert="horz" wrap="square" anchor="ctr" anchorCtr="1"/>
        <a:lstStyle/>
        <a:p>
          <a:pPr algn="ctr" rtl="0">
            <a:defRPr sz="2400" b="1"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pieChart>
        <c:varyColors val="1"/>
        <c:ser>
          <c:idx val="0"/>
          <c:order val="0"/>
          <c:tx>
            <c:strRef>
              <c:f>Bella!$Q$1</c:f>
              <c:strCache>
                <c:ptCount val="1"/>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795-9140-9EE1-37179420067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795-9140-9EE1-37179420067C}"/>
              </c:ext>
            </c:extLst>
          </c:dPt>
          <c:dLbls>
            <c:dLbl>
              <c:idx val="0"/>
              <c:tx>
                <c:rich>
                  <a:bodyPr/>
                  <a:lstStyle/>
                  <a:p>
                    <a:fld id="{7FA38A22-71DE-5E42-B343-1785E8EC7018}" type="CATEGORYNAME">
                      <a:rPr lang="en-US"/>
                      <a:pPr/>
                      <a:t>[NOME CATEGORIA]</a:t>
                    </a:fld>
                    <a:r>
                      <a:rPr lang="en-US" baseline="0"/>
                      <a:t>
</a:t>
                    </a:r>
                    <a:fld id="{8A97174D-4CFB-AF48-853B-5892065908F1}" type="PERCENTAGE">
                      <a:rPr lang="en-US" baseline="0"/>
                      <a:pPr/>
                      <a:t>[PERCENTUALE]</a:t>
                    </a:fld>
                    <a:r>
                      <a:rPr lang="en-US" baseline="0"/>
                      <a:t> - 14714</a:t>
                    </a:r>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795-9140-9EE1-37179420067C}"/>
                </c:ext>
              </c:extLst>
            </c:dLbl>
            <c:dLbl>
              <c:idx val="1"/>
              <c:tx>
                <c:rich>
                  <a:bodyPr/>
                  <a:lstStyle/>
                  <a:p>
                    <a:fld id="{E0E9B8C1-F716-EE45-855A-980C7DCB2BF2}" type="CATEGORYNAME">
                      <a:rPr lang="en-US"/>
                      <a:pPr/>
                      <a:t>[NOME CATEGORIA]</a:t>
                    </a:fld>
                    <a:r>
                      <a:rPr lang="en-US" baseline="0"/>
                      <a:t>
</a:t>
                    </a:r>
                    <a:fld id="{476495CE-4EDF-E946-9BC8-4849214DA85E}" type="PERCENTAGE">
                      <a:rPr lang="en-US" baseline="0"/>
                      <a:pPr/>
                      <a:t>[PERCENTUALE]</a:t>
                    </a:fld>
                    <a:r>
                      <a:rPr lang="en-US" baseline="0"/>
                      <a:t> - 2397</a:t>
                    </a:r>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A795-9140-9EE1-37179420067C}"/>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400" b="0" i="0" u="none" strike="noStrike" kern="1200" baseline="0">
                    <a:solidFill>
                      <a:schemeClr val="tx1"/>
                    </a:solidFill>
                    <a:latin typeface="+mn-lt"/>
                    <a:ea typeface="+mn-ea"/>
                    <a:cs typeface="+mn-cs"/>
                  </a:defRPr>
                </a:pPr>
                <a:endParaRPr lang="it-IT"/>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Bella!$P$2:$P$3</c:f>
              <c:strCache>
                <c:ptCount val="2"/>
                <c:pt idx="0">
                  <c:v>SI</c:v>
                </c:pt>
                <c:pt idx="1">
                  <c:v>NO</c:v>
                </c:pt>
              </c:strCache>
            </c:strRef>
          </c:cat>
          <c:val>
            <c:numRef>
              <c:f>Bella!$Q$2:$Q$3</c:f>
              <c:numCache>
                <c:formatCode>General</c:formatCode>
                <c:ptCount val="2"/>
                <c:pt idx="0">
                  <c:v>14714</c:v>
                </c:pt>
                <c:pt idx="1">
                  <c:v>2397</c:v>
                </c:pt>
              </c:numCache>
            </c:numRef>
          </c:val>
          <c:extLst>
            <c:ext xmlns:c16="http://schemas.microsoft.com/office/drawing/2014/chart" uri="{C3380CC4-5D6E-409C-BE32-E72D297353CC}">
              <c16:uniqueId val="{00000004-A795-9140-9EE1-37179420067C}"/>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legend>
    <c:plotVisOnly val="1"/>
    <c:dispBlanksAs val="gap"/>
    <c:showDLblsOverMax val="0"/>
  </c:chart>
  <c:spPr>
    <a:noFill/>
    <a:ln>
      <a:noFill/>
    </a:ln>
    <a:effectLst/>
  </c:spPr>
  <c:txPr>
    <a:bodyPr/>
    <a:lstStyle/>
    <a:p>
      <a:pPr>
        <a:defRPr>
          <a:solidFill>
            <a:schemeClr val="tx1"/>
          </a:solidFill>
        </a:defRPr>
      </a:pPr>
      <a:endParaRPr lang="it-IT"/>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800" b="0" i="0" u="none" strike="noStrike" kern="1200" spc="0" baseline="0">
                <a:solidFill>
                  <a:schemeClr val="tx1"/>
                </a:solidFill>
                <a:latin typeface="Avenir Book" panose="02000503020000020003" pitchFamily="2" charset="0"/>
                <a:ea typeface="+mn-ea"/>
                <a:cs typeface="+mn-cs"/>
              </a:defRPr>
            </a:pPr>
            <a:r>
              <a:rPr lang="it-IT" sz="2800" b="1" i="0" u="none" strike="noStrike">
                <a:solidFill>
                  <a:schemeClr val="tx1"/>
                </a:solidFill>
                <a:effectLst/>
                <a:latin typeface="Avenir Book" panose="02000503020000020003" pitchFamily="2" charset="0"/>
              </a:rPr>
              <a:t>Complessivamente che valutazione daresti al progetto?  </a:t>
            </a:r>
            <a:endParaRPr lang="it-IT" sz="2800">
              <a:solidFill>
                <a:schemeClr val="tx1"/>
              </a:solidFill>
              <a:effectLst/>
              <a:latin typeface="Avenir Book" panose="02000503020000020003" pitchFamily="2" charset="0"/>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800" b="0"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barChart>
        <c:barDir val="col"/>
        <c:grouping val="clustered"/>
        <c:varyColors val="0"/>
        <c:ser>
          <c:idx val="0"/>
          <c:order val="0"/>
          <c:tx>
            <c:strRef>
              <c:f>Bella!$N$1</c:f>
              <c:strCache>
                <c:ptCount val="1"/>
              </c:strCache>
            </c:strRef>
          </c:tx>
          <c:spPr>
            <a:solidFill>
              <a:schemeClr val="accent6">
                <a:lumMod val="60000"/>
                <a:lumOff val="40000"/>
              </a:schemeClr>
            </a:solidFill>
            <a:ln>
              <a:noFill/>
            </a:ln>
            <a:effectLst/>
          </c:spPr>
          <c:invertIfNegative val="0"/>
          <c:dLbls>
            <c:dLbl>
              <c:idx val="0"/>
              <c:tx>
                <c:rich>
                  <a:bodyPr/>
                  <a:lstStyle/>
                  <a:p>
                    <a:fld id="{EDB9F99D-5BBD-4C4F-B811-D8F8BA15CAF7}" type="VALUE">
                      <a:rPr lang="en-US"/>
                      <a:pPr/>
                      <a:t>[VALORE]</a:t>
                    </a:fld>
                    <a:endParaRPr lang="en-US"/>
                  </a:p>
                  <a:p>
                    <a:r>
                      <a:rPr lang="en-US"/>
                      <a:t>1,73%</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B52-7C44-990A-D66F31A99B5F}"/>
                </c:ext>
              </c:extLst>
            </c:dLbl>
            <c:dLbl>
              <c:idx val="1"/>
              <c:tx>
                <c:rich>
                  <a:bodyPr/>
                  <a:lstStyle/>
                  <a:p>
                    <a:fld id="{AAAD0155-8D5F-A943-9F4A-8974E96E0F37}" type="VALUE">
                      <a:rPr lang="en-US"/>
                      <a:pPr/>
                      <a:t>[VALORE]</a:t>
                    </a:fld>
                    <a:endParaRPr lang="en-US"/>
                  </a:p>
                  <a:p>
                    <a:r>
                      <a:rPr lang="en-US"/>
                      <a:t>2,29%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B52-7C44-990A-D66F31A99B5F}"/>
                </c:ext>
              </c:extLst>
            </c:dLbl>
            <c:dLbl>
              <c:idx val="2"/>
              <c:tx>
                <c:rich>
                  <a:bodyPr/>
                  <a:lstStyle/>
                  <a:p>
                    <a:fld id="{863AF97E-03DD-5D46-9AD9-0E54B3C353F8}" type="VALUE">
                      <a:rPr lang="en-US"/>
                      <a:pPr/>
                      <a:t>[VALORE]</a:t>
                    </a:fld>
                    <a:endParaRPr lang="en-US"/>
                  </a:p>
                  <a:p>
                    <a:r>
                      <a:rPr lang="en-US"/>
                      <a:t>12,47%</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B52-7C44-990A-D66F31A99B5F}"/>
                </c:ext>
              </c:extLst>
            </c:dLbl>
            <c:dLbl>
              <c:idx val="3"/>
              <c:tx>
                <c:rich>
                  <a:bodyPr/>
                  <a:lstStyle/>
                  <a:p>
                    <a:fld id="{E1D64028-0238-4643-8D9E-FB8D6DB1B34A}" type="VALUE">
                      <a:rPr lang="en-US"/>
                      <a:pPr/>
                      <a:t>[VALORE]</a:t>
                    </a:fld>
                    <a:endParaRPr lang="en-US"/>
                  </a:p>
                  <a:p>
                    <a:r>
                      <a:rPr lang="en-US"/>
                      <a:t>59,61%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B52-7C44-990A-D66F31A99B5F}"/>
                </c:ext>
              </c:extLst>
            </c:dLbl>
            <c:dLbl>
              <c:idx val="4"/>
              <c:tx>
                <c:rich>
                  <a:bodyPr/>
                  <a:lstStyle/>
                  <a:p>
                    <a:fld id="{0C844845-1AC5-8547-A9AC-2A06C0472D0F}" type="VALUE">
                      <a:rPr lang="en-US"/>
                      <a:pPr/>
                      <a:t>[VALORE]</a:t>
                    </a:fld>
                    <a:endParaRPr lang="en-US"/>
                  </a:p>
                  <a:p>
                    <a:r>
                      <a:rPr lang="en-US"/>
                      <a:t>23,91%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7B52-7C44-990A-D66F31A99B5F}"/>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Bella!$M$2:$M$6</c:f>
              <c:numCache>
                <c:formatCode>General</c:formatCode>
                <c:ptCount val="5"/>
                <c:pt idx="0">
                  <c:v>1</c:v>
                </c:pt>
                <c:pt idx="1">
                  <c:v>2</c:v>
                </c:pt>
                <c:pt idx="2">
                  <c:v>3</c:v>
                </c:pt>
                <c:pt idx="3">
                  <c:v>4</c:v>
                </c:pt>
                <c:pt idx="4">
                  <c:v>5</c:v>
                </c:pt>
              </c:numCache>
            </c:numRef>
          </c:cat>
          <c:val>
            <c:numRef>
              <c:f>Bella!$N$2:$N$6</c:f>
              <c:numCache>
                <c:formatCode>General</c:formatCode>
                <c:ptCount val="5"/>
                <c:pt idx="0">
                  <c:v>295</c:v>
                </c:pt>
                <c:pt idx="1">
                  <c:v>391</c:v>
                </c:pt>
                <c:pt idx="2">
                  <c:v>2130</c:v>
                </c:pt>
                <c:pt idx="3">
                  <c:v>10184</c:v>
                </c:pt>
                <c:pt idx="4">
                  <c:v>4085</c:v>
                </c:pt>
              </c:numCache>
            </c:numRef>
          </c:val>
          <c:extLst>
            <c:ext xmlns:c16="http://schemas.microsoft.com/office/drawing/2014/chart" uri="{C3380CC4-5D6E-409C-BE32-E72D297353CC}">
              <c16:uniqueId val="{00000005-7B52-7C44-990A-D66F31A99B5F}"/>
            </c:ext>
          </c:extLst>
        </c:ser>
        <c:dLbls>
          <c:showLegendKey val="0"/>
          <c:showVal val="0"/>
          <c:showCatName val="0"/>
          <c:showSerName val="0"/>
          <c:showPercent val="0"/>
          <c:showBubbleSize val="0"/>
        </c:dLbls>
        <c:gapWidth val="219"/>
        <c:overlap val="-27"/>
        <c:axId val="893729615"/>
        <c:axId val="894011455"/>
      </c:barChart>
      <c:catAx>
        <c:axId val="8937296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crossAx val="894011455"/>
        <c:crosses val="autoZero"/>
        <c:auto val="1"/>
        <c:lblAlgn val="ctr"/>
        <c:lblOffset val="100"/>
        <c:noMultiLvlLbl val="0"/>
      </c:catAx>
      <c:valAx>
        <c:axId val="894011455"/>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937296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400" b="0" i="0" u="none" strike="noStrike" kern="1200" spc="0" baseline="0">
                <a:solidFill>
                  <a:schemeClr val="tx1"/>
                </a:solidFill>
                <a:latin typeface="+mn-lt"/>
                <a:ea typeface="+mn-ea"/>
                <a:cs typeface="+mn-cs"/>
              </a:defRPr>
            </a:pPr>
            <a:r>
              <a:rPr lang="it-IT" sz="2400" b="1" i="0" u="none" strike="noStrike" dirty="0">
                <a:solidFill>
                  <a:schemeClr val="tx1"/>
                </a:solidFill>
                <a:effectLst/>
                <a:latin typeface="Avenir Book" panose="02000503020000020003" pitchFamily="2" charset="0"/>
              </a:rPr>
              <a:t>Concluso il progetto diresti che il tuo interesse per la scienza è:</a:t>
            </a:r>
            <a:r>
              <a:rPr lang="it-IT" sz="2400" dirty="0">
                <a:solidFill>
                  <a:schemeClr val="tx1"/>
                </a:solidFill>
                <a:effectLst/>
                <a:latin typeface="Avenir Book" panose="02000503020000020003" pitchFamily="2" charset="0"/>
              </a:rPr>
              <a:t> </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400" b="0" i="0" u="none" strike="noStrike" kern="1200" spc="0" baseline="0">
              <a:solidFill>
                <a:schemeClr val="tx1"/>
              </a:solidFill>
              <a:latin typeface="+mn-lt"/>
              <a:ea typeface="+mn-ea"/>
              <a:cs typeface="+mn-cs"/>
            </a:defRPr>
          </a:pPr>
          <a:endParaRPr lang="it-IT"/>
        </a:p>
      </c:txPr>
    </c:title>
    <c:autoTitleDeleted val="0"/>
    <c:plotArea>
      <c:layout/>
      <c:barChart>
        <c:barDir val="col"/>
        <c:grouping val="clustered"/>
        <c:varyColors val="0"/>
        <c:ser>
          <c:idx val="0"/>
          <c:order val="0"/>
          <c:tx>
            <c:strRef>
              <c:f>Bella!$J$1</c:f>
              <c:strCache>
                <c:ptCount val="1"/>
              </c:strCache>
            </c:strRef>
          </c:tx>
          <c:spPr>
            <a:solidFill>
              <a:schemeClr val="accent5">
                <a:lumMod val="60000"/>
                <a:lumOff val="40000"/>
              </a:schemeClr>
            </a:solidFill>
            <a:ln>
              <a:noFill/>
            </a:ln>
            <a:effectLst/>
          </c:spPr>
          <c:invertIfNegative val="0"/>
          <c:dLbls>
            <c:dLbl>
              <c:idx val="0"/>
              <c:tx>
                <c:rich>
                  <a:bodyPr/>
                  <a:lstStyle/>
                  <a:p>
                    <a:fld id="{5224A7E1-2C9B-EB4F-9B4B-96E8D03FADB5}" type="VALUE">
                      <a:rPr lang="en-US" smtClean="0"/>
                      <a:pPr/>
                      <a:t>[VALORE]</a:t>
                    </a:fld>
                    <a:endParaRPr lang="en-US"/>
                  </a:p>
                  <a:p>
                    <a:r>
                      <a:rPr lang="en-US"/>
                      <a:t>45,57%</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93D-9148-BDED-439C08B7E194}"/>
                </c:ext>
              </c:extLst>
            </c:dLbl>
            <c:dLbl>
              <c:idx val="1"/>
              <c:tx>
                <c:rich>
                  <a:bodyPr/>
                  <a:lstStyle/>
                  <a:p>
                    <a:fld id="{DA0D97D6-2911-224E-B23D-671B89E584A6}" type="VALUE">
                      <a:rPr lang="en-US" smtClean="0"/>
                      <a:pPr/>
                      <a:t>[VALORE]</a:t>
                    </a:fld>
                    <a:endParaRPr lang="en-US"/>
                  </a:p>
                  <a:p>
                    <a:r>
                      <a:rPr lang="en-US"/>
                      <a:t>45,36%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93D-9148-BDED-439C08B7E194}"/>
                </c:ext>
              </c:extLst>
            </c:dLbl>
            <c:dLbl>
              <c:idx val="2"/>
              <c:tx>
                <c:rich>
                  <a:bodyPr/>
                  <a:lstStyle/>
                  <a:p>
                    <a:fld id="{58B311CA-EE33-FA4E-9750-3F5C667ED0B6}" type="VALUE">
                      <a:rPr lang="en-US" smtClean="0"/>
                      <a:pPr/>
                      <a:t>[VALORE]</a:t>
                    </a:fld>
                    <a:endParaRPr lang="en-US"/>
                  </a:p>
                  <a:p>
                    <a:r>
                      <a:rPr lang="en-US"/>
                      <a:t>5,36%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93D-9148-BDED-439C08B7E194}"/>
                </c:ext>
              </c:extLst>
            </c:dLbl>
            <c:dLbl>
              <c:idx val="3"/>
              <c:tx>
                <c:rich>
                  <a:bodyPr/>
                  <a:lstStyle/>
                  <a:p>
                    <a:fld id="{0998C66E-7614-2244-A5D7-7C4A8DB5752B}" type="VALUE">
                      <a:rPr lang="en-US" smtClean="0"/>
                      <a:pPr/>
                      <a:t>[VALORE]</a:t>
                    </a:fld>
                    <a:endParaRPr lang="en-US"/>
                  </a:p>
                  <a:p>
                    <a:r>
                      <a:rPr lang="en-US"/>
                      <a:t>2,14%</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C93D-9148-BDED-439C08B7E194}"/>
                </c:ext>
              </c:extLst>
            </c:dLbl>
            <c:dLbl>
              <c:idx val="4"/>
              <c:tx>
                <c:rich>
                  <a:bodyPr/>
                  <a:lstStyle/>
                  <a:p>
                    <a:fld id="{CCCDA490-5000-A246-9C31-D80466854B82}" type="VALUE">
                      <a:rPr lang="en-US" smtClean="0"/>
                      <a:pPr/>
                      <a:t>[VALORE]</a:t>
                    </a:fld>
                    <a:endParaRPr lang="en-US"/>
                  </a:p>
                  <a:p>
                    <a:r>
                      <a:rPr lang="en-US"/>
                      <a:t>1,56%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C93D-9148-BDED-439C08B7E19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Bella!$I$2:$I$6</c:f>
              <c:strCache>
                <c:ptCount val="5"/>
                <c:pt idx="0">
                  <c:v>Aumentato </c:v>
                </c:pt>
                <c:pt idx="1">
                  <c:v>Uguale a prima </c:v>
                </c:pt>
                <c:pt idx="2">
                  <c:v>Non so</c:v>
                </c:pt>
                <c:pt idx="3">
                  <c:v>Diminuito </c:v>
                </c:pt>
                <c:pt idx="4">
                  <c:v>La scienza non mi interessa</c:v>
                </c:pt>
              </c:strCache>
            </c:strRef>
          </c:cat>
          <c:val>
            <c:numRef>
              <c:f>Bella!$J$2:$J$6</c:f>
              <c:numCache>
                <c:formatCode>General</c:formatCode>
                <c:ptCount val="5"/>
                <c:pt idx="0">
                  <c:v>7798</c:v>
                </c:pt>
                <c:pt idx="1">
                  <c:v>7761</c:v>
                </c:pt>
                <c:pt idx="2">
                  <c:v>918</c:v>
                </c:pt>
                <c:pt idx="3">
                  <c:v>367</c:v>
                </c:pt>
                <c:pt idx="4">
                  <c:v>267</c:v>
                </c:pt>
              </c:numCache>
            </c:numRef>
          </c:val>
          <c:extLst>
            <c:ext xmlns:c16="http://schemas.microsoft.com/office/drawing/2014/chart" uri="{C3380CC4-5D6E-409C-BE32-E72D297353CC}">
              <c16:uniqueId val="{00000000-C93D-9148-BDED-439C08B7E194}"/>
            </c:ext>
          </c:extLst>
        </c:ser>
        <c:dLbls>
          <c:showLegendKey val="0"/>
          <c:showVal val="0"/>
          <c:showCatName val="0"/>
          <c:showSerName val="0"/>
          <c:showPercent val="0"/>
          <c:showBubbleSize val="0"/>
        </c:dLbls>
        <c:gapWidth val="219"/>
        <c:overlap val="-27"/>
        <c:axId val="1127172543"/>
        <c:axId val="1127174255"/>
      </c:barChart>
      <c:catAx>
        <c:axId val="11271725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it-IT"/>
          </a:p>
        </c:txPr>
        <c:crossAx val="1127174255"/>
        <c:crosses val="autoZero"/>
        <c:auto val="1"/>
        <c:lblAlgn val="ctr"/>
        <c:lblOffset val="100"/>
        <c:noMultiLvlLbl val="0"/>
      </c:catAx>
      <c:valAx>
        <c:axId val="112717425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1271725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solidFill>
                <a:latin typeface="+mn-lt"/>
                <a:ea typeface="+mn-ea"/>
                <a:cs typeface="+mn-cs"/>
              </a:defRPr>
            </a:pPr>
            <a:r>
              <a:rPr lang="it-IT" sz="1800" dirty="0">
                <a:solidFill>
                  <a:schemeClr val="tx1"/>
                </a:solidFill>
                <a:latin typeface="Avenir Book" panose="02000503020000020003" pitchFamily="2" charset="0"/>
              </a:rPr>
              <a:t>Interesse</a:t>
            </a:r>
            <a:r>
              <a:rPr lang="it-IT" sz="1800" baseline="0" dirty="0">
                <a:solidFill>
                  <a:schemeClr val="tx1"/>
                </a:solidFill>
                <a:latin typeface="Avenir Book" panose="02000503020000020003" pitchFamily="2" charset="0"/>
              </a:rPr>
              <a:t> diminuito: che scuola frequenti?</a:t>
            </a:r>
            <a:endParaRPr lang="it-IT" sz="1800" dirty="0">
              <a:solidFill>
                <a:schemeClr val="tx1"/>
              </a:solidFill>
              <a:latin typeface="Avenir Book" panose="02000503020000020003" pitchFamily="2" charset="0"/>
            </a:endParaRP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solidFill>
              <a:latin typeface="+mn-lt"/>
              <a:ea typeface="+mn-ea"/>
              <a:cs typeface="+mn-cs"/>
            </a:defRPr>
          </a:pPr>
          <a:endParaRPr lang="it-IT"/>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Foglio2!$M$1:$M$8</c:f>
              <c:strCache>
                <c:ptCount val="8"/>
                <c:pt idx="0">
                  <c:v>Liceo musicale e coreutico</c:v>
                </c:pt>
                <c:pt idx="1">
                  <c:v>Liceo artistico</c:v>
                </c:pt>
                <c:pt idx="2">
                  <c:v>Altro</c:v>
                </c:pt>
                <c:pt idx="3">
                  <c:v>Liceo linguistico</c:v>
                </c:pt>
                <c:pt idx="4">
                  <c:v>Liceo scienze umane</c:v>
                </c:pt>
                <c:pt idx="5">
                  <c:v>Istituto tecnico</c:v>
                </c:pt>
                <c:pt idx="6">
                  <c:v>Liceo classico</c:v>
                </c:pt>
                <c:pt idx="7">
                  <c:v>Liceo scientifico (comprende scienze applicate, sportivo, ecc.) </c:v>
                </c:pt>
              </c:strCache>
            </c:strRef>
          </c:cat>
          <c:val>
            <c:numRef>
              <c:f>Foglio2!$N$1:$N$8</c:f>
              <c:numCache>
                <c:formatCode>General</c:formatCode>
                <c:ptCount val="8"/>
                <c:pt idx="0">
                  <c:v>1</c:v>
                </c:pt>
                <c:pt idx="1">
                  <c:v>4</c:v>
                </c:pt>
                <c:pt idx="2">
                  <c:v>6</c:v>
                </c:pt>
                <c:pt idx="3">
                  <c:v>15</c:v>
                </c:pt>
                <c:pt idx="4">
                  <c:v>18</c:v>
                </c:pt>
                <c:pt idx="5">
                  <c:v>31</c:v>
                </c:pt>
                <c:pt idx="6">
                  <c:v>35</c:v>
                </c:pt>
                <c:pt idx="7">
                  <c:v>257</c:v>
                </c:pt>
              </c:numCache>
            </c:numRef>
          </c:val>
          <c:extLst>
            <c:ext xmlns:c16="http://schemas.microsoft.com/office/drawing/2014/chart" uri="{C3380CC4-5D6E-409C-BE32-E72D297353CC}">
              <c16:uniqueId val="{00000000-892C-194C-9014-C7A45AF63722}"/>
            </c:ext>
          </c:extLst>
        </c:ser>
        <c:dLbls>
          <c:showLegendKey val="0"/>
          <c:showVal val="1"/>
          <c:showCatName val="0"/>
          <c:showSerName val="0"/>
          <c:showPercent val="0"/>
          <c:showBubbleSize val="0"/>
        </c:dLbls>
        <c:gapWidth val="182"/>
        <c:axId val="1115022255"/>
        <c:axId val="1115344207"/>
      </c:barChart>
      <c:catAx>
        <c:axId val="1115022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Avenir Book" panose="02000503020000020003" pitchFamily="2" charset="0"/>
                <a:ea typeface="+mn-ea"/>
                <a:cs typeface="+mn-cs"/>
              </a:defRPr>
            </a:pPr>
            <a:endParaRPr lang="it-IT"/>
          </a:p>
        </c:txPr>
        <c:crossAx val="1115344207"/>
        <c:crosses val="autoZero"/>
        <c:auto val="1"/>
        <c:lblAlgn val="ctr"/>
        <c:lblOffset val="100"/>
        <c:noMultiLvlLbl val="0"/>
      </c:catAx>
      <c:valAx>
        <c:axId val="111534420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11502225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venir Book" panose="02000503020000020003" pitchFamily="2" charset="0"/>
                <a:ea typeface="+mn-ea"/>
                <a:cs typeface="+mn-cs"/>
              </a:defRPr>
            </a:pPr>
            <a:r>
              <a:rPr lang="it-IT" b="1">
                <a:solidFill>
                  <a:schemeClr val="tx1"/>
                </a:solidFill>
                <a:latin typeface="Avenir Book" panose="02000503020000020003" pitchFamily="2" charset="0"/>
              </a:rPr>
              <a:t>Interesse diminuito: consiglieresti alle tue compagne e ai tuoi compagni di partecipare?  </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pieChart>
        <c:varyColors val="1"/>
        <c:ser>
          <c:idx val="0"/>
          <c:order val="0"/>
          <c:dPt>
            <c:idx val="0"/>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1-5594-C945-A48D-38C0D21C1C2A}"/>
              </c:ext>
            </c:extLst>
          </c:dPt>
          <c:dPt>
            <c:idx val="1"/>
            <c:bubble3D val="0"/>
            <c:spPr>
              <a:solidFill>
                <a:srgbClr val="C00000"/>
              </a:solidFill>
              <a:ln w="19050">
                <a:solidFill>
                  <a:schemeClr val="lt1"/>
                </a:solidFill>
              </a:ln>
              <a:effectLst/>
            </c:spPr>
            <c:extLst>
              <c:ext xmlns:c16="http://schemas.microsoft.com/office/drawing/2014/chart" uri="{C3380CC4-5D6E-409C-BE32-E72D297353CC}">
                <c16:uniqueId val="{00000003-5594-C945-A48D-38C0D21C1C2A}"/>
              </c:ext>
            </c:extLst>
          </c:dPt>
          <c:dLbls>
            <c:spPr>
              <a:solidFill>
                <a:schemeClr val="bg1"/>
              </a:solid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it-IT"/>
              </a:p>
            </c:txPr>
            <c:showLegendKey val="0"/>
            <c:showVal val="1"/>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Foglio2!$R$2:$R$3</c:f>
              <c:strCache>
                <c:ptCount val="2"/>
                <c:pt idx="0">
                  <c:v>Si</c:v>
                </c:pt>
                <c:pt idx="1">
                  <c:v>No</c:v>
                </c:pt>
              </c:strCache>
            </c:strRef>
          </c:cat>
          <c:val>
            <c:numRef>
              <c:f>Foglio2!$S$2:$S$3</c:f>
              <c:numCache>
                <c:formatCode>General</c:formatCode>
                <c:ptCount val="2"/>
                <c:pt idx="0">
                  <c:v>159</c:v>
                </c:pt>
                <c:pt idx="1">
                  <c:v>208</c:v>
                </c:pt>
              </c:numCache>
            </c:numRef>
          </c:val>
          <c:extLst>
            <c:ext xmlns:c16="http://schemas.microsoft.com/office/drawing/2014/chart" uri="{C3380CC4-5D6E-409C-BE32-E72D297353CC}">
              <c16:uniqueId val="{00000004-5594-C945-A48D-38C0D21C1C2A}"/>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venir Book" panose="02000503020000020003" pitchFamily="2" charset="0"/>
                <a:ea typeface="+mn-ea"/>
                <a:cs typeface="+mn-cs"/>
              </a:defRPr>
            </a:pPr>
            <a:r>
              <a:rPr lang="en-US" b="1">
                <a:solidFill>
                  <a:schemeClr val="tx1"/>
                </a:solidFill>
                <a:latin typeface="Avenir Book" panose="02000503020000020003" pitchFamily="2" charset="0"/>
              </a:rPr>
              <a:t>Interesse diminuito: aprescindere dal voto scolastico, quanto ti senti portata/o per la scienza/materie scientifiche? </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barChart>
        <c:barDir val="col"/>
        <c:grouping val="clustered"/>
        <c:varyColors val="0"/>
        <c:ser>
          <c:idx val="1"/>
          <c:order val="1"/>
          <c:tx>
            <c:strRef>
              <c:f>Foglio2!$AD$1</c:f>
              <c:strCache>
                <c:ptCount val="1"/>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venir Book" panose="02000503020000020003" pitchFamily="2" charset="0"/>
                    <a:ea typeface="+mn-ea"/>
                    <a:cs typeface="+mn-cs"/>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Foglio2!$AB$2:$AB$6</c:f>
              <c:strCache>
                <c:ptCount val="5"/>
                <c:pt idx="0">
                  <c:v>Molto portata/o </c:v>
                </c:pt>
                <c:pt idx="1">
                  <c:v>Abbastanza portata/o </c:v>
                </c:pt>
                <c:pt idx="2">
                  <c:v>Non so</c:v>
                </c:pt>
                <c:pt idx="3">
                  <c:v>Poco portata/o </c:v>
                </c:pt>
                <c:pt idx="4">
                  <c:v>Per niente portata/o </c:v>
                </c:pt>
              </c:strCache>
            </c:strRef>
          </c:cat>
          <c:val>
            <c:numRef>
              <c:f>Foglio2!$AD$2:$AD$6</c:f>
              <c:numCache>
                <c:formatCode>General</c:formatCode>
                <c:ptCount val="5"/>
                <c:pt idx="0">
                  <c:v>25</c:v>
                </c:pt>
                <c:pt idx="1">
                  <c:v>123</c:v>
                </c:pt>
                <c:pt idx="2">
                  <c:v>107</c:v>
                </c:pt>
                <c:pt idx="3">
                  <c:v>69</c:v>
                </c:pt>
                <c:pt idx="4">
                  <c:v>43</c:v>
                </c:pt>
              </c:numCache>
            </c:numRef>
          </c:val>
          <c:extLst>
            <c:ext xmlns:c16="http://schemas.microsoft.com/office/drawing/2014/chart" uri="{C3380CC4-5D6E-409C-BE32-E72D297353CC}">
              <c16:uniqueId val="{00000000-B9F3-8D4E-9433-257188FB75D0}"/>
            </c:ext>
          </c:extLst>
        </c:ser>
        <c:dLbls>
          <c:showLegendKey val="0"/>
          <c:showVal val="0"/>
          <c:showCatName val="0"/>
          <c:showSerName val="0"/>
          <c:showPercent val="0"/>
          <c:showBubbleSize val="0"/>
        </c:dLbls>
        <c:gapWidth val="219"/>
        <c:overlap val="-27"/>
        <c:axId val="1546399343"/>
        <c:axId val="1546401055"/>
        <c:extLst>
          <c:ext xmlns:c15="http://schemas.microsoft.com/office/drawing/2012/chart" uri="{02D57815-91ED-43cb-92C2-25804820EDAC}">
            <c15:filteredBarSeries>
              <c15:ser>
                <c:idx val="0"/>
                <c:order val="0"/>
                <c:tx>
                  <c:strRef>
                    <c:extLst>
                      <c:ext uri="{02D57815-91ED-43cb-92C2-25804820EDAC}">
                        <c15:formulaRef>
                          <c15:sqref>Foglio2!$AC$1</c15:sqref>
                        </c15:formulaRef>
                      </c:ext>
                    </c:extLst>
                    <c:strCache>
                      <c:ptCount val="1"/>
                    </c:strCache>
                  </c:strRef>
                </c:tx>
                <c:spPr>
                  <a:solidFill>
                    <a:schemeClr val="accent1"/>
                  </a:solidFill>
                  <a:ln>
                    <a:noFill/>
                  </a:ln>
                  <a:effectLst/>
                </c:spPr>
                <c:invertIfNegative val="0"/>
                <c:cat>
                  <c:strRef>
                    <c:extLst>
                      <c:ext uri="{02D57815-91ED-43cb-92C2-25804820EDAC}">
                        <c15:formulaRef>
                          <c15:sqref>Foglio2!$AB$2:$AB$6</c15:sqref>
                        </c15:formulaRef>
                      </c:ext>
                    </c:extLst>
                    <c:strCache>
                      <c:ptCount val="5"/>
                      <c:pt idx="0">
                        <c:v>Molto portata/o </c:v>
                      </c:pt>
                      <c:pt idx="1">
                        <c:v>Abbastanza portata/o </c:v>
                      </c:pt>
                      <c:pt idx="2">
                        <c:v>Non so</c:v>
                      </c:pt>
                      <c:pt idx="3">
                        <c:v>Poco portata/o </c:v>
                      </c:pt>
                      <c:pt idx="4">
                        <c:v>Per niente portata/o </c:v>
                      </c:pt>
                    </c:strCache>
                  </c:strRef>
                </c:cat>
                <c:val>
                  <c:numRef>
                    <c:extLst>
                      <c:ext uri="{02D57815-91ED-43cb-92C2-25804820EDAC}">
                        <c15:formulaRef>
                          <c15:sqref>Foglio2!$AC$2:$AC$6</c15:sqref>
                        </c15:formulaRef>
                      </c:ext>
                    </c:extLst>
                    <c:numCache>
                      <c:formatCode>General</c:formatCode>
                      <c:ptCount val="5"/>
                    </c:numCache>
                  </c:numRef>
                </c:val>
                <c:extLst>
                  <c:ext xmlns:c16="http://schemas.microsoft.com/office/drawing/2014/chart" uri="{C3380CC4-5D6E-409C-BE32-E72D297353CC}">
                    <c16:uniqueId val="{00000001-B9F3-8D4E-9433-257188FB75D0}"/>
                  </c:ext>
                </c:extLst>
              </c15:ser>
            </c15:filteredBarSeries>
          </c:ext>
        </c:extLst>
      </c:barChart>
      <c:catAx>
        <c:axId val="1546399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venir Book" panose="02000503020000020003" pitchFamily="2" charset="0"/>
                <a:ea typeface="+mn-ea"/>
                <a:cs typeface="+mn-cs"/>
              </a:defRPr>
            </a:pPr>
            <a:endParaRPr lang="it-IT"/>
          </a:p>
        </c:txPr>
        <c:crossAx val="1546401055"/>
        <c:crosses val="autoZero"/>
        <c:auto val="1"/>
        <c:lblAlgn val="ctr"/>
        <c:lblOffset val="100"/>
        <c:noMultiLvlLbl val="0"/>
      </c:catAx>
      <c:valAx>
        <c:axId val="154640105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5463993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1400" b="1" i="0" u="none" strike="noStrike" kern="1200" spc="0" baseline="0">
                <a:solidFill>
                  <a:schemeClr val="tx1"/>
                </a:solidFill>
                <a:latin typeface="Avenir Book" panose="02000503020000020003" pitchFamily="2" charset="0"/>
                <a:ea typeface="+mn-ea"/>
                <a:cs typeface="+mn-cs"/>
              </a:defRPr>
            </a:pPr>
            <a:r>
              <a:rPr lang="it-IT" b="1"/>
              <a:t>Interesse diminuito: secondo te, impari più facilmente quando...</a:t>
            </a:r>
          </a:p>
        </c:rich>
      </c:tx>
      <c:overlay val="0"/>
      <c:spPr>
        <a:noFill/>
        <a:ln>
          <a:noFill/>
        </a:ln>
        <a:effectLst/>
      </c:spPr>
      <c:txPr>
        <a:bodyPr rot="0" spcFirstLastPara="1" vertOverflow="ellipsis" vert="horz" wrap="square" anchor="ctr" anchorCtr="1"/>
        <a:lstStyle/>
        <a:p>
          <a:pPr algn="ctr" rtl="0">
            <a:defRPr sz="1400" b="1"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barChart>
        <c:barDir val="bar"/>
        <c:grouping val="clustered"/>
        <c:varyColors val="0"/>
        <c:ser>
          <c:idx val="0"/>
          <c:order val="0"/>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venir Book" panose="02000503020000020003" pitchFamily="2" charset="0"/>
                    <a:ea typeface="+mn-ea"/>
                    <a:cs typeface="+mn-cs"/>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Foglio2!$AM$2:$AM$9</c:f>
              <c:strCache>
                <c:ptCount val="8"/>
                <c:pt idx="0">
                  <c:v>Altro</c:v>
                </c:pt>
                <c:pt idx="1">
                  <c:v>Nessuna delle precedenti </c:v>
                </c:pt>
                <c:pt idx="2">
                  <c:v>Non so </c:v>
                </c:pt>
                <c:pt idx="3">
                  <c:v>Leggi da solo un testo </c:v>
                </c:pt>
                <c:pt idx="4">
                  <c:v>Lavori in gruppo per portare a termine un progetto </c:v>
                </c:pt>
                <c:pt idx="5">
                  <c:v>Partecipi ad attivita di laboratorio mettendo in pratica cio che ti e stato spiegato</c:v>
                </c:pt>
                <c:pt idx="6">
                  <c:v>Ripeti a qualcuno quello che hai letto </c:v>
                </c:pt>
                <c:pt idx="7">
                  <c:v>Ascolti la spiegazione dell’insegnante </c:v>
                </c:pt>
              </c:strCache>
            </c:strRef>
          </c:cat>
          <c:val>
            <c:numRef>
              <c:f>Foglio2!$AN$2:$AN$9</c:f>
              <c:numCache>
                <c:formatCode>General</c:formatCode>
                <c:ptCount val="8"/>
                <c:pt idx="0">
                  <c:v>20</c:v>
                </c:pt>
                <c:pt idx="1">
                  <c:v>20</c:v>
                </c:pt>
                <c:pt idx="2">
                  <c:v>21</c:v>
                </c:pt>
                <c:pt idx="3">
                  <c:v>42</c:v>
                </c:pt>
                <c:pt idx="4">
                  <c:v>45</c:v>
                </c:pt>
                <c:pt idx="5">
                  <c:v>63</c:v>
                </c:pt>
                <c:pt idx="6">
                  <c:v>64</c:v>
                </c:pt>
                <c:pt idx="7">
                  <c:v>122</c:v>
                </c:pt>
              </c:numCache>
            </c:numRef>
          </c:val>
          <c:extLst>
            <c:ext xmlns:c16="http://schemas.microsoft.com/office/drawing/2014/chart" uri="{C3380CC4-5D6E-409C-BE32-E72D297353CC}">
              <c16:uniqueId val="{00000000-4D4A-A243-BF53-979295AEE065}"/>
            </c:ext>
          </c:extLst>
        </c:ser>
        <c:dLbls>
          <c:showLegendKey val="0"/>
          <c:showVal val="1"/>
          <c:showCatName val="0"/>
          <c:showSerName val="0"/>
          <c:showPercent val="0"/>
          <c:showBubbleSize val="0"/>
        </c:dLbls>
        <c:gapWidth val="182"/>
        <c:axId val="1546603567"/>
        <c:axId val="1546643375"/>
      </c:barChart>
      <c:catAx>
        <c:axId val="154660356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venir Book" panose="02000503020000020003" pitchFamily="2" charset="0"/>
                <a:ea typeface="+mn-ea"/>
                <a:cs typeface="+mn-cs"/>
              </a:defRPr>
            </a:pPr>
            <a:endParaRPr lang="it-IT"/>
          </a:p>
        </c:txPr>
        <c:crossAx val="1546643375"/>
        <c:crosses val="autoZero"/>
        <c:auto val="1"/>
        <c:lblAlgn val="ctr"/>
        <c:lblOffset val="100"/>
        <c:noMultiLvlLbl val="0"/>
      </c:catAx>
      <c:valAx>
        <c:axId val="154664337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venir Book" panose="02000503020000020003" pitchFamily="2" charset="0"/>
                <a:ea typeface="+mn-ea"/>
                <a:cs typeface="+mn-cs"/>
              </a:defRPr>
            </a:pPr>
            <a:endParaRPr lang="it-IT"/>
          </a:p>
        </c:txPr>
        <c:crossAx val="1546603567"/>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Avenir Book" panose="02000503020000020003" pitchFamily="2" charset="0"/>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800" b="0" i="0" u="none" strike="noStrike" kern="1200" spc="0" baseline="0">
                <a:solidFill>
                  <a:schemeClr val="tx1"/>
                </a:solidFill>
                <a:latin typeface="Avenir Book" panose="02000503020000020003" pitchFamily="2" charset="0"/>
                <a:ea typeface="+mn-ea"/>
                <a:cs typeface="+mn-cs"/>
              </a:defRPr>
            </a:pPr>
            <a:r>
              <a:rPr lang="it-IT" sz="2800" b="1" i="0" u="none" strike="noStrike">
                <a:solidFill>
                  <a:schemeClr val="tx1"/>
                </a:solidFill>
                <a:effectLst/>
                <a:latin typeface="Avenir Book" panose="02000503020000020003" pitchFamily="2" charset="0"/>
              </a:rPr>
              <a:t>Che scuola frequenti?</a:t>
            </a:r>
            <a:r>
              <a:rPr lang="it-IT" sz="2800">
                <a:solidFill>
                  <a:schemeClr val="tx1"/>
                </a:solidFill>
                <a:effectLst/>
                <a:latin typeface="Avenir Book" panose="02000503020000020003" pitchFamily="2" charset="0"/>
              </a:rPr>
              <a:t> </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800" b="0"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manualLayout>
          <c:layoutTarget val="inner"/>
          <c:xMode val="edge"/>
          <c:yMode val="edge"/>
          <c:x val="0.34836662863455464"/>
          <c:y val="0.10918629089907957"/>
          <c:w val="0.63177736486211034"/>
          <c:h val="0.84422460050032178"/>
        </c:manualLayout>
      </c:layout>
      <c:barChart>
        <c:barDir val="bar"/>
        <c:grouping val="clustered"/>
        <c:varyColors val="0"/>
        <c:ser>
          <c:idx val="2"/>
          <c:order val="2"/>
          <c:tx>
            <c:strRef>
              <c:f>Bella!$D$1</c:f>
              <c:strCache>
                <c:ptCount val="1"/>
              </c:strCache>
            </c:strRef>
          </c:tx>
          <c:spPr>
            <a:solidFill>
              <a:schemeClr val="accent4">
                <a:tint val="65000"/>
              </a:schemeClr>
            </a:solidFill>
            <a:ln>
              <a:noFill/>
            </a:ln>
            <a:effectLst/>
          </c:spPr>
          <c:invertIfNegative val="0"/>
          <c:dLbls>
            <c:dLbl>
              <c:idx val="0"/>
              <c:tx>
                <c:rich>
                  <a:bodyPr/>
                  <a:lstStyle/>
                  <a:p>
                    <a:fld id="{2521AE9A-C0F3-BA49-8A48-C581FD593822}" type="VALUE">
                      <a:rPr lang="en-US" smtClean="0"/>
                      <a:pPr/>
                      <a:t>[VALORE]</a:t>
                    </a:fld>
                    <a:endParaRPr lang="en-US" dirty="0"/>
                  </a:p>
                  <a:p>
                    <a:r>
                      <a:rPr lang="en-US" dirty="0"/>
                      <a:t>0,15%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84B6-8D4C-807C-52A616F3C759}"/>
                </c:ext>
              </c:extLst>
            </c:dLbl>
            <c:dLbl>
              <c:idx val="1"/>
              <c:tx>
                <c:rich>
                  <a:bodyPr/>
                  <a:lstStyle/>
                  <a:p>
                    <a:fld id="{533AD3FB-F959-1742-BDFB-617CF1A235CA}" type="VALUE">
                      <a:rPr lang="en-US" smtClean="0"/>
                      <a:pPr/>
                      <a:t>[VALORE]</a:t>
                    </a:fld>
                    <a:endParaRPr lang="en-US"/>
                  </a:p>
                  <a:p>
                    <a:r>
                      <a:rPr lang="en-US"/>
                      <a:t>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84B6-8D4C-807C-52A616F3C759}"/>
                </c:ext>
              </c:extLst>
            </c:dLbl>
            <c:dLbl>
              <c:idx val="2"/>
              <c:tx>
                <c:rich>
                  <a:bodyPr/>
                  <a:lstStyle/>
                  <a:p>
                    <a:fld id="{565211CB-BD82-064B-999F-94938F90CE98}" type="VALUE">
                      <a:rPr lang="en-US" smtClean="0"/>
                      <a:pPr/>
                      <a:t>[VALORE]</a:t>
                    </a:fld>
                    <a:endParaRPr lang="en-US"/>
                  </a:p>
                  <a:p>
                    <a:r>
                      <a:rPr lang="en-US"/>
                      <a:t>1,63%</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84B6-8D4C-807C-52A616F3C759}"/>
                </c:ext>
              </c:extLst>
            </c:dLbl>
            <c:dLbl>
              <c:idx val="3"/>
              <c:tx>
                <c:rich>
                  <a:bodyPr/>
                  <a:lstStyle/>
                  <a:p>
                    <a:fld id="{9BB2E423-D67C-7740-9282-742A96926553}" type="VALUE">
                      <a:rPr lang="en-US" smtClean="0"/>
                      <a:pPr/>
                      <a:t>[VALORE]</a:t>
                    </a:fld>
                    <a:r>
                      <a:rPr lang="en-US" dirty="0"/>
                      <a:t> </a:t>
                    </a:r>
                  </a:p>
                  <a:p>
                    <a:r>
                      <a:rPr lang="en-US" dirty="0"/>
                      <a:t>3,78%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84B6-8D4C-807C-52A616F3C759}"/>
                </c:ext>
              </c:extLst>
            </c:dLbl>
            <c:dLbl>
              <c:idx val="4"/>
              <c:layout>
                <c:manualLayout>
                  <c:x val="2.203167808352851E-3"/>
                  <c:y val="0"/>
                </c:manualLayout>
              </c:layout>
              <c:tx>
                <c:rich>
                  <a:bodyPr/>
                  <a:lstStyle/>
                  <a:p>
                    <a:fld id="{47667C05-3C66-1647-9DAC-155D7180FBB2}" type="VALUE">
                      <a:rPr lang="en-US" smtClean="0"/>
                      <a:pPr/>
                      <a:t>[VALORE]</a:t>
                    </a:fld>
                    <a:endParaRPr lang="en-US" dirty="0"/>
                  </a:p>
                  <a:p>
                    <a:r>
                      <a:rPr lang="en-US" dirty="0"/>
                      <a:t>5,29%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4B6-8D4C-807C-52A616F3C759}"/>
                </c:ext>
              </c:extLst>
            </c:dLbl>
            <c:dLbl>
              <c:idx val="5"/>
              <c:tx>
                <c:rich>
                  <a:bodyPr/>
                  <a:lstStyle/>
                  <a:p>
                    <a:fld id="{DD646AA9-41AA-764E-8612-EF85FE2749ED}" type="VALUE">
                      <a:rPr lang="en-US" smtClean="0"/>
                      <a:pPr/>
                      <a:t>[VALORE]</a:t>
                    </a:fld>
                    <a:endParaRPr lang="en-US"/>
                  </a:p>
                  <a:p>
                    <a:r>
                      <a:rPr lang="en-US"/>
                      <a:t>5,79%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4B6-8D4C-807C-52A616F3C759}"/>
                </c:ext>
              </c:extLst>
            </c:dLbl>
            <c:dLbl>
              <c:idx val="6"/>
              <c:tx>
                <c:rich>
                  <a:bodyPr/>
                  <a:lstStyle/>
                  <a:p>
                    <a:fld id="{24EEEE49-0F26-4147-8392-8F0484B137AC}" type="VALUE">
                      <a:rPr lang="en-US" smtClean="0"/>
                      <a:pPr/>
                      <a:t>[VALORE]</a:t>
                    </a:fld>
                    <a:endParaRPr lang="en-US"/>
                  </a:p>
                  <a:p>
                    <a:r>
                      <a:rPr lang="en-US"/>
                      <a:t>10,88%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4B6-8D4C-807C-52A616F3C759}"/>
                </c:ext>
              </c:extLst>
            </c:dLbl>
            <c:dLbl>
              <c:idx val="7"/>
              <c:tx>
                <c:rich>
                  <a:bodyPr/>
                  <a:lstStyle/>
                  <a:p>
                    <a:fld id="{392C4927-1E8F-464C-9A15-A52D2C99DE7C}" type="VALUE">
                      <a:rPr lang="en-US" smtClean="0"/>
                      <a:pPr/>
                      <a:t>[VALORE]</a:t>
                    </a:fld>
                    <a:endParaRPr lang="en-US" dirty="0"/>
                  </a:p>
                  <a:p>
                    <a:r>
                      <a:rPr lang="en-US" dirty="0"/>
                      <a:t>71,46%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4B6-8D4C-807C-52A616F3C75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Bella!$A$2:$A$9</c:f>
              <c:strCache>
                <c:ptCount val="8"/>
                <c:pt idx="0">
                  <c:v>Liceo musicale e coreutico</c:v>
                </c:pt>
                <c:pt idx="1">
                  <c:v>Liceo artistico </c:v>
                </c:pt>
                <c:pt idx="2">
                  <c:v>Altro</c:v>
                </c:pt>
                <c:pt idx="3">
                  <c:v>Liceo scienze umane</c:v>
                </c:pt>
                <c:pt idx="4">
                  <c:v>Istituto tecnico</c:v>
                </c:pt>
                <c:pt idx="5">
                  <c:v>Liceo linguistico</c:v>
                </c:pt>
                <c:pt idx="6">
                  <c:v>Liceo classico</c:v>
                </c:pt>
                <c:pt idx="7">
                  <c:v>Liceo scientifico (comprende scienze applicate, sportivo…)</c:v>
                </c:pt>
              </c:strCache>
            </c:strRef>
          </c:cat>
          <c:val>
            <c:numRef>
              <c:f>Bella!$D$2:$D$9</c:f>
              <c:numCache>
                <c:formatCode>General</c:formatCode>
                <c:ptCount val="8"/>
                <c:pt idx="0">
                  <c:v>27</c:v>
                </c:pt>
                <c:pt idx="1">
                  <c:v>178</c:v>
                </c:pt>
                <c:pt idx="2">
                  <c:v>289</c:v>
                </c:pt>
                <c:pt idx="3">
                  <c:v>670</c:v>
                </c:pt>
                <c:pt idx="4">
                  <c:v>938</c:v>
                </c:pt>
                <c:pt idx="5">
                  <c:v>1025</c:v>
                </c:pt>
                <c:pt idx="6">
                  <c:v>1928</c:v>
                </c:pt>
                <c:pt idx="7">
                  <c:v>12660</c:v>
                </c:pt>
              </c:numCache>
            </c:numRef>
          </c:val>
          <c:extLst>
            <c:ext xmlns:c16="http://schemas.microsoft.com/office/drawing/2014/chart" uri="{C3380CC4-5D6E-409C-BE32-E72D297353CC}">
              <c16:uniqueId val="{00000000-84B6-8D4C-807C-52A616F3C759}"/>
            </c:ext>
          </c:extLst>
        </c:ser>
        <c:dLbls>
          <c:dLblPos val="outEnd"/>
          <c:showLegendKey val="0"/>
          <c:showVal val="1"/>
          <c:showCatName val="0"/>
          <c:showSerName val="0"/>
          <c:showPercent val="0"/>
          <c:showBubbleSize val="0"/>
        </c:dLbls>
        <c:gapWidth val="182"/>
        <c:axId val="894274095"/>
        <c:axId val="894234415"/>
        <c:extLst>
          <c:ext xmlns:c15="http://schemas.microsoft.com/office/drawing/2012/chart" uri="{02D57815-91ED-43cb-92C2-25804820EDAC}">
            <c15:filteredBarSeries>
              <c15:ser>
                <c:idx val="0"/>
                <c:order val="0"/>
                <c:tx>
                  <c:strRef>
                    <c:extLst>
                      <c:ext uri="{02D57815-91ED-43cb-92C2-25804820EDAC}">
                        <c15:formulaRef>
                          <c15:sqref>Bella!$B$1</c15:sqref>
                        </c15:formulaRef>
                      </c:ext>
                    </c:extLst>
                    <c:strCache>
                      <c:ptCount val="1"/>
                    </c:strCache>
                  </c:strRef>
                </c:tx>
                <c:spPr>
                  <a:solidFill>
                    <a:schemeClr val="accent4">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Bella!$A$2:$A$9</c15:sqref>
                        </c15:formulaRef>
                      </c:ext>
                    </c:extLst>
                    <c:strCache>
                      <c:ptCount val="8"/>
                      <c:pt idx="0">
                        <c:v>Liceo musicale e coreutico</c:v>
                      </c:pt>
                      <c:pt idx="1">
                        <c:v>Liceo artistico </c:v>
                      </c:pt>
                      <c:pt idx="2">
                        <c:v>Altro</c:v>
                      </c:pt>
                      <c:pt idx="3">
                        <c:v>Liceo scienze umane</c:v>
                      </c:pt>
                      <c:pt idx="4">
                        <c:v>Istituto tecnico</c:v>
                      </c:pt>
                      <c:pt idx="5">
                        <c:v>Liceo linguistico</c:v>
                      </c:pt>
                      <c:pt idx="6">
                        <c:v>Liceo classico</c:v>
                      </c:pt>
                      <c:pt idx="7">
                        <c:v>Liceo scientifico (comprende scienze applicate, sportivo…)</c:v>
                      </c:pt>
                    </c:strCache>
                  </c:strRef>
                </c:cat>
                <c:val>
                  <c:numRef>
                    <c:extLst>
                      <c:ext uri="{02D57815-91ED-43cb-92C2-25804820EDAC}">
                        <c15:formulaRef>
                          <c15:sqref>Bella!$B$2:$B$9</c15:sqref>
                        </c15:formulaRef>
                      </c:ext>
                    </c:extLst>
                    <c:numCache>
                      <c:formatCode>General</c:formatCode>
                      <c:ptCount val="8"/>
                    </c:numCache>
                  </c:numRef>
                </c:val>
                <c:extLst>
                  <c:ext xmlns:c16="http://schemas.microsoft.com/office/drawing/2014/chart" uri="{C3380CC4-5D6E-409C-BE32-E72D297353CC}">
                    <c16:uniqueId val="{00000001-84B6-8D4C-807C-52A616F3C759}"/>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Bella!$C$1</c15:sqref>
                        </c15:formulaRef>
                      </c:ext>
                    </c:extLst>
                    <c:strCache>
                      <c:ptCount val="1"/>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Bella!$A$2:$A$9</c15:sqref>
                        </c15:formulaRef>
                      </c:ext>
                    </c:extLst>
                    <c:strCache>
                      <c:ptCount val="8"/>
                      <c:pt idx="0">
                        <c:v>Liceo musicale e coreutico</c:v>
                      </c:pt>
                      <c:pt idx="1">
                        <c:v>Liceo artistico </c:v>
                      </c:pt>
                      <c:pt idx="2">
                        <c:v>Altro</c:v>
                      </c:pt>
                      <c:pt idx="3">
                        <c:v>Liceo scienze umane</c:v>
                      </c:pt>
                      <c:pt idx="4">
                        <c:v>Istituto tecnico</c:v>
                      </c:pt>
                      <c:pt idx="5">
                        <c:v>Liceo linguistico</c:v>
                      </c:pt>
                      <c:pt idx="6">
                        <c:v>Liceo classico</c:v>
                      </c:pt>
                      <c:pt idx="7">
                        <c:v>Liceo scientifico (comprende scienze applicate, sportivo…)</c:v>
                      </c:pt>
                    </c:strCache>
                  </c:strRef>
                </c:cat>
                <c:val>
                  <c:numRef>
                    <c:extLst xmlns:c15="http://schemas.microsoft.com/office/drawing/2012/chart">
                      <c:ext xmlns:c15="http://schemas.microsoft.com/office/drawing/2012/chart" uri="{02D57815-91ED-43cb-92C2-25804820EDAC}">
                        <c15:formulaRef>
                          <c15:sqref>Bella!$C$2:$C$9</c15:sqref>
                        </c15:formulaRef>
                      </c:ext>
                    </c:extLst>
                    <c:numCache>
                      <c:formatCode>General</c:formatCode>
                      <c:ptCount val="8"/>
                    </c:numCache>
                  </c:numRef>
                </c:val>
                <c:extLst xmlns:c15="http://schemas.microsoft.com/office/drawing/2012/chart">
                  <c:ext xmlns:c16="http://schemas.microsoft.com/office/drawing/2014/chart" uri="{C3380CC4-5D6E-409C-BE32-E72D297353CC}">
                    <c16:uniqueId val="{00000002-84B6-8D4C-807C-52A616F3C759}"/>
                  </c:ext>
                </c:extLst>
              </c15:ser>
            </c15:filteredBarSeries>
          </c:ext>
        </c:extLst>
      </c:barChart>
      <c:catAx>
        <c:axId val="8942740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crossAx val="894234415"/>
        <c:crosses val="autoZero"/>
        <c:auto val="1"/>
        <c:lblAlgn val="ctr"/>
        <c:lblOffset val="100"/>
        <c:noMultiLvlLbl val="0"/>
      </c:catAx>
      <c:valAx>
        <c:axId val="89423441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89427409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3200" b="0" i="0" u="none" strike="noStrike" kern="1200" spc="0" baseline="0">
                <a:solidFill>
                  <a:schemeClr val="tx1"/>
                </a:solidFill>
                <a:latin typeface="+mn-lt"/>
                <a:ea typeface="+mn-ea"/>
                <a:cs typeface="+mn-cs"/>
              </a:defRPr>
            </a:pPr>
            <a:r>
              <a:rPr lang="it-IT" sz="3200" b="1" i="0" u="none" strike="noStrike" dirty="0">
                <a:solidFill>
                  <a:schemeClr val="tx1"/>
                </a:solidFill>
                <a:effectLst/>
                <a:latin typeface="Avenir Book" panose="02000503020000020003" pitchFamily="2" charset="0"/>
              </a:rPr>
              <a:t>Che classe frequenti?</a:t>
            </a:r>
            <a:r>
              <a:rPr lang="it-IT" sz="3200" dirty="0">
                <a:solidFill>
                  <a:schemeClr val="tx1"/>
                </a:solidFill>
                <a:effectLst/>
                <a:latin typeface="Avenir Book" panose="02000503020000020003" pitchFamily="2" charset="0"/>
              </a:rPr>
              <a:t> </a:t>
            </a:r>
          </a:p>
        </c:rich>
      </c:tx>
      <c:layout>
        <c:manualLayout>
          <c:xMode val="edge"/>
          <c:yMode val="edge"/>
          <c:x val="0.25269970489063392"/>
          <c:y val="1.2962962962962963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3200" b="0" i="0" u="none" strike="noStrike" kern="1200" spc="0" baseline="0">
              <a:solidFill>
                <a:schemeClr val="tx1"/>
              </a:solidFill>
              <a:latin typeface="+mn-lt"/>
              <a:ea typeface="+mn-ea"/>
              <a:cs typeface="+mn-cs"/>
            </a:defRPr>
          </a:pPr>
          <a:endParaRPr lang="it-IT"/>
        </a:p>
      </c:txPr>
    </c:title>
    <c:autoTitleDeleted val="0"/>
    <c:plotArea>
      <c:layout/>
      <c:pieChart>
        <c:varyColors val="1"/>
        <c:ser>
          <c:idx val="0"/>
          <c:order val="0"/>
          <c:tx>
            <c:strRef>
              <c:f>Bella!$G$1</c:f>
              <c:strCache>
                <c:ptCount val="1"/>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279-1F4D-BC56-075FE6A49A1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279-1F4D-BC56-075FE6A49A1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279-1F4D-BC56-075FE6A49A1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279-1F4D-BC56-075FE6A49A1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3279-1F4D-BC56-075FE6A49A11}"/>
              </c:ext>
            </c:extLst>
          </c:dPt>
          <c:dLbls>
            <c:dLbl>
              <c:idx val="0"/>
              <c:layout>
                <c:manualLayout>
                  <c:x val="-6.0243398086055555E-2"/>
                  <c:y val="-1.1917827955312677E-17"/>
                </c:manualLayout>
              </c:layout>
              <c:tx>
                <c:rich>
                  <a:bodyPr/>
                  <a:lstStyle/>
                  <a:p>
                    <a:fld id="{9EA5FEFD-A7F6-A64B-9D6B-2E4391DD65A5}" type="CATEGORYNAME">
                      <a:rPr lang="en-US"/>
                      <a:pPr/>
                      <a:t>[NOME CATEGORIA]</a:t>
                    </a:fld>
                    <a:r>
                      <a:rPr lang="en-US" baseline="0" dirty="0"/>
                      <a:t>
</a:t>
                    </a:r>
                    <a:fld id="{809EA30F-BFA4-5B42-A6DF-066578CE771A}" type="PERCENTAGE">
                      <a:rPr lang="en-US" baseline="0" smtClean="0"/>
                      <a:pPr/>
                      <a:t>[PERCENTUALE]</a:t>
                    </a:fld>
                    <a:r>
                      <a:rPr lang="en-US" baseline="0" dirty="0"/>
                      <a:t> - 106</a:t>
                    </a: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3279-1F4D-BC56-075FE6A49A11}"/>
                </c:ext>
              </c:extLst>
            </c:dLbl>
            <c:dLbl>
              <c:idx val="1"/>
              <c:tx>
                <c:rich>
                  <a:bodyPr/>
                  <a:lstStyle/>
                  <a:p>
                    <a:fld id="{6A7CF7CD-1378-EE46-9FE2-90C5E37743DF}" type="CATEGORYNAME">
                      <a:rPr lang="en-US"/>
                      <a:pPr/>
                      <a:t>[NOME CATEGORIA]</a:t>
                    </a:fld>
                    <a:r>
                      <a:rPr lang="en-US" baseline="0"/>
                      <a:t>
</a:t>
                    </a:r>
                    <a:fld id="{7C598D4E-1390-344B-9789-C525E5FA426F}" type="PERCENTAGE">
                      <a:rPr lang="en-US" baseline="0" smtClean="0"/>
                      <a:pPr/>
                      <a:t>[PERCENTUALE]</a:t>
                    </a:fld>
                    <a:r>
                      <a:rPr lang="en-US" baseline="0"/>
                      <a:t> - 515</a:t>
                    </a:r>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279-1F4D-BC56-075FE6A49A11}"/>
                </c:ext>
              </c:extLst>
            </c:dLbl>
            <c:dLbl>
              <c:idx val="2"/>
              <c:tx>
                <c:rich>
                  <a:bodyPr/>
                  <a:lstStyle/>
                  <a:p>
                    <a:fld id="{D29E450E-3EB1-1143-9AA0-B41EA05542C8}" type="CATEGORYNAME">
                      <a:rPr lang="en-US"/>
                      <a:pPr/>
                      <a:t>[NOME CATEGORIA]</a:t>
                    </a:fld>
                    <a:r>
                      <a:rPr lang="en-US" baseline="0"/>
                      <a:t>
</a:t>
                    </a:r>
                    <a:fld id="{A876A655-8675-4A45-9FE6-059C09335C37}" type="PERCENTAGE">
                      <a:rPr lang="en-US" baseline="0" smtClean="0"/>
                      <a:pPr/>
                      <a:t>[PERCENTUALE]</a:t>
                    </a:fld>
                    <a:r>
                      <a:rPr lang="en-US" baseline="0"/>
                      <a:t> - 8159</a:t>
                    </a:r>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3279-1F4D-BC56-075FE6A49A11}"/>
                </c:ext>
              </c:extLst>
            </c:dLbl>
            <c:dLbl>
              <c:idx val="3"/>
              <c:tx>
                <c:rich>
                  <a:bodyPr/>
                  <a:lstStyle/>
                  <a:p>
                    <a:fld id="{5BCDA989-1C90-DF4E-9590-76AFA8DAD9F5}" type="CATEGORYNAME">
                      <a:rPr lang="en-US"/>
                      <a:pPr/>
                      <a:t>[NOME CATEGORIA]</a:t>
                    </a:fld>
                    <a:r>
                      <a:rPr lang="en-US" baseline="0"/>
                      <a:t>
</a:t>
                    </a:r>
                    <a:fld id="{92CC1998-06B0-F444-96A0-68A447423316}" type="PERCENTAGE">
                      <a:rPr lang="en-US" baseline="0" smtClean="0"/>
                      <a:pPr/>
                      <a:t>[PERCENTUALE]</a:t>
                    </a:fld>
                    <a:r>
                      <a:rPr lang="en-US" baseline="0"/>
                      <a:t> - 5861</a:t>
                    </a:r>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3279-1F4D-BC56-075FE6A49A11}"/>
                </c:ext>
              </c:extLst>
            </c:dLbl>
            <c:dLbl>
              <c:idx val="4"/>
              <c:tx>
                <c:rich>
                  <a:bodyPr/>
                  <a:lstStyle/>
                  <a:p>
                    <a:fld id="{651BA276-7986-4548-93B4-CE9DFFFD82E1}" type="CATEGORYNAME">
                      <a:rPr lang="en-US"/>
                      <a:pPr/>
                      <a:t>[NOME CATEGORIA]</a:t>
                    </a:fld>
                    <a:r>
                      <a:rPr lang="en-US" baseline="0"/>
                      <a:t>
</a:t>
                    </a:r>
                    <a:fld id="{3E4CAC11-1501-4243-A8E3-4BFD3DD548C7}" type="PERCENTAGE">
                      <a:rPr lang="en-US" baseline="0" smtClean="0"/>
                      <a:pPr/>
                      <a:t>[PERCENTUALE]</a:t>
                    </a:fld>
                    <a:r>
                      <a:rPr lang="en-US" baseline="0"/>
                      <a:t> - 3074</a:t>
                    </a:r>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3279-1F4D-BC56-075FE6A49A1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it-IT"/>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Bella!$F$2:$F$6</c:f>
              <c:strCache>
                <c:ptCount val="5"/>
                <c:pt idx="0">
                  <c:v>Prima</c:v>
                </c:pt>
                <c:pt idx="1">
                  <c:v>Seconda</c:v>
                </c:pt>
                <c:pt idx="2">
                  <c:v>Terza</c:v>
                </c:pt>
                <c:pt idx="3">
                  <c:v>Quarta</c:v>
                </c:pt>
                <c:pt idx="4">
                  <c:v>Quinta</c:v>
                </c:pt>
              </c:strCache>
            </c:strRef>
          </c:cat>
          <c:val>
            <c:numRef>
              <c:f>Bella!$G$2:$G$6</c:f>
              <c:numCache>
                <c:formatCode>General</c:formatCode>
                <c:ptCount val="5"/>
                <c:pt idx="0">
                  <c:v>106</c:v>
                </c:pt>
                <c:pt idx="1">
                  <c:v>515</c:v>
                </c:pt>
                <c:pt idx="2">
                  <c:v>8159</c:v>
                </c:pt>
                <c:pt idx="3">
                  <c:v>5861</c:v>
                </c:pt>
                <c:pt idx="4">
                  <c:v>3074</c:v>
                </c:pt>
              </c:numCache>
            </c:numRef>
          </c:val>
          <c:extLst>
            <c:ext xmlns:c16="http://schemas.microsoft.com/office/drawing/2014/chart" uri="{C3380CC4-5D6E-409C-BE32-E72D297353CC}">
              <c16:uniqueId val="{0000000A-3279-1F4D-BC56-075FE6A49A11}"/>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lgn="ctr" rtl="0">
              <a:defRPr sz="2400" b="1" i="0" u="none" strike="noStrike" kern="1200" spc="0" baseline="0">
                <a:solidFill>
                  <a:schemeClr val="tx1"/>
                </a:solidFill>
                <a:latin typeface="+mn-lt"/>
                <a:ea typeface="+mn-ea"/>
                <a:cs typeface="+mn-cs"/>
              </a:defRPr>
            </a:pPr>
            <a:r>
              <a:rPr lang="it-IT" sz="2400" b="1"/>
              <a:t>A prescindere dal voto scolastico, quanto ti senti portata/o per la scienza/materie scientifiche?  </a:t>
            </a:r>
          </a:p>
        </c:rich>
      </c:tx>
      <c:overlay val="0"/>
      <c:spPr>
        <a:noFill/>
        <a:ln>
          <a:noFill/>
        </a:ln>
        <a:effectLst/>
      </c:spPr>
      <c:txPr>
        <a:bodyPr rot="0" spcFirstLastPara="1" vertOverflow="ellipsis" vert="horz" wrap="square" anchor="ctr" anchorCtr="1"/>
        <a:lstStyle/>
        <a:p>
          <a:pPr algn="ctr" rtl="0">
            <a:defRPr sz="2400" b="1" i="0" u="none" strike="noStrike" kern="1200" spc="0" baseline="0">
              <a:solidFill>
                <a:schemeClr val="tx1"/>
              </a:solidFill>
              <a:latin typeface="+mn-lt"/>
              <a:ea typeface="+mn-ea"/>
              <a:cs typeface="+mn-cs"/>
            </a:defRPr>
          </a:pPr>
          <a:endParaRPr lang="it-IT"/>
        </a:p>
      </c:txPr>
    </c:title>
    <c:autoTitleDeleted val="0"/>
    <c:plotArea>
      <c:layout/>
      <c:barChart>
        <c:barDir val="bar"/>
        <c:grouping val="clustered"/>
        <c:varyColors val="0"/>
        <c:dLbls>
          <c:showLegendKey val="0"/>
          <c:showVal val="0"/>
          <c:showCatName val="0"/>
          <c:showSerName val="0"/>
          <c:showPercent val="0"/>
          <c:showBubbleSize val="0"/>
        </c:dLbls>
        <c:gapWidth val="182"/>
        <c:axId val="1379792095"/>
        <c:axId val="1379793807"/>
      </c:barChart>
      <c:catAx>
        <c:axId val="13797920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379793807"/>
        <c:crosses val="autoZero"/>
        <c:auto val="1"/>
        <c:lblAlgn val="ctr"/>
        <c:lblOffset val="100"/>
        <c:noMultiLvlLbl val="0"/>
      </c:catAx>
      <c:valAx>
        <c:axId val="137979380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379792095"/>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it-I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lgn="ctr" rtl="0">
              <a:defRPr sz="2400" b="1" i="0" u="none" strike="noStrike" kern="1200" spc="0" baseline="0">
                <a:solidFill>
                  <a:schemeClr val="tx1"/>
                </a:solidFill>
                <a:latin typeface="Avenir Book" panose="02000503020000020003" pitchFamily="2" charset="0"/>
                <a:ea typeface="+mn-ea"/>
                <a:cs typeface="+mn-cs"/>
              </a:defRPr>
            </a:pPr>
            <a:r>
              <a:rPr lang="it-IT" sz="2400" b="1">
                <a:latin typeface="Avenir Book" panose="02000503020000020003" pitchFamily="2" charset="0"/>
              </a:rPr>
              <a:t>A prescindere dal voto scolastico, quanto ti senti portata/o per la scienza/materie scientifiche? </a:t>
            </a:r>
          </a:p>
        </c:rich>
      </c:tx>
      <c:overlay val="0"/>
      <c:spPr>
        <a:noFill/>
        <a:ln>
          <a:noFill/>
        </a:ln>
        <a:effectLst/>
      </c:spPr>
      <c:txPr>
        <a:bodyPr rot="0" spcFirstLastPara="1" vertOverflow="ellipsis" vert="horz" wrap="square" anchor="ctr" anchorCtr="1"/>
        <a:lstStyle/>
        <a:p>
          <a:pPr algn="ctr" rtl="0">
            <a:defRPr sz="2400" b="1"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barChart>
        <c:barDir val="bar"/>
        <c:grouping val="clustered"/>
        <c:varyColors val="0"/>
        <c:ser>
          <c:idx val="0"/>
          <c:order val="0"/>
          <c:tx>
            <c:strRef>
              <c:f>Bella!$T$1</c:f>
              <c:strCache>
                <c:ptCount val="1"/>
              </c:strCache>
            </c:strRef>
          </c:tx>
          <c:spPr>
            <a:solidFill>
              <a:schemeClr val="accent1"/>
            </a:solidFill>
            <a:ln>
              <a:noFill/>
            </a:ln>
            <a:effectLst/>
          </c:spPr>
          <c:invertIfNegative val="0"/>
          <c:dLbls>
            <c:dLbl>
              <c:idx val="0"/>
              <c:tx>
                <c:rich>
                  <a:bodyPr/>
                  <a:lstStyle/>
                  <a:p>
                    <a:fld id="{FB5199E2-9825-AD4F-B291-462F6A561D64}" type="VALUE">
                      <a:rPr lang="en-US"/>
                      <a:pPr/>
                      <a:t>[VALORE]</a:t>
                    </a:fld>
                    <a:endParaRPr lang="en-US"/>
                  </a:p>
                  <a:p>
                    <a:r>
                      <a:rPr lang="en-US"/>
                      <a:t>3,28%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8DA-0B41-8DC2-8444B19C8A92}"/>
                </c:ext>
              </c:extLst>
            </c:dLbl>
            <c:dLbl>
              <c:idx val="1"/>
              <c:tx>
                <c:rich>
                  <a:bodyPr/>
                  <a:lstStyle/>
                  <a:p>
                    <a:fld id="{1708467D-67A9-8248-9B91-E9AD9FA7D38F}" type="VALUE">
                      <a:rPr lang="en-US"/>
                      <a:pPr/>
                      <a:t>[VALORE]</a:t>
                    </a:fld>
                    <a:endParaRPr lang="en-US"/>
                  </a:p>
                  <a:p>
                    <a:r>
                      <a:rPr lang="en-US"/>
                      <a:t>14,36%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8DA-0B41-8DC2-8444B19C8A92}"/>
                </c:ext>
              </c:extLst>
            </c:dLbl>
            <c:dLbl>
              <c:idx val="2"/>
              <c:tx>
                <c:rich>
                  <a:bodyPr/>
                  <a:lstStyle/>
                  <a:p>
                    <a:fld id="{BA202F8B-EEAD-134C-8790-B207A072B9AB}" type="VALUE">
                      <a:rPr lang="en-US"/>
                      <a:pPr/>
                      <a:t>[VALORE]</a:t>
                    </a:fld>
                    <a:endParaRPr lang="en-US"/>
                  </a:p>
                  <a:p>
                    <a:r>
                      <a:rPr lang="en-US"/>
                      <a:t>19,28%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28DA-0B41-8DC2-8444B19C8A92}"/>
                </c:ext>
              </c:extLst>
            </c:dLbl>
            <c:dLbl>
              <c:idx val="3"/>
              <c:tx>
                <c:rich>
                  <a:bodyPr/>
                  <a:lstStyle/>
                  <a:p>
                    <a:fld id="{8C656BBB-5623-5B4E-8DDA-E71029AC8F33}" type="VALUE">
                      <a:rPr lang="en-US"/>
                      <a:pPr/>
                      <a:t>[VALORE]</a:t>
                    </a:fld>
                    <a:endParaRPr lang="en-US"/>
                  </a:p>
                  <a:p>
                    <a:r>
                      <a:rPr lang="en-US"/>
                      <a:t>50,35%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8DA-0B41-8DC2-8444B19C8A92}"/>
                </c:ext>
              </c:extLst>
            </c:dLbl>
            <c:dLbl>
              <c:idx val="4"/>
              <c:tx>
                <c:rich>
                  <a:bodyPr/>
                  <a:lstStyle/>
                  <a:p>
                    <a:fld id="{99E2F62E-CE3F-7946-AB7E-C0F4F0A8D4AC}" type="VALUE">
                      <a:rPr lang="en-US"/>
                      <a:pPr/>
                      <a:t>[VALORE]</a:t>
                    </a:fld>
                    <a:endParaRPr lang="en-US"/>
                  </a:p>
                  <a:p>
                    <a:r>
                      <a:rPr lang="en-US"/>
                      <a:t>12,73%</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28DA-0B41-8DC2-8444B19C8A92}"/>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Bella!$S$2:$S$6</c:f>
              <c:strCache>
                <c:ptCount val="5"/>
                <c:pt idx="0">
                  <c:v>Per niente portata/o </c:v>
                </c:pt>
                <c:pt idx="1">
                  <c:v>Poco portata/o</c:v>
                </c:pt>
                <c:pt idx="2">
                  <c:v>Non so</c:v>
                </c:pt>
                <c:pt idx="3">
                  <c:v>Abbastanza portata/o</c:v>
                </c:pt>
                <c:pt idx="4">
                  <c:v>Molto portata/o</c:v>
                </c:pt>
              </c:strCache>
            </c:strRef>
          </c:cat>
          <c:val>
            <c:numRef>
              <c:f>Bella!$T$2:$T$6</c:f>
              <c:numCache>
                <c:formatCode>General</c:formatCode>
                <c:ptCount val="5"/>
                <c:pt idx="0">
                  <c:v>560</c:v>
                </c:pt>
                <c:pt idx="1">
                  <c:v>2454</c:v>
                </c:pt>
                <c:pt idx="2">
                  <c:v>3295</c:v>
                </c:pt>
                <c:pt idx="3">
                  <c:v>8605</c:v>
                </c:pt>
                <c:pt idx="4">
                  <c:v>2175</c:v>
                </c:pt>
              </c:numCache>
            </c:numRef>
          </c:val>
          <c:extLst>
            <c:ext xmlns:c16="http://schemas.microsoft.com/office/drawing/2014/chart" uri="{C3380CC4-5D6E-409C-BE32-E72D297353CC}">
              <c16:uniqueId val="{00000005-28DA-0B41-8DC2-8444B19C8A92}"/>
            </c:ext>
          </c:extLst>
        </c:ser>
        <c:dLbls>
          <c:showLegendKey val="0"/>
          <c:showVal val="0"/>
          <c:showCatName val="0"/>
          <c:showSerName val="0"/>
          <c:showPercent val="0"/>
          <c:showBubbleSize val="0"/>
        </c:dLbls>
        <c:gapWidth val="182"/>
        <c:axId val="1379792095"/>
        <c:axId val="1379793807"/>
      </c:barChart>
      <c:catAx>
        <c:axId val="13797920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crossAx val="1379793807"/>
        <c:crosses val="autoZero"/>
        <c:auto val="1"/>
        <c:lblAlgn val="ctr"/>
        <c:lblOffset val="100"/>
        <c:noMultiLvlLbl val="0"/>
      </c:catAx>
      <c:valAx>
        <c:axId val="137979380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379792095"/>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it-I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2000" b="1" i="0" u="none" strike="noStrike" kern="1200" spc="0" baseline="0">
                <a:solidFill>
                  <a:schemeClr val="tx1"/>
                </a:solidFill>
                <a:latin typeface="Avenir Book" panose="02000503020000020003" pitchFamily="2" charset="0"/>
                <a:ea typeface="+mn-ea"/>
                <a:cs typeface="+mn-cs"/>
              </a:defRPr>
            </a:pPr>
            <a:r>
              <a:rPr lang="it-IT" sz="2000" b="1">
                <a:latin typeface="Avenir Book" panose="02000503020000020003" pitchFamily="2" charset="0"/>
              </a:rPr>
              <a:t>Secondo te, impari più facilmente quando: </a:t>
            </a:r>
          </a:p>
        </c:rich>
      </c:tx>
      <c:overlay val="0"/>
      <c:spPr>
        <a:noFill/>
        <a:ln>
          <a:noFill/>
        </a:ln>
        <a:effectLst/>
      </c:spPr>
      <c:txPr>
        <a:bodyPr rot="0" spcFirstLastPara="1" vertOverflow="ellipsis" vert="horz" wrap="square" anchor="ctr" anchorCtr="1"/>
        <a:lstStyle/>
        <a:p>
          <a:pPr algn="ctr" rtl="0">
            <a:defRPr sz="2000" b="1"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barChart>
        <c:barDir val="bar"/>
        <c:grouping val="clustered"/>
        <c:varyColors val="0"/>
        <c:ser>
          <c:idx val="0"/>
          <c:order val="0"/>
          <c:tx>
            <c:strRef>
              <c:f>Bella!$AE$1</c:f>
              <c:strCache>
                <c:ptCount val="1"/>
              </c:strCache>
            </c:strRef>
          </c:tx>
          <c:spPr>
            <a:solidFill>
              <a:srgbClr val="FFFF00"/>
            </a:solidFill>
            <a:ln>
              <a:noFill/>
            </a:ln>
            <a:effectLst/>
          </c:spPr>
          <c:invertIfNegative val="0"/>
          <c:dLbls>
            <c:dLbl>
              <c:idx val="0"/>
              <c:tx>
                <c:rich>
                  <a:bodyPr/>
                  <a:lstStyle/>
                  <a:p>
                    <a:fld id="{ECC0DDF8-2C7A-2D4B-A760-9D22DCB19959}" type="VALUE">
                      <a:rPr lang="en-US"/>
                      <a:pPr/>
                      <a:t>[VALORE]</a:t>
                    </a:fld>
                    <a:endParaRPr lang="en-US"/>
                  </a:p>
                  <a:p>
                    <a:r>
                      <a:rPr lang="en-US"/>
                      <a:t>1,89%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FFF-8D44-8FBA-ED73227A410F}"/>
                </c:ext>
              </c:extLst>
            </c:dLbl>
            <c:dLbl>
              <c:idx val="1"/>
              <c:tx>
                <c:rich>
                  <a:bodyPr/>
                  <a:lstStyle/>
                  <a:p>
                    <a:fld id="{ABEEE7FF-893F-DD49-B123-AEBA4EF55613}" type="VALUE">
                      <a:rPr lang="en-US"/>
                      <a:pPr/>
                      <a:t>[VALORE]</a:t>
                    </a:fld>
                    <a:endParaRPr lang="en-US"/>
                  </a:p>
                  <a:p>
                    <a:r>
                      <a:rPr lang="en-US"/>
                      <a:t>2,41%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FFF-8D44-8FBA-ED73227A410F}"/>
                </c:ext>
              </c:extLst>
            </c:dLbl>
            <c:dLbl>
              <c:idx val="2"/>
              <c:tx>
                <c:rich>
                  <a:bodyPr/>
                  <a:lstStyle/>
                  <a:p>
                    <a:fld id="{3396A2FD-9BB0-8344-A5FF-88FDDF0E0196}" type="VALUE">
                      <a:rPr lang="en-US"/>
                      <a:pPr/>
                      <a:t>[VALORE]</a:t>
                    </a:fld>
                    <a:endParaRPr lang="en-US"/>
                  </a:p>
                  <a:p>
                    <a:r>
                      <a:rPr lang="en-US"/>
                      <a:t>3,79%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FFF-8D44-8FBA-ED73227A410F}"/>
                </c:ext>
              </c:extLst>
            </c:dLbl>
            <c:dLbl>
              <c:idx val="3"/>
              <c:tx>
                <c:rich>
                  <a:bodyPr/>
                  <a:lstStyle/>
                  <a:p>
                    <a:fld id="{BF9B6CE5-2886-0844-93DF-F16534EB3277}" type="VALUE">
                      <a:rPr lang="en-US"/>
                      <a:pPr/>
                      <a:t>[VALORE]</a:t>
                    </a:fld>
                    <a:endParaRPr lang="en-US"/>
                  </a:p>
                  <a:p>
                    <a:r>
                      <a:rPr lang="en-US"/>
                      <a:t>5,59%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FFF-8D44-8FBA-ED73227A410F}"/>
                </c:ext>
              </c:extLst>
            </c:dLbl>
            <c:dLbl>
              <c:idx val="4"/>
              <c:tx>
                <c:rich>
                  <a:bodyPr/>
                  <a:lstStyle/>
                  <a:p>
                    <a:fld id="{BFA4ABA4-6477-0B45-8E1F-1680B5902509}" type="VALUE">
                      <a:rPr lang="en-US"/>
                      <a:pPr/>
                      <a:t>[VALORE]</a:t>
                    </a:fld>
                    <a:endParaRPr lang="en-US"/>
                  </a:p>
                  <a:p>
                    <a:r>
                      <a:rPr lang="en-US"/>
                      <a:t>11,56%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FFF-8D44-8FBA-ED73227A410F}"/>
                </c:ext>
              </c:extLst>
            </c:dLbl>
            <c:dLbl>
              <c:idx val="5"/>
              <c:tx>
                <c:rich>
                  <a:bodyPr/>
                  <a:lstStyle/>
                  <a:p>
                    <a:fld id="{1947C344-5F48-A547-AC79-34AC9C849194}" type="VALUE">
                      <a:rPr lang="en-US"/>
                      <a:pPr/>
                      <a:t>[VALORE]</a:t>
                    </a:fld>
                    <a:endParaRPr lang="en-US"/>
                  </a:p>
                  <a:p>
                    <a:r>
                      <a:rPr lang="en-US"/>
                      <a:t>11,60%</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FFF-8D44-8FBA-ED73227A410F}"/>
                </c:ext>
              </c:extLst>
            </c:dLbl>
            <c:dLbl>
              <c:idx val="6"/>
              <c:tx>
                <c:rich>
                  <a:bodyPr/>
                  <a:lstStyle/>
                  <a:p>
                    <a:fld id="{3E11660F-5880-6D4A-BB40-630B9C6D040E}" type="VALUE">
                      <a:rPr lang="en-US"/>
                      <a:pPr/>
                      <a:t>[VALORE]</a:t>
                    </a:fld>
                    <a:endParaRPr lang="en-US"/>
                  </a:p>
                  <a:p>
                    <a:r>
                      <a:rPr lang="en-US"/>
                      <a:t>16,76%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FFF-8D44-8FBA-ED73227A410F}"/>
                </c:ext>
              </c:extLst>
            </c:dLbl>
            <c:dLbl>
              <c:idx val="7"/>
              <c:tx>
                <c:rich>
                  <a:bodyPr/>
                  <a:lstStyle/>
                  <a:p>
                    <a:fld id="{8D0CDFFB-4633-5544-B629-30ADB9E09873}" type="VALUE">
                      <a:rPr lang="en-US"/>
                      <a:pPr/>
                      <a:t>[VALORE]</a:t>
                    </a:fld>
                    <a:endParaRPr lang="en-US"/>
                  </a:p>
                  <a:p>
                    <a:r>
                      <a:rPr lang="en-US"/>
                      <a:t>46,39%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FFF-8D44-8FBA-ED73227A410F}"/>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Bella!$AD$2:$AD$9</c:f>
              <c:strCache>
                <c:ptCount val="8"/>
                <c:pt idx="0">
                  <c:v>Nessuna delle precedenti</c:v>
                </c:pt>
                <c:pt idx="1">
                  <c:v>Altro</c:v>
                </c:pt>
                <c:pt idx="2">
                  <c:v>Non so</c:v>
                </c:pt>
                <c:pt idx="3">
                  <c:v>Lavori in gruppo per portare a termine un progetto</c:v>
                </c:pt>
                <c:pt idx="4">
                  <c:v>Partecipi ad attività di laboratorio</c:v>
                </c:pt>
                <c:pt idx="5">
                  <c:v>Leggi da solo un testo</c:v>
                </c:pt>
                <c:pt idx="6">
                  <c:v>Ripeti a qualcuno quello che hai letto</c:v>
                </c:pt>
                <c:pt idx="7">
                  <c:v>Ascolti la spiegazione dell’insegnante</c:v>
                </c:pt>
              </c:strCache>
            </c:strRef>
          </c:cat>
          <c:val>
            <c:numRef>
              <c:f>Bella!$AE$2:$AE$9</c:f>
              <c:numCache>
                <c:formatCode>General</c:formatCode>
                <c:ptCount val="8"/>
                <c:pt idx="0">
                  <c:v>329</c:v>
                </c:pt>
                <c:pt idx="1">
                  <c:v>420</c:v>
                </c:pt>
                <c:pt idx="2">
                  <c:v>660</c:v>
                </c:pt>
                <c:pt idx="3">
                  <c:v>972</c:v>
                </c:pt>
                <c:pt idx="4">
                  <c:v>2011</c:v>
                </c:pt>
                <c:pt idx="5">
                  <c:v>2019</c:v>
                </c:pt>
                <c:pt idx="6">
                  <c:v>2917</c:v>
                </c:pt>
                <c:pt idx="7">
                  <c:v>8072</c:v>
                </c:pt>
              </c:numCache>
            </c:numRef>
          </c:val>
          <c:extLst>
            <c:ext xmlns:c16="http://schemas.microsoft.com/office/drawing/2014/chart" uri="{C3380CC4-5D6E-409C-BE32-E72D297353CC}">
              <c16:uniqueId val="{00000008-9FFF-8D44-8FBA-ED73227A410F}"/>
            </c:ext>
          </c:extLst>
        </c:ser>
        <c:dLbls>
          <c:showLegendKey val="0"/>
          <c:showVal val="0"/>
          <c:showCatName val="0"/>
          <c:showSerName val="0"/>
          <c:showPercent val="0"/>
          <c:showBubbleSize val="0"/>
        </c:dLbls>
        <c:gapWidth val="182"/>
        <c:axId val="1686711711"/>
        <c:axId val="1634559311"/>
      </c:barChart>
      <c:catAx>
        <c:axId val="168671171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it-IT"/>
          </a:p>
        </c:txPr>
        <c:crossAx val="1634559311"/>
        <c:crosses val="autoZero"/>
        <c:auto val="1"/>
        <c:lblAlgn val="ctr"/>
        <c:lblOffset val="100"/>
        <c:noMultiLvlLbl val="0"/>
      </c:catAx>
      <c:valAx>
        <c:axId val="163455931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686711711"/>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it-I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Avenir Book" panose="02000503020000020003" pitchFamily="2" charset="0"/>
                <a:ea typeface="+mn-ea"/>
                <a:cs typeface="+mn-cs"/>
              </a:defRPr>
            </a:pPr>
            <a:r>
              <a:rPr lang="it-IT" sz="2400" b="1">
                <a:latin typeface="Avenir Book" panose="02000503020000020003" pitchFamily="2" charset="0"/>
              </a:rPr>
              <a:t>In generale, i tuoi interessi sono: </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barChart>
        <c:barDir val="bar"/>
        <c:grouping val="clustered"/>
        <c:varyColors val="0"/>
        <c:ser>
          <c:idx val="0"/>
          <c:order val="0"/>
          <c:spPr>
            <a:solidFill>
              <a:schemeClr val="accent5"/>
            </a:solidFill>
            <a:ln>
              <a:noFill/>
            </a:ln>
            <a:effectLst/>
          </c:spPr>
          <c:invertIfNegative val="0"/>
          <c:dLbls>
            <c:dLbl>
              <c:idx val="0"/>
              <c:tx>
                <c:rich>
                  <a:bodyPr/>
                  <a:lstStyle/>
                  <a:p>
                    <a:fld id="{9C4510EE-4A92-134E-A1D7-97EE47A8266E}" type="VALUE">
                      <a:rPr lang="en-US"/>
                      <a:pPr/>
                      <a:t>[VALORE]</a:t>
                    </a:fld>
                    <a:endParaRPr lang="en-US"/>
                  </a:p>
                  <a:p>
                    <a:r>
                      <a:rPr lang="en-US"/>
                      <a:t>0,65%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C1C-9C4E-B2CC-3882EF883508}"/>
                </c:ext>
              </c:extLst>
            </c:dLbl>
            <c:dLbl>
              <c:idx val="1"/>
              <c:tx>
                <c:rich>
                  <a:bodyPr/>
                  <a:lstStyle/>
                  <a:p>
                    <a:fld id="{D356C8BF-F947-1445-8E37-BA8D4997FC7B}" type="VALUE">
                      <a:rPr lang="en-US"/>
                      <a:pPr/>
                      <a:t>[VALORE]</a:t>
                    </a:fld>
                    <a:endParaRPr lang="en-US"/>
                  </a:p>
                  <a:p>
                    <a:r>
                      <a:rPr lang="en-US"/>
                      <a:t>0,76%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C1C-9C4E-B2CC-3882EF883508}"/>
                </c:ext>
              </c:extLst>
            </c:dLbl>
            <c:dLbl>
              <c:idx val="2"/>
              <c:tx>
                <c:rich>
                  <a:bodyPr/>
                  <a:lstStyle/>
                  <a:p>
                    <a:fld id="{5D3383A5-6BE3-F84F-BC60-E129931966F5}" type="VALUE">
                      <a:rPr lang="en-US"/>
                      <a:pPr/>
                      <a:t>[VALORE]</a:t>
                    </a:fld>
                    <a:endParaRPr lang="en-US"/>
                  </a:p>
                  <a:p>
                    <a:r>
                      <a:rPr lang="en-US"/>
                      <a:t>3,64%</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DC1C-9C4E-B2CC-3882EF883508}"/>
                </c:ext>
              </c:extLst>
            </c:dLbl>
            <c:dLbl>
              <c:idx val="3"/>
              <c:tx>
                <c:rich>
                  <a:bodyPr/>
                  <a:lstStyle/>
                  <a:p>
                    <a:fld id="{511E2CAF-9461-6242-88DA-86CEC55BAA9B}" type="VALUE">
                      <a:rPr lang="en-US"/>
                      <a:pPr/>
                      <a:t>[VALORE]</a:t>
                    </a:fld>
                    <a:endParaRPr lang="en-US"/>
                  </a:p>
                  <a:p>
                    <a:r>
                      <a:rPr lang="en-US"/>
                      <a:t>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C1C-9C4E-B2CC-3882EF883508}"/>
                </c:ext>
              </c:extLst>
            </c:dLbl>
            <c:dLbl>
              <c:idx val="4"/>
              <c:tx>
                <c:rich>
                  <a:bodyPr/>
                  <a:lstStyle/>
                  <a:p>
                    <a:fld id="{B61E0DDD-E776-1749-91C6-ADC93F9EC859}" type="VALUE">
                      <a:rPr lang="en-US"/>
                      <a:pPr/>
                      <a:t>[VALORE]</a:t>
                    </a:fld>
                    <a:endParaRPr lang="en-US"/>
                  </a:p>
                  <a:p>
                    <a:r>
                      <a:rPr lang="en-US"/>
                      <a:t>5,25%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DC1C-9C4E-B2CC-3882EF883508}"/>
                </c:ext>
              </c:extLst>
            </c:dLbl>
            <c:dLbl>
              <c:idx val="5"/>
              <c:tx>
                <c:rich>
                  <a:bodyPr/>
                  <a:lstStyle/>
                  <a:p>
                    <a:fld id="{78535AF7-42AF-5F41-B78E-B123673EEFA6}" type="VALUE">
                      <a:rPr lang="en-US"/>
                      <a:pPr/>
                      <a:t>[VALORE]</a:t>
                    </a:fld>
                    <a:endParaRPr lang="en-US"/>
                  </a:p>
                  <a:p>
                    <a:r>
                      <a:rPr lang="en-US"/>
                      <a:t>6,76%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C1C-9C4E-B2CC-3882EF883508}"/>
                </c:ext>
              </c:extLst>
            </c:dLbl>
            <c:dLbl>
              <c:idx val="6"/>
              <c:tx>
                <c:rich>
                  <a:bodyPr/>
                  <a:lstStyle/>
                  <a:p>
                    <a:fld id="{DE814384-6D56-7840-8315-45D33010EC2A}" type="VALUE">
                      <a:rPr lang="en-US"/>
                      <a:pPr/>
                      <a:t>[VALORE]</a:t>
                    </a:fld>
                    <a:endParaRPr lang="en-US"/>
                  </a:p>
                  <a:p>
                    <a:r>
                      <a:rPr lang="en-US"/>
                      <a:t>8,15%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DC1C-9C4E-B2CC-3882EF883508}"/>
                </c:ext>
              </c:extLst>
            </c:dLbl>
            <c:dLbl>
              <c:idx val="7"/>
              <c:tx>
                <c:rich>
                  <a:bodyPr/>
                  <a:lstStyle/>
                  <a:p>
                    <a:fld id="{89D377AD-A45D-4F48-929D-BD2490A5DBF2}" type="VALUE">
                      <a:rPr lang="en-US"/>
                      <a:pPr/>
                      <a:t>[VALORE]</a:t>
                    </a:fld>
                    <a:endParaRPr lang="en-US"/>
                  </a:p>
                  <a:p>
                    <a:r>
                      <a:rPr lang="en-US"/>
                      <a:t>10,38%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DC1C-9C4E-B2CC-3882EF883508}"/>
                </c:ext>
              </c:extLst>
            </c:dLbl>
            <c:dLbl>
              <c:idx val="8"/>
              <c:tx>
                <c:rich>
                  <a:bodyPr/>
                  <a:lstStyle/>
                  <a:p>
                    <a:fld id="{6C5C81E4-5999-B541-AE12-47A9C5EF5E16}" type="VALUE">
                      <a:rPr lang="en-US"/>
                      <a:pPr/>
                      <a:t>[VALORE]</a:t>
                    </a:fld>
                    <a:endParaRPr lang="en-US"/>
                  </a:p>
                  <a:p>
                    <a:r>
                      <a:rPr lang="en-US"/>
                      <a:t>24,02%</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DC1C-9C4E-B2CC-3882EF883508}"/>
                </c:ext>
              </c:extLst>
            </c:dLbl>
            <c:dLbl>
              <c:idx val="9"/>
              <c:tx>
                <c:rich>
                  <a:bodyPr/>
                  <a:lstStyle/>
                  <a:p>
                    <a:fld id="{FCE3B667-5E14-6D4B-BFC9-6CA298F01D98}" type="VALUE">
                      <a:rPr lang="en-US"/>
                      <a:pPr/>
                      <a:t>[VALORE]</a:t>
                    </a:fld>
                    <a:endParaRPr lang="en-US"/>
                  </a:p>
                  <a:p>
                    <a:r>
                      <a:rPr lang="en-US"/>
                      <a:t>35,39%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DC1C-9C4E-B2CC-3882EF88350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Bella!$AM$2:$AM$11</c:f>
              <c:strCache>
                <c:ptCount val="10"/>
                <c:pt idx="0">
                  <c:v>Social media</c:v>
                </c:pt>
                <c:pt idx="1">
                  <c:v>Giochi da tavolo</c:v>
                </c:pt>
                <c:pt idx="2">
                  <c:v>Scienza</c:v>
                </c:pt>
                <c:pt idx="3">
                  <c:v>Amici</c:v>
                </c:pt>
                <c:pt idx="4">
                  <c:v>Musica</c:v>
                </c:pt>
                <c:pt idx="5">
                  <c:v>Videogiochi</c:v>
                </c:pt>
                <c:pt idx="6">
                  <c:v>Lettura</c:v>
                </c:pt>
                <c:pt idx="7">
                  <c:v>Film, serie o video</c:v>
                </c:pt>
                <c:pt idx="8">
                  <c:v>Altro</c:v>
                </c:pt>
                <c:pt idx="9">
                  <c:v>Sport/danza</c:v>
                </c:pt>
              </c:strCache>
            </c:strRef>
          </c:cat>
          <c:val>
            <c:numRef>
              <c:f>Bella!$AN$2:$AN$11</c:f>
              <c:numCache>
                <c:formatCode>General</c:formatCode>
                <c:ptCount val="10"/>
                <c:pt idx="0">
                  <c:v>125</c:v>
                </c:pt>
                <c:pt idx="1">
                  <c:v>145</c:v>
                </c:pt>
                <c:pt idx="2">
                  <c:v>698</c:v>
                </c:pt>
                <c:pt idx="3">
                  <c:v>960</c:v>
                </c:pt>
                <c:pt idx="4">
                  <c:v>1007</c:v>
                </c:pt>
                <c:pt idx="5">
                  <c:v>1298</c:v>
                </c:pt>
                <c:pt idx="6">
                  <c:v>1564</c:v>
                </c:pt>
                <c:pt idx="7">
                  <c:v>1993</c:v>
                </c:pt>
                <c:pt idx="8">
                  <c:v>4610</c:v>
                </c:pt>
                <c:pt idx="9">
                  <c:v>6792</c:v>
                </c:pt>
              </c:numCache>
            </c:numRef>
          </c:val>
          <c:extLst>
            <c:ext xmlns:c16="http://schemas.microsoft.com/office/drawing/2014/chart" uri="{C3380CC4-5D6E-409C-BE32-E72D297353CC}">
              <c16:uniqueId val="{0000000A-DC1C-9C4E-B2CC-3882EF883508}"/>
            </c:ext>
          </c:extLst>
        </c:ser>
        <c:dLbls>
          <c:showLegendKey val="0"/>
          <c:showVal val="0"/>
          <c:showCatName val="0"/>
          <c:showSerName val="0"/>
          <c:showPercent val="0"/>
          <c:showBubbleSize val="0"/>
        </c:dLbls>
        <c:gapWidth val="182"/>
        <c:axId val="1734893567"/>
        <c:axId val="1734904383"/>
      </c:barChart>
      <c:catAx>
        <c:axId val="173489356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crossAx val="1734904383"/>
        <c:crosses val="autoZero"/>
        <c:auto val="1"/>
        <c:lblAlgn val="ctr"/>
        <c:lblOffset val="100"/>
        <c:noMultiLvlLbl val="0"/>
      </c:catAx>
      <c:valAx>
        <c:axId val="173490438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734893567"/>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it-I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2000" b="1" i="0" u="none" strike="noStrike" kern="1200" spc="0" baseline="0">
                <a:solidFill>
                  <a:schemeClr val="tx1"/>
                </a:solidFill>
                <a:latin typeface="Avenir Book" panose="02000503020000020003" pitchFamily="2" charset="0"/>
                <a:ea typeface="+mn-ea"/>
                <a:cs typeface="+mn-cs"/>
              </a:defRPr>
            </a:pPr>
            <a:r>
              <a:rPr lang="it-IT" sz="2000" b="1">
                <a:latin typeface="Avenir Book" panose="02000503020000020003" pitchFamily="2" charset="0"/>
              </a:rPr>
              <a:t>Avevi mai sentito parlare dell’INFN Istituto Nazionale di Fisica Nucleare prima del progetto? </a:t>
            </a:r>
          </a:p>
          <a:p>
            <a:pPr algn="ctr" rtl="0">
              <a:defRPr sz="2000" b="1">
                <a:latin typeface="Avenir Book" panose="02000503020000020003" pitchFamily="2" charset="0"/>
              </a:defRPr>
            </a:pPr>
            <a:endParaRPr lang="en-US" sz="2000" b="1">
              <a:latin typeface="Avenir Book" panose="02000503020000020003" pitchFamily="2" charset="0"/>
            </a:endParaRPr>
          </a:p>
        </c:rich>
      </c:tx>
      <c:overlay val="0"/>
      <c:spPr>
        <a:noFill/>
        <a:ln>
          <a:noFill/>
        </a:ln>
        <a:effectLst/>
      </c:spPr>
      <c:txPr>
        <a:bodyPr rot="0" spcFirstLastPara="1" vertOverflow="ellipsis" vert="horz" wrap="square" anchor="ctr" anchorCtr="1"/>
        <a:lstStyle/>
        <a:p>
          <a:pPr algn="ctr" rtl="0">
            <a:defRPr sz="2000" b="1" i="0" u="none" strike="noStrike" kern="1200" spc="0" baseline="0">
              <a:solidFill>
                <a:schemeClr val="tx1"/>
              </a:solidFill>
              <a:latin typeface="Avenir Book" panose="02000503020000020003" pitchFamily="2" charset="0"/>
              <a:ea typeface="+mn-ea"/>
              <a:cs typeface="+mn-cs"/>
            </a:defRPr>
          </a:pPr>
          <a:endParaRPr lang="it-IT"/>
        </a:p>
      </c:txPr>
    </c:title>
    <c:autoTitleDeleted val="0"/>
    <c:plotArea>
      <c:layout/>
      <c:pieChart>
        <c:varyColors val="1"/>
        <c:ser>
          <c:idx val="0"/>
          <c:order val="0"/>
          <c:tx>
            <c:strRef>
              <c:f>Bella!$W$1</c:f>
              <c:strCache>
                <c:ptCount val="1"/>
              </c:strCache>
            </c:strRef>
          </c:tx>
          <c:explosion val="1"/>
          <c:dPt>
            <c:idx val="0"/>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1-6A46-154F-9E60-C7CA9ECB752A}"/>
              </c:ext>
            </c:extLst>
          </c:dPt>
          <c:dPt>
            <c:idx val="1"/>
            <c:bubble3D val="0"/>
            <c:spPr>
              <a:solidFill>
                <a:srgbClr val="FF8AD8"/>
              </a:solidFill>
              <a:ln w="19050">
                <a:solidFill>
                  <a:schemeClr val="lt1"/>
                </a:solidFill>
              </a:ln>
              <a:effectLst/>
            </c:spPr>
            <c:extLst>
              <c:ext xmlns:c16="http://schemas.microsoft.com/office/drawing/2014/chart" uri="{C3380CC4-5D6E-409C-BE32-E72D297353CC}">
                <c16:uniqueId val="{00000003-6A46-154F-9E60-C7CA9ECB752A}"/>
              </c:ext>
            </c:extLst>
          </c:dPt>
          <c:dLbls>
            <c:dLbl>
              <c:idx val="0"/>
              <c:tx>
                <c:rich>
                  <a:bodyPr/>
                  <a:lstStyle/>
                  <a:p>
                    <a:fld id="{14E46A3E-0311-4D41-9D89-B028570D59CE}" type="CATEGORYNAME">
                      <a:rPr lang="en-US"/>
                      <a:pPr/>
                      <a:t>[NOME CATEGORIA]</a:t>
                    </a:fld>
                    <a:r>
                      <a:rPr lang="en-US" baseline="0"/>
                      <a:t>
</a:t>
                    </a:r>
                    <a:fld id="{3F429DB4-0F85-7844-B20C-8A9AB8EC1C6D}" type="PERCENTAGE">
                      <a:rPr lang="en-US" baseline="0"/>
                      <a:pPr/>
                      <a:t>[PERCENTUALE]</a:t>
                    </a:fld>
                    <a:r>
                      <a:rPr lang="en-US" baseline="0"/>
                      <a:t> - 13237</a:t>
                    </a:r>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A46-154F-9E60-C7CA9ECB752A}"/>
                </c:ext>
              </c:extLst>
            </c:dLbl>
            <c:dLbl>
              <c:idx val="1"/>
              <c:tx>
                <c:rich>
                  <a:bodyPr/>
                  <a:lstStyle/>
                  <a:p>
                    <a:fld id="{2195A76A-AEEA-994F-9654-627DFC9A14DD}" type="CATEGORYNAME">
                      <a:rPr lang="en-US"/>
                      <a:pPr/>
                      <a:t>[NOME CATEGORIA]</a:t>
                    </a:fld>
                    <a:r>
                      <a:rPr lang="en-US" baseline="0"/>
                      <a:t>
</a:t>
                    </a:r>
                    <a:fld id="{5EE25DDC-BCE4-7649-8E86-4E1CC140CAA7}" type="PERCENTAGE">
                      <a:rPr lang="en-US" baseline="0"/>
                      <a:pPr/>
                      <a:t>[PERCENTUALE]</a:t>
                    </a:fld>
                    <a:r>
                      <a:rPr lang="en-US" baseline="0"/>
                      <a:t> - 4521</a:t>
                    </a:r>
                  </a:p>
                </c:rich>
              </c:tx>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6A46-154F-9E60-C7CA9ECB752A}"/>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800" b="0" i="0" u="none" strike="noStrike" kern="1200" baseline="0">
                    <a:solidFill>
                      <a:schemeClr val="tx1"/>
                    </a:solidFill>
                    <a:latin typeface="+mn-lt"/>
                    <a:ea typeface="+mn-ea"/>
                    <a:cs typeface="+mn-cs"/>
                  </a:defRPr>
                </a:pPr>
                <a:endParaRPr lang="it-IT"/>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Bella!$V$2:$V$3</c:f>
              <c:strCache>
                <c:ptCount val="2"/>
                <c:pt idx="0">
                  <c:v>NO</c:v>
                </c:pt>
                <c:pt idx="1">
                  <c:v>SI</c:v>
                </c:pt>
              </c:strCache>
            </c:strRef>
          </c:cat>
          <c:val>
            <c:numRef>
              <c:f>Bella!$W$2:$W$3</c:f>
              <c:numCache>
                <c:formatCode>General</c:formatCode>
                <c:ptCount val="2"/>
                <c:pt idx="0">
                  <c:v>13237</c:v>
                </c:pt>
                <c:pt idx="1">
                  <c:v>4521</c:v>
                </c:pt>
              </c:numCache>
            </c:numRef>
          </c:val>
          <c:extLst>
            <c:ext xmlns:c16="http://schemas.microsoft.com/office/drawing/2014/chart" uri="{C3380CC4-5D6E-409C-BE32-E72D297353CC}">
              <c16:uniqueId val="{00000004-6A46-154F-9E60-C7CA9ECB752A}"/>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it-IT"/>
        </a:p>
      </c:txPr>
    </c:legend>
    <c:plotVisOnly val="1"/>
    <c:dispBlanksAs val="gap"/>
    <c:showDLblsOverMax val="0"/>
  </c:chart>
  <c:spPr>
    <a:noFill/>
    <a:ln>
      <a:noFill/>
    </a:ln>
    <a:effectLst/>
  </c:spPr>
  <c:txPr>
    <a:bodyPr/>
    <a:lstStyle/>
    <a:p>
      <a:pPr>
        <a:defRPr sz="1050">
          <a:solidFill>
            <a:schemeClr val="tx1"/>
          </a:solidFill>
        </a:defRPr>
      </a:pPr>
      <a:endParaRPr lang="it-IT"/>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lgn="ctr" rtl="0">
              <a:defRPr sz="2800" b="1" i="0" u="none" strike="noStrike" kern="1200" spc="0" baseline="0">
                <a:solidFill>
                  <a:schemeClr val="tx1"/>
                </a:solidFill>
                <a:latin typeface="Avenir Book" panose="02000503020000020003" pitchFamily="2" charset="0"/>
                <a:ea typeface="+mn-ea"/>
                <a:cs typeface="Abadi" panose="020F0502020204030204" pitchFamily="34" charset="0"/>
              </a:defRPr>
            </a:pPr>
            <a:r>
              <a:rPr lang="it-IT" sz="2800" b="1">
                <a:latin typeface="Avenir Book" panose="02000503020000020003" pitchFamily="2" charset="0"/>
                <a:cs typeface="Abadi" panose="020F0502020204030204" pitchFamily="34" charset="0"/>
              </a:rPr>
              <a:t>Se si, dove ne hai sentito parlare? </a:t>
            </a:r>
          </a:p>
        </c:rich>
      </c:tx>
      <c:overlay val="0"/>
      <c:spPr>
        <a:noFill/>
        <a:ln>
          <a:noFill/>
        </a:ln>
        <a:effectLst/>
      </c:spPr>
      <c:txPr>
        <a:bodyPr rot="0" spcFirstLastPara="1" vertOverflow="ellipsis" vert="horz" wrap="square" anchor="ctr" anchorCtr="1"/>
        <a:lstStyle/>
        <a:p>
          <a:pPr algn="ctr" rtl="0">
            <a:defRPr sz="2800" b="1" i="0" u="none" strike="noStrike" kern="1200" spc="0" baseline="0">
              <a:solidFill>
                <a:schemeClr val="tx1"/>
              </a:solidFill>
              <a:latin typeface="Avenir Book" panose="02000503020000020003" pitchFamily="2" charset="0"/>
              <a:ea typeface="+mn-ea"/>
              <a:cs typeface="Abadi" panose="020F0502020204030204" pitchFamily="34" charset="0"/>
            </a:defRPr>
          </a:pPr>
          <a:endParaRPr lang="it-IT"/>
        </a:p>
      </c:txPr>
    </c:title>
    <c:autoTitleDeleted val="0"/>
    <c:plotArea>
      <c:layout/>
      <c:barChart>
        <c:barDir val="col"/>
        <c:grouping val="clustered"/>
        <c:varyColors val="0"/>
        <c:ser>
          <c:idx val="0"/>
          <c:order val="0"/>
          <c:tx>
            <c:strRef>
              <c:f>Bella!$AA$1</c:f>
              <c:strCache>
                <c:ptCount val="1"/>
              </c:strCache>
            </c:strRef>
          </c:tx>
          <c:spPr>
            <a:solidFill>
              <a:schemeClr val="accent4"/>
            </a:solidFill>
            <a:ln>
              <a:noFill/>
            </a:ln>
            <a:effectLst/>
          </c:spPr>
          <c:invertIfNegative val="0"/>
          <c:dLbls>
            <c:dLbl>
              <c:idx val="0"/>
              <c:tx>
                <c:rich>
                  <a:bodyPr/>
                  <a:lstStyle/>
                  <a:p>
                    <a:fld id="{7A8F84DE-832A-744E-B7A8-D670EE0814A9}" type="VALUE">
                      <a:rPr lang="en-US"/>
                      <a:pPr/>
                      <a:t>[VALORE]</a:t>
                    </a:fld>
                    <a:endParaRPr lang="en-US"/>
                  </a:p>
                  <a:p>
                    <a:r>
                      <a:rPr lang="en-US"/>
                      <a:t>53,46%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1E4-7A4C-AE25-9D3C9738CC3B}"/>
                </c:ext>
              </c:extLst>
            </c:dLbl>
            <c:dLbl>
              <c:idx val="1"/>
              <c:tx>
                <c:rich>
                  <a:bodyPr/>
                  <a:lstStyle/>
                  <a:p>
                    <a:fld id="{BF614E7C-58A2-0945-964F-5D3D2F5E2149}" type="VALUE">
                      <a:rPr lang="en-US"/>
                      <a:pPr/>
                      <a:t>[VALORE]</a:t>
                    </a:fld>
                    <a:endParaRPr lang="en-US"/>
                  </a:p>
                  <a:p>
                    <a:r>
                      <a:rPr lang="en-US"/>
                      <a:t>15,26%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1E4-7A4C-AE25-9D3C9738CC3B}"/>
                </c:ext>
              </c:extLst>
            </c:dLbl>
            <c:dLbl>
              <c:idx val="2"/>
              <c:tx>
                <c:rich>
                  <a:bodyPr/>
                  <a:lstStyle/>
                  <a:p>
                    <a:fld id="{6332C1DB-1E51-0045-B5BF-A1F93E382253}" type="VALUE">
                      <a:rPr lang="en-US"/>
                      <a:pPr/>
                      <a:t>[VALORE]</a:t>
                    </a:fld>
                    <a:endParaRPr lang="en-US"/>
                  </a:p>
                  <a:p>
                    <a:r>
                      <a:rPr lang="en-US"/>
                      <a:t>14,42%</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1E4-7A4C-AE25-9D3C9738CC3B}"/>
                </c:ext>
              </c:extLst>
            </c:dLbl>
            <c:dLbl>
              <c:idx val="3"/>
              <c:tx>
                <c:rich>
                  <a:bodyPr/>
                  <a:lstStyle/>
                  <a:p>
                    <a:fld id="{98C81365-EE8B-9A49-B466-E26F7998ED31}" type="VALUE">
                      <a:rPr lang="en-US"/>
                      <a:pPr/>
                      <a:t>[VALORE]</a:t>
                    </a:fld>
                    <a:endParaRPr lang="en-US"/>
                  </a:p>
                  <a:p>
                    <a:r>
                      <a:rPr lang="en-US"/>
                      <a:t>7,03%</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1E4-7A4C-AE25-9D3C9738CC3B}"/>
                </c:ext>
              </c:extLst>
            </c:dLbl>
            <c:dLbl>
              <c:idx val="4"/>
              <c:tx>
                <c:rich>
                  <a:bodyPr/>
                  <a:lstStyle/>
                  <a:p>
                    <a:fld id="{3F8CCCA9-85D6-AE42-9AC6-738CE0289490}" type="VALUE">
                      <a:rPr lang="en-US"/>
                      <a:pPr/>
                      <a:t>[VALORE]</a:t>
                    </a:fld>
                    <a:endParaRPr lang="en-US"/>
                  </a:p>
                  <a:p>
                    <a:r>
                      <a:rPr lang="en-US"/>
                      <a:t>4,38%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71E4-7A4C-AE25-9D3C9738CC3B}"/>
                </c:ext>
              </c:extLst>
            </c:dLbl>
            <c:dLbl>
              <c:idx val="5"/>
              <c:tx>
                <c:rich>
                  <a:bodyPr/>
                  <a:lstStyle/>
                  <a:p>
                    <a:fld id="{E5C240B8-0565-3942-A9F4-3DD297BFC662}" type="VALUE">
                      <a:rPr lang="en-US"/>
                      <a:pPr/>
                      <a:t>[VALORE]</a:t>
                    </a:fld>
                    <a:endParaRPr lang="en-US"/>
                  </a:p>
                  <a:p>
                    <a:r>
                      <a:rPr lang="en-US"/>
                      <a:t>2,46%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1E4-7A4C-AE25-9D3C9738CC3B}"/>
                </c:ext>
              </c:extLst>
            </c:dLbl>
            <c:dLbl>
              <c:idx val="6"/>
              <c:tx>
                <c:rich>
                  <a:bodyPr/>
                  <a:lstStyle/>
                  <a:p>
                    <a:fld id="{82BCCA28-E2C5-7E41-8051-DAF9086143FF}" type="VALUE">
                      <a:rPr lang="en-US"/>
                      <a:pPr/>
                      <a:t>[VALORE]</a:t>
                    </a:fld>
                    <a:endParaRPr lang="en-US"/>
                  </a:p>
                  <a:p>
                    <a:r>
                      <a:rPr lang="en-US"/>
                      <a:t>1,19%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71E4-7A4C-AE25-9D3C9738CC3B}"/>
                </c:ext>
              </c:extLst>
            </c:dLbl>
            <c:dLbl>
              <c:idx val="7"/>
              <c:tx>
                <c:rich>
                  <a:bodyPr/>
                  <a:lstStyle/>
                  <a:p>
                    <a:fld id="{54A5A07F-BC8B-9446-9CDA-F154BAAE36F9}" type="VALUE">
                      <a:rPr lang="en-US"/>
                      <a:pPr/>
                      <a:t>[VALORE]</a:t>
                    </a:fld>
                    <a:endParaRPr lang="en-US"/>
                  </a:p>
                  <a:p>
                    <a:r>
                      <a:rPr lang="en-US"/>
                      <a:t>1,17%</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71E4-7A4C-AE25-9D3C9738CC3B}"/>
                </c:ext>
              </c:extLst>
            </c:dLbl>
            <c:dLbl>
              <c:idx val="8"/>
              <c:tx>
                <c:rich>
                  <a:bodyPr/>
                  <a:lstStyle/>
                  <a:p>
                    <a:fld id="{E6EDCCEB-A491-D44A-A392-2609CF0D1AEC}" type="VALUE">
                      <a:rPr lang="en-US"/>
                      <a:pPr/>
                      <a:t>[VALORE]</a:t>
                    </a:fld>
                    <a:endParaRPr lang="en-US"/>
                  </a:p>
                  <a:p>
                    <a:r>
                      <a:rPr lang="en-US"/>
                      <a:t>0,35%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71E4-7A4C-AE25-9D3C9738CC3B}"/>
                </c:ext>
              </c:extLst>
            </c:dLbl>
            <c:dLbl>
              <c:idx val="9"/>
              <c:tx>
                <c:rich>
                  <a:bodyPr/>
                  <a:lstStyle/>
                  <a:p>
                    <a:fld id="{473DE01E-252E-5C42-9BD5-A3D0D01E1738}" type="VALUE">
                      <a:rPr lang="en-US"/>
                      <a:pPr/>
                      <a:t>[VALORE]</a:t>
                    </a:fld>
                    <a:endParaRPr lang="en-US"/>
                  </a:p>
                  <a:p>
                    <a:r>
                      <a:rPr lang="en-US"/>
                      <a:t>0,09%</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1E4-7A4C-AE25-9D3C9738CC3B}"/>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Bella!$Z$2:$Z$11</c:f>
              <c:strCache>
                <c:ptCount val="10"/>
                <c:pt idx="0">
                  <c:v>Scuola e Università</c:v>
                </c:pt>
                <c:pt idx="1">
                  <c:v>Web (sito web, blog, etc.)</c:v>
                </c:pt>
                <c:pt idx="2">
                  <c:v>Social media </c:v>
                </c:pt>
                <c:pt idx="3">
                  <c:v>TV</c:v>
                </c:pt>
                <c:pt idx="4">
                  <c:v>Altro</c:v>
                </c:pt>
                <c:pt idx="5">
                  <c:v>Giornali, libri e riviste</c:v>
                </c:pt>
                <c:pt idx="6">
                  <c:v>Amici e familiari</c:v>
                </c:pt>
                <c:pt idx="7">
                  <c:v>Radio</c:v>
                </c:pt>
                <c:pt idx="8">
                  <c:v>Altri progetti INFN</c:v>
                </c:pt>
                <c:pt idx="9">
                  <c:v>Festival</c:v>
                </c:pt>
              </c:strCache>
            </c:strRef>
          </c:cat>
          <c:val>
            <c:numRef>
              <c:f>Bella!$AA$2:$AA$11</c:f>
              <c:numCache>
                <c:formatCode>General</c:formatCode>
                <c:ptCount val="10"/>
                <c:pt idx="0">
                  <c:v>2425</c:v>
                </c:pt>
                <c:pt idx="1">
                  <c:v>690</c:v>
                </c:pt>
                <c:pt idx="2">
                  <c:v>652</c:v>
                </c:pt>
                <c:pt idx="3">
                  <c:v>318</c:v>
                </c:pt>
                <c:pt idx="4">
                  <c:v>198</c:v>
                </c:pt>
                <c:pt idx="5">
                  <c:v>111</c:v>
                </c:pt>
                <c:pt idx="6">
                  <c:v>54</c:v>
                </c:pt>
                <c:pt idx="7">
                  <c:v>53</c:v>
                </c:pt>
                <c:pt idx="8">
                  <c:v>16</c:v>
                </c:pt>
                <c:pt idx="9">
                  <c:v>4</c:v>
                </c:pt>
              </c:numCache>
            </c:numRef>
          </c:val>
          <c:extLst>
            <c:ext xmlns:c16="http://schemas.microsoft.com/office/drawing/2014/chart" uri="{C3380CC4-5D6E-409C-BE32-E72D297353CC}">
              <c16:uniqueId val="{0000000A-71E4-7A4C-AE25-9D3C9738CC3B}"/>
            </c:ext>
          </c:extLst>
        </c:ser>
        <c:dLbls>
          <c:dLblPos val="outEnd"/>
          <c:showLegendKey val="0"/>
          <c:showVal val="1"/>
          <c:showCatName val="0"/>
          <c:showSerName val="0"/>
          <c:showPercent val="0"/>
          <c:showBubbleSize val="0"/>
        </c:dLbls>
        <c:gapWidth val="219"/>
        <c:overlap val="-27"/>
        <c:axId val="1638015135"/>
        <c:axId val="1637989199"/>
      </c:barChart>
      <c:catAx>
        <c:axId val="16380151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crossAx val="1637989199"/>
        <c:crosses val="autoZero"/>
        <c:auto val="1"/>
        <c:lblAlgn val="ctr"/>
        <c:lblOffset val="100"/>
        <c:noMultiLvlLbl val="0"/>
      </c:catAx>
      <c:valAx>
        <c:axId val="16379891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638015135"/>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it-IT"/>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Bella!$AH$2:$AH$16</cx:f>
        <cx:lvl ptCount="15">
          <cx:pt idx="0">Scienze mediche</cx:pt>
          <cx:pt idx="1">Chimica, biologia o geologia</cx:pt>
          <cx:pt idx="2">Ingegneria </cx:pt>
          <cx:pt idx="3">Matematica </cx:pt>
          <cx:pt idx="4">Fisica </cx:pt>
          <cx:pt idx="5">Scienze pedagogiche e psicologiche </cx:pt>
          <cx:pt idx="6">Scienze statistiche ed economiche </cx:pt>
          <cx:pt idx="7">Scienze giuridiche </cx:pt>
          <cx:pt idx="8">Scienze sociali e politiche </cx:pt>
          <cx:pt idx="9">Scienze storiche, filosofiche e letterarie </cx:pt>
          <cx:pt idx="10">Informatica </cx:pt>
          <cx:pt idx="11">Architettura </cx:pt>
          <cx:pt idx="12">altro</cx:pt>
          <cx:pt idx="13">Non so</cx:pt>
          <cx:pt idx="14">Materie artistiche</cx:pt>
        </cx:lvl>
      </cx:strDim>
      <cx:numDim type="val">
        <cx:f>Bella!$AI$2:$AI$16</cx:f>
        <cx:lvl ptCount="15" formatCode="0,00%">
          <cx:pt idx="0">0.18719878702550496</cx:pt>
          <cx:pt idx="1">0.15297557805815779</cx:pt>
          <cx:pt idx="2">0.12487139221313695</cx:pt>
          <cx:pt idx="3">0.11084637461417664</cx:pt>
          <cx:pt idx="4">0.093355715600801428</cx:pt>
          <cx:pt idx="5">0.091460442952293275</cx:pt>
          <cx:pt idx="6">0.080576162885146477</cx:pt>
          <cx:pt idx="7">0.049060486272810962</cx:pt>
          <cx:pt idx="8">0.043753722856988142</cx:pt>
          <cx:pt idx="9">0.030324362376130395</cx:pt>
          <cx:pt idx="10">0.017869713543076839</cx:pt>
          <cx:pt idx="11">0.0069312828288298047</cx:pt>
          <cx:pt idx="12">0.0066063789462284077</cx:pt>
          <cx:pt idx="13">0.0040071478854172308</cx:pt>
          <cx:pt idx="14">0.00016245194130069855</cx:pt>
        </cx:lvl>
      </cx:numDim>
    </cx:data>
  </cx:chartData>
  <cx:chart>
    <cx:title pos="t" align="ctr" overlay="0">
      <cx:tx>
        <cx:rich>
          <a:bodyPr spcFirstLastPara="1" vertOverflow="ellipsis" horzOverflow="overflow" wrap="square" lIns="0" tIns="0" rIns="0" bIns="0" anchor="ctr" anchorCtr="1"/>
          <a:lstStyle/>
          <a:p>
            <a:pPr>
              <a:defRPr>
                <a:solidFill>
                  <a:schemeClr val="tx1"/>
                </a:solidFill>
                <a:latin typeface="Avenir Book" panose="02000503020000020003" pitchFamily="2" charset="0"/>
                <a:ea typeface="Avenir Book" panose="02000503020000020003" pitchFamily="2" charset="0"/>
                <a:cs typeface="Avenir Book" panose="02000503020000020003" pitchFamily="2" charset="0"/>
              </a:defRPr>
            </a:pPr>
            <a:r>
              <a:rPr lang="it-IT" sz="1800" b="1" i="0" u="none" strike="noStrike">
                <a:solidFill>
                  <a:schemeClr val="tx1"/>
                </a:solidFill>
                <a:effectLst/>
                <a:latin typeface="Avenir Book" panose="02000503020000020003" pitchFamily="2" charset="0"/>
              </a:rPr>
              <a:t>Ti piacerebbe in futuro studiare e/o lavorare in campi che comprendano:</a:t>
            </a:r>
            <a:endParaRPr lang="it-IT" sz="1400">
              <a:solidFill>
                <a:schemeClr val="tx1"/>
              </a:solidFill>
              <a:effectLst/>
              <a:latin typeface="Avenir Book" panose="02000503020000020003" pitchFamily="2" charset="0"/>
            </a:endParaRPr>
          </a:p>
        </cx:rich>
      </cx:tx>
    </cx:title>
    <cx:plotArea>
      <cx:plotAreaRegion>
        <cx:series layoutId="funnel" uniqueId="{42226BFC-A6A7-A14F-B64C-2E047D01BA45}">
          <cx:dataPt idx="11"/>
          <cx:dataLabels>
            <cx:spPr>
              <a:solidFill>
                <a:schemeClr val="bg1"/>
              </a:solidFill>
            </cx:spPr>
            <cx:txPr>
              <a:bodyPr spcFirstLastPara="1" vertOverflow="ellipsis" horzOverflow="overflow" wrap="square" lIns="0" tIns="0" rIns="0" bIns="0" anchor="ctr" anchorCtr="1"/>
              <a:lstStyle/>
              <a:p>
                <a:pPr algn="ctr" rtl="0">
                  <a:defRPr sz="1600">
                    <a:solidFill>
                      <a:schemeClr val="tx1"/>
                    </a:solidFill>
                  </a:defRPr>
                </a:pPr>
                <a:endParaRPr lang="it-IT" sz="1600" b="0" i="0" u="none" strike="noStrike" baseline="0">
                  <a:solidFill>
                    <a:schemeClr val="tx1"/>
                  </a:solidFill>
                  <a:latin typeface="Aptos Narrow" panose="02110004020202020204"/>
                </a:endParaRPr>
              </a:p>
            </cx:txPr>
            <cx:visibility seriesName="0" categoryName="0" value="1"/>
          </cx:dataLabels>
          <cx:dataId val="0"/>
        </cx:series>
      </cx:plotAreaRegion>
      <cx:axis id="0">
        <cx:catScaling gapWidth="0.0599999987"/>
        <cx:tickLabels/>
        <cx:txPr>
          <a:bodyPr spcFirstLastPara="1" vertOverflow="ellipsis" horzOverflow="overflow" wrap="square" lIns="0" tIns="0" rIns="0" bIns="0" anchor="ctr" anchorCtr="1"/>
          <a:lstStyle/>
          <a:p>
            <a:pPr algn="ctr" rtl="0">
              <a:defRPr sz="1200">
                <a:solidFill>
                  <a:schemeClr val="tx1"/>
                </a:solidFill>
              </a:defRPr>
            </a:pPr>
            <a:endParaRPr lang="it-IT" sz="1200" b="0" i="0" u="none" strike="noStrike" baseline="0">
              <a:solidFill>
                <a:schemeClr val="tx1"/>
              </a:solidFill>
              <a:latin typeface="Aptos Narrow" panose="02110004020202020204"/>
            </a:endParaRPr>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withinLinearReversed" id="24">
  <a:schemeClr val="accent4"/>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7">
  <a:schemeClr val="accent4"/>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Reversed" id="22">
  <a:schemeClr val="accent2"/>
</cs:colorStyle>
</file>

<file path=ppt/charts/colors5.xml><?xml version="1.0" encoding="utf-8"?>
<cs:colorStyle xmlns:cs="http://schemas.microsoft.com/office/drawing/2012/chartStyle" xmlns:a="http://schemas.openxmlformats.org/drawingml/2006/main" meth="withinLinear" id="14">
  <a:schemeClr val="accent1"/>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withinLinear" id="18">
  <a:schemeClr val="accent5"/>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123184-FB47-81F2-8C99-A0C382DB2453}"/>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8CA7BA8-C5D3-CFA1-4799-E7C49FFD7B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9BFE4CC3-D758-0755-BCED-C672B982C08B}"/>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5" name="Segnaposto piè di pagina 4">
            <a:extLst>
              <a:ext uri="{FF2B5EF4-FFF2-40B4-BE49-F238E27FC236}">
                <a16:creationId xmlns:a16="http://schemas.microsoft.com/office/drawing/2014/main" id="{BEA5CB34-B7F6-830C-3C62-F825AC74830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B2B315E-55E5-6917-DFF0-EE38B95E046F}"/>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773197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D69C45-21F0-CA6E-8888-8186F59AFB8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0EB7066-21B7-A225-08B0-A3184244B88B}"/>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00E5474-4178-809B-2CEB-8D0B6BDAF75F}"/>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5" name="Segnaposto piè di pagina 4">
            <a:extLst>
              <a:ext uri="{FF2B5EF4-FFF2-40B4-BE49-F238E27FC236}">
                <a16:creationId xmlns:a16="http://schemas.microsoft.com/office/drawing/2014/main" id="{9CB78CC9-2AF4-4006-F855-E5ACD461793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B9B227D-C7FC-7980-9397-5D9093AF8CA0}"/>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2952420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98AA375-6505-6D3C-CF68-8715B63D50B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8062979-E67E-8258-9C86-F1901C7661B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E8178E5-D234-CCEB-26EA-6D7B0CC96605}"/>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5" name="Segnaposto piè di pagina 4">
            <a:extLst>
              <a:ext uri="{FF2B5EF4-FFF2-40B4-BE49-F238E27FC236}">
                <a16:creationId xmlns:a16="http://schemas.microsoft.com/office/drawing/2014/main" id="{4DB25CDD-84AC-C358-FEEB-D8EB973580F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E424261-BBB0-BEEC-2005-63573ADF44B9}"/>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1006938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5203AF-23A5-0DD8-ABDE-3E2BF99D351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226A9F2-4C85-9D35-8017-AB784571861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9605D35-5AB4-8E25-C69F-B0801DDC2C48}"/>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5" name="Segnaposto piè di pagina 4">
            <a:extLst>
              <a:ext uri="{FF2B5EF4-FFF2-40B4-BE49-F238E27FC236}">
                <a16:creationId xmlns:a16="http://schemas.microsoft.com/office/drawing/2014/main" id="{84D2A142-1A6E-C73F-911A-F0CE288E6D1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D9B63DB-27CA-98EE-BB87-FA946DC40D75}"/>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431931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389BE1-949B-BAE7-DE85-F89327AEA42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6039236-C373-178C-14F5-7557D8F57C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08FE613-F0B2-838E-16A9-B89F31895532}"/>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5" name="Segnaposto piè di pagina 4">
            <a:extLst>
              <a:ext uri="{FF2B5EF4-FFF2-40B4-BE49-F238E27FC236}">
                <a16:creationId xmlns:a16="http://schemas.microsoft.com/office/drawing/2014/main" id="{4908A1C9-BD2A-E7D6-57AF-AD882EB3FFA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EFC8CEF-CCD7-090B-56B4-71ECC1F86088}"/>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615960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CDA594-AF84-84BD-22FD-A960A126BE2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FBDC4E8-40AC-9318-06F8-2A84AC8EE58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22EA432-5865-7FC1-CAAF-E8B922A22B7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93FCD64-E247-C360-1C79-2FE65CBBCEC9}"/>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6" name="Segnaposto piè di pagina 5">
            <a:extLst>
              <a:ext uri="{FF2B5EF4-FFF2-40B4-BE49-F238E27FC236}">
                <a16:creationId xmlns:a16="http://schemas.microsoft.com/office/drawing/2014/main" id="{04C72A7C-58D1-AB14-113F-ED6FF0406D0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2156CFF-5284-B6BA-9F07-8C53BCD94DB9}"/>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1650315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29D971-A064-1D1E-3FB6-CCF0EE938B9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61475FD-2C7C-C89F-384D-2B31E8C9F1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86E72AE-15A5-DA4F-FFDA-A31A902B7548}"/>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12468E3-C9E6-1D48-4B3C-043C8141F5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93333AE-BBD9-89EB-D097-AD83D658754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9497C56-3668-A4E3-9306-55B4978D1F17}"/>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8" name="Segnaposto piè di pagina 7">
            <a:extLst>
              <a:ext uri="{FF2B5EF4-FFF2-40B4-BE49-F238E27FC236}">
                <a16:creationId xmlns:a16="http://schemas.microsoft.com/office/drawing/2014/main" id="{5863DC06-D92D-98BE-DF99-91C17D00E92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F41BC575-44AC-C30D-8A38-F56A6690634B}"/>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1085846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76B153-994F-272D-5B96-AE89855191A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973956C-B2E5-D173-5DC7-730631379F01}"/>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4" name="Segnaposto piè di pagina 3">
            <a:extLst>
              <a:ext uri="{FF2B5EF4-FFF2-40B4-BE49-F238E27FC236}">
                <a16:creationId xmlns:a16="http://schemas.microsoft.com/office/drawing/2014/main" id="{0641FE3A-F53E-ABB5-1CA6-9F93AB3CD99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8A0797A-D9C6-1376-7564-261C45676AA7}"/>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330371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16F7740-5C16-B7C2-8581-163E88338D3B}"/>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3" name="Segnaposto piè di pagina 2">
            <a:extLst>
              <a:ext uri="{FF2B5EF4-FFF2-40B4-BE49-F238E27FC236}">
                <a16:creationId xmlns:a16="http://schemas.microsoft.com/office/drawing/2014/main" id="{474B7D98-39CB-78B0-ACAC-F44D8B3BA80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695B06E-2D7B-511E-321D-BACBFFB0F546}"/>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475013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9B0DAF-B071-1B18-8DC1-B695729D9FE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2BFE7B4-C6CF-DCC9-2341-6152B990DA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3897832-0F43-4B5E-A868-F609C0C80A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EA146E7-A7D9-7C17-E76E-38FF6075DD9C}"/>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6" name="Segnaposto piè di pagina 5">
            <a:extLst>
              <a:ext uri="{FF2B5EF4-FFF2-40B4-BE49-F238E27FC236}">
                <a16:creationId xmlns:a16="http://schemas.microsoft.com/office/drawing/2014/main" id="{1B5A1860-7932-52D6-BDAC-E3E5326DD8A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F52349B-C2AF-C134-8C98-640364AB4256}"/>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1681969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4FFA9B-7780-D8B6-2660-A477EABF088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0C66D67-7B13-4831-28A5-76D7C28661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BB2F8B9-9BE2-19A8-F586-01D811DE8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7DFC7B4-F4D2-2FBA-164B-611BB8DA9BEA}"/>
              </a:ext>
            </a:extLst>
          </p:cNvPr>
          <p:cNvSpPr>
            <a:spLocks noGrp="1"/>
          </p:cNvSpPr>
          <p:nvPr>
            <p:ph type="dt" sz="half" idx="10"/>
          </p:nvPr>
        </p:nvSpPr>
        <p:spPr/>
        <p:txBody>
          <a:bodyPr/>
          <a:lstStyle/>
          <a:p>
            <a:fld id="{F44EE96D-AFA0-314B-8652-E58614CFB485}" type="datetimeFigureOut">
              <a:rPr lang="it-IT" smtClean="0"/>
              <a:t>01/10/25</a:t>
            </a:fld>
            <a:endParaRPr lang="it-IT"/>
          </a:p>
        </p:txBody>
      </p:sp>
      <p:sp>
        <p:nvSpPr>
          <p:cNvPr id="6" name="Segnaposto piè di pagina 5">
            <a:extLst>
              <a:ext uri="{FF2B5EF4-FFF2-40B4-BE49-F238E27FC236}">
                <a16:creationId xmlns:a16="http://schemas.microsoft.com/office/drawing/2014/main" id="{F7FA4523-D55A-68FC-D95E-318FEE6F856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C883A44-4524-D398-F6F4-EA6C28E30A2B}"/>
              </a:ext>
            </a:extLst>
          </p:cNvPr>
          <p:cNvSpPr>
            <a:spLocks noGrp="1"/>
          </p:cNvSpPr>
          <p:nvPr>
            <p:ph type="sldNum" sz="quarter" idx="12"/>
          </p:nvPr>
        </p:nvSpPr>
        <p:spPr/>
        <p:txBody>
          <a:bodyPr/>
          <a:lstStyle/>
          <a:p>
            <a:fld id="{1DBF002F-0136-574C-9EB3-75409F959398}" type="slidenum">
              <a:rPr lang="it-IT" smtClean="0"/>
              <a:t>‹N›</a:t>
            </a:fld>
            <a:endParaRPr lang="it-IT"/>
          </a:p>
        </p:txBody>
      </p:sp>
    </p:spTree>
    <p:extLst>
      <p:ext uri="{BB962C8B-B14F-4D97-AF65-F5344CB8AC3E}">
        <p14:creationId xmlns:p14="http://schemas.microsoft.com/office/powerpoint/2010/main" val="297876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60D08E4-4567-5A96-C522-1CB324E1B0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B67F425-49B1-C24A-8DE4-8693D6F4DB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C6DD6D0-3C69-F22E-343E-07B0AEDAE9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44EE96D-AFA0-314B-8652-E58614CFB485}" type="datetimeFigureOut">
              <a:rPr lang="it-IT" smtClean="0"/>
              <a:t>01/10/25</a:t>
            </a:fld>
            <a:endParaRPr lang="it-IT"/>
          </a:p>
        </p:txBody>
      </p:sp>
      <p:sp>
        <p:nvSpPr>
          <p:cNvPr id="5" name="Segnaposto piè di pagina 4">
            <a:extLst>
              <a:ext uri="{FF2B5EF4-FFF2-40B4-BE49-F238E27FC236}">
                <a16:creationId xmlns:a16="http://schemas.microsoft.com/office/drawing/2014/main" id="{A3E099F6-8C5D-A15A-1268-57F10EA527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E68A6009-0D7F-AE43-1C12-1CD2BD6960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BF002F-0136-574C-9EB3-75409F959398}" type="slidenum">
              <a:rPr lang="it-IT" smtClean="0"/>
              <a:t>‹N›</a:t>
            </a:fld>
            <a:endParaRPr lang="it-IT"/>
          </a:p>
        </p:txBody>
      </p:sp>
    </p:spTree>
    <p:extLst>
      <p:ext uri="{BB962C8B-B14F-4D97-AF65-F5344CB8AC3E}">
        <p14:creationId xmlns:p14="http://schemas.microsoft.com/office/powerpoint/2010/main" val="2566181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4/relationships/chartEx" Target="../charts/chartEx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istnazfisnucl-my.sharepoint.com/shared?id=%2Fsites%2FCC3M20232%2FShared%20Documents%2FQuestionari%20e%20Registrazioni%2FQuestionari%2FQuestionario%20comune&amp;listurl=https%3A%2F%2Fistnazfisnucl%2Esharepoint%2Ecom%2Fsites%2FCC3M20232%2FShared%20Document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istnazfisnucl.sharepoint.com/:x:/r/sites/CC3M20232/Shared%20Documents/Questionari%20e%20Registrazioni/Questionari/Analisi%20questionari%20progetti%20AS.%202024-2025.xlsx?d=w4c96923bcdb14bbaa9cc68a986b63c42&amp;csf=1&amp;web=1&amp;e=gHbF9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8E304D-960E-9AB1-EA6C-DB92004AD7E5}"/>
              </a:ext>
            </a:extLst>
          </p:cNvPr>
          <p:cNvSpPr>
            <a:spLocks noGrp="1"/>
          </p:cNvSpPr>
          <p:nvPr>
            <p:ph type="ctrTitle"/>
          </p:nvPr>
        </p:nvSpPr>
        <p:spPr>
          <a:xfrm>
            <a:off x="762000" y="2377440"/>
            <a:ext cx="10668000" cy="1941933"/>
          </a:xfrm>
        </p:spPr>
        <p:txBody>
          <a:bodyPr>
            <a:normAutofit fontScale="90000"/>
          </a:bodyPr>
          <a:lstStyle/>
          <a:p>
            <a:r>
              <a:rPr lang="it-IT" dirty="0">
                <a:latin typeface="Avenir Book" panose="02000503020000020003" pitchFamily="2" charset="0"/>
              </a:rPr>
              <a:t>Analisi questionari progetti CC3M </a:t>
            </a:r>
            <a:br>
              <a:rPr lang="it-IT" dirty="0">
                <a:latin typeface="Avenir Book" panose="02000503020000020003" pitchFamily="2" charset="0"/>
              </a:rPr>
            </a:br>
            <a:r>
              <a:rPr lang="it-IT" dirty="0">
                <a:latin typeface="Avenir Book" panose="02000503020000020003" pitchFamily="2" charset="0"/>
              </a:rPr>
              <a:t>A.S. 2024-2025</a:t>
            </a:r>
          </a:p>
        </p:txBody>
      </p:sp>
      <p:sp>
        <p:nvSpPr>
          <p:cNvPr id="4" name="CasellaDiTesto 3">
            <a:extLst>
              <a:ext uri="{FF2B5EF4-FFF2-40B4-BE49-F238E27FC236}">
                <a16:creationId xmlns:a16="http://schemas.microsoft.com/office/drawing/2014/main" id="{D55CC6F5-30EA-4806-5EBA-BB9A2622A34E}"/>
              </a:ext>
            </a:extLst>
          </p:cNvPr>
          <p:cNvSpPr txBox="1"/>
          <p:nvPr/>
        </p:nvSpPr>
        <p:spPr>
          <a:xfrm>
            <a:off x="557203" y="5863425"/>
            <a:ext cx="5436973" cy="369332"/>
          </a:xfrm>
          <a:prstGeom prst="rect">
            <a:avLst/>
          </a:prstGeom>
          <a:noFill/>
        </p:spPr>
        <p:txBody>
          <a:bodyPr wrap="square" rtlCol="0">
            <a:spAutoFit/>
          </a:bodyPr>
          <a:lstStyle/>
          <a:p>
            <a:r>
              <a:rPr lang="it-IT" i="1" dirty="0">
                <a:latin typeface="Avenir Book" panose="02000503020000020003" pitchFamily="2" charset="0"/>
              </a:rPr>
              <a:t>M. Bologna, V. Fanti, S. Marcellini – LNL 1 ottobre </a:t>
            </a:r>
          </a:p>
        </p:txBody>
      </p:sp>
    </p:spTree>
    <p:extLst>
      <p:ext uri="{BB962C8B-B14F-4D97-AF65-F5344CB8AC3E}">
        <p14:creationId xmlns:p14="http://schemas.microsoft.com/office/powerpoint/2010/main" val="3020805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a:extLst>
              <a:ext uri="{FF2B5EF4-FFF2-40B4-BE49-F238E27FC236}">
                <a16:creationId xmlns:a16="http://schemas.microsoft.com/office/drawing/2014/main" id="{9E793E94-7CF7-2AAA-2A92-70DB52CF087B}"/>
              </a:ext>
            </a:extLst>
          </p:cNvPr>
          <p:cNvGraphicFramePr>
            <a:graphicFrameLocks/>
          </p:cNvGraphicFramePr>
          <p:nvPr>
            <p:extLst>
              <p:ext uri="{D42A27DB-BD31-4B8C-83A1-F6EECF244321}">
                <p14:modId xmlns:p14="http://schemas.microsoft.com/office/powerpoint/2010/main" val="1556430059"/>
              </p:ext>
            </p:extLst>
          </p:nvPr>
        </p:nvGraphicFramePr>
        <p:xfrm>
          <a:off x="0" y="0"/>
          <a:ext cx="12192000" cy="68579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2508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cx2="http://schemas.microsoft.com/office/drawing/2015/10/21/chartex">
        <mc:Choice Requires="cx2">
          <p:graphicFrame>
            <p:nvGraphicFramePr>
              <p:cNvPr id="3" name="Grafico 2">
                <a:extLst>
                  <a:ext uri="{FF2B5EF4-FFF2-40B4-BE49-F238E27FC236}">
                    <a16:creationId xmlns:a16="http://schemas.microsoft.com/office/drawing/2014/main" id="{84EB6454-5F67-7B21-59FC-0B2348FFA2C2}"/>
                  </a:ext>
                </a:extLst>
              </p:cNvPr>
              <p:cNvGraphicFramePr/>
              <p:nvPr>
                <p:extLst>
                  <p:ext uri="{D42A27DB-BD31-4B8C-83A1-F6EECF244321}">
                    <p14:modId xmlns:p14="http://schemas.microsoft.com/office/powerpoint/2010/main" val="4006959044"/>
                  </p:ext>
                </p:extLst>
              </p:nvPr>
            </p:nvGraphicFramePr>
            <p:xfrm>
              <a:off x="0" y="86496"/>
              <a:ext cx="12192000" cy="6771503"/>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3" name="Grafico 2">
                <a:extLst>
                  <a:ext uri="{FF2B5EF4-FFF2-40B4-BE49-F238E27FC236}">
                    <a16:creationId xmlns:a16="http://schemas.microsoft.com/office/drawing/2014/main" id="{84EB6454-5F67-7B21-59FC-0B2348FFA2C2}"/>
                  </a:ext>
                </a:extLst>
              </p:cNvPr>
              <p:cNvPicPr>
                <a:picLocks noGrp="1" noRot="1" noChangeAspect="1" noMove="1" noResize="1" noEditPoints="1" noAdjustHandles="1" noChangeArrowheads="1" noChangeShapeType="1"/>
              </p:cNvPicPr>
              <p:nvPr/>
            </p:nvPicPr>
            <p:blipFill>
              <a:blip r:embed="rId3"/>
              <a:stretch>
                <a:fillRect/>
              </a:stretch>
            </p:blipFill>
            <p:spPr>
              <a:xfrm>
                <a:off x="0" y="86496"/>
                <a:ext cx="12192000" cy="6771503"/>
              </a:xfrm>
              <a:prstGeom prst="rect">
                <a:avLst/>
              </a:prstGeom>
            </p:spPr>
          </p:pic>
        </mc:Fallback>
      </mc:AlternateContent>
      <p:sp>
        <p:nvSpPr>
          <p:cNvPr id="4" name="Rettangolo 3">
            <a:extLst>
              <a:ext uri="{FF2B5EF4-FFF2-40B4-BE49-F238E27FC236}">
                <a16:creationId xmlns:a16="http://schemas.microsoft.com/office/drawing/2014/main" id="{4B5EB575-7C81-9DF7-8008-A1FA7655BFE1}"/>
              </a:ext>
            </a:extLst>
          </p:cNvPr>
          <p:cNvSpPr/>
          <p:nvPr/>
        </p:nvSpPr>
        <p:spPr>
          <a:xfrm>
            <a:off x="7574692" y="5165125"/>
            <a:ext cx="827904" cy="33363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0,69%</a:t>
            </a:r>
          </a:p>
        </p:txBody>
      </p:sp>
      <p:sp>
        <p:nvSpPr>
          <p:cNvPr id="6" name="Rettangolo 5">
            <a:extLst>
              <a:ext uri="{FF2B5EF4-FFF2-40B4-BE49-F238E27FC236}">
                <a16:creationId xmlns:a16="http://schemas.microsoft.com/office/drawing/2014/main" id="{FE7F4246-732E-F613-B494-334D61B9CF90}"/>
              </a:ext>
            </a:extLst>
          </p:cNvPr>
          <p:cNvSpPr/>
          <p:nvPr/>
        </p:nvSpPr>
        <p:spPr>
          <a:xfrm>
            <a:off x="7574692" y="5517293"/>
            <a:ext cx="827904" cy="33363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0,66%</a:t>
            </a:r>
          </a:p>
        </p:txBody>
      </p:sp>
      <p:sp>
        <p:nvSpPr>
          <p:cNvPr id="7" name="Rettangolo 6">
            <a:extLst>
              <a:ext uri="{FF2B5EF4-FFF2-40B4-BE49-F238E27FC236}">
                <a16:creationId xmlns:a16="http://schemas.microsoft.com/office/drawing/2014/main" id="{E97218C6-6EF6-2250-2D7B-1EC7B7D8593A}"/>
              </a:ext>
            </a:extLst>
          </p:cNvPr>
          <p:cNvSpPr/>
          <p:nvPr/>
        </p:nvSpPr>
        <p:spPr>
          <a:xfrm>
            <a:off x="7574692" y="6020830"/>
            <a:ext cx="827904" cy="33363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0,40%</a:t>
            </a:r>
          </a:p>
        </p:txBody>
      </p:sp>
      <p:sp>
        <p:nvSpPr>
          <p:cNvPr id="8" name="Rettangolo 7">
            <a:extLst>
              <a:ext uri="{FF2B5EF4-FFF2-40B4-BE49-F238E27FC236}">
                <a16:creationId xmlns:a16="http://schemas.microsoft.com/office/drawing/2014/main" id="{FECEF82D-1AB8-96F6-06BB-96C7B6880AF3}"/>
              </a:ext>
            </a:extLst>
          </p:cNvPr>
          <p:cNvSpPr/>
          <p:nvPr/>
        </p:nvSpPr>
        <p:spPr>
          <a:xfrm>
            <a:off x="7574692" y="6422425"/>
            <a:ext cx="827904" cy="33363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0,02%</a:t>
            </a:r>
          </a:p>
        </p:txBody>
      </p:sp>
    </p:spTree>
    <p:extLst>
      <p:ext uri="{BB962C8B-B14F-4D97-AF65-F5344CB8AC3E}">
        <p14:creationId xmlns:p14="http://schemas.microsoft.com/office/powerpoint/2010/main" val="2540151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a:extLst>
              <a:ext uri="{FF2B5EF4-FFF2-40B4-BE49-F238E27FC236}">
                <a16:creationId xmlns:a16="http://schemas.microsoft.com/office/drawing/2014/main" id="{B73525A1-DE58-E9EB-EDF4-589D88975E1B}"/>
              </a:ext>
            </a:extLst>
          </p:cNvPr>
          <p:cNvGraphicFramePr>
            <a:graphicFrameLocks/>
          </p:cNvGraphicFramePr>
          <p:nvPr>
            <p:extLst>
              <p:ext uri="{D42A27DB-BD31-4B8C-83A1-F6EECF244321}">
                <p14:modId xmlns:p14="http://schemas.microsoft.com/office/powerpoint/2010/main" val="3570108290"/>
              </p:ext>
            </p:extLst>
          </p:nvPr>
        </p:nvGraphicFramePr>
        <p:xfrm>
          <a:off x="0" y="0"/>
          <a:ext cx="12192000" cy="68579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38250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a:extLst>
              <a:ext uri="{FF2B5EF4-FFF2-40B4-BE49-F238E27FC236}">
                <a16:creationId xmlns:a16="http://schemas.microsoft.com/office/drawing/2014/main" id="{84C23DF8-73A4-D3D9-1F26-6F6EDD9881FA}"/>
              </a:ext>
            </a:extLst>
          </p:cNvPr>
          <p:cNvGraphicFramePr>
            <a:graphicFrameLocks/>
          </p:cNvGraphicFramePr>
          <p:nvPr>
            <p:extLst>
              <p:ext uri="{D42A27DB-BD31-4B8C-83A1-F6EECF244321}">
                <p14:modId xmlns:p14="http://schemas.microsoft.com/office/powerpoint/2010/main" val="4233937563"/>
              </p:ext>
            </p:extLst>
          </p:nvPr>
        </p:nvGraphicFramePr>
        <p:xfrm>
          <a:off x="1363362" y="0"/>
          <a:ext cx="9465275" cy="68579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406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a:extLst>
              <a:ext uri="{FF2B5EF4-FFF2-40B4-BE49-F238E27FC236}">
                <a16:creationId xmlns:a16="http://schemas.microsoft.com/office/drawing/2014/main" id="{BA8EECFB-E06A-9AD5-5C41-9E4AC6945518}"/>
              </a:ext>
            </a:extLst>
          </p:cNvPr>
          <p:cNvGraphicFramePr>
            <a:graphicFrameLocks/>
          </p:cNvGraphicFramePr>
          <p:nvPr>
            <p:extLst>
              <p:ext uri="{D42A27DB-BD31-4B8C-83A1-F6EECF244321}">
                <p14:modId xmlns:p14="http://schemas.microsoft.com/office/powerpoint/2010/main" val="2025901937"/>
              </p:ext>
            </p:extLst>
          </p:nvPr>
        </p:nvGraphicFramePr>
        <p:xfrm>
          <a:off x="0" y="0"/>
          <a:ext cx="12192000" cy="68579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82275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co 3">
            <a:extLst>
              <a:ext uri="{FF2B5EF4-FFF2-40B4-BE49-F238E27FC236}">
                <a16:creationId xmlns:a16="http://schemas.microsoft.com/office/drawing/2014/main" id="{A16A5F80-8901-781B-632A-15FA0B7FCF77}"/>
              </a:ext>
            </a:extLst>
          </p:cNvPr>
          <p:cNvGraphicFramePr>
            <a:graphicFrameLocks/>
          </p:cNvGraphicFramePr>
          <p:nvPr>
            <p:extLst>
              <p:ext uri="{D42A27DB-BD31-4B8C-83A1-F6EECF244321}">
                <p14:modId xmlns:p14="http://schemas.microsoft.com/office/powerpoint/2010/main" val="3113723116"/>
              </p:ext>
            </p:extLst>
          </p:nvPr>
        </p:nvGraphicFramePr>
        <p:xfrm>
          <a:off x="1556952" y="272818"/>
          <a:ext cx="9218140" cy="64616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80952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co 3">
            <a:extLst>
              <a:ext uri="{FF2B5EF4-FFF2-40B4-BE49-F238E27FC236}">
                <a16:creationId xmlns:a16="http://schemas.microsoft.com/office/drawing/2014/main" id="{A93BD5B3-3AD4-50DD-5785-9F9579CC48E6}"/>
              </a:ext>
            </a:extLst>
          </p:cNvPr>
          <p:cNvGraphicFramePr>
            <a:graphicFrameLocks/>
          </p:cNvGraphicFramePr>
          <p:nvPr>
            <p:extLst>
              <p:ext uri="{D42A27DB-BD31-4B8C-83A1-F6EECF244321}">
                <p14:modId xmlns:p14="http://schemas.microsoft.com/office/powerpoint/2010/main" val="1062927062"/>
              </p:ext>
            </p:extLst>
          </p:nvPr>
        </p:nvGraphicFramePr>
        <p:xfrm>
          <a:off x="172995" y="197708"/>
          <a:ext cx="11788346" cy="64996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58077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co 3">
            <a:extLst>
              <a:ext uri="{FF2B5EF4-FFF2-40B4-BE49-F238E27FC236}">
                <a16:creationId xmlns:a16="http://schemas.microsoft.com/office/drawing/2014/main" id="{89786416-B2A0-75CA-F8AE-2EAA7710BBE5}"/>
              </a:ext>
            </a:extLst>
          </p:cNvPr>
          <p:cNvGraphicFramePr>
            <a:graphicFrameLocks/>
          </p:cNvGraphicFramePr>
          <p:nvPr>
            <p:extLst>
              <p:ext uri="{D42A27DB-BD31-4B8C-83A1-F6EECF244321}">
                <p14:modId xmlns:p14="http://schemas.microsoft.com/office/powerpoint/2010/main" val="4079142187"/>
              </p:ext>
            </p:extLst>
          </p:nvPr>
        </p:nvGraphicFramePr>
        <p:xfrm>
          <a:off x="333632" y="222422"/>
          <a:ext cx="11677136" cy="6289589"/>
        </p:xfrm>
        <a:graphic>
          <a:graphicData uri="http://schemas.openxmlformats.org/drawingml/2006/chart">
            <c:chart xmlns:c="http://schemas.openxmlformats.org/drawingml/2006/chart" xmlns:r="http://schemas.openxmlformats.org/officeDocument/2006/relationships" r:id="rId2"/>
          </a:graphicData>
        </a:graphic>
      </p:graphicFrame>
      <p:cxnSp>
        <p:nvCxnSpPr>
          <p:cNvPr id="3" name="Connettore curvo 2">
            <a:extLst>
              <a:ext uri="{FF2B5EF4-FFF2-40B4-BE49-F238E27FC236}">
                <a16:creationId xmlns:a16="http://schemas.microsoft.com/office/drawing/2014/main" id="{25AEA4AE-1823-0C31-F55A-73035EF4569B}"/>
              </a:ext>
            </a:extLst>
          </p:cNvPr>
          <p:cNvCxnSpPr>
            <a:cxnSpLocks/>
          </p:cNvCxnSpPr>
          <p:nvPr/>
        </p:nvCxnSpPr>
        <p:spPr>
          <a:xfrm flipV="1">
            <a:off x="8878186" y="3429000"/>
            <a:ext cx="2980182" cy="2317898"/>
          </a:xfrm>
          <a:prstGeom prst="curvedConnector3">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96787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933882-2314-EC3B-5D47-0F5E8FA8ED37}"/>
              </a:ext>
            </a:extLst>
          </p:cNvPr>
          <p:cNvSpPr>
            <a:spLocks noGrp="1"/>
          </p:cNvSpPr>
          <p:nvPr>
            <p:ph type="title"/>
          </p:nvPr>
        </p:nvSpPr>
        <p:spPr/>
        <p:txBody>
          <a:bodyPr/>
          <a:lstStyle/>
          <a:p>
            <a:r>
              <a:rPr lang="it-IT" b="1" dirty="0">
                <a:latin typeface="Avenir Book" panose="02000503020000020003" pitchFamily="2" charset="0"/>
              </a:rPr>
              <a:t>Interesse diminuito: 367 partecipanti</a:t>
            </a:r>
          </a:p>
        </p:txBody>
      </p:sp>
      <p:graphicFrame>
        <p:nvGraphicFramePr>
          <p:cNvPr id="4" name="Grafico 3">
            <a:extLst>
              <a:ext uri="{FF2B5EF4-FFF2-40B4-BE49-F238E27FC236}">
                <a16:creationId xmlns:a16="http://schemas.microsoft.com/office/drawing/2014/main" id="{BF953B7E-3933-DFDB-4285-5987C205394D}"/>
              </a:ext>
            </a:extLst>
          </p:cNvPr>
          <p:cNvGraphicFramePr>
            <a:graphicFrameLocks/>
          </p:cNvGraphicFramePr>
          <p:nvPr>
            <p:extLst>
              <p:ext uri="{D42A27DB-BD31-4B8C-83A1-F6EECF244321}">
                <p14:modId xmlns:p14="http://schemas.microsoft.com/office/powerpoint/2010/main" val="4030161973"/>
              </p:ext>
            </p:extLst>
          </p:nvPr>
        </p:nvGraphicFramePr>
        <p:xfrm>
          <a:off x="411891" y="1427206"/>
          <a:ext cx="5537669" cy="47523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afico 5">
            <a:extLst>
              <a:ext uri="{FF2B5EF4-FFF2-40B4-BE49-F238E27FC236}">
                <a16:creationId xmlns:a16="http://schemas.microsoft.com/office/drawing/2014/main" id="{035873C8-82D6-FE94-C663-826032F10447}"/>
              </a:ext>
            </a:extLst>
          </p:cNvPr>
          <p:cNvGraphicFramePr>
            <a:graphicFrameLocks/>
          </p:cNvGraphicFramePr>
          <p:nvPr>
            <p:extLst>
              <p:ext uri="{D42A27DB-BD31-4B8C-83A1-F6EECF244321}">
                <p14:modId xmlns:p14="http://schemas.microsoft.com/office/powerpoint/2010/main" val="1828026496"/>
              </p:ext>
            </p:extLst>
          </p:nvPr>
        </p:nvGraphicFramePr>
        <p:xfrm>
          <a:off x="6096000" y="1427206"/>
          <a:ext cx="5404239" cy="47523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1919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2FB25-0818-5E15-00B4-F14FCDB8CAF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61D2E74-C9AE-3A54-EB13-2ADE432EB12E}"/>
              </a:ext>
            </a:extLst>
          </p:cNvPr>
          <p:cNvSpPr>
            <a:spLocks noGrp="1"/>
          </p:cNvSpPr>
          <p:nvPr>
            <p:ph type="title"/>
          </p:nvPr>
        </p:nvSpPr>
        <p:spPr/>
        <p:txBody>
          <a:bodyPr/>
          <a:lstStyle/>
          <a:p>
            <a:r>
              <a:rPr lang="it-IT" b="1" dirty="0">
                <a:latin typeface="Avenir Book" panose="02000503020000020003" pitchFamily="2" charset="0"/>
              </a:rPr>
              <a:t>Interesse diminuito: 367 partecipanti</a:t>
            </a:r>
          </a:p>
        </p:txBody>
      </p:sp>
      <p:graphicFrame>
        <p:nvGraphicFramePr>
          <p:cNvPr id="3" name="Grafico 2">
            <a:extLst>
              <a:ext uri="{FF2B5EF4-FFF2-40B4-BE49-F238E27FC236}">
                <a16:creationId xmlns:a16="http://schemas.microsoft.com/office/drawing/2014/main" id="{31382202-AC26-E1A3-101B-67A08C39CD6F}"/>
              </a:ext>
            </a:extLst>
          </p:cNvPr>
          <p:cNvGraphicFramePr>
            <a:graphicFrameLocks/>
          </p:cNvGraphicFramePr>
          <p:nvPr>
            <p:extLst>
              <p:ext uri="{D42A27DB-BD31-4B8C-83A1-F6EECF244321}">
                <p14:modId xmlns:p14="http://schemas.microsoft.com/office/powerpoint/2010/main" val="3011263960"/>
              </p:ext>
            </p:extLst>
          </p:nvPr>
        </p:nvGraphicFramePr>
        <p:xfrm>
          <a:off x="471816" y="1875591"/>
          <a:ext cx="5216603" cy="42062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afico 4">
            <a:extLst>
              <a:ext uri="{FF2B5EF4-FFF2-40B4-BE49-F238E27FC236}">
                <a16:creationId xmlns:a16="http://schemas.microsoft.com/office/drawing/2014/main" id="{14D6AA9B-0890-D386-EF86-E1EE6A9AA9E6}"/>
              </a:ext>
            </a:extLst>
          </p:cNvPr>
          <p:cNvGraphicFramePr>
            <a:graphicFrameLocks/>
          </p:cNvGraphicFramePr>
          <p:nvPr>
            <p:extLst>
              <p:ext uri="{D42A27DB-BD31-4B8C-83A1-F6EECF244321}">
                <p14:modId xmlns:p14="http://schemas.microsoft.com/office/powerpoint/2010/main" val="1334496744"/>
              </p:ext>
            </p:extLst>
          </p:nvPr>
        </p:nvGraphicFramePr>
        <p:xfrm>
          <a:off x="5688418" y="1826404"/>
          <a:ext cx="6031765" cy="46388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94835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F66C809-0EA3-305E-B6C5-48351F5C85AF}"/>
              </a:ext>
            </a:extLst>
          </p:cNvPr>
          <p:cNvSpPr>
            <a:spLocks noGrp="1"/>
          </p:cNvSpPr>
          <p:nvPr>
            <p:ph idx="1"/>
          </p:nvPr>
        </p:nvSpPr>
        <p:spPr>
          <a:xfrm>
            <a:off x="1254641" y="1978155"/>
            <a:ext cx="9104176" cy="2901689"/>
          </a:xfrm>
        </p:spPr>
        <p:txBody>
          <a:bodyPr>
            <a:normAutofit/>
          </a:bodyPr>
          <a:lstStyle/>
          <a:p>
            <a:pPr marL="0" indent="0">
              <a:buNone/>
            </a:pPr>
            <a:endParaRPr lang="it-IT" dirty="0">
              <a:latin typeface="Avenir Book" panose="02000503020000020003" pitchFamily="2" charset="0"/>
            </a:endParaRPr>
          </a:p>
          <a:p>
            <a:r>
              <a:rPr lang="it-IT" dirty="0">
                <a:latin typeface="Avenir Book" panose="02000503020000020003" pitchFamily="2" charset="0"/>
              </a:rPr>
              <a:t>Disponibile: </a:t>
            </a:r>
            <a:r>
              <a:rPr lang="it-IT" dirty="0">
                <a:latin typeface="Avenir Book" panose="02000503020000020003" pitchFamily="2" charset="0"/>
                <a:hlinkClick r:id="rId2"/>
              </a:rPr>
              <a:t>Questionario comune per studenti</a:t>
            </a:r>
            <a:endParaRPr lang="it-IT" dirty="0">
              <a:latin typeface="Avenir Book" panose="02000503020000020003" pitchFamily="2" charset="0"/>
            </a:endParaRPr>
          </a:p>
          <a:p>
            <a:pPr marL="0" indent="0">
              <a:buNone/>
            </a:pPr>
            <a:r>
              <a:rPr lang="it-IT" dirty="0">
                <a:latin typeface="Avenir Book" panose="02000503020000020003" pitchFamily="2" charset="0"/>
              </a:rPr>
              <a:t>	(grazie Viviana e Stefano)</a:t>
            </a:r>
          </a:p>
          <a:p>
            <a:pPr marL="0" indent="0">
              <a:buNone/>
            </a:pPr>
            <a:endParaRPr lang="it-IT" dirty="0">
              <a:latin typeface="Avenir Book" panose="02000503020000020003" pitchFamily="2" charset="0"/>
            </a:endParaRPr>
          </a:p>
          <a:p>
            <a:pPr marL="0" indent="0">
              <a:buNone/>
            </a:pPr>
            <a:endParaRPr lang="it-IT" dirty="0">
              <a:latin typeface="Avenir Book" panose="02000503020000020003" pitchFamily="2" charset="0"/>
            </a:endParaRPr>
          </a:p>
          <a:p>
            <a:pPr marL="0" indent="0">
              <a:buNone/>
            </a:pPr>
            <a:endParaRPr lang="it-IT" dirty="0">
              <a:latin typeface="Avenir Book" panose="02000503020000020003" pitchFamily="2" charset="0"/>
            </a:endParaRPr>
          </a:p>
          <a:p>
            <a:pPr marL="0" indent="0">
              <a:buNone/>
            </a:pPr>
            <a:endParaRPr lang="it-IT" dirty="0">
              <a:latin typeface="Avenir Book" panose="02000503020000020003" pitchFamily="2" charset="0"/>
            </a:endParaRPr>
          </a:p>
          <a:p>
            <a:pPr marL="0" indent="0">
              <a:buNone/>
            </a:pPr>
            <a:endParaRPr lang="it-IT" dirty="0">
              <a:latin typeface="Avenir Book" panose="02000503020000020003" pitchFamily="2" charset="0"/>
            </a:endParaRPr>
          </a:p>
          <a:p>
            <a:pPr marL="0" indent="0">
              <a:buNone/>
            </a:pPr>
            <a:endParaRPr lang="it-IT" dirty="0">
              <a:latin typeface="Avenir Book" panose="02000503020000020003" pitchFamily="2" charset="0"/>
            </a:endParaRPr>
          </a:p>
          <a:p>
            <a:pPr marL="0" indent="0">
              <a:buNone/>
            </a:pPr>
            <a:endParaRPr lang="it-IT" dirty="0"/>
          </a:p>
        </p:txBody>
      </p:sp>
    </p:spTree>
    <p:extLst>
      <p:ext uri="{BB962C8B-B14F-4D97-AF65-F5344CB8AC3E}">
        <p14:creationId xmlns:p14="http://schemas.microsoft.com/office/powerpoint/2010/main" val="984782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47E59C1-6708-97FF-F875-44208509A5DF}"/>
              </a:ext>
            </a:extLst>
          </p:cNvPr>
          <p:cNvSpPr txBox="1"/>
          <p:nvPr/>
        </p:nvSpPr>
        <p:spPr>
          <a:xfrm>
            <a:off x="731520" y="797510"/>
            <a:ext cx="10972800" cy="5262979"/>
          </a:xfrm>
          <a:prstGeom prst="rect">
            <a:avLst/>
          </a:prstGeom>
          <a:noFill/>
        </p:spPr>
        <p:txBody>
          <a:bodyPr wrap="square" rtlCol="0">
            <a:spAutoFit/>
          </a:bodyPr>
          <a:lstStyle/>
          <a:p>
            <a:r>
              <a:rPr lang="it-IT" sz="3600" b="1" dirty="0">
                <a:latin typeface="Avenir Book" panose="02000503020000020003" pitchFamily="2" charset="0"/>
              </a:rPr>
              <a:t>NOTE</a:t>
            </a:r>
          </a:p>
          <a:p>
            <a:endParaRPr lang="it-IT" sz="2000" dirty="0">
              <a:latin typeface="Avenir Book" panose="02000503020000020003" pitchFamily="2" charset="0"/>
            </a:endParaRPr>
          </a:p>
          <a:p>
            <a:pPr marL="285750" indent="-285750">
              <a:buFont typeface="Arial" panose="020B0604020202020204" pitchFamily="34" charset="0"/>
              <a:buChar char="•"/>
            </a:pPr>
            <a:r>
              <a:rPr lang="it-IT" sz="2000" dirty="0">
                <a:latin typeface="Avenir Book" panose="02000503020000020003" pitchFamily="2" charset="0"/>
              </a:rPr>
              <a:t>Non tutti i questionari hanno le stesse domande come obbligatorie (es. A&amp;S alcune domande ci sono ma non sono rese obbligatorie, quindi molti non rispondono)</a:t>
            </a:r>
          </a:p>
          <a:p>
            <a:endParaRPr lang="it-IT" sz="2000" dirty="0">
              <a:latin typeface="Avenir Book" panose="02000503020000020003" pitchFamily="2" charset="0"/>
            </a:endParaRPr>
          </a:p>
          <a:p>
            <a:pPr marL="285750" indent="-285750">
              <a:buFont typeface="Arial" panose="020B0604020202020204" pitchFamily="34" charset="0"/>
              <a:buChar char="•"/>
            </a:pPr>
            <a:r>
              <a:rPr lang="it-IT" sz="2000" dirty="0">
                <a:latin typeface="Avenir Book" panose="02000503020000020003" pitchFamily="2" charset="0"/>
              </a:rPr>
              <a:t>Inspyre: presi in considerazione solo studenti italiani nella parte della scuola e classe </a:t>
            </a:r>
          </a:p>
          <a:p>
            <a:endParaRPr lang="it-IT" sz="2000" dirty="0">
              <a:latin typeface="Avenir Book" panose="02000503020000020003" pitchFamily="2" charset="0"/>
            </a:endParaRPr>
          </a:p>
          <a:p>
            <a:pPr marL="285750" indent="-285750">
              <a:buFont typeface="Arial" panose="020B0604020202020204" pitchFamily="34" charset="0"/>
              <a:buChar char="•"/>
            </a:pPr>
            <a:r>
              <a:rPr lang="it-IT" sz="2000" dirty="0">
                <a:latin typeface="Avenir Book" panose="02000503020000020003" pitchFamily="2" charset="0"/>
              </a:rPr>
              <a:t>Rendere obbligatoria la domanda “Dove hai sentito parlare di </a:t>
            </a:r>
            <a:r>
              <a:rPr lang="it-IT" sz="2000" dirty="0" err="1">
                <a:latin typeface="Avenir Book" panose="02000503020000020003" pitchFamily="2" charset="0"/>
              </a:rPr>
              <a:t>iNFN</a:t>
            </a:r>
            <a:r>
              <a:rPr lang="it-IT" sz="2000" dirty="0">
                <a:latin typeface="Avenir Book" panose="02000503020000020003" pitchFamily="2" charset="0"/>
              </a:rPr>
              <a:t>”?</a:t>
            </a:r>
          </a:p>
          <a:p>
            <a:pPr marL="285750" indent="-285750">
              <a:buFont typeface="Arial" panose="020B0604020202020204" pitchFamily="34" charset="0"/>
              <a:buChar char="•"/>
            </a:pPr>
            <a:endParaRPr lang="it-IT" sz="2000" dirty="0">
              <a:latin typeface="Avenir Book" panose="02000503020000020003" pitchFamily="2" charset="0"/>
            </a:endParaRPr>
          </a:p>
          <a:p>
            <a:pPr marL="285750" indent="-285750">
              <a:buFont typeface="Arial" panose="020B0604020202020204" pitchFamily="34" charset="0"/>
              <a:buChar char="•"/>
            </a:pPr>
            <a:r>
              <a:rPr lang="it-IT" sz="2000" dirty="0">
                <a:latin typeface="Avenir Book" panose="02000503020000020003" pitchFamily="2" charset="0"/>
              </a:rPr>
              <a:t>Asimov non ha domande comuni </a:t>
            </a:r>
            <a:r>
              <a:rPr lang="it-IT" sz="2000" dirty="0" err="1">
                <a:latin typeface="Avenir Book" panose="02000503020000020003" pitchFamily="2" charset="0"/>
              </a:rPr>
              <a:t>perchè</a:t>
            </a:r>
            <a:r>
              <a:rPr lang="it-IT" sz="2000" dirty="0">
                <a:latin typeface="Avenir Book" panose="02000503020000020003" pitchFamily="2" charset="0"/>
              </a:rPr>
              <a:t> sono state introdotte dopo. Domande strane tipo “indica il titolo di studio di tuo padre o madre”. Questionario troppo lungo, 70 domande </a:t>
            </a:r>
          </a:p>
          <a:p>
            <a:pPr marL="285750" indent="-285750">
              <a:buFont typeface="Arial" panose="020B0604020202020204" pitchFamily="34" charset="0"/>
              <a:buChar char="•"/>
            </a:pPr>
            <a:endParaRPr lang="it-IT" sz="2000" dirty="0">
              <a:latin typeface="Avenir Book" panose="02000503020000020003" pitchFamily="2" charset="0"/>
            </a:endParaRPr>
          </a:p>
          <a:p>
            <a:pPr marL="285750" indent="-285750">
              <a:buFont typeface="Arial" panose="020B0604020202020204" pitchFamily="34" charset="0"/>
              <a:buChar char="•"/>
            </a:pPr>
            <a:r>
              <a:rPr lang="it-IT" sz="2000" dirty="0">
                <a:latin typeface="Avenir Book" panose="02000503020000020003" pitchFamily="2" charset="0"/>
              </a:rPr>
              <a:t>Non tutti tengono le stesse risposte per le domande (es. nella domanda “concluso il progetto, pensi che il tuo interesse per la scienza sia...” Molti hanno aggiunto risposta libera “la scienza non mi interessa o molto diminuito, molto aumentato)</a:t>
            </a:r>
          </a:p>
          <a:p>
            <a:r>
              <a:rPr lang="it-IT" sz="2000" dirty="0">
                <a:latin typeface="Avenir Book" panose="02000503020000020003" pitchFamily="2" charset="0"/>
              </a:rPr>
              <a:t> </a:t>
            </a:r>
          </a:p>
        </p:txBody>
      </p:sp>
    </p:spTree>
    <p:extLst>
      <p:ext uri="{BB962C8B-B14F-4D97-AF65-F5344CB8AC3E}">
        <p14:creationId xmlns:p14="http://schemas.microsoft.com/office/powerpoint/2010/main" val="1627069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B9F906-C23C-B727-75AB-5E794D3430DF}"/>
              </a:ext>
            </a:extLst>
          </p:cNvPr>
          <p:cNvSpPr>
            <a:spLocks noGrp="1"/>
          </p:cNvSpPr>
          <p:nvPr>
            <p:ph type="title"/>
          </p:nvPr>
        </p:nvSpPr>
        <p:spPr>
          <a:xfrm>
            <a:off x="838200" y="960120"/>
            <a:ext cx="10515600" cy="649224"/>
          </a:xfrm>
        </p:spPr>
        <p:txBody>
          <a:bodyPr>
            <a:normAutofit/>
          </a:bodyPr>
          <a:lstStyle/>
          <a:p>
            <a:r>
              <a:rPr lang="it-IT" sz="3200" b="1" dirty="0">
                <a:latin typeface="Avenir Book" panose="02000503020000020003" pitchFamily="2" charset="0"/>
              </a:rPr>
              <a:t>RICHIESTE FUTURE</a:t>
            </a:r>
          </a:p>
        </p:txBody>
      </p:sp>
      <p:sp>
        <p:nvSpPr>
          <p:cNvPr id="3" name="Segnaposto testo 2">
            <a:extLst>
              <a:ext uri="{FF2B5EF4-FFF2-40B4-BE49-F238E27FC236}">
                <a16:creationId xmlns:a16="http://schemas.microsoft.com/office/drawing/2014/main" id="{3DF9DD24-272D-89E7-64EC-EFF8316C8B26}"/>
              </a:ext>
            </a:extLst>
          </p:cNvPr>
          <p:cNvSpPr>
            <a:spLocks noGrp="1"/>
          </p:cNvSpPr>
          <p:nvPr>
            <p:ph type="body" idx="1"/>
          </p:nvPr>
        </p:nvSpPr>
        <p:spPr>
          <a:xfrm>
            <a:off x="838200" y="2102295"/>
            <a:ext cx="9329928" cy="3576129"/>
          </a:xfrm>
        </p:spPr>
        <p:txBody>
          <a:bodyPr>
            <a:normAutofit lnSpcReduction="10000"/>
          </a:bodyPr>
          <a:lstStyle/>
          <a:p>
            <a:pPr marL="342900" indent="-342900">
              <a:buFont typeface="Arial" panose="020B0604020202020204" pitchFamily="34" charset="0"/>
              <a:buChar char="•"/>
            </a:pPr>
            <a:r>
              <a:rPr lang="it-IT" sz="2800" dirty="0">
                <a:solidFill>
                  <a:schemeClr val="tx1"/>
                </a:solidFill>
                <a:latin typeface="Avenir Book" panose="02000503020000020003" pitchFamily="2" charset="0"/>
              </a:rPr>
              <a:t>Tenere stesse risposte (es. nelle materie, tenere la separazione - se scienze biologiche, tenere raggruppamento biologia…)</a:t>
            </a:r>
          </a:p>
          <a:p>
            <a:pPr marL="342900" indent="-342900">
              <a:buFont typeface="Arial" panose="020B0604020202020204" pitchFamily="34" charset="0"/>
              <a:buChar char="•"/>
            </a:pPr>
            <a:endParaRPr lang="it-IT" sz="2800" dirty="0">
              <a:solidFill>
                <a:schemeClr val="tx1"/>
              </a:solidFill>
              <a:latin typeface="Avenir Book" panose="02000503020000020003" pitchFamily="2" charset="0"/>
            </a:endParaRPr>
          </a:p>
          <a:p>
            <a:pPr marL="342900" indent="-342900">
              <a:buFont typeface="Arial" panose="020B0604020202020204" pitchFamily="34" charset="0"/>
              <a:buChar char="•"/>
            </a:pPr>
            <a:r>
              <a:rPr lang="it-IT" sz="2800" dirty="0">
                <a:solidFill>
                  <a:schemeClr val="tx1"/>
                </a:solidFill>
                <a:latin typeface="Avenir Book" panose="02000503020000020003" pitchFamily="2" charset="0"/>
              </a:rPr>
              <a:t>Avere le stesse domande obbligatorie per tutti </a:t>
            </a:r>
          </a:p>
          <a:p>
            <a:pPr marL="342900" indent="-342900">
              <a:buFont typeface="Arial" panose="020B0604020202020204" pitchFamily="34" charset="0"/>
              <a:buChar char="•"/>
            </a:pPr>
            <a:endParaRPr lang="it-IT" sz="2800" dirty="0">
              <a:solidFill>
                <a:schemeClr val="tx1"/>
              </a:solidFill>
              <a:latin typeface="Avenir Book" panose="02000503020000020003" pitchFamily="2" charset="0"/>
            </a:endParaRPr>
          </a:p>
          <a:p>
            <a:pPr marL="342900" indent="-342900">
              <a:buFont typeface="Arial" panose="020B0604020202020204" pitchFamily="34" charset="0"/>
              <a:buChar char="•"/>
            </a:pPr>
            <a:r>
              <a:rPr lang="it-IT" sz="2800" dirty="0">
                <a:solidFill>
                  <a:schemeClr val="tx1"/>
                </a:solidFill>
                <a:latin typeface="Avenir Book" panose="02000503020000020003" pitchFamily="2" charset="0"/>
              </a:rPr>
              <a:t>Possibilmente mantenere lo stesso ordine delle domande</a:t>
            </a:r>
          </a:p>
          <a:p>
            <a:pPr marL="342900" indent="-342900">
              <a:buFont typeface="Arial" panose="020B0604020202020204" pitchFamily="34" charset="0"/>
              <a:buChar char="•"/>
            </a:pPr>
            <a:endParaRPr lang="it-IT" sz="2800" dirty="0">
              <a:solidFill>
                <a:schemeClr val="tx1"/>
              </a:solidFill>
              <a:latin typeface="Avenir Book" panose="02000503020000020003" pitchFamily="2" charset="0"/>
            </a:endParaRPr>
          </a:p>
          <a:p>
            <a:endParaRPr lang="it-IT" sz="2800" dirty="0">
              <a:latin typeface="Avenir Book" panose="02000503020000020003" pitchFamily="2" charset="0"/>
            </a:endParaRPr>
          </a:p>
          <a:p>
            <a:endParaRPr lang="it-IT" sz="2800" dirty="0">
              <a:latin typeface="Avenir Book" panose="02000503020000020003" pitchFamily="2" charset="0"/>
            </a:endParaRPr>
          </a:p>
          <a:p>
            <a:endParaRPr lang="it-IT" sz="2800" dirty="0">
              <a:latin typeface="Avenir Book" panose="02000503020000020003" pitchFamily="2" charset="0"/>
            </a:endParaRPr>
          </a:p>
        </p:txBody>
      </p:sp>
    </p:spTree>
    <p:extLst>
      <p:ext uri="{BB962C8B-B14F-4D97-AF65-F5344CB8AC3E}">
        <p14:creationId xmlns:p14="http://schemas.microsoft.com/office/powerpoint/2010/main" val="2735925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844CE2E0-46DC-4BF6-C30C-384DA7B01604}"/>
              </a:ext>
            </a:extLst>
          </p:cNvPr>
          <p:cNvGraphicFramePr>
            <a:graphicFrameLocks noGrp="1"/>
          </p:cNvGraphicFramePr>
          <p:nvPr>
            <p:extLst>
              <p:ext uri="{D42A27DB-BD31-4B8C-83A1-F6EECF244321}">
                <p14:modId xmlns:p14="http://schemas.microsoft.com/office/powerpoint/2010/main" val="3443275883"/>
              </p:ext>
            </p:extLst>
          </p:nvPr>
        </p:nvGraphicFramePr>
        <p:xfrm>
          <a:off x="593124" y="296561"/>
          <a:ext cx="11158153" cy="6215451"/>
        </p:xfrm>
        <a:graphic>
          <a:graphicData uri="http://schemas.openxmlformats.org/drawingml/2006/table">
            <a:tbl>
              <a:tblPr>
                <a:tableStyleId>{5C22544A-7EE6-4342-B048-85BDC9FD1C3A}</a:tableStyleId>
              </a:tblPr>
              <a:tblGrid>
                <a:gridCol w="2693554">
                  <a:extLst>
                    <a:ext uri="{9D8B030D-6E8A-4147-A177-3AD203B41FA5}">
                      <a16:colId xmlns:a16="http://schemas.microsoft.com/office/drawing/2014/main" val="2687707051"/>
                    </a:ext>
                  </a:extLst>
                </a:gridCol>
                <a:gridCol w="5199628">
                  <a:extLst>
                    <a:ext uri="{9D8B030D-6E8A-4147-A177-3AD203B41FA5}">
                      <a16:colId xmlns:a16="http://schemas.microsoft.com/office/drawing/2014/main" val="3929021318"/>
                    </a:ext>
                  </a:extLst>
                </a:gridCol>
                <a:gridCol w="3264971">
                  <a:extLst>
                    <a:ext uri="{9D8B030D-6E8A-4147-A177-3AD203B41FA5}">
                      <a16:colId xmlns:a16="http://schemas.microsoft.com/office/drawing/2014/main" val="897350330"/>
                    </a:ext>
                  </a:extLst>
                </a:gridCol>
              </a:tblGrid>
              <a:tr h="691833">
                <a:tc rowSpan="2">
                  <a:txBody>
                    <a:bodyPr/>
                    <a:lstStyle/>
                    <a:p>
                      <a:pPr algn="ctr" fontAlgn="ctr"/>
                      <a:r>
                        <a:rPr lang="it-IT" sz="1600" b="1" u="none" strike="noStrike" dirty="0">
                          <a:solidFill>
                            <a:schemeClr val="tx1"/>
                          </a:solidFill>
                          <a:effectLst/>
                          <a:latin typeface="Avenir Book" panose="02000503020000020003" pitchFamily="2" charset="0"/>
                        </a:rPr>
                        <a:t>PROGETTO </a:t>
                      </a:r>
                      <a:endParaRPr lang="it-IT" sz="1600" b="1" i="0" u="none" strike="noStrike" dirty="0">
                        <a:solidFill>
                          <a:schemeClr val="tx1"/>
                        </a:solidFill>
                        <a:effectLst/>
                        <a:latin typeface="Avenir Book" panose="02000503020000020003" pitchFamily="2" charset="0"/>
                      </a:endParaRPr>
                    </a:p>
                  </a:txBody>
                  <a:tcPr marL="9525" marR="9525" marT="9525" marB="0" anchor="ctr">
                    <a:solidFill>
                      <a:srgbClr val="FF8AD8">
                        <a:alpha val="36863"/>
                      </a:srgbClr>
                    </a:solidFill>
                  </a:tcPr>
                </a:tc>
                <a:tc gridSpan="2">
                  <a:txBody>
                    <a:bodyPr/>
                    <a:lstStyle/>
                    <a:p>
                      <a:pPr algn="ctr" fontAlgn="ctr"/>
                      <a:r>
                        <a:rPr lang="it-IT" sz="1600" b="1" u="none" strike="noStrike" dirty="0">
                          <a:solidFill>
                            <a:schemeClr val="tx1"/>
                          </a:solidFill>
                          <a:effectLst/>
                          <a:latin typeface="Avenir Book" panose="02000503020000020003" pitchFamily="2" charset="0"/>
                        </a:rPr>
                        <a:t>QUESTIONARIO SOMMINISTRATO PER ANNO SCOLASTICO 2024-2025?</a:t>
                      </a:r>
                      <a:endParaRPr lang="it-IT" sz="1600" b="1" i="0" u="none" strike="noStrike" dirty="0">
                        <a:solidFill>
                          <a:schemeClr val="tx1"/>
                        </a:solidFill>
                        <a:effectLst/>
                        <a:latin typeface="Avenir Book" panose="02000503020000020003" pitchFamily="2" charset="0"/>
                      </a:endParaRPr>
                    </a:p>
                  </a:txBody>
                  <a:tcPr marL="9525" marR="9525" marT="9525" marB="0" anchor="ctr">
                    <a:solidFill>
                      <a:srgbClr val="FF8AD8">
                        <a:alpha val="36863"/>
                      </a:srgbClr>
                    </a:solidFill>
                  </a:tcPr>
                </a:tc>
                <a:tc hMerge="1">
                  <a:txBody>
                    <a:bodyPr/>
                    <a:lstStyle/>
                    <a:p>
                      <a:endParaRPr lang="it-IT"/>
                    </a:p>
                  </a:txBody>
                  <a:tcPr/>
                </a:tc>
                <a:extLst>
                  <a:ext uri="{0D108BD9-81ED-4DB2-BD59-A6C34878D82A}">
                    <a16:rowId xmlns:a16="http://schemas.microsoft.com/office/drawing/2014/main" val="1718946179"/>
                  </a:ext>
                </a:extLst>
              </a:tr>
              <a:tr h="423022">
                <a:tc vMerge="1">
                  <a:txBody>
                    <a:bodyPr/>
                    <a:lstStyle/>
                    <a:p>
                      <a:endParaRPr lang="it-IT"/>
                    </a:p>
                  </a:txBody>
                  <a:tcPr/>
                </a:tc>
                <a:tc>
                  <a:txBody>
                    <a:bodyPr/>
                    <a:lstStyle/>
                    <a:p>
                      <a:pPr algn="ctr" fontAlgn="ctr"/>
                      <a:r>
                        <a:rPr lang="it-IT" sz="1600" b="1" u="none" strike="noStrike" dirty="0">
                          <a:solidFill>
                            <a:schemeClr val="tx1"/>
                          </a:solidFill>
                          <a:effectLst/>
                          <a:latin typeface="Avenir Book" panose="02000503020000020003" pitchFamily="2" charset="0"/>
                        </a:rPr>
                        <a:t>Usato questionario comune?</a:t>
                      </a:r>
                      <a:endParaRPr lang="it-IT" sz="1600" b="1" i="0" u="none" strike="noStrike" dirty="0">
                        <a:solidFill>
                          <a:schemeClr val="tx1"/>
                        </a:solidFill>
                        <a:effectLst/>
                        <a:latin typeface="Avenir Book" panose="02000503020000020003" pitchFamily="2" charset="0"/>
                      </a:endParaRPr>
                    </a:p>
                  </a:txBody>
                  <a:tcPr marL="9525" marR="9525" marT="9525" marB="0" anchor="ctr">
                    <a:solidFill>
                      <a:srgbClr val="FF8AD8">
                        <a:alpha val="36863"/>
                      </a:srgbClr>
                    </a:solidFill>
                  </a:tcPr>
                </a:tc>
                <a:tc>
                  <a:txBody>
                    <a:bodyPr/>
                    <a:lstStyle/>
                    <a:p>
                      <a:pPr algn="l" fontAlgn="ctr"/>
                      <a:r>
                        <a:rPr lang="it-IT" sz="1600" b="1" i="0" u="none" strike="noStrike" dirty="0">
                          <a:solidFill>
                            <a:schemeClr val="tx1"/>
                          </a:solidFill>
                          <a:effectLst/>
                          <a:latin typeface="Avenir Book" panose="02000503020000020003" pitchFamily="2" charset="0"/>
                        </a:rPr>
                        <a:t>Numero risposte   </a:t>
                      </a:r>
                    </a:p>
                  </a:txBody>
                  <a:tcPr marL="9525" marR="9525" marT="9525" marB="0" anchor="ctr">
                    <a:solidFill>
                      <a:srgbClr val="FF8AD8">
                        <a:alpha val="36863"/>
                      </a:srgbClr>
                    </a:solidFill>
                  </a:tcPr>
                </a:tc>
                <a:extLst>
                  <a:ext uri="{0D108BD9-81ED-4DB2-BD59-A6C34878D82A}">
                    <a16:rowId xmlns:a16="http://schemas.microsoft.com/office/drawing/2014/main" val="3828838841"/>
                  </a:ext>
                </a:extLst>
              </a:tr>
              <a:tr h="423022">
                <a:tc>
                  <a:txBody>
                    <a:bodyPr/>
                    <a:lstStyle/>
                    <a:p>
                      <a:pPr algn="l" fontAlgn="b"/>
                      <a:r>
                        <a:rPr lang="it-IT" sz="1600" i="1" u="none" strike="noStrike" dirty="0">
                          <a:solidFill>
                            <a:schemeClr val="tx1"/>
                          </a:solidFill>
                          <a:effectLst/>
                          <a:latin typeface="Avenir Book" panose="02000503020000020003" pitchFamily="2" charset="0"/>
                        </a:rPr>
                        <a:t>A&amp;S</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u="none" strike="noStrike" dirty="0">
                          <a:solidFill>
                            <a:schemeClr val="tx1"/>
                          </a:solidFill>
                          <a:effectLst/>
                          <a:latin typeface="Avenir Book" panose="02000503020000020003" pitchFamily="2" charset="0"/>
                        </a:rPr>
                        <a:t>SI</a:t>
                      </a:r>
                      <a:endParaRPr lang="it-IT" sz="1600" b="0" i="0"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892</a:t>
                      </a:r>
                    </a:p>
                  </a:txBody>
                  <a:tcPr marL="9525" marR="9525" marT="9525" marB="0" anchor="b">
                    <a:solidFill>
                      <a:srgbClr val="FF8AD8">
                        <a:alpha val="36863"/>
                      </a:srgbClr>
                    </a:solidFill>
                  </a:tcPr>
                </a:tc>
                <a:extLst>
                  <a:ext uri="{0D108BD9-81ED-4DB2-BD59-A6C34878D82A}">
                    <a16:rowId xmlns:a16="http://schemas.microsoft.com/office/drawing/2014/main" val="2127726222"/>
                  </a:ext>
                </a:extLst>
              </a:tr>
              <a:tr h="626218">
                <a:tc>
                  <a:txBody>
                    <a:bodyPr/>
                    <a:lstStyle/>
                    <a:p>
                      <a:pPr algn="l" fontAlgn="b"/>
                      <a:r>
                        <a:rPr lang="it-IT" sz="1600" i="1" u="none" strike="noStrike" dirty="0">
                          <a:solidFill>
                            <a:schemeClr val="tx1"/>
                          </a:solidFill>
                          <a:effectLst/>
                          <a:latin typeface="Avenir Book" panose="02000503020000020003" pitchFamily="2" charset="0"/>
                        </a:rPr>
                        <a:t>ASIMOV</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No, solo alcune domande (perché questionario comune arrivato dopo la somministrazione del questionario)</a:t>
                      </a: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15070</a:t>
                      </a:r>
                    </a:p>
                  </a:txBody>
                  <a:tcPr marL="9525" marR="9525" marT="9525" marB="0" anchor="b">
                    <a:solidFill>
                      <a:srgbClr val="FF8AD8">
                        <a:alpha val="36863"/>
                      </a:srgbClr>
                    </a:solidFill>
                  </a:tcPr>
                </a:tc>
                <a:extLst>
                  <a:ext uri="{0D108BD9-81ED-4DB2-BD59-A6C34878D82A}">
                    <a16:rowId xmlns:a16="http://schemas.microsoft.com/office/drawing/2014/main" val="2502417490"/>
                  </a:ext>
                </a:extLst>
              </a:tr>
              <a:tr h="423022">
                <a:tc>
                  <a:txBody>
                    <a:bodyPr/>
                    <a:lstStyle/>
                    <a:p>
                      <a:pPr algn="l" fontAlgn="b"/>
                      <a:r>
                        <a:rPr lang="it-IT" sz="1600" i="1" u="none" strike="noStrike" dirty="0">
                          <a:solidFill>
                            <a:schemeClr val="tx1"/>
                          </a:solidFill>
                          <a:effectLst/>
                          <a:latin typeface="Avenir Book" panose="02000503020000020003" pitchFamily="2" charset="0"/>
                        </a:rPr>
                        <a:t>HOPE</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SI</a:t>
                      </a: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76</a:t>
                      </a:r>
                    </a:p>
                  </a:txBody>
                  <a:tcPr marL="9525" marR="9525" marT="9525" marB="0" anchor="b">
                    <a:solidFill>
                      <a:srgbClr val="FF8AD8">
                        <a:alpha val="36863"/>
                      </a:srgbClr>
                    </a:solidFill>
                  </a:tcPr>
                </a:tc>
                <a:extLst>
                  <a:ext uri="{0D108BD9-81ED-4DB2-BD59-A6C34878D82A}">
                    <a16:rowId xmlns:a16="http://schemas.microsoft.com/office/drawing/2014/main" val="3026701456"/>
                  </a:ext>
                </a:extLst>
              </a:tr>
              <a:tr h="539921">
                <a:tc>
                  <a:txBody>
                    <a:bodyPr/>
                    <a:lstStyle/>
                    <a:p>
                      <a:pPr algn="l" fontAlgn="b"/>
                      <a:r>
                        <a:rPr lang="it-IT" sz="1600" i="1" u="none" strike="noStrike" dirty="0">
                          <a:solidFill>
                            <a:schemeClr val="tx1"/>
                          </a:solidFill>
                          <a:effectLst/>
                          <a:latin typeface="Avenir Book" panose="02000503020000020003" pitchFamily="2" charset="0"/>
                        </a:rPr>
                        <a:t>INSPYRE</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SI, con domande aggiuntive</a:t>
                      </a: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100</a:t>
                      </a:r>
                    </a:p>
                  </a:txBody>
                  <a:tcPr marL="9525" marR="9525" marT="9525" marB="0" anchor="b">
                    <a:solidFill>
                      <a:srgbClr val="FF8AD8">
                        <a:alpha val="36863"/>
                      </a:srgbClr>
                    </a:solidFill>
                  </a:tcPr>
                </a:tc>
                <a:extLst>
                  <a:ext uri="{0D108BD9-81ED-4DB2-BD59-A6C34878D82A}">
                    <a16:rowId xmlns:a16="http://schemas.microsoft.com/office/drawing/2014/main" val="223649973"/>
                  </a:ext>
                </a:extLst>
              </a:tr>
              <a:tr h="680709">
                <a:tc>
                  <a:txBody>
                    <a:bodyPr/>
                    <a:lstStyle/>
                    <a:p>
                      <a:pPr algn="l" fontAlgn="b"/>
                      <a:r>
                        <a:rPr lang="it-IT" sz="1600" i="1" u="none" strike="noStrike" dirty="0">
                          <a:solidFill>
                            <a:schemeClr val="tx1"/>
                          </a:solidFill>
                          <a:effectLst/>
                          <a:latin typeface="Avenir Book" panose="02000503020000020003" pitchFamily="2" charset="0"/>
                        </a:rPr>
                        <a:t>Lab2Go</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u="none" strike="noStrike" dirty="0">
                          <a:solidFill>
                            <a:schemeClr val="tx1"/>
                          </a:solidFill>
                          <a:effectLst/>
                          <a:latin typeface="Avenir Book" panose="02000503020000020003" pitchFamily="2" charset="0"/>
                        </a:rPr>
                        <a:t>SI</a:t>
                      </a:r>
                      <a:endParaRPr lang="it-IT" sz="1600" b="0" i="0"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247</a:t>
                      </a:r>
                    </a:p>
                  </a:txBody>
                  <a:tcPr marL="9525" marR="9525" marT="9525" marB="0" anchor="b">
                    <a:solidFill>
                      <a:srgbClr val="FF8AD8">
                        <a:alpha val="36863"/>
                      </a:srgbClr>
                    </a:solidFill>
                  </a:tcPr>
                </a:tc>
                <a:extLst>
                  <a:ext uri="{0D108BD9-81ED-4DB2-BD59-A6C34878D82A}">
                    <a16:rowId xmlns:a16="http://schemas.microsoft.com/office/drawing/2014/main" val="3867347952"/>
                  </a:ext>
                </a:extLst>
              </a:tr>
              <a:tr h="423022">
                <a:tc>
                  <a:txBody>
                    <a:bodyPr/>
                    <a:lstStyle/>
                    <a:p>
                      <a:pPr algn="l" fontAlgn="b"/>
                      <a:r>
                        <a:rPr lang="it-IT" sz="1600" i="1" u="none" strike="noStrike" dirty="0">
                          <a:solidFill>
                            <a:schemeClr val="tx1"/>
                          </a:solidFill>
                          <a:effectLst/>
                          <a:latin typeface="Avenir Book" panose="02000503020000020003" pitchFamily="2" charset="0"/>
                        </a:rPr>
                        <a:t>Masterclass</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u="none" strike="noStrike" dirty="0">
                          <a:solidFill>
                            <a:schemeClr val="tx1"/>
                          </a:solidFill>
                          <a:effectLst/>
                          <a:latin typeface="Avenir Book" panose="02000503020000020003" pitchFamily="2" charset="0"/>
                        </a:rPr>
                        <a:t>Si</a:t>
                      </a:r>
                      <a:endParaRPr lang="it-IT" sz="1600" b="0" i="0"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1140</a:t>
                      </a:r>
                    </a:p>
                  </a:txBody>
                  <a:tcPr marL="9525" marR="9525" marT="9525" marB="0" anchor="b">
                    <a:solidFill>
                      <a:srgbClr val="FF8AD8">
                        <a:alpha val="36863"/>
                      </a:srgbClr>
                    </a:solidFill>
                  </a:tcPr>
                </a:tc>
                <a:extLst>
                  <a:ext uri="{0D108BD9-81ED-4DB2-BD59-A6C34878D82A}">
                    <a16:rowId xmlns:a16="http://schemas.microsoft.com/office/drawing/2014/main" val="3054684941"/>
                  </a:ext>
                </a:extLst>
              </a:tr>
              <a:tr h="423022">
                <a:tc>
                  <a:txBody>
                    <a:bodyPr/>
                    <a:lstStyle/>
                    <a:p>
                      <a:pPr algn="l" fontAlgn="b"/>
                      <a:r>
                        <a:rPr lang="it-IT" sz="1600" i="1" u="none" strike="noStrike" dirty="0">
                          <a:solidFill>
                            <a:schemeClr val="tx1"/>
                          </a:solidFill>
                          <a:effectLst/>
                          <a:latin typeface="Avenir Book" panose="02000503020000020003" pitchFamily="2" charset="0"/>
                        </a:rPr>
                        <a:t>OCRA</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SI</a:t>
                      </a: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146</a:t>
                      </a:r>
                    </a:p>
                  </a:txBody>
                  <a:tcPr marL="9525" marR="9525" marT="9525" marB="0" anchor="b">
                    <a:solidFill>
                      <a:srgbClr val="FF8AD8">
                        <a:alpha val="36863"/>
                      </a:srgbClr>
                    </a:solidFill>
                  </a:tcPr>
                </a:tc>
                <a:extLst>
                  <a:ext uri="{0D108BD9-81ED-4DB2-BD59-A6C34878D82A}">
                    <a16:rowId xmlns:a16="http://schemas.microsoft.com/office/drawing/2014/main" val="1626069493"/>
                  </a:ext>
                </a:extLst>
              </a:tr>
              <a:tr h="715616">
                <a:tc>
                  <a:txBody>
                    <a:bodyPr/>
                    <a:lstStyle/>
                    <a:p>
                      <a:pPr algn="l" fontAlgn="b"/>
                      <a:r>
                        <a:rPr lang="it-IT" sz="1600" i="1" u="none" strike="noStrike" dirty="0">
                          <a:solidFill>
                            <a:schemeClr val="tx1"/>
                          </a:solidFill>
                          <a:effectLst/>
                          <a:latin typeface="Avenir Book" panose="02000503020000020003" pitchFamily="2" charset="0"/>
                        </a:rPr>
                        <a:t>RADIOLAB</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SI</a:t>
                      </a: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94</a:t>
                      </a:r>
                    </a:p>
                  </a:txBody>
                  <a:tcPr marL="9525" marR="9525" marT="9525" marB="0" anchor="b">
                    <a:solidFill>
                      <a:srgbClr val="FF8AD8">
                        <a:alpha val="36863"/>
                      </a:srgbClr>
                    </a:solidFill>
                  </a:tcPr>
                </a:tc>
                <a:extLst>
                  <a:ext uri="{0D108BD9-81ED-4DB2-BD59-A6C34878D82A}">
                    <a16:rowId xmlns:a16="http://schemas.microsoft.com/office/drawing/2014/main" val="764830685"/>
                  </a:ext>
                </a:extLst>
              </a:tr>
              <a:tr h="423022">
                <a:tc>
                  <a:txBody>
                    <a:bodyPr/>
                    <a:lstStyle/>
                    <a:p>
                      <a:pPr algn="l" fontAlgn="b"/>
                      <a:r>
                        <a:rPr lang="it-IT" sz="1600" i="1" u="none" strike="noStrike" dirty="0">
                          <a:solidFill>
                            <a:schemeClr val="tx1"/>
                          </a:solidFill>
                          <a:effectLst/>
                          <a:latin typeface="Avenir Book" panose="02000503020000020003" pitchFamily="2" charset="0"/>
                        </a:rPr>
                        <a:t>STAGE</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SI</a:t>
                      </a: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90</a:t>
                      </a:r>
                    </a:p>
                  </a:txBody>
                  <a:tcPr marL="9525" marR="9525" marT="9525" marB="0" anchor="b">
                    <a:solidFill>
                      <a:srgbClr val="FF8AD8">
                        <a:alpha val="36863"/>
                      </a:srgbClr>
                    </a:solidFill>
                  </a:tcPr>
                </a:tc>
                <a:extLst>
                  <a:ext uri="{0D108BD9-81ED-4DB2-BD59-A6C34878D82A}">
                    <a16:rowId xmlns:a16="http://schemas.microsoft.com/office/drawing/2014/main" val="2723314443"/>
                  </a:ext>
                </a:extLst>
              </a:tr>
              <a:tr h="423022">
                <a:tc>
                  <a:txBody>
                    <a:bodyPr/>
                    <a:lstStyle/>
                    <a:p>
                      <a:pPr algn="l" fontAlgn="b"/>
                      <a:r>
                        <a:rPr lang="it-IT" sz="1600" i="1" u="none" strike="noStrike" dirty="0">
                          <a:solidFill>
                            <a:schemeClr val="tx1"/>
                          </a:solidFill>
                          <a:effectLst/>
                          <a:latin typeface="Avenir Book" panose="02000503020000020003" pitchFamily="2" charset="0"/>
                        </a:rPr>
                        <a:t>GAME</a:t>
                      </a:r>
                      <a:endParaRPr lang="it-IT" sz="1600" b="1" i="1" u="none" strike="noStrike" dirty="0">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u="none" strike="noStrike">
                          <a:solidFill>
                            <a:schemeClr val="tx1"/>
                          </a:solidFill>
                          <a:effectLst/>
                          <a:latin typeface="Avenir Book" panose="02000503020000020003" pitchFamily="2" charset="0"/>
                        </a:rPr>
                        <a:t>SI</a:t>
                      </a:r>
                      <a:endParaRPr lang="it-IT" sz="1600" b="0" i="0" u="none" strike="noStrike">
                        <a:solidFill>
                          <a:schemeClr val="tx1"/>
                        </a:solidFill>
                        <a:effectLst/>
                        <a:latin typeface="Avenir Book" panose="02000503020000020003" pitchFamily="2" charset="0"/>
                      </a:endParaRPr>
                    </a:p>
                  </a:txBody>
                  <a:tcPr marL="9525" marR="9525" marT="9525" marB="0" anchor="b">
                    <a:solidFill>
                      <a:srgbClr val="FF8AD8">
                        <a:alpha val="36863"/>
                      </a:srgbClr>
                    </a:solidFill>
                  </a:tcPr>
                </a:tc>
                <a:tc>
                  <a:txBody>
                    <a:bodyPr/>
                    <a:lstStyle/>
                    <a:p>
                      <a:pPr algn="l" fontAlgn="b"/>
                      <a:r>
                        <a:rPr lang="it-IT" sz="1600" b="0" i="0" u="none" strike="noStrike" dirty="0">
                          <a:solidFill>
                            <a:schemeClr val="tx1"/>
                          </a:solidFill>
                          <a:effectLst/>
                          <a:latin typeface="Avenir Book" panose="02000503020000020003" pitchFamily="2" charset="0"/>
                        </a:rPr>
                        <a:t>29</a:t>
                      </a:r>
                    </a:p>
                  </a:txBody>
                  <a:tcPr marL="9525" marR="9525" marT="9525" marB="0" anchor="b">
                    <a:solidFill>
                      <a:srgbClr val="FF8AD8">
                        <a:alpha val="36863"/>
                      </a:srgbClr>
                    </a:solidFill>
                  </a:tcPr>
                </a:tc>
                <a:extLst>
                  <a:ext uri="{0D108BD9-81ED-4DB2-BD59-A6C34878D82A}">
                    <a16:rowId xmlns:a16="http://schemas.microsoft.com/office/drawing/2014/main" val="2777716521"/>
                  </a:ext>
                </a:extLst>
              </a:tr>
            </a:tbl>
          </a:graphicData>
        </a:graphic>
      </p:graphicFrame>
    </p:spTree>
    <p:extLst>
      <p:ext uri="{BB962C8B-B14F-4D97-AF65-F5344CB8AC3E}">
        <p14:creationId xmlns:p14="http://schemas.microsoft.com/office/powerpoint/2010/main" val="648065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5780461-1777-7930-2D95-F7F040F401F2}"/>
              </a:ext>
            </a:extLst>
          </p:cNvPr>
          <p:cNvSpPr>
            <a:spLocks noGrp="1"/>
          </p:cNvSpPr>
          <p:nvPr>
            <p:ph idx="1"/>
          </p:nvPr>
        </p:nvSpPr>
        <p:spPr>
          <a:xfrm>
            <a:off x="838200" y="2104024"/>
            <a:ext cx="10515600" cy="5271037"/>
          </a:xfrm>
        </p:spPr>
        <p:txBody>
          <a:bodyPr numCol="2">
            <a:normAutofit/>
          </a:bodyPr>
          <a:lstStyle/>
          <a:p>
            <a:r>
              <a:rPr lang="it-IT" dirty="0">
                <a:latin typeface="Avenir Book" panose="02000503020000020003" pitchFamily="2" charset="0"/>
              </a:rPr>
              <a:t>Asimov</a:t>
            </a:r>
          </a:p>
          <a:p>
            <a:r>
              <a:rPr lang="it-IT" dirty="0">
                <a:latin typeface="Avenir Book" panose="02000503020000020003" pitchFamily="2" charset="0"/>
              </a:rPr>
              <a:t>OCRA</a:t>
            </a:r>
          </a:p>
          <a:p>
            <a:r>
              <a:rPr lang="it-IT" dirty="0" err="1">
                <a:latin typeface="Avenir Book" panose="02000503020000020003" pitchFamily="2" charset="0"/>
              </a:rPr>
              <a:t>Radiolab</a:t>
            </a:r>
            <a:endParaRPr lang="it-IT" dirty="0">
              <a:latin typeface="Avenir Book" panose="02000503020000020003" pitchFamily="2" charset="0"/>
            </a:endParaRPr>
          </a:p>
          <a:p>
            <a:r>
              <a:rPr lang="it-IT" dirty="0">
                <a:latin typeface="Avenir Book" panose="02000503020000020003" pitchFamily="2" charset="0"/>
              </a:rPr>
              <a:t>Lab2Go</a:t>
            </a:r>
          </a:p>
          <a:p>
            <a:r>
              <a:rPr lang="it-IT" dirty="0">
                <a:latin typeface="Avenir Book" panose="02000503020000020003" pitchFamily="2" charset="0"/>
              </a:rPr>
              <a:t>Art&amp;Science</a:t>
            </a:r>
          </a:p>
          <a:p>
            <a:endParaRPr lang="it-IT" dirty="0">
              <a:latin typeface="Avenir Book" panose="02000503020000020003" pitchFamily="2" charset="0"/>
            </a:endParaRPr>
          </a:p>
          <a:p>
            <a:endParaRPr lang="it-IT" dirty="0">
              <a:latin typeface="Avenir Book" panose="02000503020000020003" pitchFamily="2" charset="0"/>
            </a:endParaRPr>
          </a:p>
          <a:p>
            <a:endParaRPr lang="it-IT" dirty="0">
              <a:latin typeface="Avenir Book" panose="02000503020000020003" pitchFamily="2" charset="0"/>
            </a:endParaRPr>
          </a:p>
          <a:p>
            <a:pPr marL="0" indent="0">
              <a:buNone/>
            </a:pPr>
            <a:endParaRPr lang="it-IT" dirty="0">
              <a:latin typeface="Avenir Book" panose="02000503020000020003" pitchFamily="2" charset="0"/>
            </a:endParaRPr>
          </a:p>
          <a:p>
            <a:pPr marL="0" indent="0">
              <a:buNone/>
            </a:pPr>
            <a:endParaRPr lang="it-IT" dirty="0">
              <a:latin typeface="Avenir Book" panose="02000503020000020003" pitchFamily="2" charset="0"/>
            </a:endParaRPr>
          </a:p>
          <a:p>
            <a:r>
              <a:rPr lang="it-IT" dirty="0">
                <a:latin typeface="Avenir Book" panose="02000503020000020003" pitchFamily="2" charset="0"/>
              </a:rPr>
              <a:t>Stage</a:t>
            </a:r>
          </a:p>
          <a:p>
            <a:r>
              <a:rPr lang="it-IT" dirty="0">
                <a:latin typeface="Avenir Book" panose="02000503020000020003" pitchFamily="2" charset="0"/>
              </a:rPr>
              <a:t>Inspyre </a:t>
            </a:r>
          </a:p>
          <a:p>
            <a:r>
              <a:rPr lang="it-IT" dirty="0" err="1">
                <a:latin typeface="Avenir Book" panose="02000503020000020003" pitchFamily="2" charset="0"/>
              </a:rPr>
              <a:t>HopE</a:t>
            </a:r>
            <a:endParaRPr lang="it-IT" dirty="0">
              <a:latin typeface="Avenir Book" panose="02000503020000020003" pitchFamily="2" charset="0"/>
            </a:endParaRPr>
          </a:p>
          <a:p>
            <a:r>
              <a:rPr lang="it-IT" dirty="0">
                <a:latin typeface="Avenir Book" panose="02000503020000020003" pitchFamily="2" charset="0"/>
              </a:rPr>
              <a:t>Masterclass</a:t>
            </a:r>
          </a:p>
          <a:p>
            <a:r>
              <a:rPr lang="it-IT" dirty="0">
                <a:latin typeface="Avenir Book" panose="02000503020000020003" pitchFamily="2" charset="0"/>
              </a:rPr>
              <a:t>Game</a:t>
            </a:r>
          </a:p>
          <a:p>
            <a:endParaRPr lang="it-IT" dirty="0">
              <a:latin typeface="Avenir Book" panose="02000503020000020003" pitchFamily="2" charset="0"/>
            </a:endParaRPr>
          </a:p>
        </p:txBody>
      </p:sp>
      <p:sp>
        <p:nvSpPr>
          <p:cNvPr id="2" name="CasellaDiTesto 1">
            <a:extLst>
              <a:ext uri="{FF2B5EF4-FFF2-40B4-BE49-F238E27FC236}">
                <a16:creationId xmlns:a16="http://schemas.microsoft.com/office/drawing/2014/main" id="{91629CEC-7F8F-830C-9691-343182C3A86F}"/>
              </a:ext>
            </a:extLst>
          </p:cNvPr>
          <p:cNvSpPr txBox="1"/>
          <p:nvPr/>
        </p:nvSpPr>
        <p:spPr>
          <a:xfrm>
            <a:off x="753139" y="674400"/>
            <a:ext cx="10855842" cy="5509200"/>
          </a:xfrm>
          <a:prstGeom prst="rect">
            <a:avLst/>
          </a:prstGeom>
          <a:noFill/>
        </p:spPr>
        <p:txBody>
          <a:bodyPr wrap="square" rtlCol="0">
            <a:spAutoFit/>
          </a:bodyPr>
          <a:lstStyle/>
          <a:p>
            <a:r>
              <a:rPr lang="it-IT" sz="3200" dirty="0">
                <a:latin typeface="Avenir Book" panose="02000503020000020003" pitchFamily="2" charset="0"/>
              </a:rPr>
              <a:t>Queste analisi prendono in considerazione i seguenti progetti:</a:t>
            </a:r>
          </a:p>
          <a:p>
            <a:endParaRPr lang="it-IT" sz="3200" dirty="0">
              <a:latin typeface="Avenir Book" panose="02000503020000020003" pitchFamily="2" charset="0"/>
            </a:endParaRPr>
          </a:p>
          <a:p>
            <a:endParaRPr lang="it-IT" sz="3200" dirty="0">
              <a:latin typeface="Avenir Book" panose="02000503020000020003" pitchFamily="2" charset="0"/>
            </a:endParaRPr>
          </a:p>
          <a:p>
            <a:endParaRPr lang="it-IT" sz="3200" dirty="0">
              <a:latin typeface="Avenir Book" panose="02000503020000020003" pitchFamily="2" charset="0"/>
            </a:endParaRPr>
          </a:p>
          <a:p>
            <a:endParaRPr lang="it-IT" sz="3200" dirty="0">
              <a:latin typeface="Avenir Book" panose="02000503020000020003" pitchFamily="2" charset="0"/>
            </a:endParaRPr>
          </a:p>
          <a:p>
            <a:endParaRPr lang="it-IT" sz="3200" dirty="0">
              <a:latin typeface="Avenir Book" panose="02000503020000020003" pitchFamily="2" charset="0"/>
            </a:endParaRPr>
          </a:p>
          <a:p>
            <a:endParaRPr lang="it-IT" sz="3200" dirty="0">
              <a:latin typeface="Avenir Book" panose="02000503020000020003" pitchFamily="2" charset="0"/>
            </a:endParaRPr>
          </a:p>
          <a:p>
            <a:endParaRPr lang="it-IT" sz="3200" dirty="0">
              <a:latin typeface="Avenir Book" panose="02000503020000020003" pitchFamily="2" charset="0"/>
            </a:endParaRPr>
          </a:p>
          <a:p>
            <a:pPr algn="ctr"/>
            <a:r>
              <a:rPr lang="it-IT" sz="3200" dirty="0">
                <a:latin typeface="Avenir Book" panose="02000503020000020003" pitchFamily="2" charset="0"/>
                <a:hlinkClick r:id="rId2"/>
              </a:rPr>
              <a:t>Analisi questionari progetti AS. 2024-2025.xlsx</a:t>
            </a:r>
            <a:endParaRPr lang="it-IT" sz="3200" dirty="0">
              <a:latin typeface="Avenir Book" panose="02000503020000020003" pitchFamily="2" charset="0"/>
            </a:endParaRPr>
          </a:p>
          <a:p>
            <a:endParaRPr lang="it-IT" sz="3200" dirty="0">
              <a:latin typeface="Avenir Book" panose="02000503020000020003" pitchFamily="2" charset="0"/>
            </a:endParaRPr>
          </a:p>
        </p:txBody>
      </p:sp>
    </p:spTree>
    <p:extLst>
      <p:ext uri="{BB962C8B-B14F-4D97-AF65-F5344CB8AC3E}">
        <p14:creationId xmlns:p14="http://schemas.microsoft.com/office/powerpoint/2010/main" val="3798715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9276A1-DF46-A1C7-73CF-6533F6528860}"/>
              </a:ext>
            </a:extLst>
          </p:cNvPr>
          <p:cNvSpPr>
            <a:spLocks noGrp="1"/>
          </p:cNvSpPr>
          <p:nvPr>
            <p:ph type="title"/>
          </p:nvPr>
        </p:nvSpPr>
        <p:spPr/>
        <p:txBody>
          <a:bodyPr/>
          <a:lstStyle/>
          <a:p>
            <a:r>
              <a:rPr lang="it-IT" b="1" dirty="0">
                <a:latin typeface="Avenir Book" panose="02000503020000020003" pitchFamily="2" charset="0"/>
              </a:rPr>
              <a:t>Premessa</a:t>
            </a:r>
          </a:p>
        </p:txBody>
      </p:sp>
      <p:sp>
        <p:nvSpPr>
          <p:cNvPr id="6" name="Rectangle 3">
            <a:extLst>
              <a:ext uri="{FF2B5EF4-FFF2-40B4-BE49-F238E27FC236}">
                <a16:creationId xmlns:a16="http://schemas.microsoft.com/office/drawing/2014/main" id="{92A7CA69-1F9E-DF52-52AD-D1CB58E2D7EB}"/>
              </a:ext>
            </a:extLst>
          </p:cNvPr>
          <p:cNvSpPr>
            <a:spLocks noChangeArrowheads="1"/>
          </p:cNvSpPr>
          <p:nvPr/>
        </p:nvSpPr>
        <p:spPr bwMode="auto">
          <a:xfrm>
            <a:off x="838199" y="1690688"/>
            <a:ext cx="10515599"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2800" b="0" i="0" u="none" strike="noStrike" cap="none" normalizeH="0" baseline="0" dirty="0">
                <a:ln>
                  <a:noFill/>
                </a:ln>
                <a:solidFill>
                  <a:srgbClr val="000000"/>
                </a:solidFill>
                <a:effectLst/>
                <a:latin typeface="Avenir Book" panose="02000503020000020003" pitchFamily="2" charset="0"/>
              </a:rPr>
              <a:t>I risultati presentati derivano dalla somma delle singole risposte fornite per </a:t>
            </a:r>
            <a:r>
              <a:rPr kumimoji="0" lang="it-IT" altLang="it-IT" sz="2800" b="0" i="0" u="none" strike="noStrike" cap="none" normalizeH="0" baseline="0">
                <a:ln>
                  <a:noFill/>
                </a:ln>
                <a:solidFill>
                  <a:srgbClr val="000000"/>
                </a:solidFill>
                <a:effectLst/>
                <a:latin typeface="Avenir Book" panose="02000503020000020003" pitchFamily="2" charset="0"/>
              </a:rPr>
              <a:t>ciascun progetto</a:t>
            </a:r>
            <a:r>
              <a:rPr lang="it-IT" altLang="it-IT" sz="2800">
                <a:solidFill>
                  <a:srgbClr val="000000"/>
                </a:solidFill>
                <a:latin typeface="Avenir Book" panose="02000503020000020003" pitchFamily="2" charset="0"/>
              </a:rPr>
              <a:t> </a:t>
            </a:r>
            <a:r>
              <a:rPr kumimoji="0" lang="it-IT" altLang="it-IT" sz="2800" b="0" i="0" u="none" strike="noStrike" cap="none" normalizeH="0" baseline="0">
                <a:ln>
                  <a:noFill/>
                </a:ln>
                <a:solidFill>
                  <a:srgbClr val="000000"/>
                </a:solidFill>
                <a:effectLst/>
                <a:latin typeface="Avenir Book" panose="02000503020000020003" pitchFamily="2" charset="0"/>
              </a:rPr>
              <a:t>e rappresentano, quindi, </a:t>
            </a:r>
            <a:r>
              <a:rPr kumimoji="0" lang="it-IT" altLang="it-IT" sz="2800" b="0" i="0" u="none" strike="noStrike" cap="none" normalizeH="0" baseline="0" dirty="0">
                <a:ln>
                  <a:noFill/>
                </a:ln>
                <a:solidFill>
                  <a:srgbClr val="000000"/>
                </a:solidFill>
                <a:effectLst/>
                <a:latin typeface="Avenir Book" panose="02000503020000020003" pitchFamily="2" charset="0"/>
              </a:rPr>
              <a:t>un’analisi complessiva dei vari progetti proposti.</a:t>
            </a:r>
            <a:br>
              <a:rPr kumimoji="0" lang="it-IT" altLang="it-IT" sz="2800" b="0" i="0" u="none" strike="noStrike" cap="none" normalizeH="0" baseline="0" dirty="0">
                <a:ln>
                  <a:noFill/>
                </a:ln>
                <a:solidFill>
                  <a:srgbClr val="000000"/>
                </a:solidFill>
                <a:effectLst/>
                <a:latin typeface="Avenir Book" panose="02000503020000020003" pitchFamily="2" charset="0"/>
              </a:rPr>
            </a:br>
            <a:r>
              <a:rPr kumimoji="0" lang="it-IT" altLang="it-IT" sz="2800" b="0" i="0" u="none" strike="noStrike" cap="none" normalizeH="0" baseline="0" dirty="0">
                <a:ln>
                  <a:noFill/>
                </a:ln>
                <a:solidFill>
                  <a:srgbClr val="000000"/>
                </a:solidFill>
                <a:effectLst/>
                <a:latin typeface="Avenir Book" panose="02000503020000020003" pitchFamily="2" charset="0"/>
              </a:rPr>
              <a:t>L’analisi dettagliata dei risultati relativi a ogni singolo progetto dovrà invece essere svolta dai rispettivi referenti.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2800" b="0" i="0" u="none" strike="noStrike" cap="none" normalizeH="0" baseline="0" dirty="0">
              <a:ln>
                <a:noFill/>
              </a:ln>
              <a:solidFill>
                <a:schemeClr val="tx1"/>
              </a:solidFill>
              <a:effectLst/>
              <a:latin typeface="Avenir Book" panose="02000503020000020003"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2800" b="1" i="0" u="none" strike="noStrike" cap="none" normalizeH="0" baseline="0" dirty="0">
                <a:ln>
                  <a:noFill/>
                </a:ln>
                <a:solidFill>
                  <a:srgbClr val="000000"/>
                </a:solidFill>
                <a:effectLst/>
                <a:latin typeface="Avenir Book" panose="02000503020000020003" pitchFamily="2" charset="0"/>
              </a:rPr>
              <a:t>Premessa:</a:t>
            </a:r>
            <a:r>
              <a:rPr kumimoji="0" lang="it-IT" altLang="it-IT" sz="2800" b="0" i="0" u="none" strike="noStrike" cap="none" normalizeH="0" baseline="0" dirty="0">
                <a:ln>
                  <a:noFill/>
                </a:ln>
                <a:solidFill>
                  <a:srgbClr val="000000"/>
                </a:solidFill>
                <a:effectLst/>
                <a:latin typeface="Avenir Book" panose="02000503020000020003" pitchFamily="2" charset="0"/>
              </a:rPr>
              <a:t> poiché i progetti differiscono per dimensioni e livello di partecipazione, le risposte raccolte restituiscono l’immagine dello </a:t>
            </a:r>
            <a:r>
              <a:rPr kumimoji="0" lang="it-IT" altLang="it-IT" sz="2800" b="1" i="0" u="none" strike="noStrike" cap="none" normalizeH="0" baseline="0" dirty="0">
                <a:ln>
                  <a:noFill/>
                </a:ln>
                <a:solidFill>
                  <a:srgbClr val="000000"/>
                </a:solidFill>
                <a:effectLst/>
                <a:latin typeface="Avenir Book" panose="02000503020000020003" pitchFamily="2" charset="0"/>
              </a:rPr>
              <a:t>studente medio</a:t>
            </a:r>
            <a:r>
              <a:rPr kumimoji="0" lang="it-IT" altLang="it-IT" sz="2800" b="0" i="0" u="none" strike="noStrike" cap="none" normalizeH="0" baseline="0" dirty="0">
                <a:ln>
                  <a:noFill/>
                </a:ln>
                <a:solidFill>
                  <a:srgbClr val="000000"/>
                </a:solidFill>
                <a:effectLst/>
                <a:latin typeface="Avenir Book" panose="02000503020000020003" pitchFamily="2" charset="0"/>
              </a:rPr>
              <a:t> e non esclusivamente di quello particolarmente appassionato di scienza e fisica.</a:t>
            </a:r>
            <a:endParaRPr kumimoji="0" lang="it-IT" altLang="it-IT" sz="2800" b="0" i="0" u="none" strike="noStrike" cap="none" normalizeH="0" baseline="0" dirty="0">
              <a:ln>
                <a:noFill/>
              </a:ln>
              <a:solidFill>
                <a:schemeClr val="tx1"/>
              </a:solidFill>
              <a:effectLst/>
              <a:latin typeface="Avenir Book" panose="02000503020000020003" pitchFamily="2" charset="0"/>
            </a:endParaRPr>
          </a:p>
        </p:txBody>
      </p:sp>
    </p:spTree>
    <p:extLst>
      <p:ext uri="{BB962C8B-B14F-4D97-AF65-F5344CB8AC3E}">
        <p14:creationId xmlns:p14="http://schemas.microsoft.com/office/powerpoint/2010/main" val="2056036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co 3">
            <a:extLst>
              <a:ext uri="{FF2B5EF4-FFF2-40B4-BE49-F238E27FC236}">
                <a16:creationId xmlns:a16="http://schemas.microsoft.com/office/drawing/2014/main" id="{CCFB2A32-8085-E957-B2B7-C813E3FFABA2}"/>
              </a:ext>
            </a:extLst>
          </p:cNvPr>
          <p:cNvGraphicFramePr>
            <a:graphicFrameLocks/>
          </p:cNvGraphicFramePr>
          <p:nvPr>
            <p:extLst>
              <p:ext uri="{D42A27DB-BD31-4B8C-83A1-F6EECF244321}">
                <p14:modId xmlns:p14="http://schemas.microsoft.com/office/powerpoint/2010/main" val="2836744959"/>
              </p:ext>
            </p:extLst>
          </p:nvPr>
        </p:nvGraphicFramePr>
        <p:xfrm>
          <a:off x="0" y="0"/>
          <a:ext cx="8847438" cy="685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ella 4">
            <a:extLst>
              <a:ext uri="{FF2B5EF4-FFF2-40B4-BE49-F238E27FC236}">
                <a16:creationId xmlns:a16="http://schemas.microsoft.com/office/drawing/2014/main" id="{16A9BD96-596B-9BFF-BE23-23A2DD1A10DC}"/>
              </a:ext>
            </a:extLst>
          </p:cNvPr>
          <p:cNvGraphicFramePr>
            <a:graphicFrameLocks noGrp="1"/>
          </p:cNvGraphicFramePr>
          <p:nvPr>
            <p:extLst>
              <p:ext uri="{D42A27DB-BD31-4B8C-83A1-F6EECF244321}">
                <p14:modId xmlns:p14="http://schemas.microsoft.com/office/powerpoint/2010/main" val="206467494"/>
              </p:ext>
            </p:extLst>
          </p:nvPr>
        </p:nvGraphicFramePr>
        <p:xfrm>
          <a:off x="9227449" y="143086"/>
          <a:ext cx="2621478" cy="6571827"/>
        </p:xfrm>
        <a:graphic>
          <a:graphicData uri="http://schemas.openxmlformats.org/drawingml/2006/table">
            <a:tbl>
              <a:tblPr>
                <a:tableStyleId>{21E4AEA4-8DFA-4A89-87EB-49C32662AFE0}</a:tableStyleId>
              </a:tblPr>
              <a:tblGrid>
                <a:gridCol w="1185041">
                  <a:extLst>
                    <a:ext uri="{9D8B030D-6E8A-4147-A177-3AD203B41FA5}">
                      <a16:colId xmlns:a16="http://schemas.microsoft.com/office/drawing/2014/main" val="3918998904"/>
                    </a:ext>
                  </a:extLst>
                </a:gridCol>
                <a:gridCol w="1436437">
                  <a:extLst>
                    <a:ext uri="{9D8B030D-6E8A-4147-A177-3AD203B41FA5}">
                      <a16:colId xmlns:a16="http://schemas.microsoft.com/office/drawing/2014/main" val="3406954235"/>
                    </a:ext>
                  </a:extLst>
                </a:gridCol>
              </a:tblGrid>
              <a:tr h="1159862">
                <a:tc>
                  <a:txBody>
                    <a:bodyPr/>
                    <a:lstStyle/>
                    <a:p>
                      <a:pPr algn="ctr" fontAlgn="ctr"/>
                      <a:r>
                        <a:rPr lang="it-IT" sz="1600" b="1" u="none" strike="noStrike" dirty="0">
                          <a:solidFill>
                            <a:schemeClr val="tx1"/>
                          </a:solidFill>
                          <a:effectLst/>
                          <a:latin typeface="Avenir Book" panose="02000503020000020003" pitchFamily="2" charset="0"/>
                        </a:rPr>
                        <a:t>PROGETTO </a:t>
                      </a:r>
                      <a:endParaRPr lang="it-IT" sz="1600" b="1" i="0" u="none" strike="noStrike" dirty="0">
                        <a:solidFill>
                          <a:schemeClr val="tx1"/>
                        </a:solidFill>
                        <a:effectLst/>
                        <a:latin typeface="Avenir Book" panose="02000503020000020003" pitchFamily="2" charset="0"/>
                      </a:endParaRPr>
                    </a:p>
                  </a:txBody>
                  <a:tcPr marL="9525" marR="9525" marT="9525" marB="0" anchor="ctr"/>
                </a:tc>
                <a:tc>
                  <a:txBody>
                    <a:bodyPr/>
                    <a:lstStyle/>
                    <a:p>
                      <a:pPr algn="ctr" fontAlgn="ctr"/>
                      <a:r>
                        <a:rPr lang="it-IT" sz="1600" b="1" u="none" strike="noStrike" dirty="0">
                          <a:solidFill>
                            <a:schemeClr val="tx1"/>
                          </a:solidFill>
                          <a:effectLst/>
                          <a:latin typeface="Avenir Book" panose="02000503020000020003" pitchFamily="2" charset="0"/>
                        </a:rPr>
                        <a:t>Numero risposte   </a:t>
                      </a:r>
                      <a:endParaRPr lang="it-IT" sz="1600" b="1" i="0" u="none" strike="noStrike" dirty="0">
                        <a:solidFill>
                          <a:schemeClr val="tx1"/>
                        </a:solidFill>
                        <a:effectLst/>
                        <a:latin typeface="Avenir Book" panose="02000503020000020003" pitchFamily="2" charset="0"/>
                      </a:endParaRPr>
                    </a:p>
                  </a:txBody>
                  <a:tcPr anchor="ctr"/>
                </a:tc>
                <a:extLst>
                  <a:ext uri="{0D108BD9-81ED-4DB2-BD59-A6C34878D82A}">
                    <a16:rowId xmlns:a16="http://schemas.microsoft.com/office/drawing/2014/main" val="1278043051"/>
                  </a:ext>
                </a:extLst>
              </a:tr>
              <a:tr h="414471">
                <a:tc>
                  <a:txBody>
                    <a:bodyPr/>
                    <a:lstStyle/>
                    <a:p>
                      <a:pPr algn="l" fontAlgn="b"/>
                      <a:r>
                        <a:rPr lang="it-IT" sz="1600" u="none" strike="noStrike" dirty="0">
                          <a:solidFill>
                            <a:schemeClr val="tx1"/>
                          </a:solidFill>
                          <a:effectLst/>
                          <a:latin typeface="Avenir Book" panose="02000503020000020003" pitchFamily="2" charset="0"/>
                        </a:rPr>
                        <a:t>A&amp;S</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892</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3528518002"/>
                  </a:ext>
                </a:extLst>
              </a:tr>
              <a:tr h="613561">
                <a:tc>
                  <a:txBody>
                    <a:bodyPr/>
                    <a:lstStyle/>
                    <a:p>
                      <a:pPr algn="l" fontAlgn="b"/>
                      <a:r>
                        <a:rPr lang="it-IT" sz="1600" u="none" strike="noStrike" dirty="0">
                          <a:solidFill>
                            <a:schemeClr val="tx1"/>
                          </a:solidFill>
                          <a:effectLst/>
                          <a:latin typeface="Avenir Book" panose="02000503020000020003" pitchFamily="2" charset="0"/>
                        </a:rPr>
                        <a:t>ASIMOV</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15070</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1927785872"/>
                  </a:ext>
                </a:extLst>
              </a:tr>
              <a:tr h="414471">
                <a:tc>
                  <a:txBody>
                    <a:bodyPr/>
                    <a:lstStyle/>
                    <a:p>
                      <a:pPr algn="l" fontAlgn="b"/>
                      <a:r>
                        <a:rPr lang="it-IT" sz="1600" u="none" strike="noStrike" dirty="0">
                          <a:solidFill>
                            <a:schemeClr val="tx1"/>
                          </a:solidFill>
                          <a:effectLst/>
                          <a:latin typeface="Avenir Book" panose="02000503020000020003" pitchFamily="2" charset="0"/>
                        </a:rPr>
                        <a:t>HOPE</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76</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1255464851"/>
                  </a:ext>
                </a:extLst>
              </a:tr>
              <a:tr h="529007">
                <a:tc>
                  <a:txBody>
                    <a:bodyPr/>
                    <a:lstStyle/>
                    <a:p>
                      <a:pPr algn="l" fontAlgn="b"/>
                      <a:r>
                        <a:rPr lang="it-IT" sz="1600" u="none" strike="noStrike" dirty="0">
                          <a:solidFill>
                            <a:schemeClr val="tx1"/>
                          </a:solidFill>
                          <a:effectLst/>
                          <a:latin typeface="Avenir Book" panose="02000503020000020003" pitchFamily="2" charset="0"/>
                        </a:rPr>
                        <a:t>INSPYRE</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100</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291041765"/>
                  </a:ext>
                </a:extLst>
              </a:tr>
              <a:tr h="666949">
                <a:tc>
                  <a:txBody>
                    <a:bodyPr/>
                    <a:lstStyle/>
                    <a:p>
                      <a:pPr algn="l" fontAlgn="b"/>
                      <a:r>
                        <a:rPr lang="it-IT" sz="1600" u="none" strike="noStrike" dirty="0">
                          <a:solidFill>
                            <a:schemeClr val="tx1"/>
                          </a:solidFill>
                          <a:effectLst/>
                          <a:latin typeface="Avenir Book" panose="02000503020000020003" pitchFamily="2" charset="0"/>
                        </a:rPr>
                        <a:t>Lab2Go</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247</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1089693609"/>
                  </a:ext>
                </a:extLst>
              </a:tr>
              <a:tr h="414471">
                <a:tc>
                  <a:txBody>
                    <a:bodyPr/>
                    <a:lstStyle/>
                    <a:p>
                      <a:pPr algn="l" fontAlgn="b"/>
                      <a:r>
                        <a:rPr lang="it-IT" sz="1600" u="none" strike="noStrike" dirty="0">
                          <a:solidFill>
                            <a:schemeClr val="tx1"/>
                          </a:solidFill>
                          <a:effectLst/>
                          <a:latin typeface="Avenir Book" panose="02000503020000020003" pitchFamily="2" charset="0"/>
                        </a:rPr>
                        <a:t>Masterclass</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1140</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1261738226"/>
                  </a:ext>
                </a:extLst>
              </a:tr>
              <a:tr h="414471">
                <a:tc>
                  <a:txBody>
                    <a:bodyPr/>
                    <a:lstStyle/>
                    <a:p>
                      <a:pPr algn="l" fontAlgn="b"/>
                      <a:r>
                        <a:rPr lang="it-IT" sz="1600" u="none" strike="noStrike" dirty="0">
                          <a:solidFill>
                            <a:schemeClr val="tx1"/>
                          </a:solidFill>
                          <a:effectLst/>
                          <a:latin typeface="Avenir Book" panose="02000503020000020003" pitchFamily="2" charset="0"/>
                        </a:rPr>
                        <a:t>OCRA</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146</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1102742752"/>
                  </a:ext>
                </a:extLst>
              </a:tr>
              <a:tr h="701151">
                <a:tc>
                  <a:txBody>
                    <a:bodyPr/>
                    <a:lstStyle/>
                    <a:p>
                      <a:pPr algn="l" fontAlgn="b"/>
                      <a:r>
                        <a:rPr lang="it-IT" sz="1600" u="none" strike="noStrike" dirty="0">
                          <a:solidFill>
                            <a:schemeClr val="tx1"/>
                          </a:solidFill>
                          <a:effectLst/>
                          <a:latin typeface="Avenir Book" panose="02000503020000020003" pitchFamily="2" charset="0"/>
                        </a:rPr>
                        <a:t>RADIOLAB</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94</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2317140786"/>
                  </a:ext>
                </a:extLst>
              </a:tr>
              <a:tr h="414471">
                <a:tc>
                  <a:txBody>
                    <a:bodyPr/>
                    <a:lstStyle/>
                    <a:p>
                      <a:pPr algn="l" fontAlgn="b"/>
                      <a:r>
                        <a:rPr lang="it-IT" sz="1600" u="none" strike="noStrike" dirty="0">
                          <a:solidFill>
                            <a:schemeClr val="tx1"/>
                          </a:solidFill>
                          <a:effectLst/>
                          <a:latin typeface="Avenir Book" panose="02000503020000020003" pitchFamily="2" charset="0"/>
                        </a:rPr>
                        <a:t>STAGE</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90</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3853610569"/>
                  </a:ext>
                </a:extLst>
              </a:tr>
              <a:tr h="414471">
                <a:tc>
                  <a:txBody>
                    <a:bodyPr/>
                    <a:lstStyle/>
                    <a:p>
                      <a:pPr algn="l" fontAlgn="b"/>
                      <a:r>
                        <a:rPr lang="it-IT" sz="1600" u="none" strike="noStrike" dirty="0">
                          <a:solidFill>
                            <a:schemeClr val="tx1"/>
                          </a:solidFill>
                          <a:effectLst/>
                          <a:latin typeface="Avenir Book" panose="02000503020000020003" pitchFamily="2" charset="0"/>
                        </a:rPr>
                        <a:t>GAME</a:t>
                      </a:r>
                      <a:endParaRPr lang="it-IT" sz="1600" b="1" i="1" u="none" strike="noStrike" dirty="0">
                        <a:solidFill>
                          <a:schemeClr val="tx1"/>
                        </a:solidFill>
                        <a:effectLst/>
                        <a:latin typeface="Avenir Book" panose="02000503020000020003" pitchFamily="2" charset="0"/>
                      </a:endParaRPr>
                    </a:p>
                  </a:txBody>
                  <a:tcPr marL="9525" marR="9525" marT="9525" marB="0" anchor="b"/>
                </a:tc>
                <a:tc>
                  <a:txBody>
                    <a:bodyPr/>
                    <a:lstStyle/>
                    <a:p>
                      <a:pPr algn="l" fontAlgn="b"/>
                      <a:r>
                        <a:rPr lang="it-IT" sz="1600" b="0" u="none" strike="noStrike" dirty="0">
                          <a:solidFill>
                            <a:schemeClr val="tx1"/>
                          </a:solidFill>
                          <a:effectLst/>
                          <a:latin typeface="Avenir Book" panose="02000503020000020003" pitchFamily="2" charset="0"/>
                        </a:rPr>
                        <a:t>29</a:t>
                      </a:r>
                      <a:endParaRPr lang="it-IT" sz="1600" b="0" i="0" u="none" strike="noStrike" dirty="0">
                        <a:solidFill>
                          <a:schemeClr val="tx1"/>
                        </a:solidFill>
                        <a:effectLst/>
                        <a:latin typeface="Avenir Book" panose="02000503020000020003" pitchFamily="2" charset="0"/>
                      </a:endParaRPr>
                    </a:p>
                  </a:txBody>
                  <a:tcPr marL="9525" marR="9525" marT="9525" marB="0" anchor="b"/>
                </a:tc>
                <a:extLst>
                  <a:ext uri="{0D108BD9-81ED-4DB2-BD59-A6C34878D82A}">
                    <a16:rowId xmlns:a16="http://schemas.microsoft.com/office/drawing/2014/main" val="2540849487"/>
                  </a:ext>
                </a:extLst>
              </a:tr>
              <a:tr h="414471">
                <a:tc>
                  <a:txBody>
                    <a:bodyPr/>
                    <a:lstStyle/>
                    <a:p>
                      <a:pPr algn="l" fontAlgn="b"/>
                      <a:r>
                        <a:rPr lang="it-IT" sz="1600" b="1" i="1" u="none" strike="noStrike" dirty="0">
                          <a:solidFill>
                            <a:schemeClr val="tx1"/>
                          </a:solidFill>
                          <a:effectLst/>
                          <a:latin typeface="Avenir Book" panose="02000503020000020003" pitchFamily="2" charset="0"/>
                        </a:rPr>
                        <a:t>TOTALE</a:t>
                      </a:r>
                    </a:p>
                  </a:txBody>
                  <a:tcPr marL="9525" marR="9525" marT="9525" marB="0" anchor="b"/>
                </a:tc>
                <a:tc>
                  <a:txBody>
                    <a:bodyPr/>
                    <a:lstStyle/>
                    <a:p>
                      <a:pPr algn="l" fontAlgn="b">
                        <a:buNone/>
                      </a:pPr>
                      <a:r>
                        <a:rPr lang="it-IT" sz="1600" b="1" u="none" strike="noStrike" kern="1200" dirty="0">
                          <a:solidFill>
                            <a:schemeClr val="tx1"/>
                          </a:solidFill>
                          <a:effectLst/>
                          <a:latin typeface="Avenir Book" panose="02000503020000020003" pitchFamily="2" charset="0"/>
                          <a:ea typeface="+mn-ea"/>
                          <a:cs typeface="+mn-cs"/>
                        </a:rPr>
                        <a:t>17884</a:t>
                      </a:r>
                    </a:p>
                  </a:txBody>
                  <a:tcPr marL="9525" marR="9525" marT="9525" marB="0" anchor="b"/>
                </a:tc>
                <a:extLst>
                  <a:ext uri="{0D108BD9-81ED-4DB2-BD59-A6C34878D82A}">
                    <a16:rowId xmlns:a16="http://schemas.microsoft.com/office/drawing/2014/main" val="4027411151"/>
                  </a:ext>
                </a:extLst>
              </a:tr>
            </a:tbl>
          </a:graphicData>
        </a:graphic>
      </p:graphicFrame>
    </p:spTree>
    <p:extLst>
      <p:ext uri="{BB962C8B-B14F-4D97-AF65-F5344CB8AC3E}">
        <p14:creationId xmlns:p14="http://schemas.microsoft.com/office/powerpoint/2010/main" val="1954189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co 3">
            <a:extLst>
              <a:ext uri="{FF2B5EF4-FFF2-40B4-BE49-F238E27FC236}">
                <a16:creationId xmlns:a16="http://schemas.microsoft.com/office/drawing/2014/main" id="{81CDA4CA-0184-2514-25DD-E83C1A143CE9}"/>
              </a:ext>
            </a:extLst>
          </p:cNvPr>
          <p:cNvGraphicFramePr>
            <a:graphicFrameLocks/>
          </p:cNvGraphicFramePr>
          <p:nvPr>
            <p:extLst>
              <p:ext uri="{D42A27DB-BD31-4B8C-83A1-F6EECF244321}">
                <p14:modId xmlns:p14="http://schemas.microsoft.com/office/powerpoint/2010/main" val="924359428"/>
              </p:ext>
            </p:extLst>
          </p:nvPr>
        </p:nvGraphicFramePr>
        <p:xfrm>
          <a:off x="331573" y="278027"/>
          <a:ext cx="11528854" cy="63019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8831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co 3">
            <a:extLst>
              <a:ext uri="{FF2B5EF4-FFF2-40B4-BE49-F238E27FC236}">
                <a16:creationId xmlns:a16="http://schemas.microsoft.com/office/drawing/2014/main" id="{4FBA6FF5-48E6-DC56-6804-F7C9D202B720}"/>
              </a:ext>
            </a:extLst>
          </p:cNvPr>
          <p:cNvGraphicFramePr>
            <a:graphicFrameLocks/>
          </p:cNvGraphicFramePr>
          <p:nvPr>
            <p:extLst>
              <p:ext uri="{D42A27DB-BD31-4B8C-83A1-F6EECF244321}">
                <p14:modId xmlns:p14="http://schemas.microsoft.com/office/powerpoint/2010/main" val="53827700"/>
              </p:ext>
            </p:extLst>
          </p:nvPr>
        </p:nvGraphicFramePr>
        <p:xfrm>
          <a:off x="1889146" y="0"/>
          <a:ext cx="8052269"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46505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a:extLst>
              <a:ext uri="{FF2B5EF4-FFF2-40B4-BE49-F238E27FC236}">
                <a16:creationId xmlns:a16="http://schemas.microsoft.com/office/drawing/2014/main" id="{402BEC39-CCAD-DA02-C432-3CE93483C62D}"/>
              </a:ext>
            </a:extLst>
          </p:cNvPr>
          <p:cNvGraphicFramePr>
            <a:graphicFrameLocks/>
          </p:cNvGraphicFramePr>
          <p:nvPr>
            <p:extLst>
              <p:ext uri="{D42A27DB-BD31-4B8C-83A1-F6EECF244321}">
                <p14:modId xmlns:p14="http://schemas.microsoft.com/office/powerpoint/2010/main" val="3441191627"/>
              </p:ext>
            </p:extLst>
          </p:nvPr>
        </p:nvGraphicFramePr>
        <p:xfrm>
          <a:off x="259492" y="160638"/>
          <a:ext cx="11763632" cy="65243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Grafico 2">
            <a:extLst>
              <a:ext uri="{FF2B5EF4-FFF2-40B4-BE49-F238E27FC236}">
                <a16:creationId xmlns:a16="http://schemas.microsoft.com/office/drawing/2014/main" id="{402BEC39-CCAD-DA02-C432-3CE93483C62D}"/>
              </a:ext>
            </a:extLst>
          </p:cNvPr>
          <p:cNvGraphicFramePr>
            <a:graphicFrameLocks/>
          </p:cNvGraphicFramePr>
          <p:nvPr>
            <p:extLst>
              <p:ext uri="{D42A27DB-BD31-4B8C-83A1-F6EECF244321}">
                <p14:modId xmlns:p14="http://schemas.microsoft.com/office/powerpoint/2010/main" val="3924981320"/>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2257512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406</TotalTime>
  <Words>819</Words>
  <Application>Microsoft Macintosh PowerPoint</Application>
  <PresentationFormat>Widescreen</PresentationFormat>
  <Paragraphs>249</Paragraphs>
  <Slides>21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21</vt:i4>
      </vt:variant>
    </vt:vector>
  </HeadingPairs>
  <TitlesOfParts>
    <vt:vector size="26" baseType="lpstr">
      <vt:lpstr>Aptos</vt:lpstr>
      <vt:lpstr>Aptos Display</vt:lpstr>
      <vt:lpstr>Arial</vt:lpstr>
      <vt:lpstr>Avenir Book</vt:lpstr>
      <vt:lpstr>Tema di Office</vt:lpstr>
      <vt:lpstr>Analisi questionari progetti CC3M  A.S. 2024-2025</vt:lpstr>
      <vt:lpstr>Presentazione standard di PowerPoint</vt:lpstr>
      <vt:lpstr>Presentazione standard di PowerPoint</vt:lpstr>
      <vt:lpstr>Presentazione standard di PowerPoint</vt:lpstr>
      <vt:lpstr>Premessa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Interesse diminuito: 367 partecipanti</vt:lpstr>
      <vt:lpstr>Interesse diminuito: 367 partecipanti</vt:lpstr>
      <vt:lpstr>Presentazione standard di PowerPoint</vt:lpstr>
      <vt:lpstr>RICHIESTE FUTURE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martina bologna</dc:creator>
  <cp:lastModifiedBy>martina bologna</cp:lastModifiedBy>
  <cp:revision>2</cp:revision>
  <dcterms:created xsi:type="dcterms:W3CDTF">2025-09-23T14:05:35Z</dcterms:created>
  <dcterms:modified xsi:type="dcterms:W3CDTF">2025-10-01T12:26:28Z</dcterms:modified>
</cp:coreProperties>
</file>