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3" r:id="rId2"/>
    <p:sldId id="318" r:id="rId3"/>
    <p:sldId id="361" r:id="rId4"/>
    <p:sldId id="264" r:id="rId5"/>
    <p:sldId id="265" r:id="rId6"/>
    <p:sldId id="263" r:id="rId7"/>
    <p:sldId id="364" r:id="rId8"/>
    <p:sldId id="365" r:id="rId9"/>
    <p:sldId id="362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o\Documents\INFN\CC3M\iniziative\PID\elenc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o\Documents\INFN\CC3M\iniziative\PID\elenc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o\Downloads\candidati-11-09-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giorgio\Downloads\candidati-11-09-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[elenco.xlsx]Foglio2!Tabella pivot3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 sz="1400" dirty="0" err="1"/>
              <a:t>Partecipants</a:t>
            </a:r>
            <a:endParaRPr lang="it-IT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Foglio2!$K$5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Foglio2!$J$6:$J$26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Foglio2!$K$6:$K$26</c:f>
              <c:numCache>
                <c:formatCode>General</c:formatCode>
                <c:ptCount val="20"/>
                <c:pt idx="0">
                  <c:v>21</c:v>
                </c:pt>
                <c:pt idx="1">
                  <c:v>4</c:v>
                </c:pt>
                <c:pt idx="2">
                  <c:v>4</c:v>
                </c:pt>
                <c:pt idx="3">
                  <c:v>9</c:v>
                </c:pt>
                <c:pt idx="4">
                  <c:v>29</c:v>
                </c:pt>
                <c:pt idx="5">
                  <c:v>7</c:v>
                </c:pt>
                <c:pt idx="6">
                  <c:v>30</c:v>
                </c:pt>
                <c:pt idx="7">
                  <c:v>11</c:v>
                </c:pt>
                <c:pt idx="8">
                  <c:v>71</c:v>
                </c:pt>
                <c:pt idx="9">
                  <c:v>13</c:v>
                </c:pt>
                <c:pt idx="10">
                  <c:v>1</c:v>
                </c:pt>
                <c:pt idx="11">
                  <c:v>30</c:v>
                </c:pt>
                <c:pt idx="12">
                  <c:v>14</c:v>
                </c:pt>
                <c:pt idx="13">
                  <c:v>8</c:v>
                </c:pt>
                <c:pt idx="14">
                  <c:v>33</c:v>
                </c:pt>
                <c:pt idx="15">
                  <c:v>22</c:v>
                </c:pt>
                <c:pt idx="16">
                  <c:v>1</c:v>
                </c:pt>
                <c:pt idx="17">
                  <c:v>20</c:v>
                </c:pt>
                <c:pt idx="18">
                  <c:v>1</c:v>
                </c:pt>
                <c:pt idx="19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98-4F43-9E87-BEA99DC8A7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46861535"/>
        <c:axId val="266491167"/>
      </c:barChart>
      <c:catAx>
        <c:axId val="46861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6491167"/>
        <c:crosses val="autoZero"/>
        <c:auto val="1"/>
        <c:lblAlgn val="ctr"/>
        <c:lblOffset val="100"/>
        <c:noMultiLvlLbl val="0"/>
      </c:catAx>
      <c:valAx>
        <c:axId val="266491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86153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[elenco.xlsx]Foglio2!Tabella pivot2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Participants</a:t>
            </a:r>
            <a:r>
              <a:rPr lang="en-US" b="1" baseline="0" dirty="0"/>
              <a:t> per region </a:t>
            </a:r>
          </a:p>
          <a:p>
            <a:pPr>
              <a:defRPr/>
            </a:pPr>
            <a:r>
              <a:rPr lang="en-US" b="1" baseline="0" dirty="0"/>
              <a:t>(individuals)</a:t>
            </a:r>
            <a:endParaRPr lang="en-US" b="1" dirty="0"/>
          </a:p>
        </c:rich>
      </c:tx>
      <c:layout>
        <c:manualLayout>
          <c:xMode val="edge"/>
          <c:yMode val="edge"/>
          <c:x val="0.33484998483826411"/>
          <c:y val="4.33053099253122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Foglio2!$J$30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Foglio2!$I$31:$I$51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Foglio2!$J$31:$J$51</c:f>
              <c:numCache>
                <c:formatCode>General</c:formatCode>
                <c:ptCount val="20"/>
                <c:pt idx="0">
                  <c:v>17</c:v>
                </c:pt>
                <c:pt idx="1">
                  <c:v>2</c:v>
                </c:pt>
                <c:pt idx="2">
                  <c:v>2</c:v>
                </c:pt>
                <c:pt idx="3">
                  <c:v>6</c:v>
                </c:pt>
                <c:pt idx="4">
                  <c:v>24</c:v>
                </c:pt>
                <c:pt idx="5">
                  <c:v>5</c:v>
                </c:pt>
                <c:pt idx="6">
                  <c:v>19</c:v>
                </c:pt>
                <c:pt idx="7">
                  <c:v>5</c:v>
                </c:pt>
                <c:pt idx="8">
                  <c:v>49</c:v>
                </c:pt>
                <c:pt idx="9">
                  <c:v>7</c:v>
                </c:pt>
                <c:pt idx="10">
                  <c:v>1</c:v>
                </c:pt>
                <c:pt idx="11">
                  <c:v>20</c:v>
                </c:pt>
                <c:pt idx="12">
                  <c:v>10</c:v>
                </c:pt>
                <c:pt idx="13">
                  <c:v>5</c:v>
                </c:pt>
                <c:pt idx="14">
                  <c:v>18</c:v>
                </c:pt>
                <c:pt idx="15">
                  <c:v>14</c:v>
                </c:pt>
                <c:pt idx="16">
                  <c:v>1</c:v>
                </c:pt>
                <c:pt idx="17">
                  <c:v>11</c:v>
                </c:pt>
                <c:pt idx="18">
                  <c:v>1</c:v>
                </c:pt>
                <c:pt idx="1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4-4420-B8B7-AA341DD9E7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6870223"/>
        <c:axId val="416874543"/>
      </c:barChart>
      <c:catAx>
        <c:axId val="41687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6874543"/>
        <c:crosses val="autoZero"/>
        <c:auto val="1"/>
        <c:lblAlgn val="ctr"/>
        <c:lblOffset val="100"/>
        <c:noMultiLvlLbl val="0"/>
      </c:catAx>
      <c:valAx>
        <c:axId val="416874543"/>
        <c:scaling>
          <c:orientation val="minMax"/>
          <c:max val="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6870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[candidati-11-09-2025.xlsx]Foglio3!Tabella pivot26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Conteggio per Regione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Foglio3!$B$1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Foglio3!$A$2:$A$18</c:f>
              <c:strCache>
                <c:ptCount val="17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Emilia-Romagna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</c:v>
                </c:pt>
                <c:pt idx="11">
                  <c:v>Puglia</c:v>
                </c:pt>
                <c:pt idx="12">
                  <c:v>Sardegna</c:v>
                </c:pt>
                <c:pt idx="13">
                  <c:v>Sicilia</c:v>
                </c:pt>
                <c:pt idx="14">
                  <c:v>Toscana</c:v>
                </c:pt>
                <c:pt idx="15">
                  <c:v>Umbria</c:v>
                </c:pt>
                <c:pt idx="16">
                  <c:v>Veneto</c:v>
                </c:pt>
              </c:strCache>
            </c:strRef>
          </c:cat>
          <c:val>
            <c:numRef>
              <c:f>Foglio3!$B$2:$B$18</c:f>
              <c:numCache>
                <c:formatCode>General</c:formatCode>
                <c:ptCount val="17"/>
                <c:pt idx="0">
                  <c:v>18</c:v>
                </c:pt>
                <c:pt idx="1">
                  <c:v>2</c:v>
                </c:pt>
                <c:pt idx="2">
                  <c:v>4</c:v>
                </c:pt>
                <c:pt idx="3">
                  <c:v>13</c:v>
                </c:pt>
                <c:pt idx="4">
                  <c:v>19</c:v>
                </c:pt>
                <c:pt idx="5">
                  <c:v>6</c:v>
                </c:pt>
                <c:pt idx="6">
                  <c:v>43</c:v>
                </c:pt>
                <c:pt idx="7">
                  <c:v>7</c:v>
                </c:pt>
                <c:pt idx="8">
                  <c:v>54</c:v>
                </c:pt>
                <c:pt idx="9">
                  <c:v>6</c:v>
                </c:pt>
                <c:pt idx="10">
                  <c:v>21</c:v>
                </c:pt>
                <c:pt idx="11">
                  <c:v>22</c:v>
                </c:pt>
                <c:pt idx="12">
                  <c:v>16</c:v>
                </c:pt>
                <c:pt idx="13">
                  <c:v>16</c:v>
                </c:pt>
                <c:pt idx="14">
                  <c:v>12</c:v>
                </c:pt>
                <c:pt idx="15">
                  <c:v>8</c:v>
                </c:pt>
                <c:pt idx="16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4-4E4F-BB85-A95792548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8516639"/>
        <c:axId val="458503679"/>
      </c:barChart>
      <c:catAx>
        <c:axId val="4585166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58503679"/>
        <c:crosses val="autoZero"/>
        <c:auto val="1"/>
        <c:lblAlgn val="ctr"/>
        <c:lblOffset val="100"/>
        <c:noMultiLvlLbl val="0"/>
      </c:catAx>
      <c:valAx>
        <c:axId val="4585036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58516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 37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baseline="0" dirty="0"/>
              <a:t> </a:t>
            </a:r>
            <a:r>
              <a:rPr lang="en-US" baseline="0" dirty="0" err="1"/>
              <a:t>approfittato</a:t>
            </a:r>
            <a:r>
              <a:rPr lang="en-US" baseline="0" dirty="0"/>
              <a:t> di Settembre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97296654039153"/>
          <c:y val="0.16785643070787637"/>
          <c:w val="0.86039453380669983"/>
          <c:h val="0.51659541061853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Foglio1!$C$1</c:f>
              <c:strCache>
                <c:ptCount val="1"/>
                <c:pt idx="0">
                  <c:v>Registration date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Foglio1!$B$260:$B$296</c:f>
              <c:strCache>
                <c:ptCount val="37"/>
                <c:pt idx="0">
                  <c:v>Veneto</c:v>
                </c:pt>
                <c:pt idx="1">
                  <c:v>Abruzzo</c:v>
                </c:pt>
                <c:pt idx="2">
                  <c:v>Abruzzo</c:v>
                </c:pt>
                <c:pt idx="3">
                  <c:v>Umbria</c:v>
                </c:pt>
                <c:pt idx="4">
                  <c:v>Umbria</c:v>
                </c:pt>
                <c:pt idx="5">
                  <c:v>Puglia</c:v>
                </c:pt>
                <c:pt idx="6">
                  <c:v>Basilicata</c:v>
                </c:pt>
                <c:pt idx="7">
                  <c:v>Emilia-Romagna</c:v>
                </c:pt>
                <c:pt idx="8">
                  <c:v>Sicilia</c:v>
                </c:pt>
                <c:pt idx="9">
                  <c:v>Abruzzo</c:v>
                </c:pt>
                <c:pt idx="10">
                  <c:v>Abruzzo</c:v>
                </c:pt>
                <c:pt idx="11">
                  <c:v>Puglia</c:v>
                </c:pt>
                <c:pt idx="12">
                  <c:v>Piemonte</c:v>
                </c:pt>
                <c:pt idx="13">
                  <c:v>Piemonte</c:v>
                </c:pt>
                <c:pt idx="14">
                  <c:v>Abruzzo</c:v>
                </c:pt>
                <c:pt idx="15">
                  <c:v>Lazio</c:v>
                </c:pt>
                <c:pt idx="16">
                  <c:v>Lazio</c:v>
                </c:pt>
                <c:pt idx="17">
                  <c:v>Lombardia</c:v>
                </c:pt>
                <c:pt idx="18">
                  <c:v>Puglia</c:v>
                </c:pt>
                <c:pt idx="19">
                  <c:v>Lombardia</c:v>
                </c:pt>
                <c:pt idx="20">
                  <c:v>Piemonte</c:v>
                </c:pt>
                <c:pt idx="21">
                  <c:v>Friuli Venezia Giulia</c:v>
                </c:pt>
                <c:pt idx="22">
                  <c:v>Campania</c:v>
                </c:pt>
                <c:pt idx="23">
                  <c:v>Lombardia</c:v>
                </c:pt>
                <c:pt idx="24">
                  <c:v>Liguria</c:v>
                </c:pt>
                <c:pt idx="25">
                  <c:v>Puglia</c:v>
                </c:pt>
                <c:pt idx="26">
                  <c:v>Puglia</c:v>
                </c:pt>
                <c:pt idx="27">
                  <c:v>Lazio</c:v>
                </c:pt>
                <c:pt idx="28">
                  <c:v>Lombardia</c:v>
                </c:pt>
                <c:pt idx="29">
                  <c:v>Veneto</c:v>
                </c:pt>
                <c:pt idx="30">
                  <c:v>Emilia-Romagna</c:v>
                </c:pt>
                <c:pt idx="31">
                  <c:v>Puglia</c:v>
                </c:pt>
                <c:pt idx="32">
                  <c:v>Puglia</c:v>
                </c:pt>
                <c:pt idx="33">
                  <c:v>Sicilia</c:v>
                </c:pt>
                <c:pt idx="34">
                  <c:v>Liguria</c:v>
                </c:pt>
                <c:pt idx="35">
                  <c:v>Calabria</c:v>
                </c:pt>
                <c:pt idx="36">
                  <c:v>Sardegna</c:v>
                </c:pt>
              </c:strCache>
            </c:strRef>
          </c:cat>
          <c:val>
            <c:numRef>
              <c:f>Foglio1!$C$260:$C$296</c:f>
              <c:numCache>
                <c:formatCode>m/d/yyyy</c:formatCode>
                <c:ptCount val="37"/>
                <c:pt idx="0">
                  <c:v>45901.643695963343</c:v>
                </c:pt>
                <c:pt idx="1">
                  <c:v>45901.752344416971</c:v>
                </c:pt>
                <c:pt idx="2">
                  <c:v>45902.48614010898</c:v>
                </c:pt>
                <c:pt idx="3">
                  <c:v>45902.554888122613</c:v>
                </c:pt>
                <c:pt idx="4">
                  <c:v>45902.567686935283</c:v>
                </c:pt>
                <c:pt idx="5">
                  <c:v>45902.927681634719</c:v>
                </c:pt>
                <c:pt idx="6">
                  <c:v>45903.306506984802</c:v>
                </c:pt>
                <c:pt idx="7">
                  <c:v>45903.33974509994</c:v>
                </c:pt>
                <c:pt idx="8">
                  <c:v>45903.461909327838</c:v>
                </c:pt>
                <c:pt idx="9">
                  <c:v>45903.506334827638</c:v>
                </c:pt>
                <c:pt idx="10">
                  <c:v>45903.51055509226</c:v>
                </c:pt>
                <c:pt idx="11">
                  <c:v>45903.654046881107</c:v>
                </c:pt>
                <c:pt idx="12">
                  <c:v>45903.736159828433</c:v>
                </c:pt>
                <c:pt idx="13">
                  <c:v>45903.808981389469</c:v>
                </c:pt>
                <c:pt idx="14">
                  <c:v>45904.442225055624</c:v>
                </c:pt>
                <c:pt idx="15">
                  <c:v>45904.927494365103</c:v>
                </c:pt>
                <c:pt idx="16">
                  <c:v>45905.007054791116</c:v>
                </c:pt>
                <c:pt idx="17">
                  <c:v>45905.628950814978</c:v>
                </c:pt>
                <c:pt idx="18">
                  <c:v>45907.824249178171</c:v>
                </c:pt>
                <c:pt idx="19">
                  <c:v>45908.474226688428</c:v>
                </c:pt>
                <c:pt idx="20">
                  <c:v>45909.363353714551</c:v>
                </c:pt>
                <c:pt idx="21">
                  <c:v>45909.678993491943</c:v>
                </c:pt>
                <c:pt idx="22">
                  <c:v>45909.751003835103</c:v>
                </c:pt>
                <c:pt idx="23">
                  <c:v>45911.457101060048</c:v>
                </c:pt>
                <c:pt idx="24">
                  <c:v>45911.922460563241</c:v>
                </c:pt>
                <c:pt idx="25">
                  <c:v>45912.027615724197</c:v>
                </c:pt>
                <c:pt idx="26">
                  <c:v>45912.532597196609</c:v>
                </c:pt>
                <c:pt idx="27">
                  <c:v>45912.691990253647</c:v>
                </c:pt>
                <c:pt idx="28">
                  <c:v>45912.742005030719</c:v>
                </c:pt>
                <c:pt idx="29">
                  <c:v>45913.696890352367</c:v>
                </c:pt>
                <c:pt idx="30">
                  <c:v>45914.506888962431</c:v>
                </c:pt>
                <c:pt idx="31">
                  <c:v>45914.716502331852</c:v>
                </c:pt>
                <c:pt idx="32">
                  <c:v>45914.820995403868</c:v>
                </c:pt>
                <c:pt idx="33">
                  <c:v>45914.825344481287</c:v>
                </c:pt>
                <c:pt idx="34">
                  <c:v>45914.861868845714</c:v>
                </c:pt>
                <c:pt idx="35">
                  <c:v>45914.948171264652</c:v>
                </c:pt>
                <c:pt idx="36">
                  <c:v>45914.961223947583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C1-4208-AC3A-F3A6861C8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7803055"/>
        <c:axId val="617803535"/>
      </c:barChart>
      <c:catAx>
        <c:axId val="617803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7803535"/>
        <c:crosses val="autoZero"/>
        <c:auto val="1"/>
        <c:lblAlgn val="ctr"/>
        <c:lblOffset val="100"/>
        <c:noMultiLvlLbl val="0"/>
      </c:catAx>
      <c:valAx>
        <c:axId val="617803535"/>
        <c:scaling>
          <c:orientation val="minMax"/>
          <c:max val="45922"/>
          <c:min val="459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7803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C093A8-63CD-21CC-1F11-7292BAA0D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3F227DC-CD1B-77E9-E982-AF8AC90A8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4F2BB5-7CAE-7EBC-6135-B7ECA5B7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A3B-F30E-4BC2-815B-8A1384858DBC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27C54F-3CBE-4695-5A98-E2320906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9A406E-E1E0-0D65-FEC2-139396B9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CD5-F240-486A-8BF6-F692DC73D6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77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CF08B7-B809-B2E6-C2EC-CDB463FA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10EB161-915C-5185-232A-82EE836C3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1E227D-F761-0EFA-EB03-4E5316B28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A3B-F30E-4BC2-815B-8A1384858DBC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AEF354-4A38-2A94-A7C0-7C7D135A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8ED911-A750-B3CA-FBF8-9C05F33B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CD5-F240-486A-8BF6-F692DC73D6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72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BEEE235-2BCA-287D-7E21-9E238B77F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82F920A-CB63-4467-7700-55370DF8C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9342E4-3C37-A6DE-FDC5-28EDBD34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A3B-F30E-4BC2-815B-8A1384858DBC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3B02E3-F51F-BB83-5373-C7F0115E6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0B1F0A-D5F2-184F-6207-2B7FEC64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CD5-F240-486A-8BF6-F692DC73D6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93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9FFAAF-C45A-7373-A314-C5DC4B1CA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EFFA29-F5AE-67FD-05D0-F87ACEEDD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46E176-1CCD-5E09-100D-2DC77852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A3B-F30E-4BC2-815B-8A1384858DBC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AF4B41-E123-862A-1189-37BF1F794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DDD6C9-A073-92F3-C168-6F77D0B9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CD5-F240-486A-8BF6-F692DC73D6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63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E15102-69B1-1E8E-E185-16582A38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C054DA-908E-7CC6-3CA9-B72E0DDD7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7551FD-3482-3805-5A27-78E903A8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A3B-F30E-4BC2-815B-8A1384858DBC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CFE775-868A-5C87-6290-825F0D05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A1A558-DCB5-F838-7B66-54F6E064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CD5-F240-486A-8BF6-F692DC73D6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37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3E9A9A-B6A3-DF01-AA92-8BEA4DDA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6E2AAA-E9E0-E42F-075B-DF66E5986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054FE43-4CFE-C333-C124-46F700D3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18E4F5-3D18-B357-BD53-C9679BF7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A3B-F30E-4BC2-815B-8A1384858DBC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A15203-7487-B51A-2321-A5FFFDC7B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A1DEE9-D701-B874-48C7-A1C48DF4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CD5-F240-486A-8BF6-F692DC73D6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38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303B3B-4EF8-C3AD-D1AC-E9ED37C0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8C6E1E-6D4F-AEA9-992C-A58F548C0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DA0B758-8F23-2487-4238-AE7A7236A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A70FEF8-23ED-874D-BEFE-2722163BD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6AB6CAA-B69B-088A-CD41-A4F1188C8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DCD124D-1FF7-E493-0849-693B7C852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A3B-F30E-4BC2-815B-8A1384858DBC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B8A273-A2EA-B307-99B5-7A9A40FF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4CDA27B-327B-8340-9AAF-C3D4B5888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CD5-F240-486A-8BF6-F692DC73D6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18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DAE848-E583-911B-C009-40E47A15D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B5A2F62-9BA4-5D01-3D37-79ECB564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A3B-F30E-4BC2-815B-8A1384858DBC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E44C047-A90F-FE31-5828-0C2F26C4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657BF64-C4C7-A12D-D77E-F46A822D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CD5-F240-486A-8BF6-F692DC73D6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02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05A12B5-7730-C147-37D2-6061506B1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A3B-F30E-4BC2-815B-8A1384858DBC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9E0C0B-5E3E-A02A-1ACE-F6AFE4317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062D2E-F777-8693-DA97-D35AA42B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CD5-F240-486A-8BF6-F692DC73D6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53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70C170-EAFC-EBE0-D003-2BA6CFEFF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0A692C-3740-A1F3-4D17-246DDDBE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C92615-000A-2E22-4CB2-8ECC73498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9CE8F4-36E4-5454-CCA1-14858CE82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A3B-F30E-4BC2-815B-8A1384858DBC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5BAE67-4F7D-3541-34ED-0098B986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B2E5FC-A84C-6034-71AB-187E7B6C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CD5-F240-486A-8BF6-F692DC73D6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96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6E8119-896C-FA3D-2405-B61AD81BA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2FBCAA5-8F25-8723-D69F-5B529100D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CA0AF6-1702-E22F-7350-77BA51BF7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CD1B3E-F6A7-6C4E-297B-655E11FC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A3B-F30E-4BC2-815B-8A1384858DBC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5783B0-073A-E99C-24E6-BF9C3D02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D0998F-0FF9-E668-3D5F-4E21A8B1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CD5-F240-486A-8BF6-F692DC73D6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96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9CA69D7-1EFF-6E79-E6F7-93FE9043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8A1958-890D-DF91-0BF0-36139BA9F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A443A5-A3CD-E434-DC6B-A1D6F3BE4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17A3B-F30E-4BC2-815B-8A1384858DBC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4C1491-9893-62BF-EA2C-B5C45A8C6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2B6B48-21C6-F8D7-C264-979337BB2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768CD5-F240-486A-8BF6-F692DC73D693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105A937-1280-1164-0CCF-5BE301D253C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352" cy="92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7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EC40BE-6880-78BB-3119-AB46EE883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550" y="1238250"/>
            <a:ext cx="9144000" cy="2017712"/>
          </a:xfrm>
        </p:spPr>
        <p:txBody>
          <a:bodyPr>
            <a:normAutofit/>
          </a:bodyPr>
          <a:lstStyle/>
          <a:p>
            <a:r>
              <a:rPr lang="it-IT" dirty="0"/>
              <a:t>Programma INFN per</a:t>
            </a:r>
            <a:br>
              <a:rPr lang="it-IT" dirty="0"/>
            </a:br>
            <a:r>
              <a:rPr lang="it-IT" dirty="0"/>
              <a:t>Docenti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629982C-A039-04E9-30FB-8D33A0964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41638"/>
          </a:xfrm>
        </p:spPr>
        <p:txBody>
          <a:bodyPr>
            <a:normAutofit fontScale="92500"/>
          </a:bodyPr>
          <a:lstStyle/>
          <a:p>
            <a:r>
              <a:rPr lang="it-IT" u="sng" dirty="0"/>
              <a:t>Giorgio Chiarelli</a:t>
            </a:r>
          </a:p>
          <a:p>
            <a:r>
              <a:rPr lang="it-IT" dirty="0"/>
              <a:t>Riunione Nazionale CC3M</a:t>
            </a:r>
          </a:p>
          <a:p>
            <a:r>
              <a:rPr lang="it-IT" dirty="0"/>
              <a:t>LNL, 1 ottobre 2025</a:t>
            </a:r>
          </a:p>
          <a:p>
            <a:r>
              <a:rPr lang="it-IT" dirty="0"/>
              <a:t>Con ringraziamenti a</a:t>
            </a:r>
          </a:p>
          <a:p>
            <a:r>
              <a:rPr lang="it-IT" u="sng" dirty="0"/>
              <a:t>Silvia Miozzi</a:t>
            </a:r>
            <a:r>
              <a:rPr lang="it-IT" dirty="0"/>
              <a:t>, Andrea </a:t>
            </a:r>
            <a:r>
              <a:rPr lang="it-IT" dirty="0" err="1"/>
              <a:t>Gozzelino</a:t>
            </a:r>
            <a:r>
              <a:rPr lang="it-IT" dirty="0"/>
              <a:t>, Liliana Mou, Luisa Pegoraro, Massimo </a:t>
            </a:r>
            <a:r>
              <a:rPr lang="it-IT" dirty="0" err="1"/>
              <a:t>Mannarelli</a:t>
            </a:r>
            <a:r>
              <a:rPr lang="it-IT" dirty="0"/>
              <a:t>, Giulia Pagliaroli, Manuela Cavallaro, Giuseppe Rapisarda</a:t>
            </a:r>
          </a:p>
          <a:p>
            <a:r>
              <a:rPr lang="it-IT" dirty="0"/>
              <a:t>Susanna Bertelli, Danilo Domenici, Paolo Montagna</a:t>
            </a:r>
          </a:p>
        </p:txBody>
      </p:sp>
    </p:spTree>
    <p:extLst>
      <p:ext uri="{BB962C8B-B14F-4D97-AF65-F5344CB8AC3E}">
        <p14:creationId xmlns:p14="http://schemas.microsoft.com/office/powerpoint/2010/main" val="426793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55C787-61C1-C1FB-BB0A-CD3CA47D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114300"/>
            <a:ext cx="9248775" cy="1100138"/>
          </a:xfrm>
        </p:spPr>
        <p:txBody>
          <a:bodyPr/>
          <a:lstStyle/>
          <a:p>
            <a:pPr algn="ctr"/>
            <a:r>
              <a:rPr lang="en-US" dirty="0" err="1"/>
              <a:t>Situazione</a:t>
            </a:r>
            <a:r>
              <a:rPr lang="en-US" dirty="0"/>
              <a:t> 2025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CD4C40-3366-3076-FB1F-76F91E9EC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274" y="1130299"/>
            <a:ext cx="5181600" cy="5375276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Assegnazioni</a:t>
            </a:r>
            <a:r>
              <a:rPr lang="en-US" dirty="0"/>
              <a:t>:</a:t>
            </a:r>
          </a:p>
          <a:p>
            <a:r>
              <a:rPr lang="en-US" dirty="0" err="1"/>
              <a:t>Missioni</a:t>
            </a:r>
            <a:r>
              <a:rPr lang="en-US" dirty="0"/>
              <a:t>: 2+1</a:t>
            </a:r>
          </a:p>
          <a:p>
            <a:pPr lvl="1"/>
            <a:r>
              <a:rPr lang="en-US" dirty="0"/>
              <a:t>1.5 KE, da </a:t>
            </a:r>
            <a:r>
              <a:rPr lang="en-US" dirty="0" err="1"/>
              <a:t>impegnare</a:t>
            </a:r>
            <a:r>
              <a:rPr lang="en-US" dirty="0"/>
              <a:t> </a:t>
            </a:r>
            <a:r>
              <a:rPr lang="en-US" dirty="0" err="1"/>
              <a:t>partecipazione</a:t>
            </a:r>
            <a:r>
              <a:rPr lang="en-US" dirty="0"/>
              <a:t> ICERI 2025</a:t>
            </a:r>
          </a:p>
          <a:p>
            <a:r>
              <a:rPr lang="en-US" dirty="0"/>
              <a:t>21 per </a:t>
            </a:r>
            <a:r>
              <a:rPr lang="en-US" dirty="0" err="1"/>
              <a:t>spese</a:t>
            </a:r>
            <a:r>
              <a:rPr lang="en-US" dirty="0"/>
              <a:t> </a:t>
            </a:r>
            <a:r>
              <a:rPr lang="en-US" dirty="0" err="1"/>
              <a:t>corsi</a:t>
            </a:r>
            <a:r>
              <a:rPr lang="en-US" dirty="0"/>
              <a:t> (12+9)</a:t>
            </a:r>
          </a:p>
          <a:p>
            <a:pPr lvl="1"/>
            <a:r>
              <a:rPr lang="en-US" dirty="0"/>
              <a:t>11.1 Corso Catania  </a:t>
            </a:r>
          </a:p>
          <a:p>
            <a:pPr lvl="2"/>
            <a:r>
              <a:rPr lang="en-US" dirty="0"/>
              <a:t>(</a:t>
            </a:r>
            <a:r>
              <a:rPr lang="en-US" dirty="0" err="1"/>
              <a:t>speso+preimpegno</a:t>
            </a:r>
            <a:r>
              <a:rPr lang="en-US" dirty="0"/>
              <a:t> per </a:t>
            </a:r>
            <a:r>
              <a:rPr lang="en-US" dirty="0" err="1"/>
              <a:t>rimborso</a:t>
            </a:r>
            <a:r>
              <a:rPr lang="en-US" dirty="0"/>
              <a:t> Dir.)</a:t>
            </a:r>
          </a:p>
          <a:p>
            <a:pPr lvl="1"/>
            <a:r>
              <a:rPr lang="en-US" dirty="0"/>
              <a:t>9.9 LNGS </a:t>
            </a:r>
          </a:p>
          <a:p>
            <a:pPr lvl="2"/>
            <a:r>
              <a:rPr lang="en-US" dirty="0"/>
              <a:t>(</a:t>
            </a:r>
            <a:r>
              <a:rPr lang="en-US" dirty="0" err="1"/>
              <a:t>effettuato</a:t>
            </a:r>
            <a:r>
              <a:rPr lang="en-US" dirty="0"/>
              <a:t> </a:t>
            </a:r>
            <a:r>
              <a:rPr lang="en-US" dirty="0" err="1"/>
              <a:t>preimpegno</a:t>
            </a:r>
            <a:r>
              <a:rPr lang="en-US" dirty="0"/>
              <a:t>, come da BI)</a:t>
            </a:r>
          </a:p>
          <a:p>
            <a:r>
              <a:rPr lang="en-US" dirty="0" err="1"/>
              <a:t>Fondi</a:t>
            </a:r>
            <a:r>
              <a:rPr lang="en-US" dirty="0"/>
              <a:t> </a:t>
            </a:r>
            <a:r>
              <a:rPr lang="en-US" dirty="0" err="1"/>
              <a:t>esterni</a:t>
            </a:r>
            <a:endParaRPr lang="en-US" dirty="0"/>
          </a:p>
          <a:p>
            <a:pPr lvl="1"/>
            <a:r>
              <a:rPr lang="en-US" dirty="0"/>
              <a:t>Sanoma</a:t>
            </a:r>
          </a:p>
          <a:p>
            <a:pPr lvl="2"/>
            <a:r>
              <a:rPr lang="en-US" dirty="0"/>
              <a:t>Da </a:t>
            </a:r>
            <a:r>
              <a:rPr lang="en-US" dirty="0" err="1"/>
              <a:t>chiedere</a:t>
            </a:r>
            <a:r>
              <a:rPr lang="en-US" dirty="0"/>
              <a:t> </a:t>
            </a:r>
            <a:r>
              <a:rPr lang="en-US" dirty="0" err="1"/>
              <a:t>emissione</a:t>
            </a:r>
            <a:r>
              <a:rPr lang="en-US" dirty="0"/>
              <a:t> </a:t>
            </a:r>
            <a:r>
              <a:rPr lang="en-US" dirty="0" err="1"/>
              <a:t>fattura</a:t>
            </a:r>
            <a:r>
              <a:rPr lang="en-US" dirty="0"/>
              <a:t> (2.5KE) </a:t>
            </a:r>
          </a:p>
          <a:p>
            <a:pPr lvl="1"/>
            <a:r>
              <a:rPr lang="en-US" dirty="0"/>
              <a:t>CAEN </a:t>
            </a:r>
          </a:p>
          <a:p>
            <a:pPr lvl="2"/>
            <a:r>
              <a:rPr lang="en-US" dirty="0"/>
              <a:t>Da </a:t>
            </a:r>
            <a:r>
              <a:rPr lang="en-US" dirty="0" err="1"/>
              <a:t>chiedere</a:t>
            </a:r>
            <a:r>
              <a:rPr lang="en-US" dirty="0"/>
              <a:t> </a:t>
            </a:r>
            <a:r>
              <a:rPr lang="en-US" dirty="0" err="1"/>
              <a:t>emissione</a:t>
            </a:r>
            <a:r>
              <a:rPr lang="en-US" dirty="0"/>
              <a:t> </a:t>
            </a:r>
            <a:r>
              <a:rPr lang="en-US" dirty="0" err="1"/>
              <a:t>fattura</a:t>
            </a:r>
            <a:r>
              <a:rPr lang="en-US" dirty="0"/>
              <a:t> (1KE)</a:t>
            </a:r>
          </a:p>
          <a:p>
            <a:pPr lvl="3"/>
            <a:r>
              <a:rPr lang="en-US" dirty="0" err="1"/>
              <a:t>Appena</a:t>
            </a:r>
            <a:r>
              <a:rPr lang="en-US" dirty="0"/>
              <a:t> </a:t>
            </a:r>
            <a:r>
              <a:rPr lang="en-US" dirty="0" err="1"/>
              <a:t>apriamo</a:t>
            </a:r>
            <a:r>
              <a:rPr lang="en-US" dirty="0"/>
              <a:t> </a:t>
            </a:r>
            <a:r>
              <a:rPr lang="en-US" dirty="0" err="1"/>
              <a:t>iscrizioni</a:t>
            </a:r>
            <a:r>
              <a:rPr lang="en-US" dirty="0"/>
              <a:t> al Corso LNGS</a:t>
            </a:r>
            <a:br>
              <a:rPr lang="en-US" dirty="0"/>
            </a:b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Fee Catania (4.05 KE) </a:t>
            </a:r>
            <a:br>
              <a:rPr lang="en-US" dirty="0"/>
            </a:br>
            <a:r>
              <a:rPr lang="en-US" dirty="0" err="1"/>
              <a:t>già</a:t>
            </a:r>
            <a:r>
              <a:rPr lang="en-US" dirty="0"/>
              <a:t> </a:t>
            </a:r>
            <a:r>
              <a:rPr lang="en-US" dirty="0" err="1"/>
              <a:t>acquisite</a:t>
            </a:r>
            <a:r>
              <a:rPr lang="en-US" dirty="0"/>
              <a:t> da CC3M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A2810327-535D-D39F-A269-321CF7282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14438"/>
            <a:ext cx="5181600" cy="5476876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Svolto corso LNS</a:t>
            </a:r>
          </a:p>
          <a:p>
            <a:pPr lvl="1"/>
            <a:r>
              <a:rPr lang="it-IT" dirty="0"/>
              <a:t>Grande successo</a:t>
            </a:r>
          </a:p>
          <a:p>
            <a:r>
              <a:rPr lang="it-IT" dirty="0"/>
              <a:t>Svolto giornata «PID» ad aprile al LABEC</a:t>
            </a:r>
          </a:p>
          <a:p>
            <a:pPr lvl="1"/>
            <a:r>
              <a:rPr lang="it-IT" dirty="0"/>
              <a:t>Giornata «autogestita», 22 partecipanti</a:t>
            </a:r>
          </a:p>
          <a:p>
            <a:pPr marL="457200" lvl="1" indent="0">
              <a:buNone/>
            </a:pPr>
            <a:endParaRPr lang="it-IT" dirty="0"/>
          </a:p>
          <a:p>
            <a:pPr lvl="1"/>
            <a:r>
              <a:rPr lang="it-IT" dirty="0"/>
              <a:t>Sentito ringraziamento ai colleghi di Firenze (Lucia e </a:t>
            </a:r>
            <a:r>
              <a:rPr lang="it-IT" dirty="0" err="1"/>
              <a:t>Mariaelena</a:t>
            </a:r>
            <a:r>
              <a:rPr lang="it-IT" dirty="0"/>
              <a:t> in primis)</a:t>
            </a:r>
          </a:p>
          <a:p>
            <a:pPr lvl="1"/>
            <a:r>
              <a:rPr lang="it-IT" dirty="0"/>
              <a:t>Grande successo</a:t>
            </a:r>
          </a:p>
          <a:p>
            <a:pPr lvl="1"/>
            <a:r>
              <a:rPr lang="it-IT" dirty="0"/>
              <a:t>Zero spese vive INFN</a:t>
            </a:r>
          </a:p>
          <a:p>
            <a:pPr lvl="1"/>
            <a:r>
              <a:rPr lang="it-IT" dirty="0"/>
              <a:t>Richiesta di replicare</a:t>
            </a:r>
          </a:p>
          <a:p>
            <a:pPr lvl="2"/>
            <a:r>
              <a:rPr lang="it-IT" dirty="0"/>
              <a:t>LASA? Reattore di Pavia? Candidature?</a:t>
            </a:r>
          </a:p>
          <a:p>
            <a:r>
              <a:rPr lang="it-IT" dirty="0"/>
              <a:t>Corso a LNGS a novembre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 err="1"/>
              <a:t>Partcipazione</a:t>
            </a:r>
            <a:r>
              <a:rPr lang="it-IT" dirty="0"/>
              <a:t> a congressi</a:t>
            </a:r>
          </a:p>
          <a:p>
            <a:pPr marL="0" indent="0">
              <a:buNone/>
            </a:pPr>
            <a:r>
              <a:rPr lang="it-IT" dirty="0"/>
              <a:t>(tutti con </a:t>
            </a:r>
            <a:r>
              <a:rPr lang="it-IT" dirty="0" err="1"/>
              <a:t>Proceedings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EPS (grazie Danilo!)</a:t>
            </a:r>
          </a:p>
          <a:p>
            <a:pPr lvl="1"/>
            <a:r>
              <a:rPr lang="it-IT" dirty="0"/>
              <a:t>EDULEARN  (Dot.2)</a:t>
            </a:r>
          </a:p>
          <a:p>
            <a:pPr lvl="1"/>
            <a:r>
              <a:rPr lang="it-IT" dirty="0"/>
              <a:t>ICERI (Novembre)</a:t>
            </a:r>
            <a:br>
              <a:rPr lang="it-IT" dirty="0"/>
            </a:br>
            <a:endParaRPr lang="it-IT" dirty="0"/>
          </a:p>
          <a:p>
            <a:pPr lvl="1"/>
            <a:r>
              <a:rPr lang="it-IT" dirty="0"/>
              <a:t>Rinunciato </a:t>
            </a:r>
            <a:r>
              <a:rPr lang="it-IT"/>
              <a:t>a ESERA2025 </a:t>
            </a:r>
            <a:r>
              <a:rPr lang="it-IT" dirty="0"/>
              <a:t>(mancanza fondi)</a:t>
            </a:r>
          </a:p>
        </p:txBody>
      </p:sp>
    </p:spTree>
    <p:extLst>
      <p:ext uri="{BB962C8B-B14F-4D97-AF65-F5344CB8AC3E}">
        <p14:creationId xmlns:p14="http://schemas.microsoft.com/office/powerpoint/2010/main" val="127089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F20C7AE-80EE-E1D4-B83E-CA8FB1A0B9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58" b="1458"/>
          <a:stretch/>
        </p:blipFill>
        <p:spPr>
          <a:xfrm>
            <a:off x="1506201" y="0"/>
            <a:ext cx="9144000" cy="46085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E585B63-8E9F-FD6A-9AE0-E47233948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7" y="4608513"/>
            <a:ext cx="4003109" cy="211653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27A06A2-39D0-B1CD-DAF7-C12E408124E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65112" y="4699111"/>
            <a:ext cx="4003200" cy="20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3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D9F7A8A-0F22-7D24-4757-93AA0D2F1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124631"/>
          </a:xfrm>
        </p:spPr>
        <p:txBody>
          <a:bodyPr/>
          <a:lstStyle/>
          <a:p>
            <a:pPr algn="ctr"/>
            <a:r>
              <a:rPr lang="it-IT" dirty="0"/>
              <a:t>Situazione AS 2025-2026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038888-5FC3-0E65-871D-C2774A5F4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344" y="1292679"/>
            <a:ext cx="5181600" cy="506684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dirty="0"/>
              <a:t>CORSI previsti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16 partecipanti</a:t>
            </a:r>
          </a:p>
          <a:p>
            <a:r>
              <a:rPr lang="it-IT" dirty="0"/>
              <a:t>LNF: 2-6 febbraio 2026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24 partecipanti:</a:t>
            </a:r>
          </a:p>
          <a:p>
            <a:r>
              <a:rPr lang="it-IT" dirty="0"/>
              <a:t>LNL: 2-6 marzo 2026</a:t>
            </a:r>
          </a:p>
          <a:p>
            <a:r>
              <a:rPr lang="it-IT" dirty="0"/>
              <a:t>EGO: 23-27 marzo 2026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30 partecipanti</a:t>
            </a:r>
          </a:p>
          <a:p>
            <a:r>
              <a:rPr lang="it-IT" dirty="0"/>
              <a:t>Pavia (luglio 2026)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66247E9-B4CE-9337-D594-D3D41F042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073376"/>
            <a:ext cx="5181600" cy="5190899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Selezione partecipanti in corso</a:t>
            </a:r>
          </a:p>
          <a:p>
            <a:pPr lvl="1"/>
            <a:r>
              <a:rPr lang="it-IT" dirty="0"/>
              <a:t>295 candidature per i corsi presso LNL ed EGO</a:t>
            </a:r>
          </a:p>
          <a:p>
            <a:pPr marL="0" indent="0">
              <a:buNone/>
            </a:pPr>
            <a:r>
              <a:rPr lang="it-IT" dirty="0"/>
              <a:t>Per LNF</a:t>
            </a:r>
          </a:p>
          <a:p>
            <a:r>
              <a:rPr lang="it-IT" dirty="0"/>
              <a:t>Inviteremo chi ha già svolto PID</a:t>
            </a:r>
          </a:p>
          <a:p>
            <a:pPr lvl="1"/>
            <a:r>
              <a:rPr lang="it-IT" dirty="0"/>
              <a:t>Vogliamo un feedback al netto di chi non conosce il progetto</a:t>
            </a:r>
          </a:p>
          <a:p>
            <a:pPr lvl="2"/>
            <a:r>
              <a:rPr lang="it-IT" dirty="0"/>
              <a:t>Già fatto per EGO, ha funzionato</a:t>
            </a:r>
          </a:p>
          <a:p>
            <a:endParaRPr lang="it-IT" dirty="0"/>
          </a:p>
          <a:p>
            <a:r>
              <a:rPr lang="it-IT" dirty="0"/>
              <a:t>Info per CC3M</a:t>
            </a:r>
          </a:p>
          <a:p>
            <a:pPr lvl="1"/>
            <a:r>
              <a:rPr lang="it-IT" dirty="0"/>
              <a:t># partecipanti etc. inviata</a:t>
            </a:r>
          </a:p>
          <a:p>
            <a:pPr lvl="1"/>
            <a:r>
              <a:rPr lang="it-IT" dirty="0"/>
              <a:t>Risposte sondaggio LNS già disponibili da maggio</a:t>
            </a:r>
          </a:p>
          <a:p>
            <a:pPr lvl="1"/>
            <a:r>
              <a:rPr lang="it-IT" dirty="0"/>
              <a:t>Sondaggio ex-post: in corso</a:t>
            </a:r>
          </a:p>
        </p:txBody>
      </p:sp>
    </p:spTree>
    <p:extLst>
      <p:ext uri="{BB962C8B-B14F-4D97-AF65-F5344CB8AC3E}">
        <p14:creationId xmlns:p14="http://schemas.microsoft.com/office/powerpoint/2010/main" val="269699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FF360E-D980-E0E7-094C-9C0CE526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65"/>
            <a:ext cx="10515600" cy="997164"/>
          </a:xfrm>
        </p:spPr>
        <p:txBody>
          <a:bodyPr/>
          <a:lstStyle/>
          <a:p>
            <a:pPr algn="ctr"/>
            <a:r>
              <a:rPr lang="it-IT" dirty="0"/>
              <a:t>Sondaggio ex-post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3F1013E-2C91-D782-8CB2-0920837588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829524"/>
              </p:ext>
            </p:extLst>
          </p:nvPr>
        </p:nvGraphicFramePr>
        <p:xfrm>
          <a:off x="838200" y="813526"/>
          <a:ext cx="5119005" cy="263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D3BF1706-5948-279F-2A17-9681FF660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15583"/>
              </p:ext>
            </p:extLst>
          </p:nvPr>
        </p:nvGraphicFramePr>
        <p:xfrm>
          <a:off x="444567" y="5118442"/>
          <a:ext cx="4689408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1286">
                  <a:extLst>
                    <a:ext uri="{9D8B030D-6E8A-4147-A177-3AD203B41FA5}">
                      <a16:colId xmlns:a16="http://schemas.microsoft.com/office/drawing/2014/main" val="2090326452"/>
                    </a:ext>
                  </a:extLst>
                </a:gridCol>
                <a:gridCol w="731286">
                  <a:extLst>
                    <a:ext uri="{9D8B030D-6E8A-4147-A177-3AD203B41FA5}">
                      <a16:colId xmlns:a16="http://schemas.microsoft.com/office/drawing/2014/main" val="3912611039"/>
                    </a:ext>
                  </a:extLst>
                </a:gridCol>
                <a:gridCol w="731286">
                  <a:extLst>
                    <a:ext uri="{9D8B030D-6E8A-4147-A177-3AD203B41FA5}">
                      <a16:colId xmlns:a16="http://schemas.microsoft.com/office/drawing/2014/main" val="2099010278"/>
                    </a:ext>
                  </a:extLst>
                </a:gridCol>
                <a:gridCol w="851420">
                  <a:extLst>
                    <a:ext uri="{9D8B030D-6E8A-4147-A177-3AD203B41FA5}">
                      <a16:colId xmlns:a16="http://schemas.microsoft.com/office/drawing/2014/main" val="2447930333"/>
                    </a:ext>
                  </a:extLst>
                </a:gridCol>
                <a:gridCol w="838972">
                  <a:extLst>
                    <a:ext uri="{9D8B030D-6E8A-4147-A177-3AD203B41FA5}">
                      <a16:colId xmlns:a16="http://schemas.microsoft.com/office/drawing/2014/main" val="2251938127"/>
                    </a:ext>
                  </a:extLst>
                </a:gridCol>
                <a:gridCol w="805158">
                  <a:extLst>
                    <a:ext uri="{9D8B030D-6E8A-4147-A177-3AD203B41FA5}">
                      <a16:colId xmlns:a16="http://schemas.microsoft.com/office/drawing/2014/main" val="1662703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Tipo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Piccole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Medie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Medio-grandi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823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 </a:t>
                      </a:r>
                      <a:r>
                        <a:rPr lang="it-IT" b="1" dirty="0"/>
                        <a:t>k</a:t>
                      </a:r>
                      <a:r>
                        <a:rPr lang="it-IT" b="0" dirty="0"/>
                        <a:t> res.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&lt;50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100-250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250-500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&gt;500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328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504905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11411E55-5AEC-F1C1-18C1-AD2020B82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781728"/>
              </p:ext>
            </p:extLst>
          </p:nvPr>
        </p:nvGraphicFramePr>
        <p:xfrm>
          <a:off x="6096000" y="5118442"/>
          <a:ext cx="4924425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7320">
                  <a:extLst>
                    <a:ext uri="{9D8B030D-6E8A-4147-A177-3AD203B41FA5}">
                      <a16:colId xmlns:a16="http://schemas.microsoft.com/office/drawing/2014/main" val="1287710804"/>
                    </a:ext>
                  </a:extLst>
                </a:gridCol>
                <a:gridCol w="905816">
                  <a:extLst>
                    <a:ext uri="{9D8B030D-6E8A-4147-A177-3AD203B41FA5}">
                      <a16:colId xmlns:a16="http://schemas.microsoft.com/office/drawing/2014/main" val="3912611039"/>
                    </a:ext>
                  </a:extLst>
                </a:gridCol>
                <a:gridCol w="781568">
                  <a:extLst>
                    <a:ext uri="{9D8B030D-6E8A-4147-A177-3AD203B41FA5}">
                      <a16:colId xmlns:a16="http://schemas.microsoft.com/office/drawing/2014/main" val="2099010278"/>
                    </a:ext>
                  </a:extLst>
                </a:gridCol>
                <a:gridCol w="922466">
                  <a:extLst>
                    <a:ext uri="{9D8B030D-6E8A-4147-A177-3AD203B41FA5}">
                      <a16:colId xmlns:a16="http://schemas.microsoft.com/office/drawing/2014/main" val="2447930333"/>
                    </a:ext>
                  </a:extLst>
                </a:gridCol>
                <a:gridCol w="640670">
                  <a:extLst>
                    <a:ext uri="{9D8B030D-6E8A-4147-A177-3AD203B41FA5}">
                      <a16:colId xmlns:a16="http://schemas.microsoft.com/office/drawing/2014/main" val="2251938127"/>
                    </a:ext>
                  </a:extLst>
                </a:gridCol>
                <a:gridCol w="1016585">
                  <a:extLst>
                    <a:ext uri="{9D8B030D-6E8A-4147-A177-3AD203B41FA5}">
                      <a16:colId xmlns:a16="http://schemas.microsoft.com/office/drawing/2014/main" val="1662703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Tipo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Piccole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Medie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Medio-grandi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823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k</a:t>
                      </a:r>
                      <a:r>
                        <a:rPr lang="it-IT" b="0" dirty="0"/>
                        <a:t> res.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&lt;50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100-250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250-500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&gt;500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328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504905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5D1209A-FA60-34B1-1CBD-B953C39D67DD}"/>
              </a:ext>
            </a:extLst>
          </p:cNvPr>
          <p:cNvSpPr txBox="1"/>
          <p:nvPr/>
        </p:nvSpPr>
        <p:spPr>
          <a:xfrm>
            <a:off x="8315325" y="4749110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i="1" dirty="0"/>
              <a:t>AS 2023-2024 (79/82)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19F224-51E9-675B-B069-E42787C7E4A2}"/>
              </a:ext>
            </a:extLst>
          </p:cNvPr>
          <p:cNvSpPr txBox="1"/>
          <p:nvPr/>
        </p:nvSpPr>
        <p:spPr>
          <a:xfrm>
            <a:off x="2468676" y="4797721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i="1" dirty="0"/>
              <a:t>AS 2022-2023     (47/53)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E4482708-BAE0-6B5D-AAD0-DC06B4EDA0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481739"/>
              </p:ext>
            </p:extLst>
          </p:nvPr>
        </p:nvGraphicFramePr>
        <p:xfrm>
          <a:off x="6096000" y="685800"/>
          <a:ext cx="5214937" cy="289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11B31DF-ACD3-09C8-469A-486C0D39795A}"/>
              </a:ext>
            </a:extLst>
          </p:cNvPr>
          <p:cNvSpPr txBox="1"/>
          <p:nvPr/>
        </p:nvSpPr>
        <p:spPr>
          <a:xfrm>
            <a:off x="1427296" y="4206473"/>
            <a:ext cx="8478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Tipologia città nelle quali sono collocate le scuole in cui insegna</a:t>
            </a:r>
            <a:r>
              <a:rPr lang="it-IT" dirty="0"/>
              <a:t>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420A308-A31A-007D-4A26-7FCA8764D60A}"/>
              </a:ext>
            </a:extLst>
          </p:cNvPr>
          <p:cNvSpPr txBox="1"/>
          <p:nvPr/>
        </p:nvSpPr>
        <p:spPr>
          <a:xfrm>
            <a:off x="2662047" y="3508910"/>
            <a:ext cx="546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Sondaggio ‘24-’25 in corso (43/79 risposte complete)</a:t>
            </a:r>
          </a:p>
        </p:txBody>
      </p:sp>
    </p:spTree>
    <p:extLst>
      <p:ext uri="{BB962C8B-B14F-4D97-AF65-F5344CB8AC3E}">
        <p14:creationId xmlns:p14="http://schemas.microsoft.com/office/powerpoint/2010/main" val="359725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2D8CF5-4C9E-0909-B9CD-811C2D3AF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550"/>
            <a:ext cx="10515600" cy="920750"/>
          </a:xfrm>
        </p:spPr>
        <p:txBody>
          <a:bodyPr/>
          <a:lstStyle/>
          <a:p>
            <a:pPr algn="ctr"/>
            <a:r>
              <a:rPr lang="it-IT" dirty="0"/>
              <a:t>Richieste 2026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05036A-3CB1-7D36-AB84-21B95D6CC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019175"/>
            <a:ext cx="8059294" cy="5400675"/>
          </a:xfrm>
        </p:spPr>
        <p:txBody>
          <a:bodyPr>
            <a:normAutofit lnSpcReduction="10000"/>
          </a:bodyPr>
          <a:lstStyle/>
          <a:p>
            <a:r>
              <a:rPr lang="it-IT" dirty="0"/>
              <a:t>Missioni: 4.5KE</a:t>
            </a:r>
          </a:p>
          <a:p>
            <a:pPr lvl="1"/>
            <a:r>
              <a:rPr lang="it-IT" dirty="0"/>
              <a:t>1.5KE (standard) partecipazione a riunioni nazionali</a:t>
            </a:r>
          </a:p>
          <a:p>
            <a:pPr lvl="1"/>
            <a:r>
              <a:rPr lang="it-IT" dirty="0"/>
              <a:t>2+1sj KE per partecipazioni RN ai </a:t>
            </a:r>
            <a:r>
              <a:rPr lang="it-IT" dirty="0" err="1"/>
              <a:t>corsi+eventuali</a:t>
            </a:r>
            <a:r>
              <a:rPr lang="it-IT" dirty="0"/>
              <a:t> missioni per speaker</a:t>
            </a:r>
          </a:p>
          <a:p>
            <a:r>
              <a:rPr lang="it-IT" dirty="0"/>
              <a:t>Alberghi</a:t>
            </a:r>
          </a:p>
          <a:p>
            <a:pPr lvl="1"/>
            <a:r>
              <a:rPr lang="it-IT" dirty="0"/>
              <a:t>LNF: 2KE (16 partecipanti, ospitati in Foresteria)</a:t>
            </a:r>
          </a:p>
          <a:p>
            <a:pPr lvl="1"/>
            <a:r>
              <a:rPr lang="it-IT" dirty="0"/>
              <a:t>EGO: 7.5KE (24 partecipanti, basato su costi 2024)</a:t>
            </a:r>
          </a:p>
          <a:p>
            <a:pPr lvl="1"/>
            <a:r>
              <a:rPr lang="it-IT" dirty="0"/>
              <a:t>LNL: 9.5KE (24 partecipanti, basato su preventivo)</a:t>
            </a:r>
          </a:p>
          <a:p>
            <a:r>
              <a:rPr lang="it-IT" dirty="0"/>
              <a:t>Fondi Esterni:</a:t>
            </a:r>
          </a:p>
          <a:p>
            <a:pPr lvl="1"/>
            <a:r>
              <a:rPr lang="it-IT" dirty="0"/>
              <a:t>2.5KE SANOMA (utilizzabili per PID)</a:t>
            </a:r>
          </a:p>
          <a:p>
            <a:pPr lvl="1"/>
            <a:r>
              <a:rPr lang="it-IT" dirty="0"/>
              <a:t>1 KE x corso (max 3KE) da CAEN (utilizzabili per PID)</a:t>
            </a:r>
          </a:p>
          <a:p>
            <a:pPr marL="0" indent="0">
              <a:buNone/>
            </a:pPr>
            <a:r>
              <a:rPr lang="it-IT" dirty="0"/>
              <a:t>Altro:</a:t>
            </a:r>
          </a:p>
          <a:p>
            <a:pPr lvl="1"/>
            <a:r>
              <a:rPr lang="it-IT" dirty="0"/>
              <a:t>200 E di iscrizione per persona</a:t>
            </a:r>
            <a:br>
              <a:rPr lang="it-IT" dirty="0"/>
            </a:br>
            <a:r>
              <a:rPr lang="it-IT" dirty="0">
                <a:sym typeface="Wingdings" panose="05000000000000000000" pitchFamily="2" charset="2"/>
              </a:rPr>
              <a:t> vanno direttamente alla CC3M</a:t>
            </a:r>
            <a:endParaRPr lang="it-IT" dirty="0"/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A01325-37DC-D6B6-515C-2121C7034F6C}"/>
              </a:ext>
            </a:extLst>
          </p:cNvPr>
          <p:cNvSpPr txBox="1"/>
          <p:nvPr/>
        </p:nvSpPr>
        <p:spPr>
          <a:xfrm>
            <a:off x="8430768" y="2905125"/>
            <a:ext cx="3265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Per accordo tra Presidente e Direttore EGO, i costi di albergo di 8 partecipanti saranno coperti da EGO</a:t>
            </a:r>
          </a:p>
        </p:txBody>
      </p:sp>
    </p:spTree>
    <p:extLst>
      <p:ext uri="{BB962C8B-B14F-4D97-AF65-F5344CB8AC3E}">
        <p14:creationId xmlns:p14="http://schemas.microsoft.com/office/powerpoint/2010/main" val="341666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FA1430-71FD-F60A-168C-7BBAA43E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1325562"/>
            <a:ext cx="10515600" cy="1885950"/>
          </a:xfrm>
        </p:spPr>
        <p:txBody>
          <a:bodyPr/>
          <a:lstStyle/>
          <a:p>
            <a:pPr algn="ctr"/>
            <a:r>
              <a:rPr lang="it-IT" dirty="0"/>
              <a:t>backup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4C41FE-22C7-1D90-3B3A-4DD01B45E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00501"/>
            <a:ext cx="10515600" cy="2089150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973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816A47-7D5C-8A89-F10C-809FB88B8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Valutazione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FD8C90A-8498-BD1D-68AC-CC44867C87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Nel repository ufficiale trovate</a:t>
            </a:r>
          </a:p>
          <a:p>
            <a:pPr lvl="1"/>
            <a:r>
              <a:rPr lang="it-IT" dirty="0"/>
              <a:t>Struttura sondaggio (</a:t>
            </a:r>
            <a:r>
              <a:rPr lang="it-IT" dirty="0" err="1"/>
              <a:t>lss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Due tipologie:</a:t>
            </a:r>
          </a:p>
          <a:p>
            <a:pPr lvl="2"/>
            <a:r>
              <a:rPr lang="it-IT" dirty="0"/>
              <a:t>Sondaggi di gradimento (locali)</a:t>
            </a:r>
          </a:p>
          <a:p>
            <a:pPr lvl="2"/>
            <a:r>
              <a:rPr lang="it-IT" dirty="0"/>
              <a:t>Sondaggio ex-post a un anno</a:t>
            </a:r>
          </a:p>
          <a:p>
            <a:pPr lvl="1"/>
            <a:endParaRPr lang="it-IT" dirty="0"/>
          </a:p>
          <a:p>
            <a:pPr lvl="1"/>
            <a:r>
              <a:rPr lang="it-IT" dirty="0"/>
              <a:t>Risultati sondaggi</a:t>
            </a:r>
          </a:p>
          <a:p>
            <a:pPr lvl="2"/>
            <a:r>
              <a:rPr lang="it-IT" dirty="0"/>
              <a:t>Con alcuni plot/tabelle rilevanti</a:t>
            </a:r>
          </a:p>
          <a:p>
            <a:pPr lvl="3"/>
            <a:r>
              <a:rPr lang="it-IT" dirty="0"/>
              <a:t>es. analisi singole lezioni/laboratori </a:t>
            </a:r>
          </a:p>
          <a:p>
            <a:pPr lvl="2"/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DC1F022-AD2A-C3F9-9761-9B616BABD4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Quale è una possibile misura del nostro lavoro?</a:t>
            </a:r>
          </a:p>
          <a:p>
            <a:pPr lvl="1"/>
            <a:r>
              <a:rPr lang="it-IT" dirty="0"/>
              <a:t># ore di formazione svolte</a:t>
            </a:r>
          </a:p>
          <a:p>
            <a:pPr lvl="1"/>
            <a:endParaRPr lang="it-IT" dirty="0"/>
          </a:p>
          <a:p>
            <a:pPr lvl="1"/>
            <a:r>
              <a:rPr lang="it-IT" dirty="0"/>
              <a:t>Calcoliamo 40 ore x partecipante corso standard</a:t>
            </a:r>
          </a:p>
          <a:p>
            <a:pPr lvl="1"/>
            <a:r>
              <a:rPr lang="it-IT" dirty="0"/>
              <a:t>8 ore per «giornata LABEC-like»</a:t>
            </a:r>
          </a:p>
          <a:p>
            <a:pPr lvl="1"/>
            <a:r>
              <a:rPr lang="it-IT" dirty="0"/>
              <a:t>AS 2024-2025:</a:t>
            </a:r>
          </a:p>
          <a:p>
            <a:pPr lvl="2"/>
            <a:r>
              <a:rPr lang="it-IT" dirty="0"/>
              <a:t>3256 ore </a:t>
            </a:r>
            <a:br>
              <a:rPr lang="it-IT" dirty="0"/>
            </a:br>
            <a:r>
              <a:rPr lang="it-IT" dirty="0"/>
              <a:t>(75 partecipanti corsi + 22 LABEC)</a:t>
            </a:r>
          </a:p>
          <a:p>
            <a:pPr lvl="1"/>
            <a:endParaRPr lang="it-IT" dirty="0"/>
          </a:p>
          <a:p>
            <a:pPr lvl="1"/>
            <a:r>
              <a:rPr lang="it-IT" dirty="0"/>
              <a:t>Pavia:</a:t>
            </a:r>
          </a:p>
          <a:p>
            <a:pPr lvl="2"/>
            <a:r>
              <a:rPr lang="it-IT" dirty="0"/>
              <a:t>8 ore per giorno x partecipante</a:t>
            </a:r>
          </a:p>
        </p:txBody>
      </p:sp>
    </p:spTree>
    <p:extLst>
      <p:ext uri="{BB962C8B-B14F-4D97-AF65-F5344CB8AC3E}">
        <p14:creationId xmlns:p14="http://schemas.microsoft.com/office/powerpoint/2010/main" val="8994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47867EA-92B8-669A-70FA-6889A9AC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72"/>
            <a:ext cx="10515600" cy="985838"/>
          </a:xfrm>
        </p:spPr>
        <p:txBody>
          <a:bodyPr/>
          <a:lstStyle/>
          <a:p>
            <a:pPr algn="ctr"/>
            <a:r>
              <a:rPr lang="it-IT" dirty="0"/>
              <a:t>Qualche statistica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44DD101A-9DE8-80DD-E78E-370CD76349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348296"/>
              </p:ext>
            </p:extLst>
          </p:nvPr>
        </p:nvGraphicFramePr>
        <p:xfrm>
          <a:off x="838200" y="1366157"/>
          <a:ext cx="4572000" cy="5214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D0B8A55-DCC9-4CFD-B275-953AB926E1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107183"/>
              </p:ext>
            </p:extLst>
          </p:nvPr>
        </p:nvGraphicFramePr>
        <p:xfrm>
          <a:off x="5343525" y="1118152"/>
          <a:ext cx="6400799" cy="311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3A9FFB35-0FDD-0C67-92F0-150225EEA37D}"/>
              </a:ext>
            </a:extLst>
          </p:cNvPr>
          <p:cNvSpPr txBox="1"/>
          <p:nvPr/>
        </p:nvSpPr>
        <p:spPr>
          <a:xfrm>
            <a:off x="6457950" y="4184551"/>
            <a:ext cx="48958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Regione:</a:t>
            </a:r>
          </a:p>
          <a:p>
            <a:r>
              <a:rPr lang="it-IT" sz="1600" dirty="0"/>
              <a:t>1 candidato ha messo il CAP</a:t>
            </a:r>
          </a:p>
          <a:p>
            <a:r>
              <a:rPr lang="it-IT" sz="1600" dirty="0"/>
              <a:t>1 candidato ha messo «Venerdì»</a:t>
            </a:r>
          </a:p>
          <a:p>
            <a:r>
              <a:rPr lang="it-IT" dirty="0"/>
              <a:t>Data:</a:t>
            </a:r>
          </a:p>
          <a:p>
            <a:r>
              <a:rPr lang="it-IT" sz="1600" dirty="0"/>
              <a:t>Abbiamo avuto una protesta perché nel </a:t>
            </a:r>
            <a:r>
              <a:rPr lang="it-IT" sz="1600" u="sng" dirty="0"/>
              <a:t>form di iscrizione </a:t>
            </a:r>
            <a:r>
              <a:rPr lang="it-IT" sz="1600" dirty="0"/>
              <a:t>su Indico non era precisato che sarebbe stato chiuso alle 8 AM del 15 settembre (anche se ha ammesso che era segnalato nella homepage)</a:t>
            </a:r>
          </a:p>
        </p:txBody>
      </p:sp>
    </p:spTree>
    <p:extLst>
      <p:ext uri="{BB962C8B-B14F-4D97-AF65-F5344CB8AC3E}">
        <p14:creationId xmlns:p14="http://schemas.microsoft.com/office/powerpoint/2010/main" val="2837931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658</Words>
  <Application>Microsoft Office PowerPoint</Application>
  <PresentationFormat>Widescreen</PresentationFormat>
  <Paragraphs>150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Wingdings</vt:lpstr>
      <vt:lpstr>Tema di Office</vt:lpstr>
      <vt:lpstr>Programma INFN per Docenti</vt:lpstr>
      <vt:lpstr>Situazione 2025</vt:lpstr>
      <vt:lpstr>Presentazione standard di PowerPoint</vt:lpstr>
      <vt:lpstr>Situazione AS 2025-2026</vt:lpstr>
      <vt:lpstr>Sondaggio ex-post</vt:lpstr>
      <vt:lpstr>Richieste 2026</vt:lpstr>
      <vt:lpstr>backup</vt:lpstr>
      <vt:lpstr>Valutazione</vt:lpstr>
      <vt:lpstr>Qualche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Giorgio Chiarelli</dc:creator>
  <cp:lastModifiedBy>Giorgio Chiarelli</cp:lastModifiedBy>
  <cp:revision>106</cp:revision>
  <dcterms:created xsi:type="dcterms:W3CDTF">2025-05-27T09:21:35Z</dcterms:created>
  <dcterms:modified xsi:type="dcterms:W3CDTF">2025-10-01T07:53:57Z</dcterms:modified>
</cp:coreProperties>
</file>