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711" r:id="rId3"/>
    <p:sldId id="712" r:id="rId4"/>
    <p:sldId id="713" r:id="rId5"/>
    <p:sldId id="71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E66E76-27E6-7C6A-E4B0-ABAD816A06B8}" v="1" dt="2025-09-03T08:30:46.292"/>
    <p1510:client id="{CA863E1F-7D72-5949-9B78-3DA55CF4C42A}" v="5" dt="2025-09-03T05:21:30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E80BA-B2C2-7056-DFCF-302F1ECCD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5BBCE8-CCDA-91F7-2621-973093498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CF35E8-409B-552C-9599-C81D3FCA5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3652F1-984D-58DE-DA9B-1ACEEE86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DAAA01-9943-9DEC-0169-C68CC75B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88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622F16-AFD5-A892-612F-66DDAEF5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28CB40-C6F4-F611-628B-1802CB3B9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85DE42-448D-4808-5CD3-509EC5AD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FFE4F5-0CBD-312C-784B-8E26A6C7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BB1D6F-7C70-8751-F4AB-E728A15A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59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5ECA83-2DEA-C5BA-6783-1D3FF81735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8E2ACD5-D1A6-6657-F1A2-1A1A90F75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2607C7-31F6-CCCE-E2E7-C744CAE4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6F9705-B3AD-FC58-79AC-B0160D98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C696EF-223C-91AD-FD8E-650E42193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344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D430FE3-D0F8-70AB-9BD2-009AEBB45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969"/>
            <a:ext cx="12192000" cy="57793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FCFF2A-5AE2-B149-F7FE-F25187A7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8789"/>
            <a:ext cx="9144000" cy="137526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b"/>
          <a:lstStyle>
            <a:lvl1pPr algn="r">
              <a:defRPr sz="4000" b="1" u="none">
                <a:solidFill>
                  <a:srgbClr val="0033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303650-B061-C295-3FF9-C9C66D8B6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3242"/>
            <a:ext cx="9144000" cy="58563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rgbClr val="99CC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16068B29-E53D-8FDC-A130-DBA2FBDF68AE}"/>
              </a:ext>
            </a:extLst>
          </p:cNvPr>
          <p:cNvSpPr txBox="1">
            <a:spLocks/>
          </p:cNvSpPr>
          <p:nvPr/>
        </p:nvSpPr>
        <p:spPr>
          <a:xfrm>
            <a:off x="65844" y="5266328"/>
            <a:ext cx="6682153" cy="515288"/>
          </a:xfrm>
          <a:prstGeom prst="rect">
            <a:avLst/>
          </a:prstGeom>
          <a:solidFill>
            <a:srgbClr val="6EAD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2000" b="1">
              <a:solidFill>
                <a:schemeClr val="bg1"/>
              </a:solidFill>
              <a:latin typeface="Titillium Web SemiBold" pitchFamily="2" charset="77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B4DAA9-9F9E-C10E-428B-779B0D5E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44" y="5269517"/>
            <a:ext cx="6592408" cy="51528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TeRABIT - Work-Package Leaders Meeting - Bari 25-26 Febbraio 2025</a:t>
            </a:r>
          </a:p>
        </p:txBody>
      </p:sp>
    </p:spTree>
    <p:extLst>
      <p:ext uri="{BB962C8B-B14F-4D97-AF65-F5344CB8AC3E}">
        <p14:creationId xmlns:p14="http://schemas.microsoft.com/office/powerpoint/2010/main" val="230884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2E3711-AC92-3057-A179-8DB8E256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1358CE-ED0E-072E-217A-D808C88B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73FFD1-CAC8-81C1-1E77-7EE8BDD7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71DEE2-4F43-B6A4-7483-E03CB292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CEE696-7B9F-CB83-B9FF-B37BD78B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1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67296-D400-10D6-63E2-146BD80E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356EE3-A802-43DE-B409-0B39C7249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C30BE3-D43F-0162-6764-DF56C6DB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46C26B-747F-EA20-1CD2-D4CBF910D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692F4C-E181-8E05-87BD-70679A0EA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4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02E4DA-1901-2129-AFB9-BB73DCF0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F191F3-945D-40EA-0C4E-6C725A4EE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55" y="1825625"/>
            <a:ext cx="555224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01EAA6-3462-BC90-5D08-EA1E64A53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617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6CA8D0-132F-DC2A-FF13-9C854188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4E6CF0-D348-657A-40CB-9F5D757B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9EE1E0-B85A-5829-FA6E-30F6FC84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5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CCDC0E-C500-0EBC-661E-3E88011EE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7" y="866776"/>
            <a:ext cx="11390051" cy="7400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877DE2-3739-2CC0-7464-B9AC5A74D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128" y="1681163"/>
            <a:ext cx="55714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A05248-5A45-69BC-0CBF-C8EE2C5CD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128" y="2579379"/>
            <a:ext cx="5571447" cy="3610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A6B715-6BD5-BC1A-3129-ABA4BA09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439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E595FE7-6F93-F51F-1F36-E9B0A224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79379"/>
            <a:ext cx="5643978" cy="3610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0D5131C-BFA7-F77F-4512-D104B917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1E0D6CD-DD00-61D3-B96B-533B7B099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96FD1DF-77B1-6005-DC59-AD5BD393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7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02525B-E63E-6419-2342-CF2D28DA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30542D0-B7B6-2B64-D8E5-5C915955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14985F-4451-1FC7-7597-7A904E21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6C31B1-4DC9-FD01-66C9-E9398CCC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51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6DC183-4B48-9C00-5849-FDF64CD3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66AE4D2-E623-6868-8734-816FCFC0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175BF2-B13D-9FAA-9A33-DCF10D40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4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E3C29-737F-E6AC-DD88-0031A4D18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88" y="987424"/>
            <a:ext cx="4254161" cy="14053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EFC9B5-DBAF-388B-7AF0-C658292F0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490948" cy="508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6D1EE7-0F80-8AB8-8F06-934A75752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64" y="2392784"/>
            <a:ext cx="4254161" cy="3679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3C75F4-84BF-039C-1EDC-BB8545269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8E4308-0EBA-F13A-26C4-3608290D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6F10D6-F8A0-C4A4-D0FE-04471B6C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4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BC14CF-AAE5-F611-125A-E0F35326B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D3D570-7449-EBE1-BE75-475F8DE0F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DEEEA5-0DDA-A932-C10A-C027A30D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7DF554-AA2F-3222-11B1-D607D960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06CAB0-3035-2B60-8A59-19AC4D3E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908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E14C00-D4FC-3A2F-5D91-D8DAC003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74" y="861134"/>
            <a:ext cx="4354775" cy="13992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2D44B88-D95B-7F82-08A9-07A23DA77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61134"/>
            <a:ext cx="6591562" cy="52653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3FA9B9-956F-AEFC-93CB-0BD2ED261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7250" y="2314853"/>
            <a:ext cx="43547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5A0112-0453-AC2F-5075-09C13BE0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79EB1C-8CBD-F4A5-6528-DD661B76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4416C0-B9F7-2F93-8DAC-79F95130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32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3AEE8-467F-3CA5-024E-D4F74248A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EDC168-4233-60BB-5AD6-422028DD9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E01F6-3EE4-4252-EC98-E9D580DB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C51688-7DA6-5974-8793-E268C51B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83F582-134D-FAAB-9766-79332858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C33341B-E6ED-FFF4-7C4E-27EE6C72D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87765"/>
            <a:ext cx="2628900" cy="52891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454894-1ACB-44D7-935D-FADCC4A5B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87767"/>
            <a:ext cx="7734300" cy="52891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FE8992-5EA3-B6C4-FF24-157A075C5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29E5AA-9A81-1256-E1DC-22FAC90FD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D40E7F-713E-7B4B-E0CE-416B1D3A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0EF17B-1A69-F05B-EAF4-4A6C673D6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CF101E-C115-57C5-962F-85C667174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F91F8C-426B-089D-E865-A72996D1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9CD07F-31F1-0019-ED44-8A5006DD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C66AF6-C882-6807-F110-6BE16563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0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3A13C3-B337-E852-D8BE-58D3F89A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33795F-DF4C-5AC8-FEFD-4FA4DDB9E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6A0D6D-1B7A-533B-D3E2-155AF0D24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34B4CF-4242-95DC-24CB-11A1984D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2FE1B2-F0B6-A880-129D-6B23F8FE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390BBB-C48C-E60B-D181-FC46F9A9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67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A96AC-B303-49F0-85EC-A8F87AFC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6F28BB-C9FF-1F11-E724-C08FF1B14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4D630E-4444-186A-B588-1A3D61144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2F6D78-95CC-029E-3A1D-7A0A8F1CF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9E1151E-7651-D235-A249-236548A43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5AEC642-27CD-429C-CB44-7FB33B93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B62E119-8A26-EB4E-086F-728F69097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6BDADF-2286-48FE-AEA3-57584718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751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E485D-43E6-02AC-7860-95E0E249D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AA1054F-0EDE-B8BA-A27D-09E16AC4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06B0DA-08FD-03D6-06DB-6FA70A9C1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03D604-64F1-3D7A-88F3-2C228C49D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156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403C2A-B5D9-6382-64CD-9822752A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C67940-C140-D839-1D6E-CC6C0AEC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BED83E-477C-6272-AB44-F744C25C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96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A544E1-F677-BFC8-E5CF-EBDF5CC3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AE47E3-0364-C996-848A-0ECE469B6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7DBEF6-07AE-CE3C-F9CC-4116DB084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556705-145C-E658-ACE2-B14E777CE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45E630-8E6A-6E7F-D805-164AD3EA9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E79929-3EDE-C111-BC53-59173668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41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EFFCF8-731F-C891-7032-37323260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7A51CB7-8746-C2AA-E781-4ED7E1556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E5960D1-FA62-10E3-5D08-5DDA32E22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30AF8F-5944-583C-CB97-906E89B0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AD7211-4E2B-3718-6CB0-901D48D9C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1776EB-13F6-6E14-963B-A14FD2DE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66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C3C8E0F-6D40-5A82-63D3-C225718CF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B9B320-CBEE-EA09-F8EA-76F117592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A598D8-96F1-1A55-E1DA-611F72991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C8AF95-258F-4806-8C42-2E6B66DB3EA4}" type="datetimeFigureOut">
              <a:rPr lang="it-IT" smtClean="0"/>
              <a:t>03/09/2025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B3DA9C-1057-C697-3409-AED197954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B1B373-4AEE-7E63-A873-FE1676B03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B3AB0-968D-48F1-B8C7-15FC500B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96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BE07EEA-75BA-1127-3617-FDD726F6DF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2A1B77-3FFE-F2BC-850D-478F00B4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5" y="725733"/>
            <a:ext cx="11366379" cy="763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C1BAF5-1DD8-F7C8-7D57-315834BC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55" y="1589103"/>
            <a:ext cx="11366379" cy="4492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CA308-81DA-0951-6827-FC1631DECC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2486" y="6498028"/>
            <a:ext cx="1216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  <a:latin typeface="TitilliumText22L" pitchFamily="50" charset="0"/>
              </a:defRPr>
            </a:lvl1pPr>
          </a:lstStyle>
          <a:p>
            <a:r>
              <a:rPr lang="en-US"/>
              <a:t>25/02/2025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AF6CED-A0C9-BB38-AB20-77FB848D8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9358" y="6506843"/>
            <a:ext cx="4098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  <a:latin typeface="TitilliumText22L" pitchFamily="50" charset="0"/>
              </a:defRPr>
            </a:lvl1pPr>
          </a:lstStyle>
          <a:p>
            <a:r>
              <a:rPr lang="en-US"/>
              <a:t>TeRABIT - Work-Package Leaders Meeting - Bari 25-26 Febbraio 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B0F3B7-C249-D146-EF04-FF4697A2F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960" y="6507924"/>
            <a:ext cx="729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/>
                </a:solidFill>
                <a:latin typeface="TitilliumText22L" pitchFamily="50" charset="0"/>
              </a:defRPr>
            </a:lvl1pPr>
          </a:lstStyle>
          <a:p>
            <a:fld id="{DEF43256-CCA3-45CF-ACC3-7F76F43D5752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3F474B-A016-F2A5-BBBB-884C474F4EF4}"/>
              </a:ext>
            </a:extLst>
          </p:cNvPr>
          <p:cNvSpPr txBox="1"/>
          <p:nvPr/>
        </p:nvSpPr>
        <p:spPr>
          <a:xfrm>
            <a:off x="75694" y="6506843"/>
            <a:ext cx="3021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>
                <a:solidFill>
                  <a:schemeClr val="bg2"/>
                </a:solidFill>
                <a:latin typeface="TitilliumText22L" pitchFamily="50" charset="0"/>
              </a:rPr>
              <a:t>Missione 4 • Istruzione e ricerca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F9D7765-1793-7C3E-C86D-155D02730F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4583" b="18784"/>
          <a:stretch/>
        </p:blipFill>
        <p:spPr>
          <a:xfrm>
            <a:off x="0" y="0"/>
            <a:ext cx="12192000" cy="72465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7B2A9EE-A171-86EE-17E4-633D3FD891A9}"/>
              </a:ext>
            </a:extLst>
          </p:cNvPr>
          <p:cNvSpPr txBox="1"/>
          <p:nvPr/>
        </p:nvSpPr>
        <p:spPr>
          <a:xfrm>
            <a:off x="853966" y="279338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0">
                <a:solidFill>
                  <a:schemeClr val="accent1"/>
                </a:solidFill>
              </a:rPr>
              <a:t>Claudio Grandi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B463008-E02B-F8D1-CEB4-DDADDAEFAF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64963" y="-116150"/>
            <a:ext cx="1598338" cy="9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2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rgbClr val="0099FF"/>
          </a:solidFill>
          <a:latin typeface="TitilliumText22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3CC"/>
          </a:solidFill>
          <a:latin typeface="TitilliumText22L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EBC071-660D-80E8-FA8A-E158740C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Risorse ICSC (pledged) Tier2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7341FA-DBA3-2E39-0D91-DB2BA5C6697F}"/>
              </a:ext>
            </a:extLst>
          </p:cNvPr>
          <p:cNvSpPr txBox="1"/>
          <p:nvPr/>
        </p:nvSpPr>
        <p:spPr>
          <a:xfrm>
            <a:off x="2895601" y="1900826"/>
            <a:ext cx="6396204" cy="662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Storage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D85197-CFB3-2ED9-4E9A-101131BCF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6" y="3593592"/>
            <a:ext cx="12006591" cy="31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7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77500D-9DC4-E7E8-7B11-489030A46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F45DEA-36D8-2777-6DDB-E23D7EE9B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CB4AF9-9171-70B6-BE24-42A93E334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79FF2F-DD99-C247-A76F-35DE4A58A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Risorse</a:t>
            </a:r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ICSC (pledged) Tier2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BEFE8B-A4AD-E9C1-7EFE-95C5D7A8CF11}"/>
              </a:ext>
            </a:extLst>
          </p:cNvPr>
          <p:cNvSpPr txBox="1"/>
          <p:nvPr/>
        </p:nvSpPr>
        <p:spPr>
          <a:xfrm>
            <a:off x="2895601" y="1900826"/>
            <a:ext cx="6396204" cy="662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CPU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2C48A61D-7597-AEB9-7D0D-117DCC17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47C995-C359-A0FC-751E-0302F76D6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" y="3456182"/>
            <a:ext cx="12192832" cy="222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7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id="{3F6FAB79-26EF-30D8-2312-ADA6D2CDAE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6737350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87F606-5BF5-ECCE-011F-97B21906AD3D}"/>
              </a:ext>
            </a:extLst>
          </p:cNvPr>
          <p:cNvSpPr txBox="1"/>
          <p:nvPr/>
        </p:nvSpPr>
        <p:spPr>
          <a:xfrm>
            <a:off x="7562088" y="493776"/>
            <a:ext cx="3785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Monitoring </a:t>
            </a:r>
            <a:r>
              <a:rPr lang="en-GB" sz="2800" b="1" err="1"/>
              <a:t>delle</a:t>
            </a:r>
            <a:r>
              <a:rPr lang="en-GB" sz="2800" b="1"/>
              <a:t> </a:t>
            </a:r>
            <a:r>
              <a:rPr lang="en-GB" sz="2800" b="1" err="1"/>
              <a:t>risorse</a:t>
            </a:r>
            <a:r>
              <a:rPr lang="en-GB" sz="2800" b="1"/>
              <a:t> </a:t>
            </a:r>
            <a:r>
              <a:rPr lang="en-GB" sz="2800" b="1" err="1"/>
              <a:t>dei</a:t>
            </a:r>
            <a:r>
              <a:rPr lang="en-GB" sz="2800" b="1"/>
              <a:t> Tier2</a:t>
            </a:r>
          </a:p>
        </p:txBody>
      </p:sp>
    </p:spTree>
    <p:extLst>
      <p:ext uri="{BB962C8B-B14F-4D97-AF65-F5344CB8AC3E}">
        <p14:creationId xmlns:p14="http://schemas.microsoft.com/office/powerpoint/2010/main" val="42489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06B36-845C-C74E-659A-9406580CF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6E9AB-01A2-1092-D49E-D18C8A4C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Terabit “HPC  Bubbles”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975F1-13E7-46C4-2718-13F68D01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tilliumText22L" pitchFamily="50" charset="0"/>
                <a:ea typeface="+mn-ea"/>
                <a:cs typeface="+mn-cs"/>
              </a:rPr>
              <a:t>25/02/2025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AE8DE-77B5-B9B9-1333-A0C943D4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tilliumText22L" pitchFamily="50" charset="0"/>
                <a:ea typeface="+mn-ea"/>
                <a:cs typeface="+mn-cs"/>
              </a:rPr>
              <a:t>TeRABIT - Work-Package Leaders Meeting - Bari 25-26 Febbraio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D8838-8CC5-A5DC-27C1-8ED78A8C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43256-CCA3-45CF-ACC3-7F76F43D575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tilliumText22L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itilliumText22L" pitchFamily="50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A2C87-D34F-1E3D-90E3-15C1E2FEE33E}"/>
              </a:ext>
            </a:extLst>
          </p:cNvPr>
          <p:cNvSpPr txBox="1"/>
          <p:nvPr/>
        </p:nvSpPr>
        <p:spPr>
          <a:xfrm>
            <a:off x="4217311" y="1675497"/>
            <a:ext cx="474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Nodi con solo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fondi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Terabit per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sito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1E0689-65EF-46DD-007B-F2049FD08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944596"/>
              </p:ext>
            </p:extLst>
          </p:nvPr>
        </p:nvGraphicFramePr>
        <p:xfrm>
          <a:off x="3192214" y="2142885"/>
          <a:ext cx="5807571" cy="257223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972425">
                  <a:extLst>
                    <a:ext uri="{9D8B030D-6E8A-4147-A177-3AD203B41FA5}">
                      <a16:colId xmlns:a16="http://schemas.microsoft.com/office/drawing/2014/main" val="3310101392"/>
                    </a:ext>
                  </a:extLst>
                </a:gridCol>
                <a:gridCol w="845755">
                  <a:extLst>
                    <a:ext uri="{9D8B030D-6E8A-4147-A177-3AD203B41FA5}">
                      <a16:colId xmlns:a16="http://schemas.microsoft.com/office/drawing/2014/main" val="3947093131"/>
                    </a:ext>
                  </a:extLst>
                </a:gridCol>
                <a:gridCol w="889202">
                  <a:extLst>
                    <a:ext uri="{9D8B030D-6E8A-4147-A177-3AD203B41FA5}">
                      <a16:colId xmlns:a16="http://schemas.microsoft.com/office/drawing/2014/main" val="354362341"/>
                    </a:ext>
                  </a:extLst>
                </a:gridCol>
                <a:gridCol w="1033396">
                  <a:extLst>
                    <a:ext uri="{9D8B030D-6E8A-4147-A177-3AD203B41FA5}">
                      <a16:colId xmlns:a16="http://schemas.microsoft.com/office/drawing/2014/main" val="904515731"/>
                    </a:ext>
                  </a:extLst>
                </a:gridCol>
                <a:gridCol w="1129526">
                  <a:extLst>
                    <a:ext uri="{9D8B030D-6E8A-4147-A177-3AD203B41FA5}">
                      <a16:colId xmlns:a16="http://schemas.microsoft.com/office/drawing/2014/main" val="2593128987"/>
                    </a:ext>
                  </a:extLst>
                </a:gridCol>
                <a:gridCol w="937267">
                  <a:extLst>
                    <a:ext uri="{9D8B030D-6E8A-4147-A177-3AD203B41FA5}">
                      <a16:colId xmlns:a16="http://schemas.microsoft.com/office/drawing/2014/main" val="4132965758"/>
                    </a:ext>
                  </a:extLst>
                </a:gridCol>
              </a:tblGrid>
              <a:tr h="460218"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err="1">
                          <a:effectLst/>
                        </a:rPr>
                        <a:t>Nodo</a:t>
                      </a:r>
                      <a:r>
                        <a:rPr lang="en-US" sz="1400" b="1" u="none" strike="noStrike">
                          <a:effectLst/>
                        </a:rPr>
                        <a:t> CPU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err="1">
                          <a:effectLst/>
                        </a:rPr>
                        <a:t>Nodo</a:t>
                      </a:r>
                      <a:r>
                        <a:rPr lang="en-US" sz="1400" b="1" u="none" strike="noStrike">
                          <a:effectLst/>
                        </a:rPr>
                        <a:t> GPU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Nodo FPGA Xilinx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err="1">
                          <a:effectLst/>
                        </a:rPr>
                        <a:t>Nodo</a:t>
                      </a:r>
                      <a:r>
                        <a:rPr lang="en-US" sz="1400" b="1" u="none" strike="noStrike">
                          <a:effectLst/>
                        </a:rPr>
                        <a:t> FPGA </a:t>
                      </a:r>
                      <a:r>
                        <a:rPr lang="en-US" sz="1400" b="1" u="none" strike="noStrike" err="1">
                          <a:effectLst/>
                        </a:rPr>
                        <a:t>Terasic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Nodi Cloud storage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541075299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BA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497366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CNAF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130494151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MIB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572842542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NA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196516279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PD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567195234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PI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994210820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RM1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899924678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TO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900198134"/>
                  </a:ext>
                </a:extLst>
              </a:tr>
              <a:tr h="234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TOTALE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54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37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54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29062337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8CD2938-C009-1764-2816-DCB5050EB805}"/>
              </a:ext>
            </a:extLst>
          </p:cNvPr>
          <p:cNvSpPr txBox="1"/>
          <p:nvPr/>
        </p:nvSpPr>
        <p:spPr>
          <a:xfrm>
            <a:off x="3627989" y="4813171"/>
            <a:ext cx="1495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Core: 10.4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kcore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fisici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Circa 34 HS/core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DC576-CD10-4083-6C23-C9574DB7AD5A}"/>
              </a:ext>
            </a:extLst>
          </p:cNvPr>
          <p:cNvSpPr txBox="1"/>
          <p:nvPr/>
        </p:nvSpPr>
        <p:spPr>
          <a:xfrm>
            <a:off x="5093533" y="4774991"/>
            <a:ext cx="908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GPU: 148 NVIDIA H100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5.0PFLOPS FP64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B618D-53E0-23D8-3B44-C48AD39C088C}"/>
              </a:ext>
            </a:extLst>
          </p:cNvPr>
          <p:cNvSpPr txBox="1"/>
          <p:nvPr/>
        </p:nvSpPr>
        <p:spPr>
          <a:xfrm>
            <a:off x="8084347" y="4871608"/>
            <a:ext cx="879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PB RAW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A1227-2D10-C9A6-2240-C12BE147F4F1}"/>
              </a:ext>
            </a:extLst>
          </p:cNvPr>
          <p:cNvSpPr txBox="1"/>
          <p:nvPr/>
        </p:nvSpPr>
        <p:spPr>
          <a:xfrm>
            <a:off x="6590404" y="4893186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FPGA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722918-7704-2B9C-D086-62798A6F3475}"/>
              </a:ext>
            </a:extLst>
          </p:cNvPr>
          <p:cNvSpPr txBox="1"/>
          <p:nvPr/>
        </p:nvSpPr>
        <p:spPr>
          <a:xfrm>
            <a:off x="5123477" y="5938964"/>
            <a:ext cx="153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InfiniBAnd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400Gbs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3A4657-8EFE-6B90-1C41-C04AF1ADE5AD}"/>
              </a:ext>
            </a:extLst>
          </p:cNvPr>
          <p:cNvSpPr txBox="1">
            <a:spLocks/>
          </p:cNvSpPr>
          <p:nvPr/>
        </p:nvSpPr>
        <p:spPr>
          <a:xfrm>
            <a:off x="286351" y="1455862"/>
            <a:ext cx="5009117" cy="3913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CC"/>
                </a:solidFill>
                <a:latin typeface="TitilliumText22L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CC"/>
                </a:solidFill>
                <a:latin typeface="TitilliumText22L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CC"/>
                </a:solidFill>
                <a:latin typeface="TitilliumText22L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33CC"/>
                </a:solidFill>
                <a:latin typeface="TitilliumText22L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33CC"/>
                </a:solidFill>
                <a:latin typeface="TitilliumText22L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tilliumText22L" pitchFamily="50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tilliumText22L" pitchFamily="50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tilliumText22L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tilliumText22L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669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eme1_grand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_grandi" id="{E1D3AC8C-C83A-4589-90DA-C7483E5CAAD1}" vid="{A31CE071-4BB8-4B15-9BDC-82292C5163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</Slides>
  <Notes>0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</vt:i4>
      </vt:variant>
    </vt:vector>
  </HeadingPairs>
  <TitlesOfParts>
    <vt:vector size="6" baseType="lpstr">
      <vt:lpstr>Tema di Office</vt:lpstr>
      <vt:lpstr>Theme1_grandi</vt:lpstr>
      <vt:lpstr>Risorse ICSC (pledged) Tier2</vt:lpstr>
      <vt:lpstr>Risorse ICSC (pledged) Tier2</vt:lpstr>
      <vt:lpstr>Presentazione standard di PowerPoint</vt:lpstr>
      <vt:lpstr>Terabit “HPC  Bubbles”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Giacinto Donvito</dc:creator>
  <cp:revision>3</cp:revision>
  <dcterms:created xsi:type="dcterms:W3CDTF">2025-09-02T14:30:14Z</dcterms:created>
  <dcterms:modified xsi:type="dcterms:W3CDTF">2025-09-03T08:31:25Z</dcterms:modified>
</cp:coreProperties>
</file>