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256" r:id="rId2"/>
    <p:sldId id="260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en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77"/>
    <p:restoredTop sz="94787"/>
  </p:normalViewPr>
  <p:slideViewPr>
    <p:cSldViewPr snapToGrid="0">
      <p:cViewPr varScale="1">
        <p:scale>
          <a:sx n="120" d="100"/>
          <a:sy n="120" d="100"/>
        </p:scale>
        <p:origin x="3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4BF506-5F19-5949-AD1D-794F60D4C85B}" type="datetimeFigureOut">
              <a:rPr lang="en-IT" smtClean="0"/>
              <a:t>27/09/25</a:t>
            </a:fld>
            <a:endParaRPr lang="en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B620E0-7240-A04A-BE36-9F5E4B78F645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4042461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1F0689-6EB9-8A47-8EF9-7D5B74FAA20C}" type="slidenum">
              <a:rPr lang="en-IT" smtClean="0"/>
              <a:t>2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9099524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5610A-17B4-4656-93CF-E1D9982860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0080" y="1371599"/>
            <a:ext cx="6675120" cy="2951825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51C80B-DFD6-415B-BA5B-E56E510CD1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0080" y="4584879"/>
            <a:ext cx="6675120" cy="1287887"/>
          </a:xfrm>
        </p:spPr>
        <p:txBody>
          <a:bodyPr anchor="b">
            <a:normAutofit/>
          </a:bodyPr>
          <a:lstStyle>
            <a:lvl1pPr marL="0" indent="0" algn="l">
              <a:lnSpc>
                <a:spcPct val="130000"/>
              </a:lnSpc>
              <a:buNone/>
              <a:defRPr sz="1800" b="1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A2065B-06FF-4991-9F8A-4BE25457B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4479B-705B-4489-957E-7E8A228BDFA0}" type="datetime1">
              <a:rPr lang="en-US" smtClean="0"/>
              <a:t>9/27/25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0DF2FA-C604-45D8-A633-11D3742EC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EE5DA9-2D04-4850-AB9F-BD3538165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66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E4BB7-3F30-4C31-9BB2-8EC24FC0A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CF4134-70F5-4EE6-88BE-49D129630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9EABC7-C044-44DE-B303-55A0581DA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66AD-7C08-490A-ADA4-B47E10FB2407}" type="datetime1">
              <a:rPr lang="en-US" smtClean="0"/>
              <a:t>9/27/25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A63E1-5BC5-402E-9916-BAB84BCF0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EF915-AF64-4ECC-8B1A-B7E6A89B7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528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1CB3635-47E1-90D8-B693-DA85A66B383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B09414-2AA1-4D8E-A00A-C092FBC92D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209219" y="640079"/>
            <a:ext cx="1811773" cy="553688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2C3A78-37C5-46D0-9DF4-CB78AF883C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40080" y="640080"/>
            <a:ext cx="8412422" cy="553688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D8705E-925D-4F57-8268-107CE3CF4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95027-4255-49E7-9841-CD21BCC99996}" type="datetime1">
              <a:rPr lang="en-US" smtClean="0"/>
              <a:t>9/27/25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FE207E-070D-4EC8-A44C-21F1815FD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5D01D1-C266-4161-A820-C084B9801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230604F-219C-2DEE-830E-27274CC2FE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rot="5400000">
            <a:off x="10872154" y="1192438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8883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8B246-6A68-46BE-9DBD-614FA8CF4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47706-8D18-4093-A7C1-F30D7543CE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C7C8FC-AAEA-4AB6-9DB5-2503F58F0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9F774-3FA6-43B8-9241-99959C8FD463}" type="datetime1">
              <a:rPr lang="en-US" smtClean="0"/>
              <a:t>9/27/25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B1616B-3F08-4869-A522-773C38940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030CE6-9124-4B3A-A912-AE16B5C34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639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1BB59B6-79B9-97F5-AC3B-DF65899D39D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C78885-57B2-4930-BD7D-CBF916EDF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91366"/>
            <a:ext cx="9214884" cy="3159974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E495E4-2F8B-4CC7-88AC-A312067E60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0080" y="5018567"/>
            <a:ext cx="7907079" cy="1073889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585CC9-BAD3-4807-90BB-97DA2D6A6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04452-5DCC-4FE2-A5C9-8A5EF6714D65}" type="datetime1">
              <a:rPr lang="en-US" smtClean="0"/>
              <a:t>9/27/25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108CEF-165F-4D7E-9666-5CD0156B4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0EBC3D-3277-4D34-9F67-71040C21E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F05EAE5-4812-F718-6D75-9627884180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16281" y="4715234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796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B477A4-4D01-45B6-9563-0BF13BA72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E17E00-96AC-45F0-82B2-9F601E9B93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0080" y="2633472"/>
            <a:ext cx="5212080" cy="35661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BA30CD-95C0-427B-A571-A7D8A53278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18928" y="2633472"/>
            <a:ext cx="5212080" cy="35661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F67CAC-53E4-44AF-BEAC-8FFB96F05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9ABC2-0180-4F3A-A895-A85BC724D472}" type="datetime1">
              <a:rPr lang="en-US" smtClean="0"/>
              <a:t>9/27/25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3D9F3A-E7F0-45E7-AFA8-0D4A669EC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5F008B-58BB-45FF-923F-5909DAB49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249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7B549-9E51-42E0-992A-73E775957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1371599"/>
            <a:ext cx="10890929" cy="93975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1A5FDC-7C4B-45FB-8462-E2CE79919F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0079" y="2311352"/>
            <a:ext cx="5212080" cy="695373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D8B686-2E92-45B9-A3D7-9DCAA0C50B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0079" y="3006725"/>
            <a:ext cx="5212080" cy="31912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ADB526-4A44-47B6-8D14-93202E590A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18928" y="2311352"/>
            <a:ext cx="5212080" cy="695373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4177CA-5C13-4311-BFD3-B98FBD942D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18928" y="3006725"/>
            <a:ext cx="5212080" cy="31912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EA255A-4CB5-40CA-B756-1AA5E27C2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EA9BA-4E8F-439E-BEA4-91FBA01E3F5F}" type="datetime1">
              <a:rPr lang="en-US" smtClean="0"/>
              <a:t>9/27/25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F3072C4-10F1-49B8-B0BF-69204EDDC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A5ACC97-44C1-4887-909B-E6732D3C1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563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7D313-943A-47E0-8A7A-DFFBCC297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AC25A7-81C8-4AA1-AD9F-C78A451FD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5BF18-0007-481C-AA29-413124BC3EE7}" type="datetime1">
              <a:rPr lang="en-US" smtClean="0"/>
              <a:t>9/27/25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F54740-6022-46B2-9C55-B60E96516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9497C9-6B5E-46D6-8FE9-0A5E0CF7F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496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4">
            <a:extLst>
              <a:ext uri="{FF2B5EF4-FFF2-40B4-BE49-F238E27FC236}">
                <a16:creationId xmlns:a16="http://schemas.microsoft.com/office/drawing/2014/main" id="{149F9F0F-FB8C-5565-247C-BDCC156B5CA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740D3C-270A-401A-810C-2F86BBBB8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E9870-3748-43AD-B547-02A075CB4A1D}" type="datetime1">
              <a:rPr lang="en-US" smtClean="0"/>
              <a:t>9/27/25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CBE9F8-1765-4F36-A4DE-1DB136025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90CF9E-A6C6-4873-ADBE-7A2939319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162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8CDF8-00AD-4441-A6D5-9D7A659EB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371600"/>
            <a:ext cx="3859397" cy="1451723"/>
          </a:xfrm>
        </p:spPr>
        <p:txBody>
          <a:bodyPr anchor="t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C330AF-CB7E-420A-AE8A-E02E90325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36519" y="1031001"/>
            <a:ext cx="6594490" cy="51663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3257AD-2422-4CDA-9C55-700F4B5BF2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0080" y="2972168"/>
            <a:ext cx="3859397" cy="322682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1B7454-C1CC-46F2-A6FB-1FE786C48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E7897-33C5-4F1A-9307-D068E37F3DC7}" type="datetime1">
              <a:rPr lang="en-US" smtClean="0"/>
              <a:t>9/27/25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077DBE-6CC7-421B-AB5E-341E20BD9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6EAB8F-7526-4CDB-B782-FAD8B3E70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2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1647F-5A61-44C9-81DC-331C9AE5D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371600"/>
            <a:ext cx="3859397" cy="1451723"/>
          </a:xfrm>
        </p:spPr>
        <p:txBody>
          <a:bodyPr anchor="t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1627A0F-F1B8-49BE-A0FF-7FE16E3BDC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37760" y="1033271"/>
            <a:ext cx="6592824" cy="516636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6D1BD6-1519-4431-9FAF-7D4F412997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0080" y="2972167"/>
            <a:ext cx="3859397" cy="32268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A587A0-353B-42C2-BA96-B1ADEDF64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171BA-CC09-47C8-A6DF-F5C5CB59CEEC}" type="datetime1">
              <a:rPr lang="en-US" smtClean="0"/>
              <a:t>9/27/25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D5A88E-3957-4B76-B1BE-416402921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F7C5FD-E56A-4C66-8F23-087F95A2F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720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AB4E786-7636-4278-8595-D365D28A7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1371601"/>
            <a:ext cx="10890929" cy="109728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740849-7059-4C70-992B-5304D2EE9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0080" y="2633472"/>
            <a:ext cx="10890928" cy="3566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FEBF6-CEA6-4332-87B3-697807571C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4008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fld id="{7DA38F49-B3E2-4BF0-BEC7-C30D34ABBB8D}" type="datetime1">
              <a:rPr lang="en-US" smtClean="0"/>
              <a:t>9/27/25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BAF94-621C-43E1-BA0C-410A689903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767622" y="6356350"/>
            <a:ext cx="4040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D19E5-9E16-48C9-AAE2-0C70679A8D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7995" y="6356350"/>
            <a:ext cx="7230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18E06E4-607B-144B-382B-AD3D06B1EE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13232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2070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87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3776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51560" indent="-28575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9F9BF86-FE94-4517-B97D-026C7515E5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randview Display"/>
              <a:ea typeface="+mn-ea"/>
              <a:cs typeface="+mn-cs"/>
            </a:endParaRPr>
          </a:p>
        </p:txBody>
      </p:sp>
      <p:pic>
        <p:nvPicPr>
          <p:cNvPr id="4" name="Picture 3" descr="An abstract burst of blue and pink">
            <a:extLst>
              <a:ext uri="{FF2B5EF4-FFF2-40B4-BE49-F238E27FC236}">
                <a16:creationId xmlns:a16="http://schemas.microsoft.com/office/drawing/2014/main" id="{00064BB3-1214-DEA2-A52D-D29A92D1BA2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 flipH="1">
            <a:off x="0" y="10"/>
            <a:ext cx="12192000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36136311-C81B-47C5-AE0A-5641A5A595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76600" y="1066800"/>
            <a:ext cx="4681728" cy="4724400"/>
          </a:xfrm>
          <a:prstGeom prst="rect">
            <a:avLst/>
          </a:prstGeom>
          <a:solidFill>
            <a:schemeClr val="bg1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randview Display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2D672D8-F830-AF1C-4D63-28B43817EC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14107" y="1246446"/>
            <a:ext cx="4894729" cy="1436276"/>
          </a:xfrm>
        </p:spPr>
        <p:txBody>
          <a:bodyPr anchor="t">
            <a:normAutofit/>
          </a:bodyPr>
          <a:lstStyle/>
          <a:p>
            <a:r>
              <a:rPr lang="en-IT" sz="3500" dirty="0"/>
              <a:t>A short workshop on ET cryostat design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795113-C11E-A34A-EA00-A6D9A8578D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69722" y="4321622"/>
            <a:ext cx="3813048" cy="941832"/>
          </a:xfrm>
        </p:spPr>
        <p:txBody>
          <a:bodyPr>
            <a:normAutofit lnSpcReduction="10000"/>
          </a:bodyPr>
          <a:lstStyle/>
          <a:p>
            <a:r>
              <a:rPr lang="en-IT" sz="2000" dirty="0"/>
              <a:t>E. </a:t>
            </a:r>
            <a:r>
              <a:rPr lang="en-IT" sz="2000"/>
              <a:t>Majorana</a:t>
            </a:r>
          </a:p>
          <a:p>
            <a:r>
              <a:rPr lang="en-IT" sz="2000"/>
              <a:t>28/07/2025</a:t>
            </a:r>
            <a:endParaRPr lang="en-IT" sz="2000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CC73A33-65FF-41A9-A3B0-006753CD10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rot="16200000">
            <a:off x="9619035" y="3435440"/>
            <a:ext cx="0" cy="469087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Immagine 24">
            <a:extLst>
              <a:ext uri="{FF2B5EF4-FFF2-40B4-BE49-F238E27FC236}">
                <a16:creationId xmlns:a16="http://schemas.microsoft.com/office/drawing/2014/main" id="{E209F417-EF17-67A3-D480-566506B4AE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84541" y="14951"/>
            <a:ext cx="1394012" cy="415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79922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5BC77A-51EE-CCD2-CC99-A35B3DBF17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a 3">
            <a:extLst>
              <a:ext uri="{FF2B5EF4-FFF2-40B4-BE49-F238E27FC236}">
                <a16:creationId xmlns:a16="http://schemas.microsoft.com/office/drawing/2014/main" id="{C39CB172-203A-2FD1-5C3E-9EB2838D3071}"/>
              </a:ext>
            </a:extLst>
          </p:cNvPr>
          <p:cNvSpPr/>
          <p:nvPr/>
        </p:nvSpPr>
        <p:spPr>
          <a:xfrm>
            <a:off x="2281294" y="1346517"/>
            <a:ext cx="1801608" cy="770860"/>
          </a:xfrm>
          <a:prstGeom prst="flowChartInputOutput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T" sz="1400" dirty="0"/>
              <a:t>VAC tank preliminary design</a:t>
            </a:r>
          </a:p>
        </p:txBody>
      </p:sp>
      <p:sp>
        <p:nvSpPr>
          <p:cNvPr id="6" name="Process 5">
            <a:extLst>
              <a:ext uri="{FF2B5EF4-FFF2-40B4-BE49-F238E27FC236}">
                <a16:creationId xmlns:a16="http://schemas.microsoft.com/office/drawing/2014/main" id="{3CE27694-A814-68C0-9992-B0B052E0C8C1}"/>
              </a:ext>
            </a:extLst>
          </p:cNvPr>
          <p:cNvSpPr/>
          <p:nvPr/>
        </p:nvSpPr>
        <p:spPr>
          <a:xfrm>
            <a:off x="7633720" y="1362551"/>
            <a:ext cx="1757108" cy="696257"/>
          </a:xfrm>
          <a:prstGeom prst="flowChartProcess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OTS, ITS, </a:t>
            </a:r>
            <a:r>
              <a:rPr lang="en-US" sz="1400" dirty="0" err="1">
                <a:solidFill>
                  <a:srgbClr val="FF0000"/>
                </a:solidFill>
              </a:rPr>
              <a:t>IITS+CPay</a:t>
            </a:r>
            <a:endParaRPr lang="en-US" sz="1400" dirty="0">
              <a:solidFill>
                <a:srgbClr val="FF0000"/>
              </a:solidFill>
            </a:endParaRPr>
          </a:p>
          <a:p>
            <a:pPr algn="ctr"/>
            <a:r>
              <a:rPr lang="en-US" sz="1400" dirty="0">
                <a:solidFill>
                  <a:srgbClr val="FF0000"/>
                </a:solidFill>
              </a:rPr>
              <a:t>Cooling modelling </a:t>
            </a:r>
            <a:endParaRPr lang="en-IT" sz="1400" dirty="0">
              <a:solidFill>
                <a:srgbClr val="FF0000"/>
              </a:solidFill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EC46C1E0-72B0-624D-CF9E-6CA78B2B68C7}"/>
              </a:ext>
            </a:extLst>
          </p:cNvPr>
          <p:cNvCxnSpPr>
            <a:cxnSpLocks/>
          </p:cNvCxnSpPr>
          <p:nvPr/>
        </p:nvCxnSpPr>
        <p:spPr>
          <a:xfrm>
            <a:off x="3956331" y="1720821"/>
            <a:ext cx="418154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Data 9">
            <a:extLst>
              <a:ext uri="{FF2B5EF4-FFF2-40B4-BE49-F238E27FC236}">
                <a16:creationId xmlns:a16="http://schemas.microsoft.com/office/drawing/2014/main" id="{B19173C7-0ADB-DE04-1E7D-07B25AE499B3}"/>
              </a:ext>
            </a:extLst>
          </p:cNvPr>
          <p:cNvSpPr/>
          <p:nvPr/>
        </p:nvSpPr>
        <p:spPr>
          <a:xfrm>
            <a:off x="3659401" y="2364944"/>
            <a:ext cx="2240026" cy="813392"/>
          </a:xfrm>
          <a:prstGeom prst="flowChartInputOutput">
            <a:avLst/>
          </a:prstGeom>
          <a:solidFill>
            <a:schemeClr val="accent3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T" sz="1400" dirty="0"/>
              <a:t>Previous Payload design experience</a:t>
            </a:r>
          </a:p>
        </p:txBody>
      </p:sp>
      <p:sp>
        <p:nvSpPr>
          <p:cNvPr id="16" name="Summing Junction 15">
            <a:extLst>
              <a:ext uri="{FF2B5EF4-FFF2-40B4-BE49-F238E27FC236}">
                <a16:creationId xmlns:a16="http://schemas.microsoft.com/office/drawing/2014/main" id="{4186388D-36D1-A1CE-6E69-66C70EC77E64}"/>
              </a:ext>
            </a:extLst>
          </p:cNvPr>
          <p:cNvSpPr/>
          <p:nvPr/>
        </p:nvSpPr>
        <p:spPr>
          <a:xfrm>
            <a:off x="4441169" y="1329235"/>
            <a:ext cx="770860" cy="770860"/>
          </a:xfrm>
          <a:prstGeom prst="flowChartSummingJunction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T"/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1D449A4D-DE1D-8217-637C-2718D4E14AE2}"/>
              </a:ext>
            </a:extLst>
          </p:cNvPr>
          <p:cNvCxnSpPr>
            <a:cxnSpLocks/>
          </p:cNvCxnSpPr>
          <p:nvPr/>
        </p:nvCxnSpPr>
        <p:spPr>
          <a:xfrm flipV="1">
            <a:off x="4832343" y="2100095"/>
            <a:ext cx="0" cy="24981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C45D9F09-7C80-73ED-08DF-DF49BB9299EC}"/>
              </a:ext>
            </a:extLst>
          </p:cNvPr>
          <p:cNvCxnSpPr>
            <a:cxnSpLocks/>
          </p:cNvCxnSpPr>
          <p:nvPr/>
        </p:nvCxnSpPr>
        <p:spPr>
          <a:xfrm>
            <a:off x="7331299" y="1710681"/>
            <a:ext cx="27363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Process 30">
            <a:extLst>
              <a:ext uri="{FF2B5EF4-FFF2-40B4-BE49-F238E27FC236}">
                <a16:creationId xmlns:a16="http://schemas.microsoft.com/office/drawing/2014/main" id="{0AFA4A0B-B77C-1C38-A792-020840F31305}"/>
              </a:ext>
            </a:extLst>
          </p:cNvPr>
          <p:cNvSpPr/>
          <p:nvPr/>
        </p:nvSpPr>
        <p:spPr>
          <a:xfrm>
            <a:off x="9861098" y="2594718"/>
            <a:ext cx="1834228" cy="700000"/>
          </a:xfrm>
          <a:prstGeom prst="flowChartProcess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T" sz="1400" dirty="0">
                <a:solidFill>
                  <a:srgbClr val="FF0000"/>
                </a:solidFill>
              </a:rPr>
              <a:t>Design VS Payload installation/operation</a:t>
            </a:r>
          </a:p>
        </p:txBody>
      </p:sp>
      <p:sp>
        <p:nvSpPr>
          <p:cNvPr id="35" name="Data 34">
            <a:extLst>
              <a:ext uri="{FF2B5EF4-FFF2-40B4-BE49-F238E27FC236}">
                <a16:creationId xmlns:a16="http://schemas.microsoft.com/office/drawing/2014/main" id="{5A8A4831-AEF5-0A1E-D06E-6904D06083C1}"/>
              </a:ext>
            </a:extLst>
          </p:cNvPr>
          <p:cNvSpPr/>
          <p:nvPr/>
        </p:nvSpPr>
        <p:spPr>
          <a:xfrm>
            <a:off x="5594801" y="1303985"/>
            <a:ext cx="1850065" cy="813392"/>
          </a:xfrm>
          <a:prstGeom prst="flowChartInputOutput">
            <a:avLst/>
          </a:prstGeom>
          <a:solidFill>
            <a:schemeClr val="accent3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Cryostat design</a:t>
            </a:r>
          </a:p>
          <a:p>
            <a:pPr algn="ctr"/>
            <a:r>
              <a:rPr lang="en-GB" sz="1400" dirty="0" err="1"/>
              <a:t>i</a:t>
            </a:r>
            <a:r>
              <a:rPr lang="en-IT" sz="1400" dirty="0"/>
              <a:t>teration 1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1F4DA241-00E4-08BA-BF07-52BF566A580C}"/>
              </a:ext>
            </a:extLst>
          </p:cNvPr>
          <p:cNvCxnSpPr>
            <a:cxnSpLocks/>
          </p:cNvCxnSpPr>
          <p:nvPr/>
        </p:nvCxnSpPr>
        <p:spPr>
          <a:xfrm>
            <a:off x="5276056" y="1709306"/>
            <a:ext cx="448637" cy="274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Data 36">
            <a:extLst>
              <a:ext uri="{FF2B5EF4-FFF2-40B4-BE49-F238E27FC236}">
                <a16:creationId xmlns:a16="http://schemas.microsoft.com/office/drawing/2014/main" id="{E39F65F4-2775-A060-D584-BFEE6F573600}"/>
              </a:ext>
            </a:extLst>
          </p:cNvPr>
          <p:cNvSpPr/>
          <p:nvPr/>
        </p:nvSpPr>
        <p:spPr>
          <a:xfrm>
            <a:off x="9861098" y="1294678"/>
            <a:ext cx="1850065" cy="813392"/>
          </a:xfrm>
          <a:prstGeom prst="flowChartInputOutput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Cryostat parameters </a:t>
            </a:r>
          </a:p>
          <a:p>
            <a:pPr algn="ctr"/>
            <a:r>
              <a:rPr lang="en-GB" sz="1400" dirty="0" err="1"/>
              <a:t>i</a:t>
            </a:r>
            <a:r>
              <a:rPr lang="en-IT" sz="1400" dirty="0"/>
              <a:t>teration 2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B67145A8-10C6-A6A9-89CF-C3EF83905374}"/>
              </a:ext>
            </a:extLst>
          </p:cNvPr>
          <p:cNvCxnSpPr>
            <a:cxnSpLocks/>
          </p:cNvCxnSpPr>
          <p:nvPr/>
        </p:nvCxnSpPr>
        <p:spPr>
          <a:xfrm>
            <a:off x="9466364" y="1698628"/>
            <a:ext cx="535172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AE0A6557-6CC4-15A2-3B3A-D3B240AFB6F4}"/>
              </a:ext>
            </a:extLst>
          </p:cNvPr>
          <p:cNvCxnSpPr>
            <a:cxnSpLocks/>
          </p:cNvCxnSpPr>
          <p:nvPr/>
        </p:nvCxnSpPr>
        <p:spPr>
          <a:xfrm flipH="1">
            <a:off x="10707906" y="2139898"/>
            <a:ext cx="4431" cy="42530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Process 51">
            <a:extLst>
              <a:ext uri="{FF2B5EF4-FFF2-40B4-BE49-F238E27FC236}">
                <a16:creationId xmlns:a16="http://schemas.microsoft.com/office/drawing/2014/main" id="{CF468556-7DDF-1EB7-84CF-DFDD4501F6B2}"/>
              </a:ext>
            </a:extLst>
          </p:cNvPr>
          <p:cNvSpPr/>
          <p:nvPr/>
        </p:nvSpPr>
        <p:spPr>
          <a:xfrm>
            <a:off x="9241712" y="6278473"/>
            <a:ext cx="2344105" cy="523020"/>
          </a:xfrm>
          <a:prstGeom prst="flowChartProcess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T" b="1" dirty="0">
                <a:solidFill>
                  <a:srgbClr val="FF0000"/>
                </a:solidFill>
              </a:rPr>
              <a:t>Executive drawings</a:t>
            </a:r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834D3B3B-59E5-7FE4-0A80-598FE91E05FE}"/>
              </a:ext>
            </a:extLst>
          </p:cNvPr>
          <p:cNvCxnSpPr>
            <a:cxnSpLocks/>
          </p:cNvCxnSpPr>
          <p:nvPr/>
        </p:nvCxnSpPr>
        <p:spPr>
          <a:xfrm flipH="1">
            <a:off x="10691749" y="3339446"/>
            <a:ext cx="4431" cy="42530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EE67F5D1-C2D2-FFD5-424F-D3CC03B47247}"/>
              </a:ext>
            </a:extLst>
          </p:cNvPr>
          <p:cNvCxnSpPr>
            <a:cxnSpLocks/>
          </p:cNvCxnSpPr>
          <p:nvPr/>
        </p:nvCxnSpPr>
        <p:spPr>
          <a:xfrm flipV="1">
            <a:off x="3022608" y="2146405"/>
            <a:ext cx="0" cy="156963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Data 62">
            <a:extLst>
              <a:ext uri="{FF2B5EF4-FFF2-40B4-BE49-F238E27FC236}">
                <a16:creationId xmlns:a16="http://schemas.microsoft.com/office/drawing/2014/main" id="{F1CF6A37-52A2-551D-A74E-6F1B4EBAEE54}"/>
              </a:ext>
            </a:extLst>
          </p:cNvPr>
          <p:cNvSpPr/>
          <p:nvPr/>
        </p:nvSpPr>
        <p:spPr>
          <a:xfrm>
            <a:off x="2081450" y="3781375"/>
            <a:ext cx="1850065" cy="813392"/>
          </a:xfrm>
          <a:prstGeom prst="flowChartInputOutpu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T" sz="1400" dirty="0"/>
              <a:t>Feasible change proposal</a:t>
            </a:r>
          </a:p>
        </p:txBody>
      </p:sp>
      <p:sp>
        <p:nvSpPr>
          <p:cNvPr id="64" name="Decision 63">
            <a:extLst>
              <a:ext uri="{FF2B5EF4-FFF2-40B4-BE49-F238E27FC236}">
                <a16:creationId xmlns:a16="http://schemas.microsoft.com/office/drawing/2014/main" id="{92674868-5333-3AD8-E366-ECC9F57A7A73}"/>
              </a:ext>
            </a:extLst>
          </p:cNvPr>
          <p:cNvSpPr/>
          <p:nvPr/>
        </p:nvSpPr>
        <p:spPr>
          <a:xfrm>
            <a:off x="7480364" y="3687015"/>
            <a:ext cx="1956390" cy="1041991"/>
          </a:xfrm>
          <a:prstGeom prst="flowChartDecision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T" dirty="0"/>
              <a:t>OK?</a:t>
            </a:r>
          </a:p>
        </p:txBody>
      </p: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44A364EE-F9B4-17B5-788B-994A9F89F930}"/>
              </a:ext>
            </a:extLst>
          </p:cNvPr>
          <p:cNvCxnSpPr>
            <a:cxnSpLocks/>
          </p:cNvCxnSpPr>
          <p:nvPr/>
        </p:nvCxnSpPr>
        <p:spPr>
          <a:xfrm>
            <a:off x="8458558" y="4605361"/>
            <a:ext cx="10634" cy="50107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2" name="Process 71">
            <a:extLst>
              <a:ext uri="{FF2B5EF4-FFF2-40B4-BE49-F238E27FC236}">
                <a16:creationId xmlns:a16="http://schemas.microsoft.com/office/drawing/2014/main" id="{242E02B0-CA1E-DC75-5113-83EF1BB8B0B7}"/>
              </a:ext>
            </a:extLst>
          </p:cNvPr>
          <p:cNvSpPr/>
          <p:nvPr/>
        </p:nvSpPr>
        <p:spPr>
          <a:xfrm>
            <a:off x="7753679" y="5116675"/>
            <a:ext cx="1446579" cy="813389"/>
          </a:xfrm>
          <a:prstGeom prst="flowChartProcess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T" dirty="0">
                <a:solidFill>
                  <a:srgbClr val="FF0000"/>
                </a:solidFill>
              </a:rPr>
              <a:t>Cryostat refinement</a:t>
            </a:r>
          </a:p>
          <a:p>
            <a:pPr algn="ctr"/>
            <a:r>
              <a:rPr lang="en-GB" dirty="0">
                <a:solidFill>
                  <a:srgbClr val="FF0000"/>
                </a:solidFill>
              </a:rPr>
              <a:t>a</a:t>
            </a:r>
            <a:r>
              <a:rPr lang="en-IT" dirty="0">
                <a:solidFill>
                  <a:srgbClr val="FF0000"/>
                </a:solidFill>
              </a:rPr>
              <a:t>nd tuning</a:t>
            </a:r>
          </a:p>
        </p:txBody>
      </p:sp>
      <p:sp>
        <p:nvSpPr>
          <p:cNvPr id="79" name="Data 78">
            <a:extLst>
              <a:ext uri="{FF2B5EF4-FFF2-40B4-BE49-F238E27FC236}">
                <a16:creationId xmlns:a16="http://schemas.microsoft.com/office/drawing/2014/main" id="{9DDF971A-C155-0AE8-75C4-5C5D100E519C}"/>
              </a:ext>
            </a:extLst>
          </p:cNvPr>
          <p:cNvSpPr/>
          <p:nvPr/>
        </p:nvSpPr>
        <p:spPr>
          <a:xfrm>
            <a:off x="9595868" y="5106440"/>
            <a:ext cx="1850065" cy="813392"/>
          </a:xfrm>
          <a:prstGeom prst="flowChartInputOutput">
            <a:avLst/>
          </a:prstGeom>
          <a:solidFill>
            <a:schemeClr val="accent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Cryostat</a:t>
            </a:r>
          </a:p>
          <a:p>
            <a:pPr algn="ctr"/>
            <a:r>
              <a:rPr lang="en-GB" sz="1400" dirty="0"/>
              <a:t>parameters </a:t>
            </a:r>
          </a:p>
          <a:p>
            <a:pPr algn="ctr"/>
            <a:r>
              <a:rPr lang="en-GB" sz="1400" dirty="0" err="1"/>
              <a:t>i</a:t>
            </a:r>
            <a:r>
              <a:rPr lang="en-IT" sz="1400" dirty="0"/>
              <a:t>teration 4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0B00AB33-F62C-A38C-3666-F1A2C7D2654C}"/>
              </a:ext>
            </a:extLst>
          </p:cNvPr>
          <p:cNvSpPr txBox="1"/>
          <p:nvPr/>
        </p:nvSpPr>
        <p:spPr>
          <a:xfrm>
            <a:off x="8350097" y="4696312"/>
            <a:ext cx="89161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T" dirty="0"/>
              <a:t>YES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081223F7-649B-D425-2CF1-A84F620E6315}"/>
              </a:ext>
            </a:extLst>
          </p:cNvPr>
          <p:cNvSpPr txBox="1"/>
          <p:nvPr/>
        </p:nvSpPr>
        <p:spPr>
          <a:xfrm>
            <a:off x="6269624" y="4291735"/>
            <a:ext cx="174121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T" dirty="0"/>
              <a:t>CRITICAL</a:t>
            </a:r>
          </a:p>
        </p:txBody>
      </p: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B8C6B3A4-6870-4E39-D7AE-5623B8234452}"/>
              </a:ext>
            </a:extLst>
          </p:cNvPr>
          <p:cNvCxnSpPr>
            <a:cxnSpLocks/>
          </p:cNvCxnSpPr>
          <p:nvPr/>
        </p:nvCxnSpPr>
        <p:spPr>
          <a:xfrm flipH="1">
            <a:off x="3828985" y="4208010"/>
            <a:ext cx="612184" cy="425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F0231D9C-22A9-8369-FDEE-D4291D6340FD}"/>
              </a:ext>
            </a:extLst>
          </p:cNvPr>
          <p:cNvCxnSpPr>
            <a:cxnSpLocks/>
          </p:cNvCxnSpPr>
          <p:nvPr/>
        </p:nvCxnSpPr>
        <p:spPr>
          <a:xfrm flipH="1">
            <a:off x="9466364" y="4195750"/>
            <a:ext cx="86879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74383D03-94FA-D315-0BA9-6AB1CCBD7D16}"/>
              </a:ext>
            </a:extLst>
          </p:cNvPr>
          <p:cNvCxnSpPr>
            <a:cxnSpLocks/>
          </p:cNvCxnSpPr>
          <p:nvPr/>
        </p:nvCxnSpPr>
        <p:spPr>
          <a:xfrm>
            <a:off x="9241712" y="5499468"/>
            <a:ext cx="535172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9" name="Data 88">
            <a:extLst>
              <a:ext uri="{FF2B5EF4-FFF2-40B4-BE49-F238E27FC236}">
                <a16:creationId xmlns:a16="http://schemas.microsoft.com/office/drawing/2014/main" id="{F01CDF86-75A7-DA9C-78F8-3639A1256560}"/>
              </a:ext>
            </a:extLst>
          </p:cNvPr>
          <p:cNvSpPr/>
          <p:nvPr/>
        </p:nvSpPr>
        <p:spPr>
          <a:xfrm>
            <a:off x="9776884" y="3781367"/>
            <a:ext cx="1850065" cy="813392"/>
          </a:xfrm>
          <a:prstGeom prst="flowChartInputOutput">
            <a:avLst/>
          </a:prstGeom>
          <a:solidFill>
            <a:schemeClr val="accent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Cryostat parameters </a:t>
            </a:r>
          </a:p>
          <a:p>
            <a:pPr algn="ctr"/>
            <a:r>
              <a:rPr lang="en-GB" sz="1400" dirty="0" err="1"/>
              <a:t>i</a:t>
            </a:r>
            <a:r>
              <a:rPr lang="en-IT" sz="1400" dirty="0"/>
              <a:t>teration 3</a:t>
            </a:r>
          </a:p>
        </p:txBody>
      </p: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ACD03B39-A930-B790-F7E4-D1BE571388E8}"/>
              </a:ext>
            </a:extLst>
          </p:cNvPr>
          <p:cNvCxnSpPr>
            <a:cxnSpLocks/>
          </p:cNvCxnSpPr>
          <p:nvPr/>
        </p:nvCxnSpPr>
        <p:spPr>
          <a:xfrm>
            <a:off x="10462844" y="5948483"/>
            <a:ext cx="0" cy="28026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1" name="Alternative Process 90">
            <a:extLst>
              <a:ext uri="{FF2B5EF4-FFF2-40B4-BE49-F238E27FC236}">
                <a16:creationId xmlns:a16="http://schemas.microsoft.com/office/drawing/2014/main" id="{3BFD23F8-9ACA-A2E9-693D-434A5F4A8CFD}"/>
              </a:ext>
            </a:extLst>
          </p:cNvPr>
          <p:cNvSpPr/>
          <p:nvPr/>
        </p:nvSpPr>
        <p:spPr>
          <a:xfrm>
            <a:off x="7526285" y="2611047"/>
            <a:ext cx="1864543" cy="775067"/>
          </a:xfrm>
          <a:prstGeom prst="flowChartAlternateProcess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T" sz="1400" dirty="0"/>
              <a:t>alternative solution/tuning (Cryostat/CPAY)</a:t>
            </a:r>
          </a:p>
        </p:txBody>
      </p: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08BC97CF-5793-6A72-ECEF-9A99606108C8}"/>
              </a:ext>
            </a:extLst>
          </p:cNvPr>
          <p:cNvCxnSpPr>
            <a:cxnSpLocks/>
          </p:cNvCxnSpPr>
          <p:nvPr/>
        </p:nvCxnSpPr>
        <p:spPr>
          <a:xfrm flipV="1">
            <a:off x="8458556" y="2117377"/>
            <a:ext cx="0" cy="44782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>
            <a:extLst>
              <a:ext uri="{FF2B5EF4-FFF2-40B4-BE49-F238E27FC236}">
                <a16:creationId xmlns:a16="http://schemas.microsoft.com/office/drawing/2014/main" id="{90DE3D97-B1E5-1BA1-0067-FC984E4FF6DA}"/>
              </a:ext>
            </a:extLst>
          </p:cNvPr>
          <p:cNvCxnSpPr>
            <a:cxnSpLocks/>
          </p:cNvCxnSpPr>
          <p:nvPr/>
        </p:nvCxnSpPr>
        <p:spPr>
          <a:xfrm flipV="1">
            <a:off x="8458556" y="3386114"/>
            <a:ext cx="0" cy="53162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4" name="TextBox 93">
            <a:extLst>
              <a:ext uri="{FF2B5EF4-FFF2-40B4-BE49-F238E27FC236}">
                <a16:creationId xmlns:a16="http://schemas.microsoft.com/office/drawing/2014/main" id="{BCC72294-D5D1-E2E3-A1A0-E223E1A574C6}"/>
              </a:ext>
            </a:extLst>
          </p:cNvPr>
          <p:cNvSpPr txBox="1"/>
          <p:nvPr/>
        </p:nvSpPr>
        <p:spPr>
          <a:xfrm>
            <a:off x="7032961" y="3414046"/>
            <a:ext cx="174121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T" dirty="0"/>
              <a:t>CRITICAL</a:t>
            </a:r>
          </a:p>
        </p:txBody>
      </p:sp>
      <p:sp>
        <p:nvSpPr>
          <p:cNvPr id="53" name="Alternative Process 52">
            <a:extLst>
              <a:ext uri="{FF2B5EF4-FFF2-40B4-BE49-F238E27FC236}">
                <a16:creationId xmlns:a16="http://schemas.microsoft.com/office/drawing/2014/main" id="{46DDC984-4CB0-EF9D-CDAC-AA3E7E44AB4C}"/>
              </a:ext>
            </a:extLst>
          </p:cNvPr>
          <p:cNvSpPr/>
          <p:nvPr/>
        </p:nvSpPr>
        <p:spPr>
          <a:xfrm>
            <a:off x="271445" y="1385425"/>
            <a:ext cx="1718266" cy="650511"/>
          </a:xfrm>
          <a:prstGeom prst="flowChartAlternateProcess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T" dirty="0"/>
              <a:t>Single/Double cavern</a:t>
            </a:r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BE7CC7A7-A93F-F0EE-C796-04590F752A63}"/>
              </a:ext>
            </a:extLst>
          </p:cNvPr>
          <p:cNvCxnSpPr>
            <a:cxnSpLocks/>
          </p:cNvCxnSpPr>
          <p:nvPr/>
        </p:nvCxnSpPr>
        <p:spPr>
          <a:xfrm>
            <a:off x="1994528" y="1687641"/>
            <a:ext cx="45987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Data 73">
            <a:extLst>
              <a:ext uri="{FF2B5EF4-FFF2-40B4-BE49-F238E27FC236}">
                <a16:creationId xmlns:a16="http://schemas.microsoft.com/office/drawing/2014/main" id="{63525827-48DB-8318-1C98-C32089D22C7D}"/>
              </a:ext>
            </a:extLst>
          </p:cNvPr>
          <p:cNvSpPr/>
          <p:nvPr/>
        </p:nvSpPr>
        <p:spPr>
          <a:xfrm>
            <a:off x="3611599" y="76381"/>
            <a:ext cx="2395594" cy="813392"/>
          </a:xfrm>
          <a:prstGeom prst="flowChartInputOutput">
            <a:avLst/>
          </a:prstGeom>
          <a:solidFill>
            <a:schemeClr val="accent3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T" sz="1400" dirty="0"/>
              <a:t>Payload </a:t>
            </a:r>
            <a:r>
              <a:rPr lang="en-GB" sz="1400" dirty="0"/>
              <a:t>C</a:t>
            </a:r>
            <a:r>
              <a:rPr lang="en-IT" sz="1400" dirty="0"/>
              <a:t>ooling hardware cond.+rad.</a:t>
            </a:r>
          </a:p>
        </p:txBody>
      </p: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B0824337-80E6-F90C-5E6E-D35375E3509E}"/>
              </a:ext>
            </a:extLst>
          </p:cNvPr>
          <p:cNvCxnSpPr>
            <a:cxnSpLocks/>
            <a:endCxn id="16" idx="0"/>
          </p:cNvCxnSpPr>
          <p:nvPr/>
        </p:nvCxnSpPr>
        <p:spPr>
          <a:xfrm>
            <a:off x="4826599" y="900678"/>
            <a:ext cx="0" cy="42855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0" name="Process 99">
            <a:extLst>
              <a:ext uri="{FF2B5EF4-FFF2-40B4-BE49-F238E27FC236}">
                <a16:creationId xmlns:a16="http://schemas.microsoft.com/office/drawing/2014/main" id="{159E5EBD-AF80-5A17-99B9-8A1AA3DC1370}"/>
              </a:ext>
            </a:extLst>
          </p:cNvPr>
          <p:cNvSpPr/>
          <p:nvPr/>
        </p:nvSpPr>
        <p:spPr>
          <a:xfrm>
            <a:off x="4526580" y="3924626"/>
            <a:ext cx="1827108" cy="700000"/>
          </a:xfrm>
          <a:prstGeom prst="flowChartProcess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T" sz="1400" dirty="0">
                <a:solidFill>
                  <a:srgbClr val="FF0000"/>
                </a:solidFill>
              </a:rPr>
              <a:t>Significant amendments in</a:t>
            </a:r>
          </a:p>
          <a:p>
            <a:pPr algn="ctr"/>
            <a:r>
              <a:rPr lang="en-IT" sz="1400" dirty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srgbClr val="FF0000"/>
                </a:solidFill>
              </a:rPr>
              <a:t>OTS, ITS, IITS design</a:t>
            </a:r>
            <a:endParaRPr lang="en-IT" sz="1400" dirty="0">
              <a:solidFill>
                <a:srgbClr val="FF0000"/>
              </a:solidFill>
            </a:endParaRPr>
          </a:p>
        </p:txBody>
      </p:sp>
      <p:cxnSp>
        <p:nvCxnSpPr>
          <p:cNvPr id="105" name="Straight Arrow Connector 104">
            <a:extLst>
              <a:ext uri="{FF2B5EF4-FFF2-40B4-BE49-F238E27FC236}">
                <a16:creationId xmlns:a16="http://schemas.microsoft.com/office/drawing/2014/main" id="{FCA765FF-C369-DB46-B322-89D2158D4C6C}"/>
              </a:ext>
            </a:extLst>
          </p:cNvPr>
          <p:cNvCxnSpPr>
            <a:cxnSpLocks/>
          </p:cNvCxnSpPr>
          <p:nvPr/>
        </p:nvCxnSpPr>
        <p:spPr>
          <a:xfrm flipH="1">
            <a:off x="6460450" y="4212265"/>
            <a:ext cx="984416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FD6A3553-7C60-2AC0-F0FA-2EC07A5C23C3}"/>
              </a:ext>
            </a:extLst>
          </p:cNvPr>
          <p:cNvSpPr/>
          <p:nvPr/>
        </p:nvSpPr>
        <p:spPr>
          <a:xfrm>
            <a:off x="435935" y="808074"/>
            <a:ext cx="1553776" cy="2658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T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07203ED-DB24-32CC-CF11-7746A2AEEE70}"/>
              </a:ext>
            </a:extLst>
          </p:cNvPr>
          <p:cNvSpPr txBox="1"/>
          <p:nvPr/>
        </p:nvSpPr>
        <p:spPr>
          <a:xfrm>
            <a:off x="13447" y="-46738"/>
            <a:ext cx="28309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I</a:t>
            </a:r>
            <a:r>
              <a:rPr lang="en-IT" sz="2400" b="1" dirty="0"/>
              <a:t>tems touched in this meeting in red blocks</a:t>
            </a:r>
          </a:p>
        </p:txBody>
      </p:sp>
      <p:pic>
        <p:nvPicPr>
          <p:cNvPr id="5" name="Immagine 24">
            <a:extLst>
              <a:ext uri="{FF2B5EF4-FFF2-40B4-BE49-F238E27FC236}">
                <a16:creationId xmlns:a16="http://schemas.microsoft.com/office/drawing/2014/main" id="{C7773B8E-93E4-C4B1-C77E-4D7EB172E4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84541" y="14951"/>
            <a:ext cx="1394012" cy="415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0056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24">
            <a:extLst>
              <a:ext uri="{FF2B5EF4-FFF2-40B4-BE49-F238E27FC236}">
                <a16:creationId xmlns:a16="http://schemas.microsoft.com/office/drawing/2014/main" id="{407CB0F2-D3F3-264B-F13C-C70D0811E9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84541" y="14951"/>
            <a:ext cx="1394012" cy="415179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DFA59FAC-34EA-57F0-25C6-C8CE70244521}"/>
              </a:ext>
            </a:extLst>
          </p:cNvPr>
          <p:cNvSpPr/>
          <p:nvPr/>
        </p:nvSpPr>
        <p:spPr>
          <a:xfrm>
            <a:off x="435935" y="808074"/>
            <a:ext cx="1553776" cy="2658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T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B0F9480-E7FE-F126-1816-2C09C47568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966" y="444543"/>
            <a:ext cx="10294067" cy="5968914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ADAAD2BE-F8D0-1ABD-45B0-FFEE69942CD7}"/>
              </a:ext>
            </a:extLst>
          </p:cNvPr>
          <p:cNvSpPr txBox="1"/>
          <p:nvPr/>
        </p:nvSpPr>
        <p:spPr>
          <a:xfrm>
            <a:off x="36707" y="103089"/>
            <a:ext cx="9236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T" sz="2800" b="1" dirty="0"/>
              <a:t>28/7</a:t>
            </a:r>
          </a:p>
        </p:txBody>
      </p:sp>
    </p:spTree>
    <p:extLst>
      <p:ext uri="{BB962C8B-B14F-4D97-AF65-F5344CB8AC3E}">
        <p14:creationId xmlns:p14="http://schemas.microsoft.com/office/powerpoint/2010/main" val="39045866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24">
            <a:extLst>
              <a:ext uri="{FF2B5EF4-FFF2-40B4-BE49-F238E27FC236}">
                <a16:creationId xmlns:a16="http://schemas.microsoft.com/office/drawing/2014/main" id="{93A240D5-CE82-3F01-B643-DD4F603A0D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84541" y="14951"/>
            <a:ext cx="1394012" cy="415179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6B3955CE-F0FB-C7CF-75DE-5880D035F98C}"/>
              </a:ext>
            </a:extLst>
          </p:cNvPr>
          <p:cNvSpPr/>
          <p:nvPr/>
        </p:nvSpPr>
        <p:spPr>
          <a:xfrm>
            <a:off x="435935" y="808074"/>
            <a:ext cx="1553776" cy="2658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T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5F44CF4-161C-DDB0-9540-49E6A3A7DF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966" y="1255653"/>
            <a:ext cx="10244956" cy="361646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67240A7-5031-3AC9-72D3-E3EF9B263D83}"/>
              </a:ext>
            </a:extLst>
          </p:cNvPr>
          <p:cNvSpPr txBox="1"/>
          <p:nvPr/>
        </p:nvSpPr>
        <p:spPr>
          <a:xfrm>
            <a:off x="36707" y="103089"/>
            <a:ext cx="9236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T" sz="2800" b="1" dirty="0"/>
              <a:t>28/7</a:t>
            </a:r>
          </a:p>
        </p:txBody>
      </p:sp>
    </p:spTree>
    <p:extLst>
      <p:ext uri="{BB962C8B-B14F-4D97-AF65-F5344CB8AC3E}">
        <p14:creationId xmlns:p14="http://schemas.microsoft.com/office/powerpoint/2010/main" val="28048884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24">
            <a:extLst>
              <a:ext uri="{FF2B5EF4-FFF2-40B4-BE49-F238E27FC236}">
                <a16:creationId xmlns:a16="http://schemas.microsoft.com/office/drawing/2014/main" id="{1A410293-0053-5DCA-CCE8-41883FE9D1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84541" y="14951"/>
            <a:ext cx="1394012" cy="41517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2222D89-E7B7-67F6-DCB0-C14D7CF502B2}"/>
              </a:ext>
            </a:extLst>
          </p:cNvPr>
          <p:cNvSpPr txBox="1"/>
          <p:nvPr/>
        </p:nvSpPr>
        <p:spPr>
          <a:xfrm>
            <a:off x="36707" y="103089"/>
            <a:ext cx="9043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T" sz="2800" b="1" dirty="0"/>
              <a:t>29/7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9675720-6E81-6951-F864-69A32CAD02E5}"/>
              </a:ext>
            </a:extLst>
          </p:cNvPr>
          <p:cNvGrpSpPr/>
          <p:nvPr/>
        </p:nvGrpSpPr>
        <p:grpSpPr>
          <a:xfrm>
            <a:off x="435934" y="808073"/>
            <a:ext cx="11331523" cy="4605697"/>
            <a:chOff x="435934" y="808073"/>
            <a:chExt cx="11331523" cy="4605697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7B3A2CE7-E684-34A3-073C-A3AB466B072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48966" y="1444230"/>
              <a:ext cx="10294068" cy="3969540"/>
            </a:xfrm>
            <a:prstGeom prst="rect">
              <a:avLst/>
            </a:prstGeom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727E1C9-B8B1-519C-FD29-9FFA1A2E1A5F}"/>
                </a:ext>
              </a:extLst>
            </p:cNvPr>
            <p:cNvSpPr/>
            <p:nvPr/>
          </p:nvSpPr>
          <p:spPr>
            <a:xfrm>
              <a:off x="435934" y="808073"/>
              <a:ext cx="10807099" cy="74858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T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7CF0BC2F-4472-05C3-DDDC-43B9AB422E86}"/>
                </a:ext>
              </a:extLst>
            </p:cNvPr>
            <p:cNvSpPr/>
            <p:nvPr/>
          </p:nvSpPr>
          <p:spPr>
            <a:xfrm>
              <a:off x="11070771" y="1431989"/>
              <a:ext cx="696686" cy="39695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T"/>
            </a:p>
          </p:txBody>
        </p:sp>
      </p:grpSp>
      <p:sp>
        <p:nvSpPr>
          <p:cNvPr id="11" name="Right Arrow 10">
            <a:extLst>
              <a:ext uri="{FF2B5EF4-FFF2-40B4-BE49-F238E27FC236}">
                <a16:creationId xmlns:a16="http://schemas.microsoft.com/office/drawing/2014/main" id="{B3141BDC-FCCD-3916-55B9-10408BEFD587}"/>
              </a:ext>
            </a:extLst>
          </p:cNvPr>
          <p:cNvSpPr/>
          <p:nvPr/>
        </p:nvSpPr>
        <p:spPr>
          <a:xfrm>
            <a:off x="36707" y="2438400"/>
            <a:ext cx="904350" cy="664029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T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4F94463-85C1-FD08-18F4-5511AE7F0EFD}"/>
              </a:ext>
            </a:extLst>
          </p:cNvPr>
          <p:cNvSpPr txBox="1"/>
          <p:nvPr/>
        </p:nvSpPr>
        <p:spPr>
          <a:xfrm>
            <a:off x="1109645" y="186364"/>
            <a:ext cx="28309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Targets</a:t>
            </a:r>
            <a:endParaRPr lang="en-IT" sz="2400" b="1" dirty="0"/>
          </a:p>
        </p:txBody>
      </p:sp>
      <p:sp>
        <p:nvSpPr>
          <p:cNvPr id="13" name="Right Arrow 12">
            <a:extLst>
              <a:ext uri="{FF2B5EF4-FFF2-40B4-BE49-F238E27FC236}">
                <a16:creationId xmlns:a16="http://schemas.microsoft.com/office/drawing/2014/main" id="{22277B62-F690-B299-DFD9-7E12E6DA31BB}"/>
              </a:ext>
            </a:extLst>
          </p:cNvPr>
          <p:cNvSpPr/>
          <p:nvPr/>
        </p:nvSpPr>
        <p:spPr>
          <a:xfrm>
            <a:off x="36707" y="1508052"/>
            <a:ext cx="904350" cy="664029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766934263"/>
      </p:ext>
    </p:extLst>
  </p:cSld>
  <p:clrMapOvr>
    <a:masterClrMapping/>
  </p:clrMapOvr>
</p:sld>
</file>

<file path=ppt/theme/theme1.xml><?xml version="1.0" encoding="utf-8"?>
<a:theme xmlns:a="http://schemas.openxmlformats.org/drawingml/2006/main" name="DashVTI">
  <a:themeElements>
    <a:clrScheme name="Custom 6">
      <a:dk1>
        <a:sysClr val="windowText" lastClr="000000"/>
      </a:dk1>
      <a:lt1>
        <a:sysClr val="window" lastClr="FFFFFF"/>
      </a:lt1>
      <a:dk2>
        <a:srgbClr val="0D1C3B"/>
      </a:dk2>
      <a:lt2>
        <a:srgbClr val="F5F2F9"/>
      </a:lt2>
      <a:accent1>
        <a:srgbClr val="1973EB"/>
      </a:accent1>
      <a:accent2>
        <a:srgbClr val="25C8A2"/>
      </a:accent2>
      <a:accent3>
        <a:srgbClr val="BF8ED1"/>
      </a:accent3>
      <a:accent4>
        <a:srgbClr val="FE733C"/>
      </a:accent4>
      <a:accent5>
        <a:srgbClr val="FE5A5A"/>
      </a:accent5>
      <a:accent6>
        <a:srgbClr val="1AC16E"/>
      </a:accent6>
      <a:hlink>
        <a:srgbClr val="1AC16E"/>
      </a:hlink>
      <a:folHlink>
        <a:srgbClr val="00B0F0"/>
      </a:folHlink>
    </a:clrScheme>
    <a:fontScheme name="grandview display">
      <a:majorFont>
        <a:latin typeface="Grandview Display"/>
        <a:ea typeface=""/>
        <a:cs typeface=""/>
      </a:majorFont>
      <a:minorFont>
        <a:latin typeface="Grandview Display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shVTI" id="{0A75137F-CDEB-4E94-A788-9D255EBE1B91}" vid="{DE9A6A09-5855-45A3-8E99-4290ED24057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114</Words>
  <Application>Microsoft Macintosh PowerPoint</Application>
  <PresentationFormat>Widescreen</PresentationFormat>
  <Paragraphs>36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Aptos</vt:lpstr>
      <vt:lpstr>Arial</vt:lpstr>
      <vt:lpstr>Grandview Display</vt:lpstr>
      <vt:lpstr>DashVTI</vt:lpstr>
      <vt:lpstr>A short workshop on ET cryostat design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Ettore Majorana</dc:creator>
  <cp:lastModifiedBy>Ettore Majorana</cp:lastModifiedBy>
  <cp:revision>6</cp:revision>
  <dcterms:created xsi:type="dcterms:W3CDTF">2025-07-28T05:46:26Z</dcterms:created>
  <dcterms:modified xsi:type="dcterms:W3CDTF">2025-09-26T22:10:36Z</dcterms:modified>
</cp:coreProperties>
</file>