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8" r:id="rId4"/>
    <p:sldId id="293" r:id="rId5"/>
    <p:sldId id="294" r:id="rId6"/>
    <p:sldId id="290" r:id="rId7"/>
    <p:sldId id="295" r:id="rId8"/>
    <p:sldId id="296" r:id="rId9"/>
    <p:sldId id="297" r:id="rId10"/>
    <p:sldId id="298" r:id="rId11"/>
    <p:sldId id="299" r:id="rId12"/>
    <p:sldId id="287" r:id="rId13"/>
    <p:sldId id="292" r:id="rId14"/>
    <p:sldId id="29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/>
    <p:restoredTop sz="94663"/>
  </p:normalViewPr>
  <p:slideViewPr>
    <p:cSldViewPr snapToGrid="0">
      <p:cViewPr>
        <p:scale>
          <a:sx n="111" d="100"/>
          <a:sy n="111" d="100"/>
        </p:scale>
        <p:origin x="8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9DCBB-DFD9-0249-9FFA-39D235CFE990}" type="datetimeFigureOut">
              <a:rPr lang="es-ES" smtClean="0"/>
              <a:t>28/8/25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5EB8D-54B5-854E-BF73-C819730824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83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7C354-C20A-7F08-F9F2-F793476C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2F2573-08BF-A743-045C-2567D4E35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F4D036-D9B7-C827-7FE7-6CB8226EB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0F1EEA-30D9-D770-D240-8CB45DEB7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FE2B-0D4F-974D-B285-D6D6936ABE9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13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5EB8D-54B5-854E-BF73-C8197308245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58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43EAD-0303-A08B-3808-B786BF4C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C584904-86F5-C01A-A82D-C7834709C2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ED6965-47F1-DD96-1D0E-1634AB511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80747E-99DD-2590-E93B-3EF3A7446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5EB8D-54B5-854E-BF73-C8197308245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34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619CE-0106-80D8-3FCD-E94B64A32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782BC9-2414-4D38-20DF-ABA4ADAAE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0B71D1-3239-8C99-A998-387113A3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6B36D1-B0F0-45FA-A319-2D8A8ADAD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FE2B-0D4F-974D-B285-D6D6936ABE9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9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5EB8D-54B5-854E-BF73-C8197308245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21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B593-A478-D727-9303-BFEF1F80F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1ACBFBA-4A6F-D53F-A91A-BE5358703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C5441C-1673-927B-FCEC-F2383A68B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44138A-50B1-C31D-CB79-CCC2DA311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FE2B-0D4F-974D-B285-D6D6936ABE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33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BED11-980B-F6BF-21DC-A6F10F8B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8117924-4E84-AEE3-BEB0-A0CFE5C86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9EFDA9B-1638-93DA-FD0C-E4BF5BD68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282D65-A98F-8E4E-3467-5E73065D8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2FE2B-0D4F-974D-B285-D6D6936ABE9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2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86D91-7387-B2CF-36EE-4158F6C7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0E6151-0B89-99D1-B7E1-6F15A6E32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A110B-4041-4DC4-2D1D-03F9781E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1F2F9-6DC0-FE07-5A1E-BA03CE02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AAA7C-0A3E-1503-746D-B299ECB4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02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29525-0452-6646-9E62-9C8C3271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B3387F-0381-467B-C429-6C2A40D4C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CA830F-063F-E4FB-F22C-72E3C225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D5EF0-66D9-D355-2677-8905862D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A48D1-3A6C-2DFC-E13E-D36BAB74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49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5C9FC0-36E5-04EA-8E61-A9AB665A8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BA0999-1EF7-F696-E654-E96D95C4C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3738B-76C9-1AD8-8570-63CCF02E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5D366-EE95-4D62-75DA-8CA67A1B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06E1C8-E9E8-6F13-E5DE-53D418EE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25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F0EE4-8816-A99C-468E-F00A7513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FAF5BE-838E-E6FA-1526-C41F0E970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B3978-260C-47E9-D4A5-51A308B3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C930C-B823-C2BD-7EB6-60A36FF1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B1E1A-92CC-3527-1AC6-2FA85E66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367A7-D340-65AD-EFA6-D5DFE9FE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16748-343B-2335-C813-8DEB3EAC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1F2EA9-14D7-0047-6458-09DF8F06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06041A-CBE1-BBFC-5018-0F260B6A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CAEBF-2BF4-AD1D-2437-7B8391B9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28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195BC-801B-A347-0D88-586B0694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4D0177-CFC6-B860-E89D-6458DF228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161D91-AC8E-A752-AA08-7816EE335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3B13C6-7565-4CD7-2DF8-E25E704F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A271AC-704C-FA9E-9826-F96CCB06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21E4AA-9C7B-5BCE-3F6F-01AAEB6F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4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9DD22-B0E3-6946-53AA-A77C5C5E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DFDE52-DB0B-0C32-8A54-0F0ABA90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C7E124-1378-F3EA-C36C-C59513438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E5641E-AB24-5BFA-C920-A4034DEAE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3C583A-5D61-11B8-7ABB-967E9E54A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0EB3B1-9361-5E64-412B-DB60B5B0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AB8110-40A9-D545-EA4A-3DF8E5E4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A374CA-4170-C064-5B58-BCEC087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61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06CC9-D242-E11F-205E-38C0EA3C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064F7C-845E-54D7-C485-00A6EB72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7293F6-7120-3A4C-4F13-32C51936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276503-91B3-F150-4A7C-9332C56C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0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ECD8A7-64FD-DFC4-414D-7970EFA3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BB7EE6-A68A-EA1D-59BA-C0243E32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7FC906-63F8-DAFA-933C-9C0C7138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06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0867-71D1-2587-322A-3DDA010F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8E570B-BD12-D57A-7DD9-B8CCCBD72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5F87AB-9E96-CF8A-450C-3CC740C0C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325A9-1A88-41A6-3D97-A67E36FA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3D8B42-1F00-F593-17FA-6671E69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75AF19-744B-803C-1529-6955C921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4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44053-3794-154E-6330-8AF7C0B8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AA1F31-D353-523E-12F8-5F8CA885C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67B69C-CB20-5BEC-DEC0-86F8B0BDC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89B17-C799-AAD2-137C-E15FBCD4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3460C4-7B16-9D4F-3108-3265A193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A0364-CB8F-7E38-BC47-6FB995F6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05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F8279C-7CBC-7113-F8BF-6357B2F9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6040FF-F779-BEFB-F9D6-98F8A090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36A4A-F824-1500-899E-1CC183339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B2734-2A88-F245-90F6-E8E8B8588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C09EDD-5BEB-A6E0-3B0C-0AD98A1CA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25F6A-8FD5-8448-B8D8-84E17F33DD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36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E08A3E2-1604-12A9-EA83-9BB2E6B1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6385" y="3125420"/>
            <a:ext cx="7979230" cy="1655762"/>
          </a:xfrm>
        </p:spPr>
        <p:txBody>
          <a:bodyPr>
            <a:norm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Fontbuté,</a:t>
            </a:r>
            <a:endParaRPr lang="es-E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Sebastiano </a:t>
            </a:r>
            <a:r>
              <a:rPr lang="es-ES" sz="2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Bernuzzi</a:t>
            </a:r>
            <a:r>
              <a:rPr lang="es-ES" sz="2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Simone </a:t>
            </a:r>
            <a:r>
              <a:rPr lang="es-ES" sz="2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Albanesi</a:t>
            </a:r>
            <a:r>
              <a:rPr lang="es-ES" sz="2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David </a:t>
            </a:r>
            <a:r>
              <a:rPr lang="es-ES" sz="2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Radice</a:t>
            </a:r>
            <a:r>
              <a:rPr lang="es-ES" sz="2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Alireza </a:t>
            </a:r>
            <a:r>
              <a:rPr lang="es-ES" sz="2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Rashti</a:t>
            </a:r>
            <a:r>
              <a:rPr lang="es-ES" sz="2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William Cook, Boris </a:t>
            </a:r>
            <a:r>
              <a:rPr lang="es-ES" sz="21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Daszuta</a:t>
            </a:r>
            <a:r>
              <a:rPr lang="es-ES" sz="2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Alessandro Nagar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988586-7C1C-6F0C-5FD7-9F640520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1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099F16-C1B1-E11B-F1BF-4547B94E67E9}"/>
              </a:ext>
            </a:extLst>
          </p:cNvPr>
          <p:cNvSpPr txBox="1"/>
          <p:nvPr/>
        </p:nvSpPr>
        <p:spPr>
          <a:xfrm>
            <a:off x="3543300" y="264625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arXiv:2508.03799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6C1CFC6B-1EBF-C666-1AB9-2EBA274C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8E2B658-5B50-8BEA-9E96-219ACEDA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EOB@Work25</a:t>
            </a:r>
          </a:p>
        </p:txBody>
      </p:sp>
      <p:pic>
        <p:nvPicPr>
          <p:cNvPr id="1036" name="Picture 12" descr="University of Jena - YouTube">
            <a:extLst>
              <a:ext uri="{FF2B5EF4-FFF2-40B4-BE49-F238E27FC236}">
                <a16:creationId xmlns:a16="http://schemas.microsoft.com/office/drawing/2014/main" id="{682139EC-6461-7139-F8C4-603FC9CD2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000" y="4446520"/>
            <a:ext cx="1836283" cy="18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06D45A-E7E5-C4A9-A917-86535280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23" y="185112"/>
            <a:ext cx="12192000" cy="2387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s-ES" sz="5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Covariant</a:t>
            </a:r>
            <a:r>
              <a:rPr lang="es-ES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Gauge-</a:t>
            </a:r>
            <a:r>
              <a:rPr lang="es-ES" sz="5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Invariant</a:t>
            </a:r>
            <a:r>
              <a:rPr lang="es-ES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5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Metric-based</a:t>
            </a:r>
            <a:r>
              <a:rPr lang="es-ES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5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</a:t>
            </a:r>
            <a:r>
              <a:rPr lang="es-E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-waves</a:t>
            </a:r>
            <a:r>
              <a:rPr lang="es-E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Relativity</a:t>
            </a:r>
            <a:endParaRPr lang="es-ES" sz="5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uropean Research Council - Wikipedia">
            <a:extLst>
              <a:ext uri="{FF2B5EF4-FFF2-40B4-BE49-F238E27FC236}">
                <a16:creationId xmlns:a16="http://schemas.microsoft.com/office/drawing/2014/main" id="{44E4B8F6-5B4D-9ECD-6A37-D9012C1E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09" y="4492058"/>
            <a:ext cx="1736724" cy="17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8C1CEF5-C24B-E706-737F-DE6B29EF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59" y="4400982"/>
            <a:ext cx="3801254" cy="18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ódigo QR&#10;&#10;El contenido generado por IA puede ser incorrecto.">
            <a:extLst>
              <a:ext uri="{FF2B5EF4-FFF2-40B4-BE49-F238E27FC236}">
                <a16:creationId xmlns:a16="http://schemas.microsoft.com/office/drawing/2014/main" id="{EE24E385-36B1-DE8A-E765-CE04C5DB3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646" y="2139250"/>
            <a:ext cx="1411908" cy="14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96364-AC13-7F1E-3DE2-57B37A524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3A2FE-4E5E-D980-8005-9D2551F5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C961D-E4CF-BD47-C294-DE3FBA6F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BF990-DC7C-AF98-4F08-8B8ABEE9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10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803EDE4-AE67-19B1-B41D-443292A9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8215"/>
            <a:ext cx="10515600" cy="1012666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BBH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capture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01C296-BF28-DB80-8EBE-54D58E307F9D}"/>
              </a:ext>
            </a:extLst>
          </p:cNvPr>
          <p:cNvSpPr/>
          <p:nvPr/>
        </p:nvSpPr>
        <p:spPr>
          <a:xfrm>
            <a:off x="522514" y="4804611"/>
            <a:ext cx="167297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52F906-1712-80A7-8052-5F02FAC00972}"/>
              </a:ext>
            </a:extLst>
          </p:cNvPr>
          <p:cNvSpPr/>
          <p:nvPr/>
        </p:nvSpPr>
        <p:spPr>
          <a:xfrm>
            <a:off x="954506" y="4804611"/>
            <a:ext cx="7291136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1000AAFC-FE63-D9CB-6B20-6000C7A3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10" b="1209"/>
          <a:stretch>
            <a:fillRect/>
          </a:stretch>
        </p:blipFill>
        <p:spPr>
          <a:xfrm>
            <a:off x="6096000" y="2053389"/>
            <a:ext cx="6018723" cy="3194464"/>
          </a:xfrm>
          <a:prstGeom prst="rect">
            <a:avLst/>
          </a:prstGeom>
        </p:spPr>
      </p:pic>
      <p:pic>
        <p:nvPicPr>
          <p:cNvPr id="7" name="Imagen 6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938FDE37-2F59-18A4-7799-15BD664B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37" b="43141"/>
          <a:stretch>
            <a:fillRect/>
          </a:stretch>
        </p:blipFill>
        <p:spPr>
          <a:xfrm>
            <a:off x="77277" y="1040881"/>
            <a:ext cx="6018723" cy="4418170"/>
          </a:xfrm>
          <a:prstGeom prst="rect">
            <a:avLst/>
          </a:prstGeom>
        </p:spPr>
      </p:pic>
      <p:pic>
        <p:nvPicPr>
          <p:cNvPr id="8" name="Imagen 7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3FA51B32-4248-F91D-1163-F465086F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072" b="1209"/>
          <a:stretch>
            <a:fillRect/>
          </a:stretch>
        </p:blipFill>
        <p:spPr>
          <a:xfrm>
            <a:off x="77277" y="5484441"/>
            <a:ext cx="60187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E1E2-E89A-F0BE-14CE-0D3FC374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74E86-CA63-1323-4776-B59D3542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D645B0-CC12-1ECF-7052-BFDC6C24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509F9-9B9F-F89B-B706-7810D1F9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11</a:t>
            </a:fld>
            <a:endParaRPr lang="es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E0C7A41-1E9E-50B7-7AF7-579B77C9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8215"/>
            <a:ext cx="10515600" cy="1012666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F123E66-9483-382B-7596-804591548515}"/>
              </a:ext>
            </a:extLst>
          </p:cNvPr>
          <p:cNvSpPr/>
          <p:nvPr/>
        </p:nvSpPr>
        <p:spPr>
          <a:xfrm>
            <a:off x="522514" y="4804611"/>
            <a:ext cx="167297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59201DE-C2D2-7D05-4846-CBB768127947}"/>
              </a:ext>
            </a:extLst>
          </p:cNvPr>
          <p:cNvSpPr/>
          <p:nvPr/>
        </p:nvSpPr>
        <p:spPr>
          <a:xfrm>
            <a:off x="954506" y="4804611"/>
            <a:ext cx="7291136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Histograma&#10;&#10;El contenido generado por IA puede ser incorrecto.">
            <a:extLst>
              <a:ext uri="{FF2B5EF4-FFF2-40B4-BE49-F238E27FC236}">
                <a16:creationId xmlns:a16="http://schemas.microsoft.com/office/drawing/2014/main" id="{67820A1F-ED49-1E4D-4241-1A965291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20" y="891982"/>
            <a:ext cx="10714980" cy="535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3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D9F7-AF93-1A87-8C1B-B2EA0AC88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D74A2C-E7A5-F26D-68E0-7854899D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0578E-C26C-B726-3BB0-4F36C74C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8FD4B-2441-FEEA-023E-FBAA1A77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12</a:t>
            </a:fld>
            <a:endParaRPr lang="es-ES" dirty="0"/>
          </a:p>
        </p:txBody>
      </p:sp>
      <p:sp>
        <p:nvSpPr>
          <p:cNvPr id="16" name="Marcador de contenido 9">
            <a:extLst>
              <a:ext uri="{FF2B5EF4-FFF2-40B4-BE49-F238E27FC236}">
                <a16:creationId xmlns:a16="http://schemas.microsoft.com/office/drawing/2014/main" id="{9DBC0163-9B3B-492B-38E2-9DFA93FF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324" y="1972568"/>
            <a:ext cx="4283676" cy="3192556"/>
          </a:xfrm>
        </p:spPr>
        <p:txBody>
          <a:bodyPr/>
          <a:lstStyle/>
          <a:p>
            <a:pPr marL="0" indent="0">
              <a:buNone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box-in-box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upcoming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SXS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2400" dirty="0" err="1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Rüter</a:t>
            </a: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+]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A5C215-DF70-3A5E-AD4D-D30BD95D9D48}"/>
              </a:ext>
            </a:extLst>
          </p:cNvPr>
          <p:cNvSpPr txBox="1">
            <a:spLocks/>
          </p:cNvSpPr>
          <p:nvPr/>
        </p:nvSpPr>
        <p:spPr>
          <a:xfrm>
            <a:off x="522514" y="28215"/>
            <a:ext cx="10515600" cy="101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RWZ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scatterings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Imagen 6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F00386CF-5BA6-96A0-5185-C7A8AFE8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740"/>
            <a:ext cx="7894679" cy="52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0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C64FF-97B0-5041-06D5-0FD46E6F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875BB4-6E1B-8C1A-4EE5-196B1F63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13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ECF004-43DC-18C3-B628-01354C26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1C6A7-7FB0-D686-0CBE-2A02B672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D2CA65B-960B-043B-E977-509A5C7E66BF}"/>
              </a:ext>
            </a:extLst>
          </p:cNvPr>
          <p:cNvSpPr txBox="1">
            <a:spLocks/>
          </p:cNvSpPr>
          <p:nvPr/>
        </p:nvSpPr>
        <p:spPr>
          <a:xfrm>
            <a:off x="522513" y="28215"/>
            <a:ext cx="11566567" cy="101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RWZ as input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hyperboloidal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5BEA871-F82E-AEA4-D746-96DFC5D2B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667" y="3418215"/>
            <a:ext cx="4075728" cy="27737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767BFF6-EAA5-1ABD-D47E-E6EBF4709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711" y="885938"/>
            <a:ext cx="3241965" cy="5835537"/>
          </a:xfrm>
          <a:prstGeom prst="rect">
            <a:avLst/>
          </a:prstGeom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95CF6EF7-9C7C-BE09-FC39-F9AC5F57E5C0}"/>
              </a:ext>
            </a:extLst>
          </p:cNvPr>
          <p:cNvSpPr txBox="1">
            <a:spLocks/>
          </p:cNvSpPr>
          <p:nvPr/>
        </p:nvSpPr>
        <p:spPr>
          <a:xfrm>
            <a:off x="429214" y="1079326"/>
            <a:ext cx="7153181" cy="2174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RWZ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wvf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ingoing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at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1+1 RWZ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hyperboloidal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arcador de contenido 9">
            <a:extLst>
              <a:ext uri="{FF2B5EF4-FFF2-40B4-BE49-F238E27FC236}">
                <a16:creationId xmlns:a16="http://schemas.microsoft.com/office/drawing/2014/main" id="{5F4DD5C5-A718-8E2A-98F2-B111B445F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99" y="3253839"/>
            <a:ext cx="2985655" cy="3102511"/>
          </a:xfrm>
        </p:spPr>
        <p:txBody>
          <a:bodyPr>
            <a:normAutofit/>
          </a:bodyPr>
          <a:lstStyle/>
          <a:p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CCE.</a:t>
            </a:r>
          </a:p>
          <a:p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CCE.</a:t>
            </a:r>
          </a:p>
          <a:p>
            <a:r>
              <a:rPr lang="es-E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capture non-linear </a:t>
            </a:r>
            <a:r>
              <a:rPr lang="es-E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wave </a:t>
            </a:r>
            <a:r>
              <a:rPr lang="es-E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8EB6225-7D11-0B63-D2B0-FEEBB7A630F2}"/>
              </a:ext>
            </a:extLst>
          </p:cNvPr>
          <p:cNvSpPr txBox="1"/>
          <p:nvPr/>
        </p:nvSpPr>
        <p:spPr>
          <a:xfrm>
            <a:off x="-807779" y="73028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arXiv:2508.05743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3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3B3C-1658-CA87-25B5-D3537406F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A2299-0300-48CA-0408-7EAAF414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0000"/>
            <a:ext cx="10515600" cy="1325563"/>
          </a:xfrm>
        </p:spPr>
        <p:txBody>
          <a:bodyPr/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74E5C-C954-44AF-9039-F5B384BE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00" y="1415983"/>
            <a:ext cx="108318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A0E0DC-CBEF-901E-5543-534D64C5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14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5C039D-D930-D73A-4BB7-C4233936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111077-44D6-0E2B-E2CC-0ABF38651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9697744-6825-0756-FB13-A6BD1EE3B7CD}"/>
              </a:ext>
            </a:extLst>
          </p:cNvPr>
          <p:cNvSpPr txBox="1">
            <a:spLocks/>
          </p:cNvSpPr>
          <p:nvPr/>
        </p:nvSpPr>
        <p:spPr>
          <a:xfrm>
            <a:off x="674400" y="1567963"/>
            <a:ext cx="1099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BD9C89-2C09-F9EF-38D8-7D73F8BE4605}"/>
              </a:ext>
            </a:extLst>
          </p:cNvPr>
          <p:cNvSpPr txBox="1">
            <a:spLocks/>
          </p:cNvSpPr>
          <p:nvPr/>
        </p:nvSpPr>
        <p:spPr>
          <a:xfrm>
            <a:off x="363900" y="1415982"/>
            <a:ext cx="11360014" cy="4940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comparable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curvature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finite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uncertainties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finite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binary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general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Gauge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inducing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Schwarzschild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simple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extrapolated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hyperboloidal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CCE. </a:t>
            </a: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BC15-4D7D-4E61-AC00-2AA282AF4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01E7B-F006-073D-F54A-570618F2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0000"/>
            <a:ext cx="10515600" cy="1325563"/>
          </a:xfrm>
        </p:spPr>
        <p:txBody>
          <a:bodyPr/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B0156E-F7CE-07D4-5F49-3BD69ED89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00" y="1415982"/>
            <a:ext cx="11464200" cy="474533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specially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coordinate-independent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metric-based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(RWZ)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GW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hyperboloidal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foliations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3E5967-5FEC-B080-E775-FB2DEF6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3A46B8-4859-E883-77FC-761EFA8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F1211-881D-B158-8C5C-EC1913DF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EOB@Work25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8BFFAF6-F19D-5E88-3CAC-E7E80D94D348}"/>
              </a:ext>
            </a:extLst>
          </p:cNvPr>
          <p:cNvSpPr txBox="1">
            <a:spLocks/>
          </p:cNvSpPr>
          <p:nvPr/>
        </p:nvSpPr>
        <p:spPr>
          <a:xfrm>
            <a:off x="363900" y="1415983"/>
            <a:ext cx="1136001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~30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Gauge-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invariant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metric-based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 (GW)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2400" dirty="0" err="1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Abrahams</a:t>
            </a: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</a:t>
            </a:r>
            <a:r>
              <a:rPr lang="es-ES" sz="2400" dirty="0" err="1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Camarda</a:t>
            </a: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Pazos+…]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spherically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Regge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-Wheeler-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Zerilli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Moncrief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064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84EBF-FF2B-2484-A851-87CB6A253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D9FE0-DDEF-E1E9-C6F2-47215F7B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42586-B1EA-885E-B319-050AA465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F7DE7-F799-7394-0122-8EB14AA5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3</a:t>
            </a:fld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FA15BB7-414F-7AF2-132E-DF1078A3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674"/>
            <a:ext cx="10515600" cy="1325563"/>
          </a:xfrm>
        </p:spPr>
        <p:txBody>
          <a:bodyPr/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461EE9-9DD1-511A-AC15-899267A27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3" y="1286449"/>
            <a:ext cx="5511800" cy="876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4692D0-07AB-7E3B-B489-22A0585E3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3" y="2247967"/>
            <a:ext cx="5702300" cy="1168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7513F9-B4BD-7409-AACF-4C79A6A4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416367"/>
            <a:ext cx="4114800" cy="1070517"/>
          </a:xfrm>
          <a:prstGeom prst="rect">
            <a:avLst/>
          </a:prstGeom>
        </p:spPr>
      </p:pic>
      <p:pic>
        <p:nvPicPr>
          <p:cNvPr id="20" name="Imagen 19" descr="Forma&#10;&#10;El contenido generado por IA puede ser incorrecto.">
            <a:extLst>
              <a:ext uri="{FF2B5EF4-FFF2-40B4-BE49-F238E27FC236}">
                <a16:creationId xmlns:a16="http://schemas.microsoft.com/office/drawing/2014/main" id="{9936A337-8F47-C2C8-B172-A6999D0F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40" y="4695157"/>
            <a:ext cx="4042719" cy="876394"/>
          </a:xfrm>
          <a:prstGeom prst="rect">
            <a:avLst/>
          </a:prstGeom>
        </p:spPr>
      </p:pic>
      <p:sp>
        <p:nvSpPr>
          <p:cNvPr id="21" name="Marcador de contenido 9">
            <a:extLst>
              <a:ext uri="{FF2B5EF4-FFF2-40B4-BE49-F238E27FC236}">
                <a16:creationId xmlns:a16="http://schemas.microsoft.com/office/drawing/2014/main" id="{901F87B9-16BF-2EB1-72FB-26B796E54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95939"/>
            <a:ext cx="5778535" cy="5260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(3+1)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onto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spheres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define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Schwarzschild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2-metric.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multipoles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projecting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(3+1)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/vector/ tensor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spherical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harmonics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gauge-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invariant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multipoles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66AFFA3-0198-BEB7-60E2-51836428C8CA}"/>
              </a:ext>
            </a:extLst>
          </p:cNvPr>
          <p:cNvSpPr txBox="1"/>
          <p:nvPr/>
        </p:nvSpPr>
        <p:spPr>
          <a:xfrm>
            <a:off x="1982107" y="5877795"/>
            <a:ext cx="223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A,B = 0,1     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2,3</a:t>
            </a:r>
          </a:p>
        </p:txBody>
      </p:sp>
    </p:spTree>
    <p:extLst>
      <p:ext uri="{BB962C8B-B14F-4D97-AF65-F5344CB8AC3E}">
        <p14:creationId xmlns:p14="http://schemas.microsoft.com/office/powerpoint/2010/main" val="366384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49F7EA-F61F-C3E5-F6DC-8EA893ED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00B346-015F-D5F0-36FF-EF5870A7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0B6B9-EE9B-AAE3-72E2-2B932FF7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4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F4CCED4-9983-1A6B-7509-5DD306159259}"/>
              </a:ext>
            </a:extLst>
          </p:cNvPr>
          <p:cNvCxnSpPr/>
          <p:nvPr/>
        </p:nvCxnSpPr>
        <p:spPr>
          <a:xfrm>
            <a:off x="6096000" y="0"/>
            <a:ext cx="0" cy="635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FD1E90A9-12CA-2151-66A6-B4959427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55194"/>
            <a:ext cx="5834741" cy="715963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Areal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AB6C415-1587-72A3-24EF-AD11C5DFC795}"/>
              </a:ext>
            </a:extLst>
          </p:cNvPr>
          <p:cNvSpPr txBox="1">
            <a:spLocks/>
          </p:cNvSpPr>
          <p:nvPr/>
        </p:nvSpPr>
        <p:spPr>
          <a:xfrm>
            <a:off x="6237516" y="68868"/>
            <a:ext cx="5834741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2-metric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C12D7D-92C4-2BE2-6A34-2A33ECED3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71" y="1002678"/>
            <a:ext cx="3684813" cy="217549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370DD0D-E3EF-29C9-01D9-D424518EBA87}"/>
              </a:ext>
            </a:extLst>
          </p:cNvPr>
          <p:cNvSpPr txBox="1"/>
          <p:nvPr/>
        </p:nvSpPr>
        <p:spPr>
          <a:xfrm>
            <a:off x="6460670" y="3339758"/>
            <a:ext cx="527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inverse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derivatives.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37DD07-935A-97E7-19AC-CEF253592D6B}"/>
              </a:ext>
            </a:extLst>
          </p:cNvPr>
          <p:cNvSpPr txBox="1"/>
          <p:nvPr/>
        </p:nvSpPr>
        <p:spPr>
          <a:xfrm>
            <a:off x="201393" y="936264"/>
            <a:ext cx="5753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(3+1)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 derivatives)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cartesian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spheres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areal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BB4E5B7-4218-9DA4-8991-C73DD88CE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879" y="2099358"/>
            <a:ext cx="1006011" cy="3784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D1DC0F7-AB4B-E58E-9738-92C57B2AA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2" y="3013294"/>
            <a:ext cx="3940622" cy="74298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FDA4A50-7395-2D25-D829-637E808E8F5E}"/>
              </a:ext>
            </a:extLst>
          </p:cNvPr>
          <p:cNvSpPr txBox="1"/>
          <p:nvPr/>
        </p:nvSpPr>
        <p:spPr>
          <a:xfrm>
            <a:off x="201393" y="3882919"/>
            <a:ext cx="5753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(inverse)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Jacobian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Hessian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1st and 2nd time derivative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Areal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+ 1st time derivative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(inverse)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Jacobian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D19154F-1A44-412E-7112-BDD74809C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406" y="4002212"/>
            <a:ext cx="879682" cy="3408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9350A32-A0AB-CCF1-C6E6-CCDDAD684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884" y="4173280"/>
            <a:ext cx="1110334" cy="3668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191D46B-C9B0-9F0D-44F1-370C7741A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341" y="4540087"/>
            <a:ext cx="1589314" cy="3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8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4A532-18FC-DD93-2D8A-4DCCC1D5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1B339-5702-5168-AF9A-F3C9FAC3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3E3D0-7DC9-79CE-BE25-48047519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AD522-B4F4-AB3E-2F63-BFEE5F58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5F6A-8FD5-8448-B8D8-84E17F33DD75}" type="slidenum">
              <a:rPr lang="es-ES" smtClean="0"/>
              <a:t>5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6FBA060-1700-B1C7-2F48-977FE6F7CF05}"/>
              </a:ext>
            </a:extLst>
          </p:cNvPr>
          <p:cNvCxnSpPr/>
          <p:nvPr/>
        </p:nvCxnSpPr>
        <p:spPr>
          <a:xfrm>
            <a:off x="6096000" y="0"/>
            <a:ext cx="0" cy="6356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2DF9FBF9-DFE5-576A-6CB6-FBB59E28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55194"/>
            <a:ext cx="5834741" cy="715963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s-E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Multipoles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5E45DD3-9889-6164-1680-D07354CAD040}"/>
              </a:ext>
            </a:extLst>
          </p:cNvPr>
          <p:cNvSpPr txBox="1">
            <a:spLocks/>
          </p:cNvSpPr>
          <p:nvPr/>
        </p:nvSpPr>
        <p:spPr>
          <a:xfrm>
            <a:off x="6237516" y="68868"/>
            <a:ext cx="5834741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s-E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s-E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E1EA9E-2533-0AE7-EA9B-AAC56FB2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591" b="30213"/>
          <a:stretch>
            <a:fillRect/>
          </a:stretch>
        </p:blipFill>
        <p:spPr>
          <a:xfrm>
            <a:off x="223158" y="896193"/>
            <a:ext cx="5627910" cy="23804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F47ADB7-4919-F441-BCF3-6C701A5F7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63" y="4432214"/>
            <a:ext cx="5673899" cy="17155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83E3FB4-5DF3-CE12-8511-618CA703A870}"/>
              </a:ext>
            </a:extLst>
          </p:cNvPr>
          <p:cNvSpPr/>
          <p:nvPr/>
        </p:nvSpPr>
        <p:spPr>
          <a:xfrm>
            <a:off x="246152" y="4517571"/>
            <a:ext cx="5627910" cy="16301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D6B9213-E922-C514-2E16-B070FF88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470" r="27591"/>
          <a:stretch>
            <a:fillRect/>
          </a:stretch>
        </p:blipFill>
        <p:spPr>
          <a:xfrm>
            <a:off x="254589" y="3276600"/>
            <a:ext cx="5627910" cy="5297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C09EC9C-F009-BB66-04F7-A77BBE5DE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16" y="3818784"/>
            <a:ext cx="3687526" cy="39229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BC1B8D6-A3B2-7E85-5FFF-2819B2754355}"/>
              </a:ext>
            </a:extLst>
          </p:cNvPr>
          <p:cNvSpPr/>
          <p:nvPr/>
        </p:nvSpPr>
        <p:spPr>
          <a:xfrm>
            <a:off x="246152" y="820576"/>
            <a:ext cx="5627910" cy="35693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096C8A4-3CC8-CCB3-F375-BE518D09C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391" y="896193"/>
            <a:ext cx="2899225" cy="83924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4F4F1B8-7B1B-D49E-7DB9-90439C575D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274"/>
          <a:stretch>
            <a:fillRect/>
          </a:stretch>
        </p:blipFill>
        <p:spPr>
          <a:xfrm>
            <a:off x="9406616" y="1066790"/>
            <a:ext cx="1933578" cy="49805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FB541BF-3508-6561-23B3-BADF99B1C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7535" y="1706778"/>
            <a:ext cx="4334702" cy="53723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3BC83C2-A12C-7ECC-5B8A-9564529504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4057" y="3031303"/>
            <a:ext cx="2464384" cy="50475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22A0C48-697C-D397-6D49-395CA9321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5642" y="3605316"/>
            <a:ext cx="2238488" cy="5372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19F628A-C2E7-9F13-01D7-36BDA83DEF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0306" y="4777975"/>
            <a:ext cx="5311886" cy="1525025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90647A40-F2B9-BEFF-13BB-CA1A80532A34}"/>
              </a:ext>
            </a:extLst>
          </p:cNvPr>
          <p:cNvSpPr/>
          <p:nvPr/>
        </p:nvSpPr>
        <p:spPr>
          <a:xfrm>
            <a:off x="6340932" y="826835"/>
            <a:ext cx="5627910" cy="2035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655695-C171-66B3-572B-8C44A030983C}"/>
              </a:ext>
            </a:extLst>
          </p:cNvPr>
          <p:cNvSpPr/>
          <p:nvPr/>
        </p:nvSpPr>
        <p:spPr>
          <a:xfrm>
            <a:off x="6340932" y="3033190"/>
            <a:ext cx="5627910" cy="16814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828E4C12-8C09-ED42-02B2-6ADD5C910D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2090" y="2363265"/>
            <a:ext cx="4645592" cy="339729"/>
          </a:xfrm>
          <a:prstGeom prst="rect">
            <a:avLst/>
          </a:prstGeom>
        </p:spPr>
      </p:pic>
      <p:pic>
        <p:nvPicPr>
          <p:cNvPr id="33" name="Imagen 32" descr="Forma&#10;&#10;El contenido generado por IA puede ser incorrecto.">
            <a:extLst>
              <a:ext uri="{FF2B5EF4-FFF2-40B4-BE49-F238E27FC236}">
                <a16:creationId xmlns:a16="http://schemas.microsoft.com/office/drawing/2014/main" id="{D6A08C1A-2A93-B701-EDE9-983602763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1462" y="4211812"/>
            <a:ext cx="2559504" cy="4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4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49FDB-F13F-E121-F911-6FAA5EEEF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DE7F9-033D-A882-D861-B9B1F7AB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90000"/>
            <a:ext cx="10515600" cy="1325563"/>
          </a:xfrm>
        </p:spPr>
        <p:txBody>
          <a:bodyPr/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3D08E-C952-6318-754E-A9521863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00" y="1415563"/>
            <a:ext cx="1130610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GR-</a:t>
            </a:r>
            <a:r>
              <a:rPr lang="es-ES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Athena</a:t>
            </a:r>
            <a:r>
              <a:rPr lang="es-ES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++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Weyl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CCE (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PittNull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NS. </a:t>
            </a:r>
            <a:r>
              <a:rPr lang="es-ES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dirty="0" err="1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Baiotti</a:t>
            </a:r>
            <a:r>
              <a:rPr lang="es-ES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+]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RNS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collapse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rotating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BBH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quasi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-circular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dynamical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capture / (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scattering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BNS </a:t>
            </a:r>
            <a:r>
              <a:rPr 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74862C-B931-C07D-4D32-8B6B46AE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6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3910F-B493-6C7C-42D0-53F8E101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F87F6D-8144-AF65-E7B2-49D7D18D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BA64D5C-C720-F8F7-5352-C1A3B5BFB883}"/>
              </a:ext>
            </a:extLst>
          </p:cNvPr>
          <p:cNvSpPr txBox="1">
            <a:spLocks/>
          </p:cNvSpPr>
          <p:nvPr/>
        </p:nvSpPr>
        <p:spPr>
          <a:xfrm>
            <a:off x="674400" y="1567963"/>
            <a:ext cx="1099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5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DEAA-AD20-889F-C122-139FF4A3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DD03F-B683-7445-187B-A3196F70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59E83-97B0-5D03-19F2-F7F847B9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00C59-7DA8-EDC3-8525-7C64BBA8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7</a:t>
            </a:fld>
            <a:endParaRPr lang="es-ES" dirty="0"/>
          </a:p>
        </p:txBody>
      </p:sp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B9F30326-F8F4-81A2-FE49-1663E6BC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8" y="1056461"/>
            <a:ext cx="8211652" cy="3732569"/>
          </a:xfrm>
          <a:prstGeom prst="rect">
            <a:avLst/>
          </a:prstGeom>
        </p:spPr>
      </p:pic>
      <p:pic>
        <p:nvPicPr>
          <p:cNvPr id="9" name="Imagen 8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8BEE543D-A6FA-B2BA-AB49-B7C9619D91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513" b="1386"/>
          <a:stretch>
            <a:fillRect/>
          </a:stretch>
        </p:blipFill>
        <p:spPr>
          <a:xfrm>
            <a:off x="18543" y="4789030"/>
            <a:ext cx="8371623" cy="14699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0C55D8-D031-2890-5C3F-8CA52641DECD}"/>
              </a:ext>
            </a:extLst>
          </p:cNvPr>
          <p:cNvSpPr/>
          <p:nvPr/>
        </p:nvSpPr>
        <p:spPr>
          <a:xfrm>
            <a:off x="154162" y="4711132"/>
            <a:ext cx="167297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421A13-A705-4F06-3353-A9678B9C5E33}"/>
              </a:ext>
            </a:extLst>
          </p:cNvPr>
          <p:cNvSpPr/>
          <p:nvPr/>
        </p:nvSpPr>
        <p:spPr>
          <a:xfrm>
            <a:off x="626596" y="4711132"/>
            <a:ext cx="7668318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D711F1-0489-EED2-2BAE-F1E5E88D7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782" y="1359549"/>
            <a:ext cx="3091189" cy="5828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79CC86-2B1A-61B0-75FE-051CFB113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782" y="3244932"/>
            <a:ext cx="2827280" cy="6810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784CABE-9C2D-D1E7-FAD6-3C30ED19D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782" y="4290937"/>
            <a:ext cx="1763132" cy="5745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0833222-9CE5-A1F1-5992-E84488512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337" y="5228571"/>
            <a:ext cx="1919626" cy="629637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A2DEF9FE-8F8B-6335-9C92-E776405D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8215"/>
            <a:ext cx="10515600" cy="1012666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DD348794-E8C5-979D-FA09-533D3A23E2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337" y="2405919"/>
            <a:ext cx="3076323" cy="47409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14149E3B-A11D-C39E-F76C-BA95C20116F7}"/>
              </a:ext>
            </a:extLst>
          </p:cNvPr>
          <p:cNvSpPr/>
          <p:nvPr/>
        </p:nvSpPr>
        <p:spPr>
          <a:xfrm>
            <a:off x="8377990" y="3243052"/>
            <a:ext cx="3091189" cy="62033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072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072D8-7B42-2384-F8C7-C38E2E93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0E83B-A272-2D54-14B8-6527ABF7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D7190-C8DD-3FCE-9C63-A2D11E3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8AD89-ABED-C70E-EFB3-63D6B708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8</a:t>
            </a:fld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9DBFE3-568B-4660-4409-BB1C29B78631}"/>
              </a:ext>
            </a:extLst>
          </p:cNvPr>
          <p:cNvSpPr/>
          <p:nvPr/>
        </p:nvSpPr>
        <p:spPr>
          <a:xfrm>
            <a:off x="522514" y="4804611"/>
            <a:ext cx="167297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5C61D34-7075-0727-131F-158D91A6A997}"/>
              </a:ext>
            </a:extLst>
          </p:cNvPr>
          <p:cNvSpPr/>
          <p:nvPr/>
        </p:nvSpPr>
        <p:spPr>
          <a:xfrm>
            <a:off x="954506" y="4804611"/>
            <a:ext cx="7291136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F8AB68-5519-9E3A-AA56-D8DA7C1D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57" y="1700660"/>
            <a:ext cx="5486400" cy="4572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A84530F-CA32-DA90-839C-633501F3EB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93"/>
          <a:stretch>
            <a:fillRect/>
          </a:stretch>
        </p:blipFill>
        <p:spPr>
          <a:xfrm>
            <a:off x="522514" y="1061504"/>
            <a:ext cx="5221048" cy="5127466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4C4DA1EA-2FAB-2462-43EB-2A196C96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28215"/>
            <a:ext cx="10515600" cy="1012666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RNS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E26F4E-D0F4-CA6E-BBAA-2E659D0A2007}"/>
              </a:ext>
            </a:extLst>
          </p:cNvPr>
          <p:cNvSpPr txBox="1"/>
          <p:nvPr/>
        </p:nvSpPr>
        <p:spPr>
          <a:xfrm>
            <a:off x="5873337" y="662906"/>
            <a:ext cx="1596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sz="2400" dirty="0" err="1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Nakano</a:t>
            </a:r>
            <a:r>
              <a:rPr lang="es-ES" sz="2400" dirty="0">
                <a:solidFill>
                  <a:srgbClr val="2D2D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+]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C9D5110-A2B7-EF69-D5B5-04A118974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257" y="1154299"/>
            <a:ext cx="5847757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9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3357C-CA24-D98B-4A6E-9DF8808F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E0E48-7A6A-E64F-12EE-78994512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September 4th, 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04745-7E4D-56E9-E9B6-69214E2E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EOB@Work25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34EAB6-9D9C-A4C4-40B8-0C2CCF7A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9B74-74BF-274B-ACB2-0B0EFA338ACB}" type="slidenum">
              <a:rPr lang="es-ES" smtClean="0"/>
              <a:t>9</a:t>
            </a:fld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6D1F075-3D40-5BA7-D860-EE341D37F490}"/>
              </a:ext>
            </a:extLst>
          </p:cNvPr>
          <p:cNvSpPr/>
          <p:nvPr/>
        </p:nvSpPr>
        <p:spPr>
          <a:xfrm>
            <a:off x="522514" y="4804611"/>
            <a:ext cx="167297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EEC28D-3A0D-E701-0BCD-49C45FFE7ED6}"/>
              </a:ext>
            </a:extLst>
          </p:cNvPr>
          <p:cNvSpPr/>
          <p:nvPr/>
        </p:nvSpPr>
        <p:spPr>
          <a:xfrm>
            <a:off x="954506" y="4804611"/>
            <a:ext cx="7291136" cy="12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5EF0BC-25C9-B733-687F-F8306250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3" y="1056142"/>
            <a:ext cx="4198448" cy="53980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E060DB-8222-6141-3547-0423466A9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8" t="1847" r="595" b="1390"/>
          <a:stretch>
            <a:fillRect/>
          </a:stretch>
        </p:blipFill>
        <p:spPr>
          <a:xfrm>
            <a:off x="4357012" y="1040881"/>
            <a:ext cx="7777260" cy="5300208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3B578AF7-7C72-0670-8B47-F33D5799298E}"/>
              </a:ext>
            </a:extLst>
          </p:cNvPr>
          <p:cNvSpPr txBox="1">
            <a:spLocks/>
          </p:cNvSpPr>
          <p:nvPr/>
        </p:nvSpPr>
        <p:spPr>
          <a:xfrm>
            <a:off x="522514" y="28215"/>
            <a:ext cx="10515600" cy="101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BBH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spacetime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-Circular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40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680</Words>
  <Application>Microsoft Macintosh PowerPoint</Application>
  <PresentationFormat>Panorámica</PresentationFormat>
  <Paragraphs>116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Simplified Arabic Fixed</vt:lpstr>
      <vt:lpstr>Times New Roman</vt:lpstr>
      <vt:lpstr>Wingdings</vt:lpstr>
      <vt:lpstr>Tema de Office</vt:lpstr>
      <vt:lpstr>Covariant and Gauge-Invariant Metric-based Gravitational-waves Extraction in Numerical Relativity</vt:lpstr>
      <vt:lpstr>Context and motivation</vt:lpstr>
      <vt:lpstr>Algorithm structure</vt:lpstr>
      <vt:lpstr>1. Interpolation + Areal radius</vt:lpstr>
      <vt:lpstr>3. Even/odd Multipoles computation</vt:lpstr>
      <vt:lpstr>Simulations</vt:lpstr>
      <vt:lpstr>TOV spacetime: diagnostics</vt:lpstr>
      <vt:lpstr>RNS spacetime</vt:lpstr>
      <vt:lpstr>Presentación de PowerPoint</vt:lpstr>
      <vt:lpstr>BBH spacetime: Dynamical capture</vt:lpstr>
      <vt:lpstr>BNS spacetime</vt:lpstr>
      <vt:lpstr>Presentación de PowerPoint</vt:lpstr>
      <vt:lpstr>Presentación de PowerPoint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Fontbuté Ortuño</dc:creator>
  <cp:lastModifiedBy>Joan Fontbuté Ortuño</cp:lastModifiedBy>
  <cp:revision>7</cp:revision>
  <dcterms:created xsi:type="dcterms:W3CDTF">2025-08-28T16:31:26Z</dcterms:created>
  <dcterms:modified xsi:type="dcterms:W3CDTF">2025-09-04T07:57:26Z</dcterms:modified>
</cp:coreProperties>
</file>