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91" r:id="rId10"/>
    <p:sldId id="292" r:id="rId11"/>
    <p:sldId id="267" r:id="rId12"/>
    <p:sldId id="268" r:id="rId13"/>
    <p:sldId id="293" r:id="rId14"/>
    <p:sldId id="270" r:id="rId15"/>
    <p:sldId id="281" r:id="rId16"/>
    <p:sldId id="282" r:id="rId17"/>
    <p:sldId id="294" r:id="rId18"/>
    <p:sldId id="283" r:id="rId19"/>
    <p:sldId id="285" r:id="rId20"/>
    <p:sldId id="284" r:id="rId21"/>
    <p:sldId id="286" r:id="rId22"/>
    <p:sldId id="275" r:id="rId23"/>
    <p:sldId id="276" r:id="rId24"/>
    <p:sldId id="278" r:id="rId25"/>
    <p:sldId id="295" r:id="rId26"/>
    <p:sldId id="296" r:id="rId27"/>
    <p:sldId id="297" r:id="rId28"/>
    <p:sldId id="289" r:id="rId29"/>
    <p:sldId id="299" r:id="rId30"/>
    <p:sldId id="300" r:id="rId31"/>
    <p:sldId id="301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2"/>
    <p:restoredTop sz="94776"/>
  </p:normalViewPr>
  <p:slideViewPr>
    <p:cSldViewPr snapToGrid="0">
      <p:cViewPr varScale="1">
        <p:scale>
          <a:sx n="110" d="100"/>
          <a:sy n="110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3CE0-3C58-4F43-90E5-AD6A35D90F7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2757-8D08-C54A-A68E-8ECE66FF8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33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2757-8D08-C54A-A68E-8ECE66FF87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25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2757-8D08-C54A-A68E-8ECE66FF87A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3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21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3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9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35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3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51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02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7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2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618602-801D-4CC3-A23C-40B5C172DF2E}" type="datetimeFigureOut">
              <a:rPr lang="it-IT" smtClean="0"/>
              <a:t>31/08/25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C3D43A-41F6-4CC7-B4D3-4C41A0A3E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22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04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0A2E36-0A47-013E-BED7-861F186A54FF}"/>
              </a:ext>
            </a:extLst>
          </p:cNvPr>
          <p:cNvSpPr txBox="1"/>
          <p:nvPr/>
        </p:nvSpPr>
        <p:spPr>
          <a:xfrm>
            <a:off x="797526" y="213596"/>
            <a:ext cx="10765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RESUMMING PM AND PN GRAVITATIONAL </a:t>
            </a:r>
          </a:p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WAVEFORM EXPANSIONS</a:t>
            </a:r>
          </a:p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FCDBB5-41AD-CED2-07D8-73E2EAC1221F}"/>
              </a:ext>
            </a:extLst>
          </p:cNvPr>
          <p:cNvSpPr txBox="1"/>
          <p:nvPr/>
        </p:nvSpPr>
        <p:spPr>
          <a:xfrm>
            <a:off x="797525" y="1504541"/>
            <a:ext cx="108720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EOB@work25: 10 </a:t>
            </a:r>
            <a:r>
              <a:rPr 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</a:t>
            </a:r>
            <a:r>
              <a:rPr 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it-IT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(Turin University)</a:t>
            </a:r>
          </a:p>
          <a:p>
            <a:endParaRPr lang="it-IT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Andrea Cipriani</a:t>
            </a:r>
          </a:p>
          <a:p>
            <a:r>
              <a:rPr lang="it-IT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2502.20881  with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Di Russo,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Fucito, J.F. Morales, H.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Poghosyan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Poghossian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with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Nagar, </a:t>
            </a:r>
            <a:r>
              <a:rPr lang="it-IT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Fucito, J.F. Morales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1F0B20-8AFC-EE7B-59A7-64B00410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2" y="4277032"/>
            <a:ext cx="6651761" cy="17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'INFN CAMBIA LOGO">
            <a:extLst>
              <a:ext uri="{FF2B5EF4-FFF2-40B4-BE49-F238E27FC236}">
                <a16:creationId xmlns:a16="http://schemas.microsoft.com/office/drawing/2014/main" id="{BBAD4494-E802-5A18-8B3D-119F594B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05" y="3977415"/>
            <a:ext cx="4200832" cy="23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92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5E35F-689A-7988-25C5-AFF6E536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C32409-AB37-179D-0B95-E8AFE0D68E3F}"/>
              </a:ext>
            </a:extLst>
          </p:cNvPr>
          <p:cNvSpPr txBox="1"/>
          <p:nvPr/>
        </p:nvSpPr>
        <p:spPr>
          <a:xfrm>
            <a:off x="948248" y="284531"/>
            <a:ext cx="1054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FORMULAE AND NEAR HORIZON ZONE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0F2CC1F-DFC3-2745-90DC-1EA0BFEE0927}"/>
                  </a:ext>
                </a:extLst>
              </p:cNvPr>
              <p:cNvSpPr txBox="1"/>
              <p:nvPr/>
            </p:nvSpPr>
            <p:spPr>
              <a:xfrm>
                <a:off x="798652" y="1145894"/>
                <a:ext cx="11159328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ansatz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extrapolate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≃1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standard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rule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introduce the following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zone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≃1)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by the following connection formula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0F2CC1F-DFC3-2745-90DC-1EA0BFEE0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2" y="1145894"/>
                <a:ext cx="11159328" cy="5016758"/>
              </a:xfrm>
              <a:prstGeom prst="rect">
                <a:avLst/>
              </a:prstGeom>
              <a:blipFill>
                <a:blip r:embed="rId2"/>
                <a:stretch>
                  <a:fillRect l="-341" t="-758" b="-1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testo, Carattere, bianco, linea&#10;&#10;Il contenuto generato dall'IA potrebbe non essere corretto.">
            <a:extLst>
              <a:ext uri="{FF2B5EF4-FFF2-40B4-BE49-F238E27FC236}">
                <a16:creationId xmlns:a16="http://schemas.microsoft.com/office/drawing/2014/main" id="{5AF1E4E8-D116-F112-C820-C2FCE7BA0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14" y="3556156"/>
            <a:ext cx="4777321" cy="774700"/>
          </a:xfrm>
          <a:prstGeom prst="rect">
            <a:avLst/>
          </a:prstGeom>
        </p:spPr>
      </p:pic>
      <p:pic>
        <p:nvPicPr>
          <p:cNvPr id="9" name="Immagine 8" descr="Immagine che contiene Carattere, bianco, testo, tipografia&#10;&#10;Il contenuto generato dall'IA potrebbe non essere corretto.">
            <a:extLst>
              <a:ext uri="{FF2B5EF4-FFF2-40B4-BE49-F238E27FC236}">
                <a16:creationId xmlns:a16="http://schemas.microsoft.com/office/drawing/2014/main" id="{95A52BDB-7FD3-A2FA-808A-1BF1F4EB8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74" y="5567755"/>
            <a:ext cx="2870200" cy="800100"/>
          </a:xfrm>
          <a:prstGeom prst="rect">
            <a:avLst/>
          </a:prstGeom>
        </p:spPr>
      </p:pic>
      <p:pic>
        <p:nvPicPr>
          <p:cNvPr id="13" name="Immagine 12" descr="Immagine che contiene Carattere, testo, calligrafia, bianco&#10;&#10;Il contenuto generato dall'IA potrebbe non essere corretto.">
            <a:extLst>
              <a:ext uri="{FF2B5EF4-FFF2-40B4-BE49-F238E27FC236}">
                <a16:creationId xmlns:a16="http://schemas.microsoft.com/office/drawing/2014/main" id="{6ACFB616-3E2F-AECE-140C-9DF0BD949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52" y="4932755"/>
            <a:ext cx="4178300" cy="635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39ED9F1-6923-1ED5-25BD-F4C18CAD6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02" y="2799081"/>
            <a:ext cx="7361078" cy="480487"/>
          </a:xfrm>
          <a:prstGeom prst="rect">
            <a:avLst/>
          </a:prstGeom>
        </p:spPr>
      </p:pic>
      <p:pic>
        <p:nvPicPr>
          <p:cNvPr id="18" name="Immagine 17" descr="Immagine che contiene Carattere, bianco, test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E08A6F9-24F0-4EF3-254F-2A2D04D13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49" y="2799081"/>
            <a:ext cx="2475501" cy="6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70C469-AE60-DCAC-CF53-F8CC35905DF9}"/>
              </a:ext>
            </a:extLst>
          </p:cNvPr>
          <p:cNvSpPr txBox="1"/>
          <p:nvPr/>
        </p:nvSpPr>
        <p:spPr>
          <a:xfrm>
            <a:off x="4055729" y="348668"/>
            <a:ext cx="40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PICTURE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CC8E5E1-8FE6-E4AC-34C2-FA467C074B87}"/>
              </a:ext>
            </a:extLst>
          </p:cNvPr>
          <p:cNvCxnSpPr>
            <a:cxnSpLocks/>
          </p:cNvCxnSpPr>
          <p:nvPr/>
        </p:nvCxnSpPr>
        <p:spPr>
          <a:xfrm>
            <a:off x="1701479" y="2627454"/>
            <a:ext cx="84958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8B3B006-CAAA-0EFE-2B23-53FC7D50D1D1}"/>
                  </a:ext>
                </a:extLst>
              </p:cNvPr>
              <p:cNvSpPr txBox="1"/>
              <p:nvPr/>
            </p:nvSpPr>
            <p:spPr>
              <a:xfrm>
                <a:off x="532823" y="1201362"/>
                <a:ext cx="1266463" cy="107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</a:t>
                </a:r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zone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↔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8B3B006-CAAA-0EFE-2B23-53FC7D50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3" y="1201362"/>
                <a:ext cx="1266463" cy="1071575"/>
              </a:xfrm>
              <a:prstGeom prst="rect">
                <a:avLst/>
              </a:prstGeom>
              <a:blipFill>
                <a:blip r:embed="rId2"/>
                <a:stretch>
                  <a:fillRect l="-1980" t="-1163" r="-1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E0E499E-4BD1-5A90-1D94-38B0CA17C781}"/>
                  </a:ext>
                </a:extLst>
              </p:cNvPr>
              <p:cNvSpPr txBox="1"/>
              <p:nvPr/>
            </p:nvSpPr>
            <p:spPr>
              <a:xfrm>
                <a:off x="10553905" y="1486563"/>
                <a:ext cx="1209212" cy="82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 </a:t>
                </a:r>
                <a:r>
                  <a:rPr lang="it-IT" sz="1600" b="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=∞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E0E499E-4BD1-5A90-1D94-38B0CA17C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905" y="1486563"/>
                <a:ext cx="1209212" cy="825354"/>
              </a:xfrm>
              <a:prstGeom prst="rect">
                <a:avLst/>
              </a:prstGeom>
              <a:blipFill>
                <a:blip r:embed="rId3"/>
                <a:stretch>
                  <a:fillRect l="-2062" t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FDBCA16-5E4E-AB38-564B-3193F78D8CBB}"/>
              </a:ext>
            </a:extLst>
          </p:cNvPr>
          <p:cNvCxnSpPr>
            <a:cxnSpLocks/>
          </p:cNvCxnSpPr>
          <p:nvPr/>
        </p:nvCxnSpPr>
        <p:spPr>
          <a:xfrm flipH="1">
            <a:off x="10185722" y="2231026"/>
            <a:ext cx="509284" cy="338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A0AE6CC-9011-800C-76A2-BF09AF373844}"/>
              </a:ext>
            </a:extLst>
          </p:cNvPr>
          <p:cNvCxnSpPr>
            <a:cxnSpLocks/>
          </p:cNvCxnSpPr>
          <p:nvPr/>
        </p:nvCxnSpPr>
        <p:spPr>
          <a:xfrm>
            <a:off x="1360026" y="2202088"/>
            <a:ext cx="380035" cy="42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igura a mano libera 20">
            <a:extLst>
              <a:ext uri="{FF2B5EF4-FFF2-40B4-BE49-F238E27FC236}">
                <a16:creationId xmlns:a16="http://schemas.microsoft.com/office/drawing/2014/main" id="{FAE5ECC5-0303-7055-6E02-895ACD298C97}"/>
              </a:ext>
            </a:extLst>
          </p:cNvPr>
          <p:cNvSpPr/>
          <p:nvPr/>
        </p:nvSpPr>
        <p:spPr>
          <a:xfrm>
            <a:off x="4849791" y="2372809"/>
            <a:ext cx="104172" cy="486137"/>
          </a:xfrm>
          <a:custGeom>
            <a:avLst/>
            <a:gdLst>
              <a:gd name="connsiteX0" fmla="*/ 57873 w 104172"/>
              <a:gd name="connsiteY0" fmla="*/ 0 h 486137"/>
              <a:gd name="connsiteX1" fmla="*/ 11575 w 104172"/>
              <a:gd name="connsiteY1" fmla="*/ 150471 h 486137"/>
              <a:gd name="connsiteX2" fmla="*/ 0 w 104172"/>
              <a:gd name="connsiteY2" fmla="*/ 185195 h 486137"/>
              <a:gd name="connsiteX3" fmla="*/ 34724 w 104172"/>
              <a:gd name="connsiteY3" fmla="*/ 370390 h 486137"/>
              <a:gd name="connsiteX4" fmla="*/ 46299 w 104172"/>
              <a:gd name="connsiteY4" fmla="*/ 405114 h 486137"/>
              <a:gd name="connsiteX5" fmla="*/ 104172 w 104172"/>
              <a:gd name="connsiteY5" fmla="*/ 486137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72" h="486137">
                <a:moveTo>
                  <a:pt x="57873" y="0"/>
                </a:moveTo>
                <a:cubicBezTo>
                  <a:pt x="28024" y="104475"/>
                  <a:pt x="43603" y="54386"/>
                  <a:pt x="11575" y="150471"/>
                </a:cubicBezTo>
                <a:lnTo>
                  <a:pt x="0" y="185195"/>
                </a:lnTo>
                <a:cubicBezTo>
                  <a:pt x="9519" y="261341"/>
                  <a:pt x="10171" y="296732"/>
                  <a:pt x="34724" y="370390"/>
                </a:cubicBezTo>
                <a:cubicBezTo>
                  <a:pt x="38582" y="381965"/>
                  <a:pt x="40374" y="394449"/>
                  <a:pt x="46299" y="405114"/>
                </a:cubicBezTo>
                <a:cubicBezTo>
                  <a:pt x="77128" y="460606"/>
                  <a:pt x="76551" y="458516"/>
                  <a:pt x="104172" y="4861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>
            <a:extLst>
              <a:ext uri="{FF2B5EF4-FFF2-40B4-BE49-F238E27FC236}">
                <a16:creationId xmlns:a16="http://schemas.microsoft.com/office/drawing/2014/main" id="{45EDAF3A-2DEF-43F6-3B98-FC3950A73941}"/>
              </a:ext>
            </a:extLst>
          </p:cNvPr>
          <p:cNvSpPr/>
          <p:nvPr/>
        </p:nvSpPr>
        <p:spPr>
          <a:xfrm rot="10800000">
            <a:off x="6134583" y="2395960"/>
            <a:ext cx="104172" cy="486137"/>
          </a:xfrm>
          <a:custGeom>
            <a:avLst/>
            <a:gdLst>
              <a:gd name="connsiteX0" fmla="*/ 57873 w 104172"/>
              <a:gd name="connsiteY0" fmla="*/ 0 h 486137"/>
              <a:gd name="connsiteX1" fmla="*/ 11575 w 104172"/>
              <a:gd name="connsiteY1" fmla="*/ 150471 h 486137"/>
              <a:gd name="connsiteX2" fmla="*/ 0 w 104172"/>
              <a:gd name="connsiteY2" fmla="*/ 185195 h 486137"/>
              <a:gd name="connsiteX3" fmla="*/ 34724 w 104172"/>
              <a:gd name="connsiteY3" fmla="*/ 370390 h 486137"/>
              <a:gd name="connsiteX4" fmla="*/ 46299 w 104172"/>
              <a:gd name="connsiteY4" fmla="*/ 405114 h 486137"/>
              <a:gd name="connsiteX5" fmla="*/ 104172 w 104172"/>
              <a:gd name="connsiteY5" fmla="*/ 486137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72" h="486137">
                <a:moveTo>
                  <a:pt x="57873" y="0"/>
                </a:moveTo>
                <a:cubicBezTo>
                  <a:pt x="28024" y="104475"/>
                  <a:pt x="43603" y="54386"/>
                  <a:pt x="11575" y="150471"/>
                </a:cubicBezTo>
                <a:lnTo>
                  <a:pt x="0" y="185195"/>
                </a:lnTo>
                <a:cubicBezTo>
                  <a:pt x="9519" y="261341"/>
                  <a:pt x="10171" y="296732"/>
                  <a:pt x="34724" y="370390"/>
                </a:cubicBezTo>
                <a:cubicBezTo>
                  <a:pt x="38582" y="381965"/>
                  <a:pt x="40374" y="394449"/>
                  <a:pt x="46299" y="405114"/>
                </a:cubicBezTo>
                <a:cubicBezTo>
                  <a:pt x="77128" y="460606"/>
                  <a:pt x="76551" y="458516"/>
                  <a:pt x="104172" y="48613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0C53AB82-FAD1-5FD4-78BA-8E59CD1678E6}"/>
              </a:ext>
            </a:extLst>
          </p:cNvPr>
          <p:cNvSpPr/>
          <p:nvPr/>
        </p:nvSpPr>
        <p:spPr>
          <a:xfrm rot="5400000">
            <a:off x="5348952" y="1471449"/>
            <a:ext cx="338554" cy="12327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3DBA1472-D96C-B9C5-0253-8046BFC23499}"/>
              </a:ext>
            </a:extLst>
          </p:cNvPr>
          <p:cNvSpPr/>
          <p:nvPr/>
        </p:nvSpPr>
        <p:spPr>
          <a:xfrm rot="5400000">
            <a:off x="8048749" y="78136"/>
            <a:ext cx="338554" cy="39585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4B792BBA-435E-FE72-B216-E7F8EA9D206A}"/>
              </a:ext>
            </a:extLst>
          </p:cNvPr>
          <p:cNvSpPr/>
          <p:nvPr/>
        </p:nvSpPr>
        <p:spPr>
          <a:xfrm rot="5400000">
            <a:off x="3161824" y="577784"/>
            <a:ext cx="370376" cy="30055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947D418-2BB6-F1A6-6D79-DCC44154A7EC}"/>
                  </a:ext>
                </a:extLst>
              </p:cNvPr>
              <p:cNvSpPr txBox="1"/>
              <p:nvPr/>
            </p:nvSpPr>
            <p:spPr>
              <a:xfrm>
                <a:off x="2062173" y="1525712"/>
                <a:ext cx="25696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Internal zone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≪1,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finite</a:t>
                </a: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3947D418-2BB6-F1A6-6D79-DCC44154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73" y="1525712"/>
                <a:ext cx="2569678" cy="338554"/>
              </a:xfrm>
              <a:prstGeom prst="rect">
                <a:avLst/>
              </a:prstGeom>
              <a:blipFill>
                <a:blip r:embed="rId4"/>
                <a:stretch>
                  <a:fillRect l="-1478" t="-7407" r="-985" b="-2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A1D12CE-C699-28C0-43BE-CCDD5CCFA171}"/>
                  </a:ext>
                </a:extLst>
              </p:cNvPr>
              <p:cNvSpPr txBox="1"/>
              <p:nvPr/>
            </p:nvSpPr>
            <p:spPr>
              <a:xfrm>
                <a:off x="6939406" y="1527272"/>
                <a:ext cx="2557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External zone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z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≪1,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finite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A1D12CE-C699-28C0-43BE-CCDD5CCFA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406" y="1527272"/>
                <a:ext cx="2557239" cy="338554"/>
              </a:xfrm>
              <a:prstGeom prst="rect">
                <a:avLst/>
              </a:prstGeom>
              <a:blipFill>
                <a:blip r:embed="rId5"/>
                <a:stretch>
                  <a:fillRect l="-1485" t="-3704" r="-495" b="-2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75E130C4-3971-0E3C-BD99-05F563A82F6D}"/>
                  </a:ext>
                </a:extLst>
              </p:cNvPr>
              <p:cNvSpPr txBox="1"/>
              <p:nvPr/>
            </p:nvSpPr>
            <p:spPr>
              <a:xfrm>
                <a:off x="4721745" y="1529765"/>
                <a:ext cx="1869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 zone</a:t>
                </a: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75E130C4-3971-0E3C-BD99-05F563A8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745" y="1529765"/>
                <a:ext cx="1869696" cy="338554"/>
              </a:xfrm>
              <a:prstGeom prst="rect">
                <a:avLst/>
              </a:prstGeom>
              <a:blipFill>
                <a:blip r:embed="rId6"/>
                <a:stretch>
                  <a:fillRect l="-2041" t="-3704" b="-2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2A78E173-7615-DF3F-4B71-FA877052F1B9}"/>
                  </a:ext>
                </a:extLst>
              </p:cNvPr>
              <p:cNvSpPr txBox="1"/>
              <p:nvPr/>
            </p:nvSpPr>
            <p:spPr>
              <a:xfrm>
                <a:off x="5885347" y="288314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2A78E173-7615-DF3F-4B71-FA877052F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47" y="2883140"/>
                <a:ext cx="4984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981597B-67E5-1E11-0F57-E21CB15B4054}"/>
                  </a:ext>
                </a:extLst>
              </p:cNvPr>
              <p:cNvSpPr txBox="1"/>
              <p:nvPr/>
            </p:nvSpPr>
            <p:spPr>
              <a:xfrm>
                <a:off x="9953887" y="2660150"/>
                <a:ext cx="498470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981597B-67E5-1E11-0F57-E21CB15B4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887" y="2660150"/>
                <a:ext cx="498470" cy="3761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D48AE695-38FB-4C42-FBC8-612B9836C3A0}"/>
                  </a:ext>
                </a:extLst>
              </p:cNvPr>
              <p:cNvSpPr txBox="1"/>
              <p:nvPr/>
            </p:nvSpPr>
            <p:spPr>
              <a:xfrm>
                <a:off x="4652641" y="2858946"/>
                <a:ext cx="493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D48AE695-38FB-4C42-FBC8-612B9836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641" y="2858946"/>
                <a:ext cx="4935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712371D-3C85-237B-CEBC-6B936ACF77C1}"/>
                  </a:ext>
                </a:extLst>
              </p:cNvPr>
              <p:cNvSpPr txBox="1"/>
              <p:nvPr/>
            </p:nvSpPr>
            <p:spPr>
              <a:xfrm>
                <a:off x="1478725" y="2631129"/>
                <a:ext cx="493532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712371D-3C85-237B-CEBC-6B936ACF7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25" y="2631129"/>
                <a:ext cx="493532" cy="3761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73BCEC99-8E8A-AB21-7A3A-D441CB8768BE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6383817" y="2945533"/>
            <a:ext cx="3697732" cy="122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FA041B3-D4DF-8EE2-2BE0-8046C259C18D}"/>
              </a:ext>
            </a:extLst>
          </p:cNvPr>
          <p:cNvCxnSpPr>
            <a:cxnSpLocks/>
          </p:cNvCxnSpPr>
          <p:nvPr/>
        </p:nvCxnSpPr>
        <p:spPr>
          <a:xfrm flipH="1" flipV="1">
            <a:off x="1972257" y="2939056"/>
            <a:ext cx="2570804" cy="16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C606983-F10B-FD62-D164-48536E39B242}"/>
              </a:ext>
            </a:extLst>
          </p:cNvPr>
          <p:cNvSpPr txBox="1"/>
          <p:nvPr/>
        </p:nvSpPr>
        <p:spPr>
          <a:xfrm>
            <a:off x="7041095" y="3090446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4F2C0E1-82D0-D3A8-426D-A91DC3EAAF6F}"/>
              </a:ext>
            </a:extLst>
          </p:cNvPr>
          <p:cNvSpPr txBox="1"/>
          <p:nvPr/>
        </p:nvSpPr>
        <p:spPr>
          <a:xfrm>
            <a:off x="2334881" y="3043612"/>
            <a:ext cx="1927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11F2BDA7-FD9B-0095-45BC-25F92A982B26}"/>
                  </a:ext>
                </a:extLst>
              </p:cNvPr>
              <p:cNvSpPr txBox="1"/>
              <p:nvPr/>
            </p:nvSpPr>
            <p:spPr>
              <a:xfrm>
                <a:off x="619036" y="3840341"/>
                <a:ext cx="9054274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proportionality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relation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general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11F2BDA7-FD9B-0095-45BC-25F92A98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6" y="3840341"/>
                <a:ext cx="9054274" cy="860748"/>
              </a:xfrm>
              <a:prstGeom prst="rect">
                <a:avLst/>
              </a:prstGeom>
              <a:blipFill>
                <a:blip r:embed="rId11"/>
                <a:stretch>
                  <a:fillRect l="-560" b="-115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magine 49" descr="Immagine che contiene testo, Carattere, bianco, calligrafia&#10;&#10;Il contenuto generato dall'IA potrebbe non essere corretto.">
            <a:extLst>
              <a:ext uri="{FF2B5EF4-FFF2-40B4-BE49-F238E27FC236}">
                <a16:creationId xmlns:a16="http://schemas.microsoft.com/office/drawing/2014/main" id="{919013C5-47B2-8147-D685-7E7C78763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0" y="4722137"/>
            <a:ext cx="6839460" cy="1433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ECCF0712-5904-55DA-2E76-F1686AC8BDF5}"/>
                  </a:ext>
                </a:extLst>
              </p:cNvPr>
              <p:cNvSpPr txBox="1"/>
              <p:nvPr/>
            </p:nvSpPr>
            <p:spPr>
              <a:xfrm>
                <a:off x="8299048" y="4722137"/>
                <a:ext cx="32308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can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ECCF0712-5904-55DA-2E76-F1686AC8B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048" y="4722137"/>
                <a:ext cx="3230884" cy="707886"/>
              </a:xfrm>
              <a:prstGeom prst="rect">
                <a:avLst/>
              </a:prstGeom>
              <a:blipFill>
                <a:blip r:embed="rId13"/>
                <a:stretch>
                  <a:fillRect l="-1569" t="-5357" r="-1176"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Immagine 52" descr="Immagine che contiene Carattere, calligrafia, testo, bianco&#10;&#10;Il contenuto generato dall'IA potrebbe non essere corretto.">
            <a:extLst>
              <a:ext uri="{FF2B5EF4-FFF2-40B4-BE49-F238E27FC236}">
                <a16:creationId xmlns:a16="http://schemas.microsoft.com/office/drawing/2014/main" id="{D3669982-CCA8-0956-343B-93E40D1942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07" y="5520594"/>
            <a:ext cx="3230884" cy="635036"/>
          </a:xfrm>
          <a:prstGeom prst="rect">
            <a:avLst/>
          </a:prstGeom>
        </p:spPr>
      </p:pic>
      <p:sp>
        <p:nvSpPr>
          <p:cNvPr id="54" name="Parentesi graffa aperta 53">
            <a:extLst>
              <a:ext uri="{FF2B5EF4-FFF2-40B4-BE49-F238E27FC236}">
                <a16:creationId xmlns:a16="http://schemas.microsoft.com/office/drawing/2014/main" id="{AB3ED4CC-2719-0600-6D70-B7777836CB09}"/>
              </a:ext>
            </a:extLst>
          </p:cNvPr>
          <p:cNvSpPr/>
          <p:nvPr/>
        </p:nvSpPr>
        <p:spPr>
          <a:xfrm rot="16200000">
            <a:off x="10866862" y="5543221"/>
            <a:ext cx="281320" cy="11246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2FACA6EE-6DCE-7E9F-43B6-88740467CF65}"/>
                  </a:ext>
                </a:extLst>
              </p:cNvPr>
              <p:cNvSpPr txBox="1"/>
              <p:nvPr/>
            </p:nvSpPr>
            <p:spPr>
              <a:xfrm>
                <a:off x="10452357" y="6155630"/>
                <a:ext cx="11174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𝑖𝑛𝑠𝑡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2FACA6EE-6DCE-7E9F-43B6-88740467C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357" y="6155630"/>
                <a:ext cx="1117485" cy="338554"/>
              </a:xfrm>
              <a:prstGeom prst="rect">
                <a:avLst/>
              </a:prstGeom>
              <a:blipFill>
                <a:blip r:embed="rId1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54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5AC2A9-A2BF-5242-A9D0-56E3F0359D23}"/>
              </a:ext>
            </a:extLst>
          </p:cNvPr>
          <p:cNvSpPr txBox="1"/>
          <p:nvPr/>
        </p:nvSpPr>
        <p:spPr>
          <a:xfrm>
            <a:off x="2189160" y="458949"/>
            <a:ext cx="781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TO TEUKOLSKY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5C25C40-1BBD-1A8D-5D3E-2803386FC403}"/>
                  </a:ext>
                </a:extLst>
              </p:cNvPr>
              <p:cNvSpPr txBox="1"/>
              <p:nvPr/>
            </p:nvSpPr>
            <p:spPr>
              <a:xfrm>
                <a:off x="409049" y="1043724"/>
                <a:ext cx="11211933" cy="4838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recall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dictionary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Teukolsky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𝒊𝒏</m:t>
                        </m:r>
                      </m:sub>
                    </m:sSub>
                    <m:d>
                      <m:d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incoming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𝒖𝒑</m:t>
                        </m:r>
                      </m:sub>
                    </m:sSub>
                    <m:d>
                      <m:d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upgoing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infinity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interested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inspiral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convenient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work with the PM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following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previuos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following way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5C25C40-1BBD-1A8D-5D3E-2803386F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9" y="1043724"/>
                <a:ext cx="11211933" cy="4838953"/>
              </a:xfrm>
              <a:prstGeom prst="rect">
                <a:avLst/>
              </a:prstGeom>
              <a:blipFill>
                <a:blip r:embed="rId2"/>
                <a:stretch>
                  <a:fillRect l="-453" t="-785" r="-3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ED160DE9-3AF0-E009-281C-8B77B449D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33" y="5537307"/>
            <a:ext cx="3962159" cy="830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E54DD4-FFD9-4F5C-901B-709FC1588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96" y="5640407"/>
            <a:ext cx="3288820" cy="7747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62DBB2-5551-4263-C69A-670EA7F6D343}"/>
              </a:ext>
            </a:extLst>
          </p:cNvPr>
          <p:cNvSpPr txBox="1"/>
          <p:nvPr/>
        </p:nvSpPr>
        <p:spPr>
          <a:xfrm>
            <a:off x="5342249" y="5776373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pic>
        <p:nvPicPr>
          <p:cNvPr id="11" name="Immagine 10" descr="Immagine che contiene testo, Carattere, bianco, algebra&#10;&#10;Il contenuto generato dall'IA potrebbe non essere corretto.">
            <a:extLst>
              <a:ext uri="{FF2B5EF4-FFF2-40B4-BE49-F238E27FC236}">
                <a16:creationId xmlns:a16="http://schemas.microsoft.com/office/drawing/2014/main" id="{A442EA1A-2438-09E3-A8EA-68C423ED8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78" y="1782787"/>
            <a:ext cx="7954074" cy="10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0E730-C645-E53D-201D-0C9E22BC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039F0A-27ED-1592-A3EC-07D9FA6ADD6E}"/>
              </a:ext>
            </a:extLst>
          </p:cNvPr>
          <p:cNvSpPr txBox="1"/>
          <p:nvPr/>
        </p:nvSpPr>
        <p:spPr>
          <a:xfrm>
            <a:off x="2189160" y="458949"/>
            <a:ext cx="781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TO TEUKOLSKY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36C2431-3F08-3CA9-F489-2DCD8B02133E}"/>
                  </a:ext>
                </a:extLst>
              </p:cNvPr>
              <p:cNvSpPr txBox="1"/>
              <p:nvPr/>
            </p:nvSpPr>
            <p:spPr>
              <a:xfrm>
                <a:off x="402182" y="1989899"/>
                <a:ext cx="11211933" cy="230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up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remains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unconstrained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  <m: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up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Green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quantities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overall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the following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36C2431-3F08-3CA9-F489-2DCD8B021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2" y="1989899"/>
                <a:ext cx="11211933" cy="2306593"/>
              </a:xfrm>
              <a:prstGeom prst="rect">
                <a:avLst/>
              </a:prstGeom>
              <a:blipFill>
                <a:blip r:embed="rId2"/>
                <a:stretch>
                  <a:fillRect l="-452" b="-38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0159B41B-F099-096D-CE16-B43A9E91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82" y="1043724"/>
            <a:ext cx="3962159" cy="830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891A76C-653D-2130-1CD0-B022CA747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45" y="1146824"/>
            <a:ext cx="3288820" cy="7747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ABB904-4450-5964-E443-92E2C4721372}"/>
              </a:ext>
            </a:extLst>
          </p:cNvPr>
          <p:cNvSpPr txBox="1"/>
          <p:nvPr/>
        </p:nvSpPr>
        <p:spPr>
          <a:xfrm>
            <a:off x="5409773" y="128972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C5485C-53FD-ADD6-83DB-04D177A01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4" y="2916384"/>
            <a:ext cx="4372373" cy="9148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B3DC9C-0929-D76A-88CF-9DFEEC9DF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75" y="2972328"/>
            <a:ext cx="3687755" cy="7677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5884A8-624E-55F1-9385-EA2B6221B2A8}"/>
              </a:ext>
            </a:extLst>
          </p:cNvPr>
          <p:cNvSpPr txBox="1"/>
          <p:nvPr/>
        </p:nvSpPr>
        <p:spPr>
          <a:xfrm>
            <a:off x="5409594" y="3090446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BC5043B-A039-3DED-75E6-D9132DCD4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0" y="4658112"/>
            <a:ext cx="8645446" cy="68331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934249A-BF5C-4537-4298-3FA440B29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20" y="5568275"/>
            <a:ext cx="9146321" cy="9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9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CAF5544-84CD-0171-6A07-DF36765FD47B}"/>
                  </a:ext>
                </a:extLst>
              </p:cNvPr>
              <p:cNvSpPr txBox="1"/>
              <p:nvPr/>
            </p:nvSpPr>
            <p:spPr>
              <a:xfrm>
                <a:off x="3439150" y="387264"/>
                <a:ext cx="5313699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up</m:t>
                        </m:r>
                      </m:sub>
                    </m:sSub>
                  </m:oMath>
                </a14:m>
                <a:endParaRPr lang="it-IT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CAF5544-84CD-0171-6A07-DF36765F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150" y="387264"/>
                <a:ext cx="5313699" cy="628634"/>
              </a:xfrm>
              <a:prstGeom prst="rect">
                <a:avLst/>
              </a:prstGeom>
              <a:blipFill>
                <a:blip r:embed="rId2"/>
                <a:stretch>
                  <a:fillRect l="-2857" t="-11765" b="-215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07EA31F-7EB4-588F-9F73-A5168C00871F}"/>
                  </a:ext>
                </a:extLst>
              </p:cNvPr>
              <p:cNvSpPr txBox="1"/>
              <p:nvPr/>
            </p:nvSpPr>
            <p:spPr>
              <a:xfrm>
                <a:off x="601129" y="1153009"/>
                <a:ext cx="1108930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compute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=0.1, ℓ=2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=5,100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package </a:t>
                </a:r>
                <a:r>
                  <a:rPr lang="it-IT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Teukolsky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lack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ool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(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BHTK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07EA31F-7EB4-588F-9F73-A5168C008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9" y="1153009"/>
                <a:ext cx="11089301" cy="2862322"/>
              </a:xfrm>
              <a:prstGeom prst="rect">
                <a:avLst/>
              </a:prstGeom>
              <a:blipFill>
                <a:blip r:embed="rId3"/>
                <a:stretch>
                  <a:fillRect l="-458" t="-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72A0D98E-C0E6-6FDC-C90E-3486E853E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00" y="3076855"/>
            <a:ext cx="9080200" cy="24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2731-020C-0EA6-3EDF-828A88AAD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62AFB8C-FD25-DF24-C305-544E491567A5}"/>
                  </a:ext>
                </a:extLst>
              </p:cNvPr>
              <p:cNvSpPr txBox="1"/>
              <p:nvPr/>
            </p:nvSpPr>
            <p:spPr>
              <a:xfrm>
                <a:off x="930906" y="383043"/>
                <a:ext cx="10542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OBSERVABLES</a:t>
                </a:r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itchFamily="2" charset="2"/>
                      </a:rPr>
                      <m:t>(ℓ,</m:t>
                    </m:r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itchFamily="2" charset="2"/>
                      </a:rPr>
                      <m:t>𝑚</m:t>
                    </m:r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HARMONIC MODES AND </a:t>
                </a:r>
                <a14:m>
                  <m:oMath xmlns:m="http://schemas.openxmlformats.org/officeDocument/2006/math">
                    <m:r>
                      <a:rPr lang="it-IT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it-IT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  <m:r>
                      <a:rPr lang="it-IT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it-IT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62AFB8C-FD25-DF24-C305-544E49156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06" y="383043"/>
                <a:ext cx="10542694" cy="584775"/>
              </a:xfrm>
              <a:prstGeom prst="rect">
                <a:avLst/>
              </a:prstGeom>
              <a:blipFill>
                <a:blip r:embed="rId2"/>
                <a:stretch>
                  <a:fillRect l="-1444" t="-12766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7D1CDD7-670A-388C-1740-7B0E1F6CF85B}"/>
                  </a:ext>
                </a:extLst>
              </p:cNvPr>
              <p:cNvSpPr txBox="1"/>
              <p:nvPr/>
            </p:nvSpPr>
            <p:spPr>
              <a:xfrm>
                <a:off x="458437" y="862379"/>
                <a:ext cx="9889117" cy="6522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restrict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circular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orbits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PN and PM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coincide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≃[0,0.4]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entering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details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flux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it-IT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ℰ</m:t>
                                </m:r>
                              </m:num>
                              <m:den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32 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1−3</m:t>
                            </m:r>
                            <m:sSup>
                              <m:sSup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ad>
                          <m:radPr>
                            <m:degHide m:val="on"/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1−3</m:t>
                            </m:r>
                            <m:sSup>
                              <m:sSup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precise,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/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ℰ</m:t>
                                </m:r>
                              </m:num>
                              <m:den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ℰ</m:t>
                            </m:r>
                          </m:num>
                          <m:den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ℰ</m:t>
                                </m:r>
                              </m:num>
                              <m:den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7D1CDD7-670A-388C-1740-7B0E1F6CF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37" y="862379"/>
                <a:ext cx="9889117" cy="6522363"/>
              </a:xfrm>
              <a:prstGeom prst="rect">
                <a:avLst/>
              </a:prstGeom>
              <a:blipFill>
                <a:blip r:embed="rId3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E46CB26-47A2-DACD-04E2-D00C06C28E0F}"/>
                  </a:ext>
                </a:extLst>
              </p:cNvPr>
              <p:cNvSpPr txBox="1"/>
              <p:nvPr/>
            </p:nvSpPr>
            <p:spPr>
              <a:xfrm>
                <a:off x="4314983" y="1400660"/>
                <a:ext cx="268111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1≫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7E46CB26-47A2-DACD-04E2-D00C06C2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983" y="1400660"/>
                <a:ext cx="2681119" cy="610936"/>
              </a:xfrm>
              <a:prstGeom prst="rect">
                <a:avLst/>
              </a:prstGeom>
              <a:blipFill>
                <a:blip r:embed="rId4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98794A-8BD4-BCFF-8375-632A1523D00F}"/>
              </a:ext>
            </a:extLst>
          </p:cNvPr>
          <p:cNvSpPr txBox="1"/>
          <p:nvPr/>
        </p:nvSpPr>
        <p:spPr>
          <a:xfrm>
            <a:off x="4546479" y="140066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CC5675-80BA-C8C4-478B-4DFCB9BBBD87}"/>
              </a:ext>
            </a:extLst>
          </p:cNvPr>
          <p:cNvSpPr txBox="1"/>
          <p:nvPr/>
        </p:nvSpPr>
        <p:spPr>
          <a:xfrm>
            <a:off x="6390480" y="140066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DC393C-658A-3FA9-4B4B-0CA6F1ED0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23" y="2847979"/>
            <a:ext cx="5765554" cy="997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4698B2E-8DCB-EDB7-A7F1-D8EFB6D08F5C}"/>
                  </a:ext>
                </a:extLst>
              </p:cNvPr>
              <p:cNvSpPr txBox="1"/>
              <p:nvPr/>
            </p:nvSpPr>
            <p:spPr>
              <a:xfrm>
                <a:off x="3246102" y="4664598"/>
                <a:ext cx="4818883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ℜ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ℜ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ℜ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4698B2E-8DCB-EDB7-A7F1-D8EFB6D0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02" y="4664598"/>
                <a:ext cx="4818883" cy="39677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96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6351-D640-9E58-FF1F-960D3B32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9123B1D-F66E-E42B-F946-53FB4F75C591}"/>
                  </a:ext>
                </a:extLst>
              </p:cNvPr>
              <p:cNvSpPr txBox="1"/>
              <p:nvPr/>
            </p:nvSpPr>
            <p:spPr>
              <a:xfrm>
                <a:off x="2593559" y="340966"/>
                <a:ext cx="67658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FOR SOME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(ℓ,</m:t>
                    </m:r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MODES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9123B1D-F66E-E42B-F946-53FB4F75C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59" y="340966"/>
                <a:ext cx="6765827" cy="584775"/>
              </a:xfrm>
              <a:prstGeom prst="rect">
                <a:avLst/>
              </a:prstGeom>
              <a:blipFill>
                <a:blip r:embed="rId2"/>
                <a:stretch>
                  <a:fillRect l="-2251" t="-12766" r="-131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0C65D316-1BCA-5BD3-5E26-D71506ED2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0" y="1767021"/>
            <a:ext cx="5584222" cy="20984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461C3A-60AB-9A35-19E2-D0A6E4A8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0" y="4312042"/>
            <a:ext cx="5584222" cy="19901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E8AA2B-BD39-B6D7-CA3F-2B827BB68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35" y="1880232"/>
            <a:ext cx="5584223" cy="198524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D18C76F-8737-50D2-C178-8B628E4A4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94" y="4227037"/>
            <a:ext cx="4564281" cy="21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BC5D432-6C32-A839-2723-BF2BBE3DE6C1}"/>
                  </a:ext>
                </a:extLst>
              </p:cNvPr>
              <p:cNvSpPr txBox="1"/>
              <p:nvPr/>
            </p:nvSpPr>
            <p:spPr>
              <a:xfrm>
                <a:off x="706056" y="978164"/>
                <a:ext cx="11115602" cy="72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convergence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3,3,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10,1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Newtonian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BC5D432-6C32-A839-2723-BF2BBE3DE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6" y="978164"/>
                <a:ext cx="11115602" cy="721288"/>
              </a:xfrm>
              <a:prstGeom prst="rect">
                <a:avLst/>
              </a:prstGeom>
              <a:blipFill>
                <a:blip r:embed="rId7"/>
                <a:stretch>
                  <a:fillRect l="-457" t="-3448" b="-155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32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3DB1-0EDA-58D6-C901-4C2FAA87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0F07F1-F4EA-9B13-4AF0-4A0BE5C4854B}"/>
              </a:ext>
            </a:extLst>
          </p:cNvPr>
          <p:cNvSpPr txBox="1"/>
          <p:nvPr/>
        </p:nvSpPr>
        <p:spPr>
          <a:xfrm>
            <a:off x="2593559" y="364116"/>
            <a:ext cx="686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FOR TOTAL LUMINOSITY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7D70A1-6C8D-A1FE-64C5-419C1208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14" y="2931058"/>
            <a:ext cx="7687119" cy="175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70AE488-67ED-7452-0633-4FFDAD998FB5}"/>
                  </a:ext>
                </a:extLst>
              </p:cNvPr>
              <p:cNvSpPr txBox="1"/>
              <p:nvPr/>
            </p:nvSpPr>
            <p:spPr>
              <a:xfrm>
                <a:off x="673260" y="1322266"/>
                <a:ext cx="10845479" cy="84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against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those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BHTK and the 22 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Fujita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70AE488-67ED-7452-0633-4FFDAD998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60" y="1322266"/>
                <a:ext cx="10845479" cy="844975"/>
              </a:xfrm>
              <a:prstGeom prst="rect">
                <a:avLst/>
              </a:prstGeom>
              <a:blipFill>
                <a:blip r:embed="rId3"/>
                <a:stretch>
                  <a:fillRect l="-467" b="-134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871C-8689-B1A4-722B-7C47D1C4F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61213C-37A2-9486-FCAD-755405D9AA1F}"/>
              </a:ext>
            </a:extLst>
          </p:cNvPr>
          <p:cNvSpPr txBox="1"/>
          <p:nvPr/>
        </p:nvSpPr>
        <p:spPr>
          <a:xfrm>
            <a:off x="1434531" y="374053"/>
            <a:ext cx="932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FACTORIZED FORMS FOR THE WAVEFORM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9F6A99-D203-78EA-44CD-3DAB98FC591A}"/>
              </a:ext>
            </a:extLst>
          </p:cNvPr>
          <p:cNvSpPr txBox="1"/>
          <p:nvPr/>
        </p:nvSpPr>
        <p:spPr>
          <a:xfrm>
            <a:off x="519368" y="958828"/>
            <a:ext cx="11217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compare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literature,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modulus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following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first time and the second one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F5155BC0-93ED-83B7-32B1-2F5053A136D1}"/>
              </a:ext>
            </a:extLst>
          </p:cNvPr>
          <p:cNvCxnSpPr>
            <a:cxnSpLocks/>
          </p:cNvCxnSpPr>
          <p:nvPr/>
        </p:nvCxnSpPr>
        <p:spPr>
          <a:xfrm>
            <a:off x="6096000" y="2314935"/>
            <a:ext cx="0" cy="425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F97945-DDF1-2058-7476-55784488229B}"/>
              </a:ext>
            </a:extLst>
          </p:cNvPr>
          <p:cNvSpPr txBox="1"/>
          <p:nvPr/>
        </p:nvSpPr>
        <p:spPr>
          <a:xfrm>
            <a:off x="1701478" y="2497710"/>
            <a:ext cx="314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Damour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Iyer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Nagar, 0811.2069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D3DE6C2-91BE-AE6B-0D40-A8A878DC9E11}"/>
              </a:ext>
            </a:extLst>
          </p:cNvPr>
          <p:cNvSpPr txBox="1"/>
          <p:nvPr/>
        </p:nvSpPr>
        <p:spPr>
          <a:xfrm>
            <a:off x="6738394" y="2482656"/>
            <a:ext cx="448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Ivanov, Li, Parra-Martinez, Zhou, 2504.07862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427B62-4DC0-5BAE-0FDF-897528AD1FCA}"/>
                  </a:ext>
                </a:extLst>
              </p:cNvPr>
              <p:cNvSpPr txBox="1"/>
              <p:nvPr/>
            </p:nvSpPr>
            <p:spPr>
              <a:xfrm>
                <a:off x="1349435" y="2983163"/>
                <a:ext cx="3877856" cy="56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𝐷𝐼𝑁</m:t>
                              </m:r>
                            </m:sup>
                          </m:sSub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𝐷𝐼𝑁</m:t>
                              </m:r>
                            </m:sup>
                          </m:sSub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𝐷𝐼𝑁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427B62-4DC0-5BAE-0FDF-897528AD1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35" y="2983163"/>
                <a:ext cx="3877856" cy="567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7A146CE-057E-97B4-DEF0-1E12A47B8474}"/>
                  </a:ext>
                </a:extLst>
              </p:cNvPr>
              <p:cNvSpPr txBox="1"/>
              <p:nvPr/>
            </p:nvSpPr>
            <p:spPr>
              <a:xfrm>
                <a:off x="519368" y="3563085"/>
                <a:ext cx="5537991" cy="288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Newtonian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multipolar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waveform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ℓ+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∈2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 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EOB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Hamiltonian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it-IT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𝐞𝐟𝐟</m:t>
                        </m:r>
                      </m:sub>
                    </m:sSub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ℓ+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∈2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𝐷𝐼𝑁</m:t>
                            </m:r>
                          </m:sup>
                        </m:sSub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(ℓ+1−2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𝑖𝐺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(ℓ+1)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resummed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version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tails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𝐷𝐼𝑁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remainder,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87A146CE-057E-97B4-DEF0-1E12A47B8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8" y="3563085"/>
                <a:ext cx="5537991" cy="2883482"/>
              </a:xfrm>
              <a:prstGeom prst="rect">
                <a:avLst/>
              </a:prstGeom>
              <a:blipFill>
                <a:blip r:embed="rId4"/>
                <a:stretch>
                  <a:fillRect l="-685" t="-439" b="-17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F0C28E7-0F78-8862-4288-6FC711F3A7A1}"/>
                  </a:ext>
                </a:extLst>
              </p:cNvPr>
              <p:cNvSpPr txBox="1"/>
              <p:nvPr/>
            </p:nvSpPr>
            <p:spPr>
              <a:xfrm>
                <a:off x="6964709" y="2983163"/>
                <a:ext cx="4004430" cy="56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𝐼𝐿𝑃𝑍</m:t>
                              </m:r>
                            </m:sup>
                          </m:sSub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𝐼𝐿𝑃𝑍</m:t>
                              </m:r>
                            </m:sup>
                          </m:sSub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𝐼𝐿𝑃𝑍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F0C28E7-0F78-8862-4288-6FC711F3A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709" y="2983163"/>
                <a:ext cx="4004430" cy="5679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16F31F84-FE45-B7EC-DE4F-3B2B900D526C}"/>
                  </a:ext>
                </a:extLst>
              </p:cNvPr>
              <p:cNvSpPr txBox="1"/>
              <p:nvPr/>
            </p:nvSpPr>
            <p:spPr>
              <a:xfrm>
                <a:off x="6210813" y="3551139"/>
                <a:ext cx="5792740" cy="2971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it-IT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𝐼𝐿𝑃𝑍</m:t>
                            </m:r>
                          </m:sup>
                        </m:sSub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</m:acc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+1−2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𝑖𝐺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ℰ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acc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𝑜𝑟𝑏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acc>
                          <m:accPr>
                            <m:chr m:val="̂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−ℓ</m:t>
                        </m:r>
                      </m:sup>
                    </m:sSup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new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resummed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</m:acc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𝑜𝑟𝑏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coming from the EFT scenario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employed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𝑜𝑟𝑏</m:t>
                        </m:r>
                      </m:sub>
                    </m:sSub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scale)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𝐼𝐿𝑃𝑍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remainder,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 to 4PN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16F31F84-FE45-B7EC-DE4F-3B2B900D5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813" y="3551139"/>
                <a:ext cx="5792740" cy="2971839"/>
              </a:xfrm>
              <a:prstGeom prst="rect">
                <a:avLst/>
              </a:prstGeom>
              <a:blipFill>
                <a:blip r:embed="rId6"/>
                <a:stretch>
                  <a:fillRect l="-1094" b="-17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97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30E94-386A-A8BC-EE43-030B5B849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BC4AE0C-C5E2-FFCD-4386-B87D29160B46}"/>
                  </a:ext>
                </a:extLst>
              </p:cNvPr>
              <p:cNvSpPr txBox="1"/>
              <p:nvPr/>
            </p:nvSpPr>
            <p:spPr>
              <a:xfrm>
                <a:off x="945726" y="2518508"/>
                <a:ext cx="7024167" cy="917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ℜ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−−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inst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−+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++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−−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p>
                      <m:r>
                        <a:rPr lang="it-IT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16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inst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−+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++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it-IT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2 </m:t>
                              </m:r>
                              <m:r>
                                <a:rPr lang="it-IT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it-IT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it-IT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BC4AE0C-C5E2-FFCD-4386-B87D29160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26" y="2518508"/>
                <a:ext cx="7024167" cy="917815"/>
              </a:xfrm>
              <a:prstGeom prst="rect">
                <a:avLst/>
              </a:prstGeom>
              <a:blipFill>
                <a:blip r:embed="rId2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73B6AA-16AF-3807-53ED-86021E4D3A80}"/>
              </a:ext>
            </a:extLst>
          </p:cNvPr>
          <p:cNvSpPr txBox="1"/>
          <p:nvPr/>
        </p:nvSpPr>
        <p:spPr>
          <a:xfrm>
            <a:off x="1480831" y="374053"/>
            <a:ext cx="9100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FACTORIZED FORM USING THE NEW METHOD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FAC6A45F-49EF-24A4-24A3-501F47114814}"/>
              </a:ext>
            </a:extLst>
          </p:cNvPr>
          <p:cNvSpPr/>
          <p:nvPr/>
        </p:nvSpPr>
        <p:spPr>
          <a:xfrm rot="16200000">
            <a:off x="2883537" y="2296450"/>
            <a:ext cx="323426" cy="2571481"/>
          </a:xfrm>
          <a:prstGeom prst="leftBrace">
            <a:avLst>
              <a:gd name="adj1" fmla="val 6559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083359A-51D2-0209-2C21-76BB32069998}"/>
                  </a:ext>
                </a:extLst>
              </p:cNvPr>
              <p:cNvSpPr txBox="1"/>
              <p:nvPr/>
            </p:nvSpPr>
            <p:spPr>
              <a:xfrm>
                <a:off x="2776971" y="3689616"/>
                <a:ext cx="536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083359A-51D2-0209-2C21-76BB32069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71" y="3689616"/>
                <a:ext cx="53655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0FFA92F-D7AE-C2E4-65CD-DFBDE687DD2B}"/>
                  </a:ext>
                </a:extLst>
              </p:cNvPr>
              <p:cNvSpPr txBox="1"/>
              <p:nvPr/>
            </p:nvSpPr>
            <p:spPr>
              <a:xfrm>
                <a:off x="8472799" y="2204679"/>
                <a:ext cx="3389165" cy="1611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it-IT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it-IT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</a:t>
                </a:r>
              </a:p>
              <a:p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way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notice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)!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0FFA92F-D7AE-C2E4-65CD-DFBDE687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799" y="2204679"/>
                <a:ext cx="3389165" cy="1611723"/>
              </a:xfrm>
              <a:prstGeom prst="rect">
                <a:avLst/>
              </a:prstGeom>
              <a:blipFill>
                <a:blip r:embed="rId4"/>
                <a:stretch>
                  <a:fillRect l="-1866" b="-4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3F0EE86-DC20-CAFD-2B0A-096F558050A5}"/>
                  </a:ext>
                </a:extLst>
              </p:cNvPr>
              <p:cNvSpPr txBox="1"/>
              <p:nvPr/>
            </p:nvSpPr>
            <p:spPr>
              <a:xfrm>
                <a:off x="682001" y="956957"/>
                <a:ext cx="11122089" cy="565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context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frame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new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recall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Passing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take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derivatives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waveform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plays, 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setup,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remains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𝑁𝑒𝑤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it-IT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𝑁𝑒𝑤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polynomials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3F0EE86-DC20-CAFD-2B0A-096F5580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01" y="956957"/>
                <a:ext cx="11122089" cy="5651740"/>
              </a:xfrm>
              <a:prstGeom prst="rect">
                <a:avLst/>
              </a:prstGeom>
              <a:blipFill>
                <a:blip r:embed="rId5"/>
                <a:stretch>
                  <a:fillRect l="-456" t="-673" r="-684" b="-8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618C252-B61B-A6D1-2FB3-B187B93FA9CF}"/>
                  </a:ext>
                </a:extLst>
              </p:cNvPr>
              <p:cNvSpPr txBox="1"/>
              <p:nvPr/>
            </p:nvSpPr>
            <p:spPr>
              <a:xfrm>
                <a:off x="2611077" y="4784773"/>
                <a:ext cx="6234655" cy="56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𝑁𝑒𝑤</m:t>
                              </m:r>
                            </m:sup>
                          </m:sSub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00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𝑁𝑒𝑤</m:t>
                              </m:r>
                            </m:sup>
                          </m:sSub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𝑁𝑒𝑤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𝑁𝑒𝑤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𝑁𝑒𝑤</m:t>
                              </m:r>
                            </m:sup>
                          </m:sSub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618C252-B61B-A6D1-2FB3-B187B93FA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077" y="4784773"/>
                <a:ext cx="6234655" cy="5679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145B4E53-391A-DF4C-C0F2-17CF1D423A80}"/>
              </a:ext>
            </a:extLst>
          </p:cNvPr>
          <p:cNvSpPr/>
          <p:nvPr/>
        </p:nvSpPr>
        <p:spPr>
          <a:xfrm rot="5400000">
            <a:off x="3125575" y="787854"/>
            <a:ext cx="323426" cy="3055559"/>
          </a:xfrm>
          <a:prstGeom prst="leftBrace">
            <a:avLst>
              <a:gd name="adj1" fmla="val 101381"/>
              <a:gd name="adj2" fmla="val 51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9278D6AA-6C0B-DC9E-E09B-0EC5C36A51D1}"/>
              </a:ext>
            </a:extLst>
          </p:cNvPr>
          <p:cNvSpPr/>
          <p:nvPr/>
        </p:nvSpPr>
        <p:spPr>
          <a:xfrm rot="5400000">
            <a:off x="6204362" y="1621842"/>
            <a:ext cx="323426" cy="1527858"/>
          </a:xfrm>
          <a:prstGeom prst="leftBrace">
            <a:avLst>
              <a:gd name="adj1" fmla="val 57854"/>
              <a:gd name="adj2" fmla="val 490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Triangolo 14">
            <a:extLst>
              <a:ext uri="{FF2B5EF4-FFF2-40B4-BE49-F238E27FC236}">
                <a16:creationId xmlns:a16="http://schemas.microsoft.com/office/drawing/2014/main" id="{0923BB78-66B7-F30B-E995-FC95B37830C4}"/>
              </a:ext>
            </a:extLst>
          </p:cNvPr>
          <p:cNvSpPr/>
          <p:nvPr/>
        </p:nvSpPr>
        <p:spPr>
          <a:xfrm>
            <a:off x="3136740" y="1967703"/>
            <a:ext cx="211513" cy="19677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riangolo 15">
            <a:extLst>
              <a:ext uri="{FF2B5EF4-FFF2-40B4-BE49-F238E27FC236}">
                <a16:creationId xmlns:a16="http://schemas.microsoft.com/office/drawing/2014/main" id="{D0F88A24-E00D-F09F-43E4-310BBA03C91A}"/>
              </a:ext>
            </a:extLst>
          </p:cNvPr>
          <p:cNvSpPr/>
          <p:nvPr/>
        </p:nvSpPr>
        <p:spPr>
          <a:xfrm>
            <a:off x="6272789" y="2015025"/>
            <a:ext cx="211513" cy="1967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89660406-8A39-F8E9-B445-DEACD2A3878A}"/>
              </a:ext>
            </a:extLst>
          </p:cNvPr>
          <p:cNvSpPr/>
          <p:nvPr/>
        </p:nvSpPr>
        <p:spPr>
          <a:xfrm rot="16200000">
            <a:off x="5212307" y="5089167"/>
            <a:ext cx="154652" cy="625029"/>
          </a:xfrm>
          <a:prstGeom prst="leftBrace">
            <a:avLst>
              <a:gd name="adj1" fmla="val 101381"/>
              <a:gd name="adj2" fmla="val 51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03D84548-EA51-8C3B-94F6-7E350A1505C4}"/>
              </a:ext>
            </a:extLst>
          </p:cNvPr>
          <p:cNvSpPr/>
          <p:nvPr/>
        </p:nvSpPr>
        <p:spPr>
          <a:xfrm rot="16200000">
            <a:off x="7556903" y="5089168"/>
            <a:ext cx="154652" cy="625029"/>
          </a:xfrm>
          <a:prstGeom prst="leftBrace">
            <a:avLst>
              <a:gd name="adj1" fmla="val 101381"/>
              <a:gd name="adj2" fmla="val 51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ADD0D34-6997-039D-04BD-D61A47593894}"/>
              </a:ext>
            </a:extLst>
          </p:cNvPr>
          <p:cNvSpPr txBox="1"/>
          <p:nvPr/>
        </p:nvSpPr>
        <p:spPr>
          <a:xfrm>
            <a:off x="4709185" y="5398652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coming from </a:t>
            </a:r>
          </a:p>
        </p:txBody>
      </p:sp>
      <p:sp>
        <p:nvSpPr>
          <p:cNvPr id="21" name="Triangolo 20">
            <a:extLst>
              <a:ext uri="{FF2B5EF4-FFF2-40B4-BE49-F238E27FC236}">
                <a16:creationId xmlns:a16="http://schemas.microsoft.com/office/drawing/2014/main" id="{324FC481-7B69-4BA2-AB21-6F120BA281D6}"/>
              </a:ext>
            </a:extLst>
          </p:cNvPr>
          <p:cNvSpPr/>
          <p:nvPr/>
        </p:nvSpPr>
        <p:spPr>
          <a:xfrm>
            <a:off x="5183875" y="5718825"/>
            <a:ext cx="211513" cy="19677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7C0CBF9-821A-D678-2C03-5DCDA4F2B418}"/>
              </a:ext>
            </a:extLst>
          </p:cNvPr>
          <p:cNvSpPr txBox="1"/>
          <p:nvPr/>
        </p:nvSpPr>
        <p:spPr>
          <a:xfrm>
            <a:off x="7060770" y="5389005"/>
            <a:ext cx="116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coming from </a:t>
            </a:r>
          </a:p>
        </p:txBody>
      </p:sp>
      <p:sp>
        <p:nvSpPr>
          <p:cNvPr id="24" name="Triangolo 23">
            <a:extLst>
              <a:ext uri="{FF2B5EF4-FFF2-40B4-BE49-F238E27FC236}">
                <a16:creationId xmlns:a16="http://schemas.microsoft.com/office/drawing/2014/main" id="{66CDA453-ABCD-33A7-168D-5A07EF383840}"/>
              </a:ext>
            </a:extLst>
          </p:cNvPr>
          <p:cNvSpPr/>
          <p:nvPr/>
        </p:nvSpPr>
        <p:spPr>
          <a:xfrm>
            <a:off x="7535460" y="5686926"/>
            <a:ext cx="211513" cy="1967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Parentesi graffa aperta 24">
            <a:extLst>
              <a:ext uri="{FF2B5EF4-FFF2-40B4-BE49-F238E27FC236}">
                <a16:creationId xmlns:a16="http://schemas.microsoft.com/office/drawing/2014/main" id="{0FA800DB-F59F-CD59-76CB-01052F902BAF}"/>
              </a:ext>
            </a:extLst>
          </p:cNvPr>
          <p:cNvSpPr/>
          <p:nvPr/>
        </p:nvSpPr>
        <p:spPr>
          <a:xfrm rot="16200000">
            <a:off x="6175323" y="5045184"/>
            <a:ext cx="176810" cy="787291"/>
          </a:xfrm>
          <a:prstGeom prst="leftBrace">
            <a:avLst>
              <a:gd name="adj1" fmla="val 101381"/>
              <a:gd name="adj2" fmla="val 51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51AD9E1-D533-74A8-B9E3-08ADA3CF2562}"/>
                  </a:ext>
                </a:extLst>
              </p:cNvPr>
              <p:cNvSpPr txBox="1"/>
              <p:nvPr/>
            </p:nvSpPr>
            <p:spPr>
              <a:xfrm>
                <a:off x="5764410" y="5446879"/>
                <a:ext cx="1116011" cy="744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coming from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r>
                      <a:rPr lang="it-IT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</a:p>
              <a:p>
                <a:r>
                  <a:rPr lang="it-IT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derivatives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51AD9E1-D533-74A8-B9E3-08ADA3CF2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10" y="5446879"/>
                <a:ext cx="1116011" cy="744499"/>
              </a:xfrm>
              <a:prstGeom prst="rect">
                <a:avLst/>
              </a:prstGeom>
              <a:blipFill>
                <a:blip r:embed="rId7"/>
                <a:stretch>
                  <a:fillRect l="-2273" t="-1695" r="-1136" b="-8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arentesi graffa aperta 26">
            <a:extLst>
              <a:ext uri="{FF2B5EF4-FFF2-40B4-BE49-F238E27FC236}">
                <a16:creationId xmlns:a16="http://schemas.microsoft.com/office/drawing/2014/main" id="{55414D60-AFFA-0109-7659-DD3569424BB8}"/>
              </a:ext>
            </a:extLst>
          </p:cNvPr>
          <p:cNvSpPr/>
          <p:nvPr/>
        </p:nvSpPr>
        <p:spPr>
          <a:xfrm rot="16200000">
            <a:off x="8291321" y="4974204"/>
            <a:ext cx="176810" cy="787291"/>
          </a:xfrm>
          <a:prstGeom prst="leftBrace">
            <a:avLst>
              <a:gd name="adj1" fmla="val 101381"/>
              <a:gd name="adj2" fmla="val 51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1592477-F06F-ECF8-A5F7-8A34C1464B14}"/>
                  </a:ext>
                </a:extLst>
              </p:cNvPr>
              <p:cNvSpPr txBox="1"/>
              <p:nvPr/>
            </p:nvSpPr>
            <p:spPr>
              <a:xfrm>
                <a:off x="8207688" y="5340762"/>
                <a:ext cx="3505892" cy="53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coming from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it-IT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derivatives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it-IT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r>
                      <a:rPr lang="it-IT" sz="1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1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1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derivatives</a:t>
                </a:r>
                <a:r>
                  <a: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1592477-F06F-ECF8-A5F7-8A34C146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688" y="5340762"/>
                <a:ext cx="3505892" cy="534890"/>
              </a:xfrm>
              <a:prstGeom prst="rect">
                <a:avLst/>
              </a:prstGeom>
              <a:blipFill>
                <a:blip r:embed="rId8"/>
                <a:stretch>
                  <a:fillRect l="-722" t="-2326" b="-116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68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B38FE-F927-2992-C48B-5F1DACDB5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0480BB-072A-10C1-EC93-F873B3EC05F0}"/>
              </a:ext>
            </a:extLst>
          </p:cNvPr>
          <p:cNvSpPr txBox="1"/>
          <p:nvPr/>
        </p:nvSpPr>
        <p:spPr>
          <a:xfrm>
            <a:off x="4203467" y="330334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A2B7664-271C-3529-05B0-333F99B24DD8}"/>
                  </a:ext>
                </a:extLst>
              </p:cNvPr>
              <p:cNvSpPr txBox="1"/>
              <p:nvPr/>
            </p:nvSpPr>
            <p:spPr>
              <a:xfrm>
                <a:off x="424957" y="3298922"/>
                <a:ext cx="1134208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system with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focus on the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inspiral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(EMRI),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regimes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trajectory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general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aim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computing the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flux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specializing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circular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orbits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A2B7664-271C-3529-05B0-333F99B24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57" y="3298922"/>
                <a:ext cx="11342086" cy="2862322"/>
              </a:xfrm>
              <a:prstGeom prst="rect">
                <a:avLst/>
              </a:prstGeom>
              <a:blipFill>
                <a:blip r:embed="rId2"/>
                <a:stretch>
                  <a:fillRect l="-447" t="-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76BCC134-8694-FF19-1519-22674822F26A}"/>
              </a:ext>
            </a:extLst>
          </p:cNvPr>
          <p:cNvSpPr/>
          <p:nvPr/>
        </p:nvSpPr>
        <p:spPr>
          <a:xfrm>
            <a:off x="6718866" y="1610815"/>
            <a:ext cx="400952" cy="303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6D69B4-6DEA-AD15-9D29-2BBC7F53D3BB}"/>
              </a:ext>
            </a:extLst>
          </p:cNvPr>
          <p:cNvSpPr/>
          <p:nvPr/>
        </p:nvSpPr>
        <p:spPr>
          <a:xfrm>
            <a:off x="11612985" y="961118"/>
            <a:ext cx="261535" cy="268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3F1F0C2-0072-4428-71DD-A41F066A5F3B}"/>
              </a:ext>
            </a:extLst>
          </p:cNvPr>
          <p:cNvSpPr/>
          <p:nvPr/>
        </p:nvSpPr>
        <p:spPr>
          <a:xfrm>
            <a:off x="4685777" y="1048568"/>
            <a:ext cx="2065605" cy="196788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752C201-D5EF-0DBB-0F82-FA32423964DF}"/>
              </a:ext>
            </a:extLst>
          </p:cNvPr>
          <p:cNvSpPr/>
          <p:nvPr/>
        </p:nvSpPr>
        <p:spPr>
          <a:xfrm>
            <a:off x="5651755" y="1974560"/>
            <a:ext cx="133648" cy="12457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98BA30-319A-5443-6204-D0BB951F7432}"/>
                  </a:ext>
                </a:extLst>
              </p:cNvPr>
              <p:cNvSpPr txBox="1"/>
              <p:nvPr/>
            </p:nvSpPr>
            <p:spPr>
              <a:xfrm>
                <a:off x="6569437" y="1510139"/>
                <a:ext cx="699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98BA30-319A-5443-6204-D0BB951F7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37" y="1510139"/>
                <a:ext cx="699809" cy="369332"/>
              </a:xfrm>
              <a:prstGeom prst="rect">
                <a:avLst/>
              </a:prstGeom>
              <a:blipFill>
                <a:blip r:embed="rId3"/>
                <a:stretch>
                  <a:fillRect l="-5357" t="-3448" b="-206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00505EB-6BCD-8A6F-A05A-C3700C22D60D}"/>
              </a:ext>
            </a:extLst>
          </p:cNvPr>
          <p:cNvCxnSpPr>
            <a:cxnSpLocks/>
          </p:cNvCxnSpPr>
          <p:nvPr/>
        </p:nvCxnSpPr>
        <p:spPr>
          <a:xfrm flipH="1" flipV="1">
            <a:off x="6403010" y="1132303"/>
            <a:ext cx="301347" cy="562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99D10D0-9195-173D-A465-741E9B1E1136}"/>
              </a:ext>
            </a:extLst>
          </p:cNvPr>
          <p:cNvCxnSpPr>
            <a:cxnSpLocks/>
          </p:cNvCxnSpPr>
          <p:nvPr/>
        </p:nvCxnSpPr>
        <p:spPr>
          <a:xfrm rot="20324519">
            <a:off x="7240440" y="1249650"/>
            <a:ext cx="262428" cy="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CD17B3EF-8D84-FA16-9FD1-6F5C0D579B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345" flipV="1">
            <a:off x="6745454" y="1350403"/>
            <a:ext cx="578533" cy="26373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07C652A-1AEE-CC6D-55CE-03B2174EE75C}"/>
              </a:ext>
            </a:extLst>
          </p:cNvPr>
          <p:cNvSpPr txBox="1"/>
          <p:nvPr/>
        </p:nvSpPr>
        <p:spPr>
          <a:xfrm>
            <a:off x="5317922" y="1729799"/>
            <a:ext cx="43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9BBCE1A-1B48-F9AD-399B-D5F4541CA22D}"/>
                  </a:ext>
                </a:extLst>
              </p:cNvPr>
              <p:cNvSpPr txBox="1"/>
              <p:nvPr/>
            </p:nvSpPr>
            <p:spPr>
              <a:xfrm>
                <a:off x="4812219" y="3984225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≫2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≪1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9BBCE1A-1B48-F9AD-399B-D5F4541C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219" y="3984225"/>
                <a:ext cx="194636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778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6323-B272-1C62-B03E-CF4A248EE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9E0ADF-E090-5096-C94A-D9D989775393}"/>
              </a:ext>
            </a:extLst>
          </p:cNvPr>
          <p:cNvSpPr txBox="1"/>
          <p:nvPr/>
        </p:nvSpPr>
        <p:spPr>
          <a:xfrm>
            <a:off x="728024" y="342754"/>
            <a:ext cx="1073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THE THREE FACTORIZATIONS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15245B6-92E6-EC73-7EC6-FD1BC3131A65}"/>
                  </a:ext>
                </a:extLst>
              </p:cNvPr>
              <p:cNvSpPr txBox="1"/>
              <p:nvPr/>
            </p:nvSpPr>
            <p:spPr>
              <a:xfrm>
                <a:off x="501327" y="927529"/>
                <a:ext cx="1131892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8PN and 10PN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 to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ℓ=8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horizontal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plots,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coming from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prescription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lowest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entire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instead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incredibly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15245B6-92E6-EC73-7EC6-FD1BC3131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7" y="927529"/>
                <a:ext cx="11318922" cy="4401205"/>
              </a:xfrm>
              <a:prstGeom prst="rect">
                <a:avLst/>
              </a:prstGeom>
              <a:blipFill>
                <a:blip r:embed="rId2"/>
                <a:stretch>
                  <a:fillRect l="-448" t="-5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50034DD-9D4D-2221-712A-BC3D3AD0BFA1}"/>
                  </a:ext>
                </a:extLst>
              </p:cNvPr>
              <p:cNvSpPr txBox="1"/>
              <p:nvPr/>
            </p:nvSpPr>
            <p:spPr>
              <a:xfrm>
                <a:off x="4616396" y="4163090"/>
                <a:ext cx="2959208" cy="454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𝐻𝑦𝑝</m:t>
                                  </m:r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𝑁𝑒𝑤</m:t>
                                  </m:r>
                                </m:sub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=20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LSO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=5.7⋅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50034DD-9D4D-2221-712A-BC3D3AD0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96" y="4163090"/>
                <a:ext cx="2959208" cy="45435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C50AA9C6-170C-A42C-5E9E-67097226A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87" y="4759046"/>
            <a:ext cx="4021202" cy="1824050"/>
          </a:xfrm>
          <a:prstGeom prst="rect">
            <a:avLst/>
          </a:prstGeom>
        </p:spPr>
      </p:pic>
      <p:pic>
        <p:nvPicPr>
          <p:cNvPr id="13" name="Immagine 12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52802A1E-6597-F80D-F84A-358941D52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9" y="4701171"/>
            <a:ext cx="3776768" cy="1824050"/>
          </a:xfrm>
          <a:prstGeom prst="rect">
            <a:avLst/>
          </a:prstGeom>
        </p:spPr>
      </p:pic>
      <p:pic>
        <p:nvPicPr>
          <p:cNvPr id="16" name="Immagine 15" descr="Immagine che contiene linea, testo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AD2924BA-7335-4D22-CE8B-A2B9A7C44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64" y="4770621"/>
            <a:ext cx="3743315" cy="1787966"/>
          </a:xfrm>
          <a:prstGeom prst="rect">
            <a:avLst/>
          </a:prstGeom>
        </p:spPr>
      </p:pic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5D770FC2-6A61-C5AB-AB8A-056546483058}"/>
              </a:ext>
            </a:extLst>
          </p:cNvPr>
          <p:cNvCxnSpPr>
            <a:cxnSpLocks/>
          </p:cNvCxnSpPr>
          <p:nvPr/>
        </p:nvCxnSpPr>
        <p:spPr>
          <a:xfrm>
            <a:off x="10019896" y="4617445"/>
            <a:ext cx="0" cy="1723932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466FD53-60D8-91A6-1383-74EEF8D19F1A}"/>
                  </a:ext>
                </a:extLst>
              </p:cNvPr>
              <p:cNvSpPr txBox="1"/>
              <p:nvPr/>
            </p:nvSpPr>
            <p:spPr>
              <a:xfrm>
                <a:off x="4741274" y="2965781"/>
                <a:ext cx="2595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𝐼𝐿𝑃𝑍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LSO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466FD53-60D8-91A6-1383-74EEF8D19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74" y="2965781"/>
                <a:ext cx="259590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A44459A-396C-0F2C-D8E5-AA7AB5130C40}"/>
                  </a:ext>
                </a:extLst>
              </p:cNvPr>
              <p:cNvSpPr txBox="1"/>
              <p:nvPr/>
            </p:nvSpPr>
            <p:spPr>
              <a:xfrm>
                <a:off x="1716056" y="2359667"/>
                <a:ext cx="8646341" cy="100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𝑁𝑒𝑤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𝑃𝑁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LSO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=1.6⋅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𝑁𝑒𝑤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𝑃𝑁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LSO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𝐷𝐼𝑁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𝐹𝑢𝑗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LSO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it-IT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/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A44459A-396C-0F2C-D8E5-AA7AB5130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56" y="2359667"/>
                <a:ext cx="8646341" cy="10034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5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D0B35-D9A3-3AB3-7B04-9F2631A0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04F835-0528-4849-9903-93B1E5DFA613}"/>
              </a:ext>
            </a:extLst>
          </p:cNvPr>
          <p:cNvSpPr txBox="1"/>
          <p:nvPr/>
        </p:nvSpPr>
        <p:spPr>
          <a:xfrm>
            <a:off x="1448946" y="267293"/>
            <a:ext cx="971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RESULTS TO COMPARABLE-MASS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79C275E-5363-E9E5-562A-6C605020D9A0}"/>
                  </a:ext>
                </a:extLst>
              </p:cNvPr>
              <p:cNvSpPr txBox="1"/>
              <p:nvPr/>
            </p:nvSpPr>
            <p:spPr>
              <a:xfrm>
                <a:off x="698898" y="759468"/>
                <a:ext cx="10794203" cy="373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test-mass regime,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beyond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comparable masses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focus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Starting from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literature,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 from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new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𝑁𝑒𝑤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getting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way the 4PN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remainder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𝑁𝑒𝑤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point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pass to compute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last remainder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A. Nagar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collaborators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Damour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Iyer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Nagar, 0811.2069</a:t>
                </a: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and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Nagar, Chiaramello et al. 2407.04762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set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=0.25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masses)</a:t>
                </a: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79C275E-5363-E9E5-562A-6C605020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8" y="759468"/>
                <a:ext cx="10794203" cy="3738524"/>
              </a:xfrm>
              <a:prstGeom prst="rect">
                <a:avLst/>
              </a:prstGeom>
              <a:blipFill>
                <a:blip r:embed="rId2"/>
                <a:stretch>
                  <a:fillRect l="-588" b="-20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871FAAE3-D88E-6A49-FCF3-CE06C2AC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63" y="4496569"/>
            <a:ext cx="4785203" cy="2094138"/>
          </a:xfrm>
          <a:prstGeom prst="rect">
            <a:avLst/>
          </a:prstGeom>
        </p:spPr>
      </p:pic>
      <p:pic>
        <p:nvPicPr>
          <p:cNvPr id="7" name="Immagine 6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92065554-C902-DF0D-DB30-5E3F83889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0" y="4508144"/>
            <a:ext cx="4623076" cy="20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8D2EDF-D8D8-E08C-0D86-0B46CE66557C}"/>
              </a:ext>
            </a:extLst>
          </p:cNvPr>
          <p:cNvSpPr txBox="1"/>
          <p:nvPr/>
        </p:nvSpPr>
        <p:spPr>
          <a:xfrm>
            <a:off x="3347587" y="340967"/>
            <a:ext cx="549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GOALS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51CC08-CB9B-70B4-1AF3-FDE1563C6A52}"/>
              </a:ext>
            </a:extLst>
          </p:cNvPr>
          <p:cNvSpPr txBox="1"/>
          <p:nvPr/>
        </p:nvSpPr>
        <p:spPr>
          <a:xfrm>
            <a:off x="668409" y="925742"/>
            <a:ext cx="10855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hypergeometric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waveform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infinite tower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logarithmic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divergent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exponentials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Gamma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parametrization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thanks to the recursive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depicted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outlooks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extension to comparable-mass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uplifting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from the test-mass regime to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latter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one;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study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Kerr BH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(AC, A. Nagar,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Fucito, J.F. Morales, Work in progress)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systems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80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64E99A-3BA5-4586-C476-A107DEE09E84}"/>
              </a:ext>
            </a:extLst>
          </p:cNvPr>
          <p:cNvSpPr txBox="1"/>
          <p:nvPr/>
        </p:nvSpPr>
        <p:spPr>
          <a:xfrm>
            <a:off x="1927839" y="2553225"/>
            <a:ext cx="8336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YOUR</a:t>
            </a:r>
          </a:p>
          <a:p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ATTENTION!</a:t>
            </a:r>
          </a:p>
        </p:txBody>
      </p:sp>
    </p:spTree>
    <p:extLst>
      <p:ext uri="{BB962C8B-B14F-4D97-AF65-F5344CB8AC3E}">
        <p14:creationId xmlns:p14="http://schemas.microsoft.com/office/powerpoint/2010/main" val="393309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6CE438E-F3BD-3EE9-042B-DA8517D8A130}"/>
                  </a:ext>
                </a:extLst>
              </p:cNvPr>
              <p:cNvSpPr txBox="1"/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COEFFICIENTS FROM THE DYNAMICS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6CE438E-F3BD-3EE9-042B-DA8517D8A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blipFill>
                <a:blip r:embed="rId2"/>
                <a:stretch>
                  <a:fillRect l="-1332" t="-12766" r="-33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CB6AE38-E90D-3E4F-4236-D27F7B0A9412}"/>
                  </a:ext>
                </a:extLst>
              </p:cNvPr>
              <p:cNvSpPr txBox="1"/>
              <p:nvPr/>
            </p:nvSpPr>
            <p:spPr>
              <a:xfrm>
                <a:off x="300145" y="942347"/>
                <a:ext cx="11749102" cy="685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spin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𝜇𝜈𝜎𝜌</m:t>
                        </m:r>
                      </m:sub>
                    </m:sSub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Weyl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tensor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particle’s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trajectory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Einstein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linear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 via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ansatz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coordinates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observer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already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Teukolsky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CB6AE38-E90D-3E4F-4236-D27F7B0A9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5" y="942347"/>
                <a:ext cx="11749102" cy="6855146"/>
              </a:xfrm>
              <a:prstGeom prst="rect">
                <a:avLst/>
              </a:prstGeom>
              <a:blipFill>
                <a:blip r:embed="rId3"/>
                <a:stretch>
                  <a:fillRect l="-324" t="-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11068DE-D68A-D55A-1DA6-91ECF7CE747A}"/>
                  </a:ext>
                </a:extLst>
              </p:cNvPr>
              <p:cNvSpPr txBox="1"/>
              <p:nvPr/>
            </p:nvSpPr>
            <p:spPr>
              <a:xfrm>
                <a:off x="1377387" y="1503067"/>
                <a:ext cx="3512628" cy="398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𝜇𝜈𝜎𝜌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11068DE-D68A-D55A-1DA6-91ECF7CE7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87" y="1503067"/>
                <a:ext cx="3512628" cy="398379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B82768F-9E1C-FC72-65F9-ABCD0CC70B03}"/>
                  </a:ext>
                </a:extLst>
              </p:cNvPr>
              <p:cNvSpPr txBox="1"/>
              <p:nvPr/>
            </p:nvSpPr>
            <p:spPr>
              <a:xfrm>
                <a:off x="5584496" y="1446897"/>
                <a:ext cx="5502660" cy="523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,0,0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(0,0,1,−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B82768F-9E1C-FC72-65F9-ABCD0CC70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96" y="1446897"/>
                <a:ext cx="5502660" cy="523861"/>
              </a:xfrm>
              <a:prstGeom prst="rect">
                <a:avLst/>
              </a:prstGeom>
              <a:blipFill>
                <a:blip r:embed="rId5"/>
                <a:stretch>
                  <a:fillRect l="-920" b="-6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13D3873-970F-8A2A-5314-CB0F074C4798}"/>
                  </a:ext>
                </a:extLst>
              </p:cNvPr>
              <p:cNvSpPr txBox="1"/>
              <p:nvPr/>
            </p:nvSpPr>
            <p:spPr>
              <a:xfrm>
                <a:off x="3339843" y="3429000"/>
                <a:ext cx="4489306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13D3873-970F-8A2A-5314-CB0F074C4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43" y="3429000"/>
                <a:ext cx="4489306" cy="818814"/>
              </a:xfrm>
              <a:prstGeom prst="rect">
                <a:avLst/>
              </a:prstGeom>
              <a:blipFill>
                <a:blip r:embed="rId6"/>
                <a:stretch>
                  <a:fillRect l="-1412" t="-132308" b="-18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0B3F927-8216-0F23-96EB-26CE087F783A}"/>
                  </a:ext>
                </a:extLst>
              </p:cNvPr>
              <p:cNvSpPr txBox="1"/>
              <p:nvPr/>
            </p:nvSpPr>
            <p:spPr>
              <a:xfrm>
                <a:off x="1377387" y="5618536"/>
                <a:ext cx="9167638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ℓ+2</m:t>
                              </m:r>
                            </m:e>
                          </m:d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0B3F927-8216-0F23-96EB-26CE087F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87" y="5618536"/>
                <a:ext cx="9167638" cy="80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7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E3136-A33C-C13E-629C-3242919E7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11E0875-C397-6109-F3FB-00DCB9BFA427}"/>
                  </a:ext>
                </a:extLst>
              </p:cNvPr>
              <p:cNvSpPr txBox="1"/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COEFFICIENTS FROM THE DYNAMICS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11E0875-C397-6109-F3FB-00DCB9BFA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blipFill>
                <a:blip r:embed="rId2"/>
                <a:stretch>
                  <a:fillRect l="-1332" t="-12766" r="-33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A37A949-4CC1-769E-26E9-616775CB84FD}"/>
                  </a:ext>
                </a:extLst>
              </p:cNvPr>
              <p:cNvSpPr txBox="1"/>
              <p:nvPr/>
            </p:nvSpPr>
            <p:spPr>
              <a:xfrm>
                <a:off x="300145" y="942347"/>
                <a:ext cx="11749102" cy="564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harmonic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stress energy source and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,0)</m:t>
                    </m:r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(x) </a:t>
                </a:r>
                <a:r>
                  <a:rPr lang="it-IT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the following </a:t>
                </a:r>
                <a:r>
                  <a:rPr lang="it-IT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expression</a:t>
                </a: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ingredients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appear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</a:t>
                </a: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homogeneous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Green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written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A37A949-4CC1-769E-26E9-616775CB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5" y="942347"/>
                <a:ext cx="11749102" cy="5648213"/>
              </a:xfrm>
              <a:prstGeom prst="rect">
                <a:avLst/>
              </a:prstGeom>
              <a:blipFill>
                <a:blip r:embed="rId3"/>
                <a:stretch>
                  <a:fillRect l="-324" t="-4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447B6B4-3062-80A9-127D-B461BA847243}"/>
                  </a:ext>
                </a:extLst>
              </p:cNvPr>
              <p:cNvSpPr txBox="1"/>
              <p:nvPr/>
            </p:nvSpPr>
            <p:spPr>
              <a:xfrm>
                <a:off x="2929188" y="1366860"/>
                <a:ext cx="5753819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447B6B4-3062-80A9-127D-B461BA847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88" y="1366860"/>
                <a:ext cx="5753819" cy="818814"/>
              </a:xfrm>
              <a:prstGeom prst="rect">
                <a:avLst/>
              </a:prstGeom>
              <a:blipFill>
                <a:blip r:embed="rId4"/>
                <a:stretch>
                  <a:fillRect t="-128788" b="-186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68D6F38-9997-51C8-DBFC-F6121DDE4CC0}"/>
                  </a:ext>
                </a:extLst>
              </p:cNvPr>
              <p:cNvSpPr txBox="1"/>
              <p:nvPr/>
            </p:nvSpPr>
            <p:spPr>
              <a:xfrm>
                <a:off x="1084254" y="2935456"/>
                <a:ext cx="10237290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r>
                        <m:rPr>
                          <m:nor/>
                        </m:rPr>
                        <a:rPr lang="it-IT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it-IT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it-IT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it-I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it-I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it-I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it-I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acc>
                                    <m:accPr>
                                      <m:chr m:val="̅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68D6F38-9997-51C8-DBFC-F6121DDE4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54" y="2935456"/>
                <a:ext cx="10237290" cy="72032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0FAD8F3-94FC-92FA-7286-4498756D180B}"/>
                  </a:ext>
                </a:extLst>
              </p:cNvPr>
              <p:cNvSpPr txBox="1"/>
              <p:nvPr/>
            </p:nvSpPr>
            <p:spPr>
              <a:xfrm>
                <a:off x="549108" y="4721394"/>
                <a:ext cx="11371350" cy="52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it-IT" dirty="0"/>
                  <a:t>     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it-IT" dirty="0"/>
                  <a:t>   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it-IT" dirty="0"/>
                  <a:t>  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it-IT" dirty="0"/>
                  <a:t>    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cot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0FAD8F3-94FC-92FA-7286-4498756D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08" y="4721394"/>
                <a:ext cx="11371350" cy="526554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B14ED0D-500A-66ED-C1DA-FC0F67E77C9D}"/>
                  </a:ext>
                </a:extLst>
              </p:cNvPr>
              <p:cNvSpPr txBox="1"/>
              <p:nvPr/>
            </p:nvSpPr>
            <p:spPr>
              <a:xfrm>
                <a:off x="4310014" y="5915653"/>
                <a:ext cx="2992166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ℜ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up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,ℓ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B14ED0D-500A-66ED-C1DA-FC0F67E77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14" y="5915653"/>
                <a:ext cx="2992166" cy="394019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5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EDD70-5877-797A-C105-2813A25BD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F31B088-0E94-5C12-ED8B-6EF3B39C2CF7}"/>
                  </a:ext>
                </a:extLst>
              </p:cNvPr>
              <p:cNvSpPr txBox="1"/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COEFFICIENTS FROM THE DYNAMICS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F31B088-0E94-5C12-ED8B-6EF3B39C2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blipFill>
                <a:blip r:embed="rId2"/>
                <a:stretch>
                  <a:fillRect l="-1332" t="-12766" r="-33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15976B9-1745-8EA8-45F0-084030A37A49}"/>
                  </a:ext>
                </a:extLst>
              </p:cNvPr>
              <p:cNvSpPr txBox="1"/>
              <p:nvPr/>
            </p:nvSpPr>
            <p:spPr>
              <a:xfrm>
                <a:off x="300145" y="942347"/>
                <a:ext cx="11749102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These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harmonic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waveform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because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they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harmonic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decomposition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it</a:t>
                </a:r>
                <a:endParaRPr lang="it-IT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Indeed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waveform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measured</a:t>
                </a:r>
                <a:r>
                  <a:rPr lang="it-IT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 far </a:t>
                </a:r>
                <a:r>
                  <a:rPr lang="it-IT" sz="1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away</a:t>
                </a:r>
                <a:r>
                  <a:rPr lang="it-IT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observer</a:t>
                </a:r>
                <a:r>
                  <a:rPr lang="it-IT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admits</a:t>
                </a:r>
                <a:r>
                  <a:rPr lang="it-IT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</a:t>
                </a:r>
                <a:r>
                  <a:rPr lang="it-IT" sz="1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harmonic</a:t>
                </a:r>
                <a:r>
                  <a:rPr lang="it-IT" sz="1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decomposition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some algebra,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15976B9-1745-8EA8-45F0-084030A37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5" y="942347"/>
                <a:ext cx="11749102" cy="6740307"/>
              </a:xfrm>
              <a:prstGeom prst="rect">
                <a:avLst/>
              </a:prstGeom>
              <a:blipFill>
                <a:blip r:embed="rId3"/>
                <a:stretch>
                  <a:fillRect l="-324" t="-3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A176876-A093-8A0A-2D97-3A8FC3B1851D}"/>
                  </a:ext>
                </a:extLst>
              </p:cNvPr>
              <p:cNvSpPr txBox="1"/>
              <p:nvPr/>
            </p:nvSpPr>
            <p:spPr>
              <a:xfrm>
                <a:off x="3659900" y="1308751"/>
                <a:ext cx="4292394" cy="691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ℜ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,ℓ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𝑑𝑟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A176876-A093-8A0A-2D97-3A8FC3B18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00" y="1308751"/>
                <a:ext cx="4292394" cy="691023"/>
              </a:xfrm>
              <a:prstGeom prst="rect">
                <a:avLst/>
              </a:prstGeom>
              <a:blipFill>
                <a:blip r:embed="rId4"/>
                <a:stretch>
                  <a:fillRect t="-160000" b="-23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5CF7739-7536-5B66-C6F4-18C80D078C73}"/>
                  </a:ext>
                </a:extLst>
              </p:cNvPr>
              <p:cNvSpPr txBox="1"/>
              <p:nvPr/>
            </p:nvSpPr>
            <p:spPr>
              <a:xfrm>
                <a:off x="3023925" y="3709437"/>
                <a:ext cx="5564344" cy="81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it-I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it-IT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5CF7739-7536-5B66-C6F4-18C80D07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5" y="3709437"/>
                <a:ext cx="5564344" cy="818814"/>
              </a:xfrm>
              <a:prstGeom prst="rect">
                <a:avLst/>
              </a:prstGeom>
              <a:blipFill>
                <a:blip r:embed="rId5"/>
                <a:stretch>
                  <a:fillRect t="-132308" b="-19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7F2344E-BD0F-602D-54B6-02EEAC62BCC6}"/>
                  </a:ext>
                </a:extLst>
              </p:cNvPr>
              <p:cNvSpPr txBox="1"/>
              <p:nvPr/>
            </p:nvSpPr>
            <p:spPr>
              <a:xfrm>
                <a:off x="3144807" y="5288790"/>
                <a:ext cx="5902385" cy="89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ℜ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7F2344E-BD0F-602D-54B6-02EEAC62B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07" y="5288790"/>
                <a:ext cx="5902385" cy="897490"/>
              </a:xfrm>
              <a:prstGeom prst="rect">
                <a:avLst/>
              </a:prstGeom>
              <a:blipFill>
                <a:blip r:embed="rId6"/>
                <a:stretch>
                  <a:fillRect t="-111111" b="-170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BB4F08-41E9-9D15-8D6A-4CFF39558635}"/>
                  </a:ext>
                </a:extLst>
              </p:cNvPr>
              <p:cNvSpPr txBox="1"/>
              <p:nvPr/>
            </p:nvSpPr>
            <p:spPr>
              <a:xfrm>
                <a:off x="3460830" y="4126752"/>
                <a:ext cx="6626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4BB4F08-41E9-9D15-8D6A-4CFF39558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30" y="4126752"/>
                <a:ext cx="66261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686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B5410-29AB-FC10-F779-8B2DDB813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EF3A08D-0214-EE53-3F04-0592AA50F448}"/>
                  </a:ext>
                </a:extLst>
              </p:cNvPr>
              <p:cNvSpPr txBox="1"/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COEFFICIENTS FROM THE DYNAMICS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EF3A08D-0214-EE53-3F04-0592AA50F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0" y="349386"/>
                <a:ext cx="11435118" cy="584775"/>
              </a:xfrm>
              <a:prstGeom prst="rect">
                <a:avLst/>
              </a:prstGeom>
              <a:blipFill>
                <a:blip r:embed="rId2"/>
                <a:stretch>
                  <a:fillRect l="-1332" t="-12766" r="-333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E7B2D89-ECAB-B8F3-B1FC-DF552E7181B6}"/>
                  </a:ext>
                </a:extLst>
              </p:cNvPr>
              <p:cNvSpPr txBox="1"/>
              <p:nvPr/>
            </p:nvSpPr>
            <p:spPr>
              <a:xfrm>
                <a:off x="300145" y="942347"/>
                <a:ext cx="11749102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case of a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circular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̇"/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becomes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trivial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wavefrequency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relation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from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E7B2D89-ECAB-B8F3-B1FC-DF552E718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5" y="942347"/>
                <a:ext cx="11749102" cy="4247317"/>
              </a:xfrm>
              <a:prstGeom prst="rect">
                <a:avLst/>
              </a:prstGeom>
              <a:blipFill>
                <a:blip r:embed="rId3"/>
                <a:stretch>
                  <a:fillRect l="-324" b="-1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70EAE98-D46D-BEF6-202C-3C2EAB5A5386}"/>
                  </a:ext>
                </a:extLst>
              </p:cNvPr>
              <p:cNvSpPr txBox="1"/>
              <p:nvPr/>
            </p:nvSpPr>
            <p:spPr>
              <a:xfrm>
                <a:off x="3144807" y="1015795"/>
                <a:ext cx="5902385" cy="89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ℜ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in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70EAE98-D46D-BEF6-202C-3C2EAB5A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07" y="1015795"/>
                <a:ext cx="5902385" cy="897490"/>
              </a:xfrm>
              <a:prstGeom prst="rect">
                <a:avLst/>
              </a:prstGeom>
              <a:blipFill>
                <a:blip r:embed="rId4"/>
                <a:stretch>
                  <a:fillRect t="-112676" b="-1732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5E4F981-A8E5-A111-680C-6DA05FF3768B}"/>
                  </a:ext>
                </a:extLst>
              </p:cNvPr>
              <p:cNvSpPr txBox="1"/>
              <p:nvPr/>
            </p:nvSpPr>
            <p:spPr>
              <a:xfrm>
                <a:off x="624235" y="2169952"/>
                <a:ext cx="11267620" cy="174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 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r>
                  <a:rPr lang="it-IT" dirty="0"/>
                  <a:t>    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it-IT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  <m:r>
                          <a:rPr lang="it-IT" i="1">
                            <a:latin typeface="Cambria Math" panose="02040503050406030204" pitchFamily="18" charset="0"/>
                          </a:rPr>
                          <m:t>ℓ(ℓ+1)(ℓ+2)</m:t>
                        </m:r>
                      </m:e>
                    </m:rad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  <m:r>
                          <a:rPr lang="it-IT" i="1">
                            <a:latin typeface="Cambria Math" panose="02040503050406030204" pitchFamily="18" charset="0"/>
                          </a:rPr>
                          <m:t> (ℓ+2)</m:t>
                        </m:r>
                      </m:e>
                    </m:rad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5E4F981-A8E5-A111-680C-6DA05FF37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5" y="2169952"/>
                <a:ext cx="11267620" cy="1740669"/>
              </a:xfrm>
              <a:prstGeom prst="rect">
                <a:avLst/>
              </a:prstGeom>
              <a:blipFill>
                <a:blip r:embed="rId5"/>
                <a:stretch>
                  <a:fillRect r="-3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 descr="Immagine che contiene testo, Carattere, bianco, linea&#10;&#10;Il contenuto generato dall'IA potrebbe non essere corretto.">
            <a:extLst>
              <a:ext uri="{FF2B5EF4-FFF2-40B4-BE49-F238E27FC236}">
                <a16:creationId xmlns:a16="http://schemas.microsoft.com/office/drawing/2014/main" id="{3E458649-2F76-1E99-BE9E-DBF053B52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53" y="5282228"/>
            <a:ext cx="6893492" cy="12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9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FB401D8-2EFF-8A34-0C76-A717313BD918}"/>
                  </a:ext>
                </a:extLst>
              </p:cNvPr>
              <p:cNvSpPr txBox="1"/>
              <p:nvPr/>
            </p:nvSpPr>
            <p:spPr>
              <a:xfrm>
                <a:off x="1346795" y="352773"/>
                <a:ext cx="950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FUNCTIONS IN COMPARABLE-MASS REGIME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FB401D8-2EFF-8A34-0C76-A717313B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5" y="352773"/>
                <a:ext cx="9506128" cy="584775"/>
              </a:xfrm>
              <a:prstGeom prst="rect">
                <a:avLst/>
              </a:prstGeom>
              <a:blipFill>
                <a:blip r:embed="rId2"/>
                <a:stretch>
                  <a:fillRect l="-534" t="-12766" r="-668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D84A8C9-7A7D-8917-CEFF-E63893C3B491}"/>
                  </a:ext>
                </a:extLst>
              </p:cNvPr>
              <p:cNvSpPr txBox="1"/>
              <p:nvPr/>
            </p:nvSpPr>
            <p:spPr>
              <a:xfrm>
                <a:off x="667943" y="973423"/>
                <a:ext cx="10856113" cy="3497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 from the following 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literature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factorizing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 from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tails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𝐷𝐼𝑁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𝑁𝑒𝑤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following </a:t>
                </a: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expressions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remainder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𝐷𝐼𝑁</m:t>
                        </m:r>
                      </m:sup>
                    </m:sSub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𝑁𝑒𝑤</m:t>
                        </m:r>
                      </m:sup>
                    </m:sSubSup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D84A8C9-7A7D-8917-CEFF-E63893C3B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3" y="973423"/>
                <a:ext cx="10856113" cy="3497304"/>
              </a:xfrm>
              <a:prstGeom prst="rect">
                <a:avLst/>
              </a:prstGeom>
              <a:blipFill>
                <a:blip r:embed="rId3"/>
                <a:stretch>
                  <a:fillRect l="-467" t="-10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 descr="Immagine che contiene testo, Carattere, ricevuta, algebra&#10;&#10;Il contenuto generato dall'IA potrebbe non essere corretto.">
            <a:extLst>
              <a:ext uri="{FF2B5EF4-FFF2-40B4-BE49-F238E27FC236}">
                <a16:creationId xmlns:a16="http://schemas.microsoft.com/office/drawing/2014/main" id="{8D2D2FB1-7B0E-0733-75DB-01CBAAEEA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9" y="1607657"/>
            <a:ext cx="9654704" cy="1677421"/>
          </a:xfrm>
          <a:prstGeom prst="rect">
            <a:avLst/>
          </a:prstGeom>
        </p:spPr>
      </p:pic>
      <p:pic>
        <p:nvPicPr>
          <p:cNvPr id="10" name="Immagine 9" descr="Immagine che contiene testo, Carattere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ED295888-BF18-E3ED-F364-BFC5BEF6F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7" y="4221678"/>
            <a:ext cx="5430654" cy="2338684"/>
          </a:xfrm>
          <a:prstGeom prst="rect">
            <a:avLst/>
          </a:prstGeom>
        </p:spPr>
      </p:pic>
      <p:pic>
        <p:nvPicPr>
          <p:cNvPr id="12" name="Immagine 11" descr="Immagine che contiene testo, Carattere, schermata, ricevuta&#10;&#10;Il contenuto generato dall'IA potrebbe non essere corretto.">
            <a:extLst>
              <a:ext uri="{FF2B5EF4-FFF2-40B4-BE49-F238E27FC236}">
                <a16:creationId xmlns:a16="http://schemas.microsoft.com/office/drawing/2014/main" id="{55C00091-1CF4-56EB-CFEB-45DD676C2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9976"/>
            <a:ext cx="5716162" cy="20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75B04-FC0A-F662-0282-767C76E8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FA2792A-F42C-D56F-C5B4-72EE8515E639}"/>
                  </a:ext>
                </a:extLst>
              </p:cNvPr>
              <p:cNvSpPr txBox="1"/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ON THE COMPUTATION OF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8FA2792A-F42C-D56F-C5B4-72EE8515E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blipFill>
                <a:blip r:embed="rId2"/>
                <a:stretch>
                  <a:fillRect l="-1671" t="-12766" r="-696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94A1DE2-5892-C6D4-8B75-37CD5928C630}"/>
                  </a:ext>
                </a:extLst>
              </p:cNvPr>
              <p:cNvSpPr txBox="1"/>
              <p:nvPr/>
            </p:nvSpPr>
            <p:spPr>
              <a:xfrm>
                <a:off x="671331" y="1123879"/>
                <a:ext cx="11100121" cy="483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Remembering the relation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know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</a:t>
                </a: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set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ℓ+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dictionary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high PM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time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consuming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 an alternative to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once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exploits the SW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start by writing the SW curve for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SYM theory with gauge group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hypermultiplets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fundamental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gauge group with masses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flat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</a:t>
                </a:r>
                <a:r>
                  <a:rPr lang="it-IT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curve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94A1DE2-5892-C6D4-8B75-37CD5928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1" y="1123879"/>
                <a:ext cx="11100121" cy="4831131"/>
              </a:xfrm>
              <a:prstGeom prst="rect">
                <a:avLst/>
              </a:prstGeom>
              <a:blipFill>
                <a:blip r:embed="rId3"/>
                <a:stretch>
                  <a:fillRect l="-457" t="-525" r="-9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822F0C8-496B-D86F-C19D-6EE515E2B1EA}"/>
                  </a:ext>
                </a:extLst>
              </p:cNvPr>
              <p:cNvSpPr txBox="1"/>
              <p:nvPr/>
            </p:nvSpPr>
            <p:spPr>
              <a:xfrm>
                <a:off x="4257614" y="1373634"/>
                <a:ext cx="2653419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822F0C8-496B-D86F-C19D-6EE515E2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14" y="1373634"/>
                <a:ext cx="2653419" cy="847861"/>
              </a:xfrm>
              <a:prstGeom prst="rect">
                <a:avLst/>
              </a:prstGeom>
              <a:blipFill>
                <a:blip r:embed="rId4"/>
                <a:stretch>
                  <a:fillRect t="-101493" b="-1552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37353BD-83D5-4FFB-781E-46DE7AABBD87}"/>
                  </a:ext>
                </a:extLst>
              </p:cNvPr>
              <p:cNvSpPr txBox="1"/>
              <p:nvPr/>
            </p:nvSpPr>
            <p:spPr>
              <a:xfrm>
                <a:off x="1152046" y="5396503"/>
                <a:ext cx="3594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37353BD-83D5-4FFB-781E-46DE7AABB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46" y="5396503"/>
                <a:ext cx="3594317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072EC7-111B-34E3-BC5C-BDD954A333BF}"/>
                  </a:ext>
                </a:extLst>
              </p:cNvPr>
              <p:cNvSpPr txBox="1"/>
              <p:nvPr/>
            </p:nvSpPr>
            <p:spPr>
              <a:xfrm>
                <a:off x="7394488" y="5310538"/>
                <a:ext cx="3594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dirty="0"/>
                  <a:t>          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B072EC7-111B-34E3-BC5C-BDD954A3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88" y="5310538"/>
                <a:ext cx="359431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9D04270-F345-9442-B2E1-2B068D1E4F2E}"/>
                  </a:ext>
                </a:extLst>
              </p:cNvPr>
              <p:cNvSpPr txBox="1"/>
              <p:nvPr/>
            </p:nvSpPr>
            <p:spPr>
              <a:xfrm>
                <a:off x="7171208" y="5884958"/>
                <a:ext cx="4986699" cy="618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9D04270-F345-9442-B2E1-2B068D1E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208" y="5884958"/>
                <a:ext cx="4986699" cy="618631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A2D300-FF4C-F37F-7044-7327FD90C8CF}"/>
              </a:ext>
            </a:extLst>
          </p:cNvPr>
          <p:cNvSpPr txBox="1"/>
          <p:nvPr/>
        </p:nvSpPr>
        <p:spPr>
          <a:xfrm>
            <a:off x="5584324" y="53805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2BB89C7-2D3D-0D81-7C02-9EBCA818980D}"/>
                  </a:ext>
                </a:extLst>
              </p:cNvPr>
              <p:cNvSpPr txBox="1"/>
              <p:nvPr/>
            </p:nvSpPr>
            <p:spPr>
              <a:xfrm>
                <a:off x="10427248" y="5330888"/>
                <a:ext cx="1175194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Λ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2BB89C7-2D3D-0D81-7C02-9EBCA8189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248" y="5330888"/>
                <a:ext cx="1175194" cy="378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25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7A1EEF-EE3B-FEF9-E18B-FDA3E978C32A}"/>
              </a:ext>
            </a:extLst>
          </p:cNvPr>
          <p:cNvSpPr txBox="1"/>
          <p:nvPr/>
        </p:nvSpPr>
        <p:spPr>
          <a:xfrm>
            <a:off x="3272535" y="425803"/>
            <a:ext cx="564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 PERTURBATION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B420E12-39C8-1B84-3533-EB4C1562B5B5}"/>
                  </a:ext>
                </a:extLst>
              </p:cNvPr>
              <p:cNvSpPr txBox="1"/>
              <p:nvPr/>
            </p:nvSpPr>
            <p:spPr>
              <a:xfrm>
                <a:off x="730332" y="1010578"/>
                <a:ext cx="11179095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propagation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GWs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more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Teukolsky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BH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GWs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solving Einstein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linear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body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around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massive BH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Thanks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recast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Confluent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Heun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 (CHE)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(with regular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singularities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=1,∞</m:t>
                    </m:r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irregular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identifications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made</a:t>
                </a: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cs typeface="Times New Roman" panose="02020603050405020304" pitchFamily="18" charset="0"/>
                  </a:rPr>
                  <a:t>                           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B420E12-39C8-1B84-3533-EB4C1562B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2" y="1010578"/>
                <a:ext cx="11179095" cy="5016758"/>
              </a:xfrm>
              <a:prstGeom prst="rect">
                <a:avLst/>
              </a:prstGeom>
              <a:blipFill>
                <a:blip r:embed="rId2"/>
                <a:stretch>
                  <a:fillRect l="-454" t="-758" r="-6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60BD99CF-0E0F-ECD6-1849-08FE1C4D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4" y="1566760"/>
            <a:ext cx="7772400" cy="806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EA5D6B-52A7-B358-D310-6712D38A6D25}"/>
                  </a:ext>
                </a:extLst>
              </p:cNvPr>
              <p:cNvSpPr txBox="1"/>
              <p:nvPr/>
            </p:nvSpPr>
            <p:spPr>
              <a:xfrm>
                <a:off x="9031588" y="1718209"/>
                <a:ext cx="28778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it-IT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it-IT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2EA5D6B-52A7-B358-D310-6712D38A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588" y="1718209"/>
                <a:ext cx="2877839" cy="338554"/>
              </a:xfrm>
              <a:prstGeom prst="rect">
                <a:avLst/>
              </a:prstGeom>
              <a:blipFill>
                <a:blip r:embed="rId4"/>
                <a:stretch>
                  <a:fillRect l="-1322" t="-7407" b="-2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35DDB355-8086-C8E3-8989-200FA8CD3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4" y="4145567"/>
            <a:ext cx="7772400" cy="700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7F13B42-012D-73D4-00CC-E3CF85D2199F}"/>
                  </a:ext>
                </a:extLst>
              </p:cNvPr>
              <p:cNvSpPr txBox="1"/>
              <p:nvPr/>
            </p:nvSpPr>
            <p:spPr>
              <a:xfrm>
                <a:off x="8783273" y="4231050"/>
                <a:ext cx="32581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it-IT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  <a:r>
                  <a:rPr lang="it-IT" sz="1600" b="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it-IT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7F13B42-012D-73D4-00CC-E3CF85D21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273" y="4231050"/>
                <a:ext cx="3258136" cy="584775"/>
              </a:xfrm>
              <a:prstGeom prst="rect">
                <a:avLst/>
              </a:prstGeom>
              <a:blipFill>
                <a:blip r:embed="rId6"/>
                <a:stretch>
                  <a:fillRect l="-775" t="-42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 descr="Immagine che contiene testo, Carattere, bianco, algebra&#10;&#10;Il contenuto generato dall'IA potrebbe non essere corretto.">
            <a:extLst>
              <a:ext uri="{FF2B5EF4-FFF2-40B4-BE49-F238E27FC236}">
                <a16:creationId xmlns:a16="http://schemas.microsoft.com/office/drawing/2014/main" id="{22CF8C9A-8476-1DEE-05A8-39631645D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74" y="5451399"/>
            <a:ext cx="7954074" cy="10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9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4CCBD-3EA0-A796-7F0C-59D8CE9E2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7CCE2BF-CB62-6469-604E-8FDB43BA01E7}"/>
                  </a:ext>
                </a:extLst>
              </p:cNvPr>
              <p:cNvSpPr txBox="1"/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ON THE COMPUTATION OF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7CCE2BF-CB62-6469-604E-8FDB43BA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blipFill>
                <a:blip r:embed="rId2"/>
                <a:stretch>
                  <a:fillRect l="-1671" t="-12766" r="-696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60B1179-C39C-C725-AB9A-7AD054BFA07D}"/>
                  </a:ext>
                </a:extLst>
              </p:cNvPr>
              <p:cNvSpPr txBox="1"/>
              <p:nvPr/>
            </p:nvSpPr>
            <p:spPr>
              <a:xfrm>
                <a:off x="408724" y="1056129"/>
                <a:ext cx="11478475" cy="4712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gauge theory can be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understood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following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Hanany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-Witten setup)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QFT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lives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a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stack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D4-branes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stretched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NS5-branes 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NS5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hypermultiplet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content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right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locations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 the positions of the D4-branes 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masses.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scenario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=(1,2)</m:t>
                    </m:r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60B1179-C39C-C725-AB9A-7AD054BFA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24" y="1056129"/>
                <a:ext cx="11478475" cy="4712637"/>
              </a:xfrm>
              <a:prstGeom prst="rect">
                <a:avLst/>
              </a:prstGeom>
              <a:blipFill>
                <a:blip r:embed="rId3"/>
                <a:stretch>
                  <a:fillRect l="-331" t="-538" r="-110" b="-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4B97A9C-3D56-16D5-B675-1291E56398F6}"/>
              </a:ext>
            </a:extLst>
          </p:cNvPr>
          <p:cNvCxnSpPr/>
          <p:nvPr/>
        </p:nvCxnSpPr>
        <p:spPr>
          <a:xfrm>
            <a:off x="4946999" y="1850167"/>
            <a:ext cx="0" cy="1296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1AC70EFA-5872-AC07-380A-E862A92D1F0A}"/>
              </a:ext>
            </a:extLst>
          </p:cNvPr>
          <p:cNvCxnSpPr/>
          <p:nvPr/>
        </p:nvCxnSpPr>
        <p:spPr>
          <a:xfrm>
            <a:off x="6458964" y="1850167"/>
            <a:ext cx="0" cy="1296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3671A93-304B-27E4-0C0A-FAFE51AE43A2}"/>
              </a:ext>
            </a:extLst>
          </p:cNvPr>
          <p:cNvCxnSpPr>
            <a:cxnSpLocks/>
          </p:cNvCxnSpPr>
          <p:nvPr/>
        </p:nvCxnSpPr>
        <p:spPr>
          <a:xfrm flipH="1">
            <a:off x="4946999" y="2280359"/>
            <a:ext cx="1511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D0CA045F-5899-8C15-A678-746B71F0475D}"/>
              </a:ext>
            </a:extLst>
          </p:cNvPr>
          <p:cNvCxnSpPr>
            <a:cxnSpLocks/>
          </p:cNvCxnSpPr>
          <p:nvPr/>
        </p:nvCxnSpPr>
        <p:spPr>
          <a:xfrm flipH="1">
            <a:off x="4937353" y="2791574"/>
            <a:ext cx="1511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F811CDC-4FD6-BCC6-BF25-377482B13A24}"/>
              </a:ext>
            </a:extLst>
          </p:cNvPr>
          <p:cNvCxnSpPr>
            <a:cxnSpLocks/>
          </p:cNvCxnSpPr>
          <p:nvPr/>
        </p:nvCxnSpPr>
        <p:spPr>
          <a:xfrm flipH="1">
            <a:off x="6449318" y="2409611"/>
            <a:ext cx="1511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97C11F58-E396-BC74-DF83-DC6F29C841E9}"/>
              </a:ext>
            </a:extLst>
          </p:cNvPr>
          <p:cNvCxnSpPr>
            <a:cxnSpLocks/>
          </p:cNvCxnSpPr>
          <p:nvPr/>
        </p:nvCxnSpPr>
        <p:spPr>
          <a:xfrm flipH="1">
            <a:off x="6449317" y="2862950"/>
            <a:ext cx="1511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229D51F9-A28A-0A09-41CB-4D03060E2A43}"/>
              </a:ext>
            </a:extLst>
          </p:cNvPr>
          <p:cNvCxnSpPr>
            <a:cxnSpLocks/>
          </p:cNvCxnSpPr>
          <p:nvPr/>
        </p:nvCxnSpPr>
        <p:spPr>
          <a:xfrm flipH="1">
            <a:off x="3435034" y="2326659"/>
            <a:ext cx="1511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igura a mano libera 23">
            <a:extLst>
              <a:ext uri="{FF2B5EF4-FFF2-40B4-BE49-F238E27FC236}">
                <a16:creationId xmlns:a16="http://schemas.microsoft.com/office/drawing/2014/main" id="{7CA49F17-3BAF-6424-BD6F-DEF1306E7E1D}"/>
              </a:ext>
            </a:extLst>
          </p:cNvPr>
          <p:cNvSpPr/>
          <p:nvPr/>
        </p:nvSpPr>
        <p:spPr>
          <a:xfrm>
            <a:off x="4555353" y="2000638"/>
            <a:ext cx="889358" cy="335666"/>
          </a:xfrm>
          <a:custGeom>
            <a:avLst/>
            <a:gdLst>
              <a:gd name="connsiteX0" fmla="*/ 889358 w 889358"/>
              <a:gd name="connsiteY0" fmla="*/ 266217 h 335666"/>
              <a:gd name="connsiteX1" fmla="*/ 843059 w 889358"/>
              <a:gd name="connsiteY1" fmla="*/ 81023 h 335666"/>
              <a:gd name="connsiteX2" fmla="*/ 738887 w 889358"/>
              <a:gd name="connsiteY2" fmla="*/ 208344 h 335666"/>
              <a:gd name="connsiteX3" fmla="*/ 681013 w 889358"/>
              <a:gd name="connsiteY3" fmla="*/ 46298 h 335666"/>
              <a:gd name="connsiteX4" fmla="*/ 553692 w 889358"/>
              <a:gd name="connsiteY4" fmla="*/ 185195 h 335666"/>
              <a:gd name="connsiteX5" fmla="*/ 472669 w 889358"/>
              <a:gd name="connsiteY5" fmla="*/ 0 h 335666"/>
              <a:gd name="connsiteX6" fmla="*/ 356922 w 889358"/>
              <a:gd name="connsiteY6" fmla="*/ 185195 h 335666"/>
              <a:gd name="connsiteX7" fmla="*/ 183302 w 889358"/>
              <a:gd name="connsiteY7" fmla="*/ 69448 h 335666"/>
              <a:gd name="connsiteX8" fmla="*/ 194877 w 889358"/>
              <a:gd name="connsiteY8" fmla="*/ 266217 h 335666"/>
              <a:gd name="connsiteX9" fmla="*/ 9682 w 889358"/>
              <a:gd name="connsiteY9" fmla="*/ 185195 h 335666"/>
              <a:gd name="connsiteX10" fmla="*/ 32831 w 889358"/>
              <a:gd name="connsiteY10" fmla="*/ 335666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358" h="335666">
                <a:moveTo>
                  <a:pt x="889358" y="266217"/>
                </a:moveTo>
                <a:cubicBezTo>
                  <a:pt x="878747" y="178442"/>
                  <a:pt x="868137" y="90668"/>
                  <a:pt x="843059" y="81023"/>
                </a:cubicBezTo>
                <a:cubicBezTo>
                  <a:pt x="817981" y="71378"/>
                  <a:pt x="765895" y="214131"/>
                  <a:pt x="738887" y="208344"/>
                </a:cubicBezTo>
                <a:cubicBezTo>
                  <a:pt x="711879" y="202557"/>
                  <a:pt x="711879" y="50156"/>
                  <a:pt x="681013" y="46298"/>
                </a:cubicBezTo>
                <a:cubicBezTo>
                  <a:pt x="650147" y="42440"/>
                  <a:pt x="588416" y="192911"/>
                  <a:pt x="553692" y="185195"/>
                </a:cubicBezTo>
                <a:cubicBezTo>
                  <a:pt x="518968" y="177479"/>
                  <a:pt x="505464" y="0"/>
                  <a:pt x="472669" y="0"/>
                </a:cubicBezTo>
                <a:cubicBezTo>
                  <a:pt x="439874" y="0"/>
                  <a:pt x="405150" y="173620"/>
                  <a:pt x="356922" y="185195"/>
                </a:cubicBezTo>
                <a:cubicBezTo>
                  <a:pt x="308694" y="196770"/>
                  <a:pt x="210309" y="55944"/>
                  <a:pt x="183302" y="69448"/>
                </a:cubicBezTo>
                <a:cubicBezTo>
                  <a:pt x="156295" y="82952"/>
                  <a:pt x="223814" y="246926"/>
                  <a:pt x="194877" y="266217"/>
                </a:cubicBezTo>
                <a:cubicBezTo>
                  <a:pt x="165940" y="285508"/>
                  <a:pt x="36690" y="173620"/>
                  <a:pt x="9682" y="185195"/>
                </a:cubicBezTo>
                <a:cubicBezTo>
                  <a:pt x="-17326" y="196770"/>
                  <a:pt x="19327" y="310588"/>
                  <a:pt x="32831" y="33566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>
            <a:extLst>
              <a:ext uri="{FF2B5EF4-FFF2-40B4-BE49-F238E27FC236}">
                <a16:creationId xmlns:a16="http://schemas.microsoft.com/office/drawing/2014/main" id="{2E9D5ECD-319A-1EB5-4B18-918A23F3B60B}"/>
              </a:ext>
            </a:extLst>
          </p:cNvPr>
          <p:cNvSpPr/>
          <p:nvPr/>
        </p:nvSpPr>
        <p:spPr>
          <a:xfrm>
            <a:off x="5838250" y="2266855"/>
            <a:ext cx="185380" cy="520861"/>
          </a:xfrm>
          <a:custGeom>
            <a:avLst/>
            <a:gdLst>
              <a:gd name="connsiteX0" fmla="*/ 0 w 185380"/>
              <a:gd name="connsiteY0" fmla="*/ 0 h 520861"/>
              <a:gd name="connsiteX1" fmla="*/ 127321 w 185380"/>
              <a:gd name="connsiteY1" fmla="*/ 104173 h 520861"/>
              <a:gd name="connsiteX2" fmla="*/ 23149 w 185380"/>
              <a:gd name="connsiteY2" fmla="*/ 173621 h 520861"/>
              <a:gd name="connsiteX3" fmla="*/ 150471 w 185380"/>
              <a:gd name="connsiteY3" fmla="*/ 254643 h 520861"/>
              <a:gd name="connsiteX4" fmla="*/ 23149 w 185380"/>
              <a:gd name="connsiteY4" fmla="*/ 335666 h 520861"/>
              <a:gd name="connsiteX5" fmla="*/ 185195 w 185380"/>
              <a:gd name="connsiteY5" fmla="*/ 416689 h 520861"/>
              <a:gd name="connsiteX6" fmla="*/ 57873 w 185380"/>
              <a:gd name="connsiteY6" fmla="*/ 474562 h 520861"/>
              <a:gd name="connsiteX7" fmla="*/ 173620 w 185380"/>
              <a:gd name="connsiteY7" fmla="*/ 520861 h 5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80" h="520861">
                <a:moveTo>
                  <a:pt x="0" y="0"/>
                </a:moveTo>
                <a:cubicBezTo>
                  <a:pt x="61731" y="37618"/>
                  <a:pt x="123463" y="75236"/>
                  <a:pt x="127321" y="104173"/>
                </a:cubicBezTo>
                <a:cubicBezTo>
                  <a:pt x="131179" y="133110"/>
                  <a:pt x="19291" y="148543"/>
                  <a:pt x="23149" y="173621"/>
                </a:cubicBezTo>
                <a:cubicBezTo>
                  <a:pt x="27007" y="198699"/>
                  <a:pt x="150471" y="227636"/>
                  <a:pt x="150471" y="254643"/>
                </a:cubicBezTo>
                <a:cubicBezTo>
                  <a:pt x="150471" y="281650"/>
                  <a:pt x="17362" y="308658"/>
                  <a:pt x="23149" y="335666"/>
                </a:cubicBezTo>
                <a:cubicBezTo>
                  <a:pt x="28936" y="362674"/>
                  <a:pt x="179408" y="393540"/>
                  <a:pt x="185195" y="416689"/>
                </a:cubicBezTo>
                <a:cubicBezTo>
                  <a:pt x="190982" y="439838"/>
                  <a:pt x="59802" y="457200"/>
                  <a:pt x="57873" y="474562"/>
                </a:cubicBezTo>
                <a:cubicBezTo>
                  <a:pt x="55944" y="491924"/>
                  <a:pt x="114782" y="506392"/>
                  <a:pt x="173620" y="52086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DC00F477-5738-23C0-D2E7-89E63DDCFD65}"/>
              </a:ext>
            </a:extLst>
          </p:cNvPr>
          <p:cNvSpPr/>
          <p:nvPr/>
        </p:nvSpPr>
        <p:spPr>
          <a:xfrm rot="16200000">
            <a:off x="5534380" y="2696582"/>
            <a:ext cx="327558" cy="1521612"/>
          </a:xfrm>
          <a:prstGeom prst="leftBrace">
            <a:avLst>
              <a:gd name="adj1" fmla="val 542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24344AD-8F5E-738C-CB2D-8B1ECC583A27}"/>
              </a:ext>
            </a:extLst>
          </p:cNvPr>
          <p:cNvSpPr txBox="1"/>
          <p:nvPr/>
        </p:nvSpPr>
        <p:spPr>
          <a:xfrm>
            <a:off x="4894069" y="3564912"/>
            <a:ext cx="1492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D4-colour-branes </a:t>
            </a:r>
          </a:p>
        </p:txBody>
      </p:sp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6F487BA5-5620-C92B-A840-60E1CB3934E2}"/>
              </a:ext>
            </a:extLst>
          </p:cNvPr>
          <p:cNvSpPr/>
          <p:nvPr/>
        </p:nvSpPr>
        <p:spPr>
          <a:xfrm rot="16200000">
            <a:off x="7089628" y="2698732"/>
            <a:ext cx="327558" cy="1521612"/>
          </a:xfrm>
          <a:prstGeom prst="leftBrace">
            <a:avLst>
              <a:gd name="adj1" fmla="val 542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C2AF65D-95D0-A22B-9CE9-9C9BD2E10DC6}"/>
              </a:ext>
            </a:extLst>
          </p:cNvPr>
          <p:cNvSpPr txBox="1"/>
          <p:nvPr/>
        </p:nvSpPr>
        <p:spPr>
          <a:xfrm>
            <a:off x="6449317" y="3567062"/>
            <a:ext cx="153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D4-flavour-branes </a:t>
            </a:r>
          </a:p>
        </p:txBody>
      </p:sp>
      <p:sp>
        <p:nvSpPr>
          <p:cNvPr id="30" name="Parentesi graffa aperta 29">
            <a:extLst>
              <a:ext uri="{FF2B5EF4-FFF2-40B4-BE49-F238E27FC236}">
                <a16:creationId xmlns:a16="http://schemas.microsoft.com/office/drawing/2014/main" id="{3FEE52CC-D7CD-794B-4F8B-397B687DE25E}"/>
              </a:ext>
            </a:extLst>
          </p:cNvPr>
          <p:cNvSpPr/>
          <p:nvPr/>
        </p:nvSpPr>
        <p:spPr>
          <a:xfrm rot="16200000">
            <a:off x="3994151" y="2696582"/>
            <a:ext cx="327558" cy="1521612"/>
          </a:xfrm>
          <a:prstGeom prst="leftBrace">
            <a:avLst>
              <a:gd name="adj1" fmla="val 542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DE738EE-C6B9-658D-C561-39E150364CD9}"/>
              </a:ext>
            </a:extLst>
          </p:cNvPr>
          <p:cNvSpPr txBox="1"/>
          <p:nvPr/>
        </p:nvSpPr>
        <p:spPr>
          <a:xfrm>
            <a:off x="3353840" y="3564912"/>
            <a:ext cx="1481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D4-flavour-brane 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9FDDB5F-C0F1-25A3-2305-43AADC1AE180}"/>
              </a:ext>
            </a:extLst>
          </p:cNvPr>
          <p:cNvCxnSpPr>
            <a:cxnSpLocks/>
          </p:cNvCxnSpPr>
          <p:nvPr/>
        </p:nvCxnSpPr>
        <p:spPr>
          <a:xfrm flipH="1">
            <a:off x="6458964" y="1643605"/>
            <a:ext cx="746337" cy="20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58B1D-C218-1CB4-FFD2-49C9CB5DDEDF}"/>
              </a:ext>
            </a:extLst>
          </p:cNvPr>
          <p:cNvSpPr txBox="1"/>
          <p:nvPr/>
        </p:nvSpPr>
        <p:spPr>
          <a:xfrm>
            <a:off x="7135575" y="1467596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NS5-brane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E8C224A2-DA4C-1C23-C538-B5FF7E1AD314}"/>
              </a:ext>
            </a:extLst>
          </p:cNvPr>
          <p:cNvCxnSpPr>
            <a:cxnSpLocks/>
          </p:cNvCxnSpPr>
          <p:nvPr/>
        </p:nvCxnSpPr>
        <p:spPr>
          <a:xfrm>
            <a:off x="4256238" y="1796740"/>
            <a:ext cx="690760" cy="10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3FE0954-C336-00B3-9ADB-236FD9E5317C}"/>
              </a:ext>
            </a:extLst>
          </p:cNvPr>
          <p:cNvSpPr txBox="1"/>
          <p:nvPr/>
        </p:nvSpPr>
        <p:spPr>
          <a:xfrm>
            <a:off x="2292307" y="1513895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NS5-brane</a:t>
            </a:r>
          </a:p>
        </p:txBody>
      </p:sp>
    </p:spTree>
    <p:extLst>
      <p:ext uri="{BB962C8B-B14F-4D97-AF65-F5344CB8AC3E}">
        <p14:creationId xmlns:p14="http://schemas.microsoft.com/office/powerpoint/2010/main" val="95262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A3C99-D7F4-DC24-7E3D-4F4801020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90C3E68-92B8-1C71-5C04-0DA7A7FF1941}"/>
                  </a:ext>
                </a:extLst>
              </p:cNvPr>
              <p:cNvSpPr txBox="1"/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ON THE COMPUTATION OF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A90C3E68-92B8-1C71-5C04-0DA7A7FF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blipFill>
                <a:blip r:embed="rId2"/>
                <a:stretch>
                  <a:fillRect l="-1671" t="-12766" r="-696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265297D-DF07-A873-FD34-96D5133E39D0}"/>
                  </a:ext>
                </a:extLst>
              </p:cNvPr>
              <p:cNvSpPr txBox="1"/>
              <p:nvPr/>
            </p:nvSpPr>
            <p:spPr>
              <a:xfrm>
                <a:off x="625033" y="973423"/>
                <a:ext cx="11100121" cy="5790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spacetime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presence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background with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the dynamics of the gauge theory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 quantum curve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after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satisfying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way the quantum SW curve follows from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and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elliptic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curve),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convenient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rewrite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setting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𝟙</m:t>
                    </m:r>
                  </m:oMath>
                </a14:m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start from the gauge theory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=(1,2)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case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Confluent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Heun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265297D-DF07-A873-FD34-96D5133E3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33" y="973423"/>
                <a:ext cx="11100121" cy="5790881"/>
              </a:xfrm>
              <a:prstGeom prst="rect">
                <a:avLst/>
              </a:prstGeom>
              <a:blipFill>
                <a:blip r:embed="rId3"/>
                <a:stretch>
                  <a:fillRect l="-343" t="-438" r="-3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FC426F-E484-1C35-2D15-B5E13ADBB7B2}"/>
                  </a:ext>
                </a:extLst>
              </p:cNvPr>
              <p:cNvSpPr txBox="1"/>
              <p:nvPr/>
            </p:nvSpPr>
            <p:spPr>
              <a:xfrm>
                <a:off x="5276835" y="2027922"/>
                <a:ext cx="1178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FC426F-E484-1C35-2D15-B5E13ADB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35" y="2027922"/>
                <a:ext cx="1178721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BBFEFAA-37CF-02F0-ED1D-4E86C8C5345E}"/>
                  </a:ext>
                </a:extLst>
              </p:cNvPr>
              <p:cNvSpPr txBox="1"/>
              <p:nvPr/>
            </p:nvSpPr>
            <p:spPr>
              <a:xfrm>
                <a:off x="3383939" y="3080442"/>
                <a:ext cx="4814844" cy="50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BBFEFAA-37CF-02F0-ED1D-4E86C8C53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39" y="3080442"/>
                <a:ext cx="4814844" cy="504818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BACDBCC-FC23-D067-CB84-53D8ECDB431E}"/>
                  </a:ext>
                </a:extLst>
              </p:cNvPr>
              <p:cNvSpPr txBox="1"/>
              <p:nvPr/>
            </p:nvSpPr>
            <p:spPr>
              <a:xfrm>
                <a:off x="3346082" y="4474132"/>
                <a:ext cx="5269071" cy="620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acc>
                            <m:accPr>
                              <m:chr m:val="̂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̃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BACDBCC-FC23-D067-CB84-53D8ECDB4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82" y="4474132"/>
                <a:ext cx="5269071" cy="620234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78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88578-D59B-FC48-7D91-CCC7481D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F300331-B627-B03A-3D8A-572D1D542C6A}"/>
                  </a:ext>
                </a:extLst>
              </p:cNvPr>
              <p:cNvSpPr txBox="1"/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ON THE COMPUTATION OF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F300331-B627-B03A-3D8A-572D1D542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5" y="352773"/>
                <a:ext cx="9114546" cy="584775"/>
              </a:xfrm>
              <a:prstGeom prst="rect">
                <a:avLst/>
              </a:prstGeom>
              <a:blipFill>
                <a:blip r:embed="rId2"/>
                <a:stretch>
                  <a:fillRect l="-1671" t="-12766" r="-696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2C1829A-8F8C-332D-5CA5-151695F8B681}"/>
                  </a:ext>
                </a:extLst>
              </p:cNvPr>
              <p:cNvSpPr txBox="1"/>
              <p:nvPr/>
            </p:nvSpPr>
            <p:spPr>
              <a:xfrm>
                <a:off x="682906" y="1043430"/>
                <a:ext cx="11100121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Within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scenario,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demonstrated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quantum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following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dictionary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gravity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scenario</a:t>
                </a: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(ℓ)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ℓ=2,3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finds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2C1829A-8F8C-332D-5CA5-151695F8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6" y="1043430"/>
                <a:ext cx="11100121" cy="4001095"/>
              </a:xfrm>
              <a:prstGeom prst="rect">
                <a:avLst/>
              </a:prstGeom>
              <a:blipFill>
                <a:blip r:embed="rId3"/>
                <a:stretch>
                  <a:fillRect l="-343" t="-6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DEF83CE-7798-9C3D-3BBD-EA0C7540FCD8}"/>
                  </a:ext>
                </a:extLst>
              </p:cNvPr>
              <p:cNvSpPr txBox="1"/>
              <p:nvPr/>
            </p:nvSpPr>
            <p:spPr>
              <a:xfrm>
                <a:off x="2748930" y="1874884"/>
                <a:ext cx="6694140" cy="907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−…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−…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DEF83CE-7798-9C3D-3BBD-EA0C7540F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930" y="1874884"/>
                <a:ext cx="6694140" cy="907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2A9F4E4-4237-F1BF-36F0-28A4452CFA20}"/>
                  </a:ext>
                </a:extLst>
              </p:cNvPr>
              <p:cNvSpPr txBox="1"/>
              <p:nvPr/>
            </p:nvSpPr>
            <p:spPr>
              <a:xfrm>
                <a:off x="1346795" y="3499541"/>
                <a:ext cx="4245713" cy="673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ℓ+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2A9F4E4-4237-F1BF-36F0-28A4452CF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5" y="3499541"/>
                <a:ext cx="4245713" cy="673326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49D35CD-ED3F-2908-F390-BD435E15B773}"/>
                  </a:ext>
                </a:extLst>
              </p:cNvPr>
              <p:cNvSpPr txBox="1"/>
              <p:nvPr/>
            </p:nvSpPr>
            <p:spPr>
              <a:xfrm>
                <a:off x="6360720" y="3526888"/>
                <a:ext cx="4654095" cy="618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49D35CD-ED3F-2908-F390-BD435E15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720" y="3526888"/>
                <a:ext cx="4654095" cy="618631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E8288F57-9088-D18F-511F-72B182F9B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31" y="4985799"/>
            <a:ext cx="9871738" cy="118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C68E0D-F740-EDDE-2242-B1C56F05EF7F}"/>
              </a:ext>
            </a:extLst>
          </p:cNvPr>
          <p:cNvSpPr txBox="1"/>
          <p:nvPr/>
        </p:nvSpPr>
        <p:spPr>
          <a:xfrm>
            <a:off x="2107417" y="317446"/>
            <a:ext cx="847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SEIBERG-WITTEN (SW) CORRESPONDENCE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EEF5385-A7F0-7648-5624-217B2CFC4C60}"/>
                  </a:ext>
                </a:extLst>
              </p:cNvPr>
              <p:cNvSpPr txBox="1"/>
              <p:nvPr/>
            </p:nvSpPr>
            <p:spPr>
              <a:xfrm>
                <a:off x="573856" y="1277696"/>
                <a:ext cx="11044288" cy="405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Correspondence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CHE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quantum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SW curve,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low energy dynamics of a 𝒩=2 SUSY gauge theory with gauge group SU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f>
                        <m:fPr>
                          <m:ctrlP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it-IT" sz="2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den>
                      </m:f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𝝎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</m:oMath>
                  </m:oMathPara>
                </a14:m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Furthermore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CHE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mapped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theory,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expandend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Interestingly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inspiral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precisely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gauge theory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understand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CHE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a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point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view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CEEF5385-A7F0-7648-5624-217B2CFC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6" y="1277696"/>
                <a:ext cx="11044288" cy="4054059"/>
              </a:xfrm>
              <a:prstGeom prst="rect">
                <a:avLst/>
              </a:prstGeom>
              <a:blipFill>
                <a:blip r:embed="rId2"/>
                <a:stretch>
                  <a:fillRect l="-460" t="-935" b="-1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36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2FAD67-A9D9-7F38-9AF6-DD3A7EC0DB89}"/>
              </a:ext>
            </a:extLst>
          </p:cNvPr>
          <p:cNvSpPr txBox="1"/>
          <p:nvPr/>
        </p:nvSpPr>
        <p:spPr>
          <a:xfrm>
            <a:off x="1530391" y="344874"/>
            <a:ext cx="9131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&amp; PN REPRESENTATIONS OF CH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0E41F2-FCEA-CF6A-DED7-1E6F30C667FE}"/>
                  </a:ext>
                </a:extLst>
              </p:cNvPr>
              <p:cNvSpPr txBox="1"/>
              <p:nvPr/>
            </p:nvSpPr>
            <p:spPr>
              <a:xfrm>
                <a:off x="546997" y="1180002"/>
                <a:ext cx="11143433" cy="687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limits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CHE: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y finite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finite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Post-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Minkowskian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(PM, small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CHE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≃2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Post-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Newtonian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(PN, small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expansion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CHE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reason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CH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0E41F2-FCEA-CF6A-DED7-1E6F30C66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7" y="1180002"/>
                <a:ext cx="11143433" cy="6876434"/>
              </a:xfrm>
              <a:prstGeom prst="rect">
                <a:avLst/>
              </a:prstGeom>
              <a:blipFill>
                <a:blip r:embed="rId2"/>
                <a:stretch>
                  <a:fillRect l="-569" t="-554" r="-4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1DCAE73E-57D0-6323-F44E-33F66E45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69" y="1468420"/>
            <a:ext cx="6752956" cy="6810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682D43A-09C7-B184-118B-DC9FFA356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69" y="2259646"/>
            <a:ext cx="6752956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FF1529-CF0A-65C0-94AF-CFCF3350B2B1}"/>
              </a:ext>
            </a:extLst>
          </p:cNvPr>
          <p:cNvSpPr txBox="1"/>
          <p:nvPr/>
        </p:nvSpPr>
        <p:spPr>
          <a:xfrm>
            <a:off x="3886099" y="423411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ZONE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BF0979B-2EB4-6F94-DF19-D899221BCDAB}"/>
                  </a:ext>
                </a:extLst>
              </p:cNvPr>
              <p:cNvSpPr txBox="1"/>
              <p:nvPr/>
            </p:nvSpPr>
            <p:spPr>
              <a:xfrm>
                <a:off x="563475" y="1006583"/>
                <a:ext cx="11065049" cy="609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CHE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±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zone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overlap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written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double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recursively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Proportionality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relation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it-IT" sz="2000" b="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BF0979B-2EB4-6F94-DF19-D899221B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5" y="1006583"/>
                <a:ext cx="11065049" cy="6092950"/>
              </a:xfrm>
              <a:prstGeom prst="rect">
                <a:avLst/>
              </a:prstGeom>
              <a:blipFill>
                <a:blip r:embed="rId2"/>
                <a:stretch>
                  <a:fillRect l="-459" t="-6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Carattere, calligrafia, bianco&#10;&#10;Il contenuto generato dall'IA potrebbe non essere corretto.">
            <a:extLst>
              <a:ext uri="{FF2B5EF4-FFF2-40B4-BE49-F238E27FC236}">
                <a16:creationId xmlns:a16="http://schemas.microsoft.com/office/drawing/2014/main" id="{EA3FEBB8-5CE4-F194-3932-F83638F62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3" y="1456701"/>
            <a:ext cx="2974452" cy="1134585"/>
          </a:xfrm>
          <a:prstGeom prst="rect">
            <a:avLst/>
          </a:prstGeom>
        </p:spPr>
      </p:pic>
      <p:pic>
        <p:nvPicPr>
          <p:cNvPr id="9" name="Immagine 8" descr="Immagine che contiene testo, Carattere, calligrafia, bianco&#10;&#10;Il contenuto generato dall'IA potrebbe non essere corretto.">
            <a:extLst>
              <a:ext uri="{FF2B5EF4-FFF2-40B4-BE49-F238E27FC236}">
                <a16:creationId xmlns:a16="http://schemas.microsoft.com/office/drawing/2014/main" id="{6265D012-7426-7158-39EB-33057FA1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31" y="1456701"/>
            <a:ext cx="6466630" cy="1058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3D1B07A-6228-59C6-3B9E-110C9E6C3C6F}"/>
                  </a:ext>
                </a:extLst>
              </p:cNvPr>
              <p:cNvSpPr txBox="1"/>
              <p:nvPr/>
            </p:nvSpPr>
            <p:spPr>
              <a:xfrm>
                <a:off x="839123" y="3839400"/>
                <a:ext cx="7681334" cy="8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93D1B07A-6228-59C6-3B9E-110C9E6C3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23" y="3839400"/>
                <a:ext cx="7681334" cy="878959"/>
              </a:xfrm>
              <a:prstGeom prst="rect">
                <a:avLst/>
              </a:prstGeom>
              <a:blipFill>
                <a:blip r:embed="rId5"/>
                <a:stretch>
                  <a:fillRect t="-97143" b="-14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CA169A7-5CFD-2864-B4D2-54B5771CF546}"/>
                  </a:ext>
                </a:extLst>
              </p:cNvPr>
              <p:cNvSpPr txBox="1"/>
              <p:nvPr/>
            </p:nvSpPr>
            <p:spPr>
              <a:xfrm>
                <a:off x="715146" y="4718359"/>
                <a:ext cx="7929287" cy="8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CA169A7-5CFD-2864-B4D2-54B5771CF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46" y="4718359"/>
                <a:ext cx="7929287" cy="878959"/>
              </a:xfrm>
              <a:prstGeom prst="rect">
                <a:avLst/>
              </a:prstGeom>
              <a:blipFill>
                <a:blip r:embed="rId6"/>
                <a:stretch>
                  <a:fillRect t="-97143" b="-14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937C1E6-A3B9-6514-65F7-D1C9FA621968}"/>
                  </a:ext>
                </a:extLst>
              </p:cNvPr>
              <p:cNvSpPr txBox="1"/>
              <p:nvPr/>
            </p:nvSpPr>
            <p:spPr>
              <a:xfrm>
                <a:off x="9211580" y="4278880"/>
                <a:ext cx="2653419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937C1E6-A3B9-6514-65F7-D1C9FA62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80" y="4278880"/>
                <a:ext cx="2653419" cy="847861"/>
              </a:xfrm>
              <a:prstGeom prst="rect">
                <a:avLst/>
              </a:prstGeom>
              <a:blipFill>
                <a:blip r:embed="rId7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C7DDAC-9BA4-9C2B-C0B4-3B387940901A}"/>
              </a:ext>
            </a:extLst>
          </p:cNvPr>
          <p:cNvSpPr txBox="1"/>
          <p:nvPr/>
        </p:nvSpPr>
        <p:spPr>
          <a:xfrm>
            <a:off x="1929218" y="317634"/>
            <a:ext cx="833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APPROXIMATION: EXTERIOR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E5470FE-DE6C-49DE-B370-2F72DF252EFD}"/>
                  </a:ext>
                </a:extLst>
              </p:cNvPr>
              <p:cNvSpPr txBox="1"/>
              <p:nvPr/>
            </p:nvSpPr>
            <p:spPr>
              <a:xfrm>
                <a:off x="507059" y="1016077"/>
                <a:ext cx="11264393" cy="586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start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it-IT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𝑮</m:t>
                            </m:r>
                          </m:e>
                        </m:d>
                      </m:num>
                      <m:den>
                        <m:r>
                          <a:rPr lang="it-IT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y finite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clear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exterior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PM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truncating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-sum to a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 to the following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ansatz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Plugging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CHE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satisfaction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system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relations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b="0" dirty="0"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b="0" dirty="0"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≡1+</m:t>
                    </m:r>
                    <m:nary>
                      <m:naryPr>
                        <m:chr m:val="∑"/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𝑖𝑛𝑠𝑡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E5470FE-DE6C-49DE-B370-2F72DF25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59" y="1016077"/>
                <a:ext cx="11264393" cy="5866478"/>
              </a:xfrm>
              <a:prstGeom prst="rect">
                <a:avLst/>
              </a:prstGeom>
              <a:blipFill>
                <a:blip r:embed="rId2"/>
                <a:stretch>
                  <a:fillRect l="-338" r="-901" b="-10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Carattere, tipografia, calligrafia, testo&#10;&#10;Il contenuto generato dall'IA potrebbe non essere corretto.">
            <a:extLst>
              <a:ext uri="{FF2B5EF4-FFF2-40B4-BE49-F238E27FC236}">
                <a16:creationId xmlns:a16="http://schemas.microsoft.com/office/drawing/2014/main" id="{183CEDC1-3B9B-FA19-7676-A132F61D2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7" y="3510061"/>
            <a:ext cx="3613391" cy="476613"/>
          </a:xfrm>
          <a:prstGeom prst="rect">
            <a:avLst/>
          </a:prstGeom>
        </p:spPr>
      </p:pic>
      <p:pic>
        <p:nvPicPr>
          <p:cNvPr id="10" name="Immagine 9" descr="Immagine che contiene Carattere, testo, bianco, tipografia&#10;&#10;Il contenuto generato dall'IA potrebbe non essere corretto.">
            <a:extLst>
              <a:ext uri="{FF2B5EF4-FFF2-40B4-BE49-F238E27FC236}">
                <a16:creationId xmlns:a16="http://schemas.microsoft.com/office/drawing/2014/main" id="{201002CB-FB73-E339-07AE-FDC3A0025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35" y="3409786"/>
            <a:ext cx="2743042" cy="706541"/>
          </a:xfrm>
          <a:prstGeom prst="rect">
            <a:avLst/>
          </a:prstGeom>
        </p:spPr>
      </p:pic>
      <p:pic>
        <p:nvPicPr>
          <p:cNvPr id="12" name="Immagine 11" descr="Immagine che contiene Carattere, bianco, testo, tipografia&#10;&#10;Il contenuto generato dall'IA potrebbe non essere corretto.">
            <a:extLst>
              <a:ext uri="{FF2B5EF4-FFF2-40B4-BE49-F238E27FC236}">
                <a16:creationId xmlns:a16="http://schemas.microsoft.com/office/drawing/2014/main" id="{AAFEC306-F987-463B-1872-BAA784342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73" y="3358951"/>
            <a:ext cx="2326510" cy="7788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1F132E-65AB-D5F4-1F25-FC70E6D6E705}"/>
              </a:ext>
            </a:extLst>
          </p:cNvPr>
          <p:cNvSpPr txBox="1"/>
          <p:nvPr/>
        </p:nvSpPr>
        <p:spPr>
          <a:xfrm>
            <a:off x="5820923" y="355763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498B89D-D59D-4F20-D0F8-84142C110AB5}"/>
              </a:ext>
            </a:extLst>
          </p:cNvPr>
          <p:cNvSpPr txBox="1"/>
          <p:nvPr/>
        </p:nvSpPr>
        <p:spPr>
          <a:xfrm>
            <a:off x="5864179" y="5835333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C045393-B7A9-617C-AF7D-46BDC80C17EC}"/>
                  </a:ext>
                </a:extLst>
              </p:cNvPr>
              <p:cNvSpPr txBox="1"/>
              <p:nvPr/>
            </p:nvSpPr>
            <p:spPr>
              <a:xfrm>
                <a:off x="7218747" y="5580776"/>
                <a:ext cx="2512354" cy="847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𝑖𝑛𝑠𝑡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it-IT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C045393-B7A9-617C-AF7D-46BDC80C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747" y="5580776"/>
                <a:ext cx="2512354" cy="847668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037425-93DF-5C92-0339-6965A3B720A0}"/>
              </a:ext>
            </a:extLst>
          </p:cNvPr>
          <p:cNvSpPr txBox="1"/>
          <p:nvPr/>
        </p:nvSpPr>
        <p:spPr>
          <a:xfrm>
            <a:off x="1743783" y="308727"/>
            <a:ext cx="870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FORMULAE AND FAR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2EEBE03-4F5C-B015-920D-B1B4E8894138}"/>
                  </a:ext>
                </a:extLst>
              </p:cNvPr>
              <p:cNvSpPr txBox="1"/>
              <p:nvPr/>
            </p:nvSpPr>
            <p:spPr>
              <a:xfrm>
                <a:off x="798652" y="1145894"/>
                <a:ext cx="1084547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ansatz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extrapolate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large y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standard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rule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highlights the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introduce the following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→∞)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by the following connection formula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2EEBE03-4F5C-B015-920D-B1B4E8894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52" y="1145894"/>
                <a:ext cx="10845479" cy="5016758"/>
              </a:xfrm>
              <a:prstGeom prst="rect">
                <a:avLst/>
              </a:prstGeom>
              <a:blipFill>
                <a:blip r:embed="rId2"/>
                <a:stretch>
                  <a:fillRect l="-351" t="-758" b="-1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testo, Carattere, bianco, linea&#10;&#10;Il contenuto generato dall'IA potrebbe non essere corretto.">
            <a:extLst>
              <a:ext uri="{FF2B5EF4-FFF2-40B4-BE49-F238E27FC236}">
                <a16:creationId xmlns:a16="http://schemas.microsoft.com/office/drawing/2014/main" id="{9B331DA7-6A89-8194-3392-4949862AC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52" y="3236075"/>
            <a:ext cx="5207000" cy="825500"/>
          </a:xfrm>
          <a:prstGeom prst="rect">
            <a:avLst/>
          </a:prstGeom>
        </p:spPr>
      </p:pic>
      <p:pic>
        <p:nvPicPr>
          <p:cNvPr id="8" name="Immagine 7" descr="Immagine che contiene Carattere, bianco, testo, tipografia&#10;&#10;Il contenuto generato dall'IA potrebbe non essere corretto.">
            <a:extLst>
              <a:ext uri="{FF2B5EF4-FFF2-40B4-BE49-F238E27FC236}">
                <a16:creationId xmlns:a16="http://schemas.microsoft.com/office/drawing/2014/main" id="{61D54771-3781-0A3F-8593-5A14AFE75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403" y="5640344"/>
            <a:ext cx="2946400" cy="774700"/>
          </a:xfrm>
          <a:prstGeom prst="rect">
            <a:avLst/>
          </a:prstGeom>
        </p:spPr>
      </p:pic>
      <p:pic>
        <p:nvPicPr>
          <p:cNvPr id="10" name="Immagine 9" descr="Immagine che contiene Carattere, tipografia, calligrafia, bianco&#10;&#10;Il contenuto generato dall'IA potrebbe non essere corretto.">
            <a:extLst>
              <a:ext uri="{FF2B5EF4-FFF2-40B4-BE49-F238E27FC236}">
                <a16:creationId xmlns:a16="http://schemas.microsoft.com/office/drawing/2014/main" id="{22463912-4E0F-1499-ABEA-920FFB1DB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9" y="5145428"/>
            <a:ext cx="4089400" cy="647700"/>
          </a:xfrm>
          <a:prstGeom prst="rect">
            <a:avLst/>
          </a:prstGeom>
        </p:spPr>
      </p:pic>
      <p:pic>
        <p:nvPicPr>
          <p:cNvPr id="12" name="Immagine 11" descr="Immagine che contiene testo, Carattere, bianco, linea&#10;&#10;Il contenuto generato dall'IA potrebbe non essere corretto.">
            <a:extLst>
              <a:ext uri="{FF2B5EF4-FFF2-40B4-BE49-F238E27FC236}">
                <a16:creationId xmlns:a16="http://schemas.microsoft.com/office/drawing/2014/main" id="{CAA7A538-E474-E4A6-C7D1-B3D4AC5D2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05" y="2469333"/>
            <a:ext cx="6921500" cy="927100"/>
          </a:xfrm>
          <a:prstGeom prst="rect">
            <a:avLst/>
          </a:prstGeom>
        </p:spPr>
      </p:pic>
      <p:pic>
        <p:nvPicPr>
          <p:cNvPr id="14" name="Immagine 13" descr="Immagine che contiene Carattere, testo, bian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DCA65D4-F6BE-49D7-6964-916A41F19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9" y="2569217"/>
            <a:ext cx="2971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2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BEF17-87D0-3E44-B40B-ED8900E57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34DD36-17CC-2FB8-7B68-4ED195C050B0}"/>
              </a:ext>
            </a:extLst>
          </p:cNvPr>
          <p:cNvSpPr txBox="1"/>
          <p:nvPr/>
        </p:nvSpPr>
        <p:spPr>
          <a:xfrm>
            <a:off x="1929218" y="317634"/>
            <a:ext cx="7923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 APPROXIMATION: INTERIOR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379B838-31DD-1E45-C083-55675063B5A5}"/>
                  </a:ext>
                </a:extLst>
              </p:cNvPr>
              <p:cNvSpPr txBox="1"/>
              <p:nvPr/>
            </p:nvSpPr>
            <p:spPr>
              <a:xfrm>
                <a:off x="507059" y="1108675"/>
                <a:ext cx="11264393" cy="5065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pass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it-IT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𝝎</m:t>
                    </m:r>
                    <m:r>
                      <a:rPr lang="it-IT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it-IT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finite</a:t>
                </a:r>
              </a:p>
              <a:p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clear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</a:t>
                </a:r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endPara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naturally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PN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so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truncating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-sum to a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come to the following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ansatz</a:t>
                </a: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Plugging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CHE and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requiring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satisfaction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system of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379B838-31DD-1E45-C083-55675063B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59" y="1108675"/>
                <a:ext cx="11264393" cy="5065169"/>
              </a:xfrm>
              <a:prstGeom prst="rect">
                <a:avLst/>
              </a:prstGeom>
              <a:blipFill>
                <a:blip r:embed="rId2"/>
                <a:stretch>
                  <a:fillRect l="-338" t="-750" r="-3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A63DF7-9922-B5B6-1C40-E5B6BE8CC192}"/>
              </a:ext>
            </a:extLst>
          </p:cNvPr>
          <p:cNvSpPr txBox="1"/>
          <p:nvPr/>
        </p:nvSpPr>
        <p:spPr>
          <a:xfrm>
            <a:off x="5763048" y="3997473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pic>
        <p:nvPicPr>
          <p:cNvPr id="6" name="Immagine 5" descr="Immagine che contiene Carattere, tipografia, calligrafia, testo&#10;&#10;Il contenuto generato dall'IA potrebbe non essere corretto.">
            <a:extLst>
              <a:ext uri="{FF2B5EF4-FFF2-40B4-BE49-F238E27FC236}">
                <a16:creationId xmlns:a16="http://schemas.microsoft.com/office/drawing/2014/main" id="{EEFEE251-54B3-F4BC-86E5-362EC24E0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0" y="3904875"/>
            <a:ext cx="3653488" cy="505867"/>
          </a:xfrm>
          <a:prstGeom prst="rect">
            <a:avLst/>
          </a:prstGeom>
        </p:spPr>
      </p:pic>
      <p:pic>
        <p:nvPicPr>
          <p:cNvPr id="11" name="Immagine 10" descr="Immagine che contiene Carattere, bianco, testo, tipografia&#10;&#10;Il contenuto generato dall'IA potrebbe non essere corretto.">
            <a:extLst>
              <a:ext uri="{FF2B5EF4-FFF2-40B4-BE49-F238E27FC236}">
                <a16:creationId xmlns:a16="http://schemas.microsoft.com/office/drawing/2014/main" id="{87FE5E25-B8A0-98B2-DC7C-1027B06FD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25" y="3812482"/>
            <a:ext cx="2743042" cy="708535"/>
          </a:xfrm>
          <a:prstGeom prst="rect">
            <a:avLst/>
          </a:prstGeom>
        </p:spPr>
      </p:pic>
      <p:pic>
        <p:nvPicPr>
          <p:cNvPr id="15" name="Immagine 14" descr="Immagine che contiene Carattere, bianco, testo, tipografia&#10;&#10;Il contenuto generato dall'IA potrebbe non essere corretto.">
            <a:extLst>
              <a:ext uri="{FF2B5EF4-FFF2-40B4-BE49-F238E27FC236}">
                <a16:creationId xmlns:a16="http://schemas.microsoft.com/office/drawing/2014/main" id="{C0459077-3F2E-9B97-2E0E-FECABBB2F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32" y="3799920"/>
            <a:ext cx="2220979" cy="7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688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12941</TotalTime>
  <Words>3452</Words>
  <Application>Microsoft Macintosh PowerPoint</Application>
  <PresentationFormat>Widescreen</PresentationFormat>
  <Paragraphs>505</Paragraphs>
  <Slides>32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Aptos</vt:lpstr>
      <vt:lpstr>Arial</vt:lpstr>
      <vt:lpstr>Cambria Math</vt:lpstr>
      <vt:lpstr>Corbel</vt:lpstr>
      <vt:lpstr>Times New Roman</vt:lpstr>
      <vt:lpstr>Wingdings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Cipriani</dc:creator>
  <cp:lastModifiedBy>Andrea Cipriani</cp:lastModifiedBy>
  <cp:revision>69</cp:revision>
  <dcterms:created xsi:type="dcterms:W3CDTF">2024-02-07T21:06:44Z</dcterms:created>
  <dcterms:modified xsi:type="dcterms:W3CDTF">2025-08-31T20:41:11Z</dcterms:modified>
</cp:coreProperties>
</file>