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7" r:id="rId1"/>
  </p:sldMasterIdLst>
  <p:notesMasterIdLst>
    <p:notesMasterId r:id="rId27"/>
  </p:notesMasterIdLst>
  <p:sldIdLst>
    <p:sldId id="256" r:id="rId2"/>
    <p:sldId id="438" r:id="rId3"/>
    <p:sldId id="2744" r:id="rId4"/>
    <p:sldId id="2729" r:id="rId5"/>
    <p:sldId id="2745" r:id="rId6"/>
    <p:sldId id="2747" r:id="rId7"/>
    <p:sldId id="2758" r:id="rId8"/>
    <p:sldId id="2755" r:id="rId9"/>
    <p:sldId id="2749" r:id="rId10"/>
    <p:sldId id="2748" r:id="rId11"/>
    <p:sldId id="2751" r:id="rId12"/>
    <p:sldId id="274" r:id="rId13"/>
    <p:sldId id="275" r:id="rId14"/>
    <p:sldId id="2716" r:id="rId15"/>
    <p:sldId id="2746" r:id="rId16"/>
    <p:sldId id="2733" r:id="rId17"/>
    <p:sldId id="21566" r:id="rId18"/>
    <p:sldId id="5163" r:id="rId19"/>
    <p:sldId id="5162" r:id="rId20"/>
    <p:sldId id="2752" r:id="rId21"/>
    <p:sldId id="2754" r:id="rId22"/>
    <p:sldId id="2753" r:id="rId23"/>
    <p:sldId id="2738" r:id="rId24"/>
    <p:sldId id="2739" r:id="rId25"/>
    <p:sldId id="2757" r:id="rId26"/>
  </p:sldIdLst>
  <p:sldSz cx="9144000" cy="6858000" type="screen4x3"/>
  <p:notesSz cx="6985000" cy="9283700"/>
  <p:embeddedFontLst>
    <p:embeddedFont>
      <p:font typeface="Aptos Narrow" panose="020B0004020202020204" pitchFamily="34" charset="0"/>
      <p:regular r:id="rId28"/>
      <p:bold r:id="rId29"/>
      <p:italic r:id="rId30"/>
      <p:boldItalic r:id="rId31"/>
    </p:embeddedFon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D8511B-C572-4F0E-92E3-968F25EB7EB1}">
  <a:tblStyle styleId="{EDD8511B-C572-4F0E-92E3-968F25EB7E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9" autoAdjust="0"/>
    <p:restoredTop sz="93123" autoAdjust="0"/>
  </p:normalViewPr>
  <p:slideViewPr>
    <p:cSldViewPr snapToGrid="0">
      <p:cViewPr>
        <p:scale>
          <a:sx n="70" d="100"/>
          <a:sy n="70" d="100"/>
        </p:scale>
        <p:origin x="98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0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spcFirstLastPara="1" wrap="square" lIns="92943" tIns="46459" rIns="92943" bIns="46459" anchor="t" anchorCtr="0">
            <a:noAutofit/>
          </a:bodyPr>
          <a:lstStyle/>
          <a:p>
            <a:pPr marL="0" indent="0">
              <a:spcBef>
                <a:spcPts val="366"/>
              </a:spcBef>
            </a:pPr>
            <a:endParaRPr dirty="0"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C730-EB00-F812-8711-8FDF45AFA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4FFEE6-C486-1D8B-ED26-92BC0A580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576A83-F9A2-7C39-E99B-3884ECF9D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BBF1-9835-1B13-4139-187566D593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5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745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7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62871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19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8490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23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3903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TitleSlide_06051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2695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806450" y="2883049"/>
            <a:ext cx="7526338" cy="18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80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62399" y="6378350"/>
            <a:ext cx="524893" cy="365125"/>
          </a:xfrm>
        </p:spPr>
        <p:txBody>
          <a:bodyPr/>
          <a:lstStyle/>
          <a:p>
            <a:r>
              <a:rPr lang="en-US"/>
              <a:t>10/04/2025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Physics Preparatory Group - Accelerator Science and Technology WG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0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316765"/>
            <a:ext cx="8305800" cy="5099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7504" y="6624738"/>
            <a:ext cx="6768752" cy="26064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Calibri"/>
                <a:cs typeface="Calibri"/>
              </a:defRPr>
            </a:lvl1pPr>
          </a:lstStyle>
          <a:p>
            <a:pPr algn="l"/>
            <a:r>
              <a:rPr lang="en-US"/>
              <a:t>D. Schulte, Muon Collider,  ESPPU Open Symposium, Venice, June 2025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652025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181100" y="1"/>
            <a:ext cx="6781800" cy="644691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99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4088394" cy="5524500"/>
          </a:xfrm>
          <a:prstGeom prst="rect">
            <a:avLst/>
          </a:prstGeom>
        </p:spPr>
        <p:txBody>
          <a:bodyPr/>
          <a:lstStyle>
            <a:lvl1pPr marL="227013" indent="-227013">
              <a:buFont typeface="Wingdings" pitchFamily="2" charset="2"/>
              <a:buChar char="Ø"/>
              <a:defRPr sz="2200" b="1">
                <a:latin typeface="Arial" pitchFamily="34" charset="0"/>
                <a:cs typeface="Arial" pitchFamily="34" charset="0"/>
              </a:defRPr>
            </a:lvl1pPr>
            <a:lvl2pPr marL="228600" indent="-114300">
              <a:buFont typeface="Arial" pitchFamily="34" charset="0"/>
              <a:buChar char="•"/>
              <a:defRPr sz="2200" b="1">
                <a:solidFill>
                  <a:srgbClr val="0E0EB8"/>
                </a:solidFill>
              </a:defRPr>
            </a:lvl2pPr>
            <a:lvl3pPr marL="461963" indent="-234950" defTabSz="461963">
              <a:buFont typeface="Arial" pitchFamily="34" charset="0"/>
              <a:buChar char="•"/>
              <a:defRPr sz="2000" b="1">
                <a:solidFill>
                  <a:srgbClr val="7030A0"/>
                </a:solidFill>
              </a:defRPr>
            </a:lvl3pPr>
            <a:lvl4pPr marL="461963" indent="-176213">
              <a:buFont typeface="Arial" pitchFamily="34" charset="0"/>
              <a:buChar char="•"/>
              <a:defRPr sz="1800" b="1">
                <a:solidFill>
                  <a:srgbClr val="FF0000"/>
                </a:solidFill>
              </a:defRPr>
            </a:lvl4pPr>
            <a:lvl5pPr marL="742950" indent="-227013">
              <a:tabLst>
                <a:tab pos="515938" algn="l"/>
              </a:tabLst>
              <a:defRPr sz="1800">
                <a:solidFill>
                  <a:srgbClr val="00B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4778720" y="789538"/>
            <a:ext cx="4088394" cy="5524500"/>
          </a:xfrm>
          <a:prstGeom prst="rect">
            <a:avLst/>
          </a:prstGeom>
        </p:spPr>
        <p:txBody>
          <a:bodyPr/>
          <a:lstStyle>
            <a:lvl1pPr marL="227013" indent="-227013">
              <a:buFont typeface="Wingdings" pitchFamily="2" charset="2"/>
              <a:buChar char="Ø"/>
              <a:defRPr sz="2200" b="1">
                <a:latin typeface="Arial" pitchFamily="34" charset="0"/>
                <a:cs typeface="Arial" pitchFamily="34" charset="0"/>
              </a:defRPr>
            </a:lvl1pPr>
            <a:lvl2pPr marL="227013" indent="0">
              <a:buFont typeface="Arial" pitchFamily="34" charset="0"/>
              <a:buChar char="•"/>
              <a:defRPr sz="2200" b="1">
                <a:solidFill>
                  <a:srgbClr val="0E0EB8"/>
                </a:solidFill>
              </a:defRPr>
            </a:lvl2pPr>
            <a:lvl3pPr marL="461963" indent="-234950" defTabSz="461963">
              <a:buFont typeface="Arial" pitchFamily="34" charset="0"/>
              <a:buChar char="•"/>
              <a:defRPr sz="2000" b="1">
                <a:solidFill>
                  <a:srgbClr val="7030A0"/>
                </a:solidFill>
              </a:defRPr>
            </a:lvl3pPr>
            <a:lvl4pPr marL="569913" indent="-225425">
              <a:buFont typeface="Arial" pitchFamily="34" charset="0"/>
              <a:buChar char="•"/>
              <a:defRPr sz="1800" b="0">
                <a:solidFill>
                  <a:srgbClr val="FF0000"/>
                </a:solidFill>
              </a:defRPr>
            </a:lvl4pPr>
            <a:lvl5pPr marL="687388" indent="-225425">
              <a:defRPr sz="1800">
                <a:solidFill>
                  <a:srgbClr val="00B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5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4088394" cy="5524500"/>
          </a:xfrm>
          <a:prstGeom prst="rect">
            <a:avLst/>
          </a:prstGeom>
        </p:spPr>
        <p:txBody>
          <a:bodyPr/>
          <a:lstStyle>
            <a:lvl1pPr marL="227013" indent="-227013">
              <a:buFont typeface="Wingdings" pitchFamily="2" charset="2"/>
              <a:buChar char="Ø"/>
              <a:defRPr sz="2200" b="1">
                <a:latin typeface="Arial" pitchFamily="34" charset="0"/>
                <a:cs typeface="Arial" pitchFamily="34" charset="0"/>
              </a:defRPr>
            </a:lvl1pPr>
            <a:lvl2pPr marL="228600" indent="-114300">
              <a:buFont typeface="Arial" pitchFamily="34" charset="0"/>
              <a:buChar char="•"/>
              <a:defRPr sz="2200" b="1">
                <a:solidFill>
                  <a:srgbClr val="0E0EB8"/>
                </a:solidFill>
              </a:defRPr>
            </a:lvl2pPr>
            <a:lvl3pPr marL="461963" indent="-234950" defTabSz="461963">
              <a:buFont typeface="Arial" pitchFamily="34" charset="0"/>
              <a:buChar char="•"/>
              <a:defRPr sz="2000" b="1">
                <a:solidFill>
                  <a:srgbClr val="7030A0"/>
                </a:solidFill>
              </a:defRPr>
            </a:lvl3pPr>
            <a:lvl4pPr marL="461963" indent="-176213">
              <a:buFont typeface="Arial" pitchFamily="34" charset="0"/>
              <a:buChar char="•"/>
              <a:defRPr sz="1800" b="1">
                <a:solidFill>
                  <a:srgbClr val="FF0000"/>
                </a:solidFill>
              </a:defRPr>
            </a:lvl4pPr>
            <a:lvl5pPr marL="742950" indent="-227013">
              <a:tabLst>
                <a:tab pos="515938" algn="l"/>
              </a:tabLs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4778720" y="789538"/>
            <a:ext cx="4088394" cy="5524500"/>
          </a:xfrm>
          <a:prstGeom prst="rect">
            <a:avLst/>
          </a:prstGeom>
        </p:spPr>
        <p:txBody>
          <a:bodyPr/>
          <a:lstStyle>
            <a:lvl1pPr marL="227013" indent="-227013">
              <a:buFont typeface="Wingdings" pitchFamily="2" charset="2"/>
              <a:buChar char="Ø"/>
              <a:defRPr sz="2200" b="1">
                <a:latin typeface="Arial" pitchFamily="34" charset="0"/>
                <a:cs typeface="Arial" pitchFamily="34" charset="0"/>
              </a:defRPr>
            </a:lvl1pPr>
            <a:lvl2pPr marL="227013" indent="0">
              <a:buFont typeface="Arial" pitchFamily="34" charset="0"/>
              <a:buChar char="•"/>
              <a:defRPr sz="2200" b="1">
                <a:solidFill>
                  <a:srgbClr val="0E0EB8"/>
                </a:solidFill>
              </a:defRPr>
            </a:lvl2pPr>
            <a:lvl3pPr marL="461963" indent="-234950" defTabSz="461963">
              <a:buFont typeface="Arial" pitchFamily="34" charset="0"/>
              <a:buChar char="•"/>
              <a:defRPr sz="2000" b="0">
                <a:solidFill>
                  <a:srgbClr val="03949B"/>
                </a:solidFill>
              </a:defRPr>
            </a:lvl3pPr>
            <a:lvl4pPr marL="569913" indent="-225425">
              <a:buFont typeface="Arial" pitchFamily="34" charset="0"/>
              <a:buChar char="•"/>
              <a:defRPr sz="1800" b="0">
                <a:solidFill>
                  <a:srgbClr val="FF0000"/>
                </a:solidFill>
              </a:defRPr>
            </a:lvl4pPr>
            <a:lvl5pPr marL="687388" indent="-225425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8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4547-5339-DABB-0092-D8E06408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EC783-B262-7885-4977-532301370BC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03/12/2020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7D46E-168E-3904-3543-C58F460C6A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2CDD2-D407-63A2-96E7-0C963704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9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755" y="10707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457200" indent="-457200">
              <a:spcBef>
                <a:spcPts val="984"/>
              </a:spcBef>
              <a:buFont typeface="Wingdings" panose="05000000000000000000" pitchFamily="2" charset="2"/>
              <a:buChar char="Ø"/>
              <a:defRPr sz="2800" b="1">
                <a:solidFill>
                  <a:srgbClr val="505050"/>
                </a:solidFill>
              </a:defRPr>
            </a:lvl1pPr>
            <a:lvl2pPr marL="625475" marR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400" b="1">
                <a:solidFill>
                  <a:schemeClr val="accent1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C0000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i="0">
                <a:solidFill>
                  <a:srgbClr val="03949B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00">
                <a:solidFill>
                  <a:srgbClr val="00B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7198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 b="1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43B0016-E916-CA43-9DB2-56E9EE0F798D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Jindariani, All Scientists Meeting, 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205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56D1-479F-3635-BDE1-629A0AED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2A5AB-62FE-6E34-D7EC-B5AAEEA1FC3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03/12/2020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D9973-62C5-F189-F468-A49C663EE0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C7FC5-979B-B59C-3247-C787D6A97D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0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B9C91-EEFC-1F1F-FF33-61B993AE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E1521-910A-A691-0A14-F27CF63F9D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03/12/2020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EBDB8-B5E0-12D0-3F4D-E35A409216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29CC5-438C-BF7C-CE72-2235F4B17B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1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Title</a:t>
            </a:r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  / Name of </a:t>
            </a:r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lecturer</a:t>
            </a:r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 / Name of institution or </a:t>
            </a:r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laboratory</a:t>
            </a:r>
            <a:endParaRPr lang="fr-FR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8403" y="6465457"/>
            <a:ext cx="798706" cy="365125"/>
          </a:xfrm>
        </p:spPr>
        <p:txBody>
          <a:bodyPr/>
          <a:lstStyle/>
          <a:p>
            <a:fld id="{005C7FBA-D4E9-46CA-9321-3ADA2E368FC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9B0DFD-BFB1-C774-1DB1-4DBC1CCC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772" y="152483"/>
            <a:ext cx="555661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92C9EE7-9E58-CB42-D671-F1391B1A2E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8875" y="201336"/>
            <a:ext cx="841509" cy="80643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it-IT" dirty="0"/>
              <a:t>Your logo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59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Title</a:t>
            </a:r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  / Name of </a:t>
            </a:r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lecturer</a:t>
            </a:r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 / Name of institution or </a:t>
            </a:r>
            <a:r>
              <a:rPr lang="fr-FR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laboratory</a:t>
            </a:r>
            <a:endParaRPr lang="fr-FR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7FBA-D4E9-46CA-9321-3ADA2E368FC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8BF4F6-5A6A-7D1D-B32A-1A7D0C10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772" y="152483"/>
            <a:ext cx="555661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386F18A-9B25-FB6E-85A1-79CA32C72E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8875" y="201336"/>
            <a:ext cx="841509" cy="80643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it-IT" dirty="0"/>
              <a:t>Your logo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33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03/12/2020</a:t>
            </a: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3" name="Google Shape;13;p1" descr="HeaderFooter_0060314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2" r:id="rId2"/>
    <p:sldLayoutId id="2147483668" r:id="rId3"/>
    <p:sldLayoutId id="2147483667" r:id="rId4"/>
    <p:sldLayoutId id="2147483665" r:id="rId5"/>
    <p:sldLayoutId id="2147483670" r:id="rId6"/>
    <p:sldLayoutId id="2147483666" r:id="rId7"/>
    <p:sldLayoutId id="2147483671" r:id="rId8"/>
    <p:sldLayoutId id="2147483672" r:id="rId9"/>
    <p:sldLayoutId id="2147483673" r:id="rId10"/>
    <p:sldLayoutId id="2147483674" r:id="rId11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963205" y="2623012"/>
            <a:ext cx="7526338" cy="255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800" dirty="0"/>
              <a:t>Next steps </a:t>
            </a:r>
            <a:br>
              <a:rPr lang="en-US" sz="2800" dirty="0"/>
            </a:br>
            <a:r>
              <a:rPr lang="en-US" sz="2800" dirty="0"/>
              <a:t>	Intensity </a:t>
            </a:r>
            <a:r>
              <a:rPr lang="en-US" sz="2800" dirty="0">
                <a:sym typeface="Wingdings" panose="05000000000000000000" pitchFamily="2" charset="2"/>
              </a:rPr>
              <a:t> Energy Frontier</a:t>
            </a:r>
            <a:br>
              <a:rPr lang="en-US" sz="2800" dirty="0"/>
            </a:br>
            <a:b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dirty="0"/>
              <a:t>David Neuffer</a:t>
            </a:r>
            <a:br>
              <a:rPr lang="en-US" sz="2000" dirty="0"/>
            </a:br>
            <a:b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Fermilab graduate (2024)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806450" y="6045200"/>
            <a:ext cx="7526338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None/>
            </a:pPr>
            <a:r>
              <a:rPr lang="en-US" dirty="0"/>
              <a:t>July 2025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5FF68B-BBBA-1A5D-5A56-F08AB6FF09AB}"/>
              </a:ext>
            </a:extLst>
          </p:cNvPr>
          <p:cNvSpPr/>
          <p:nvPr/>
        </p:nvSpPr>
        <p:spPr>
          <a:xfrm>
            <a:off x="685800" y="1186543"/>
            <a:ext cx="7924800" cy="968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C499F7-1974-21CE-8A4D-390723BB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" y="5798005"/>
            <a:ext cx="8672513" cy="1059995"/>
          </a:xfrm>
        </p:spPr>
        <p:txBody>
          <a:bodyPr/>
          <a:lstStyle/>
          <a:p>
            <a:r>
              <a:rPr lang="en-US" dirty="0"/>
              <a:t>~2 MW at ~8 GeV </a:t>
            </a:r>
          </a:p>
          <a:p>
            <a:pPr lvl="1"/>
            <a:r>
              <a:rPr lang="en-US" dirty="0"/>
              <a:t>2-4 MW at 60—120 GeV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5E9F1-5607-5D25-E9D1-EFC52EAB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PIP-II, upgrade Booster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AA4FE-9549-0578-3306-6673864918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43B0016-E916-CA43-9DB2-56E9EE0F798D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ABC0-3830-9C93-165B-6FFD9F42C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FC5C4-061B-73AD-BF1D-D636583D0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995"/>
            <a:ext cx="9144000" cy="47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2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AA31-956D-5746-1C40-BCE6A4AC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0"/>
            <a:ext cx="8329386" cy="647700"/>
          </a:xfrm>
        </p:spPr>
        <p:txBody>
          <a:bodyPr/>
          <a:lstStyle/>
          <a:p>
            <a:r>
              <a:rPr lang="en-US" dirty="0"/>
              <a:t>Energy Frontier  or </a:t>
            </a:r>
            <a:r>
              <a:rPr lang="en-US" sz="2800" dirty="0"/>
              <a:t>Intensity Frontier??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FAC04-02FF-76C7-D0D3-C04C4695F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5" y="800100"/>
            <a:ext cx="8595081" cy="5524500"/>
          </a:xfrm>
        </p:spPr>
        <p:txBody>
          <a:bodyPr/>
          <a:lstStyle/>
          <a:p>
            <a:r>
              <a:rPr lang="en-US" dirty="0"/>
              <a:t>LHC ~14 TeV (since ~2010)</a:t>
            </a:r>
          </a:p>
          <a:p>
            <a:pPr lvl="1"/>
            <a:r>
              <a:rPr lang="en-US" dirty="0"/>
              <a:t>Intensity upgrades</a:t>
            </a:r>
          </a:p>
          <a:p>
            <a:pPr lvl="1"/>
            <a:endParaRPr lang="en-US" dirty="0"/>
          </a:p>
          <a:p>
            <a:r>
              <a:rPr lang="en-US" dirty="0"/>
              <a:t>“Higgs Factory”</a:t>
            </a:r>
          </a:p>
          <a:p>
            <a:pPr lvl="1"/>
            <a:r>
              <a:rPr lang="en-US" dirty="0"/>
              <a:t>250 GeV ee </a:t>
            </a:r>
          </a:p>
          <a:p>
            <a:pPr lvl="2"/>
            <a:r>
              <a:rPr lang="en-US" dirty="0"/>
              <a:t>Intensity Frontier</a:t>
            </a:r>
          </a:p>
          <a:p>
            <a:pPr lvl="1"/>
            <a:endParaRPr lang="en-US" dirty="0"/>
          </a:p>
          <a:p>
            <a:r>
              <a:rPr lang="en-US" dirty="0"/>
              <a:t>Higher- Energy  ?? </a:t>
            </a:r>
          </a:p>
          <a:p>
            <a:pPr lvl="2"/>
            <a:r>
              <a:rPr lang="en-US" dirty="0"/>
              <a:t>European strategy/ US P5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100 km ring to 100TeV?</a:t>
            </a:r>
          </a:p>
          <a:p>
            <a:pPr lvl="1"/>
            <a:r>
              <a:rPr lang="en-US" dirty="0"/>
              <a:t>Muon Collider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endParaRPr lang="en-US" dirty="0"/>
          </a:p>
          <a:p>
            <a:pPr lvl="2"/>
            <a:r>
              <a:rPr lang="en-US" dirty="0"/>
              <a:t>MAP  </a:t>
            </a:r>
            <a:r>
              <a:rPr lang="en-US" dirty="0">
                <a:sym typeface="Wingdings" panose="05000000000000000000" pitchFamily="2" charset="2"/>
              </a:rPr>
              <a:t> International Muon Collider Collaboration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B0D66-3F36-E421-ED5A-F7919EB3DC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443DA-4F9F-14C8-371D-88798A0A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 Narrow" panose="020B0604020202020204" pitchFamily="34" charset="0"/>
                <a:cs typeface="Arial Narrow" panose="020B0604020202020204" pitchFamily="34" charset="0"/>
              </a:rPr>
              <a:t>Title of presentation  / Name of lecturer / Name of institution or laboratory</a:t>
            </a:r>
            <a:endParaRPr lang="fr-FR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7DEA5-A44F-2F4E-D5F0-044D8875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7FBA-D4E9-46CA-9321-3ADA2E368FCD}" type="slidenum">
              <a:rPr lang="en-GB" smtClean="0"/>
              <a:t>12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07689D-EDEF-CE6B-64D7-B7936939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3912F3-AD9C-7434-D18E-2F2187E743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196E1-260E-6E08-3208-7DB7A813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840" y="-184299"/>
            <a:ext cx="9126224" cy="332468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9C917C-7D52-8FEF-F35E-61D0E173E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4154" y="2556942"/>
            <a:ext cx="4508142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B76CB041-A94C-60B0-9DC6-341272A9C6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891" y="3153090"/>
                <a:ext cx="427355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𝑠𝑡𝑜𝑟𝑒</m:t>
                            </m:r>
                          </m:sub>
                        </m:sSub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𝑠𝑡𝑜𝑟𝑒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=150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𝑎𝑣𝑒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sz="1800" dirty="0"/>
                  <a:t>Luminosity lifetime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=0.001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B76CB041-A94C-60B0-9DC6-341272A9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91" y="3153090"/>
                <a:ext cx="4273550" cy="4351338"/>
              </a:xfrm>
              <a:prstGeom prst="rect">
                <a:avLst/>
              </a:prstGeom>
              <a:blipFill>
                <a:blip r:embed="rId4"/>
                <a:stretch>
                  <a:fillRect l="-1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4B8FD4E-41E0-2137-AB2A-5D7EC85A5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154" y="2403479"/>
            <a:ext cx="450533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5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9C15F-3E1A-5D75-B47D-1215E81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Arial Narrow" panose="020B0604020202020204" pitchFamily="34" charset="0"/>
                <a:cs typeface="Arial Narrow" panose="020B0604020202020204" pitchFamily="34" charset="0"/>
              </a:rPr>
              <a:t>Title of presentation  / Name of lecturer / Name of institution or laboratory</a:t>
            </a:r>
            <a:endParaRPr lang="fr-FR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8FDF7-120E-F2C1-DED1-CC8D5F5E0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7FBA-D4E9-46CA-9321-3ADA2E368FCD}" type="slidenum">
              <a:rPr lang="en-GB" smtClean="0"/>
              <a:t>13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F83150-0589-B8FA-F445-4F2052BD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Layouts </a:t>
            </a:r>
            <a:br>
              <a:rPr lang="en-US" dirty="0"/>
            </a:br>
            <a:r>
              <a:rPr lang="en-US" dirty="0"/>
              <a:t>~3—10 TeV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7B4384C-5CE3-2CDB-A060-6F23A7F920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8D5CE-C715-9AE5-F85B-8C8ECCFB5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4" y="2184172"/>
            <a:ext cx="4824130" cy="3433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F9E34C-A1CE-1564-5C65-F19F7A27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53" y="1575338"/>
            <a:ext cx="4424076" cy="44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9DCF-5C47-7050-7D1D-8DC7382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IMCC Scenario (2025)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F6B1F-EFE1-834C-6B05-52806DD4C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6" y="2512172"/>
            <a:ext cx="4260128" cy="3812428"/>
          </a:xfrm>
        </p:spPr>
        <p:txBody>
          <a:bodyPr/>
          <a:lstStyle/>
          <a:p>
            <a:r>
              <a:rPr lang="en-US" dirty="0"/>
              <a:t>Demos needed</a:t>
            </a:r>
          </a:p>
          <a:p>
            <a:pPr lvl="1"/>
            <a:r>
              <a:rPr lang="en-US" dirty="0"/>
              <a:t>Ionization cooling</a:t>
            </a:r>
          </a:p>
          <a:p>
            <a:pPr lvl="2"/>
            <a:r>
              <a:rPr lang="en-US" dirty="0"/>
              <a:t>Can components be built?</a:t>
            </a:r>
          </a:p>
          <a:p>
            <a:pPr lvl="3"/>
            <a:r>
              <a:rPr lang="en-US" dirty="0"/>
              <a:t>Rf within B-fields and with beam</a:t>
            </a:r>
          </a:p>
          <a:p>
            <a:pPr lvl="2"/>
            <a:r>
              <a:rPr lang="en-US" dirty="0"/>
              <a:t>Cool by large factor? &gt;2?</a:t>
            </a:r>
          </a:p>
          <a:p>
            <a:pPr lvl="1"/>
            <a:r>
              <a:rPr lang="en-US" dirty="0"/>
              <a:t>Target </a:t>
            </a:r>
          </a:p>
          <a:p>
            <a:pPr lvl="2"/>
            <a:r>
              <a:rPr lang="en-US" dirty="0"/>
              <a:t>Can be built?</a:t>
            </a:r>
          </a:p>
          <a:p>
            <a:pPr lvl="2"/>
            <a:r>
              <a:rPr lang="en-US" dirty="0"/>
              <a:t>Target production/heating ?</a:t>
            </a:r>
          </a:p>
          <a:p>
            <a:pPr lvl="2"/>
            <a:r>
              <a:rPr lang="en-US" dirty="0"/>
              <a:t>π/</a:t>
            </a:r>
            <a:r>
              <a:rPr lang="el-GR" dirty="0"/>
              <a:t>μ</a:t>
            </a:r>
            <a:r>
              <a:rPr lang="en-US" dirty="0"/>
              <a:t> capture?</a:t>
            </a:r>
          </a:p>
          <a:p>
            <a:pPr lvl="1"/>
            <a:r>
              <a:rPr lang="en-US" dirty="0"/>
              <a:t>Acceleration </a:t>
            </a:r>
          </a:p>
          <a:p>
            <a:pPr lvl="2"/>
            <a:r>
              <a:rPr lang="en-US" dirty="0"/>
              <a:t>Rf/magnets can be built?</a:t>
            </a:r>
          </a:p>
          <a:p>
            <a:pPr lvl="2"/>
            <a:r>
              <a:rPr lang="en-US" dirty="0"/>
              <a:t>Operate in desired mode?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11F7D-C4A7-13AE-57AF-8869D6159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7CF0C5-72AB-36CA-5536-59B77519A3D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778720" y="2501608"/>
            <a:ext cx="4088394" cy="3812429"/>
          </a:xfrm>
        </p:spPr>
        <p:txBody>
          <a:bodyPr/>
          <a:lstStyle/>
          <a:p>
            <a:r>
              <a:rPr lang="en-US" dirty="0"/>
              <a:t>Demos needed</a:t>
            </a:r>
          </a:p>
          <a:p>
            <a:pPr lvl="1"/>
            <a:r>
              <a:rPr lang="en-US" dirty="0"/>
              <a:t>Final Cooling</a:t>
            </a:r>
          </a:p>
          <a:p>
            <a:pPr lvl="2"/>
            <a:r>
              <a:rPr lang="en-US" dirty="0"/>
              <a:t>B=40?T, low-frequency rf ?</a:t>
            </a:r>
          </a:p>
          <a:p>
            <a:pPr lvl="2"/>
            <a:r>
              <a:rPr lang="en-US" dirty="0"/>
              <a:t>Operate with beam ?</a:t>
            </a:r>
          </a:p>
          <a:p>
            <a:pPr lvl="2"/>
            <a:r>
              <a:rPr lang="en-US" dirty="0"/>
              <a:t>Wedge alternative ?</a:t>
            </a:r>
          </a:p>
          <a:p>
            <a:pPr lvl="1"/>
            <a:r>
              <a:rPr lang="en-US" dirty="0"/>
              <a:t>Front End</a:t>
            </a:r>
          </a:p>
          <a:p>
            <a:pPr lvl="2"/>
            <a:r>
              <a:rPr lang="en-US" dirty="0"/>
              <a:t>Optimize, demonstrate ???</a:t>
            </a:r>
          </a:p>
          <a:p>
            <a:pPr lvl="1"/>
            <a:r>
              <a:rPr lang="en-US" dirty="0"/>
              <a:t>Magnets</a:t>
            </a:r>
          </a:p>
          <a:p>
            <a:pPr lvl="2"/>
            <a:r>
              <a:rPr lang="en-US" dirty="0"/>
              <a:t>Build, test, operate </a:t>
            </a:r>
          </a:p>
          <a:p>
            <a:pPr lvl="2"/>
            <a:r>
              <a:rPr lang="en-US" dirty="0"/>
              <a:t>High field, </a:t>
            </a:r>
          </a:p>
          <a:p>
            <a:pPr lvl="3"/>
            <a:r>
              <a:rPr lang="en-US" dirty="0"/>
              <a:t>RCS ramp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DD603-7359-E852-492C-C2197495C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647700"/>
            <a:ext cx="9144000" cy="18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425F8F-DF2F-396D-8800-8E047E95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5" y="1356421"/>
            <a:ext cx="8672513" cy="4488024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6191050E-F301-C8A9-3B23-0C73F38A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719800"/>
          </a:xfrm>
        </p:spPr>
        <p:txBody>
          <a:bodyPr/>
          <a:lstStyle/>
          <a:p>
            <a:r>
              <a:rPr lang="en-US" dirty="0"/>
              <a:t>Intensity upgrade PIP-II </a:t>
            </a:r>
            <a:r>
              <a:rPr lang="en-US" dirty="0">
                <a:sym typeface="Wingdings" panose="05000000000000000000" pitchFamily="2" charset="2"/>
              </a:rPr>
              <a:t>  ???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A2FC52-132F-9977-8F7A-8E43EBC35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743B0016-E916-CA43-9DB2-56E9EE0F798D}" type="datetime1">
              <a:rPr lang="en-US" smtClean="0"/>
              <a:pPr>
                <a:spcAft>
                  <a:spcPts val="600"/>
                </a:spcAft>
                <a:defRPr/>
              </a:pPr>
              <a:t>7/30/2025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FF5FE-06D6-34D9-E9B4-4DB762EF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F4BFBA0E-F5C1-4BDB-9017-606CA2BA4043}" type="slidenum">
              <a:rPr lang="en-US" smtClean="0"/>
              <a:pPr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Jindariani, All Scientists Meeting,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13A3998-A5D6-3B0A-DCF5-09FA63155C1B}"/>
              </a:ext>
            </a:extLst>
          </p:cNvPr>
          <p:cNvSpPr txBox="1">
            <a:spLocks/>
          </p:cNvSpPr>
          <p:nvPr/>
        </p:nvSpPr>
        <p:spPr>
          <a:xfrm>
            <a:off x="407506" y="1520000"/>
            <a:ext cx="8672512" cy="5987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8" name="We have no idea exactly what DM is other than it appears to act like matter gravitationally">
            <a:extLst>
              <a:ext uri="{FF2B5EF4-FFF2-40B4-BE49-F238E27FC236}">
                <a16:creationId xmlns:a16="http://schemas.microsoft.com/office/drawing/2014/main" id="{7A4331D5-2A54-F6B8-58F4-5210BF37A345}"/>
              </a:ext>
            </a:extLst>
          </p:cNvPr>
          <p:cNvSpPr txBox="1">
            <a:spLocks/>
          </p:cNvSpPr>
          <p:nvPr/>
        </p:nvSpPr>
        <p:spPr>
          <a:xfrm>
            <a:off x="636589" y="2483368"/>
            <a:ext cx="8082083" cy="27397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520065" rtl="0" eaLnBrk="1" fontAlgn="base" hangingPunct="1">
              <a:spcBef>
                <a:spcPct val="0"/>
              </a:spcBef>
              <a:spcAft>
                <a:spcPct val="0"/>
              </a:spcAft>
              <a:defRPr sz="7056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600" dirty="0"/>
          </a:p>
        </p:txBody>
      </p:sp>
      <p:pic>
        <p:nvPicPr>
          <p:cNvPr id="10" name="Picture 9" descr="A magazine cover with a explosion of particles&#10;&#10;Description automatically generated">
            <a:extLst>
              <a:ext uri="{FF2B5EF4-FFF2-40B4-BE49-F238E27FC236}">
                <a16:creationId xmlns:a16="http://schemas.microsoft.com/office/drawing/2014/main" id="{1EB783CF-500B-C8F7-63EE-C97D68B8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730" y="952105"/>
            <a:ext cx="2824961" cy="3608922"/>
          </a:xfrm>
          <a:prstGeom prst="rect">
            <a:avLst/>
          </a:prstGeom>
        </p:spPr>
      </p:pic>
      <p:pic>
        <p:nvPicPr>
          <p:cNvPr id="12" name="Picture 11" descr="A cartoon of a field with a pink moon&#10;&#10;Description automatically generated">
            <a:extLst>
              <a:ext uri="{FF2B5EF4-FFF2-40B4-BE49-F238E27FC236}">
                <a16:creationId xmlns:a16="http://schemas.microsoft.com/office/drawing/2014/main" id="{02CD3BA0-4232-1EAB-B5DF-0931094B3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4" y="3797351"/>
            <a:ext cx="2439291" cy="2848874"/>
          </a:xfrm>
          <a:prstGeom prst="rect">
            <a:avLst/>
          </a:prstGeom>
        </p:spPr>
      </p:pic>
      <p:pic>
        <p:nvPicPr>
          <p:cNvPr id="16" name="Picture 15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D18D4A31-723B-3AE5-A5B9-25D07ABE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3" y="857251"/>
            <a:ext cx="2803607" cy="2961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5F6ED-F591-8826-0964-AD1BCE29E9B7}"/>
              </a:ext>
            </a:extLst>
          </p:cNvPr>
          <p:cNvSpPr txBox="1"/>
          <p:nvPr/>
        </p:nvSpPr>
        <p:spPr>
          <a:xfrm>
            <a:off x="636588" y="278233"/>
            <a:ext cx="767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2023 P5 </a:t>
            </a:r>
            <a:r>
              <a:rPr lang="en-US" sz="2400" b="1" dirty="0">
                <a:solidFill>
                  <a:schemeClr val="tx1"/>
                </a:solidFill>
              </a:rPr>
              <a:t>Report</a:t>
            </a:r>
            <a:r>
              <a:rPr lang="en-US" sz="2800" b="1" dirty="0">
                <a:solidFill>
                  <a:schemeClr val="tx1"/>
                </a:solidFill>
              </a:rPr>
              <a:t> – 2025 NAS recommendation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78121-7951-BC7E-41D1-45B59FBC6EC6}"/>
              </a:ext>
            </a:extLst>
          </p:cNvPr>
          <p:cNvSpPr txBox="1"/>
          <p:nvPr/>
        </p:nvSpPr>
        <p:spPr>
          <a:xfrm>
            <a:off x="4572000" y="5549817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Muon Fever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902BC-08AB-D93F-F8C4-78746C76F6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487" b="34952"/>
          <a:stretch>
            <a:fillRect/>
          </a:stretch>
        </p:blipFill>
        <p:spPr>
          <a:xfrm>
            <a:off x="86607" y="3944109"/>
            <a:ext cx="7526790" cy="2749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EE2CCF-41E1-FC21-7A89-6A10B66E7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129" y="884498"/>
            <a:ext cx="2357149" cy="29899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EEADD5-2751-2784-2B14-1D7F4E5F89B6}"/>
              </a:ext>
            </a:extLst>
          </p:cNvPr>
          <p:cNvSpPr/>
          <p:nvPr/>
        </p:nvSpPr>
        <p:spPr>
          <a:xfrm>
            <a:off x="222250" y="4136571"/>
            <a:ext cx="7570471" cy="962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14816-809D-B1C4-D48E-6F5786177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0C4CB-B7F3-AC1C-E640-6475FC1CA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D. Schulte, Muon Collider,  ESPPU Open Symposium, Venice, June 2025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7A0C6E-CC2D-D602-8E2E-AF182913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36713"/>
            <a:ext cx="6781800" cy="565175"/>
          </a:xfrm>
        </p:spPr>
        <p:txBody>
          <a:bodyPr/>
          <a:lstStyle/>
          <a:p>
            <a:pPr algn="ctr"/>
            <a:r>
              <a:rPr lang="en-US" spc="-1" dirty="0"/>
              <a:t>Timeline and R&amp;D </a:t>
            </a:r>
            <a:r>
              <a:rPr lang="en-US" spc="-1" dirty="0" err="1"/>
              <a:t>Programme</a:t>
            </a:r>
            <a:r>
              <a:rPr lang="en-US" spc="-1" dirty="0"/>
              <a:t> Proposal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155D55-701E-26CA-89FB-EA397679BB29}"/>
              </a:ext>
            </a:extLst>
          </p:cNvPr>
          <p:cNvSpPr txBox="1"/>
          <p:nvPr/>
        </p:nvSpPr>
        <p:spPr>
          <a:xfrm>
            <a:off x="75311" y="3645024"/>
            <a:ext cx="6583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Timeline is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driven by R&amp;D</a:t>
            </a:r>
          </a:p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ambitious example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define R&amp;D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Assumes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firm commitment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enable the muon collider 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as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flagship after HL-LHC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R&amp;D is fully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 delays due to decision making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Other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 after a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higgs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fact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to become leader at the energy frontier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CD2F0-16B1-769E-9C4B-286B5199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93644"/>
            <a:ext cx="9144001" cy="183448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FAD22B-5252-1810-ACE7-1ED8C25C2452}"/>
              </a:ext>
            </a:extLst>
          </p:cNvPr>
          <p:cNvCxnSpPr>
            <a:cxnSpLocks/>
          </p:cNvCxnSpPr>
          <p:nvPr/>
        </p:nvCxnSpPr>
        <p:spPr>
          <a:xfrm>
            <a:off x="1066800" y="3201943"/>
            <a:ext cx="1488976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A2E033-5ECA-B40C-E294-90AB53B163FF}"/>
              </a:ext>
            </a:extLst>
          </p:cNvPr>
          <p:cNvCxnSpPr>
            <a:cxnSpLocks/>
          </p:cNvCxnSpPr>
          <p:nvPr/>
        </p:nvCxnSpPr>
        <p:spPr>
          <a:xfrm>
            <a:off x="2555776" y="3201943"/>
            <a:ext cx="1080120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2CD01D-1887-D537-CD3C-8EC6FB5CF361}"/>
              </a:ext>
            </a:extLst>
          </p:cNvPr>
          <p:cNvSpPr txBox="1"/>
          <p:nvPr/>
        </p:nvSpPr>
        <p:spPr>
          <a:xfrm>
            <a:off x="49593" y="1268761"/>
            <a:ext cx="212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Decision on demonstrator T</a:t>
            </a:r>
            <a:r>
              <a:rPr lang="en-US" sz="1200" baseline="-25000" dirty="0"/>
              <a:t>0</a:t>
            </a:r>
            <a:endParaRPr lang="en-US" sz="12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DF811F-87FF-FDD3-0D8B-3B8B18BA9A10}"/>
              </a:ext>
            </a:extLst>
          </p:cNvPr>
          <p:cNvCxnSpPr>
            <a:cxnSpLocks/>
          </p:cNvCxnSpPr>
          <p:nvPr/>
        </p:nvCxnSpPr>
        <p:spPr>
          <a:xfrm>
            <a:off x="827584" y="1493644"/>
            <a:ext cx="167208" cy="3291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49259F2-53AA-FB96-15CF-6CFBE5DFFB42}"/>
              </a:ext>
            </a:extLst>
          </p:cNvPr>
          <p:cNvSpPr txBox="1"/>
          <p:nvPr/>
        </p:nvSpPr>
        <p:spPr>
          <a:xfrm>
            <a:off x="1331640" y="3212977"/>
            <a:ext cx="2678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Initial                     final demonstrator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AAED-74D7-00C0-EE4E-82ED5EB46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Picture 6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8B167133-5970-82ED-3D1C-B1E2614C5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344" y="3645024"/>
            <a:ext cx="2677886" cy="2573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0D034-5272-FC3C-82BF-0E2C15AE1D54}"/>
              </a:ext>
            </a:extLst>
          </p:cNvPr>
          <p:cNvSpPr txBox="1"/>
          <p:nvPr/>
        </p:nvSpPr>
        <p:spPr>
          <a:xfrm>
            <a:off x="4971499" y="6490387"/>
            <a:ext cx="41725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indico.cern.ch</a:t>
            </a:r>
            <a:r>
              <a:rPr lang="en-US" sz="1000" dirty="0"/>
              <a:t>/event/1439855/contributions/6542430/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7414A-0A95-4C54-D713-7E133C47F5EF}"/>
              </a:ext>
            </a:extLst>
          </p:cNvPr>
          <p:cNvSpPr txBox="1"/>
          <p:nvPr/>
        </p:nvSpPr>
        <p:spPr>
          <a:xfrm>
            <a:off x="6390472" y="27580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</a:rPr>
              <a:t>D. Schulte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E21AD3-FF21-1990-D29A-0F5B280D5A35}"/>
              </a:ext>
            </a:extLst>
          </p:cNvPr>
          <p:cNvSpPr txBox="1">
            <a:spLocks/>
          </p:cNvSpPr>
          <p:nvPr/>
        </p:nvSpPr>
        <p:spPr>
          <a:xfrm>
            <a:off x="673100" y="0"/>
            <a:ext cx="7370763" cy="647700"/>
          </a:xfrm>
          <a:prstGeom prst="rect">
            <a:avLst/>
          </a:prstGeom>
        </p:spPr>
        <p:txBody>
          <a:bodyPr vert="horz"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IMCC plans/ time lines</a:t>
            </a:r>
          </a:p>
        </p:txBody>
      </p:sp>
    </p:spTree>
    <p:extLst>
      <p:ext uri="{BB962C8B-B14F-4D97-AF65-F5344CB8AC3E}">
        <p14:creationId xmlns:p14="http://schemas.microsoft.com/office/powerpoint/2010/main" val="306536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F602-14C9-C98E-1EBC-5A82705F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Demonstrator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166FE-CDBA-9F0C-A90D-277E10C2C8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A diagram of a process&#10;&#10;AI-generated content may be incorrect.">
            <a:extLst>
              <a:ext uri="{FF2B5EF4-FFF2-40B4-BE49-F238E27FC236}">
                <a16:creationId xmlns:a16="http://schemas.microsoft.com/office/drawing/2014/main" id="{87D0638D-90B5-F73E-58E4-38D038AE4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47700"/>
            <a:ext cx="8785415" cy="3450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018737-B6E6-D8DB-7CDC-573265955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449" r="14253"/>
          <a:stretch>
            <a:fillRect/>
          </a:stretch>
        </p:blipFill>
        <p:spPr>
          <a:xfrm>
            <a:off x="997516" y="4637459"/>
            <a:ext cx="6721929" cy="1672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D460E5-6785-08A4-4C74-A5217686C196}"/>
              </a:ext>
            </a:extLst>
          </p:cNvPr>
          <p:cNvSpPr txBox="1"/>
          <p:nvPr/>
        </p:nvSpPr>
        <p:spPr>
          <a:xfrm>
            <a:off x="228600" y="5629414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Cooling Linac</a:t>
            </a:r>
          </a:p>
        </p:txBody>
      </p:sp>
    </p:spTree>
    <p:extLst>
      <p:ext uri="{BB962C8B-B14F-4D97-AF65-F5344CB8AC3E}">
        <p14:creationId xmlns:p14="http://schemas.microsoft.com/office/powerpoint/2010/main" val="38131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E20D0-DEBD-8C19-1189-FD572BB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62397-0B3A-6311-C558-E6DB8745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buSzTx/>
              <a:defRPr/>
            </a:pPr>
            <a:r>
              <a:rPr lang="en-US" sz="750" kern="1200">
                <a:solidFill>
                  <a:srgbClr val="0033A0"/>
                </a:solidFill>
                <a:latin typeface="Arial"/>
                <a:ea typeface="+mn-ea"/>
                <a:cs typeface="+mn-cs"/>
              </a:rPr>
              <a:t>10/04/2025</a:t>
            </a:r>
            <a:endParaRPr lang="en-US" sz="750" kern="1200" dirty="0">
              <a:solidFill>
                <a:srgbClr val="0033A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85BB8-9D76-2F00-3018-CA8D361F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buSzTx/>
              <a:defRPr/>
            </a:pPr>
            <a:r>
              <a:rPr lang="en-GB" kern="1200">
                <a:solidFill>
                  <a:srgbClr val="0033A0"/>
                </a:solidFill>
                <a:latin typeface="Arial"/>
                <a:ea typeface="+mn-ea"/>
                <a:cs typeface="+mn-cs"/>
              </a:rPr>
              <a:t>Physics Preparatory Group - Accelerator Science and Technology WG</a:t>
            </a:r>
            <a:endParaRPr lang="en-US" kern="1200" dirty="0">
              <a:solidFill>
                <a:srgbClr val="0033A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1B7A-2036-429F-7219-9BC43FD5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36B5EA5A-BC32-A742-B11B-8E7414D5B535}" type="slidenum">
              <a:rPr lang="en-US" sz="750" kern="1200">
                <a:solidFill>
                  <a:srgbClr val="0033A0"/>
                </a:solidFill>
                <a:latin typeface="Arial"/>
                <a:ea typeface="+mn-ea"/>
                <a:cs typeface="+mn-cs"/>
              </a:rPr>
              <a:pPr algn="r" defTabSz="685800">
                <a:buClrTx/>
                <a:defRPr/>
              </a:pPr>
              <a:t>19</a:t>
            </a:fld>
            <a:endParaRPr lang="en-US" sz="750" kern="1200" dirty="0">
              <a:solidFill>
                <a:srgbClr val="0033A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BA9A732-9C88-1033-1D80-216A109796CA}"/>
              </a:ext>
            </a:extLst>
          </p:cNvPr>
          <p:cNvSpPr/>
          <p:nvPr/>
        </p:nvSpPr>
        <p:spPr>
          <a:xfrm>
            <a:off x="6010726" y="857250"/>
            <a:ext cx="3133274" cy="922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E58B7BC-46B5-0506-6692-7765F63D25AB}"/>
              </a:ext>
            </a:extLst>
          </p:cNvPr>
          <p:cNvGrpSpPr/>
          <p:nvPr/>
        </p:nvGrpSpPr>
        <p:grpSpPr>
          <a:xfrm>
            <a:off x="4497791" y="1095776"/>
            <a:ext cx="4612969" cy="4099238"/>
            <a:chOff x="764770" y="-933524"/>
            <a:chExt cx="8412261" cy="7475414"/>
          </a:xfrm>
        </p:grpSpPr>
        <p:pic>
          <p:nvPicPr>
            <p:cNvPr id="7" name="Picture 6" descr="A chart of a project&#10;&#10;AI-generated content may be incorrect.">
              <a:extLst>
                <a:ext uri="{FF2B5EF4-FFF2-40B4-BE49-F238E27FC236}">
                  <a16:creationId xmlns:a16="http://schemas.microsoft.com/office/drawing/2014/main" id="{733EC1F5-2BF7-EBC9-0B2B-BE8C756C7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770" y="1439335"/>
              <a:ext cx="8412261" cy="504746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4BB10B-0E92-E8B9-DA24-ED492D565757}"/>
                </a:ext>
              </a:extLst>
            </p:cNvPr>
            <p:cNvGrpSpPr/>
            <p:nvPr/>
          </p:nvGrpSpPr>
          <p:grpSpPr>
            <a:xfrm>
              <a:off x="2633333" y="-933524"/>
              <a:ext cx="2073930" cy="7475414"/>
              <a:chOff x="2383718" y="-826669"/>
              <a:chExt cx="2073930" cy="747541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9D8C51B-6CBB-8387-095C-F5628D28D0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8570" y="1802425"/>
                <a:ext cx="0" cy="48463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04965B-F1EF-32C9-9D14-E9617BA0EF1C}"/>
                  </a:ext>
                </a:extLst>
              </p:cNvPr>
              <p:cNvSpPr txBox="1"/>
              <p:nvPr/>
            </p:nvSpPr>
            <p:spPr>
              <a:xfrm rot="16200000">
                <a:off x="2541176" y="210635"/>
                <a:ext cx="2537651" cy="463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1050" kern="1200" dirty="0">
                    <a:solidFill>
                      <a:srgbClr val="FF0000"/>
                    </a:solidFill>
                    <a:ea typeface="+mn-ea"/>
                    <a:cs typeface="+mn-cs"/>
                  </a:rPr>
                  <a:t>Technology R&amp;D</a:t>
                </a:r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0A534FF6-7DAF-439F-E07D-52F7A79D1EA8}"/>
                  </a:ext>
                </a:extLst>
              </p:cNvPr>
              <p:cNvSpPr/>
              <p:nvPr/>
            </p:nvSpPr>
            <p:spPr>
              <a:xfrm>
                <a:off x="2903225" y="183671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9B9EC4D0-AE48-B44A-A78C-F29C6C873F16}"/>
                  </a:ext>
                </a:extLst>
              </p:cNvPr>
              <p:cNvSpPr/>
              <p:nvPr/>
            </p:nvSpPr>
            <p:spPr>
              <a:xfrm>
                <a:off x="2392305" y="2452860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509E9640-B2EE-0328-F407-6E6C36AA648B}"/>
                  </a:ext>
                </a:extLst>
              </p:cNvPr>
              <p:cNvSpPr/>
              <p:nvPr/>
            </p:nvSpPr>
            <p:spPr>
              <a:xfrm>
                <a:off x="2943949" y="3107537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DDC94E0F-222E-1F8F-DE44-4F4F49233143}"/>
                  </a:ext>
                </a:extLst>
              </p:cNvPr>
              <p:cNvSpPr/>
              <p:nvPr/>
            </p:nvSpPr>
            <p:spPr>
              <a:xfrm>
                <a:off x="2400889" y="3581911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D5439EFA-8B6D-DFC9-CE45-4ADD914E2ACE}"/>
                  </a:ext>
                </a:extLst>
              </p:cNvPr>
              <p:cNvSpPr/>
              <p:nvPr/>
            </p:nvSpPr>
            <p:spPr>
              <a:xfrm>
                <a:off x="3480568" y="4313860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8BE41262-CC02-2E53-10BE-D2FE4B2C83AA}"/>
                  </a:ext>
                </a:extLst>
              </p:cNvPr>
              <p:cNvSpPr/>
              <p:nvPr/>
            </p:nvSpPr>
            <p:spPr>
              <a:xfrm>
                <a:off x="2383718" y="4723840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7" name="Triangle 16">
                <a:extLst>
                  <a:ext uri="{FF2B5EF4-FFF2-40B4-BE49-F238E27FC236}">
                    <a16:creationId xmlns:a16="http://schemas.microsoft.com/office/drawing/2014/main" id="{1BF3F77F-48DF-C520-E5FB-B62705328BF8}"/>
                  </a:ext>
                </a:extLst>
              </p:cNvPr>
              <p:cNvSpPr/>
              <p:nvPr/>
            </p:nvSpPr>
            <p:spPr>
              <a:xfrm>
                <a:off x="4274768" y="5829278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DE100994-A9B6-1231-B86D-BBCC87FBF90B}"/>
                  </a:ext>
                </a:extLst>
              </p:cNvPr>
              <p:cNvSpPr/>
              <p:nvPr/>
            </p:nvSpPr>
            <p:spPr>
              <a:xfrm>
                <a:off x="2662763" y="5840009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E191600-EC28-4B7B-0A96-698F3E9F5371}"/>
                </a:ext>
              </a:extLst>
            </p:cNvPr>
            <p:cNvGrpSpPr/>
            <p:nvPr/>
          </p:nvGrpSpPr>
          <p:grpSpPr>
            <a:xfrm>
              <a:off x="2886681" y="-211589"/>
              <a:ext cx="3383277" cy="6753479"/>
              <a:chOff x="2121910" y="-104734"/>
              <a:chExt cx="3383277" cy="6753479"/>
            </a:xfrm>
          </p:grpSpPr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9701746D-6C5D-E95E-F5C2-16741648F971}"/>
                  </a:ext>
                </a:extLst>
              </p:cNvPr>
              <p:cNvSpPr/>
              <p:nvPr/>
            </p:nvSpPr>
            <p:spPr>
              <a:xfrm>
                <a:off x="2121910" y="3721331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C685B797-C3C0-42DE-0CCF-3BC60696E892}"/>
                  </a:ext>
                </a:extLst>
              </p:cNvPr>
              <p:cNvSpPr/>
              <p:nvPr/>
            </p:nvSpPr>
            <p:spPr>
              <a:xfrm>
                <a:off x="2400952" y="4992052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C6A05E8-8E2E-0875-9F32-490424D33D32}"/>
                  </a:ext>
                </a:extLst>
              </p:cNvPr>
              <p:cNvGrpSpPr/>
              <p:nvPr/>
            </p:nvGrpSpPr>
            <p:grpSpPr>
              <a:xfrm>
                <a:off x="2924694" y="-104734"/>
                <a:ext cx="2580493" cy="6753479"/>
                <a:chOff x="3439850" y="-104734"/>
                <a:chExt cx="2580493" cy="6753479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A986155-16E0-CA3A-627C-0517BD0B9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32070" y="1802425"/>
                  <a:ext cx="0" cy="484632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D7C6C2F-F0BB-B634-31FF-C1FACE8DB835}"/>
                    </a:ext>
                  </a:extLst>
                </p:cNvPr>
                <p:cNvSpPr txBox="1"/>
                <p:nvPr/>
              </p:nvSpPr>
              <p:spPr>
                <a:xfrm rot="16200000">
                  <a:off x="4168307" y="638943"/>
                  <a:ext cx="1950397" cy="463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685800">
                    <a:buClrTx/>
                    <a:defRPr/>
                  </a:pPr>
                  <a:r>
                    <a:rPr lang="en-US" sz="1050" kern="1200" dirty="0">
                      <a:solidFill>
                        <a:srgbClr val="7030A0"/>
                      </a:solidFill>
                      <a:ea typeface="+mn-ea"/>
                      <a:cs typeface="+mn-cs"/>
                    </a:rPr>
                    <a:t>Demonstrators</a:t>
                  </a:r>
                </a:p>
              </p:txBody>
            </p:sp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8C3BAB41-55A1-BDE8-13EF-D068F265CE7C}"/>
                    </a:ext>
                  </a:extLst>
                </p:cNvPr>
                <p:cNvSpPr/>
                <p:nvPr/>
              </p:nvSpPr>
              <p:spPr>
                <a:xfrm>
                  <a:off x="3866997" y="1989115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E9949324-E46C-4A96-E4C2-6B49BFE5014A}"/>
                    </a:ext>
                  </a:extLst>
                </p:cNvPr>
                <p:cNvSpPr/>
                <p:nvPr/>
              </p:nvSpPr>
              <p:spPr>
                <a:xfrm>
                  <a:off x="3439850" y="2592276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7" name="Triangle 26">
                  <a:extLst>
                    <a:ext uri="{FF2B5EF4-FFF2-40B4-BE49-F238E27FC236}">
                      <a16:creationId xmlns:a16="http://schemas.microsoft.com/office/drawing/2014/main" id="{31E79451-AA93-B11E-15EA-5D8EE73258AF}"/>
                    </a:ext>
                  </a:extLst>
                </p:cNvPr>
                <p:cNvSpPr/>
                <p:nvPr/>
              </p:nvSpPr>
              <p:spPr>
                <a:xfrm>
                  <a:off x="4274829" y="3272714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8" name="Triangle 27">
                  <a:extLst>
                    <a:ext uri="{FF2B5EF4-FFF2-40B4-BE49-F238E27FC236}">
                      <a16:creationId xmlns:a16="http://schemas.microsoft.com/office/drawing/2014/main" id="{3FB52896-5258-86CE-6E82-324F16084146}"/>
                    </a:ext>
                  </a:extLst>
                </p:cNvPr>
                <p:cNvSpPr/>
                <p:nvPr/>
              </p:nvSpPr>
              <p:spPr>
                <a:xfrm>
                  <a:off x="4270535" y="4453282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9" name="Triangle 28">
                  <a:extLst>
                    <a:ext uri="{FF2B5EF4-FFF2-40B4-BE49-F238E27FC236}">
                      <a16:creationId xmlns:a16="http://schemas.microsoft.com/office/drawing/2014/main" id="{5EE94B10-7E89-9A3D-60AB-E7941CE377B5}"/>
                    </a:ext>
                  </a:extLst>
                </p:cNvPr>
                <p:cNvSpPr/>
                <p:nvPr/>
              </p:nvSpPr>
              <p:spPr>
                <a:xfrm>
                  <a:off x="5837463" y="5968704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0" name="Triangle 29">
                  <a:extLst>
                    <a:ext uri="{FF2B5EF4-FFF2-40B4-BE49-F238E27FC236}">
                      <a16:creationId xmlns:a16="http://schemas.microsoft.com/office/drawing/2014/main" id="{CD2548E3-4B13-9A26-6892-6312B8EC7AF6}"/>
                    </a:ext>
                  </a:extLst>
                </p:cNvPr>
                <p:cNvSpPr/>
                <p:nvPr/>
              </p:nvSpPr>
              <p:spPr>
                <a:xfrm>
                  <a:off x="3800454" y="5979436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05C302-6A85-4CE4-F792-7C04D2AD86CD}"/>
                </a:ext>
              </a:extLst>
            </p:cNvPr>
            <p:cNvGrpSpPr/>
            <p:nvPr/>
          </p:nvGrpSpPr>
          <p:grpSpPr>
            <a:xfrm>
              <a:off x="3425438" y="-356115"/>
              <a:ext cx="3947805" cy="6898005"/>
              <a:chOff x="2660667" y="-249260"/>
              <a:chExt cx="3947805" cy="689800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C41BDD4-06A1-6B51-C9F8-26CE9B1A5A24}"/>
                  </a:ext>
                </a:extLst>
              </p:cNvPr>
              <p:cNvSpPr txBox="1"/>
              <p:nvPr/>
            </p:nvSpPr>
            <p:spPr>
              <a:xfrm rot="16200000">
                <a:off x="4460442" y="57345"/>
                <a:ext cx="1960245" cy="1347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1050" kern="1200" dirty="0">
                    <a:solidFill>
                      <a:srgbClr val="0070C0"/>
                    </a:solidFill>
                    <a:ea typeface="+mn-ea"/>
                    <a:cs typeface="+mn-cs"/>
                  </a:rPr>
                  <a:t>Prototypes and Industrialization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7331B54-B3CD-36D6-E46F-791C7FA00170}"/>
                  </a:ext>
                </a:extLst>
              </p:cNvPr>
              <p:cNvGrpSpPr/>
              <p:nvPr/>
            </p:nvGrpSpPr>
            <p:grpSpPr>
              <a:xfrm>
                <a:off x="2660667" y="1802425"/>
                <a:ext cx="3947805" cy="4846320"/>
                <a:chOff x="3175823" y="1802425"/>
                <a:chExt cx="3947805" cy="4846320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A472AC7-7B17-FCB4-EC6A-8AFCE18334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5976" y="1802425"/>
                  <a:ext cx="0" cy="484632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riangle 34">
                  <a:extLst>
                    <a:ext uri="{FF2B5EF4-FFF2-40B4-BE49-F238E27FC236}">
                      <a16:creationId xmlns:a16="http://schemas.microsoft.com/office/drawing/2014/main" id="{13856D3E-6741-EBCB-171E-59710C818CAD}"/>
                    </a:ext>
                  </a:extLst>
                </p:cNvPr>
                <p:cNvSpPr/>
                <p:nvPr/>
              </p:nvSpPr>
              <p:spPr>
                <a:xfrm>
                  <a:off x="4534553" y="2128636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6" name="Triangle 35">
                  <a:extLst>
                    <a:ext uri="{FF2B5EF4-FFF2-40B4-BE49-F238E27FC236}">
                      <a16:creationId xmlns:a16="http://schemas.microsoft.com/office/drawing/2014/main" id="{928DAB44-D6F5-3096-9BAD-4DD5D88D52E8}"/>
                    </a:ext>
                  </a:extLst>
                </p:cNvPr>
                <p:cNvSpPr/>
                <p:nvPr/>
              </p:nvSpPr>
              <p:spPr>
                <a:xfrm>
                  <a:off x="4802864" y="3375741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7" name="Triangle 36">
                  <a:extLst>
                    <a:ext uri="{FF2B5EF4-FFF2-40B4-BE49-F238E27FC236}">
                      <a16:creationId xmlns:a16="http://schemas.microsoft.com/office/drawing/2014/main" id="{FBDF6580-2712-7A2A-822A-CC348BFB7942}"/>
                    </a:ext>
                  </a:extLst>
                </p:cNvPr>
                <p:cNvSpPr/>
                <p:nvPr/>
              </p:nvSpPr>
              <p:spPr>
                <a:xfrm>
                  <a:off x="4066622" y="2716772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AF881E07-481C-149B-A4E5-F29C5608D3B4}"/>
                    </a:ext>
                  </a:extLst>
                </p:cNvPr>
                <p:cNvSpPr/>
                <p:nvPr/>
              </p:nvSpPr>
              <p:spPr>
                <a:xfrm>
                  <a:off x="3175823" y="3864046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9" name="Triangle 38">
                  <a:extLst>
                    <a:ext uri="{FF2B5EF4-FFF2-40B4-BE49-F238E27FC236}">
                      <a16:creationId xmlns:a16="http://schemas.microsoft.com/office/drawing/2014/main" id="{E046E661-EB44-FCDE-316F-CEA41699943A}"/>
                    </a:ext>
                  </a:extLst>
                </p:cNvPr>
                <p:cNvSpPr/>
                <p:nvPr/>
              </p:nvSpPr>
              <p:spPr>
                <a:xfrm>
                  <a:off x="4796414" y="4595997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0" name="Triangle 39">
                  <a:extLst>
                    <a:ext uri="{FF2B5EF4-FFF2-40B4-BE49-F238E27FC236}">
                      <a16:creationId xmlns:a16="http://schemas.microsoft.com/office/drawing/2014/main" id="{AD49BFC1-D589-29DD-CE1D-5AF4D6F8C3F1}"/>
                    </a:ext>
                  </a:extLst>
                </p:cNvPr>
                <p:cNvSpPr/>
                <p:nvPr/>
              </p:nvSpPr>
              <p:spPr>
                <a:xfrm>
                  <a:off x="3467744" y="5134767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" name="Triangle 40">
                  <a:extLst>
                    <a:ext uri="{FF2B5EF4-FFF2-40B4-BE49-F238E27FC236}">
                      <a16:creationId xmlns:a16="http://schemas.microsoft.com/office/drawing/2014/main" id="{E043C9E8-D28D-04D7-25C5-9E988E83CFC1}"/>
                    </a:ext>
                  </a:extLst>
                </p:cNvPr>
                <p:cNvSpPr/>
                <p:nvPr/>
              </p:nvSpPr>
              <p:spPr>
                <a:xfrm>
                  <a:off x="4521666" y="6111415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2" name="Triangle 41">
                  <a:extLst>
                    <a:ext uri="{FF2B5EF4-FFF2-40B4-BE49-F238E27FC236}">
                      <a16:creationId xmlns:a16="http://schemas.microsoft.com/office/drawing/2014/main" id="{77CF5FFB-C71F-E712-7E98-E7D754B517ED}"/>
                    </a:ext>
                  </a:extLst>
                </p:cNvPr>
                <p:cNvSpPr/>
                <p:nvPr/>
              </p:nvSpPr>
              <p:spPr>
                <a:xfrm>
                  <a:off x="6940748" y="6135025"/>
                  <a:ext cx="182880" cy="18288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  <a:defRPr/>
                  </a:pPr>
                  <a:endParaRPr lang="en-US" sz="105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EEC9854-09D3-9919-ED8D-DCC37D28DD46}"/>
                </a:ext>
              </a:extLst>
            </p:cNvPr>
            <p:cNvGrpSpPr/>
            <p:nvPr/>
          </p:nvGrpSpPr>
          <p:grpSpPr>
            <a:xfrm>
              <a:off x="5850966" y="-70241"/>
              <a:ext cx="2848809" cy="6592786"/>
              <a:chOff x="5601351" y="36614"/>
              <a:chExt cx="2848809" cy="6592786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E3A5427-AEE8-CA61-210F-63641B4EE8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5507" y="1783080"/>
                <a:ext cx="0" cy="48463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A665533-03FB-8E51-0DBC-8E8A1C53EB03}"/>
                  </a:ext>
                </a:extLst>
              </p:cNvPr>
              <p:cNvSpPr txBox="1"/>
              <p:nvPr/>
            </p:nvSpPr>
            <p:spPr>
              <a:xfrm rot="16200000">
                <a:off x="7298687" y="642277"/>
                <a:ext cx="1674370" cy="463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1050" kern="1200" dirty="0">
                    <a:solidFill>
                      <a:srgbClr val="0033A0"/>
                    </a:solidFill>
                    <a:ea typeface="+mn-ea"/>
                    <a:cs typeface="+mn-cs"/>
                  </a:rPr>
                  <a:t>Production</a:t>
                </a:r>
              </a:p>
            </p:txBody>
          </p:sp>
          <p:sp>
            <p:nvSpPr>
              <p:cNvPr id="46" name="Triangle 45">
                <a:extLst>
                  <a:ext uri="{FF2B5EF4-FFF2-40B4-BE49-F238E27FC236}">
                    <a16:creationId xmlns:a16="http://schemas.microsoft.com/office/drawing/2014/main" id="{A1BBD90A-85F9-1B39-BE91-7150F604B380}"/>
                  </a:ext>
                </a:extLst>
              </p:cNvPr>
              <p:cNvSpPr/>
              <p:nvPr/>
            </p:nvSpPr>
            <p:spPr>
              <a:xfrm>
                <a:off x="5601351" y="228103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" name="Triangle 46">
                <a:extLst>
                  <a:ext uri="{FF2B5EF4-FFF2-40B4-BE49-F238E27FC236}">
                    <a16:creationId xmlns:a16="http://schemas.microsoft.com/office/drawing/2014/main" id="{253DC502-0E27-0AAD-696E-535346A70CF1}"/>
                  </a:ext>
                </a:extLst>
              </p:cNvPr>
              <p:cNvSpPr/>
              <p:nvPr/>
            </p:nvSpPr>
            <p:spPr>
              <a:xfrm>
                <a:off x="6114362" y="3000108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" name="Triangle 47">
                <a:extLst>
                  <a:ext uri="{FF2B5EF4-FFF2-40B4-BE49-F238E27FC236}">
                    <a16:creationId xmlns:a16="http://schemas.microsoft.com/office/drawing/2014/main" id="{38B74079-5262-8FA5-BCF3-1C4C90B409ED}"/>
                  </a:ext>
                </a:extLst>
              </p:cNvPr>
              <p:cNvSpPr/>
              <p:nvPr/>
            </p:nvSpPr>
            <p:spPr>
              <a:xfrm>
                <a:off x="6369794" y="365478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9" name="Triangle 48">
                <a:extLst>
                  <a:ext uri="{FF2B5EF4-FFF2-40B4-BE49-F238E27FC236}">
                    <a16:creationId xmlns:a16="http://schemas.microsoft.com/office/drawing/2014/main" id="{1A71A210-4978-CF01-F49A-B80416E0DD9C}"/>
                  </a:ext>
                </a:extLst>
              </p:cNvPr>
              <p:cNvSpPr/>
              <p:nvPr/>
            </p:nvSpPr>
            <p:spPr>
              <a:xfrm>
                <a:off x="6148705" y="4129159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0" name="Triangle 49">
                <a:extLst>
                  <a:ext uri="{FF2B5EF4-FFF2-40B4-BE49-F238E27FC236}">
                    <a16:creationId xmlns:a16="http://schemas.microsoft.com/office/drawing/2014/main" id="{491030C0-7F08-F656-2892-6C7CE0BA4983}"/>
                  </a:ext>
                </a:extLst>
              </p:cNvPr>
              <p:cNvSpPr/>
              <p:nvPr/>
            </p:nvSpPr>
            <p:spPr>
              <a:xfrm>
                <a:off x="7447324" y="4873989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" name="Triangle 50">
                <a:extLst>
                  <a:ext uri="{FF2B5EF4-FFF2-40B4-BE49-F238E27FC236}">
                    <a16:creationId xmlns:a16="http://schemas.microsoft.com/office/drawing/2014/main" id="{931A88BA-A0EE-54DA-E280-EF1AB8338827}"/>
                  </a:ext>
                </a:extLst>
              </p:cNvPr>
              <p:cNvSpPr/>
              <p:nvPr/>
            </p:nvSpPr>
            <p:spPr>
              <a:xfrm>
                <a:off x="6131533" y="5438512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" name="Triangle 51">
                <a:extLst>
                  <a:ext uri="{FF2B5EF4-FFF2-40B4-BE49-F238E27FC236}">
                    <a16:creationId xmlns:a16="http://schemas.microsoft.com/office/drawing/2014/main" id="{2983924A-9456-27A6-26F5-7FB2D8930A81}"/>
                  </a:ext>
                </a:extLst>
              </p:cNvPr>
              <p:cNvSpPr/>
              <p:nvPr/>
            </p:nvSpPr>
            <p:spPr>
              <a:xfrm>
                <a:off x="8267280" y="6402281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" name="Triangle 52">
                <a:extLst>
                  <a:ext uri="{FF2B5EF4-FFF2-40B4-BE49-F238E27FC236}">
                    <a16:creationId xmlns:a16="http://schemas.microsoft.com/office/drawing/2014/main" id="{16DC1C8C-8469-78AD-8DD2-4B01C260523C}"/>
                  </a:ext>
                </a:extLst>
              </p:cNvPr>
              <p:cNvSpPr/>
              <p:nvPr/>
            </p:nvSpPr>
            <p:spPr>
              <a:xfrm>
                <a:off x="6127240" y="6413012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050" kern="12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61F713F-E099-E49E-909F-BB9D578FD302}"/>
              </a:ext>
            </a:extLst>
          </p:cNvPr>
          <p:cNvSpPr txBox="1"/>
          <p:nvPr/>
        </p:nvSpPr>
        <p:spPr>
          <a:xfrm>
            <a:off x="1291177" y="1579463"/>
            <a:ext cx="5228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050" b="1" kern="1200" dirty="0">
                <a:solidFill>
                  <a:srgbClr val="0033A0"/>
                </a:solidFill>
                <a:ea typeface="+mn-ea"/>
                <a:cs typeface="+mn-cs"/>
              </a:rPr>
              <a:t>Target solenoid model coil (20@20)</a:t>
            </a:r>
            <a:endParaRPr lang="en-US" sz="1050" kern="1200" dirty="0">
              <a:solidFill>
                <a:srgbClr val="0033A0"/>
              </a:solidFill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Objectives: Generate a bore field of 20 T, </a:t>
            </a:r>
            <a:b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</a:b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and operating at a temperature of 20 K. </a:t>
            </a:r>
          </a:p>
          <a:p>
            <a:pPr defTabSz="685800">
              <a:buClrTx/>
              <a:defRPr/>
            </a:pPr>
            <a:r>
              <a:rPr lang="en-US" sz="1050" kern="1200" dirty="0">
                <a:latin typeface="Aptos Narrow" panose="020B0004020202020204" pitchFamily="34" charset="0"/>
                <a:ea typeface="+mn-ea"/>
                <a:cs typeface="+mn-cs"/>
              </a:rPr>
              <a:t>Time: 2033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2849E99-EE5E-ABF9-CEF7-476957C6F6C6}"/>
              </a:ext>
            </a:extLst>
          </p:cNvPr>
          <p:cNvSpPr txBox="1"/>
          <p:nvPr/>
        </p:nvSpPr>
        <p:spPr>
          <a:xfrm>
            <a:off x="1291178" y="2300124"/>
            <a:ext cx="4767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050" b="1" kern="1200" dirty="0">
                <a:solidFill>
                  <a:srgbClr val="0033A0"/>
                </a:solidFill>
                <a:ea typeface="+mn-ea"/>
                <a:cs typeface="+mn-cs"/>
              </a:rPr>
              <a:t>Split Solenoid integration for 6D cooling cell (SOLID)</a:t>
            </a:r>
            <a:endParaRPr lang="en-US" sz="1050" kern="1200" dirty="0">
              <a:solidFill>
                <a:srgbClr val="0033A0"/>
              </a:solidFill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Objectives: Demonstrator of HTS split solenoid </a:t>
            </a:r>
            <a:b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</a:b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representative of a 6D cooling cell. </a:t>
            </a:r>
          </a:p>
          <a:p>
            <a:pPr defTabSz="685800">
              <a:buClrTx/>
              <a:defRPr/>
            </a:pPr>
            <a:r>
              <a:rPr lang="en-US" sz="1050" kern="1200" dirty="0">
                <a:latin typeface="Aptos Narrow" panose="020B0004020202020204" pitchFamily="34" charset="0"/>
                <a:ea typeface="+mn-ea"/>
                <a:cs typeface="+mn-cs"/>
              </a:rPr>
              <a:t>Time: 2032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7EAF2ED-7F3F-3C97-8369-52A0790DEE86}"/>
              </a:ext>
            </a:extLst>
          </p:cNvPr>
          <p:cNvSpPr txBox="1"/>
          <p:nvPr/>
        </p:nvSpPr>
        <p:spPr>
          <a:xfrm>
            <a:off x="1291178" y="3020786"/>
            <a:ext cx="6446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050" b="1" kern="1200" dirty="0">
                <a:solidFill>
                  <a:srgbClr val="0033A0"/>
                </a:solidFill>
                <a:ea typeface="+mn-ea"/>
                <a:cs typeface="+mn-cs"/>
              </a:rPr>
              <a:t>Final cooling UHF solenoid (UHF-Demo)</a:t>
            </a:r>
            <a:endParaRPr lang="en-US" sz="1050" kern="1200" dirty="0">
              <a:solidFill>
                <a:srgbClr val="0033A0"/>
              </a:solidFill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Objectives: HTS final cooling solenoid, </a:t>
            </a:r>
            <a:b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</a:b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40 T in a 50 mm bore, 150 mm length.</a:t>
            </a:r>
          </a:p>
          <a:p>
            <a:pPr defTabSz="685800">
              <a:buClrTx/>
              <a:defRPr/>
            </a:pPr>
            <a:r>
              <a:rPr lang="en-US" sz="1050" kern="1200" dirty="0">
                <a:latin typeface="Aptos Narrow" panose="020B0004020202020204" pitchFamily="34" charset="0"/>
                <a:ea typeface="+mn-ea"/>
                <a:cs typeface="+mn-cs"/>
              </a:rPr>
              <a:t>Time: 2034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5E54268-EF6A-C1E4-3B4E-CA55FE30D60C}"/>
              </a:ext>
            </a:extLst>
          </p:cNvPr>
          <p:cNvGrpSpPr/>
          <p:nvPr/>
        </p:nvGrpSpPr>
        <p:grpSpPr>
          <a:xfrm>
            <a:off x="291733" y="1639201"/>
            <a:ext cx="865430" cy="1993814"/>
            <a:chOff x="704858" y="1193867"/>
            <a:chExt cx="2228531" cy="5134187"/>
          </a:xfrm>
        </p:grpSpPr>
        <p:pic>
          <p:nvPicPr>
            <p:cNvPr id="56" name="Picture 55" descr="A diagram of a pie chart&#10;&#10;AI-generated content may be incorrect.">
              <a:extLst>
                <a:ext uri="{FF2B5EF4-FFF2-40B4-BE49-F238E27FC236}">
                  <a16:creationId xmlns:a16="http://schemas.microsoft.com/office/drawing/2014/main" id="{11BC5D7E-8658-481D-0B8B-CFE532D7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858" y="1193867"/>
              <a:ext cx="2228531" cy="1913227"/>
            </a:xfrm>
            <a:prstGeom prst="rect">
              <a:avLst/>
            </a:prstGeom>
          </p:spPr>
        </p:pic>
        <p:pic>
          <p:nvPicPr>
            <p:cNvPr id="58" name="Picture 57" descr="A cartoon character standing next to a machine&#10;&#10;Description automatically generated">
              <a:extLst>
                <a:ext uri="{FF2B5EF4-FFF2-40B4-BE49-F238E27FC236}">
                  <a16:creationId xmlns:a16="http://schemas.microsoft.com/office/drawing/2014/main" id="{073FDCA2-3DFB-B2C2-6E46-5BBDE7C28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9294" y="3134805"/>
              <a:ext cx="2194095" cy="164883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81C3367-1CC7-4ABB-D5C2-03237A05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1223402" y="4711404"/>
              <a:ext cx="1191442" cy="2041858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5468E4-B27F-7166-D8E7-31BD0281804B}"/>
              </a:ext>
            </a:extLst>
          </p:cNvPr>
          <p:cNvSpPr txBox="1"/>
          <p:nvPr/>
        </p:nvSpPr>
        <p:spPr>
          <a:xfrm>
            <a:off x="1291178" y="3741447"/>
            <a:ext cx="64465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050" b="1" kern="1200" dirty="0">
                <a:solidFill>
                  <a:srgbClr val="0033A0"/>
                </a:solidFill>
                <a:ea typeface="+mn-ea"/>
                <a:cs typeface="+mn-cs"/>
              </a:rPr>
              <a:t>Wide-aperture, DC Nb</a:t>
            </a:r>
            <a:r>
              <a:rPr lang="en-US" sz="1050" b="1" kern="1200" baseline="-25000" dirty="0">
                <a:solidFill>
                  <a:srgbClr val="0033A0"/>
                </a:solidFill>
                <a:ea typeface="+mn-ea"/>
                <a:cs typeface="+mn-cs"/>
              </a:rPr>
              <a:t>3</a:t>
            </a:r>
            <a:r>
              <a:rPr lang="en-US" sz="1050" b="1" kern="1200" dirty="0">
                <a:solidFill>
                  <a:srgbClr val="0033A0"/>
                </a:solidFill>
                <a:ea typeface="+mn-ea"/>
                <a:cs typeface="+mn-cs"/>
              </a:rPr>
              <a:t>Sn dipole (MBHY)</a:t>
            </a: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Objectives: Demonstrate wide-ap.  LTS dipole</a:t>
            </a:r>
          </a:p>
          <a:p>
            <a:pPr defTabSz="685800">
              <a:buClrTx/>
              <a:defRPr/>
            </a:pPr>
            <a:r>
              <a:rPr lang="en-US" sz="1050" kern="1200" dirty="0">
                <a:latin typeface="Aptos Narrow" panose="020B0004020202020204" pitchFamily="34" charset="0"/>
                <a:ea typeface="+mn-ea"/>
                <a:cs typeface="+mn-cs"/>
              </a:rPr>
              <a:t>Time: 2036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A9924F-6FD5-2B6F-9F6D-7ED7DC3C86F7}"/>
              </a:ext>
            </a:extLst>
          </p:cNvPr>
          <p:cNvSpPr txBox="1"/>
          <p:nvPr/>
        </p:nvSpPr>
        <p:spPr>
          <a:xfrm>
            <a:off x="1291178" y="4300527"/>
            <a:ext cx="64465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050" b="1" kern="1200" dirty="0">
                <a:solidFill>
                  <a:srgbClr val="0033A0"/>
                </a:solidFill>
                <a:ea typeface="+mn-ea"/>
                <a:cs typeface="+mn-cs"/>
              </a:rPr>
              <a:t>Wide-aperture DC HTS dipole (MBHTSY)</a:t>
            </a: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Objectives: Demonstrate wide-ap. HTS dipole</a:t>
            </a:r>
            <a:b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</a:br>
            <a:r>
              <a:rPr lang="en-US" sz="1050" kern="1200" dirty="0">
                <a:latin typeface="Aptos Narrow" panose="020B0004020202020204" pitchFamily="34" charset="0"/>
                <a:ea typeface="+mn-ea"/>
                <a:cs typeface="+mn-cs"/>
              </a:rPr>
              <a:t>Time: (2045)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8EE7694-E17D-64B5-F790-333B90304B6B}"/>
              </a:ext>
            </a:extLst>
          </p:cNvPr>
          <p:cNvSpPr txBox="1"/>
          <p:nvPr/>
        </p:nvSpPr>
        <p:spPr>
          <a:xfrm>
            <a:off x="1291178" y="4859606"/>
            <a:ext cx="6446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050" b="1" kern="1200" dirty="0">
                <a:solidFill>
                  <a:srgbClr val="0033A0"/>
                </a:solidFill>
                <a:ea typeface="+mn-ea"/>
                <a:cs typeface="+mn-cs"/>
              </a:rPr>
              <a:t>Wide aperture HTS IR quadrupole (MQHTSY)</a:t>
            </a: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Objectives: Demonstrate wide-ap. HTS </a:t>
            </a:r>
            <a:b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</a:br>
            <a:r>
              <a:rPr lang="en-US" sz="1050" kern="1200" dirty="0">
                <a:solidFill>
                  <a:srgbClr val="0033A0"/>
                </a:solidFill>
                <a:ea typeface="+mn-ea"/>
                <a:cs typeface="+mn-cs"/>
              </a:rPr>
              <a:t>quadrupole for the collider IR. </a:t>
            </a:r>
          </a:p>
          <a:p>
            <a:pPr defTabSz="685800">
              <a:buClrTx/>
              <a:defRPr/>
            </a:pPr>
            <a:r>
              <a:rPr lang="en-US" sz="1050" kern="1200" dirty="0">
                <a:latin typeface="Aptos Narrow" panose="020B0004020202020204" pitchFamily="34" charset="0"/>
                <a:ea typeface="+mn-ea"/>
                <a:cs typeface="+mn-cs"/>
              </a:rPr>
              <a:t>Time: (2045)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A00CE11-05D1-AB03-3EFB-5E2FFD7D8035}"/>
              </a:ext>
            </a:extLst>
          </p:cNvPr>
          <p:cNvGrpSpPr/>
          <p:nvPr/>
        </p:nvGrpSpPr>
        <p:grpSpPr>
          <a:xfrm>
            <a:off x="139803" y="3827958"/>
            <a:ext cx="1078946" cy="1738241"/>
            <a:chOff x="53702" y="2693496"/>
            <a:chExt cx="3169557" cy="5359389"/>
          </a:xfrm>
        </p:grpSpPr>
        <p:pic>
          <p:nvPicPr>
            <p:cNvPr id="68" name="Picture 67" descr="A rainbow colored diagram with numbers&#10;&#10;Description automatically generated with medium confidence">
              <a:extLst>
                <a:ext uri="{FF2B5EF4-FFF2-40B4-BE49-F238E27FC236}">
                  <a16:creationId xmlns:a16="http://schemas.microsoft.com/office/drawing/2014/main" id="{A4B6A022-EB40-E9CC-0A9E-A014DC2F6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86648" y="4627165"/>
              <a:ext cx="1536611" cy="151312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8247CC3-0B84-5909-2356-4532F7EA0056}"/>
                </a:ext>
              </a:extLst>
            </p:cNvPr>
            <p:cNvGrpSpPr/>
            <p:nvPr/>
          </p:nvGrpSpPr>
          <p:grpSpPr>
            <a:xfrm>
              <a:off x="53702" y="2693496"/>
              <a:ext cx="2815921" cy="5359389"/>
              <a:chOff x="53702" y="2693496"/>
              <a:chExt cx="2815921" cy="5359389"/>
            </a:xfrm>
          </p:grpSpPr>
          <p:pic>
            <p:nvPicPr>
              <p:cNvPr id="64" name="Picture 2" descr="3D view of two-layer 120-mm aperture stress management coil (left) and four-layer 60-mm aperture Nb3Sn dipole coil crosssections (right), that are part of the updated MDP roadmaps for Nb3Sn magnet development.">
                <a:extLst>
                  <a:ext uri="{FF2B5EF4-FFF2-40B4-BE49-F238E27FC236}">
                    <a16:creationId xmlns:a16="http://schemas.microsoft.com/office/drawing/2014/main" id="{56CCE12C-0502-5431-53B4-1C7470CAC9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327886" y="2693496"/>
                <a:ext cx="2534514" cy="1782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Immagine 3" descr="Immagine che contiene testo, schermata, diagramma, Diagramma&#10;&#10;Descrizione generata automaticamente">
                <a:extLst>
                  <a:ext uri="{FF2B5EF4-FFF2-40B4-BE49-F238E27FC236}">
                    <a16:creationId xmlns:a16="http://schemas.microsoft.com/office/drawing/2014/main" id="{892B29EA-9FB4-04FA-9DFF-9E822699A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02" y="4685107"/>
                <a:ext cx="1862237" cy="139724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4221153-C9AB-7B23-E40F-5FA29241367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3672" y="6221094"/>
                <a:ext cx="2365951" cy="1831791"/>
                <a:chOff x="7600017" y="1914452"/>
                <a:chExt cx="3355606" cy="2598012"/>
              </a:xfrm>
            </p:grpSpPr>
            <p:pic>
              <p:nvPicPr>
                <p:cNvPr id="70" name="Google Shape;121;p5">
                  <a:extLst>
                    <a:ext uri="{FF2B5EF4-FFF2-40B4-BE49-F238E27FC236}">
                      <a16:creationId xmlns:a16="http://schemas.microsoft.com/office/drawing/2014/main" id="{8CB1A14D-7509-D6DE-81F6-5A33A44532F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600017" y="1914452"/>
                  <a:ext cx="3355606" cy="25980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1" name="Google Shape;122;p5">
                  <a:extLst>
                    <a:ext uri="{FF2B5EF4-FFF2-40B4-BE49-F238E27FC236}">
                      <a16:creationId xmlns:a16="http://schemas.microsoft.com/office/drawing/2014/main" id="{FE59236F-BF89-6D98-0E71-D4ABEC5D1118}"/>
                    </a:ext>
                  </a:extLst>
                </p:cNvPr>
                <p:cNvSpPr/>
                <p:nvPr/>
              </p:nvSpPr>
              <p:spPr>
                <a:xfrm>
                  <a:off x="8408911" y="2086983"/>
                  <a:ext cx="2414927" cy="153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9575" h="1844703" extrusionOk="0">
                      <a:moveTo>
                        <a:pt x="0" y="0"/>
                      </a:moveTo>
                      <a:lnTo>
                        <a:pt x="92765" y="217336"/>
                      </a:lnTo>
                      <a:lnTo>
                        <a:pt x="180229" y="384313"/>
                      </a:lnTo>
                      <a:lnTo>
                        <a:pt x="267693" y="530087"/>
                      </a:lnTo>
                      <a:lnTo>
                        <a:pt x="386963" y="694414"/>
                      </a:lnTo>
                      <a:lnTo>
                        <a:pt x="553940" y="874643"/>
                      </a:lnTo>
                      <a:lnTo>
                        <a:pt x="824285" y="1099930"/>
                      </a:lnTo>
                      <a:lnTo>
                        <a:pt x="1158240" y="1296063"/>
                      </a:lnTo>
                      <a:lnTo>
                        <a:pt x="1492194" y="1444487"/>
                      </a:lnTo>
                      <a:lnTo>
                        <a:pt x="1812897" y="1558456"/>
                      </a:lnTo>
                      <a:lnTo>
                        <a:pt x="2478156" y="1746636"/>
                      </a:lnTo>
                      <a:lnTo>
                        <a:pt x="2899575" y="1844703"/>
                      </a:lnTo>
                      <a:lnTo>
                        <a:pt x="2899575" y="53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Tx/>
                    <a:defRPr/>
                  </a:pPr>
                  <a:endParaRPr sz="1350" kern="12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41E87F-F29D-1A69-B566-FB878EE4640D}"/>
              </a:ext>
            </a:extLst>
          </p:cNvPr>
          <p:cNvGrpSpPr/>
          <p:nvPr/>
        </p:nvGrpSpPr>
        <p:grpSpPr>
          <a:xfrm>
            <a:off x="8302219" y="857250"/>
            <a:ext cx="1000920" cy="735004"/>
            <a:chOff x="11069625" y="0"/>
            <a:chExt cx="1334560" cy="98000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2CF63D8-B539-F024-D759-ACABC6CE16BC}"/>
                </a:ext>
              </a:extLst>
            </p:cNvPr>
            <p:cNvSpPr/>
            <p:nvPr/>
          </p:nvSpPr>
          <p:spPr>
            <a:xfrm>
              <a:off x="11069625" y="0"/>
              <a:ext cx="996869" cy="98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2AF931F-47B4-0DA8-E6A6-F4CCDB22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3838" y="164574"/>
              <a:ext cx="1240347" cy="741890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C0E6220-1D68-427F-B43C-758E4FF0857D}"/>
              </a:ext>
            </a:extLst>
          </p:cNvPr>
          <p:cNvSpPr txBox="1"/>
          <p:nvPr/>
        </p:nvSpPr>
        <p:spPr>
          <a:xfrm>
            <a:off x="54271" y="5641110"/>
            <a:ext cx="10518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002060"/>
                </a:solidFill>
              </a:rPr>
              <a:t>B. </a:t>
            </a:r>
            <a:r>
              <a:rPr lang="en-GB" sz="1050" b="1" dirty="0" err="1">
                <a:solidFill>
                  <a:srgbClr val="002060"/>
                </a:solidFill>
              </a:rPr>
              <a:t>Auchmann</a:t>
            </a:r>
            <a:endParaRPr lang="en-GB" sz="1050" b="1" dirty="0">
              <a:solidFill>
                <a:srgbClr val="002060"/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CEE20D0-DEBD-8C19-1189-FD572BBE47D3}"/>
              </a:ext>
            </a:extLst>
          </p:cNvPr>
          <p:cNvSpPr>
            <a:spLocks noGrp="1"/>
          </p:cNvSpPr>
          <p:nvPr/>
        </p:nvSpPr>
        <p:spPr>
          <a:xfrm>
            <a:off x="-26645" y="328526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Technology Demonstrators-</a:t>
            </a:r>
          </a:p>
          <a:p>
            <a:r>
              <a:rPr lang="en-US" dirty="0"/>
              <a:t>Magnets</a:t>
            </a:r>
          </a:p>
        </p:txBody>
      </p:sp>
    </p:spTree>
    <p:extLst>
      <p:ext uri="{BB962C8B-B14F-4D97-AF65-F5344CB8AC3E}">
        <p14:creationId xmlns:p14="http://schemas.microsoft.com/office/powerpoint/2010/main" val="212207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E475CA-4FED-6C90-B44E-D097CBD4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F2207A-27FD-C116-8888-BE3AF53E8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7835842" cy="5524500"/>
          </a:xfrm>
        </p:spPr>
        <p:txBody>
          <a:bodyPr/>
          <a:lstStyle/>
          <a:p>
            <a:r>
              <a:rPr lang="en-US" dirty="0"/>
              <a:t>Future</a:t>
            </a:r>
          </a:p>
          <a:p>
            <a:pPr lvl="1"/>
            <a:r>
              <a:rPr lang="en-US" dirty="0"/>
              <a:t>~Fermilab-centric perspective ?</a:t>
            </a:r>
          </a:p>
          <a:p>
            <a:pPr lvl="2"/>
            <a:r>
              <a:rPr lang="en-US" dirty="0"/>
              <a:t>Post Tevatron Energy Frontier</a:t>
            </a:r>
          </a:p>
          <a:p>
            <a:pPr lvl="3"/>
            <a:r>
              <a:rPr lang="en-US" dirty="0"/>
              <a:t>LHC is energy frontier now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2014 P-5  US HEP focus on Intensity frontier</a:t>
            </a:r>
          </a:p>
          <a:p>
            <a:pPr marL="234950" lvl="2" indent="0">
              <a:buNone/>
            </a:pPr>
            <a:r>
              <a:rPr lang="en-US" dirty="0"/>
              <a:t>	Energy frontier is too expensive</a:t>
            </a:r>
          </a:p>
          <a:p>
            <a:endParaRPr lang="en-US" dirty="0"/>
          </a:p>
          <a:p>
            <a:r>
              <a:rPr lang="en-US" dirty="0"/>
              <a:t>Intensity frontier</a:t>
            </a:r>
          </a:p>
          <a:p>
            <a:pPr lvl="1"/>
            <a:r>
              <a:rPr lang="en-US" dirty="0"/>
              <a:t>g-2, Mu2e</a:t>
            </a:r>
          </a:p>
          <a:p>
            <a:pPr lvl="1"/>
            <a:r>
              <a:rPr lang="en-US" dirty="0"/>
              <a:t>Neutrinos</a:t>
            </a:r>
          </a:p>
          <a:p>
            <a:pPr lvl="1"/>
            <a:r>
              <a:rPr lang="en-US" dirty="0"/>
              <a:t>PIP-2 </a:t>
            </a:r>
            <a:r>
              <a:rPr lang="en-US" dirty="0">
                <a:sym typeface="Wingdings" panose="05000000000000000000" pitchFamily="2" charset="2"/>
              </a:rPr>
              <a:t> DUNE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FCC-ee</a:t>
            </a:r>
            <a:endParaRPr lang="en-US" dirty="0"/>
          </a:p>
          <a:p>
            <a:pPr marL="227013" lvl="2" indent="0">
              <a:buNone/>
            </a:pPr>
            <a:endParaRPr lang="en-US" dirty="0"/>
          </a:p>
          <a:p>
            <a:pPr marL="334963" indent="-342900"/>
            <a:r>
              <a:rPr lang="en-US" dirty="0"/>
              <a:t>Energy Frontier </a:t>
            </a:r>
          </a:p>
          <a:p>
            <a:pPr marL="336550" lvl="1" indent="-342900"/>
            <a:r>
              <a:rPr lang="en-US" dirty="0"/>
              <a:t>Muon Collider -IMCC</a:t>
            </a:r>
          </a:p>
          <a:p>
            <a:pPr marL="336550" lvl="1" indent="-342900"/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4CA1-06D1-7220-FAE3-A6EBA4AC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MCC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DFD4C-FD5E-3814-99A1-9AD7B34A44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1B02F-4251-D36E-677C-521B6FD47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4F5B03-EC57-AA68-3315-85C0A0BCCD6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52FAC-62EC-946C-9846-88C03953F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88" y="647700"/>
            <a:ext cx="8756112" cy="58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2214-36EB-37D9-BD27-216C0221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R&amp;D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5F9FD-D5A1-2B4B-3B29-E1DDC28AA2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F1C77-4546-92C9-8647-0C93FAC8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A9AAA9-0EC7-5711-706A-C21C1E70E96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5EB92-837A-D124-F97B-1398FAA8E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31767"/>
            <a:ext cx="8915400" cy="57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8010-F570-5BA3-8366-AF2F5B3A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19E8F-823C-90DC-A708-7FE75B3358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CEA59-B984-993B-241F-D4DE80D23B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B88240-C24A-ADA7-FCBB-EF46D6C2F29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57BC2-DD8C-13E0-C752-609CB34A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6" y="623545"/>
            <a:ext cx="8736594" cy="58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AE42-1E18-7DF9-0D9C-9A9283B2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Demonstrator Design (CERN)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68E64-B92C-0FA7-77D9-C90ACA9888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8899F7-1A16-8CE2-541B-A3E9612058A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389" y="600405"/>
            <a:ext cx="6879582" cy="5524500"/>
          </a:xfrm>
        </p:spPr>
        <p:txBody>
          <a:bodyPr/>
          <a:lstStyle/>
          <a:p>
            <a:r>
              <a:rPr lang="en-US" dirty="0"/>
              <a:t>CT3 Facility could demonstrate cooling in a Multicell/multicavity scenario (~ 50 m)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E16780-8F10-E1DD-2AE9-65D6DDF7C6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16972" y="3723748"/>
            <a:ext cx="7619622" cy="2912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645A11-7A14-3AC4-FB27-B11E60D4E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45" y="1555896"/>
            <a:ext cx="3139336" cy="1873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49C27-D474-1E92-470A-F136AF944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849" y="1698170"/>
            <a:ext cx="3038366" cy="2025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B1D88A-2B92-795A-1888-65634900F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349497"/>
            <a:ext cx="3836625" cy="21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DB94E-A4C0-98D7-8A81-94B9FAC1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demo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178A-246D-18E1-A567-281E4CDF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741" y="2563529"/>
            <a:ext cx="6984773" cy="3895290"/>
          </a:xfrm>
        </p:spPr>
        <p:txBody>
          <a:bodyPr/>
          <a:lstStyle/>
          <a:p>
            <a:r>
              <a:rPr lang="en-US" dirty="0"/>
              <a:t>Scaled-back version of MC Front end</a:t>
            </a:r>
          </a:p>
          <a:p>
            <a:pPr lvl="1"/>
            <a:r>
              <a:rPr lang="en-US" dirty="0"/>
              <a:t>8 GeV p, use BNB line </a:t>
            </a:r>
          </a:p>
          <a:p>
            <a:pPr lvl="2"/>
            <a:r>
              <a:rPr lang="en-US" dirty="0"/>
              <a:t>Or M1-AP0 line</a:t>
            </a:r>
          </a:p>
          <a:p>
            <a:pPr lvl="1"/>
            <a:r>
              <a:rPr lang="en-US" dirty="0"/>
              <a:t>FE – 5 </a:t>
            </a:r>
            <a:r>
              <a:rPr lang="en-US" dirty="0">
                <a:sym typeface="Wingdings" panose="05000000000000000000" pitchFamily="2" charset="2"/>
              </a:rPr>
              <a:t> 1 T , C target 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Buncher to shape beam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Cooling device to be tested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Cooling section from scenario(325 MHz ?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Example: inject into cooling ring ??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Example: stopping target for low-energy </a:t>
            </a:r>
            <a:r>
              <a:rPr lang="el-GR" dirty="0">
                <a:sym typeface="Wingdings" panose="05000000000000000000" pitchFamily="2" charset="2"/>
              </a:rPr>
              <a:t>πµν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1143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neutrino beams?</a:t>
            </a:r>
            <a:endParaRPr lang="en-US" dirty="0">
              <a:solidFill>
                <a:srgbClr val="7030A0"/>
              </a:solidFill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7C77F-7804-F41B-C12C-35F586C0F2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6" name="Object 67">
            <a:extLst>
              <a:ext uri="{FF2B5EF4-FFF2-40B4-BE49-F238E27FC236}">
                <a16:creationId xmlns:a16="http://schemas.microsoft.com/office/drawing/2014/main" id="{21EB9DB2-C627-372B-9350-A1F7AB86DF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674760"/>
              </p:ext>
            </p:extLst>
          </p:nvPr>
        </p:nvGraphicFramePr>
        <p:xfrm>
          <a:off x="509588" y="1238332"/>
          <a:ext cx="75342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046280" imgH="1200519" progId="Word.Picture.8">
                  <p:embed/>
                </p:oleObj>
              </mc:Choice>
              <mc:Fallback>
                <p:oleObj name="Picture" r:id="rId2" imgW="6046280" imgH="1200519" progId="Word.Picture.8">
                  <p:embed/>
                  <p:pic>
                    <p:nvPicPr>
                      <p:cNvPr id="6" name="Object 67">
                        <a:extLst>
                          <a:ext uri="{FF2B5EF4-FFF2-40B4-BE49-F238E27FC236}">
                            <a16:creationId xmlns:a16="http://schemas.microsoft.com/office/drawing/2014/main" id="{21EB9DB2-C627-372B-9350-A1F7AB86DF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1238332"/>
                        <a:ext cx="7534275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9EF103E-5853-0182-DAA4-33FBAB37E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878" y="57067"/>
            <a:ext cx="4448796" cy="1181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39F38-C354-55E0-E046-D979DD774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513" y="2667947"/>
            <a:ext cx="1583701" cy="10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BB57-5DC5-38CB-15AC-93B05ED9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E3C24-85AE-4EAA-2891-B3E3CE689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C71894-B3E5-E3A8-B558-0B7EA5B2A97C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3A4E6-99DD-5B49-FAF9-54A591456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95" y="0"/>
            <a:ext cx="8983699" cy="214586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4E19F8-0D51-F9B3-49E1-CDBF5FFCE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029" y="2489223"/>
            <a:ext cx="4088394" cy="5087234"/>
          </a:xfrm>
        </p:spPr>
        <p:txBody>
          <a:bodyPr/>
          <a:lstStyle/>
          <a:p>
            <a:r>
              <a:rPr lang="en-US" dirty="0"/>
              <a:t>Next Event:</a:t>
            </a:r>
          </a:p>
          <a:p>
            <a:pPr lvl="1"/>
            <a:r>
              <a:rPr lang="en-US" dirty="0"/>
              <a:t>US Muon Collider collaboration meeting 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August 7—8 (U of Chicago)</a:t>
            </a:r>
          </a:p>
        </p:txBody>
      </p:sp>
    </p:spTree>
    <p:extLst>
      <p:ext uri="{BB962C8B-B14F-4D97-AF65-F5344CB8AC3E}">
        <p14:creationId xmlns:p14="http://schemas.microsoft.com/office/powerpoint/2010/main" val="12290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43A0-318A-5D1E-1307-EC6E367A0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Frontier at 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614F1-1D29-6EB5-DEC9-8E93CFD4B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7370762" cy="5524500"/>
          </a:xfrm>
        </p:spPr>
        <p:txBody>
          <a:bodyPr/>
          <a:lstStyle/>
          <a:p>
            <a:r>
              <a:rPr lang="en-US" dirty="0"/>
              <a:t>Proton beams </a:t>
            </a:r>
          </a:p>
          <a:p>
            <a:pPr lvl="1"/>
            <a:r>
              <a:rPr lang="en-US" dirty="0"/>
              <a:t>Booster </a:t>
            </a:r>
          </a:p>
          <a:p>
            <a:pPr lvl="2"/>
            <a:r>
              <a:rPr lang="en-US" dirty="0"/>
              <a:t>8 GeV – up to ~ 100 kW</a:t>
            </a:r>
          </a:p>
          <a:p>
            <a:pPr lvl="1"/>
            <a:r>
              <a:rPr lang="en-US" dirty="0"/>
              <a:t>Main Injector</a:t>
            </a:r>
          </a:p>
          <a:p>
            <a:pPr lvl="2"/>
            <a:r>
              <a:rPr lang="en-US" dirty="0"/>
              <a:t>120 GeV – up to 1MW</a:t>
            </a:r>
          </a:p>
          <a:p>
            <a:pPr lvl="2"/>
            <a:endParaRPr lang="en-US" dirty="0"/>
          </a:p>
          <a:p>
            <a:r>
              <a:rPr lang="en-US" dirty="0"/>
              <a:t>Neutrino beams </a:t>
            </a:r>
          </a:p>
          <a:p>
            <a:pPr lvl="1"/>
            <a:r>
              <a:rPr lang="en-US" dirty="0" err="1"/>
              <a:t>NuMI</a:t>
            </a:r>
            <a:endParaRPr lang="en-US" dirty="0"/>
          </a:p>
          <a:p>
            <a:pPr lvl="2"/>
            <a:r>
              <a:rPr lang="en-US" dirty="0"/>
              <a:t>Measurements of neutrino properties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BNB</a:t>
            </a:r>
          </a:p>
          <a:p>
            <a:pPr lvl="2"/>
            <a:r>
              <a:rPr lang="en-US" dirty="0"/>
              <a:t>Search for “sterile neutrinos”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Muon beams</a:t>
            </a:r>
          </a:p>
          <a:p>
            <a:pPr lvl="2"/>
            <a:r>
              <a:rPr lang="en-US" dirty="0"/>
              <a:t>g-2</a:t>
            </a:r>
          </a:p>
          <a:p>
            <a:pPr lvl="2"/>
            <a:r>
              <a:rPr lang="en-US" dirty="0"/>
              <a:t>Mu2e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65693-045F-E9B3-3F46-C24190E274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13E05C3-42EE-AAEF-A785-D3332BEA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84171" y="544286"/>
            <a:ext cx="4593771" cy="2296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7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55CA1A-536D-4ECA-F514-DF46DBD4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648"/>
          <a:stretch>
            <a:fillRect/>
          </a:stretch>
        </p:blipFill>
        <p:spPr>
          <a:xfrm>
            <a:off x="228600" y="191432"/>
            <a:ext cx="8736594" cy="398717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A7B936A-7D77-3C01-45D2-24C842E0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Muon Beams at Fermilab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08CEBE-4157-9A30-8ADE-1DA3BD98B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5" y="3429000"/>
            <a:ext cx="7800423" cy="2895600"/>
          </a:xfrm>
        </p:spPr>
        <p:txBody>
          <a:bodyPr/>
          <a:lstStyle/>
          <a:p>
            <a:r>
              <a:rPr lang="en-US" dirty="0"/>
              <a:t>g-2 Experiment</a:t>
            </a:r>
          </a:p>
          <a:p>
            <a:pPr lvl="1"/>
            <a:r>
              <a:rPr lang="en-US" dirty="0"/>
              <a:t>Uses Tevatron production target to produce π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µ</a:t>
            </a:r>
          </a:p>
          <a:p>
            <a:pPr lvl="1"/>
            <a:r>
              <a:rPr lang="en-US" dirty="0"/>
              <a:t>3.1 GeV </a:t>
            </a:r>
            <a:r>
              <a:rPr lang="el-GR" dirty="0"/>
              <a:t>μ</a:t>
            </a:r>
            <a:r>
              <a:rPr lang="en-US" dirty="0"/>
              <a:t>  ~10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l-GR" dirty="0"/>
              <a:t>μ</a:t>
            </a:r>
            <a:endParaRPr lang="en-US" dirty="0"/>
          </a:p>
          <a:p>
            <a:pPr lvl="1"/>
            <a:r>
              <a:rPr lang="en-US" dirty="0"/>
              <a:t>Measured g-2 </a:t>
            </a:r>
          </a:p>
          <a:p>
            <a:pPr lvl="3"/>
            <a:r>
              <a:rPr lang="en-US" dirty="0"/>
              <a:t>Resolved (?) g-2 anomaly</a:t>
            </a:r>
          </a:p>
          <a:p>
            <a:r>
              <a:rPr lang="en-US" dirty="0"/>
              <a:t>Mu2e experiment</a:t>
            </a:r>
          </a:p>
          <a:p>
            <a:pPr lvl="1"/>
            <a:r>
              <a:rPr lang="en-US" dirty="0"/>
              <a:t>~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r>
              <a:rPr lang="el-GR" dirty="0"/>
              <a:t>μ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B3BD6-92F6-DF8F-07FF-0BA9DA21D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8BC1-1ED1-4105-9B8E-F1D501765F3A}" type="slidenum">
              <a:rPr lang="en-US" smtClean="0"/>
              <a:t>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BDA03-BB36-08DA-A770-80D8B7178B5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067675" y="6515100"/>
            <a:ext cx="1076325" cy="241300"/>
          </a:xfrm>
        </p:spPr>
        <p:txBody>
          <a:bodyPr/>
          <a:lstStyle/>
          <a:p>
            <a:fld id="{4DABC745-E41B-45DD-B7B6-C047161BF5B9}" type="datetime1">
              <a:rPr lang="en-US" smtClean="0"/>
              <a:t>7/30/2025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DF4D4-2E1A-9044-5552-D25C08F0F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221" y="4127782"/>
            <a:ext cx="3756973" cy="25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697E9-0202-EEA9-B4BE-EB0730A80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3A5F-4A5D-EEDB-F092-D6F5ED14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experiment </a:t>
            </a:r>
          </a:p>
        </p:txBody>
      </p:sp>
      <p:pic>
        <p:nvPicPr>
          <p:cNvPr id="9" name="Content Placeholder 8" descr="Diagram of a conveyor belt&#10;&#10;AI-generated content may be incorrect.">
            <a:extLst>
              <a:ext uri="{FF2B5EF4-FFF2-40B4-BE49-F238E27FC236}">
                <a16:creationId xmlns:a16="http://schemas.microsoft.com/office/drawing/2014/main" id="{5F3CD3D1-52D5-C199-2DB4-F63E755F3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7469" y="916842"/>
            <a:ext cx="8334268" cy="30395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CAFF1-9EE1-7F88-BD3E-75E9AD6293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5B419C-3FB4-824C-1147-A38D160E95B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34745" y="3206402"/>
            <a:ext cx="6473626" cy="3262205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l-GR" dirty="0"/>
              <a:t>π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l-GR" dirty="0"/>
              <a:t>μ</a:t>
            </a:r>
            <a:r>
              <a:rPr lang="en-US" dirty="0"/>
              <a:t> in 4.5 T solenoid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Backward capture of low-E </a:t>
            </a:r>
            <a:r>
              <a:rPr lang="el-GR" dirty="0"/>
              <a:t>μ</a:t>
            </a:r>
            <a:endParaRPr lang="en-US" dirty="0"/>
          </a:p>
          <a:p>
            <a:pPr lvl="2"/>
            <a:r>
              <a:rPr lang="en-US" dirty="0"/>
              <a:t>0</a:t>
            </a:r>
            <a:r>
              <a:rPr lang="en-US" dirty="0">
                <a:sym typeface="Wingdings" panose="05000000000000000000" pitchFamily="2" charset="2"/>
              </a:rPr>
              <a:t>0.1 GeV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&gt; ~10</a:t>
            </a:r>
            <a:r>
              <a:rPr lang="en-US" baseline="30000" dirty="0">
                <a:sym typeface="Wingdings" panose="05000000000000000000" pitchFamily="2" charset="2"/>
              </a:rPr>
              <a:t>-3</a:t>
            </a:r>
            <a:r>
              <a:rPr lang="en-US" dirty="0">
                <a:sym typeface="Wingdings" panose="05000000000000000000" pitchFamily="2" charset="2"/>
              </a:rPr>
              <a:t> stopped </a:t>
            </a:r>
            <a:r>
              <a:rPr lang="el-GR" dirty="0"/>
              <a:t>μ</a:t>
            </a:r>
            <a:r>
              <a:rPr lang="en-US" dirty="0"/>
              <a:t>/p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baseline="30000" dirty="0"/>
              <a:t>-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Complementary to PSI, J-Parc, etc. experiments</a:t>
            </a:r>
          </a:p>
        </p:txBody>
      </p:sp>
    </p:spTree>
    <p:extLst>
      <p:ext uri="{BB962C8B-B14F-4D97-AF65-F5344CB8AC3E}">
        <p14:creationId xmlns:p14="http://schemas.microsoft.com/office/powerpoint/2010/main" val="5700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92C2-E1C1-59A1-E041-E8FBCCCD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Linac upgrade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4CE7F-AD32-10DC-EC44-E0CF2BCBDC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C4723A-9B5D-4F20-EE16-84FE1E69D82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6199" y="5242871"/>
            <a:ext cx="8991601" cy="1615129"/>
          </a:xfrm>
        </p:spPr>
        <p:txBody>
          <a:bodyPr/>
          <a:lstStyle/>
          <a:p>
            <a:r>
              <a:rPr lang="en-US" dirty="0"/>
              <a:t>1MW + at ~1 GeV</a:t>
            </a:r>
          </a:p>
          <a:p>
            <a:pPr lvl="1"/>
            <a:r>
              <a:rPr lang="en-US" dirty="0"/>
              <a:t>&gt; 200 kW   from Booster 8 GeV</a:t>
            </a:r>
          </a:p>
          <a:p>
            <a:pPr lvl="1"/>
            <a:r>
              <a:rPr lang="en-US" dirty="0"/>
              <a:t>&gt; 2 MW 60-120 GeV for DUNE,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9DBBB0-95E4-657A-7FE9-E45807793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533400"/>
            <a:ext cx="9144000" cy="470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2C8B1-6506-F7A8-11E7-45F4937A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Linac 162.5 </a:t>
            </a:r>
            <a:r>
              <a:rPr lang="en-US" dirty="0">
                <a:sym typeface="Wingdings" panose="05000000000000000000" pitchFamily="2" charset="2"/>
              </a:rPr>
              <a:t>325650 MHz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4BE23-8C8A-6A4F-6CC9-59DD93FB1E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CA815-0EA7-D5E3-6406-89A67EA53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2C1730-006A-12DA-CFE4-C9D1729F7C41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8BF71-D40B-2FEC-F3DC-CF62C2CF2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4663"/>
            <a:ext cx="9144000" cy="45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58142-5952-BB07-510D-9802956A8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B93A-0BA4-E8DB-DD5A-A843E5CA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>
                <a:sym typeface="Wingdings" panose="05000000000000000000" pitchFamily="2" charset="2"/>
              </a:rPr>
              <a:t> new beam </a:t>
            </a:r>
            <a:r>
              <a:rPr lang="en-US" dirty="0" err="1">
                <a:sym typeface="Wingdings" panose="05000000000000000000" pitchFamily="2" charset="2"/>
              </a:rPr>
              <a:t>possibilites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4FC0C-CEE7-2230-A559-1F25978B8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4687108" cy="5524500"/>
          </a:xfrm>
        </p:spPr>
        <p:txBody>
          <a:bodyPr/>
          <a:lstStyle/>
          <a:p>
            <a:r>
              <a:rPr lang="en-US" dirty="0"/>
              <a:t>Up  to ~1 MW, ~1  GeV p</a:t>
            </a:r>
          </a:p>
          <a:p>
            <a:pPr lvl="1"/>
            <a:r>
              <a:rPr lang="en-US" dirty="0"/>
              <a:t>Only need ~20 kW for DUNE</a:t>
            </a:r>
          </a:p>
          <a:p>
            <a:pPr lvl="1"/>
            <a:endParaRPr lang="en-US" dirty="0"/>
          </a:p>
          <a:p>
            <a:r>
              <a:rPr lang="en-US" dirty="0"/>
              <a:t>π, </a:t>
            </a:r>
            <a:r>
              <a:rPr lang="el-GR" dirty="0"/>
              <a:t>μ</a:t>
            </a:r>
            <a:r>
              <a:rPr lang="en-US" dirty="0"/>
              <a:t>, </a:t>
            </a:r>
            <a:r>
              <a:rPr lang="el-GR" dirty="0"/>
              <a:t>ν</a:t>
            </a:r>
            <a:r>
              <a:rPr lang="en-US" dirty="0"/>
              <a:t>  beams</a:t>
            </a:r>
          </a:p>
          <a:p>
            <a:pPr lvl="1"/>
            <a:r>
              <a:rPr lang="en-US" dirty="0"/>
              <a:t>lepton number conservation </a:t>
            </a:r>
          </a:p>
          <a:p>
            <a:pPr lvl="3"/>
            <a:r>
              <a:rPr lang="el-GR" dirty="0"/>
              <a:t>μ</a:t>
            </a:r>
            <a:r>
              <a:rPr lang="en-US" dirty="0">
                <a:sym typeface="Wingdings" panose="05000000000000000000" pitchFamily="2" charset="2"/>
              </a:rPr>
              <a:t>e , </a:t>
            </a:r>
            <a:r>
              <a:rPr lang="el-GR" dirty="0"/>
              <a:t>μ</a:t>
            </a:r>
            <a:r>
              <a:rPr lang="en-US" dirty="0">
                <a:sym typeface="Wingdings" panose="05000000000000000000" pitchFamily="2" charset="2"/>
              </a:rPr>
              <a:t> 3e, </a:t>
            </a:r>
            <a:r>
              <a:rPr lang="el-GR" dirty="0"/>
              <a:t>μ</a:t>
            </a:r>
            <a:r>
              <a:rPr lang="en-US" dirty="0">
                <a:sym typeface="Wingdings" panose="05000000000000000000" pitchFamily="2" charset="2"/>
              </a:rPr>
              <a:t> e</a:t>
            </a:r>
            <a:r>
              <a:rPr lang="el-GR" dirty="0">
                <a:sym typeface="Wingdings" panose="05000000000000000000" pitchFamily="2" charset="2"/>
              </a:rPr>
              <a:t>γ</a:t>
            </a:r>
            <a:endParaRPr lang="en-US" dirty="0">
              <a:sym typeface="Wingdings" panose="05000000000000000000" pitchFamily="2" charset="2"/>
            </a:endParaRPr>
          </a:p>
          <a:p>
            <a:pPr lvl="3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/>
              <a:t>μ</a:t>
            </a:r>
            <a:r>
              <a:rPr lang="en-US" dirty="0"/>
              <a:t>SR, π, </a:t>
            </a:r>
            <a:r>
              <a:rPr lang="el-GR" dirty="0"/>
              <a:t>μ</a:t>
            </a:r>
            <a:r>
              <a:rPr lang="en-US" dirty="0"/>
              <a:t> low E physics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Eventually, “Booster replacement” </a:t>
            </a:r>
          </a:p>
          <a:p>
            <a:pPr lvl="2"/>
            <a:r>
              <a:rPr lang="en-US" dirty="0"/>
              <a:t>~8 GeV RCS/Linac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BA805-C1D5-665F-3464-61E9174B8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4E9080-D703-8FEA-21DA-8467D7A08E7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5442857" y="1094015"/>
            <a:ext cx="3571303" cy="46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2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0DDA-855C-3350-84E0-208EE0576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program (~2030—2040)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AFE6-8175-E78C-6C3B-A15C6F72B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5383794" cy="5524500"/>
          </a:xfrm>
        </p:spPr>
        <p:txBody>
          <a:bodyPr/>
          <a:lstStyle/>
          <a:p>
            <a:r>
              <a:rPr lang="en-US" dirty="0"/>
              <a:t>Neutrino Physics at DUNE</a:t>
            </a:r>
          </a:p>
          <a:p>
            <a:pPr lvl="1"/>
            <a:r>
              <a:rPr lang="en-US" dirty="0"/>
              <a:t>Intensity 1</a:t>
            </a:r>
            <a:r>
              <a:rPr lang="en-US" dirty="0">
                <a:sym typeface="Wingdings" panose="05000000000000000000" pitchFamily="2" charset="2"/>
              </a:rPr>
              <a:t>2.5 MW 120 GeV p</a:t>
            </a:r>
            <a:endParaRPr lang="en-US" dirty="0"/>
          </a:p>
          <a:p>
            <a:pPr lvl="2"/>
            <a:r>
              <a:rPr lang="en-US" dirty="0"/>
              <a:t>Measure SM neutrino parameters</a:t>
            </a:r>
          </a:p>
          <a:p>
            <a:pPr lvl="2"/>
            <a:r>
              <a:rPr lang="en-US" dirty="0"/>
              <a:t>PMNS matrix</a:t>
            </a:r>
          </a:p>
          <a:p>
            <a:pPr lvl="2"/>
            <a:r>
              <a:rPr lang="en-US" dirty="0"/>
              <a:t>Mass-order, CP phase</a:t>
            </a:r>
          </a:p>
          <a:p>
            <a:pPr lvl="1"/>
            <a:r>
              <a:rPr lang="en-US" dirty="0"/>
              <a:t>Other physics ?</a:t>
            </a:r>
          </a:p>
          <a:p>
            <a:pPr lvl="2"/>
            <a:r>
              <a:rPr lang="en-US" dirty="0"/>
              <a:t>Mu2e(-II)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BE07D-A99B-4E2F-808E-B21662B1D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Content Placeholder 6" descr="A diagram of a deep underground neutrino experiment&#10;&#10;AI-generated content may be incorrect.">
            <a:extLst>
              <a:ext uri="{FF2B5EF4-FFF2-40B4-BE49-F238E27FC236}">
                <a16:creationId xmlns:a16="http://schemas.microsoft.com/office/drawing/2014/main" id="{762F1411-76CA-8C0C-C4BE-B89B083EFF19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1583473" y="3122554"/>
            <a:ext cx="6268843" cy="363384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A999C-480D-FB89-535A-6AAAAA5A7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55" y="905677"/>
            <a:ext cx="2029108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FNAL_TemplateMac_060514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36533</TotalTime>
  <Words>980</Words>
  <Application>Microsoft Office PowerPoint</Application>
  <PresentationFormat>On-screen Show (4:3)</PresentationFormat>
  <Paragraphs>230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 Narrow</vt:lpstr>
      <vt:lpstr>Helvetica</vt:lpstr>
      <vt:lpstr>Calibri</vt:lpstr>
      <vt:lpstr>Arial</vt:lpstr>
      <vt:lpstr>Aptos Narrow</vt:lpstr>
      <vt:lpstr>Wingdings</vt:lpstr>
      <vt:lpstr>Cambria Math</vt:lpstr>
      <vt:lpstr>Helvetica Neue</vt:lpstr>
      <vt:lpstr>FNAL_TemplateMac_060514</vt:lpstr>
      <vt:lpstr>Picture</vt:lpstr>
      <vt:lpstr>Next steps   Intensity  Energy Frontier  David Neuffer  Fermilab graduate (2024)</vt:lpstr>
      <vt:lpstr>Over view</vt:lpstr>
      <vt:lpstr>Intensity Frontier at  Fermilab</vt:lpstr>
      <vt:lpstr>Current Muon Beams at Fermilab</vt:lpstr>
      <vt:lpstr>Mu2e experiment </vt:lpstr>
      <vt:lpstr>PIP-II Linac upgrade </vt:lpstr>
      <vt:lpstr>SRF Linac 162.5 325650 MHz</vt:lpstr>
      <vt:lpstr>PIP-II  new beam possibilites</vt:lpstr>
      <vt:lpstr>Physics program (~2030—2040)</vt:lpstr>
      <vt:lpstr>After PIP-II, upgrade Booster </vt:lpstr>
      <vt:lpstr>Energy Frontier  or Intensity Frontier??</vt:lpstr>
      <vt:lpstr>PowerPoint Presentation</vt:lpstr>
      <vt:lpstr>Muon Collider Layouts  ~3—10 TeV </vt:lpstr>
      <vt:lpstr>IMCC Scenario (2025)</vt:lpstr>
      <vt:lpstr>Intensity upgrade PIP-II   ???</vt:lpstr>
      <vt:lpstr>PowerPoint Presentation</vt:lpstr>
      <vt:lpstr>Timeline and R&amp;D Programme Proposal</vt:lpstr>
      <vt:lpstr>Cooling Demonstrator timeline</vt:lpstr>
      <vt:lpstr>PowerPoint Presentation</vt:lpstr>
      <vt:lpstr>US MCC collaboration</vt:lpstr>
      <vt:lpstr>Initial R&amp;D research</vt:lpstr>
      <vt:lpstr>PowerPoint Presentation</vt:lpstr>
      <vt:lpstr>Demonstrator Design (CERN)</vt:lpstr>
      <vt:lpstr>A demo idea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Neuffer</dc:creator>
  <cp:lastModifiedBy>David Neuffer</cp:lastModifiedBy>
  <cp:revision>43</cp:revision>
  <dcterms:modified xsi:type="dcterms:W3CDTF">2025-07-30T06:28:58Z</dcterms:modified>
</cp:coreProperties>
</file>