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8" r:id="rId1"/>
  </p:sldMasterIdLst>
  <p:notesMasterIdLst>
    <p:notesMasterId r:id="rId61"/>
  </p:notesMasterIdLst>
  <p:handoutMasterIdLst>
    <p:handoutMasterId r:id="rId62"/>
  </p:handoutMasterIdLst>
  <p:sldIdLst>
    <p:sldId id="271" r:id="rId2"/>
    <p:sldId id="916" r:id="rId3"/>
    <p:sldId id="5806" r:id="rId4"/>
    <p:sldId id="5835" r:id="rId5"/>
    <p:sldId id="5836" r:id="rId6"/>
    <p:sldId id="3915" r:id="rId7"/>
    <p:sldId id="5837" r:id="rId8"/>
    <p:sldId id="3876" r:id="rId9"/>
    <p:sldId id="5819" r:id="rId10"/>
    <p:sldId id="3878" r:id="rId11"/>
    <p:sldId id="5818" r:id="rId12"/>
    <p:sldId id="5817" r:id="rId13"/>
    <p:sldId id="5820" r:id="rId14"/>
    <p:sldId id="5857" r:id="rId15"/>
    <p:sldId id="3889" r:id="rId16"/>
    <p:sldId id="5833" r:id="rId17"/>
    <p:sldId id="5827" r:id="rId18"/>
    <p:sldId id="527" r:id="rId19"/>
    <p:sldId id="5863" r:id="rId20"/>
    <p:sldId id="1206" r:id="rId21"/>
    <p:sldId id="2904" r:id="rId22"/>
    <p:sldId id="1215" r:id="rId23"/>
    <p:sldId id="1216" r:id="rId24"/>
    <p:sldId id="3856" r:id="rId25"/>
    <p:sldId id="443" r:id="rId26"/>
    <p:sldId id="3804" r:id="rId27"/>
    <p:sldId id="1229" r:id="rId28"/>
    <p:sldId id="3805" r:id="rId29"/>
    <p:sldId id="5867" r:id="rId30"/>
    <p:sldId id="3806" r:id="rId31"/>
    <p:sldId id="1240" r:id="rId32"/>
    <p:sldId id="1232" r:id="rId33"/>
    <p:sldId id="1231" r:id="rId34"/>
    <p:sldId id="5868" r:id="rId35"/>
    <p:sldId id="1227" r:id="rId36"/>
    <p:sldId id="3849" r:id="rId37"/>
    <p:sldId id="1247" r:id="rId38"/>
    <p:sldId id="1246" r:id="rId39"/>
    <p:sldId id="5869" r:id="rId40"/>
    <p:sldId id="640" r:id="rId41"/>
    <p:sldId id="5798" r:id="rId42"/>
    <p:sldId id="1095" r:id="rId43"/>
    <p:sldId id="1052" r:id="rId44"/>
    <p:sldId id="1096" r:id="rId45"/>
    <p:sldId id="1097" r:id="rId46"/>
    <p:sldId id="1098" r:id="rId47"/>
    <p:sldId id="1099" r:id="rId48"/>
    <p:sldId id="994" r:id="rId49"/>
    <p:sldId id="993" r:id="rId50"/>
    <p:sldId id="1088" r:id="rId51"/>
    <p:sldId id="1089" r:id="rId52"/>
    <p:sldId id="1100" r:id="rId53"/>
    <p:sldId id="1101" r:id="rId54"/>
    <p:sldId id="1102" r:id="rId55"/>
    <p:sldId id="1103" r:id="rId56"/>
    <p:sldId id="918" r:id="rId57"/>
    <p:sldId id="5824" r:id="rId58"/>
    <p:sldId id="5864" r:id="rId59"/>
    <p:sldId id="5825" r:id="rId60"/>
  </p:sldIdLst>
  <p:sldSz cx="12192000" cy="6858000"/>
  <p:notesSz cx="6858000" cy="9144000"/>
  <p:embeddedFontLst>
    <p:embeddedFont>
      <p:font typeface="Amasis MT Pro Medium" panose="02040604050005020304" pitchFamily="18" charset="0"/>
      <p:regular r:id="rId63"/>
      <p:italic r:id="rId64"/>
    </p:embeddedFont>
    <p:embeddedFont>
      <p:font typeface="Berlin Sans FB" panose="020E0602020502020306" pitchFamily="34" charset="0"/>
      <p:regular r:id="rId65"/>
      <p:bold r:id="rId66"/>
    </p:embeddedFont>
    <p:embeddedFont>
      <p:font typeface="Book Antiqua" panose="02040602050305030304" pitchFamily="18" charset="0"/>
      <p:regular r:id="rId67"/>
      <p:bold r:id="rId68"/>
      <p:italic r:id="rId69"/>
      <p:boldItalic r:id="rId70"/>
    </p:embeddedFont>
    <p:embeddedFont>
      <p:font typeface="Cambria Math" panose="02040503050406030204" pitchFamily="18" charset="0"/>
      <p:regular r:id="rId71"/>
    </p:embeddedFont>
    <p:embeddedFont>
      <p:font typeface="Gabriola" panose="04040605051002020D02" pitchFamily="82" charset="0"/>
      <p:regular r:id="rId72"/>
    </p:embeddedFont>
    <p:embeddedFont>
      <p:font typeface="Helvetica" panose="020B0604020202020204" pitchFamily="34" charset="0"/>
      <p:regular r:id="rId73"/>
      <p:bold r:id="rId74"/>
      <p:italic r:id="rId75"/>
      <p:boldItalic r:id="rId76"/>
    </p:embeddedFont>
    <p:embeddedFont>
      <p:font typeface="Palatino Linotype" panose="02040502050505030304" pitchFamily="18" charset="0"/>
      <p:regular r:id="rId77"/>
      <p:bold r:id="rId78"/>
      <p:italic r:id="rId79"/>
      <p:boldItalic r:id="rId80"/>
    </p:embeddedFont>
    <p:embeddedFont>
      <p:font typeface="Rockwell Nova Cond Light" panose="02060306020205020403" pitchFamily="18" charset="0"/>
      <p:regular r:id="rId81"/>
      <p:italic r:id="rId82"/>
    </p:embeddedFont>
    <p:embeddedFont>
      <p:font typeface="Times" panose="02020603050405020304" pitchFamily="18" charset="0"/>
      <p:regular r:id="rId83"/>
      <p:bold r:id="rId84"/>
      <p:italic r:id="rId85"/>
      <p:boldItalic r:id="rId8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9900"/>
    <a:srgbClr val="C8102E"/>
    <a:srgbClr val="0033CC"/>
    <a:srgbClr val="AF0000"/>
    <a:srgbClr val="BF2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60" autoAdjust="0"/>
    <p:restoredTop sz="86218" autoAdjust="0"/>
  </p:normalViewPr>
  <p:slideViewPr>
    <p:cSldViewPr>
      <p:cViewPr varScale="1">
        <p:scale>
          <a:sx n="57" d="100"/>
          <a:sy n="57" d="100"/>
        </p:scale>
        <p:origin x="638" y="264"/>
      </p:cViewPr>
      <p:guideLst>
        <p:guide orient="horz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8263"/>
    </p:cViewPr>
  </p:sorterViewPr>
  <p:notesViewPr>
    <p:cSldViewPr showGuides="1">
      <p:cViewPr varScale="1">
        <p:scale>
          <a:sx n="56" d="100"/>
          <a:sy n="56" d="100"/>
        </p:scale>
        <p:origin x="-253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84" Type="http://schemas.openxmlformats.org/officeDocument/2006/relationships/font" Target="fonts/font22.fntdata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80" Type="http://schemas.openxmlformats.org/officeDocument/2006/relationships/font" Target="fonts/font18.fntdata"/><Relationship Id="rId85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font" Target="fonts/font21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font" Target="fonts/font19.fntdata"/><Relationship Id="rId86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4.fntdata"/><Relationship Id="rId87" Type="http://schemas.openxmlformats.org/officeDocument/2006/relationships/presProps" Target="presProps.xml"/><Relationship Id="rId61" Type="http://schemas.openxmlformats.org/officeDocument/2006/relationships/notesMaster" Target="notesMasters/notesMaster1.xml"/><Relationship Id="rId82" Type="http://schemas.openxmlformats.org/officeDocument/2006/relationships/font" Target="fonts/font20.fntdata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A00E0-8A82-468F-9B2B-F8EB4AB6399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C4D65-DA11-4126-9556-9310B8956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77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F7AD5-1E06-481F-9C05-C3A40CB42C63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F22EF-CF13-4EA3-BA93-BBE40C153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35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52B14B1A-1F08-217B-B690-17673C5683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2268282-2296-4CBE-BF17-F51781BF9657}" type="slidenum">
              <a:rPr lang="en-US" altLang="en-US" sz="1200" b="0">
                <a:latin typeface="Arial" panose="020B0604020202020204" pitchFamily="34" charset="0"/>
              </a:rPr>
              <a:pPr eaLnBrk="1" hangingPunct="1"/>
              <a:t>2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6B4E0098-0699-8D27-9C85-4143C79C43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5CC7A933-8C65-7FBB-06C1-BF16D8028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833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951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29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951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29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D155DDF0-620A-4F75-AEDD-32CCE12002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44AEA0C-DDC6-485F-9576-B597904C8286}" type="slidenum">
              <a:rPr lang="en-US" altLang="en-US" sz="1200" b="0"/>
              <a:pPr eaLnBrk="1" hangingPunct="1"/>
              <a:t>42</a:t>
            </a:fld>
            <a:endParaRPr lang="en-US" altLang="en-US" sz="1200" b="0"/>
          </a:p>
        </p:txBody>
      </p:sp>
      <p:sp>
        <p:nvSpPr>
          <p:cNvPr id="76803" name="Rectangle 3074">
            <a:extLst>
              <a:ext uri="{FF2B5EF4-FFF2-40B4-BE49-F238E27FC236}">
                <a16:creationId xmlns:a16="http://schemas.microsoft.com/office/drawing/2014/main" id="{43B45875-E66D-3C6F-3ECD-7D405BB12C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075">
            <a:extLst>
              <a:ext uri="{FF2B5EF4-FFF2-40B4-BE49-F238E27FC236}">
                <a16:creationId xmlns:a16="http://schemas.microsoft.com/office/drawing/2014/main" id="{4F359F74-2BC8-281F-D690-6CBAF5BB86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EC8A8631-9463-719D-2EC1-BB81E8E32F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0543640-2E14-4620-B57E-63CCA36E0BD9}" type="slidenum">
              <a:rPr lang="en-US" altLang="en-US" sz="1200" b="0"/>
              <a:pPr eaLnBrk="1" hangingPunct="1"/>
              <a:t>43</a:t>
            </a:fld>
            <a:endParaRPr lang="en-US" altLang="en-US" sz="1200" b="0"/>
          </a:p>
        </p:txBody>
      </p:sp>
      <p:sp>
        <p:nvSpPr>
          <p:cNvPr id="77827" name="Rectangle 3074">
            <a:extLst>
              <a:ext uri="{FF2B5EF4-FFF2-40B4-BE49-F238E27FC236}">
                <a16:creationId xmlns:a16="http://schemas.microsoft.com/office/drawing/2014/main" id="{CF79D672-BF24-6E60-483B-D1A68097A1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075">
            <a:extLst>
              <a:ext uri="{FF2B5EF4-FFF2-40B4-BE49-F238E27FC236}">
                <a16:creationId xmlns:a16="http://schemas.microsoft.com/office/drawing/2014/main" id="{079643E7-FB2A-6B9D-9EFD-EE687D92EA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A9143001-E40C-05C6-1675-4B40904495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53A3BBC-E72C-494D-A2EB-03BD293855DF}" type="slidenum">
              <a:rPr lang="en-US" altLang="en-US" sz="1200" b="0"/>
              <a:pPr eaLnBrk="1" hangingPunct="1"/>
              <a:t>44</a:t>
            </a:fld>
            <a:endParaRPr lang="en-US" altLang="en-US" sz="1200" b="0"/>
          </a:p>
        </p:txBody>
      </p:sp>
      <p:sp>
        <p:nvSpPr>
          <p:cNvPr id="78851" name="Rectangle 3074">
            <a:extLst>
              <a:ext uri="{FF2B5EF4-FFF2-40B4-BE49-F238E27FC236}">
                <a16:creationId xmlns:a16="http://schemas.microsoft.com/office/drawing/2014/main" id="{64D3CA03-6C94-2831-5ECE-A28C727CC0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075">
            <a:extLst>
              <a:ext uri="{FF2B5EF4-FFF2-40B4-BE49-F238E27FC236}">
                <a16:creationId xmlns:a16="http://schemas.microsoft.com/office/drawing/2014/main" id="{8EB667FD-EEDB-DED8-14C8-29AC7DBC27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F1517E03-FBB6-4742-EC64-8BCF4B05AD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BADBE45-E4BE-4478-B260-BBB932331873}" type="slidenum">
              <a:rPr lang="en-US" altLang="en-US" sz="1200" b="0"/>
              <a:pPr eaLnBrk="1" hangingPunct="1"/>
              <a:t>47</a:t>
            </a:fld>
            <a:endParaRPr lang="en-US" altLang="en-US" sz="1200" b="0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9EF680B6-0937-E0BC-79C8-13D4548329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704850"/>
            <a:ext cx="6248400" cy="3516313"/>
          </a:xfrm>
          <a:solidFill>
            <a:srgbClr val="FFFFFF"/>
          </a:solidFill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06359E9B-075E-3344-50CA-7476C2C50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4875" y="4454525"/>
            <a:ext cx="5048250" cy="41417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60000"/>
              </a:lnSpc>
              <a:spcBef>
                <a:spcPct val="0"/>
              </a:spcBef>
            </a:pPr>
            <a:endParaRPr lang="en-US" altLang="en-US" sz="1800">
              <a:latin typeface="Helvetica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4696C60A-31F0-D03C-BCDD-F278815788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5F6F697-2CBC-43CC-ACFB-7D8A6A8225B1}" type="slidenum">
              <a:rPr lang="en-US" altLang="en-US" sz="1200" b="0"/>
              <a:pPr eaLnBrk="1" hangingPunct="1"/>
              <a:t>48</a:t>
            </a:fld>
            <a:endParaRPr lang="en-US" altLang="en-US" sz="1200" b="0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0221353D-F3B4-FDD5-F251-A4AAD640D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7F95BD79-0776-45BC-5C25-DB12C07FD4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4CE89-B8BA-D016-B0FA-C5506325D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2706B335-46AB-F5CF-43C5-4A96D9D700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2268282-2296-4CBE-BF17-F51781BF9657}" type="slidenum">
              <a:rPr lang="en-US" altLang="en-US" sz="1200" b="0">
                <a:latin typeface="Arial" panose="020B0604020202020204" pitchFamily="34" charset="0"/>
              </a:rPr>
              <a:pPr eaLnBrk="1" hangingPunct="1"/>
              <a:t>4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D6E0CFF9-BAA4-D340-6656-CEEEC1495B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BF45E999-41AE-22E1-E23E-AA6E42CAF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632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87152F12-BFC7-B070-9209-9C242C760B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C0E0723-03A0-4B03-BAB4-461339248721}" type="slidenum">
              <a:rPr lang="en-US" altLang="en-US" sz="1200" b="0"/>
              <a:pPr eaLnBrk="1" hangingPunct="1"/>
              <a:t>50</a:t>
            </a:fld>
            <a:endParaRPr lang="en-US" altLang="en-US" sz="1200" b="0"/>
          </a:p>
        </p:txBody>
      </p:sp>
      <p:sp>
        <p:nvSpPr>
          <p:cNvPr id="81923" name="Rectangle 3074">
            <a:extLst>
              <a:ext uri="{FF2B5EF4-FFF2-40B4-BE49-F238E27FC236}">
                <a16:creationId xmlns:a16="http://schemas.microsoft.com/office/drawing/2014/main" id="{7200A546-6490-0396-6684-7116FB1C9B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075">
            <a:extLst>
              <a:ext uri="{FF2B5EF4-FFF2-40B4-BE49-F238E27FC236}">
                <a16:creationId xmlns:a16="http://schemas.microsoft.com/office/drawing/2014/main" id="{2CD81A31-CD59-4C1F-1998-4529897B8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EEDC267B-7910-B5D8-6E33-CC917C6277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3B9586B-D86A-45FD-8994-F80DF9BFE586}" type="slidenum">
              <a:rPr lang="en-US" altLang="en-US" sz="1200" b="0"/>
              <a:pPr eaLnBrk="1" hangingPunct="1"/>
              <a:t>51</a:t>
            </a:fld>
            <a:endParaRPr lang="en-US" altLang="en-US" sz="1200" b="0"/>
          </a:p>
        </p:txBody>
      </p:sp>
      <p:sp>
        <p:nvSpPr>
          <p:cNvPr id="82947" name="Rectangle 3074">
            <a:extLst>
              <a:ext uri="{FF2B5EF4-FFF2-40B4-BE49-F238E27FC236}">
                <a16:creationId xmlns:a16="http://schemas.microsoft.com/office/drawing/2014/main" id="{42136F68-D716-DFE5-5E4E-270F1310CE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075">
            <a:extLst>
              <a:ext uri="{FF2B5EF4-FFF2-40B4-BE49-F238E27FC236}">
                <a16:creationId xmlns:a16="http://schemas.microsoft.com/office/drawing/2014/main" id="{BDE2F144-3E61-20A1-5A91-A63C9BDA8A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497A11D4-4911-5C50-B96B-8A610ABB9C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4054F4A-5FDB-4A34-BCEB-8975EAA7284B}" type="slidenum">
              <a:rPr lang="en-US" altLang="en-US" sz="1200" b="0"/>
              <a:pPr eaLnBrk="1" hangingPunct="1"/>
              <a:t>52</a:t>
            </a:fld>
            <a:endParaRPr lang="en-US" altLang="en-US" sz="1200" b="0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C02B659D-8B89-A884-7469-F4904EB6C5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850" y="552450"/>
            <a:ext cx="4943475" cy="3708400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CDE7F21A-D2E5-2B48-221A-F214F97359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24363"/>
            <a:ext cx="5029200" cy="4192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C4D23B2D-1854-C796-7C9E-30C826B47E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3925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0EDDD43-DB62-4D31-ADCD-8FF6614CF128}" type="slidenum">
              <a:rPr lang="en-US" altLang="en-US" sz="1200" b="0"/>
              <a:pPr eaLnBrk="1" hangingPunct="1"/>
              <a:t>53</a:t>
            </a:fld>
            <a:endParaRPr lang="en-US" altLang="en-US" sz="1200" b="0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DA3716BF-3432-986A-5C4E-BA6B8F9FBB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93E94023-A853-E35D-6F92-82151F722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29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41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035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303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83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67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13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2192000" cy="1194329"/>
          </a:xfrm>
          <a:prstGeom prst="rect">
            <a:avLst/>
          </a:prstGeom>
          <a:solidFill>
            <a:srgbClr val="C8102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2800" y="3733800"/>
            <a:ext cx="10566400" cy="1219200"/>
          </a:xfrm>
        </p:spPr>
        <p:txBody>
          <a:bodyPr anchor="b"/>
          <a:lstStyle>
            <a:lvl1pPr algn="ctr">
              <a:defRPr sz="3600">
                <a:solidFill>
                  <a:srgbClr val="C8102E"/>
                </a:solidFill>
              </a:defRPr>
            </a:lvl1pPr>
          </a:lstStyle>
          <a:p>
            <a:r>
              <a:rPr lang="en-US" dirty="0"/>
              <a:t>Click here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34240"/>
            <a:ext cx="8737600" cy="804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0"/>
          <a:stretch/>
        </p:blipFill>
        <p:spPr>
          <a:xfrm>
            <a:off x="4344455" y="358251"/>
            <a:ext cx="3299890" cy="268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AAFC1E0F-71BF-B719-541F-F17055C3F3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4B412D5-DFCA-4583-CD30-7FBACE8CC82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CD8E6-A8EE-4855-B12D-0DA0BBFD88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07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98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464800" cy="464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058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828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981200"/>
            <a:ext cx="10138129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600"/>
            <a:ext cx="10160000" cy="533400"/>
          </a:xfrm>
        </p:spPr>
        <p:txBody>
          <a:bodyPr/>
          <a:lstStyle>
            <a:lvl1pPr marL="0" indent="0">
              <a:buNone/>
              <a:defRPr b="1" baseline="0">
                <a:solidFill>
                  <a:srgbClr val="C8102E"/>
                </a:solidFill>
              </a:defRPr>
            </a:lvl1pPr>
          </a:lstStyle>
          <a:p>
            <a:pPr lvl="0"/>
            <a:r>
              <a:rPr lang="en-US" dirty="0"/>
              <a:t>Sub-Header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95786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5384800" cy="46783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0"/>
            <a:ext cx="5384800" cy="46783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51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2"/>
            <a:ext cx="5384800" cy="2133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24002"/>
            <a:ext cx="5384800" cy="2133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609600" y="3810001"/>
            <a:ext cx="5384800" cy="2133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197600" y="3810001"/>
            <a:ext cx="5384800" cy="2133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522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352550"/>
            <a:ext cx="5127313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C8102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1992312"/>
            <a:ext cx="51273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88568" y="1352550"/>
            <a:ext cx="5084233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C8102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88568" y="1992312"/>
            <a:ext cx="50842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0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0080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0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D5A87-1A40-B27F-622B-8CDA20D84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47801"/>
            <a:ext cx="11563351" cy="3962400"/>
          </a:xfrm>
          <a:prstGeom prst="rect">
            <a:avLst/>
          </a:prstGeom>
        </p:spPr>
        <p:txBody>
          <a:bodyPr lIns="0" tIns="0" rIns="0" bIns="0"/>
          <a:lstStyle>
            <a:lvl1pPr marL="302676" indent="-302676">
              <a:spcBef>
                <a:spcPts val="1312"/>
              </a:spcBef>
              <a:buFont typeface="Arial" panose="020B0604020202020204" pitchFamily="34" charset="0"/>
              <a:buChar char="•"/>
              <a:defRPr sz="2133">
                <a:solidFill>
                  <a:srgbClr val="505050"/>
                </a:solidFill>
              </a:defRPr>
            </a:lvl1pPr>
            <a:lvl2pPr marL="685783" marR="0" indent="-309026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67">
                <a:solidFill>
                  <a:srgbClr val="505050"/>
                </a:solidFill>
              </a:defRPr>
            </a:lvl2pPr>
            <a:lvl3pPr marL="1066773" marR="0" indent="-302676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7">
                <a:solidFill>
                  <a:srgbClr val="505050"/>
                </a:solidFill>
              </a:defRPr>
            </a:lvl3pPr>
            <a:lvl4pPr marL="1449881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600">
                <a:solidFill>
                  <a:srgbClr val="505050"/>
                </a:solidFill>
              </a:defRPr>
            </a:lvl4pPr>
            <a:lvl5pPr marL="1830872" marR="0" indent="-311143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0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4"/>
            <a:ext cx="1230187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8711" y="6504214"/>
            <a:ext cx="7861584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25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C8102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effectLst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058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6340476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55200" y="63246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2FED1A7-FB98-43FD-AA3D-E7C3EC56B2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381000"/>
            <a:ext cx="678610" cy="118095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AC741D-C669-3254-F552-0359BE2B7DE6}"/>
              </a:ext>
            </a:extLst>
          </p:cNvPr>
          <p:cNvSpPr txBox="1">
            <a:spLocks/>
          </p:cNvSpPr>
          <p:nvPr userDrawn="1"/>
        </p:nvSpPr>
        <p:spPr>
          <a:xfrm>
            <a:off x="5130800" y="6370637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Vladimir SHILTSEV</a:t>
            </a:r>
          </a:p>
        </p:txBody>
      </p:sp>
    </p:spTree>
    <p:extLst>
      <p:ext uri="{BB962C8B-B14F-4D97-AF65-F5344CB8AC3E}">
        <p14:creationId xmlns:p14="http://schemas.microsoft.com/office/powerpoint/2010/main" val="137637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6" r:id="rId3"/>
    <p:sldLayoutId id="2147483661" r:id="rId4"/>
    <p:sldLayoutId id="2147483665" r:id="rId5"/>
    <p:sldLayoutId id="2147483662" r:id="rId6"/>
    <p:sldLayoutId id="2147483663" r:id="rId7"/>
    <p:sldLayoutId id="2147483664" r:id="rId8"/>
    <p:sldLayoutId id="2147483668" r:id="rId9"/>
    <p:sldLayoutId id="2147483669" r:id="rId10"/>
    <p:sldLayoutId id="2147483670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Roboto Slab" pitchFamily="2" charset="0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748-0221/18/05/P05018/meta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9.15960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e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png"/><Relationship Id="rId7" Type="http://schemas.openxmlformats.org/officeDocument/2006/relationships/image" Target="../media/image60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9.pn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5.png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200400"/>
            <a:ext cx="10566400" cy="1676400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AF0000"/>
                </a:solidFill>
              </a:rPr>
              <a:t>ULTIMATE</a:t>
            </a:r>
            <a:r>
              <a:rPr lang="en-US" sz="6700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COLLIDERS </a:t>
            </a:r>
            <a:br>
              <a:rPr lang="en-US" sz="5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i="1" dirty="0">
                <a:solidFill>
                  <a:srgbClr val="000099"/>
                </a:solidFill>
              </a:rPr>
              <a:t>(A Look into the Future)</a:t>
            </a:r>
            <a:endParaRPr lang="en-US" sz="49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828800" y="4876800"/>
            <a:ext cx="8737600" cy="1219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en-US" sz="3200" dirty="0"/>
              <a:t>Vladimir SHILTSEV</a:t>
            </a:r>
            <a:br>
              <a:rPr lang="en-US" dirty="0"/>
            </a:br>
            <a:r>
              <a:rPr lang="en-US" b="0" dirty="0">
                <a:solidFill>
                  <a:srgbClr val="0033CC"/>
                </a:solidFill>
              </a:rPr>
              <a:t>Galileo Galilei Institute  ·  July 29, 2025  ·  Firenze, Italy</a:t>
            </a: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130BEE40-4132-9CFD-81B1-25C319DD36AA}"/>
              </a:ext>
            </a:extLst>
          </p:cNvPr>
          <p:cNvSpPr txBox="1">
            <a:spLocks/>
          </p:cNvSpPr>
          <p:nvPr/>
        </p:nvSpPr>
        <p:spPr>
          <a:xfrm>
            <a:off x="18585" y="6248400"/>
            <a:ext cx="119634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the Energy Frontier with Muon Beams</a:t>
            </a:r>
          </a:p>
        </p:txBody>
      </p:sp>
    </p:spTree>
    <p:extLst>
      <p:ext uri="{BB962C8B-B14F-4D97-AF65-F5344CB8AC3E}">
        <p14:creationId xmlns:p14="http://schemas.microsoft.com/office/powerpoint/2010/main" val="239249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C3CCE-E4FD-7DDE-BC49-8D820E400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62459FF1-F6B0-A8EC-89D2-CD77973DB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395" y="1007808"/>
            <a:ext cx="8000739" cy="6106223"/>
          </a:xfrm>
          <a:prstGeom prst="rect">
            <a:avLst/>
          </a:prstGeom>
        </p:spPr>
      </p:pic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EFA5DDDE-CD8A-32C2-75B3-FC4DFF4FC694}"/>
              </a:ext>
            </a:extLst>
          </p:cNvPr>
          <p:cNvSpPr txBox="1">
            <a:spLocks/>
          </p:cNvSpPr>
          <p:nvPr/>
        </p:nvSpPr>
        <p:spPr>
          <a:xfrm>
            <a:off x="8210171" y="6493759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9" name="AutoShape 4" descr="Hadron&#10;        Collider Luminosity Evolution">
            <a:extLst>
              <a:ext uri="{FF2B5EF4-FFF2-40B4-BE49-F238E27FC236}">
                <a16:creationId xmlns:a16="http://schemas.microsoft.com/office/drawing/2014/main" id="{A9CFAF75-55DA-59CC-950A-73A2E9D7BA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542" y="340614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D750ACC-C7F7-F266-66B6-C334276AC368}"/>
              </a:ext>
            </a:extLst>
          </p:cNvPr>
          <p:cNvSpPr/>
          <p:nvPr/>
        </p:nvSpPr>
        <p:spPr>
          <a:xfrm>
            <a:off x="6572501" y="2059507"/>
            <a:ext cx="307291" cy="2878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F3843D1-3686-83B1-BC22-BF59EC9B7681}"/>
              </a:ext>
            </a:extLst>
          </p:cNvPr>
          <p:cNvCxnSpPr>
            <a:cxnSpLocks/>
          </p:cNvCxnSpPr>
          <p:nvPr/>
        </p:nvCxnSpPr>
        <p:spPr>
          <a:xfrm>
            <a:off x="7772025" y="1348741"/>
            <a:ext cx="0" cy="450145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3578936D-939F-2C62-6A3F-264E0155112B}"/>
              </a:ext>
            </a:extLst>
          </p:cNvPr>
          <p:cNvSpPr/>
          <p:nvPr/>
        </p:nvSpPr>
        <p:spPr>
          <a:xfrm>
            <a:off x="4979170" y="2695070"/>
            <a:ext cx="307291" cy="2878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53" name="Triangle 14">
            <a:extLst>
              <a:ext uri="{FF2B5EF4-FFF2-40B4-BE49-F238E27FC236}">
                <a16:creationId xmlns:a16="http://schemas.microsoft.com/office/drawing/2014/main" id="{10D1BE2D-F5B8-1461-86CC-F83CDD2DAD0A}"/>
              </a:ext>
            </a:extLst>
          </p:cNvPr>
          <p:cNvSpPr/>
          <p:nvPr/>
        </p:nvSpPr>
        <p:spPr>
          <a:xfrm>
            <a:off x="3925225" y="4581412"/>
            <a:ext cx="414719" cy="354166"/>
          </a:xfrm>
          <a:prstGeom prst="triangle">
            <a:avLst/>
          </a:prstGeom>
          <a:noFill/>
          <a:ln w="38100">
            <a:solidFill>
              <a:srgbClr val="1B1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4" name="Triangle 25">
            <a:extLst>
              <a:ext uri="{FF2B5EF4-FFF2-40B4-BE49-F238E27FC236}">
                <a16:creationId xmlns:a16="http://schemas.microsoft.com/office/drawing/2014/main" id="{1616FB8D-8288-928C-65ED-EDADA0E21CC9}"/>
              </a:ext>
            </a:extLst>
          </p:cNvPr>
          <p:cNvSpPr/>
          <p:nvPr/>
        </p:nvSpPr>
        <p:spPr>
          <a:xfrm>
            <a:off x="7153259" y="4304389"/>
            <a:ext cx="414719" cy="354166"/>
          </a:xfrm>
          <a:prstGeom prst="triangle">
            <a:avLst/>
          </a:prstGeom>
          <a:noFill/>
          <a:ln w="38100">
            <a:solidFill>
              <a:srgbClr val="1B1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1B13C3"/>
              </a:solidFill>
            </a:endParaRPr>
          </a:p>
        </p:txBody>
      </p:sp>
      <p:sp>
        <p:nvSpPr>
          <p:cNvPr id="55" name="Triangle 26">
            <a:extLst>
              <a:ext uri="{FF2B5EF4-FFF2-40B4-BE49-F238E27FC236}">
                <a16:creationId xmlns:a16="http://schemas.microsoft.com/office/drawing/2014/main" id="{CC541265-DB83-A563-EF72-64BD3EF2A80D}"/>
              </a:ext>
            </a:extLst>
          </p:cNvPr>
          <p:cNvSpPr/>
          <p:nvPr/>
        </p:nvSpPr>
        <p:spPr>
          <a:xfrm>
            <a:off x="4434428" y="4256671"/>
            <a:ext cx="414719" cy="354166"/>
          </a:xfrm>
          <a:prstGeom prst="triangle">
            <a:avLst/>
          </a:prstGeom>
          <a:noFill/>
          <a:ln w="38100">
            <a:solidFill>
              <a:srgbClr val="1B1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6" name="Triangle 27">
            <a:extLst>
              <a:ext uri="{FF2B5EF4-FFF2-40B4-BE49-F238E27FC236}">
                <a16:creationId xmlns:a16="http://schemas.microsoft.com/office/drawing/2014/main" id="{89B3EA67-F49A-00AB-0BD5-F274DA3DE16B}"/>
              </a:ext>
            </a:extLst>
          </p:cNvPr>
          <p:cNvSpPr/>
          <p:nvPr/>
        </p:nvSpPr>
        <p:spPr>
          <a:xfrm>
            <a:off x="5149776" y="3348582"/>
            <a:ext cx="414719" cy="354166"/>
          </a:xfrm>
          <a:prstGeom prst="triangle">
            <a:avLst/>
          </a:prstGeom>
          <a:noFill/>
          <a:ln w="38100">
            <a:solidFill>
              <a:srgbClr val="1B1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7" name="Triangle 28">
            <a:extLst>
              <a:ext uri="{FF2B5EF4-FFF2-40B4-BE49-F238E27FC236}">
                <a16:creationId xmlns:a16="http://schemas.microsoft.com/office/drawing/2014/main" id="{C63AB54E-CE30-056E-5047-2FA67F7BCFD1}"/>
              </a:ext>
            </a:extLst>
          </p:cNvPr>
          <p:cNvSpPr/>
          <p:nvPr/>
        </p:nvSpPr>
        <p:spPr>
          <a:xfrm>
            <a:off x="4925455" y="3703861"/>
            <a:ext cx="414719" cy="354166"/>
          </a:xfrm>
          <a:prstGeom prst="triangle">
            <a:avLst/>
          </a:prstGeom>
          <a:noFill/>
          <a:ln w="38100">
            <a:solidFill>
              <a:srgbClr val="1B1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C4F1636-B2A0-0D78-307B-137C0893534E}"/>
              </a:ext>
            </a:extLst>
          </p:cNvPr>
          <p:cNvGrpSpPr/>
          <p:nvPr/>
        </p:nvGrpSpPr>
        <p:grpSpPr>
          <a:xfrm>
            <a:off x="3581352" y="1474255"/>
            <a:ext cx="1677250" cy="830997"/>
            <a:chOff x="1476748" y="1770046"/>
            <a:chExt cx="1519054" cy="90178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C023CD0-04C3-0B64-91D0-3FE36C0CC493}"/>
                </a:ext>
              </a:extLst>
            </p:cNvPr>
            <p:cNvSpPr txBox="1"/>
            <p:nvPr/>
          </p:nvSpPr>
          <p:spPr>
            <a:xfrm>
              <a:off x="1476748" y="1770046"/>
              <a:ext cx="1519054" cy="9017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  hadron</a:t>
              </a:r>
            </a:p>
            <a:p>
              <a:r>
                <a:rPr lang="en-US" sz="2400" dirty="0">
                  <a:solidFill>
                    <a:srgbClr val="1B13C3"/>
                  </a:solidFill>
                </a:rPr>
                <a:t>   </a:t>
              </a:r>
              <a:r>
                <a:rPr lang="en-US" sz="2400" dirty="0"/>
                <a:t> lepton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53F5C0A-C4C3-BD32-D7B7-40E9E2B05E50}"/>
                </a:ext>
              </a:extLst>
            </p:cNvPr>
            <p:cNvSpPr/>
            <p:nvPr/>
          </p:nvSpPr>
          <p:spPr>
            <a:xfrm>
              <a:off x="1586698" y="1931890"/>
              <a:ext cx="165253" cy="1689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1" name="Triangle 30">
              <a:extLst>
                <a:ext uri="{FF2B5EF4-FFF2-40B4-BE49-F238E27FC236}">
                  <a16:creationId xmlns:a16="http://schemas.microsoft.com/office/drawing/2014/main" id="{0452E3A0-CCC0-B22D-9B02-576ACC779441}"/>
                </a:ext>
              </a:extLst>
            </p:cNvPr>
            <p:cNvSpPr/>
            <p:nvPr/>
          </p:nvSpPr>
          <p:spPr>
            <a:xfrm>
              <a:off x="1586698" y="2269038"/>
              <a:ext cx="223026" cy="207843"/>
            </a:xfrm>
            <a:prstGeom prst="triangle">
              <a:avLst/>
            </a:prstGeom>
            <a:noFill/>
            <a:ln w="38100">
              <a:solidFill>
                <a:srgbClr val="1911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24BF8FF8-3452-2D2C-1E84-ECAE786D8029}"/>
              </a:ext>
            </a:extLst>
          </p:cNvPr>
          <p:cNvSpPr/>
          <p:nvPr/>
        </p:nvSpPr>
        <p:spPr>
          <a:xfrm>
            <a:off x="6668043" y="1675061"/>
            <a:ext cx="596899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B243093-F74F-B0E8-996B-2719D86F3A54}"/>
              </a:ext>
            </a:extLst>
          </p:cNvPr>
          <p:cNvSpPr/>
          <p:nvPr/>
        </p:nvSpPr>
        <p:spPr>
          <a:xfrm>
            <a:off x="4598133" y="3060734"/>
            <a:ext cx="307291" cy="2878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F829C8D-1A1F-E9C9-C395-8126D34366F2}"/>
              </a:ext>
            </a:extLst>
          </p:cNvPr>
          <p:cNvSpPr/>
          <p:nvPr/>
        </p:nvSpPr>
        <p:spPr>
          <a:xfrm>
            <a:off x="3916659" y="3807115"/>
            <a:ext cx="307291" cy="2878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8D811BA-2C1D-6FEC-03F7-EE6759636033}"/>
              </a:ext>
            </a:extLst>
          </p:cNvPr>
          <p:cNvSpPr/>
          <p:nvPr/>
        </p:nvSpPr>
        <p:spPr>
          <a:xfrm>
            <a:off x="8210171" y="3540064"/>
            <a:ext cx="307291" cy="287848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4697C10-2016-55A3-5482-581952F13F78}"/>
              </a:ext>
            </a:extLst>
          </p:cNvPr>
          <p:cNvSpPr/>
          <p:nvPr/>
        </p:nvSpPr>
        <p:spPr>
          <a:xfrm>
            <a:off x="7653124" y="4068746"/>
            <a:ext cx="307291" cy="287848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rgbClr val="B0144C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ED9C674-BF06-7E7A-7FB2-42AC25298545}"/>
              </a:ext>
            </a:extLst>
          </p:cNvPr>
          <p:cNvSpPr txBox="1"/>
          <p:nvPr/>
        </p:nvSpPr>
        <p:spPr>
          <a:xfrm>
            <a:off x="2228584" y="755567"/>
            <a:ext cx="905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masis MT Pro Medium" panose="02040604050005020304" pitchFamily="18" charset="0"/>
              </a:rPr>
              <a:t>5 orders of magnitude </a:t>
            </a:r>
            <a:r>
              <a:rPr lang="en-US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masis MT Pro Medium" panose="02040604050005020304" pitchFamily="18" charset="0"/>
              </a:rPr>
              <a:t>in </a:t>
            </a:r>
            <a:r>
              <a:rPr lang="en-US" sz="2400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masis MT Pro Medium" panose="02040604050005020304" pitchFamily="18" charset="0"/>
              </a:rPr>
              <a:t>E</a:t>
            </a:r>
            <a:r>
              <a:rPr lang="en-US" sz="2400" i="1" baseline="-250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masis MT Pro Medium" panose="02040604050005020304" pitchFamily="18" charset="0"/>
              </a:rPr>
              <a:t>CM</a:t>
            </a:r>
            <a:r>
              <a:rPr lang="en-US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masis MT Pro Medium" panose="02040604050005020304" pitchFamily="18" charset="0"/>
              </a:rPr>
              <a:t> in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masis MT Pro Medium" panose="02040604050005020304" pitchFamily="18" charset="0"/>
              </a:rPr>
              <a:t>6 decades </a:t>
            </a:r>
            <a:r>
              <a:rPr lang="en-US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masis MT Pro Medium" panose="02040604050005020304" pitchFamily="18" charset="0"/>
              </a:rPr>
              <a:t>(0.2 GeV </a:t>
            </a:r>
            <a:r>
              <a:rPr lang="en-US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masis MT Pro Medium" panose="02040604050005020304" pitchFamily="18" charset="0"/>
                <a:sym typeface="Wingdings" panose="05000000000000000000" pitchFamily="2" charset="2"/>
              </a:rPr>
              <a:t> 14 TeV)</a:t>
            </a:r>
            <a:endParaRPr lang="en-US" sz="24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masis MT Pro Medium" panose="02040604050005020304" pitchFamily="18" charset="0"/>
            </a:endParaRPr>
          </a:p>
        </p:txBody>
      </p:sp>
      <p:sp>
        <p:nvSpPr>
          <p:cNvPr id="71" name="Title 9">
            <a:extLst>
              <a:ext uri="{FF2B5EF4-FFF2-40B4-BE49-F238E27FC236}">
                <a16:creationId xmlns:a16="http://schemas.microsoft.com/office/drawing/2014/main" id="{72DC023E-3D4C-28A4-F175-E5198B4F1CC3}"/>
              </a:ext>
            </a:extLst>
          </p:cNvPr>
          <p:cNvSpPr txBox="1">
            <a:spLocks/>
          </p:cNvSpPr>
          <p:nvPr/>
        </p:nvSpPr>
        <p:spPr>
          <a:xfrm>
            <a:off x="419642" y="-169773"/>
            <a:ext cx="11582399" cy="111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953"/>
              </a:buClr>
              <a:buSzPts val="1800"/>
              <a:buFont typeface="Calibri"/>
              <a:buNone/>
              <a:defRPr sz="3400" b="0" i="0" u="none" strike="noStrike" cap="none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8102E"/>
                </a:highlight>
              </a:rPr>
              <a:t>     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8102E"/>
                </a:highlight>
              </a:rPr>
              <a:t>Energy of Colliders  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8102E"/>
                </a:highlight>
              </a:rPr>
              <a:t>(aka </a:t>
            </a:r>
            <a:r>
              <a: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8102E"/>
                </a:highlight>
              </a:rPr>
              <a:t>Livingston Plot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8102E"/>
                </a:highlight>
              </a:rPr>
              <a:t>) 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245D8A1-F94A-95B8-8467-5628D3C228D4}"/>
              </a:ext>
            </a:extLst>
          </p:cNvPr>
          <p:cNvSpPr txBox="1"/>
          <p:nvPr/>
        </p:nvSpPr>
        <p:spPr>
          <a:xfrm rot="16200000">
            <a:off x="8810112" y="2858446"/>
            <a:ext cx="544472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dirty="0"/>
              <a:t>V. Shiltsev, F. Zimmermann, Rev. Mod. Phys. 93, 015006 (2021) </a:t>
            </a:r>
          </a:p>
          <a:p>
            <a:r>
              <a:rPr lang="en-US" sz="1600" dirty="0"/>
              <a:t>V. Shiltsev, Phys. </a:t>
            </a:r>
            <a:r>
              <a:rPr lang="en-US" sz="1600" dirty="0" err="1"/>
              <a:t>Usp</a:t>
            </a:r>
            <a:r>
              <a:rPr lang="en-US" sz="1600" dirty="0"/>
              <a:t>. 55, 965 (2012)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893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96558"/>
            <a:ext cx="10210800" cy="1066800"/>
          </a:xfrm>
        </p:spPr>
        <p:txBody>
          <a:bodyPr>
            <a:normAutofit/>
          </a:bodyPr>
          <a:lstStyle/>
          <a:p>
            <a:r>
              <a:rPr lang="en-US" sz="4800" dirty="0"/>
              <a:t>Colliders Now (7 Ops, 2 Constr.)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92F136-AA6B-0944-8292-E95A972E7C12}"/>
              </a:ext>
            </a:extLst>
          </p:cNvPr>
          <p:cNvSpPr txBox="1"/>
          <p:nvPr/>
        </p:nvSpPr>
        <p:spPr>
          <a:xfrm>
            <a:off x="429705" y="4191000"/>
            <a:ext cx="47981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AF0000"/>
                </a:solidFill>
              </a:rPr>
              <a:t>Super-KEKB (KEK, Japan):</a:t>
            </a:r>
          </a:p>
          <a:p>
            <a:r>
              <a:rPr lang="en-US" sz="2800" i="1" dirty="0"/>
              <a:t>   </a:t>
            </a:r>
            <a:endParaRPr lang="en-US" sz="2800" i="1" dirty="0">
              <a:solidFill>
                <a:srgbClr val="A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73B18B-A650-F1D8-1602-028142A944DF}"/>
              </a:ext>
            </a:extLst>
          </p:cNvPr>
          <p:cNvSpPr txBox="1"/>
          <p:nvPr/>
        </p:nvSpPr>
        <p:spPr>
          <a:xfrm>
            <a:off x="911629" y="814642"/>
            <a:ext cx="10418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VEPP-4M, BEPC, DAFNE, </a:t>
            </a:r>
            <a:r>
              <a:rPr lang="en-US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RHIC, LHC, </a:t>
            </a:r>
            <a:r>
              <a:rPr lang="en-US" i="1" dirty="0"/>
              <a:t>VEPP-2000, Super-KEKB, 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NICA (2025), EIC (2032)</a:t>
            </a:r>
            <a:endParaRPr lang="en-US" sz="1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 descr="A large machine in a factory&#10;&#10;Description automatically generated">
            <a:extLst>
              <a:ext uri="{FF2B5EF4-FFF2-40B4-BE49-F238E27FC236}">
                <a16:creationId xmlns:a16="http://schemas.microsoft.com/office/drawing/2014/main" id="{D13395D9-937F-CCC5-FCAF-E16B27A1D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5" y="1333796"/>
            <a:ext cx="5453653" cy="28572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733C97-8C60-DF1C-F88F-16C93EF2D6F6}"/>
              </a:ext>
            </a:extLst>
          </p:cNvPr>
          <p:cNvSpPr txBox="1"/>
          <p:nvPr/>
        </p:nvSpPr>
        <p:spPr>
          <a:xfrm>
            <a:off x="59870" y="4687113"/>
            <a:ext cx="53367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GeV </a:t>
            </a:r>
            <a:r>
              <a:rPr lang="en-US" sz="2400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+ 4 GeV </a:t>
            </a:r>
            <a:r>
              <a:rPr lang="en-US" sz="2400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e+</a:t>
            </a:r>
          </a:p>
          <a:p>
            <a:r>
              <a:rPr lang="en-US" sz="2400" dirty="0"/>
              <a:t>3.0 km tunnel, 1 detector</a:t>
            </a:r>
          </a:p>
          <a:p>
            <a:r>
              <a:rPr lang="en-US" sz="2400" dirty="0"/>
              <a:t>Normal-conducting magnets, SC RF</a:t>
            </a:r>
            <a:endParaRPr lang="en-US" sz="2400" i="1" dirty="0"/>
          </a:p>
          <a:p>
            <a:r>
              <a:rPr lang="en-US" sz="2400" dirty="0">
                <a:solidFill>
                  <a:srgbClr val="C00000"/>
                </a:solidFill>
              </a:rPr>
              <a:t>Record Lumi 5.1e34 cm</a:t>
            </a:r>
            <a:r>
              <a:rPr lang="en-US" sz="2400" baseline="30000" dirty="0">
                <a:solidFill>
                  <a:srgbClr val="C00000"/>
                </a:solidFill>
              </a:rPr>
              <a:t>-2</a:t>
            </a:r>
            <a:r>
              <a:rPr lang="en-US" sz="2400" dirty="0">
                <a:solidFill>
                  <a:srgbClr val="C00000"/>
                </a:solidFill>
              </a:rPr>
              <a:t>s</a:t>
            </a:r>
            <a:r>
              <a:rPr lang="en-US" sz="2400" baseline="30000" dirty="0">
                <a:solidFill>
                  <a:srgbClr val="C00000"/>
                </a:solidFill>
              </a:rPr>
              <a:t>-1</a:t>
            </a:r>
            <a:r>
              <a:rPr lang="en-US" sz="2400" dirty="0">
                <a:solidFill>
                  <a:srgbClr val="C00000"/>
                </a:solidFill>
              </a:rPr>
              <a:t>  ( </a:t>
            </a:r>
            <a:r>
              <a:rPr lang="en-US" sz="2400" dirty="0">
                <a:solidFill>
                  <a:srgbClr val="C00000"/>
                </a:solidFill>
                <a:sym typeface="Wingdings" panose="05000000000000000000" pitchFamily="2" charset="2"/>
              </a:rPr>
              <a:t>60 </a:t>
            </a:r>
            <a:r>
              <a:rPr lang="en-US" sz="2400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869193-6ED7-9140-0840-C9B5101B8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896" y="1333796"/>
            <a:ext cx="4193551" cy="28069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7BCF25-A31B-C0B3-36EF-C246AB60CDB4}"/>
              </a:ext>
            </a:extLst>
          </p:cNvPr>
          <p:cNvSpPr txBox="1"/>
          <p:nvPr/>
        </p:nvSpPr>
        <p:spPr>
          <a:xfrm>
            <a:off x="7162800" y="4178552"/>
            <a:ext cx="24016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AF0000"/>
                </a:solidFill>
              </a:rPr>
              <a:t>LHC (CERN):</a:t>
            </a:r>
          </a:p>
          <a:p>
            <a:r>
              <a:rPr lang="en-US" sz="2800" i="1" dirty="0"/>
              <a:t>   </a:t>
            </a:r>
            <a:endParaRPr lang="en-US" sz="2800" i="1" dirty="0">
              <a:solidFill>
                <a:srgbClr val="A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CCAA4F-3D98-021D-A366-7DFB48189636}"/>
              </a:ext>
            </a:extLst>
          </p:cNvPr>
          <p:cNvSpPr txBox="1"/>
          <p:nvPr/>
        </p:nvSpPr>
        <p:spPr>
          <a:xfrm>
            <a:off x="6248400" y="4655606"/>
            <a:ext cx="59436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6.8 </a:t>
            </a:r>
            <a:r>
              <a:rPr lang="en-US" sz="24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protons + 6.8 </a:t>
            </a:r>
            <a:r>
              <a:rPr lang="en-US" sz="24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protons</a:t>
            </a:r>
          </a:p>
          <a:p>
            <a:r>
              <a:rPr lang="en-US" sz="2400" dirty="0"/>
              <a:t>26.7 km tunnel, 4 detectors</a:t>
            </a:r>
          </a:p>
          <a:p>
            <a:r>
              <a:rPr lang="en-US" sz="2400" dirty="0"/>
              <a:t>Superconducting magnets, SC RF</a:t>
            </a:r>
          </a:p>
          <a:p>
            <a:r>
              <a:rPr lang="en-US" sz="2400" dirty="0">
                <a:solidFill>
                  <a:srgbClr val="C00000"/>
                </a:solidFill>
              </a:rPr>
              <a:t>Record Lumi 2.6e34 cm</a:t>
            </a:r>
            <a:r>
              <a:rPr lang="en-US" sz="2400" baseline="30000" dirty="0">
                <a:solidFill>
                  <a:srgbClr val="C00000"/>
                </a:solidFill>
              </a:rPr>
              <a:t>-2</a:t>
            </a:r>
            <a:r>
              <a:rPr lang="en-US" sz="2400" dirty="0">
                <a:solidFill>
                  <a:srgbClr val="C00000"/>
                </a:solidFill>
              </a:rPr>
              <a:t>s</a:t>
            </a:r>
            <a:r>
              <a:rPr lang="en-US" sz="2400" baseline="30000" dirty="0">
                <a:solidFill>
                  <a:srgbClr val="C00000"/>
                </a:solidFill>
              </a:rPr>
              <a:t>-1</a:t>
            </a:r>
            <a:r>
              <a:rPr lang="en-US" sz="2400" dirty="0">
                <a:solidFill>
                  <a:srgbClr val="C00000"/>
                </a:solidFill>
              </a:rPr>
              <a:t> (HL-</a:t>
            </a:r>
            <a:r>
              <a:rPr lang="en-US" sz="2400" dirty="0">
                <a:solidFill>
                  <a:srgbClr val="C00000"/>
                </a:solidFill>
                <a:sym typeface="Wingdings" panose="05000000000000000000" pitchFamily="2" charset="2"/>
              </a:rPr>
              <a:t>LHC5)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6CF859-3BB1-36F1-2943-B335A7158383}"/>
              </a:ext>
            </a:extLst>
          </p:cNvPr>
          <p:cNvSpPr txBox="1"/>
          <p:nvPr/>
        </p:nvSpPr>
        <p:spPr>
          <a:xfrm>
            <a:off x="3813501" y="3622017"/>
            <a:ext cx="7870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leptons			         hadrons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ED186E-7FF4-E211-1EF7-CA5869A54B7A}"/>
              </a:ext>
            </a:extLst>
          </p:cNvPr>
          <p:cNvSpPr txBox="1"/>
          <p:nvPr/>
        </p:nvSpPr>
        <p:spPr>
          <a:xfrm>
            <a:off x="6934200" y="6320136"/>
            <a:ext cx="525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baseline="30000" dirty="0">
                <a:solidFill>
                  <a:srgbClr val="FFFF00"/>
                </a:solidFill>
                <a:highlight>
                  <a:srgbClr val="000000"/>
                </a:highlight>
              </a:rPr>
              <a:t>*cost of construction: </a:t>
            </a:r>
            <a:r>
              <a:rPr lang="en-US" sz="2400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3.6 BCHF (CERN), ~10B$ (US*)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71112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6846" y="168274"/>
            <a:ext cx="10285953" cy="1066800"/>
          </a:xfrm>
        </p:spPr>
        <p:txBody>
          <a:bodyPr>
            <a:normAutofit/>
          </a:bodyPr>
          <a:lstStyle/>
          <a:p>
            <a:r>
              <a:rPr lang="en-US" dirty="0"/>
              <a:t>Future Colliders in Asia - Aspirations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92F136-AA6B-0944-8292-E95A972E7C12}"/>
              </a:ext>
            </a:extLst>
          </p:cNvPr>
          <p:cNvSpPr txBox="1"/>
          <p:nvPr/>
        </p:nvSpPr>
        <p:spPr>
          <a:xfrm>
            <a:off x="152400" y="4338608"/>
            <a:ext cx="62760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ILC (Japan) </a:t>
            </a:r>
            <a:r>
              <a:rPr lang="en-US" sz="2800" b="1" i="1" dirty="0" err="1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e+e</a:t>
            </a:r>
            <a:r>
              <a:rPr lang="en-US" sz="2800" b="1" i="1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r>
              <a:rPr lang="en-US" sz="2800" i="1" dirty="0"/>
              <a:t>   </a:t>
            </a:r>
            <a:r>
              <a:rPr lang="en-US" sz="2800" i="1" dirty="0">
                <a:solidFill>
                  <a:srgbClr val="C00000"/>
                </a:solidFill>
              </a:rPr>
              <a:t>~21 km</a:t>
            </a:r>
            <a:r>
              <a:rPr lang="en-US" sz="2800" i="1" dirty="0"/>
              <a:t>, </a:t>
            </a:r>
            <a:r>
              <a:rPr lang="en-US" sz="2800" i="1" dirty="0" err="1"/>
              <a:t>E</a:t>
            </a:r>
            <a:r>
              <a:rPr lang="en-US" sz="2800" i="1" baseline="-25000" dirty="0" err="1"/>
              <a:t>cm</a:t>
            </a:r>
            <a:r>
              <a:rPr lang="en-US" sz="2800" i="1" dirty="0"/>
              <a:t> =250(500) GeV</a:t>
            </a:r>
          </a:p>
          <a:p>
            <a:r>
              <a:rPr lang="en-US" sz="2800" i="1" dirty="0"/>
              <a:t>   31.5 MV/m 1.3 GHz SRF</a:t>
            </a:r>
          </a:p>
          <a:p>
            <a:r>
              <a:rPr lang="en-US" sz="2800" i="1" dirty="0"/>
              <a:t>   </a:t>
            </a:r>
            <a:r>
              <a:rPr lang="en-US" sz="2800" i="1" dirty="0">
                <a:solidFill>
                  <a:srgbClr val="0033CC"/>
                </a:solidFill>
              </a:rPr>
              <a:t>TDR (2013): </a:t>
            </a:r>
            <a:r>
              <a:rPr lang="en-US" sz="2800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 ~8.1B$</a:t>
            </a:r>
            <a:r>
              <a:rPr lang="en-US" sz="2800" i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en-US" sz="2800" i="1" dirty="0">
                <a:solidFill>
                  <a:srgbClr val="0033CC"/>
                </a:solidFill>
              </a:rPr>
              <a:t>+10kFTEs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CD81AF-7C6D-9138-B934-2160E6C61CD7}"/>
              </a:ext>
            </a:extLst>
          </p:cNvPr>
          <p:cNvSpPr txBox="1"/>
          <p:nvPr/>
        </p:nvSpPr>
        <p:spPr>
          <a:xfrm>
            <a:off x="6324600" y="4343400"/>
            <a:ext cx="59987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CEPC/SPPC (China) </a:t>
            </a:r>
            <a:r>
              <a:rPr lang="en-US" sz="2800" b="1" i="1" dirty="0" err="1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e+e</a:t>
            </a:r>
            <a:r>
              <a:rPr lang="en-US" sz="2800" b="1" i="1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-/pp</a:t>
            </a:r>
          </a:p>
          <a:p>
            <a:r>
              <a:rPr lang="en-US" sz="2800" i="1" dirty="0"/>
              <a:t>   </a:t>
            </a:r>
            <a:r>
              <a:rPr lang="en-US" sz="2800" i="1" dirty="0">
                <a:solidFill>
                  <a:srgbClr val="C00000"/>
                </a:solidFill>
              </a:rPr>
              <a:t>100 km, </a:t>
            </a:r>
            <a:r>
              <a:rPr lang="en-US" sz="2800" i="1" dirty="0" err="1"/>
              <a:t>E</a:t>
            </a:r>
            <a:r>
              <a:rPr lang="en-US" sz="2800" i="1" baseline="-25000" dirty="0" err="1"/>
              <a:t>cm</a:t>
            </a:r>
            <a:r>
              <a:rPr lang="en-US" sz="2800" i="1" dirty="0"/>
              <a:t> =91…360 GeV</a:t>
            </a:r>
          </a:p>
          <a:p>
            <a:r>
              <a:rPr lang="en-US" sz="2800" i="1" dirty="0"/>
              <a:t>   NC magnets and 60MW SRF</a:t>
            </a:r>
          </a:p>
          <a:p>
            <a:r>
              <a:rPr lang="en-US" sz="2800" i="1" dirty="0"/>
              <a:t>   </a:t>
            </a:r>
            <a:r>
              <a:rPr lang="en-US" sz="2800" i="1" dirty="0">
                <a:solidFill>
                  <a:srgbClr val="0033CC"/>
                </a:solidFill>
              </a:rPr>
              <a:t>TDR (Dec’2023): </a:t>
            </a:r>
            <a:r>
              <a:rPr lang="en-US" sz="2800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36BCNY(5.2B$)*</a:t>
            </a:r>
          </a:p>
        </p:txBody>
      </p:sp>
      <p:pic>
        <p:nvPicPr>
          <p:cNvPr id="15" name="Picture 14" descr="A landscape with mountains and blue sky&#10;&#10;Description automatically generated">
            <a:extLst>
              <a:ext uri="{FF2B5EF4-FFF2-40B4-BE49-F238E27FC236}">
                <a16:creationId xmlns:a16="http://schemas.microsoft.com/office/drawing/2014/main" id="{E7EEA2A9-148D-5EF3-DC09-0C0F8F52A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883688"/>
            <a:ext cx="6743180" cy="1961142"/>
          </a:xfrm>
          <a:prstGeom prst="rect">
            <a:avLst/>
          </a:prstGeom>
        </p:spPr>
      </p:pic>
      <p:pic>
        <p:nvPicPr>
          <p:cNvPr id="17" name="Picture 16" descr="Diagram of a diagram of a car&#10;&#10;Description automatically generated">
            <a:extLst>
              <a:ext uri="{FF2B5EF4-FFF2-40B4-BE49-F238E27FC236}">
                <a16:creationId xmlns:a16="http://schemas.microsoft.com/office/drawing/2014/main" id="{D74ECA22-A4AF-FE89-7A75-A9C5EFED46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" y="1235074"/>
            <a:ext cx="6052724" cy="27839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F5DF5-1695-88C3-1D61-6E7B5475B522}"/>
              </a:ext>
            </a:extLst>
          </p:cNvPr>
          <p:cNvSpPr txBox="1"/>
          <p:nvPr/>
        </p:nvSpPr>
        <p:spPr>
          <a:xfrm>
            <a:off x="38689" y="6289357"/>
            <a:ext cx="61509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baseline="30000" dirty="0">
                <a:solidFill>
                  <a:srgbClr val="FFFF00"/>
                </a:solidFill>
              </a:rPr>
              <a:t>*2024: not incl. labor, contingency and escalation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10702D-A440-8478-AFE9-2840C70B03CC}"/>
              </a:ext>
            </a:extLst>
          </p:cNvPr>
          <p:cNvSpPr txBox="1"/>
          <p:nvPr/>
        </p:nvSpPr>
        <p:spPr>
          <a:xfrm>
            <a:off x="7010400" y="6320135"/>
            <a:ext cx="51429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baseline="30000" dirty="0">
                <a:solidFill>
                  <a:srgbClr val="FFFF00"/>
                </a:solidFill>
                <a:highlight>
                  <a:srgbClr val="000000"/>
                </a:highlight>
              </a:rPr>
              <a:t>*no labor, escalation, R&amp;D, spares / w. contingency</a:t>
            </a:r>
            <a:r>
              <a:rPr lang="en-US" sz="2400" i="1" dirty="0">
                <a:solidFill>
                  <a:srgbClr val="FFFF00"/>
                </a:solidFill>
                <a:highlight>
                  <a:srgbClr val="000000"/>
                </a:highlight>
              </a:rPr>
              <a:t> </a:t>
            </a:r>
            <a:endParaRPr lang="en-US" sz="2400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86926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F767CE3-E441-90BA-0758-2766403A6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311275"/>
            <a:ext cx="5978581" cy="31651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68274"/>
            <a:ext cx="10820399" cy="1066800"/>
          </a:xfrm>
        </p:spPr>
        <p:txBody>
          <a:bodyPr>
            <a:normAutofit/>
          </a:bodyPr>
          <a:lstStyle/>
          <a:p>
            <a:r>
              <a:rPr lang="en-US" dirty="0"/>
              <a:t>Future Colliders in Europe - Aspirations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92F136-AA6B-0944-8292-E95A972E7C12}"/>
              </a:ext>
            </a:extLst>
          </p:cNvPr>
          <p:cNvSpPr txBox="1"/>
          <p:nvPr/>
        </p:nvSpPr>
        <p:spPr>
          <a:xfrm>
            <a:off x="152400" y="4356405"/>
            <a:ext cx="533832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FCCee [</a:t>
            </a:r>
            <a:r>
              <a:rPr lang="en-US" sz="2800" b="1" i="1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en-US" sz="2800" b="1" i="1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hh] (CERN) </a:t>
            </a:r>
            <a:r>
              <a:rPr lang="en-US" sz="2800" b="1" i="1" dirty="0" err="1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e+e</a:t>
            </a:r>
            <a:r>
              <a:rPr lang="en-US" sz="2800" b="1" i="1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r>
              <a:rPr lang="en-US" sz="2800" i="1" dirty="0"/>
              <a:t>   </a:t>
            </a:r>
            <a:r>
              <a:rPr lang="en-US" sz="2800" i="1" dirty="0">
                <a:solidFill>
                  <a:srgbClr val="C00000"/>
                </a:solidFill>
              </a:rPr>
              <a:t>91 km</a:t>
            </a:r>
            <a:r>
              <a:rPr lang="en-US" sz="2800" i="1" dirty="0"/>
              <a:t>, </a:t>
            </a:r>
            <a:r>
              <a:rPr lang="en-US" sz="2800" i="1" dirty="0" err="1"/>
              <a:t>E</a:t>
            </a:r>
            <a:r>
              <a:rPr lang="en-US" sz="2800" i="1" baseline="-25000" dirty="0" err="1"/>
              <a:t>cm</a:t>
            </a:r>
            <a:r>
              <a:rPr lang="en-US" sz="2800" i="1" dirty="0"/>
              <a:t> =91…365 GeV</a:t>
            </a:r>
          </a:p>
          <a:p>
            <a:r>
              <a:rPr lang="en-US" sz="2800" i="1" dirty="0"/>
              <a:t>   NC magnets and 100MW SRF</a:t>
            </a:r>
          </a:p>
          <a:p>
            <a:r>
              <a:rPr lang="en-US" sz="2800" i="1" dirty="0"/>
              <a:t>   </a:t>
            </a:r>
            <a:r>
              <a:rPr lang="en-US" sz="2800" i="1" dirty="0">
                <a:solidFill>
                  <a:srgbClr val="0033CC"/>
                </a:solidFill>
              </a:rPr>
              <a:t>FSR (2025): </a:t>
            </a:r>
            <a:r>
              <a:rPr lang="en-US" sz="2800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 ~14BCHF </a:t>
            </a:r>
            <a:r>
              <a:rPr lang="en-US" sz="2800" i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2800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CD81AF-7C6D-9138-B934-2160E6C61CD7}"/>
              </a:ext>
            </a:extLst>
          </p:cNvPr>
          <p:cNvSpPr txBox="1"/>
          <p:nvPr/>
        </p:nvSpPr>
        <p:spPr>
          <a:xfrm>
            <a:off x="6377891" y="4432518"/>
            <a:ext cx="524342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 (CERN) e+e-</a:t>
            </a:r>
          </a:p>
          <a:p>
            <a:r>
              <a:rPr lang="en-US" sz="2800" i="1" dirty="0"/>
              <a:t>   </a:t>
            </a:r>
            <a:r>
              <a:rPr lang="en-US" sz="2800" i="1" dirty="0">
                <a:solidFill>
                  <a:srgbClr val="C00000"/>
                </a:solidFill>
              </a:rPr>
              <a:t>11 km, </a:t>
            </a:r>
            <a:r>
              <a:rPr lang="en-US" sz="2800" i="1" dirty="0" err="1"/>
              <a:t>E</a:t>
            </a:r>
            <a:r>
              <a:rPr lang="en-US" sz="2800" i="1" baseline="-25000" dirty="0" err="1"/>
              <a:t>cm</a:t>
            </a:r>
            <a:r>
              <a:rPr lang="en-US" sz="2800" i="1" dirty="0"/>
              <a:t> =380 GeV  [3 </a:t>
            </a:r>
            <a:r>
              <a:rPr lang="en-US" sz="2800" i="1" dirty="0" err="1"/>
              <a:t>TeV</a:t>
            </a:r>
            <a:r>
              <a:rPr lang="en-US" sz="2800" i="1" dirty="0"/>
              <a:t>]</a:t>
            </a:r>
          </a:p>
          <a:p>
            <a:r>
              <a:rPr lang="en-US" sz="2800" i="1" dirty="0"/>
              <a:t>   2-beam NC RF 70-100 MV/m</a:t>
            </a:r>
          </a:p>
          <a:p>
            <a:r>
              <a:rPr lang="en-US" sz="2800" i="1" dirty="0"/>
              <a:t>   </a:t>
            </a:r>
            <a:r>
              <a:rPr lang="en-US" sz="2800" i="1" dirty="0">
                <a:solidFill>
                  <a:srgbClr val="0033CC"/>
                </a:solidFill>
              </a:rPr>
              <a:t>CDR (2018): </a:t>
            </a:r>
            <a:r>
              <a:rPr lang="en-US" sz="2800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 7.3 BCHF</a:t>
            </a:r>
            <a:r>
              <a:rPr lang="en-US" sz="2800" i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*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B5ADA-07E2-47CC-760D-E2DC22310AD8}"/>
              </a:ext>
            </a:extLst>
          </p:cNvPr>
          <p:cNvSpPr txBox="1"/>
          <p:nvPr/>
        </p:nvSpPr>
        <p:spPr>
          <a:xfrm>
            <a:off x="6359427" y="3204165"/>
            <a:ext cx="662361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67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FCC-</a:t>
            </a:r>
            <a:r>
              <a:rPr lang="en-US" sz="1067" b="1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ee</a:t>
            </a:r>
            <a:endParaRPr lang="en-US" sz="1067" b="1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8" name="Picture 7" descr="An aerial view of a land&#10;&#10;Description automatically generated">
            <a:extLst>
              <a:ext uri="{FF2B5EF4-FFF2-40B4-BE49-F238E27FC236}">
                <a16:creationId xmlns:a16="http://schemas.microsoft.com/office/drawing/2014/main" id="{DBFD57EC-89FE-A4D3-9A6B-2AE1835BB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92" y="1327791"/>
            <a:ext cx="4385038" cy="3069526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79BFD9-8922-A0BA-227B-F17F2A021486}"/>
              </a:ext>
            </a:extLst>
          </p:cNvPr>
          <p:cNvSpPr txBox="1"/>
          <p:nvPr/>
        </p:nvSpPr>
        <p:spPr>
          <a:xfrm>
            <a:off x="381000" y="6351120"/>
            <a:ext cx="6150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baseline="30000" dirty="0">
                <a:solidFill>
                  <a:srgbClr val="FFFF00"/>
                </a:solidFill>
              </a:rPr>
              <a:t>*no 15kFTE of labor, escalation, or contingency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F8EB3-F97C-8B24-F619-7AEBB859630F}"/>
              </a:ext>
            </a:extLst>
          </p:cNvPr>
          <p:cNvSpPr txBox="1"/>
          <p:nvPr/>
        </p:nvSpPr>
        <p:spPr>
          <a:xfrm>
            <a:off x="7012910" y="6369702"/>
            <a:ext cx="6150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baseline="30000" dirty="0">
                <a:solidFill>
                  <a:srgbClr val="FFFF00"/>
                </a:solidFill>
              </a:rPr>
              <a:t>*no 11,5kFTEs of labor, no escalation, no contingency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3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4906" y="-59361"/>
            <a:ext cx="11977094" cy="10668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Future Muon Collider in the US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92F136-AA6B-0944-8292-E95A972E7C12}"/>
              </a:ext>
            </a:extLst>
          </p:cNvPr>
          <p:cNvSpPr txBox="1"/>
          <p:nvPr/>
        </p:nvSpPr>
        <p:spPr>
          <a:xfrm>
            <a:off x="5272729" y="4290813"/>
            <a:ext cx="704394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 Collider </a:t>
            </a:r>
            <a:r>
              <a:rPr lang="en-US" sz="3200" b="1" i="1" dirty="0" err="1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</a:t>
            </a:r>
            <a:r>
              <a:rPr lang="en-US" sz="3200" b="1" i="1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FNAL μ+</a:t>
            </a:r>
            <a:r>
              <a:rPr lang="el-GR" sz="3200" b="1" i="1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sz="3200" b="1" i="1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r>
              <a:rPr lang="en-US" sz="2800" i="1" dirty="0"/>
              <a:t>   Circumference ~</a:t>
            </a:r>
            <a:r>
              <a:rPr lang="en-US" sz="2800" i="1" dirty="0">
                <a:solidFill>
                  <a:srgbClr val="1B13C3"/>
                </a:solidFill>
              </a:rPr>
              <a:t>10 km</a:t>
            </a:r>
            <a:r>
              <a:rPr lang="en-US" sz="2800" i="1" dirty="0"/>
              <a:t>, </a:t>
            </a:r>
            <a:r>
              <a:rPr lang="en-US" sz="2800" i="1" dirty="0" err="1"/>
              <a:t>E</a:t>
            </a:r>
            <a:r>
              <a:rPr lang="en-US" sz="2800" i="1" baseline="-25000" dirty="0" err="1"/>
              <a:t>cm</a:t>
            </a:r>
            <a:r>
              <a:rPr lang="en-US" sz="2800" i="1" dirty="0"/>
              <a:t> =3…10 TeV</a:t>
            </a:r>
          </a:p>
          <a:p>
            <a:r>
              <a:rPr lang="en-US" sz="2800" i="1" dirty="0"/>
              <a:t>   NC+SC magnets and SRF</a:t>
            </a:r>
          </a:p>
          <a:p>
            <a:r>
              <a:rPr lang="en-US" sz="2800" i="1" dirty="0"/>
              <a:t>   </a:t>
            </a:r>
            <a:r>
              <a:rPr lang="en-US" sz="2800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 ~12-18 B$</a:t>
            </a:r>
            <a:r>
              <a:rPr lang="en-US" sz="2800" i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en-US" sz="2000" i="1" dirty="0">
                <a:solidFill>
                  <a:srgbClr val="0033CC"/>
                </a:solidFill>
              </a:rPr>
              <a:t>(ITF, 2021; </a:t>
            </a:r>
            <a:r>
              <a:rPr lang="en-US" sz="2000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17±4 BCHF </a:t>
            </a:r>
            <a:r>
              <a:rPr lang="en-US" sz="2000" i="1" dirty="0">
                <a:solidFill>
                  <a:srgbClr val="0033CC"/>
                </a:solidFill>
              </a:rPr>
              <a:t>IMCC’25)</a:t>
            </a:r>
          </a:p>
          <a:p>
            <a:endParaRPr lang="en-US" i="1" dirty="0">
              <a:solidFill>
                <a:srgbClr val="0033CC"/>
              </a:solidFill>
            </a:endParaRPr>
          </a:p>
          <a:p>
            <a:r>
              <a:rPr lang="en-US" sz="2800" i="1" dirty="0">
                <a:solidFill>
                  <a:srgbClr val="0033CC"/>
                </a:solidFill>
              </a:rPr>
              <a:t>  </a:t>
            </a:r>
            <a:r>
              <a:rPr lang="en-US" sz="2800" i="1" dirty="0">
                <a:solidFill>
                  <a:srgbClr val="C00000"/>
                </a:solidFill>
                <a:highlight>
                  <a:srgbClr val="FFFF00"/>
                </a:highlight>
              </a:rPr>
              <a:t>20 yrs of R&amp;D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9BFD9-8922-A0BA-227B-F17F2A021486}"/>
              </a:ext>
            </a:extLst>
          </p:cNvPr>
          <p:cNvSpPr txBox="1"/>
          <p:nvPr/>
        </p:nvSpPr>
        <p:spPr>
          <a:xfrm>
            <a:off x="8077200" y="6321482"/>
            <a:ext cx="4239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baseline="30000" dirty="0">
                <a:solidFill>
                  <a:srgbClr val="000099"/>
                </a:solidFill>
                <a:highlight>
                  <a:srgbClr val="FFFF00"/>
                </a:highlight>
              </a:rPr>
              <a:t>*no labor, escalation, or contingency</a:t>
            </a:r>
            <a:endParaRPr lang="en-US" sz="2800" dirty="0">
              <a:solidFill>
                <a:srgbClr val="000099"/>
              </a:solidFill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66C367-8E0A-4EF2-44C1-624CE7FB1BB2}"/>
              </a:ext>
            </a:extLst>
          </p:cNvPr>
          <p:cNvSpPr txBox="1"/>
          <p:nvPr/>
        </p:nvSpPr>
        <p:spPr>
          <a:xfrm>
            <a:off x="5591602" y="1008998"/>
            <a:ext cx="2023922" cy="523220"/>
          </a:xfrm>
          <a:prstGeom prst="rect">
            <a:avLst/>
          </a:prstGeom>
          <a:solidFill>
            <a:schemeClr val="bg1"/>
          </a:solidFill>
          <a:ln>
            <a:solidFill>
              <a:srgbClr val="1911B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B13C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circular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BCDA86-3444-922D-1D7A-BD0558A331B6}"/>
              </a:ext>
            </a:extLst>
          </p:cNvPr>
          <p:cNvSpPr txBox="1"/>
          <p:nvPr/>
        </p:nvSpPr>
        <p:spPr>
          <a:xfrm>
            <a:off x="7686479" y="1008998"/>
            <a:ext cx="1746715" cy="523220"/>
          </a:xfrm>
          <a:prstGeom prst="rect">
            <a:avLst/>
          </a:prstGeom>
          <a:solidFill>
            <a:schemeClr val="bg1"/>
          </a:solidFill>
          <a:ln>
            <a:solidFill>
              <a:srgbClr val="1911B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B13C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49DA2-4A8C-3521-7E41-C490112D1340}"/>
              </a:ext>
            </a:extLst>
          </p:cNvPr>
          <p:cNvSpPr txBox="1"/>
          <p:nvPr/>
        </p:nvSpPr>
        <p:spPr>
          <a:xfrm>
            <a:off x="9502202" y="1008998"/>
            <a:ext cx="2556837" cy="523220"/>
          </a:xfrm>
          <a:prstGeom prst="rect">
            <a:avLst/>
          </a:prstGeom>
          <a:solidFill>
            <a:schemeClr val="bg1"/>
          </a:solidFill>
          <a:ln>
            <a:solidFill>
              <a:srgbClr val="1911B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B13C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low(er)cost</a:t>
            </a:r>
          </a:p>
        </p:txBody>
      </p:sp>
      <p:pic>
        <p:nvPicPr>
          <p:cNvPr id="8" name="Picture 7" descr="A map with a spiral&#10;&#10;Description automatically generated with medium confidence">
            <a:extLst>
              <a:ext uri="{FF2B5EF4-FFF2-40B4-BE49-F238E27FC236}">
                <a16:creationId xmlns:a16="http://schemas.microsoft.com/office/drawing/2014/main" id="{1C827D92-1BF6-A6E3-B828-B17591578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1" y="1008998"/>
            <a:ext cx="5291121" cy="57110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FFCDB8-F985-E7DC-50E4-1F699F9F6441}"/>
              </a:ext>
            </a:extLst>
          </p:cNvPr>
          <p:cNvSpPr txBox="1"/>
          <p:nvPr/>
        </p:nvSpPr>
        <p:spPr>
          <a:xfrm>
            <a:off x="5934850" y="1777746"/>
            <a:ext cx="5917843" cy="523220"/>
          </a:xfrm>
          <a:prstGeom prst="rect">
            <a:avLst/>
          </a:prstGeom>
          <a:solidFill>
            <a:schemeClr val="bg1"/>
          </a:solidFill>
          <a:ln>
            <a:solidFill>
              <a:srgbClr val="1911B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B13C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low(</a:t>
            </a:r>
            <a:r>
              <a:rPr lang="en-US" sz="2800" b="1" dirty="0" err="1">
                <a:solidFill>
                  <a:srgbClr val="1B13C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</a:t>
            </a:r>
            <a:r>
              <a:rPr lang="en-US" sz="2800" b="1" dirty="0">
                <a:solidFill>
                  <a:srgbClr val="1B13C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power consumption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AA5884-06CB-9F2E-72ED-1603A1B79B63}"/>
              </a:ext>
            </a:extLst>
          </p:cNvPr>
          <p:cNvSpPr txBox="1"/>
          <p:nvPr/>
        </p:nvSpPr>
        <p:spPr>
          <a:xfrm>
            <a:off x="5471227" y="3218207"/>
            <a:ext cx="6586422" cy="9541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Fast production, cooling (size reduction)&amp; acceleration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113B15-E2DE-60B3-AEC3-471828DEC3F4}"/>
              </a:ext>
            </a:extLst>
          </p:cNvPr>
          <p:cNvSpPr txBox="1"/>
          <p:nvPr/>
        </p:nvSpPr>
        <p:spPr>
          <a:xfrm>
            <a:off x="5495269" y="2576488"/>
            <a:ext cx="6586422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Muons decay quickly 2.2</a:t>
            </a:r>
            <a:r>
              <a:rPr lang="el-GR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l-GR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×γ</a:t>
            </a:r>
            <a:endParaRPr lang="en-US" sz="28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F8F99E-9DA1-A71B-436A-4AC2D747225A}"/>
              </a:ext>
            </a:extLst>
          </p:cNvPr>
          <p:cNvSpPr txBox="1"/>
          <p:nvPr/>
        </p:nvSpPr>
        <p:spPr>
          <a:xfrm>
            <a:off x="214906" y="6371528"/>
            <a:ext cx="6258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 </a:t>
            </a:r>
            <a:r>
              <a:rPr lang="en-US" i="1" dirty="0"/>
              <a:t>Fermilab site: about 3 x 4 miles, 6,800 acres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02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5DBE4-8C43-3003-AE25-D4B7A5E6C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06" y="196467"/>
            <a:ext cx="9601200" cy="5857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Our Trick #2: Leptons vs Hadrons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CF3E0-2F31-9C3C-012D-8BB113FFC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55" y="736712"/>
            <a:ext cx="8672513" cy="1050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9DB49D5F-0B85-0288-8398-DCEBF0777FF6}"/>
              </a:ext>
            </a:extLst>
          </p:cNvPr>
          <p:cNvSpPr/>
          <p:nvPr/>
        </p:nvSpPr>
        <p:spPr>
          <a:xfrm>
            <a:off x="5543408" y="1286387"/>
            <a:ext cx="1174196" cy="2372264"/>
          </a:xfrm>
          <a:prstGeom prst="irregularSeal1">
            <a:avLst/>
          </a:prstGeom>
          <a:gradFill>
            <a:gsLst>
              <a:gs pos="0">
                <a:srgbClr val="FF0000"/>
              </a:gs>
              <a:gs pos="50000">
                <a:srgbClr val="0070C0"/>
              </a:gs>
              <a:gs pos="100000">
                <a:srgbClr val="FFFF00"/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F552DA0-4014-2470-873B-5ACBFE0A4BF2}"/>
              </a:ext>
            </a:extLst>
          </p:cNvPr>
          <p:cNvSpPr/>
          <p:nvPr/>
        </p:nvSpPr>
        <p:spPr>
          <a:xfrm>
            <a:off x="1733591" y="1998066"/>
            <a:ext cx="3806754" cy="948906"/>
          </a:xfrm>
          <a:prstGeom prst="rightArrow">
            <a:avLst>
              <a:gd name="adj1" fmla="val 50000"/>
              <a:gd name="adj2" fmla="val 13454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5E121C8-8C73-43EA-FA83-BBE5303A6584}"/>
              </a:ext>
            </a:extLst>
          </p:cNvPr>
          <p:cNvSpPr/>
          <p:nvPr/>
        </p:nvSpPr>
        <p:spPr>
          <a:xfrm rot="10800000">
            <a:off x="6651655" y="1998066"/>
            <a:ext cx="3806754" cy="948906"/>
          </a:xfrm>
          <a:prstGeom prst="rightArrow">
            <a:avLst>
              <a:gd name="adj1" fmla="val 50000"/>
              <a:gd name="adj2" fmla="val 13454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161BC5-6AFA-C5C7-49B4-B535E2EBD170}"/>
              </a:ext>
            </a:extLst>
          </p:cNvPr>
          <p:cNvSpPr txBox="1"/>
          <p:nvPr/>
        </p:nvSpPr>
        <p:spPr>
          <a:xfrm>
            <a:off x="3673616" y="3422819"/>
            <a:ext cx="5671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US" sz="4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CM </a:t>
            </a:r>
            <a:r>
              <a:rPr lang="en-US" sz="48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partons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≈ 2</a:t>
            </a:r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 × 0.1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E75E7E-03CF-69D7-BFE5-D98C6CB5C8B0}"/>
              </a:ext>
            </a:extLst>
          </p:cNvPr>
          <p:cNvSpPr txBox="1"/>
          <p:nvPr/>
        </p:nvSpPr>
        <p:spPr>
          <a:xfrm>
            <a:off x="7974014" y="1041737"/>
            <a:ext cx="23920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=</a:t>
            </a:r>
            <a:r>
              <a:rPr lang="el-GR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mc</a:t>
            </a:r>
            <a:r>
              <a:rPr lang="en-US" sz="4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C21C95-9261-A91A-2A6D-F5C1AC6B126E}"/>
              </a:ext>
            </a:extLst>
          </p:cNvPr>
          <p:cNvSpPr txBox="1"/>
          <p:nvPr/>
        </p:nvSpPr>
        <p:spPr>
          <a:xfrm>
            <a:off x="1856118" y="1041737"/>
            <a:ext cx="23920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=</a:t>
            </a:r>
            <a:r>
              <a:rPr lang="el-GR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mc</a:t>
            </a:r>
            <a:r>
              <a:rPr lang="en-US" sz="4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78A0A-B40A-0361-0536-778BD62D3170}"/>
              </a:ext>
            </a:extLst>
          </p:cNvPr>
          <p:cNvSpPr txBox="1"/>
          <p:nvPr/>
        </p:nvSpPr>
        <p:spPr>
          <a:xfrm>
            <a:off x="4314621" y="6027003"/>
            <a:ext cx="391485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US" sz="4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CM leptons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=2</a:t>
            </a:r>
            <a:r>
              <a:rPr lang="en-US" sz="4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</a:p>
        </p:txBody>
      </p:sp>
      <p:pic>
        <p:nvPicPr>
          <p:cNvPr id="13" name="Picture 12" descr="A close-up of a molecule&#10;&#10;Description automatically generated">
            <a:extLst>
              <a:ext uri="{FF2B5EF4-FFF2-40B4-BE49-F238E27FC236}">
                <a16:creationId xmlns:a16="http://schemas.microsoft.com/office/drawing/2014/main" id="{FE2C5ED1-47A4-0209-158F-41BDB2DD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72" y="1632770"/>
            <a:ext cx="1787355" cy="1679497"/>
          </a:xfrm>
          <a:prstGeom prst="rect">
            <a:avLst/>
          </a:prstGeom>
        </p:spPr>
      </p:pic>
      <p:pic>
        <p:nvPicPr>
          <p:cNvPr id="18" name="Picture 17" descr="A close-up of a molecule&#10;&#10;Description automatically generated">
            <a:extLst>
              <a:ext uri="{FF2B5EF4-FFF2-40B4-BE49-F238E27FC236}">
                <a16:creationId xmlns:a16="http://schemas.microsoft.com/office/drawing/2014/main" id="{9900D677-F691-4D79-6D55-998BCEAD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416" y="1577774"/>
            <a:ext cx="1787355" cy="1679497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F97700F-4FA8-9CC2-A7B7-AB6CFEEB9E32}"/>
              </a:ext>
            </a:extLst>
          </p:cNvPr>
          <p:cNvSpPr txBox="1">
            <a:spLocks/>
          </p:cNvSpPr>
          <p:nvPr/>
        </p:nvSpPr>
        <p:spPr>
          <a:xfrm>
            <a:off x="133855" y="4067446"/>
            <a:ext cx="8672513" cy="687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3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3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>
                <a:solidFill>
                  <a:srgbClr val="C00000"/>
                </a:solidFill>
              </a:rPr>
              <a:t>Leptons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57B3B59-98D0-0BFC-94E1-20AB4F7ADA8D}"/>
              </a:ext>
            </a:extLst>
          </p:cNvPr>
          <p:cNvSpPr/>
          <p:nvPr/>
        </p:nvSpPr>
        <p:spPr>
          <a:xfrm>
            <a:off x="3392681" y="5365875"/>
            <a:ext cx="2737825" cy="119511"/>
          </a:xfrm>
          <a:prstGeom prst="rightArrow">
            <a:avLst>
              <a:gd name="adj1" fmla="val 50000"/>
              <a:gd name="adj2" fmla="val 13454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83A2B772-B357-2963-CDE7-98F885302CE5}"/>
              </a:ext>
            </a:extLst>
          </p:cNvPr>
          <p:cNvSpPr/>
          <p:nvPr/>
        </p:nvSpPr>
        <p:spPr>
          <a:xfrm rot="10800000">
            <a:off x="6463768" y="5365874"/>
            <a:ext cx="2737825" cy="119511"/>
          </a:xfrm>
          <a:prstGeom prst="rightArrow">
            <a:avLst>
              <a:gd name="adj1" fmla="val 50000"/>
              <a:gd name="adj2" fmla="val 13454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97CE16B-423A-8A9F-B4D3-0A91B8381609}"/>
              </a:ext>
            </a:extLst>
          </p:cNvPr>
          <p:cNvCxnSpPr>
            <a:cxnSpLocks/>
          </p:cNvCxnSpPr>
          <p:nvPr/>
        </p:nvCxnSpPr>
        <p:spPr>
          <a:xfrm flipV="1">
            <a:off x="6345936" y="4225458"/>
            <a:ext cx="841248" cy="1140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E4F261-EE6B-129A-3FED-83DE889EFEEF}"/>
              </a:ext>
            </a:extLst>
          </p:cNvPr>
          <p:cNvCxnSpPr>
            <a:cxnSpLocks/>
          </p:cNvCxnSpPr>
          <p:nvPr/>
        </p:nvCxnSpPr>
        <p:spPr>
          <a:xfrm flipH="1">
            <a:off x="5540345" y="5467098"/>
            <a:ext cx="731703" cy="1027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19B34FD-F3C5-0247-5D21-6F80E5A77B03}"/>
              </a:ext>
            </a:extLst>
          </p:cNvPr>
          <p:cNvSpPr txBox="1">
            <a:spLocks/>
          </p:cNvSpPr>
          <p:nvPr/>
        </p:nvSpPr>
        <p:spPr>
          <a:xfrm>
            <a:off x="1362458" y="4702963"/>
            <a:ext cx="2472072" cy="16731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3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3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i="1" dirty="0">
                <a:solidFill>
                  <a:srgbClr val="1948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e+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i="1" dirty="0">
                <a:solidFill>
                  <a:srgbClr val="1948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μ+</a:t>
            </a:r>
          </a:p>
          <a:p>
            <a:pPr marL="0" indent="0">
              <a:buFont typeface="Arial" pitchFamily="34" charset="0"/>
              <a:buNone/>
            </a:pPr>
            <a:r>
              <a:rPr lang="el-GR" sz="2800" b="1" i="1" dirty="0">
                <a:solidFill>
                  <a:srgbClr val="1948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800" b="1" i="1" dirty="0">
                <a:solidFill>
                  <a:srgbClr val="1948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2800" i="1" dirty="0">
              <a:solidFill>
                <a:srgbClr val="1948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9A57B02-67E7-57D5-5FE2-A85A86A6BB86}"/>
              </a:ext>
            </a:extLst>
          </p:cNvPr>
          <p:cNvSpPr txBox="1">
            <a:spLocks/>
          </p:cNvSpPr>
          <p:nvPr/>
        </p:nvSpPr>
        <p:spPr>
          <a:xfrm>
            <a:off x="10167848" y="4648835"/>
            <a:ext cx="2472072" cy="16731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3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3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i="1" dirty="0">
                <a:solidFill>
                  <a:srgbClr val="1948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i="1" dirty="0">
                <a:solidFill>
                  <a:srgbClr val="1948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μ-</a:t>
            </a:r>
          </a:p>
          <a:p>
            <a:pPr marL="0" indent="0">
              <a:buFont typeface="Arial" pitchFamily="34" charset="0"/>
              <a:buNone/>
            </a:pPr>
            <a:r>
              <a:rPr lang="el-GR" sz="2800" b="1" i="1" dirty="0">
                <a:solidFill>
                  <a:srgbClr val="1948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800" b="1" i="1" dirty="0">
                <a:solidFill>
                  <a:srgbClr val="1948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800" i="1" dirty="0">
              <a:solidFill>
                <a:srgbClr val="1948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DFE683-F3FB-1FC6-D9B1-E46E6C5BE249}"/>
              </a:ext>
            </a:extLst>
          </p:cNvPr>
          <p:cNvSpPr/>
          <p:nvPr/>
        </p:nvSpPr>
        <p:spPr>
          <a:xfrm>
            <a:off x="3059419" y="5407342"/>
            <a:ext cx="117832" cy="59756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8CE6F5C-8EC6-6C4E-9030-D8103C406DFA}"/>
              </a:ext>
            </a:extLst>
          </p:cNvPr>
          <p:cNvSpPr/>
          <p:nvPr/>
        </p:nvSpPr>
        <p:spPr>
          <a:xfrm>
            <a:off x="9482266" y="5399439"/>
            <a:ext cx="117832" cy="59756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E24D061-A4C0-BDAB-CE8B-5DA4C4BE0E44}"/>
              </a:ext>
            </a:extLst>
          </p:cNvPr>
          <p:cNvCxnSpPr>
            <a:cxnSpLocks/>
          </p:cNvCxnSpPr>
          <p:nvPr/>
        </p:nvCxnSpPr>
        <p:spPr>
          <a:xfrm flipV="1">
            <a:off x="6254399" y="1661479"/>
            <a:ext cx="627568" cy="756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730117A-FF84-D75E-FF58-EF5E0A765360}"/>
              </a:ext>
            </a:extLst>
          </p:cNvPr>
          <p:cNvCxnSpPr>
            <a:cxnSpLocks/>
          </p:cNvCxnSpPr>
          <p:nvPr/>
        </p:nvCxnSpPr>
        <p:spPr>
          <a:xfrm flipH="1">
            <a:off x="4831492" y="2472518"/>
            <a:ext cx="1276512" cy="784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00DBB0D-811B-C28A-BC4F-072A032FC3F6}"/>
              </a:ext>
            </a:extLst>
          </p:cNvPr>
          <p:cNvCxnSpPr>
            <a:cxnSpLocks/>
          </p:cNvCxnSpPr>
          <p:nvPr/>
        </p:nvCxnSpPr>
        <p:spPr>
          <a:xfrm>
            <a:off x="6113099" y="2456598"/>
            <a:ext cx="147305" cy="292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93BEFAA-DC8C-8DEE-C750-8E9344B0948D}"/>
              </a:ext>
            </a:extLst>
          </p:cNvPr>
          <p:cNvCxnSpPr>
            <a:cxnSpLocks/>
          </p:cNvCxnSpPr>
          <p:nvPr/>
        </p:nvCxnSpPr>
        <p:spPr>
          <a:xfrm>
            <a:off x="6100191" y="2425501"/>
            <a:ext cx="320426" cy="243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23DD11E-0187-EB72-52AC-914997CD0FB6}"/>
              </a:ext>
            </a:extLst>
          </p:cNvPr>
          <p:cNvCxnSpPr>
            <a:cxnSpLocks/>
          </p:cNvCxnSpPr>
          <p:nvPr/>
        </p:nvCxnSpPr>
        <p:spPr>
          <a:xfrm flipH="1" flipV="1">
            <a:off x="5396583" y="2081862"/>
            <a:ext cx="744259" cy="378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F4BE92D-AE2B-F263-5128-AB7176557CE8}"/>
              </a:ext>
            </a:extLst>
          </p:cNvPr>
          <p:cNvCxnSpPr>
            <a:cxnSpLocks/>
          </p:cNvCxnSpPr>
          <p:nvPr/>
        </p:nvCxnSpPr>
        <p:spPr>
          <a:xfrm flipH="1">
            <a:off x="5893750" y="2465447"/>
            <a:ext cx="227162" cy="733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595027A-A97F-C50C-6BD2-716DAD8C737B}"/>
              </a:ext>
            </a:extLst>
          </p:cNvPr>
          <p:cNvCxnSpPr>
            <a:cxnSpLocks/>
          </p:cNvCxnSpPr>
          <p:nvPr/>
        </p:nvCxnSpPr>
        <p:spPr>
          <a:xfrm flipH="1" flipV="1">
            <a:off x="6039692" y="891388"/>
            <a:ext cx="86315" cy="1207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B14608B-FA71-E427-340D-F32194E48E85}"/>
              </a:ext>
            </a:extLst>
          </p:cNvPr>
          <p:cNvCxnSpPr>
            <a:cxnSpLocks/>
          </p:cNvCxnSpPr>
          <p:nvPr/>
        </p:nvCxnSpPr>
        <p:spPr>
          <a:xfrm flipH="1">
            <a:off x="5783030" y="2472683"/>
            <a:ext cx="275301" cy="103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E2C004-909C-38B8-A7B1-42416B4AB62C}"/>
              </a:ext>
            </a:extLst>
          </p:cNvPr>
          <p:cNvSpPr/>
          <p:nvPr/>
        </p:nvSpPr>
        <p:spPr>
          <a:xfrm>
            <a:off x="1051560" y="5212080"/>
            <a:ext cx="1508121" cy="562719"/>
          </a:xfrm>
          <a:prstGeom prst="roundRect">
            <a:avLst>
              <a:gd name="adj" fmla="val 41041"/>
            </a:avLst>
          </a:prstGeom>
          <a:noFill/>
          <a:ln w="158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633D48-556C-32C1-D73D-98A47E3E7830}"/>
              </a:ext>
            </a:extLst>
          </p:cNvPr>
          <p:cNvSpPr/>
          <p:nvPr/>
        </p:nvSpPr>
        <p:spPr>
          <a:xfrm>
            <a:off x="9880771" y="5184473"/>
            <a:ext cx="1508121" cy="562719"/>
          </a:xfrm>
          <a:prstGeom prst="roundRect">
            <a:avLst>
              <a:gd name="adj" fmla="val 41041"/>
            </a:avLst>
          </a:prstGeom>
          <a:noFill/>
          <a:ln w="158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A99C90-7588-7129-D6A3-76A3CAC5393D}"/>
              </a:ext>
            </a:extLst>
          </p:cNvPr>
          <p:cNvSpPr/>
          <p:nvPr/>
        </p:nvSpPr>
        <p:spPr>
          <a:xfrm>
            <a:off x="8159841" y="3312267"/>
            <a:ext cx="1293054" cy="1107333"/>
          </a:xfrm>
          <a:custGeom>
            <a:avLst/>
            <a:gdLst>
              <a:gd name="connsiteX0" fmla="*/ 0 w 1293054"/>
              <a:gd name="connsiteY0" fmla="*/ 454461 h 1107333"/>
              <a:gd name="connsiteX1" fmla="*/ 454461 w 1293054"/>
              <a:gd name="connsiteY1" fmla="*/ 0 h 1107333"/>
              <a:gd name="connsiteX2" fmla="*/ 838593 w 1293054"/>
              <a:gd name="connsiteY2" fmla="*/ 0 h 1107333"/>
              <a:gd name="connsiteX3" fmla="*/ 1293054 w 1293054"/>
              <a:gd name="connsiteY3" fmla="*/ 454461 h 1107333"/>
              <a:gd name="connsiteX4" fmla="*/ 1293054 w 1293054"/>
              <a:gd name="connsiteY4" fmla="*/ 652872 h 1107333"/>
              <a:gd name="connsiteX5" fmla="*/ 838593 w 1293054"/>
              <a:gd name="connsiteY5" fmla="*/ 1107333 h 1107333"/>
              <a:gd name="connsiteX6" fmla="*/ 454461 w 1293054"/>
              <a:gd name="connsiteY6" fmla="*/ 1107333 h 1107333"/>
              <a:gd name="connsiteX7" fmla="*/ 0 w 1293054"/>
              <a:gd name="connsiteY7" fmla="*/ 652872 h 1107333"/>
              <a:gd name="connsiteX8" fmla="*/ 0 w 1293054"/>
              <a:gd name="connsiteY8" fmla="*/ 454461 h 110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3054" h="1107333" extrusionOk="0">
                <a:moveTo>
                  <a:pt x="0" y="454461"/>
                </a:moveTo>
                <a:cubicBezTo>
                  <a:pt x="-34116" y="182425"/>
                  <a:pt x="175821" y="10377"/>
                  <a:pt x="454461" y="0"/>
                </a:cubicBezTo>
                <a:cubicBezTo>
                  <a:pt x="598045" y="-31587"/>
                  <a:pt x="689366" y="3968"/>
                  <a:pt x="838593" y="0"/>
                </a:cubicBezTo>
                <a:cubicBezTo>
                  <a:pt x="1045612" y="-33447"/>
                  <a:pt x="1266562" y="257843"/>
                  <a:pt x="1293054" y="454461"/>
                </a:cubicBezTo>
                <a:cubicBezTo>
                  <a:pt x="1311553" y="546371"/>
                  <a:pt x="1282248" y="570251"/>
                  <a:pt x="1293054" y="652872"/>
                </a:cubicBezTo>
                <a:cubicBezTo>
                  <a:pt x="1295600" y="898625"/>
                  <a:pt x="1033312" y="1098716"/>
                  <a:pt x="838593" y="1107333"/>
                </a:cubicBezTo>
                <a:cubicBezTo>
                  <a:pt x="670906" y="1118870"/>
                  <a:pt x="591010" y="1064663"/>
                  <a:pt x="454461" y="1107333"/>
                </a:cubicBezTo>
                <a:cubicBezTo>
                  <a:pt x="198047" y="1116303"/>
                  <a:pt x="-37192" y="860726"/>
                  <a:pt x="0" y="652872"/>
                </a:cubicBezTo>
                <a:cubicBezTo>
                  <a:pt x="-14973" y="581763"/>
                  <a:pt x="311" y="525505"/>
                  <a:pt x="0" y="454461"/>
                </a:cubicBezTo>
                <a:close/>
              </a:path>
            </a:pathLst>
          </a:custGeom>
          <a:noFill/>
          <a:ln w="508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0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1311410-72B2-C90A-3FE1-76375048BDCD}"/>
              </a:ext>
            </a:extLst>
          </p:cNvPr>
          <p:cNvSpPr/>
          <p:nvPr/>
        </p:nvSpPr>
        <p:spPr>
          <a:xfrm>
            <a:off x="6933667" y="5907492"/>
            <a:ext cx="1509779" cy="921467"/>
          </a:xfrm>
          <a:custGeom>
            <a:avLst/>
            <a:gdLst>
              <a:gd name="connsiteX0" fmla="*/ 0 w 1509779"/>
              <a:gd name="connsiteY0" fmla="*/ 378179 h 921467"/>
              <a:gd name="connsiteX1" fmla="*/ 378179 w 1509779"/>
              <a:gd name="connsiteY1" fmla="*/ 0 h 921467"/>
              <a:gd name="connsiteX2" fmla="*/ 769958 w 1509779"/>
              <a:gd name="connsiteY2" fmla="*/ 0 h 921467"/>
              <a:gd name="connsiteX3" fmla="*/ 1131600 w 1509779"/>
              <a:gd name="connsiteY3" fmla="*/ 0 h 921467"/>
              <a:gd name="connsiteX4" fmla="*/ 1509779 w 1509779"/>
              <a:gd name="connsiteY4" fmla="*/ 378179 h 921467"/>
              <a:gd name="connsiteX5" fmla="*/ 1509779 w 1509779"/>
              <a:gd name="connsiteY5" fmla="*/ 543288 h 921467"/>
              <a:gd name="connsiteX6" fmla="*/ 1131600 w 1509779"/>
              <a:gd name="connsiteY6" fmla="*/ 921467 h 921467"/>
              <a:gd name="connsiteX7" fmla="*/ 754890 w 1509779"/>
              <a:gd name="connsiteY7" fmla="*/ 921467 h 921467"/>
              <a:gd name="connsiteX8" fmla="*/ 378179 w 1509779"/>
              <a:gd name="connsiteY8" fmla="*/ 921467 h 921467"/>
              <a:gd name="connsiteX9" fmla="*/ 0 w 1509779"/>
              <a:gd name="connsiteY9" fmla="*/ 543288 h 921467"/>
              <a:gd name="connsiteX10" fmla="*/ 0 w 1509779"/>
              <a:gd name="connsiteY10" fmla="*/ 378179 h 92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09779" h="921467" extrusionOk="0">
                <a:moveTo>
                  <a:pt x="0" y="378179"/>
                </a:moveTo>
                <a:cubicBezTo>
                  <a:pt x="-30061" y="150775"/>
                  <a:pt x="159470" y="3696"/>
                  <a:pt x="378179" y="0"/>
                </a:cubicBezTo>
                <a:cubicBezTo>
                  <a:pt x="482058" y="-2229"/>
                  <a:pt x="593660" y="38866"/>
                  <a:pt x="769958" y="0"/>
                </a:cubicBezTo>
                <a:cubicBezTo>
                  <a:pt x="946256" y="-38866"/>
                  <a:pt x="1037962" y="28994"/>
                  <a:pt x="1131600" y="0"/>
                </a:cubicBezTo>
                <a:cubicBezTo>
                  <a:pt x="1336127" y="-2372"/>
                  <a:pt x="1541992" y="184709"/>
                  <a:pt x="1509779" y="378179"/>
                </a:cubicBezTo>
                <a:cubicBezTo>
                  <a:pt x="1514611" y="454617"/>
                  <a:pt x="1498453" y="475187"/>
                  <a:pt x="1509779" y="543288"/>
                </a:cubicBezTo>
                <a:cubicBezTo>
                  <a:pt x="1517014" y="740376"/>
                  <a:pt x="1336501" y="924948"/>
                  <a:pt x="1131600" y="921467"/>
                </a:cubicBezTo>
                <a:cubicBezTo>
                  <a:pt x="987049" y="937652"/>
                  <a:pt x="932022" y="876444"/>
                  <a:pt x="754890" y="921467"/>
                </a:cubicBezTo>
                <a:cubicBezTo>
                  <a:pt x="577758" y="966490"/>
                  <a:pt x="493866" y="879694"/>
                  <a:pt x="378179" y="921467"/>
                </a:cubicBezTo>
                <a:cubicBezTo>
                  <a:pt x="140241" y="919804"/>
                  <a:pt x="19125" y="699705"/>
                  <a:pt x="0" y="543288"/>
                </a:cubicBezTo>
                <a:cubicBezTo>
                  <a:pt x="-19404" y="484072"/>
                  <a:pt x="17995" y="433627"/>
                  <a:pt x="0" y="378179"/>
                </a:cubicBezTo>
                <a:close/>
              </a:path>
            </a:pathLst>
          </a:custGeom>
          <a:noFill/>
          <a:ln w="508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0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0" grpId="0" animBg="1"/>
      <p:bldP spid="21" grpId="0" animBg="1"/>
      <p:bldP spid="26" grpId="0"/>
      <p:bldP spid="27" grpId="0"/>
      <p:bldP spid="28" grpId="0" animBg="1"/>
      <p:bldP spid="29" grpId="0" animBg="1"/>
      <p:bldP spid="8" grpId="0" animBg="1"/>
      <p:bldP spid="16" grpId="0" animBg="1"/>
      <p:bldP spid="17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04D3D-8604-053B-7130-2952AE5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63" y="457200"/>
            <a:ext cx="11582400" cy="42787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Muon Collider Challenges and R&amp;D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E1ECE-79CE-07B9-940C-E998A77BD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967" y="1295400"/>
            <a:ext cx="5422033" cy="2616402"/>
          </a:xfrm>
          <a:prstGeom prst="rect">
            <a:avLst/>
          </a:prstGeom>
          <a:effectLst>
            <a:glow rad="63500">
              <a:schemeClr val="bg1">
                <a:lumMod val="8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52F160-75DB-2FCA-EDD0-3F72AD2F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962400"/>
            <a:ext cx="5410200" cy="2438400"/>
          </a:xfrm>
          <a:prstGeom prst="rect">
            <a:avLst/>
          </a:prstGeom>
          <a:effectLst>
            <a:glow rad="63500">
              <a:schemeClr val="bg1">
                <a:lumMod val="85000"/>
                <a:alpha val="40000"/>
              </a:schemeClr>
            </a:glow>
          </a:effectLst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9259616-CD5E-D813-BD28-7A00C0536992}"/>
              </a:ext>
            </a:extLst>
          </p:cNvPr>
          <p:cNvSpPr txBox="1">
            <a:spLocks/>
          </p:cNvSpPr>
          <p:nvPr/>
        </p:nvSpPr>
        <p:spPr>
          <a:xfrm>
            <a:off x="76200" y="1295400"/>
            <a:ext cx="6515100" cy="261640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05050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505050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505050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spcAft>
                <a:spcPts val="400"/>
              </a:spcAft>
              <a:buFont typeface="Arial" pitchFamily="34" charset="0"/>
              <a:buNone/>
            </a:pPr>
            <a:endParaRPr lang="en-US" sz="10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40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en-US" sz="4000" b="1" dirty="0">
                <a:solidFill>
                  <a:srgbClr val="C00000"/>
                </a:solidFill>
              </a:rPr>
              <a:t>R&amp;D re: Energy Reach/Cost</a:t>
            </a:r>
          </a:p>
          <a:p>
            <a:pPr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magnets </a:t>
            </a:r>
            <a:r>
              <a:rPr lang="en-US" sz="23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accelerator rings (~few </a:t>
            </a:r>
            <a:r>
              <a:rPr lang="en-US" sz="23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</a:t>
            </a:r>
            <a:r>
              <a:rPr lang="en-US" sz="23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~20 km)</a:t>
            </a:r>
          </a:p>
          <a:p>
            <a:pPr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3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Economical high-gradient </a:t>
            </a:r>
            <a:r>
              <a:rPr lang="en-US" sz="2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pulsed SRF </a:t>
            </a:r>
            <a:r>
              <a:rPr lang="en-US" sz="23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(~few </a:t>
            </a:r>
            <a:r>
              <a:rPr lang="en-US" sz="23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</a:t>
            </a:r>
            <a:r>
              <a:rPr lang="en-US" sz="23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~20-40 GeV)</a:t>
            </a:r>
          </a:p>
          <a:p>
            <a:pPr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3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Collider ring </a:t>
            </a:r>
            <a:r>
              <a:rPr lang="en-US" sz="2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12-16 T superconducting magnets </a:t>
            </a:r>
            <a:r>
              <a:rPr lang="en-US" sz="23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(DC, ~10 km)</a:t>
            </a:r>
          </a:p>
          <a:p>
            <a:pPr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Civil construction (~40 km)</a:t>
            </a:r>
            <a:endParaRPr lang="en-US" sz="23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infrastructure (~360 MW)</a:t>
            </a:r>
          </a:p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endParaRPr lang="en-US" sz="23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9744C2A-EC1B-70C2-E9F2-25EF901CB722}"/>
              </a:ext>
            </a:extLst>
          </p:cNvPr>
          <p:cNvSpPr txBox="1">
            <a:spLocks/>
          </p:cNvSpPr>
          <p:nvPr/>
        </p:nvSpPr>
        <p:spPr>
          <a:xfrm>
            <a:off x="76200" y="3817790"/>
            <a:ext cx="6515100" cy="261640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05050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505050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505050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505050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05050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spcAft>
                <a:spcPts val="400"/>
              </a:spcAft>
              <a:buFont typeface="Arial" pitchFamily="34" charset="0"/>
              <a:buNone/>
            </a:pPr>
            <a:endParaRPr lang="en-US" sz="10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40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en-US" sz="4000" b="1" dirty="0">
                <a:solidFill>
                  <a:srgbClr val="C00000"/>
                </a:solidFill>
              </a:rPr>
              <a:t>R&amp;D re: Luminosity Goals</a:t>
            </a:r>
          </a:p>
          <a:p>
            <a:pPr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 driver: 1-4 MW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5-20 GeV; accumulate bunches  with up to 10^14 particle, compress to few ns; deliver at 5-10 Hz rate</a:t>
            </a:r>
          </a:p>
          <a:p>
            <a:pPr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Targets and cooling: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DPAs, ~15 T SC solenoid with ~2 m aperture; high-gradient NC RF in 2-14 T SC solenoids of the </a:t>
            </a:r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ionization cooling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channel </a:t>
            </a:r>
          </a:p>
          <a:p>
            <a:pPr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Challenging </a:t>
            </a:r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MDI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to muon decays; </a:t>
            </a:r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 flux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dilution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C5A0FE-4815-C205-78E5-C47A6A23D9E7}"/>
              </a:ext>
            </a:extLst>
          </p:cNvPr>
          <p:cNvSpPr txBox="1"/>
          <p:nvPr/>
        </p:nvSpPr>
        <p:spPr>
          <a:xfrm rot="20208295">
            <a:off x="288955" y="2276117"/>
            <a:ext cx="11407869" cy="2041585"/>
          </a:xfrm>
          <a:custGeom>
            <a:avLst/>
            <a:gdLst>
              <a:gd name="connsiteX0" fmla="*/ 0 w 11407869"/>
              <a:gd name="connsiteY0" fmla="*/ 0 h 2041585"/>
              <a:gd name="connsiteX1" fmla="*/ 442894 w 11407869"/>
              <a:gd name="connsiteY1" fmla="*/ 0 h 2041585"/>
              <a:gd name="connsiteX2" fmla="*/ 771709 w 11407869"/>
              <a:gd name="connsiteY2" fmla="*/ 0 h 2041585"/>
              <a:gd name="connsiteX3" fmla="*/ 1442760 w 11407869"/>
              <a:gd name="connsiteY3" fmla="*/ 0 h 2041585"/>
              <a:gd name="connsiteX4" fmla="*/ 2341968 w 11407869"/>
              <a:gd name="connsiteY4" fmla="*/ 0 h 2041585"/>
              <a:gd name="connsiteX5" fmla="*/ 2898941 w 11407869"/>
              <a:gd name="connsiteY5" fmla="*/ 0 h 2041585"/>
              <a:gd name="connsiteX6" fmla="*/ 3455913 w 11407869"/>
              <a:gd name="connsiteY6" fmla="*/ 0 h 2041585"/>
              <a:gd name="connsiteX7" fmla="*/ 4126964 w 11407869"/>
              <a:gd name="connsiteY7" fmla="*/ 0 h 2041585"/>
              <a:gd name="connsiteX8" fmla="*/ 4912094 w 11407869"/>
              <a:gd name="connsiteY8" fmla="*/ 0 h 2041585"/>
              <a:gd name="connsiteX9" fmla="*/ 5697224 w 11407869"/>
              <a:gd name="connsiteY9" fmla="*/ 0 h 2041585"/>
              <a:gd name="connsiteX10" fmla="*/ 6482354 w 11407869"/>
              <a:gd name="connsiteY10" fmla="*/ 0 h 2041585"/>
              <a:gd name="connsiteX11" fmla="*/ 7381562 w 11407869"/>
              <a:gd name="connsiteY11" fmla="*/ 0 h 2041585"/>
              <a:gd name="connsiteX12" fmla="*/ 8052613 w 11407869"/>
              <a:gd name="connsiteY12" fmla="*/ 0 h 2041585"/>
              <a:gd name="connsiteX13" fmla="*/ 8837743 w 11407869"/>
              <a:gd name="connsiteY13" fmla="*/ 0 h 2041585"/>
              <a:gd name="connsiteX14" fmla="*/ 9508794 w 11407869"/>
              <a:gd name="connsiteY14" fmla="*/ 0 h 2041585"/>
              <a:gd name="connsiteX15" fmla="*/ 10179845 w 11407869"/>
              <a:gd name="connsiteY15" fmla="*/ 0 h 2041585"/>
              <a:gd name="connsiteX16" fmla="*/ 11407869 w 11407869"/>
              <a:gd name="connsiteY16" fmla="*/ 0 h 2041585"/>
              <a:gd name="connsiteX17" fmla="*/ 11407869 w 11407869"/>
              <a:gd name="connsiteY17" fmla="*/ 619281 h 2041585"/>
              <a:gd name="connsiteX18" fmla="*/ 11407869 w 11407869"/>
              <a:gd name="connsiteY18" fmla="*/ 1320225 h 2041585"/>
              <a:gd name="connsiteX19" fmla="*/ 11407869 w 11407869"/>
              <a:gd name="connsiteY19" fmla="*/ 2041585 h 2041585"/>
              <a:gd name="connsiteX20" fmla="*/ 10622739 w 11407869"/>
              <a:gd name="connsiteY20" fmla="*/ 2041585 h 2041585"/>
              <a:gd name="connsiteX21" fmla="*/ 9837609 w 11407869"/>
              <a:gd name="connsiteY21" fmla="*/ 2041585 h 2041585"/>
              <a:gd name="connsiteX22" fmla="*/ 9166558 w 11407869"/>
              <a:gd name="connsiteY22" fmla="*/ 2041585 h 2041585"/>
              <a:gd name="connsiteX23" fmla="*/ 8837743 w 11407869"/>
              <a:gd name="connsiteY23" fmla="*/ 2041585 h 2041585"/>
              <a:gd name="connsiteX24" fmla="*/ 8280771 w 11407869"/>
              <a:gd name="connsiteY24" fmla="*/ 2041585 h 2041585"/>
              <a:gd name="connsiteX25" fmla="*/ 7495641 w 11407869"/>
              <a:gd name="connsiteY25" fmla="*/ 2041585 h 2041585"/>
              <a:gd name="connsiteX26" fmla="*/ 7052747 w 11407869"/>
              <a:gd name="connsiteY26" fmla="*/ 2041585 h 2041585"/>
              <a:gd name="connsiteX27" fmla="*/ 6153539 w 11407869"/>
              <a:gd name="connsiteY27" fmla="*/ 2041585 h 2041585"/>
              <a:gd name="connsiteX28" fmla="*/ 5254330 w 11407869"/>
              <a:gd name="connsiteY28" fmla="*/ 2041585 h 2041585"/>
              <a:gd name="connsiteX29" fmla="*/ 4583279 w 11407869"/>
              <a:gd name="connsiteY29" fmla="*/ 2041585 h 2041585"/>
              <a:gd name="connsiteX30" fmla="*/ 3684071 w 11407869"/>
              <a:gd name="connsiteY30" fmla="*/ 2041585 h 2041585"/>
              <a:gd name="connsiteX31" fmla="*/ 3013020 w 11407869"/>
              <a:gd name="connsiteY31" fmla="*/ 2041585 h 2041585"/>
              <a:gd name="connsiteX32" fmla="*/ 2227890 w 11407869"/>
              <a:gd name="connsiteY32" fmla="*/ 2041585 h 2041585"/>
              <a:gd name="connsiteX33" fmla="*/ 1899075 w 11407869"/>
              <a:gd name="connsiteY33" fmla="*/ 2041585 h 2041585"/>
              <a:gd name="connsiteX34" fmla="*/ 999866 w 11407869"/>
              <a:gd name="connsiteY34" fmla="*/ 2041585 h 2041585"/>
              <a:gd name="connsiteX35" fmla="*/ 0 w 11407869"/>
              <a:gd name="connsiteY35" fmla="*/ 2041585 h 2041585"/>
              <a:gd name="connsiteX36" fmla="*/ 0 w 11407869"/>
              <a:gd name="connsiteY36" fmla="*/ 1340641 h 2041585"/>
              <a:gd name="connsiteX37" fmla="*/ 0 w 11407869"/>
              <a:gd name="connsiteY37" fmla="*/ 700944 h 2041585"/>
              <a:gd name="connsiteX38" fmla="*/ 0 w 11407869"/>
              <a:gd name="connsiteY38" fmla="*/ 0 h 204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07869" h="2041585" fill="none" extrusionOk="0">
                <a:moveTo>
                  <a:pt x="0" y="0"/>
                </a:moveTo>
                <a:cubicBezTo>
                  <a:pt x="123301" y="-17317"/>
                  <a:pt x="304737" y="-12268"/>
                  <a:pt x="442894" y="0"/>
                </a:cubicBezTo>
                <a:cubicBezTo>
                  <a:pt x="581051" y="12268"/>
                  <a:pt x="609477" y="-14326"/>
                  <a:pt x="771709" y="0"/>
                </a:cubicBezTo>
                <a:cubicBezTo>
                  <a:pt x="933941" y="14326"/>
                  <a:pt x="1289491" y="-14438"/>
                  <a:pt x="1442760" y="0"/>
                </a:cubicBezTo>
                <a:cubicBezTo>
                  <a:pt x="1596029" y="14438"/>
                  <a:pt x="1897483" y="-9718"/>
                  <a:pt x="2341968" y="0"/>
                </a:cubicBezTo>
                <a:cubicBezTo>
                  <a:pt x="2786453" y="9718"/>
                  <a:pt x="2649881" y="11225"/>
                  <a:pt x="2898941" y="0"/>
                </a:cubicBezTo>
                <a:cubicBezTo>
                  <a:pt x="3148001" y="-11225"/>
                  <a:pt x="3341356" y="-14879"/>
                  <a:pt x="3455913" y="0"/>
                </a:cubicBezTo>
                <a:cubicBezTo>
                  <a:pt x="3570470" y="14879"/>
                  <a:pt x="3802021" y="-33185"/>
                  <a:pt x="4126964" y="0"/>
                </a:cubicBezTo>
                <a:cubicBezTo>
                  <a:pt x="4451907" y="33185"/>
                  <a:pt x="4716830" y="-21360"/>
                  <a:pt x="4912094" y="0"/>
                </a:cubicBezTo>
                <a:cubicBezTo>
                  <a:pt x="5107358" y="21360"/>
                  <a:pt x="5444926" y="-3413"/>
                  <a:pt x="5697224" y="0"/>
                </a:cubicBezTo>
                <a:cubicBezTo>
                  <a:pt x="5949522" y="3413"/>
                  <a:pt x="6225219" y="-34680"/>
                  <a:pt x="6482354" y="0"/>
                </a:cubicBezTo>
                <a:cubicBezTo>
                  <a:pt x="6739489" y="34680"/>
                  <a:pt x="7181862" y="4542"/>
                  <a:pt x="7381562" y="0"/>
                </a:cubicBezTo>
                <a:cubicBezTo>
                  <a:pt x="7581262" y="-4542"/>
                  <a:pt x="7857776" y="32572"/>
                  <a:pt x="8052613" y="0"/>
                </a:cubicBezTo>
                <a:cubicBezTo>
                  <a:pt x="8247450" y="-32572"/>
                  <a:pt x="8596163" y="23111"/>
                  <a:pt x="8837743" y="0"/>
                </a:cubicBezTo>
                <a:cubicBezTo>
                  <a:pt x="9079323" y="-23111"/>
                  <a:pt x="9200317" y="-30366"/>
                  <a:pt x="9508794" y="0"/>
                </a:cubicBezTo>
                <a:cubicBezTo>
                  <a:pt x="9817271" y="30366"/>
                  <a:pt x="10036917" y="-27856"/>
                  <a:pt x="10179845" y="0"/>
                </a:cubicBezTo>
                <a:cubicBezTo>
                  <a:pt x="10322773" y="27856"/>
                  <a:pt x="10848840" y="2895"/>
                  <a:pt x="11407869" y="0"/>
                </a:cubicBezTo>
                <a:cubicBezTo>
                  <a:pt x="11413596" y="258784"/>
                  <a:pt x="11424952" y="419951"/>
                  <a:pt x="11407869" y="619281"/>
                </a:cubicBezTo>
                <a:cubicBezTo>
                  <a:pt x="11390786" y="818611"/>
                  <a:pt x="11380376" y="1045699"/>
                  <a:pt x="11407869" y="1320225"/>
                </a:cubicBezTo>
                <a:cubicBezTo>
                  <a:pt x="11435362" y="1594751"/>
                  <a:pt x="11395633" y="1839731"/>
                  <a:pt x="11407869" y="2041585"/>
                </a:cubicBezTo>
                <a:cubicBezTo>
                  <a:pt x="11113766" y="2025493"/>
                  <a:pt x="10786542" y="2017027"/>
                  <a:pt x="10622739" y="2041585"/>
                </a:cubicBezTo>
                <a:cubicBezTo>
                  <a:pt x="10458936" y="2066144"/>
                  <a:pt x="10151705" y="2048954"/>
                  <a:pt x="9837609" y="2041585"/>
                </a:cubicBezTo>
                <a:cubicBezTo>
                  <a:pt x="9523513" y="2034217"/>
                  <a:pt x="9463470" y="2058184"/>
                  <a:pt x="9166558" y="2041585"/>
                </a:cubicBezTo>
                <a:cubicBezTo>
                  <a:pt x="8869646" y="2024986"/>
                  <a:pt x="8974313" y="2048400"/>
                  <a:pt x="8837743" y="2041585"/>
                </a:cubicBezTo>
                <a:cubicBezTo>
                  <a:pt x="8701174" y="2034770"/>
                  <a:pt x="8484051" y="2063112"/>
                  <a:pt x="8280771" y="2041585"/>
                </a:cubicBezTo>
                <a:cubicBezTo>
                  <a:pt x="8077491" y="2020058"/>
                  <a:pt x="7818445" y="2008349"/>
                  <a:pt x="7495641" y="2041585"/>
                </a:cubicBezTo>
                <a:cubicBezTo>
                  <a:pt x="7172837" y="2074822"/>
                  <a:pt x="7148572" y="2052414"/>
                  <a:pt x="7052747" y="2041585"/>
                </a:cubicBezTo>
                <a:cubicBezTo>
                  <a:pt x="6956922" y="2030756"/>
                  <a:pt x="6484961" y="2020937"/>
                  <a:pt x="6153539" y="2041585"/>
                </a:cubicBezTo>
                <a:cubicBezTo>
                  <a:pt x="5822117" y="2062233"/>
                  <a:pt x="5437942" y="2063190"/>
                  <a:pt x="5254330" y="2041585"/>
                </a:cubicBezTo>
                <a:cubicBezTo>
                  <a:pt x="5070718" y="2019980"/>
                  <a:pt x="4718119" y="2027766"/>
                  <a:pt x="4583279" y="2041585"/>
                </a:cubicBezTo>
                <a:cubicBezTo>
                  <a:pt x="4448439" y="2055404"/>
                  <a:pt x="3884229" y="2048449"/>
                  <a:pt x="3684071" y="2041585"/>
                </a:cubicBezTo>
                <a:cubicBezTo>
                  <a:pt x="3483913" y="2034721"/>
                  <a:pt x="3250804" y="2024169"/>
                  <a:pt x="3013020" y="2041585"/>
                </a:cubicBezTo>
                <a:cubicBezTo>
                  <a:pt x="2775236" y="2059001"/>
                  <a:pt x="2406339" y="2020076"/>
                  <a:pt x="2227890" y="2041585"/>
                </a:cubicBezTo>
                <a:cubicBezTo>
                  <a:pt x="2049441" y="2063095"/>
                  <a:pt x="2023029" y="2050531"/>
                  <a:pt x="1899075" y="2041585"/>
                </a:cubicBezTo>
                <a:cubicBezTo>
                  <a:pt x="1775121" y="2032639"/>
                  <a:pt x="1351321" y="2017155"/>
                  <a:pt x="999866" y="2041585"/>
                </a:cubicBezTo>
                <a:cubicBezTo>
                  <a:pt x="648411" y="2066015"/>
                  <a:pt x="333365" y="2047191"/>
                  <a:pt x="0" y="2041585"/>
                </a:cubicBezTo>
                <a:cubicBezTo>
                  <a:pt x="10574" y="1762340"/>
                  <a:pt x="10602" y="1662892"/>
                  <a:pt x="0" y="1340641"/>
                </a:cubicBezTo>
                <a:cubicBezTo>
                  <a:pt x="-10602" y="1018390"/>
                  <a:pt x="30817" y="987289"/>
                  <a:pt x="0" y="700944"/>
                </a:cubicBezTo>
                <a:cubicBezTo>
                  <a:pt x="-30817" y="414599"/>
                  <a:pt x="20997" y="293440"/>
                  <a:pt x="0" y="0"/>
                </a:cubicBezTo>
                <a:close/>
              </a:path>
              <a:path w="11407869" h="2041585" stroke="0" extrusionOk="0">
                <a:moveTo>
                  <a:pt x="0" y="0"/>
                </a:moveTo>
                <a:cubicBezTo>
                  <a:pt x="179595" y="24981"/>
                  <a:pt x="332667" y="8025"/>
                  <a:pt x="556972" y="0"/>
                </a:cubicBezTo>
                <a:cubicBezTo>
                  <a:pt x="781277" y="-8025"/>
                  <a:pt x="735739" y="14520"/>
                  <a:pt x="885787" y="0"/>
                </a:cubicBezTo>
                <a:cubicBezTo>
                  <a:pt x="1035836" y="-14520"/>
                  <a:pt x="1411558" y="41802"/>
                  <a:pt x="1784996" y="0"/>
                </a:cubicBezTo>
                <a:cubicBezTo>
                  <a:pt x="2158434" y="-41802"/>
                  <a:pt x="2086864" y="23799"/>
                  <a:pt x="2341968" y="0"/>
                </a:cubicBezTo>
                <a:cubicBezTo>
                  <a:pt x="2597072" y="-23799"/>
                  <a:pt x="2726170" y="216"/>
                  <a:pt x="2898941" y="0"/>
                </a:cubicBezTo>
                <a:cubicBezTo>
                  <a:pt x="3071712" y="-216"/>
                  <a:pt x="3382425" y="-41255"/>
                  <a:pt x="3798149" y="0"/>
                </a:cubicBezTo>
                <a:cubicBezTo>
                  <a:pt x="4213873" y="41255"/>
                  <a:pt x="4146325" y="20266"/>
                  <a:pt x="4241043" y="0"/>
                </a:cubicBezTo>
                <a:cubicBezTo>
                  <a:pt x="4335761" y="-20266"/>
                  <a:pt x="4928784" y="6018"/>
                  <a:pt x="5140252" y="0"/>
                </a:cubicBezTo>
                <a:cubicBezTo>
                  <a:pt x="5351720" y="-6018"/>
                  <a:pt x="5769063" y="-41592"/>
                  <a:pt x="6039460" y="0"/>
                </a:cubicBezTo>
                <a:cubicBezTo>
                  <a:pt x="6309857" y="41592"/>
                  <a:pt x="6454034" y="-6692"/>
                  <a:pt x="6710511" y="0"/>
                </a:cubicBezTo>
                <a:cubicBezTo>
                  <a:pt x="6966988" y="6692"/>
                  <a:pt x="7377495" y="-13428"/>
                  <a:pt x="7609720" y="0"/>
                </a:cubicBezTo>
                <a:cubicBezTo>
                  <a:pt x="7841945" y="13428"/>
                  <a:pt x="7987476" y="-2559"/>
                  <a:pt x="8166692" y="0"/>
                </a:cubicBezTo>
                <a:cubicBezTo>
                  <a:pt x="8345908" y="2559"/>
                  <a:pt x="8485542" y="12662"/>
                  <a:pt x="8723665" y="0"/>
                </a:cubicBezTo>
                <a:cubicBezTo>
                  <a:pt x="8961788" y="-12662"/>
                  <a:pt x="9304923" y="-5672"/>
                  <a:pt x="9508794" y="0"/>
                </a:cubicBezTo>
                <a:cubicBezTo>
                  <a:pt x="9712665" y="5672"/>
                  <a:pt x="9948504" y="-20201"/>
                  <a:pt x="10065767" y="0"/>
                </a:cubicBezTo>
                <a:cubicBezTo>
                  <a:pt x="10183030" y="20201"/>
                  <a:pt x="10854237" y="53065"/>
                  <a:pt x="11407869" y="0"/>
                </a:cubicBezTo>
                <a:cubicBezTo>
                  <a:pt x="11420873" y="352539"/>
                  <a:pt x="11432912" y="486301"/>
                  <a:pt x="11407869" y="721360"/>
                </a:cubicBezTo>
                <a:cubicBezTo>
                  <a:pt x="11382826" y="956419"/>
                  <a:pt x="11398212" y="1266715"/>
                  <a:pt x="11407869" y="1422304"/>
                </a:cubicBezTo>
                <a:cubicBezTo>
                  <a:pt x="11417526" y="1577893"/>
                  <a:pt x="11407031" y="1773092"/>
                  <a:pt x="11407869" y="2041585"/>
                </a:cubicBezTo>
                <a:cubicBezTo>
                  <a:pt x="11322913" y="2027594"/>
                  <a:pt x="11179120" y="2055493"/>
                  <a:pt x="11079054" y="2041585"/>
                </a:cubicBezTo>
                <a:cubicBezTo>
                  <a:pt x="10978988" y="2027677"/>
                  <a:pt x="10410515" y="2005137"/>
                  <a:pt x="10179845" y="2041585"/>
                </a:cubicBezTo>
                <a:cubicBezTo>
                  <a:pt x="9949175" y="2078033"/>
                  <a:pt x="9805518" y="2072178"/>
                  <a:pt x="9508794" y="2041585"/>
                </a:cubicBezTo>
                <a:cubicBezTo>
                  <a:pt x="9212070" y="2010992"/>
                  <a:pt x="9157192" y="2062415"/>
                  <a:pt x="9065901" y="2041585"/>
                </a:cubicBezTo>
                <a:cubicBezTo>
                  <a:pt x="8974610" y="2020755"/>
                  <a:pt x="8550482" y="2015936"/>
                  <a:pt x="8394849" y="2041585"/>
                </a:cubicBezTo>
                <a:cubicBezTo>
                  <a:pt x="8239216" y="2067234"/>
                  <a:pt x="8184186" y="2055032"/>
                  <a:pt x="8066034" y="2041585"/>
                </a:cubicBezTo>
                <a:cubicBezTo>
                  <a:pt x="7947882" y="2028138"/>
                  <a:pt x="7856163" y="2040317"/>
                  <a:pt x="7737219" y="2041585"/>
                </a:cubicBezTo>
                <a:cubicBezTo>
                  <a:pt x="7618275" y="2042853"/>
                  <a:pt x="7352781" y="2038253"/>
                  <a:pt x="7066168" y="2041585"/>
                </a:cubicBezTo>
                <a:cubicBezTo>
                  <a:pt x="6779555" y="2044917"/>
                  <a:pt x="6766564" y="2051934"/>
                  <a:pt x="6623275" y="2041585"/>
                </a:cubicBezTo>
                <a:cubicBezTo>
                  <a:pt x="6479986" y="2031236"/>
                  <a:pt x="6071826" y="2009662"/>
                  <a:pt x="5838145" y="2041585"/>
                </a:cubicBezTo>
                <a:cubicBezTo>
                  <a:pt x="5604464" y="2073509"/>
                  <a:pt x="5592850" y="2029897"/>
                  <a:pt x="5395251" y="2041585"/>
                </a:cubicBezTo>
                <a:cubicBezTo>
                  <a:pt x="5197652" y="2053273"/>
                  <a:pt x="4891883" y="2060505"/>
                  <a:pt x="4610121" y="2041585"/>
                </a:cubicBezTo>
                <a:cubicBezTo>
                  <a:pt x="4328359" y="2022666"/>
                  <a:pt x="4352778" y="2047052"/>
                  <a:pt x="4281306" y="2041585"/>
                </a:cubicBezTo>
                <a:cubicBezTo>
                  <a:pt x="4209834" y="2036118"/>
                  <a:pt x="3693685" y="2021657"/>
                  <a:pt x="3496176" y="2041585"/>
                </a:cubicBezTo>
                <a:cubicBezTo>
                  <a:pt x="3298667" y="2061514"/>
                  <a:pt x="3202399" y="2020816"/>
                  <a:pt x="3053283" y="2041585"/>
                </a:cubicBezTo>
                <a:cubicBezTo>
                  <a:pt x="2904167" y="2062354"/>
                  <a:pt x="2814917" y="2038663"/>
                  <a:pt x="2724468" y="2041585"/>
                </a:cubicBezTo>
                <a:cubicBezTo>
                  <a:pt x="2634020" y="2044507"/>
                  <a:pt x="2458691" y="2050233"/>
                  <a:pt x="2281574" y="2041585"/>
                </a:cubicBezTo>
                <a:cubicBezTo>
                  <a:pt x="2104457" y="2032937"/>
                  <a:pt x="1726478" y="2060647"/>
                  <a:pt x="1496444" y="2041585"/>
                </a:cubicBezTo>
                <a:cubicBezTo>
                  <a:pt x="1266410" y="2022524"/>
                  <a:pt x="1227543" y="2049260"/>
                  <a:pt x="1053550" y="2041585"/>
                </a:cubicBezTo>
                <a:cubicBezTo>
                  <a:pt x="879557" y="2033910"/>
                  <a:pt x="799733" y="2027585"/>
                  <a:pt x="724735" y="2041585"/>
                </a:cubicBezTo>
                <a:cubicBezTo>
                  <a:pt x="649737" y="2055585"/>
                  <a:pt x="279724" y="2061831"/>
                  <a:pt x="0" y="2041585"/>
                </a:cubicBezTo>
                <a:cubicBezTo>
                  <a:pt x="-25378" y="1846742"/>
                  <a:pt x="5910" y="1694331"/>
                  <a:pt x="0" y="1381473"/>
                </a:cubicBezTo>
                <a:cubicBezTo>
                  <a:pt x="-5910" y="1068615"/>
                  <a:pt x="-30866" y="941119"/>
                  <a:pt x="0" y="762192"/>
                </a:cubicBezTo>
                <a:cubicBezTo>
                  <a:pt x="30866" y="583265"/>
                  <a:pt x="-14178" y="354368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492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indent="0" algn="ctr">
              <a:spcBef>
                <a:spcPts val="40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“…</a:t>
            </a:r>
            <a:r>
              <a:rPr lang="en-US" sz="4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showstopper, but very complicated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…” </a:t>
            </a:r>
            <a:r>
              <a:rPr lang="en-US" sz="4000" b="1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Requires a (Convincing) </a:t>
            </a:r>
          </a:p>
          <a:p>
            <a:pPr marL="0" indent="0" algn="ctr">
              <a:spcBef>
                <a:spcPts val="40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en-US" sz="4000" b="1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318521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C3B9DE-9E57-BEC5-06C0-09E81B3E2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4783"/>
            <a:ext cx="10058400" cy="1066800"/>
          </a:xfrm>
        </p:spPr>
        <p:txBody>
          <a:bodyPr>
            <a:normAutofit/>
          </a:bodyPr>
          <a:lstStyle/>
          <a:p>
            <a:r>
              <a:rPr lang="en-US" sz="4800" dirty="0"/>
              <a:t>10+ TeV </a:t>
            </a:r>
            <a:r>
              <a:rPr lang="en-US" sz="4800" dirty="0" err="1"/>
              <a:t>pCM</a:t>
            </a:r>
            <a:r>
              <a:rPr lang="en-US" sz="4800" dirty="0"/>
              <a:t> Colliders - Summary</a:t>
            </a:r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9A961CE2-5D58-E546-A290-37849F565F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39799"/>
              </p:ext>
            </p:extLst>
          </p:nvPr>
        </p:nvGraphicFramePr>
        <p:xfrm>
          <a:off x="310894" y="1905000"/>
          <a:ext cx="11652507" cy="3489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37018">
                  <a:extLst>
                    <a:ext uri="{9D8B030D-6E8A-4147-A177-3AD203B41FA5}">
                      <a16:colId xmlns:a16="http://schemas.microsoft.com/office/drawing/2014/main" val="1820928592"/>
                    </a:ext>
                  </a:extLst>
                </a:gridCol>
                <a:gridCol w="1192269">
                  <a:extLst>
                    <a:ext uri="{9D8B030D-6E8A-4147-A177-3AD203B41FA5}">
                      <a16:colId xmlns:a16="http://schemas.microsoft.com/office/drawing/2014/main" val="1635114527"/>
                    </a:ext>
                  </a:extLst>
                </a:gridCol>
                <a:gridCol w="1664644">
                  <a:extLst>
                    <a:ext uri="{9D8B030D-6E8A-4147-A177-3AD203B41FA5}">
                      <a16:colId xmlns:a16="http://schemas.microsoft.com/office/drawing/2014/main" val="3489904982"/>
                    </a:ext>
                  </a:extLst>
                </a:gridCol>
                <a:gridCol w="1664644">
                  <a:extLst>
                    <a:ext uri="{9D8B030D-6E8A-4147-A177-3AD203B41FA5}">
                      <a16:colId xmlns:a16="http://schemas.microsoft.com/office/drawing/2014/main" val="2302826623"/>
                    </a:ext>
                  </a:extLst>
                </a:gridCol>
                <a:gridCol w="1664644">
                  <a:extLst>
                    <a:ext uri="{9D8B030D-6E8A-4147-A177-3AD203B41FA5}">
                      <a16:colId xmlns:a16="http://schemas.microsoft.com/office/drawing/2014/main" val="1827485264"/>
                    </a:ext>
                  </a:extLst>
                </a:gridCol>
                <a:gridCol w="1664644">
                  <a:extLst>
                    <a:ext uri="{9D8B030D-6E8A-4147-A177-3AD203B41FA5}">
                      <a16:colId xmlns:a16="http://schemas.microsoft.com/office/drawing/2014/main" val="1789676420"/>
                    </a:ext>
                  </a:extLst>
                </a:gridCol>
                <a:gridCol w="1664644">
                  <a:extLst>
                    <a:ext uri="{9D8B030D-6E8A-4147-A177-3AD203B41FA5}">
                      <a16:colId xmlns:a16="http://schemas.microsoft.com/office/drawing/2014/main" val="3962691229"/>
                    </a:ext>
                  </a:extLst>
                </a:gridCol>
              </a:tblGrid>
              <a:tr h="428704">
                <a:tc>
                  <a:txBody>
                    <a:bodyPr/>
                    <a:lstStyle/>
                    <a:p>
                      <a:endParaRPr lang="en-US" sz="1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CME (</a:t>
                      </a:r>
                      <a:r>
                        <a:rPr lang="en-US" sz="2000" dirty="0" err="1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TeV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US" sz="20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Lumi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per IP (10^34)</a:t>
                      </a:r>
                      <a:endParaRPr lang="en-US" sz="20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Years, pre-project R&amp;D</a:t>
                      </a:r>
                      <a:endParaRPr lang="en-US" sz="20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Years to 1</a:t>
                      </a:r>
                      <a:r>
                        <a:rPr lang="en-US" sz="2000" baseline="300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physics</a:t>
                      </a:r>
                      <a:endParaRPr lang="en-US" sz="20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Cost range (2021 B$)</a:t>
                      </a:r>
                      <a:endParaRPr lang="en-US" sz="20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Electric Power (MW)</a:t>
                      </a:r>
                      <a:endParaRPr lang="en-US" sz="20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52644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BF2B4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MuColl</a:t>
                      </a:r>
                      <a:r>
                        <a:rPr lang="en-US" sz="2800" b="1" dirty="0">
                          <a:solidFill>
                            <a:srgbClr val="BF2B4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-FNAL   </a:t>
                      </a:r>
                      <a:r>
                        <a:rPr lang="en-US" sz="2800" b="1" i="1" dirty="0">
                          <a:solidFill>
                            <a:srgbClr val="BF2B4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μ</a:t>
                      </a:r>
                      <a:r>
                        <a:rPr lang="en-US" sz="2800" b="1" i="1" baseline="30000" dirty="0">
                          <a:solidFill>
                            <a:srgbClr val="BF2B4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r>
                        <a:rPr lang="el-GR" sz="2800" b="1" i="1" dirty="0">
                          <a:solidFill>
                            <a:srgbClr val="BF2B4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μ</a:t>
                      </a:r>
                      <a:r>
                        <a:rPr lang="en-US" sz="2800" b="1" i="1" baseline="30000" dirty="0">
                          <a:solidFill>
                            <a:srgbClr val="BF2B4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−</a:t>
                      </a:r>
                      <a:endParaRPr lang="en-US" sz="2800" b="1" dirty="0">
                        <a:solidFill>
                          <a:srgbClr val="BF2B4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6-10</a:t>
                      </a:r>
                      <a:endParaRPr lang="en-US" sz="2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n-US" sz="2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&gt;10</a:t>
                      </a:r>
                      <a:endParaRPr lang="en-US" sz="2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19-24</a:t>
                      </a:r>
                      <a:endParaRPr lang="en-US" sz="2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12-18</a:t>
                      </a:r>
                      <a:endParaRPr lang="en-US" sz="2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(300)</a:t>
                      </a:r>
                      <a:endParaRPr lang="en-US" sz="2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6460814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Plasma WFA    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−</a:t>
                      </a:r>
                      <a:endParaRPr lang="en-US" sz="28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en-US" sz="2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n-US" sz="2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&gt;10</a:t>
                      </a:r>
                      <a:endParaRPr lang="en-US" sz="2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&gt;25</a:t>
                      </a:r>
                      <a:endParaRPr lang="en-US" sz="2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18-50</a:t>
                      </a:r>
                      <a:endParaRPr lang="en-US" sz="2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(600)</a:t>
                      </a:r>
                      <a:endParaRPr lang="en-US" sz="2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1046563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FCChh-100</a:t>
                      </a:r>
                      <a:endParaRPr lang="en-US" sz="2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SPPC     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pp</a:t>
                      </a:r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en-US" sz="2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&gt;10</a:t>
                      </a:r>
                      <a:endParaRPr lang="en-US" sz="28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&gt;25</a:t>
                      </a:r>
                      <a:endParaRPr lang="en-US" sz="28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30-50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30-80</a:t>
                      </a:r>
                      <a:endParaRPr lang="en-US" sz="2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~560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~400</a:t>
                      </a:r>
                      <a:endParaRPr lang="en-US" sz="2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1805266"/>
                  </a:ext>
                </a:extLst>
              </a:tr>
            </a:tbl>
          </a:graphicData>
        </a:graphic>
      </p:graphicFrame>
      <p:pic>
        <p:nvPicPr>
          <p:cNvPr id="8" name="Picture 7" descr="A logo with a blue circle&#10;&#10;Description automatically generated">
            <a:extLst>
              <a:ext uri="{FF2B5EF4-FFF2-40B4-BE49-F238E27FC236}">
                <a16:creationId xmlns:a16="http://schemas.microsoft.com/office/drawing/2014/main" id="{C0EF14AA-1463-EC78-1ECE-BF05D36F8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06" y="5713071"/>
            <a:ext cx="1568195" cy="992529"/>
          </a:xfrm>
          <a:prstGeom prst="rect">
            <a:avLst/>
          </a:prstGeom>
          <a:effectLst>
            <a:glow rad="228600">
              <a:schemeClr val="bg1">
                <a:lumMod val="50000"/>
                <a:alpha val="40000"/>
              </a:schemeClr>
            </a:glo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F38966-48F8-C246-0AAB-A651D42AB114}"/>
              </a:ext>
            </a:extLst>
          </p:cNvPr>
          <p:cNvSpPr/>
          <p:nvPr/>
        </p:nvSpPr>
        <p:spPr>
          <a:xfrm>
            <a:off x="152400" y="1830730"/>
            <a:ext cx="11887200" cy="1750670"/>
          </a:xfrm>
          <a:prstGeom prst="roundRect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B37718-016E-5016-D469-4715F61282C3}"/>
              </a:ext>
            </a:extLst>
          </p:cNvPr>
          <p:cNvSpPr txBox="1"/>
          <p:nvPr/>
        </p:nvSpPr>
        <p:spPr>
          <a:xfrm>
            <a:off x="228599" y="5667512"/>
            <a:ext cx="10439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From the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Snowmass’21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Implementation Task Force </a:t>
            </a:r>
            <a:r>
              <a:rPr lang="en-US" dirty="0"/>
              <a:t>report -  </a:t>
            </a:r>
            <a:r>
              <a:rPr lang="en-US" dirty="0" err="1">
                <a:effectLst/>
                <a:highlight>
                  <a:srgbClr val="FFFF00"/>
                </a:highlight>
                <a:hlinkClick r:id="rId3"/>
              </a:rPr>
              <a:t>T.Roser</a:t>
            </a:r>
            <a:r>
              <a:rPr lang="en-US" dirty="0">
                <a:effectLst/>
                <a:highlight>
                  <a:srgbClr val="FFFF00"/>
                </a:highlight>
                <a:hlinkClick r:id="rId3"/>
              </a:rPr>
              <a:t> </a:t>
            </a:r>
            <a:r>
              <a:rPr lang="en-US" i="1" dirty="0">
                <a:effectLst/>
                <a:highlight>
                  <a:srgbClr val="FFFF00"/>
                </a:highlight>
                <a:hlinkClick r:id="rId3"/>
              </a:rPr>
              <a:t>et al</a:t>
            </a:r>
            <a:r>
              <a:rPr lang="en-US" dirty="0">
                <a:effectLst/>
                <a:highlight>
                  <a:srgbClr val="FFFF00"/>
                </a:highlight>
                <a:hlinkClick r:id="rId3"/>
              </a:rPr>
              <a:t> 2023 </a:t>
            </a:r>
            <a:r>
              <a:rPr lang="en-US" i="1" dirty="0">
                <a:effectLst/>
                <a:highlight>
                  <a:srgbClr val="FFFF00"/>
                </a:highlight>
                <a:hlinkClick r:id="rId3"/>
              </a:rPr>
              <a:t>JINST</a:t>
            </a:r>
            <a:r>
              <a:rPr lang="en-US" dirty="0">
                <a:effectLst/>
                <a:highlight>
                  <a:srgbClr val="FFFF00"/>
                </a:highlight>
                <a:hlinkClick r:id="rId3"/>
              </a:rPr>
              <a:t> </a:t>
            </a:r>
            <a:r>
              <a:rPr lang="en-US" b="1" dirty="0">
                <a:effectLst/>
                <a:highlight>
                  <a:srgbClr val="FFFF00"/>
                </a:highlight>
                <a:hlinkClick r:id="rId3"/>
              </a:rPr>
              <a:t>18</a:t>
            </a:r>
            <a:r>
              <a:rPr lang="en-US" dirty="0">
                <a:effectLst/>
                <a:highlight>
                  <a:srgbClr val="FFFF00"/>
                </a:highlight>
                <a:hlinkClick r:id="rId3"/>
              </a:rPr>
              <a:t> P05018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3483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00B105-1D47-E162-32DB-946B24095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54" y="673613"/>
            <a:ext cx="5591932" cy="3629513"/>
          </a:xfrm>
          <a:prstGeom prst="rect">
            <a:avLst/>
          </a:prstGeom>
        </p:spPr>
      </p:pic>
      <p:pic>
        <p:nvPicPr>
          <p:cNvPr id="4" name="Picture 3" descr="A red and orange light&#10;&#10;Description automatically generated with medium confidence">
            <a:extLst>
              <a:ext uri="{FF2B5EF4-FFF2-40B4-BE49-F238E27FC236}">
                <a16:creationId xmlns:a16="http://schemas.microsoft.com/office/drawing/2014/main" id="{2003E21A-B045-A4AC-D1FF-BE8BB68C9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7" y="4215730"/>
            <a:ext cx="5223148" cy="252576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6BEC991-E30C-456C-9DCA-856FA7C7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61940"/>
            <a:ext cx="11755254" cy="645883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FFFF00"/>
                </a:solidFill>
                <a:highlight>
                  <a:srgbClr val="C8102E"/>
                </a:highlight>
              </a:rPr>
              <a:t>“Trick #3”: </a:t>
            </a:r>
            <a:r>
              <a:rPr lang="en-US" sz="4400" dirty="0">
                <a:highlight>
                  <a:srgbClr val="C8102E"/>
                </a:highlight>
              </a:rPr>
              <a:t>Ultra-High Gradients in Plasma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D6D5F599-511A-3F59-D66F-E2D7EAF894B9}"/>
              </a:ext>
            </a:extLst>
          </p:cNvPr>
          <p:cNvSpPr/>
          <p:nvPr/>
        </p:nvSpPr>
        <p:spPr>
          <a:xfrm>
            <a:off x="4862535" y="5207510"/>
            <a:ext cx="437435" cy="1262885"/>
          </a:xfrm>
          <a:prstGeom prst="leftArrow">
            <a:avLst/>
          </a:prstGeom>
          <a:solidFill>
            <a:srgbClr val="FFFF00"/>
          </a:solidFill>
          <a:ln w="25400">
            <a:solidFill>
              <a:srgbClr val="A5002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9">
            <a:extLst>
              <a:ext uri="{FF2B5EF4-FFF2-40B4-BE49-F238E27FC236}">
                <a16:creationId xmlns:a16="http://schemas.microsoft.com/office/drawing/2014/main" id="{200AC87C-C6CD-472C-AD14-8F8CF1C51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6" y="4266984"/>
            <a:ext cx="3732585" cy="58590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D213479-EA51-45FE-ADD3-CCA505BA8A03}"/>
              </a:ext>
            </a:extLst>
          </p:cNvPr>
          <p:cNvSpPr txBox="1">
            <a:spLocks/>
          </p:cNvSpPr>
          <p:nvPr/>
        </p:nvSpPr>
        <p:spPr>
          <a:xfrm>
            <a:off x="5376792" y="905931"/>
            <a:ext cx="6755641" cy="583131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sz="2800" b="1" dirty="0">
                <a:solidFill>
                  <a:srgbClr val="1A1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 GV/m (in traditional RF accelerators)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10-100 GV/m in plasma</a:t>
            </a:r>
          </a:p>
          <a:p>
            <a:pPr marL="0" indent="0">
              <a:buNone/>
            </a:pPr>
            <a:endParaRPr lang="en-US" sz="1600" b="1" dirty="0">
              <a:solidFill>
                <a:srgbClr val="050C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>
                <a:solidFill>
                  <a:srgbClr val="1A1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ways </a:t>
            </a:r>
            <a:r>
              <a:rPr lang="en-US" dirty="0">
                <a:solidFill>
                  <a:srgbClr val="1A12BA"/>
                </a:solidFill>
              </a:rPr>
              <a:t>to excite plasma (</a:t>
            </a:r>
            <a:r>
              <a:rPr lang="en-US" dirty="0">
                <a:solidFill>
                  <a:srgbClr val="A50021"/>
                </a:solidFill>
              </a:rPr>
              <a:t>drivers</a:t>
            </a:r>
            <a:r>
              <a:rPr lang="en-US" dirty="0">
                <a:solidFill>
                  <a:srgbClr val="1A12BA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10 GeV   (~3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10</a:t>
            </a:r>
            <a:r>
              <a:rPr lang="en-US" kern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17 </a:t>
            </a: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cm</a:t>
            </a:r>
            <a:r>
              <a:rPr lang="en-US" kern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-3</a:t>
            </a: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0.1-0.3 m)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bunch  </a:t>
            </a:r>
            <a:r>
              <a:rPr lang="en-US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9 GeV     (~</a:t>
            </a: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10</a:t>
            </a:r>
            <a:r>
              <a:rPr lang="en-US" kern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17 </a:t>
            </a: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cm</a:t>
            </a:r>
            <a:r>
              <a:rPr lang="en-US" kern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-3</a:t>
            </a: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1.3 m)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p+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bunch </a:t>
            </a:r>
            <a:r>
              <a:rPr lang="en-US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2 GeV    (~</a:t>
            </a: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10</a:t>
            </a:r>
            <a:r>
              <a:rPr lang="en-US" kern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15 </a:t>
            </a: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cm</a:t>
            </a:r>
            <a:r>
              <a:rPr lang="en-US" kern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-3</a:t>
            </a: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10 m)</a:t>
            </a: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A50021"/>
                </a:solidFill>
              </a:rPr>
              <a:t>Impressive </a:t>
            </a:r>
            <a:r>
              <a:rPr lang="en-US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proof-of-principle </a:t>
            </a:r>
            <a:r>
              <a:rPr lang="en-US" dirty="0">
                <a:solidFill>
                  <a:srgbClr val="A50021"/>
                </a:solidFill>
              </a:rPr>
              <a:t>demos!</a:t>
            </a:r>
          </a:p>
          <a:p>
            <a:pPr marL="0" indent="0">
              <a:buNone/>
            </a:pPr>
            <a:endParaRPr lang="en-US" sz="1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In principle, plasma </a:t>
            </a:r>
            <a:r>
              <a:rPr lang="en-US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</a:t>
            </a:r>
            <a:r>
              <a:rPr lang="en-US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>
                <a:solidFill>
                  <a:srgbClr val="A50021"/>
                </a:solidFill>
              </a:rPr>
              <a:t>μ+</a:t>
            </a:r>
            <a:r>
              <a:rPr lang="el-GR" i="1" dirty="0">
                <a:solidFill>
                  <a:srgbClr val="A50021"/>
                </a:solidFill>
              </a:rPr>
              <a:t>μ</a:t>
            </a:r>
            <a:r>
              <a:rPr lang="en-US" i="1" dirty="0">
                <a:solidFill>
                  <a:srgbClr val="A50021"/>
                </a:solidFill>
              </a:rPr>
              <a:t>-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colliders could be feasible</a:t>
            </a:r>
            <a:r>
              <a:rPr lang="en-US" dirty="0">
                <a:solidFill>
                  <a:schemeClr val="tx1"/>
                </a:solidFill>
              </a:rPr>
              <a:t>…staging, cost and power of such TBD</a:t>
            </a:r>
          </a:p>
          <a:p>
            <a:pPr marL="0" indent="0">
              <a:buNone/>
            </a:pPr>
            <a:endParaRPr lang="en-US" sz="1800" dirty="0">
              <a:solidFill>
                <a:srgbClr val="051BF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51BF1"/>
                </a:solidFill>
              </a:rPr>
              <a:t>UHECRs from EM shock waves in the ultra-dense</a:t>
            </a:r>
            <a:r>
              <a:rPr lang="en-US" i="1" dirty="0">
                <a:solidFill>
                  <a:srgbClr val="051BF1"/>
                </a:solidFill>
              </a:rPr>
              <a:t> jets </a:t>
            </a:r>
            <a:r>
              <a:rPr lang="en-US" dirty="0">
                <a:solidFill>
                  <a:srgbClr val="051BF1"/>
                </a:solidFill>
              </a:rPr>
              <a:t>of </a:t>
            </a:r>
            <a:r>
              <a:rPr lang="en-US" dirty="0">
                <a:solidFill>
                  <a:srgbClr val="C00000"/>
                </a:solidFill>
              </a:rPr>
              <a:t>accreting magnetized black holes </a:t>
            </a:r>
            <a:endParaRPr 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390DFF-4196-5784-18FE-DE90DFAD6A21}"/>
              </a:ext>
            </a:extLst>
          </p:cNvPr>
          <p:cNvSpPr txBox="1"/>
          <p:nvPr/>
        </p:nvSpPr>
        <p:spPr>
          <a:xfrm>
            <a:off x="2111433" y="6314282"/>
            <a:ext cx="3100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Zetta eV (</a:t>
            </a:r>
            <a:r>
              <a:rPr lang="en-US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10</a:t>
            </a:r>
            <a:r>
              <a:rPr lang="en-US" sz="2000" b="1" kern="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21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particles</a:t>
            </a:r>
          </a:p>
        </p:txBody>
      </p:sp>
    </p:spTree>
    <p:extLst>
      <p:ext uri="{BB962C8B-B14F-4D97-AF65-F5344CB8AC3E}">
        <p14:creationId xmlns:p14="http://schemas.microsoft.com/office/powerpoint/2010/main" val="45825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75178-FB47-A063-73DE-E49404724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FBF68-90E8-5D5A-27FA-026AFEC0F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04" y="0"/>
            <a:ext cx="11660465" cy="1231295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Ultimate Colliders</a:t>
            </a:r>
            <a:endParaRPr lang="en-US" sz="6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8D221C-2D45-AF58-4DC7-1F78BB571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06" y="2133600"/>
            <a:ext cx="11838540" cy="35835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D87900-46CB-C133-5F46-F3E3BBABB2A9}"/>
              </a:ext>
            </a:extLst>
          </p:cNvPr>
          <p:cNvSpPr txBox="1"/>
          <p:nvPr/>
        </p:nvSpPr>
        <p:spPr>
          <a:xfrm>
            <a:off x="381000" y="6371513"/>
            <a:ext cx="1162717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highlight>
                  <a:srgbClr val="FFFF00"/>
                </a:highlight>
                <a:cs typeface="Courier New" panose="02070309020205020404" pitchFamily="49" charset="0"/>
              </a:rPr>
              <a:t>V.Shiltsev</a:t>
            </a:r>
            <a:r>
              <a:rPr lang="en-US" sz="2000" dirty="0">
                <a:highlight>
                  <a:srgbClr val="FFFF00"/>
                </a:highlight>
                <a:cs typeface="Courier New" panose="02070309020205020404" pitchFamily="49" charset="0"/>
              </a:rPr>
              <a:t>, </a:t>
            </a:r>
            <a:r>
              <a:rPr lang="en-US" sz="2000" i="1" dirty="0">
                <a:highlight>
                  <a:srgbClr val="FFFF00"/>
                </a:highlight>
                <a:cs typeface="Courier New" panose="02070309020205020404" pitchFamily="49" charset="0"/>
              </a:rPr>
              <a:t>“Ultimate Colliders” </a:t>
            </a:r>
            <a:r>
              <a:rPr lang="en-US" sz="2000" dirty="0">
                <a:highlight>
                  <a:srgbClr val="FFFF00"/>
                </a:highlight>
                <a:cs typeface="Courier New" panose="02070309020205020404" pitchFamily="49" charset="0"/>
              </a:rPr>
              <a:t>(Oxford Encyclopedia, 2023);    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://arxiv.org/abs/2309.15960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4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AC079A81-9707-8717-BD22-3BA1E8123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181"/>
            <a:ext cx="9144000" cy="6751638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>
                <a:lumMod val="6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>
            <a:extLst>
              <a:ext uri="{FF2B5EF4-FFF2-40B4-BE49-F238E27FC236}">
                <a16:creationId xmlns:a16="http://schemas.microsoft.com/office/drawing/2014/main" id="{F8146643-F3FA-123A-F50F-34D8577AB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57" y="88901"/>
            <a:ext cx="40481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>
            <a:extLst>
              <a:ext uri="{FF2B5EF4-FFF2-40B4-BE49-F238E27FC236}">
                <a16:creationId xmlns:a16="http://schemas.microsoft.com/office/drawing/2014/main" id="{4C253EDB-0B9F-3D79-6FF4-71400FA84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670" y="952501"/>
            <a:ext cx="435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31CFA664-1BCB-9F3C-07F4-0B8358B87075}"/>
              </a:ext>
            </a:extLst>
          </p:cNvPr>
          <p:cNvSpPr txBox="1">
            <a:spLocks/>
          </p:cNvSpPr>
          <p:nvPr/>
        </p:nvSpPr>
        <p:spPr>
          <a:xfrm>
            <a:off x="304800" y="-76200"/>
            <a:ext cx="198120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Slab" pitchFamily="2" charset="0"/>
                <a:cs typeface="Arial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2011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03B3E-30A6-7482-5B48-E11F431CF091}"/>
              </a:ext>
            </a:extLst>
          </p:cNvPr>
          <p:cNvSpPr txBox="1"/>
          <p:nvPr/>
        </p:nvSpPr>
        <p:spPr>
          <a:xfrm>
            <a:off x="83634" y="1828800"/>
            <a:ext cx="2951449" cy="2428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Le Roy mort, </a:t>
            </a:r>
          </a:p>
          <a:p>
            <a:pPr>
              <a:lnSpc>
                <a:spcPct val="150000"/>
              </a:lnSpc>
            </a:pPr>
            <a:r>
              <a:rPr lang="fr-FR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Vive le Roy!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49" y="40801"/>
            <a:ext cx="11582400" cy="105164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Factors and Limits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66953"/>
            <a:ext cx="11201400" cy="5440385"/>
          </a:xfrm>
        </p:spPr>
        <p:txBody>
          <a:bodyPr/>
          <a:lstStyle/>
          <a:p>
            <a:r>
              <a:rPr lang="en-US" sz="2800" dirty="0"/>
              <a:t>Main factors to consider feasibility of future colliders used to be </a:t>
            </a:r>
          </a:p>
          <a:p>
            <a:pPr lvl="1"/>
            <a:r>
              <a:rPr lang="en-US" sz="2400" dirty="0">
                <a:solidFill>
                  <a:srgbClr val="C00000"/>
                </a:solidFill>
              </a:rPr>
              <a:t>Feasibility of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dirty="0">
                <a:solidFill>
                  <a:srgbClr val="C00000"/>
                </a:solidFill>
              </a:rPr>
              <a:t>nergy</a:t>
            </a:r>
          </a:p>
          <a:p>
            <a:pPr lvl="1"/>
            <a:r>
              <a:rPr lang="en-US" sz="2400" dirty="0">
                <a:solidFill>
                  <a:srgbClr val="C00000"/>
                </a:solidFill>
              </a:rPr>
              <a:t>Feasibility of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400" dirty="0">
                <a:solidFill>
                  <a:srgbClr val="C00000"/>
                </a:solidFill>
              </a:rPr>
              <a:t>uminosity </a:t>
            </a:r>
          </a:p>
          <a:p>
            <a:pPr lvl="1"/>
            <a:r>
              <a:rPr lang="en-US" sz="2400" dirty="0">
                <a:solidFill>
                  <a:srgbClr val="C00000"/>
                </a:solidFill>
              </a:rPr>
              <a:t>Feasibility of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400" dirty="0">
                <a:solidFill>
                  <a:srgbClr val="C00000"/>
                </a:solidFill>
              </a:rPr>
              <a:t>ost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/>
              <a:t>The </a:t>
            </a:r>
            <a:r>
              <a:rPr lang="en-US" sz="2800" i="1" dirty="0"/>
              <a:t>European Strategy </a:t>
            </a:r>
            <a:r>
              <a:rPr lang="en-US" sz="2800" dirty="0"/>
              <a:t>(2019, 2025) and </a:t>
            </a:r>
            <a:r>
              <a:rPr lang="en-US" sz="2800" i="1" dirty="0"/>
              <a:t>Snowmass’21 </a:t>
            </a:r>
            <a:r>
              <a:rPr lang="en-US" sz="2800" dirty="0"/>
              <a:t>(2020-2023) discussions revealed additional limits:</a:t>
            </a:r>
          </a:p>
          <a:p>
            <a:pPr lvl="1"/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r>
              <a:rPr lang="en-US" sz="2400" dirty="0">
                <a:solidFill>
                  <a:srgbClr val="C00000"/>
                </a:solidFill>
              </a:rPr>
              <a:t> to construct and commission</a:t>
            </a:r>
          </a:p>
          <a:p>
            <a:pPr lvl="1"/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Societal limits</a:t>
            </a:r>
            <a:r>
              <a:rPr lang="en-US" sz="2400" dirty="0">
                <a:solidFill>
                  <a:srgbClr val="C00000"/>
                </a:solidFill>
              </a:rPr>
              <a:t>: # of experts, size of facility, radiation, </a:t>
            </a:r>
            <a:r>
              <a:rPr lang="en-US" sz="2400" dirty="0" err="1">
                <a:solidFill>
                  <a:srgbClr val="C00000"/>
                </a:solidFill>
              </a:rPr>
              <a:t>etc</a:t>
            </a:r>
            <a:endParaRPr lang="en-US" sz="2400" dirty="0">
              <a:solidFill>
                <a:srgbClr val="C00000"/>
              </a:solidFill>
            </a:endParaRPr>
          </a:p>
          <a:p>
            <a:pPr lvl="1"/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impacts</a:t>
            </a:r>
            <a:r>
              <a:rPr lang="en-US" sz="2400" dirty="0">
                <a:solidFill>
                  <a:srgbClr val="C00000"/>
                </a:solidFill>
              </a:rPr>
              <a:t>: power consumption, carbon footprints, scarcity of resources (</a:t>
            </a:r>
            <a:r>
              <a:rPr lang="en-US" sz="2400" i="1" dirty="0">
                <a:solidFill>
                  <a:srgbClr val="C00000"/>
                </a:solidFill>
              </a:rPr>
              <a:t>He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i="1" dirty="0">
                <a:solidFill>
                  <a:srgbClr val="C00000"/>
                </a:solidFill>
              </a:rPr>
              <a:t>Nb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i="1" dirty="0">
                <a:solidFill>
                  <a:srgbClr val="C00000"/>
                </a:solidFill>
              </a:rPr>
              <a:t>W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etc</a:t>
            </a:r>
            <a:r>
              <a:rPr lang="en-US" sz="2400" dirty="0">
                <a:solidFill>
                  <a:srgbClr val="C00000"/>
                </a:solidFill>
              </a:rPr>
              <a:t>), excavated materials, </a:t>
            </a:r>
            <a:r>
              <a:rPr lang="en-US" sz="2400" dirty="0" err="1">
                <a:solidFill>
                  <a:srgbClr val="C00000"/>
                </a:solidFill>
              </a:rPr>
              <a:t>etc</a:t>
            </a:r>
            <a:endParaRPr lang="en-US" sz="2400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600" i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B4ACE0-88AA-47E7-A406-46CF5E597C97}"/>
              </a:ext>
            </a:extLst>
          </p:cNvPr>
          <p:cNvSpPr txBox="1"/>
          <p:nvPr/>
        </p:nvSpPr>
        <p:spPr>
          <a:xfrm>
            <a:off x="1553796" y="6196281"/>
            <a:ext cx="97273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Here we will only briefly touch some important points</a:t>
            </a:r>
          </a:p>
          <a:p>
            <a:endParaRPr lang="en-US" sz="48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68967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70296-CF7C-4DFD-A4E7-AF88A37C7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1601"/>
            <a:ext cx="9830024" cy="966741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Limits on </a:t>
            </a:r>
            <a:r>
              <a:rPr lang="en-US" sz="6000" dirty="0">
                <a:solidFill>
                  <a:srgbClr val="FFFF00"/>
                </a:solidFill>
              </a:rPr>
              <a:t>Energy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0F02E8F-FE62-426E-8CED-A872D90A547A}"/>
              </a:ext>
            </a:extLst>
          </p:cNvPr>
          <p:cNvSpPr txBox="1">
            <a:spLocks/>
          </p:cNvSpPr>
          <p:nvPr/>
        </p:nvSpPr>
        <p:spPr>
          <a:xfrm>
            <a:off x="381000" y="1371966"/>
            <a:ext cx="7010400" cy="68996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Synchrotron radiation defines 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linear vs circular if 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</a:t>
            </a:r>
            <a:r>
              <a:rPr lang="en-US" sz="2000" i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SR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&lt; 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</a:t>
            </a:r>
            <a:endParaRPr lang="en-US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9BD29AA-CC5E-473C-8CFA-C914D8742835}"/>
              </a:ext>
            </a:extLst>
          </p:cNvPr>
          <p:cNvSpPr txBox="1">
            <a:spLocks/>
          </p:cNvSpPr>
          <p:nvPr/>
        </p:nvSpPr>
        <p:spPr>
          <a:xfrm>
            <a:off x="1953420" y="3010270"/>
            <a:ext cx="4811137" cy="29886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rgbClr val="B83A4B"/>
              </a:buClr>
              <a:buFontTx/>
              <a:buNone/>
              <a:defRPr sz="1500" kern="1200">
                <a:solidFill>
                  <a:srgbClr val="B83A4B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350044" indent="-129779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647700" indent="-129779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990600" indent="-129779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05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248966" indent="-129779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050" b="0" i="1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5">
                <a:extLst>
                  <a:ext uri="{FF2B5EF4-FFF2-40B4-BE49-F238E27FC236}">
                    <a16:creationId xmlns:a16="http://schemas.microsoft.com/office/drawing/2014/main" id="{F2689BC3-3D43-4AC7-A926-5937DC9E28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91400" y="76668"/>
                <a:ext cx="4724176" cy="2627123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lIns="0" tIns="45720" rIns="91440" bIns="4572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buClr>
                    <a:srgbClr val="B83A4B"/>
                  </a:buClr>
                  <a:buFontTx/>
                  <a:buNone/>
                  <a:defRPr sz="105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1pPr>
                <a:lvl2pPr marL="350044" indent="-129779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chemeClr val="tx1"/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2pPr>
                <a:lvl3pPr marL="647700" indent="-129779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buClr>
                    <a:srgbClr val="B83A4B"/>
                  </a:buClr>
                  <a:buSzPct val="110000"/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chemeClr val="tx1"/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3pPr>
                <a:lvl4pPr marL="990600" indent="-129779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050" kern="1200">
                    <a:solidFill>
                      <a:schemeClr val="tx1"/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4pPr>
                <a:lvl5pPr marL="1248966" indent="-129779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050" b="0" i="1" kern="1200">
                    <a:solidFill>
                      <a:schemeClr val="tx1"/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C00000"/>
                    </a:solidFill>
                  </a:rPr>
                  <a:t>for e-/e+: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𝑐𝑚</m:t>
                        </m:r>
                      </m:sub>
                    </m:sSub>
                    <m:r>
                      <a:rPr lang="en-US" sz="2200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≤500 </m:t>
                    </m:r>
                    <m:r>
                      <a:rPr lang="en-US" sz="2200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𝐺𝑒𝑉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num>
                              <m:den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𝑘𝑚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C00000"/>
                    </a:solidFill>
                  </a:rPr>
                  <a:t>for muons: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𝑐𝑚</m:t>
                        </m:r>
                      </m:sub>
                    </m:sSub>
                    <m:r>
                      <a:rPr lang="en-US" sz="2200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≤600 </m:t>
                    </m:r>
                    <m:r>
                      <a:rPr lang="en-US" sz="2200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𝑇𝑒𝑉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num>
                              <m:den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𝑘𝑚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C00000"/>
                    </a:solidFill>
                  </a:rPr>
                  <a:t>for protons: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𝑐𝑚</m:t>
                        </m:r>
                      </m:sub>
                    </m:sSub>
                    <m:r>
                      <a:rPr lang="en-US" sz="2200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≤10 </m:t>
                    </m:r>
                    <m:r>
                      <a:rPr lang="en-US" sz="2200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𝑃𝑒𝑉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num>
                              <m:den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𝑘𝑚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 Placeholder 5">
                <a:extLst>
                  <a:ext uri="{FF2B5EF4-FFF2-40B4-BE49-F238E27FC236}">
                    <a16:creationId xmlns:a16="http://schemas.microsoft.com/office/drawing/2014/main" id="{F2689BC3-3D43-4AC7-A926-5937DC9E2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76668"/>
                <a:ext cx="4724176" cy="2627123"/>
              </a:xfrm>
              <a:prstGeom prst="rect">
                <a:avLst/>
              </a:prstGeom>
              <a:blipFill>
                <a:blip r:embed="rId2"/>
                <a:stretch>
                  <a:fillRect l="-3488" b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1D114A-6E18-4083-8D15-50CB646FEB66}"/>
                  </a:ext>
                </a:extLst>
              </p:cNvPr>
              <p:cNvSpPr txBox="1"/>
              <p:nvPr/>
            </p:nvSpPr>
            <p:spPr>
              <a:xfrm>
                <a:off x="119436" y="3294306"/>
                <a:ext cx="7467600" cy="1255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𝑑𝑁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4000" dirty="0"/>
                  <a:t>;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𝑧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</m:oMath>
                </a14:m>
                <a:endParaRPr lang="en-US" sz="2800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is the lifetime,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∼2.2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for muons…need fast acceleration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1D114A-6E18-4083-8D15-50CB646FE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36" y="3294306"/>
                <a:ext cx="7467600" cy="1255921"/>
              </a:xfrm>
              <a:prstGeom prst="rect">
                <a:avLst/>
              </a:prstGeom>
              <a:blipFill>
                <a:blip r:embed="rId3"/>
                <a:stretch>
                  <a:fillRect l="-735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3">
                <a:extLst>
                  <a:ext uri="{FF2B5EF4-FFF2-40B4-BE49-F238E27FC236}">
                    <a16:creationId xmlns:a16="http://schemas.microsoft.com/office/drawing/2014/main" id="{42D8069B-01EB-42AF-A0DE-41E82E14C9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7902" y="1686751"/>
                <a:ext cx="5770667" cy="1133062"/>
              </a:xfrm>
              <a:prstGeom prst="rect">
                <a:avLst/>
              </a:prstGeom>
            </p:spPr>
            <p:txBody>
              <a:bodyPr vert="horz" lIns="0" tIns="45720" rIns="91440" bIns="4572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buClr>
                    <a:srgbClr val="B83A4B"/>
                  </a:buClr>
                  <a:buFontTx/>
                  <a:buNone/>
                  <a:defRPr sz="105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1pPr>
                <a:lvl2pPr marL="350044" indent="-129779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chemeClr val="tx1"/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2pPr>
                <a:lvl3pPr marL="647700" indent="-129779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buClr>
                    <a:srgbClr val="B83A4B"/>
                  </a:buClr>
                  <a:buSzPct val="110000"/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chemeClr val="tx1"/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3pPr>
                <a:lvl4pPr marL="990600" indent="-129779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050" kern="1200">
                    <a:solidFill>
                      <a:schemeClr val="tx1"/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4pPr>
                <a:lvl5pPr marL="1248966" indent="-129779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050" b="0" i="1" kern="1200">
                    <a:solidFill>
                      <a:schemeClr val="tx1"/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𝑆𝑅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=88.46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e>
                                    <m:sub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𝐺𝑒𝑉</m:t>
                              </m:r>
                            </m:e>
                          </m:d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1200" dirty="0"/>
              </a:p>
            </p:txBody>
          </p:sp>
        </mc:Choice>
        <mc:Fallback xmlns="">
          <p:sp>
            <p:nvSpPr>
              <p:cNvPr id="13" name="Text Placeholder 3">
                <a:extLst>
                  <a:ext uri="{FF2B5EF4-FFF2-40B4-BE49-F238E27FC236}">
                    <a16:creationId xmlns:a16="http://schemas.microsoft.com/office/drawing/2014/main" id="{42D8069B-01EB-42AF-A0DE-41E82E14C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902" y="1686751"/>
                <a:ext cx="5770667" cy="11330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C1EB5644-B080-41D7-B53A-FCB5ED6F7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1" y="3190442"/>
            <a:ext cx="2666999" cy="4341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1EAFB-563A-4152-AD65-B3454F3F9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3896998"/>
            <a:ext cx="2951894" cy="4417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04B531-1F3A-48E5-94B0-873F1BBC1AA0}"/>
              </a:ext>
            </a:extLst>
          </p:cNvPr>
          <p:cNvSpPr txBox="1"/>
          <p:nvPr/>
        </p:nvSpPr>
        <p:spPr>
          <a:xfrm>
            <a:off x="7721858" y="3176690"/>
            <a:ext cx="1230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for muons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F274C7-9F2C-44F8-BD3A-8826AF388B5A}"/>
              </a:ext>
            </a:extLst>
          </p:cNvPr>
          <p:cNvSpPr txBox="1"/>
          <p:nvPr/>
        </p:nvSpPr>
        <p:spPr>
          <a:xfrm>
            <a:off x="7498958" y="3833621"/>
            <a:ext cx="1590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for </a:t>
            </a:r>
            <a:r>
              <a:rPr lang="el-G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leptons 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C3E46C8-BCEB-420A-8D91-FB5324259EBE}"/>
              </a:ext>
            </a:extLst>
          </p:cNvPr>
          <p:cNvSpPr txBox="1">
            <a:spLocks/>
          </p:cNvSpPr>
          <p:nvPr/>
        </p:nvSpPr>
        <p:spPr>
          <a:xfrm>
            <a:off x="315073" y="2860839"/>
            <a:ext cx="7076327" cy="6027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and survival: unstable particles such as muons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487A51-FB5C-415E-B292-C8625D30898F}"/>
              </a:ext>
            </a:extLst>
          </p:cNvPr>
          <p:cNvSpPr txBox="1"/>
          <p:nvPr/>
        </p:nvSpPr>
        <p:spPr>
          <a:xfrm>
            <a:off x="6997051" y="5269546"/>
            <a:ext cx="5117629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1" algn="r"/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Circumference 100 km 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B&lt;16 T ,  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&lt;50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TeV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lvl="1" algn="r"/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Circumference 40,000 km,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B=1 T,   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&lt;1.3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PeV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lvl="1" algn="r"/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Length 50 km , 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G&lt;0.1 GV/m,     </a:t>
            </a:r>
            <a:r>
              <a:rPr lang="en-US" sz="24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&lt;5 TeV</a:t>
            </a:r>
          </a:p>
          <a:p>
            <a:pPr lvl="1" algn="r"/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Length 10 km, 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G&lt;1 TV/m,     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&lt;10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PeV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E6E4830-F382-4FAB-92B1-30109038AA7B}"/>
              </a:ext>
            </a:extLst>
          </p:cNvPr>
          <p:cNvSpPr txBox="1">
            <a:spLocks/>
          </p:cNvSpPr>
          <p:nvPr/>
        </p:nvSpPr>
        <p:spPr>
          <a:xfrm>
            <a:off x="315073" y="4730572"/>
            <a:ext cx="6777491" cy="2988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Staging efficiency (losses) per stage for M stages     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≥  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E1CC776-F9B8-4B9C-9C72-7815EDB62F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9775" y="4677212"/>
            <a:ext cx="1917649" cy="477003"/>
          </a:xfrm>
          <a:prstGeom prst="rect">
            <a:avLst/>
          </a:prstGeom>
        </p:spPr>
      </p:pic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B1C15E6-BD73-4D8E-8764-FCA9E67DEEA7}"/>
              </a:ext>
            </a:extLst>
          </p:cNvPr>
          <p:cNvSpPr txBox="1">
            <a:spLocks/>
          </p:cNvSpPr>
          <p:nvPr/>
        </p:nvSpPr>
        <p:spPr>
          <a:xfrm>
            <a:off x="362174" y="5548692"/>
            <a:ext cx="6777491" cy="2988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panose="020B0604020202020204" pitchFamily="34" charset="0"/>
              </a:rPr>
              <a:t>Reach vs technology within limited space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/area: </a:t>
            </a: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92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  <p:bldP spid="11" grpId="0" animBg="1"/>
      <p:bldP spid="13" grpId="0"/>
      <p:bldP spid="16" grpId="0"/>
      <p:bldP spid="17" grpId="0"/>
      <p:bldP spid="18" grpId="0" build="p"/>
      <p:bldP spid="23" grpId="0" animBg="1"/>
      <p:bldP spid="19" grpId="0" build="p"/>
      <p:bldP spid="2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0794"/>
            <a:ext cx="11582400" cy="641739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Limits on </a:t>
            </a:r>
            <a:r>
              <a:rPr lang="en-US" sz="4800" i="1" dirty="0">
                <a:solidFill>
                  <a:srgbClr val="FFFF00"/>
                </a:solidFill>
              </a:rPr>
              <a:t>Luminosity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807" y="1222625"/>
            <a:ext cx="3565431" cy="5089943"/>
          </a:xfrm>
        </p:spPr>
        <p:txBody>
          <a:bodyPr>
            <a:normAutofit/>
          </a:bodyPr>
          <a:lstStyle/>
          <a:p>
            <a:r>
              <a:rPr lang="en-US" sz="2800" dirty="0"/>
              <a:t>General Equation</a:t>
            </a:r>
          </a:p>
          <a:p>
            <a:pPr marL="0" indent="0">
              <a:buNone/>
            </a:pPr>
            <a:endParaRPr lang="en-US" sz="3200" dirty="0"/>
          </a:p>
          <a:p>
            <a:pPr lvl="1"/>
            <a:r>
              <a:rPr lang="en-US" sz="2400" i="1" dirty="0">
                <a:solidFill>
                  <a:srgbClr val="050C9B"/>
                </a:solidFill>
              </a:rPr>
              <a:t>sheer beam power</a:t>
            </a:r>
          </a:p>
          <a:p>
            <a:pPr marL="457200" lvl="1" indent="0">
              <a:buNone/>
            </a:pPr>
            <a:endParaRPr lang="en-US" sz="2400" i="1" dirty="0">
              <a:solidFill>
                <a:srgbClr val="050C9B"/>
              </a:solidFill>
            </a:endParaRPr>
          </a:p>
          <a:p>
            <a:pPr marL="457200" lvl="1" indent="0">
              <a:buNone/>
            </a:pPr>
            <a:endParaRPr lang="en-US" sz="2800" i="1" dirty="0">
              <a:solidFill>
                <a:srgbClr val="050C9B"/>
              </a:solidFill>
            </a:endParaRPr>
          </a:p>
          <a:p>
            <a:pPr lvl="1"/>
            <a:r>
              <a:rPr lang="en-US" sz="2400" i="1" dirty="0">
                <a:solidFill>
                  <a:srgbClr val="050C9B"/>
                </a:solidFill>
              </a:rPr>
              <a:t>e/p SR rad. power</a:t>
            </a:r>
          </a:p>
          <a:p>
            <a:pPr lvl="1"/>
            <a:endParaRPr lang="en-US" sz="2400" i="1" dirty="0">
              <a:solidFill>
                <a:srgbClr val="050C9B"/>
              </a:solidFill>
            </a:endParaRPr>
          </a:p>
          <a:p>
            <a:pPr lvl="1"/>
            <a:r>
              <a:rPr lang="el-GR" sz="2400" i="1" dirty="0">
                <a:solidFill>
                  <a:srgbClr val="050C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dirty="0">
                <a:solidFill>
                  <a:srgbClr val="050C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l-GR" sz="2400" i="1" dirty="0">
                <a:solidFill>
                  <a:srgbClr val="050C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400" i="1" dirty="0">
                <a:solidFill>
                  <a:srgbClr val="050C9B"/>
                </a:solidFill>
                <a:cs typeface="Times New Roman" panose="02020603050405020304" pitchFamily="18" charset="0"/>
              </a:rPr>
              <a:t> r</a:t>
            </a:r>
            <a:r>
              <a:rPr lang="en-US" sz="2400" i="1" dirty="0">
                <a:solidFill>
                  <a:srgbClr val="050C9B"/>
                </a:solidFill>
              </a:rPr>
              <a:t>adiation dose</a:t>
            </a:r>
          </a:p>
          <a:p>
            <a:pPr lvl="1"/>
            <a:endParaRPr lang="en-US" sz="2400" i="1" dirty="0">
              <a:solidFill>
                <a:srgbClr val="050C9B"/>
              </a:solidFill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50C9B"/>
              </a:solidFill>
            </a:endParaRPr>
          </a:p>
          <a:p>
            <a:pPr lvl="1"/>
            <a:r>
              <a:rPr lang="en-US" sz="2400" i="1" dirty="0">
                <a:solidFill>
                  <a:srgbClr val="050C9B"/>
                </a:solidFill>
              </a:rPr>
              <a:t>LC power, BS, jitter</a:t>
            </a:r>
            <a:endParaRPr lang="en-US" sz="3200" i="1" dirty="0">
              <a:solidFill>
                <a:srgbClr val="C00000"/>
              </a:solidFill>
            </a:endParaRPr>
          </a:p>
          <a:p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2E4921-7077-4B14-A261-ECE25FDEF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857805"/>
            <a:ext cx="6907636" cy="110330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D956DC-AAA4-4A2E-83B2-556B7A856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668" y="2073510"/>
            <a:ext cx="3799904" cy="631834"/>
          </a:xfrm>
          <a:prstGeom prst="rect">
            <a:avLst/>
          </a:prstGeom>
          <a:effectLst>
            <a:glow rad="114300">
              <a:srgbClr val="C8102E">
                <a:alpha val="40000"/>
              </a:srgb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B6EE48-483F-4823-8910-0A2F2AD83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089" y="2813391"/>
            <a:ext cx="5558911" cy="68267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C6F4C9-3A96-4377-8522-04675E5F8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089" y="3603224"/>
            <a:ext cx="5457733" cy="57601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ACF4A7-4B14-4D08-A6F0-45F69A12D4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7569" y="4395250"/>
            <a:ext cx="3396228" cy="576013"/>
          </a:xfrm>
          <a:prstGeom prst="rect">
            <a:avLst/>
          </a:prstGeom>
          <a:effectLst>
            <a:glow rad="114300">
              <a:srgbClr val="C8102E">
                <a:alpha val="40000"/>
              </a:srgb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F6830D-3F76-4DFC-9E4E-D99713389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9200" y="4348348"/>
            <a:ext cx="2712465" cy="11073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B5CAEC0-2FA7-474D-9142-A0065BF53C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4397" y="5601616"/>
            <a:ext cx="6327489" cy="106554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C12E040-20ED-4E31-8E20-3B38A2B07528}"/>
              </a:ext>
            </a:extLst>
          </p:cNvPr>
          <p:cNvSpPr txBox="1"/>
          <p:nvPr/>
        </p:nvSpPr>
        <p:spPr>
          <a:xfrm>
            <a:off x="6265934" y="5079389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Gabriola" panose="04040605051002020D02" pitchFamily="82" charset="0"/>
              </a:rPr>
              <a:t>flux dilution factor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E557D9E-35C5-4730-898C-52051DEAF40D}"/>
              </a:ext>
            </a:extLst>
          </p:cNvPr>
          <p:cNvCxnSpPr/>
          <p:nvPr/>
        </p:nvCxnSpPr>
        <p:spPr>
          <a:xfrm flipV="1">
            <a:off x="7561229" y="4902039"/>
            <a:ext cx="328863" cy="255146"/>
          </a:xfrm>
          <a:prstGeom prst="straightConnector1">
            <a:avLst/>
          </a:prstGeom>
          <a:ln w="3175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06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77" y="76200"/>
            <a:ext cx="7658023" cy="5978833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set by the Scale (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energy, length, power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 and Technology</a:t>
            </a:r>
          </a:p>
          <a:p>
            <a:pPr marL="0" indent="0">
              <a:buNone/>
            </a:pP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1200" dirty="0"/>
          </a:p>
          <a:p>
            <a:pPr lvl="1"/>
            <a:r>
              <a:rPr lang="en-US" sz="2800" i="1" dirty="0">
                <a:solidFill>
                  <a:srgbClr val="050C9B"/>
                </a:solidFill>
              </a:rPr>
              <a:t>Accelerator technology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(magnets NC and SC, RF and SCRF, 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457200" lvl="1" indent="0">
              <a:buNone/>
            </a:pPr>
            <a:endParaRPr lang="en-US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sz="1400" i="1" dirty="0">
              <a:solidFill>
                <a:srgbClr val="050C9B"/>
              </a:solidFill>
            </a:endParaRPr>
          </a:p>
          <a:p>
            <a:pPr lvl="1"/>
            <a:r>
              <a:rPr lang="en-US" sz="2800" i="1" dirty="0">
                <a:solidFill>
                  <a:srgbClr val="050C9B"/>
                </a:solidFill>
              </a:rPr>
              <a:t>Civil construction technology</a:t>
            </a:r>
          </a:p>
          <a:p>
            <a:pPr marL="457200" lvl="1" indent="0">
              <a:buNone/>
            </a:pPr>
            <a:endParaRPr lang="en-US" sz="1600" i="1" dirty="0">
              <a:solidFill>
                <a:srgbClr val="050C9B"/>
              </a:solidFill>
            </a:endParaRPr>
          </a:p>
          <a:p>
            <a:pPr lvl="1"/>
            <a:endParaRPr lang="en-US" sz="1400" i="1" dirty="0">
              <a:solidFill>
                <a:srgbClr val="050C9B"/>
              </a:solidFill>
            </a:endParaRPr>
          </a:p>
          <a:p>
            <a:pPr lvl="1"/>
            <a:r>
              <a:rPr lang="en-US" sz="2800" i="1" dirty="0">
                <a:solidFill>
                  <a:srgbClr val="050C9B"/>
                </a:solidFill>
              </a:rPr>
              <a:t>Power production, delivery and distribution technology</a:t>
            </a:r>
            <a:endParaRPr lang="en-US" sz="3600" i="1" dirty="0">
              <a:solidFill>
                <a:srgbClr val="C00000"/>
              </a:solidFill>
            </a:endParaRPr>
          </a:p>
          <a:p>
            <a:endParaRPr lang="en-US" sz="2800" dirty="0"/>
          </a:p>
        </p:txBody>
      </p:sp>
      <p:pic>
        <p:nvPicPr>
          <p:cNvPr id="25" name="Picture 2" descr="http://www.interactions.org/imagebank/images/FN0272H.jpg">
            <a:extLst>
              <a:ext uri="{FF2B5EF4-FFF2-40B4-BE49-F238E27FC236}">
                <a16:creationId xmlns:a16="http://schemas.microsoft.com/office/drawing/2014/main" id="{F0F174C2-E7C8-427C-9C8A-7FE0F609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43" y="2502502"/>
            <a:ext cx="2666768" cy="1728998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upload.wikimedia.org/wikipedia/commons/4/49/Aust.-Synchrotron,-Storage-Ring-Magnets,-14.06.2007.jpg">
            <a:extLst>
              <a:ext uri="{FF2B5EF4-FFF2-40B4-BE49-F238E27FC236}">
                <a16:creationId xmlns:a16="http://schemas.microsoft.com/office/drawing/2014/main" id="{A8530CCD-8055-4A8B-A6B0-FFE203BF9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180" y="69551"/>
            <a:ext cx="2543831" cy="1418508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lhcathomeclassic.cern.ch/sixtrack/contrib/sixtrack_description_files/operations_files/magnet-section.jpg">
            <a:extLst>
              <a:ext uri="{FF2B5EF4-FFF2-40B4-BE49-F238E27FC236}">
                <a16:creationId xmlns:a16="http://schemas.microsoft.com/office/drawing/2014/main" id="{605AA700-0D7A-4635-A903-A195ED8FE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180" y="1527365"/>
            <a:ext cx="2502730" cy="1688562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8876BC0-897F-4DB1-9517-26D6B48E13ED}"/>
              </a:ext>
            </a:extLst>
          </p:cNvPr>
          <p:cNvSpPr txBox="1"/>
          <p:nvPr/>
        </p:nvSpPr>
        <p:spPr>
          <a:xfrm>
            <a:off x="9928564" y="1"/>
            <a:ext cx="2644436" cy="307777"/>
          </a:xfrm>
          <a:prstGeom prst="rect">
            <a:avLst/>
          </a:prstGeom>
          <a:solidFill>
            <a:schemeClr val="bg2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Normal Conducting  Magnets</a:t>
            </a:r>
          </a:p>
        </p:txBody>
      </p:sp>
      <p:pic>
        <p:nvPicPr>
          <p:cNvPr id="29" name="Picture 4" descr="http://www.radiabeam.com/upload/catalog/medium_1292845042deflector2_1292845042.jpg">
            <a:extLst>
              <a:ext uri="{FF2B5EF4-FFF2-40B4-BE49-F238E27FC236}">
                <a16:creationId xmlns:a16="http://schemas.microsoft.com/office/drawing/2014/main" id="{CF041760-5280-48B5-9BCD-8392D091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77" y="923056"/>
            <a:ext cx="2727951" cy="1462989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9D3EE89-CFE1-459B-B49E-185A3403CFA4}"/>
              </a:ext>
            </a:extLst>
          </p:cNvPr>
          <p:cNvSpPr txBox="1"/>
          <p:nvPr/>
        </p:nvSpPr>
        <p:spPr>
          <a:xfrm>
            <a:off x="10322885" y="2011664"/>
            <a:ext cx="2234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Normal Conducting RF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8CB1BC-66B2-4CBA-9100-962BB35AEFC9}"/>
              </a:ext>
            </a:extLst>
          </p:cNvPr>
          <p:cNvSpPr txBox="1"/>
          <p:nvPr/>
        </p:nvSpPr>
        <p:spPr>
          <a:xfrm>
            <a:off x="11440081" y="2502503"/>
            <a:ext cx="646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SC RF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96D5C6-C40D-448D-8E11-4A961631DF9D}"/>
              </a:ext>
            </a:extLst>
          </p:cNvPr>
          <p:cNvSpPr txBox="1"/>
          <p:nvPr/>
        </p:nvSpPr>
        <p:spPr>
          <a:xfrm>
            <a:off x="9298310" y="2787221"/>
            <a:ext cx="1190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SC magnets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23BBA38-8E90-417A-8550-E5CE559F17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4181" y="3236832"/>
            <a:ext cx="2664825" cy="2709991"/>
          </a:xfrm>
          <a:prstGeom prst="rect">
            <a:avLst/>
          </a:prstGeom>
        </p:spPr>
      </p:pic>
      <p:pic>
        <p:nvPicPr>
          <p:cNvPr id="10" name="Picture 9" descr="A picture containing dock&#10;&#10;Description automatically generated">
            <a:extLst>
              <a:ext uri="{FF2B5EF4-FFF2-40B4-BE49-F238E27FC236}">
                <a16:creationId xmlns:a16="http://schemas.microsoft.com/office/drawing/2014/main" id="{0127F3CE-89EB-4336-9E67-0E198FFD7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3191" y="4278852"/>
            <a:ext cx="3354115" cy="251558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DBE1AD2-F7D1-43F9-8B51-4401A3948F38}"/>
              </a:ext>
            </a:extLst>
          </p:cNvPr>
          <p:cNvSpPr/>
          <p:nvPr/>
        </p:nvSpPr>
        <p:spPr>
          <a:xfrm>
            <a:off x="7327996" y="2239449"/>
            <a:ext cx="672353" cy="19529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F4128A3-EF75-460E-A2B4-7282382161DE}"/>
              </a:ext>
            </a:extLst>
          </p:cNvPr>
          <p:cNvSpPr txBox="1">
            <a:spLocks/>
          </p:cNvSpPr>
          <p:nvPr/>
        </p:nvSpPr>
        <p:spPr>
          <a:xfrm>
            <a:off x="5944855" y="2195067"/>
            <a:ext cx="2543831" cy="46172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~50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±10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%</a:t>
            </a:r>
          </a:p>
          <a:p>
            <a:pPr marL="0" indent="0">
              <a:buNone/>
            </a:pP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~35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±15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%</a:t>
            </a:r>
          </a:p>
          <a:p>
            <a:pPr marL="0" indent="0">
              <a:buNone/>
            </a:pP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~15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±10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%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FAFE7D-9E08-463D-9F61-2B6F0A5ABEFB}"/>
              </a:ext>
            </a:extLst>
          </p:cNvPr>
          <p:cNvSpPr/>
          <p:nvPr/>
        </p:nvSpPr>
        <p:spPr>
          <a:xfrm>
            <a:off x="258310" y="2950647"/>
            <a:ext cx="7565952" cy="3053133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8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  <p:bldP spid="31" grpId="0"/>
      <p:bldP spid="32" grpId="0"/>
      <p:bldP spid="19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A2A99-E805-4487-9961-772813EA4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5" y="0"/>
            <a:ext cx="11261015" cy="89456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Rough Cost Estimates of Large Accelerators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8A33F-4768-4B37-BAB3-D7E5CC429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1" y="6565104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Shiltsev - Colliders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71483-B80F-42D3-8083-B2E1B8BA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AC6969E-B591-4E18-A6C0-59DCEA61ACAA}"/>
              </a:ext>
            </a:extLst>
          </p:cNvPr>
          <p:cNvSpPr txBox="1">
            <a:spLocks/>
          </p:cNvSpPr>
          <p:nvPr/>
        </p:nvSpPr>
        <p:spPr>
          <a:xfrm>
            <a:off x="16584" y="861665"/>
            <a:ext cx="11946815" cy="5431559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Higher energy 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usually bigger size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more power 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 higher costs: 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is the societal limit on the cost of colliders?</a:t>
            </a:r>
          </a:p>
          <a:p>
            <a:pPr lvl="1"/>
            <a:r>
              <a:rPr lang="en-US" sz="2400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 ranges estimates –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detailed vs parametric models 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1200" dirty="0">
              <a:solidFill>
                <a:srgbClr val="003087"/>
              </a:solidFill>
            </a:endParaRPr>
          </a:p>
          <a:p>
            <a:pPr marL="457200" lvl="1" indent="0">
              <a:buNone/>
            </a:pPr>
            <a:endParaRPr lang="en-US" sz="2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sz="2800" dirty="0">
              <a:solidFill>
                <a:srgbClr val="003087"/>
              </a:solidFill>
            </a:endParaRPr>
          </a:p>
          <a:p>
            <a:endParaRPr lang="en-US" sz="2400" dirty="0">
              <a:solidFill>
                <a:srgbClr val="003087"/>
              </a:solidFill>
            </a:endParaRPr>
          </a:p>
          <a:p>
            <a:pPr marL="457200" lvl="1" indent="0">
              <a:buNone/>
            </a:pPr>
            <a:endParaRPr lang="en-US" sz="2800" dirty="0">
              <a:solidFill>
                <a:srgbClr val="003087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955919-CD27-4FF9-95A6-E066C1833E64}"/>
              </a:ext>
            </a:extLst>
          </p:cNvPr>
          <p:cNvSpPr txBox="1"/>
          <p:nvPr/>
        </p:nvSpPr>
        <p:spPr>
          <a:xfrm>
            <a:off x="2054213" y="2514600"/>
            <a:ext cx="9070539" cy="4016484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en-US" sz="4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l-GR" sz="4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αβγ</a:t>
            </a:r>
            <a:r>
              <a:rPr lang="en-US" sz="4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cost model:</a:t>
            </a:r>
          </a:p>
          <a:p>
            <a:pPr algn="ctr">
              <a:lnSpc>
                <a:spcPts val="3000"/>
              </a:lnSpc>
              <a:defRPr/>
            </a:pPr>
            <a:r>
              <a:rPr lang="en-US" sz="48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3000"/>
              </a:lnSpc>
              <a:defRPr/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Cost(TPC)= </a:t>
            </a:r>
            <a:r>
              <a:rPr lang="el-GR" sz="4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n-US" sz="4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48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sz="4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/>
          </a:p>
          <a:p>
            <a:pPr>
              <a:defRPr/>
            </a:pPr>
            <a:endParaRPr lang="en-US" sz="1050" b="1" i="1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l-GR" sz="3200" b="1" i="1" dirty="0">
                <a:solidFill>
                  <a:srgbClr val="000000"/>
                </a:solidFill>
              </a:rPr>
              <a:t>α</a:t>
            </a:r>
            <a:r>
              <a:rPr lang="en-US" sz="3200" b="1" dirty="0">
                <a:solidFill>
                  <a:srgbClr val="000000"/>
                </a:solidFill>
              </a:rPr>
              <a:t>≈ 2B$/sqrt(L/10 km) </a:t>
            </a:r>
            <a:r>
              <a:rPr lang="en-US" sz="3200" dirty="0">
                <a:solidFill>
                  <a:srgbClr val="000000"/>
                </a:solidFill>
              </a:rPr>
              <a:t>for tunnel/civil</a:t>
            </a:r>
            <a:endParaRPr lang="en-US" sz="3200" b="1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en-US" sz="3200" b="1" dirty="0">
                <a:solidFill>
                  <a:srgbClr val="C00000"/>
                </a:solidFill>
              </a:rPr>
              <a:t>≈ 10B$/sqrt(E/TeV) </a:t>
            </a:r>
            <a:r>
              <a:rPr lang="en-US" sz="3200" dirty="0">
                <a:solidFill>
                  <a:srgbClr val="000000"/>
                </a:solidFill>
              </a:rPr>
              <a:t>for SC/NC RF </a:t>
            </a:r>
          </a:p>
          <a:p>
            <a:pPr>
              <a:defRPr/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en-US" sz="3200" b="1" dirty="0">
                <a:solidFill>
                  <a:srgbClr val="C00000"/>
                </a:solidFill>
              </a:rPr>
              <a:t>≈ 2B$ /sqrt(E/TeV) </a:t>
            </a:r>
            <a:r>
              <a:rPr lang="en-US" sz="3200" dirty="0">
                <a:solidFill>
                  <a:srgbClr val="000000"/>
                </a:solidFill>
              </a:rPr>
              <a:t>for SC magnets </a:t>
            </a:r>
          </a:p>
          <a:p>
            <a:pPr>
              <a:defRPr/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en-US" sz="3200" b="1" dirty="0">
                <a:solidFill>
                  <a:srgbClr val="C00000"/>
                </a:solidFill>
              </a:rPr>
              <a:t>≈ 1B$ /sqrt(E/TeV) </a:t>
            </a:r>
            <a:r>
              <a:rPr lang="en-US" sz="3200" dirty="0">
                <a:solidFill>
                  <a:srgbClr val="000000"/>
                </a:solidFill>
              </a:rPr>
              <a:t>for NC magnets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</a:p>
          <a:p>
            <a:pPr>
              <a:defRPr/>
            </a:pPr>
            <a:r>
              <a:rPr lang="en-US" sz="3200" b="1" i="1" dirty="0">
                <a:solidFill>
                  <a:srgbClr val="006600"/>
                </a:solidFill>
              </a:rPr>
              <a:t>           </a:t>
            </a:r>
            <a:r>
              <a:rPr lang="el-GR" sz="3200" b="1" i="1" dirty="0">
                <a:solidFill>
                  <a:srgbClr val="006600"/>
                </a:solidFill>
              </a:rPr>
              <a:t>γ</a:t>
            </a:r>
            <a:r>
              <a:rPr lang="en-US" sz="3200" b="1" dirty="0">
                <a:solidFill>
                  <a:srgbClr val="006600"/>
                </a:solidFill>
              </a:rPr>
              <a:t>≈ 2B$/sqrt(P/100 MW) </a:t>
            </a:r>
            <a:r>
              <a:rPr lang="en-US" sz="3200" dirty="0">
                <a:solidFill>
                  <a:srgbClr val="000000"/>
                </a:solidFill>
              </a:rPr>
              <a:t>for site power </a:t>
            </a:r>
            <a:endParaRPr lang="en-US" sz="3200" b="1" dirty="0">
              <a:solidFill>
                <a:srgbClr val="0066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FAB9A68-0254-4DED-8250-31FA8C40C6B9}"/>
              </a:ext>
            </a:extLst>
          </p:cNvPr>
          <p:cNvSpPr/>
          <p:nvPr/>
        </p:nvSpPr>
        <p:spPr>
          <a:xfrm>
            <a:off x="2367609" y="4362433"/>
            <a:ext cx="7181800" cy="1542432"/>
          </a:xfrm>
          <a:custGeom>
            <a:avLst/>
            <a:gdLst>
              <a:gd name="connsiteX0" fmla="*/ 0 w 7181800"/>
              <a:gd name="connsiteY0" fmla="*/ 257077 h 1542432"/>
              <a:gd name="connsiteX1" fmla="*/ 257077 w 7181800"/>
              <a:gd name="connsiteY1" fmla="*/ 0 h 1542432"/>
              <a:gd name="connsiteX2" fmla="*/ 946067 w 7181800"/>
              <a:gd name="connsiteY2" fmla="*/ 0 h 1542432"/>
              <a:gd name="connsiteX3" fmla="*/ 1435028 w 7181800"/>
              <a:gd name="connsiteY3" fmla="*/ 0 h 1542432"/>
              <a:gd name="connsiteX4" fmla="*/ 1857312 w 7181800"/>
              <a:gd name="connsiteY4" fmla="*/ 0 h 1542432"/>
              <a:gd name="connsiteX5" fmla="*/ 2479626 w 7181800"/>
              <a:gd name="connsiteY5" fmla="*/ 0 h 1542432"/>
              <a:gd name="connsiteX6" fmla="*/ 2968586 w 7181800"/>
              <a:gd name="connsiteY6" fmla="*/ 0 h 1542432"/>
              <a:gd name="connsiteX7" fmla="*/ 3657576 w 7181800"/>
              <a:gd name="connsiteY7" fmla="*/ 0 h 1542432"/>
              <a:gd name="connsiteX8" fmla="*/ 4079861 w 7181800"/>
              <a:gd name="connsiteY8" fmla="*/ 0 h 1542432"/>
              <a:gd name="connsiteX9" fmla="*/ 4768851 w 7181800"/>
              <a:gd name="connsiteY9" fmla="*/ 0 h 1542432"/>
              <a:gd name="connsiteX10" fmla="*/ 5124459 w 7181800"/>
              <a:gd name="connsiteY10" fmla="*/ 0 h 1542432"/>
              <a:gd name="connsiteX11" fmla="*/ 5680096 w 7181800"/>
              <a:gd name="connsiteY11" fmla="*/ 0 h 1542432"/>
              <a:gd name="connsiteX12" fmla="*/ 6235733 w 7181800"/>
              <a:gd name="connsiteY12" fmla="*/ 0 h 1542432"/>
              <a:gd name="connsiteX13" fmla="*/ 6924723 w 7181800"/>
              <a:gd name="connsiteY13" fmla="*/ 0 h 1542432"/>
              <a:gd name="connsiteX14" fmla="*/ 7181800 w 7181800"/>
              <a:gd name="connsiteY14" fmla="*/ 257077 h 1542432"/>
              <a:gd name="connsiteX15" fmla="*/ 7181800 w 7181800"/>
              <a:gd name="connsiteY15" fmla="*/ 771216 h 1542432"/>
              <a:gd name="connsiteX16" fmla="*/ 7181800 w 7181800"/>
              <a:gd name="connsiteY16" fmla="*/ 1285355 h 1542432"/>
              <a:gd name="connsiteX17" fmla="*/ 6924723 w 7181800"/>
              <a:gd name="connsiteY17" fmla="*/ 1542432 h 1542432"/>
              <a:gd name="connsiteX18" fmla="*/ 6302409 w 7181800"/>
              <a:gd name="connsiteY18" fmla="*/ 1542432 h 1542432"/>
              <a:gd name="connsiteX19" fmla="*/ 5880125 w 7181800"/>
              <a:gd name="connsiteY19" fmla="*/ 1542432 h 1542432"/>
              <a:gd name="connsiteX20" fmla="*/ 5191135 w 7181800"/>
              <a:gd name="connsiteY20" fmla="*/ 1542432 h 1542432"/>
              <a:gd name="connsiteX21" fmla="*/ 4635498 w 7181800"/>
              <a:gd name="connsiteY21" fmla="*/ 1542432 h 1542432"/>
              <a:gd name="connsiteX22" fmla="*/ 4213214 w 7181800"/>
              <a:gd name="connsiteY22" fmla="*/ 1542432 h 1542432"/>
              <a:gd name="connsiteX23" fmla="*/ 3657576 w 7181800"/>
              <a:gd name="connsiteY23" fmla="*/ 1542432 h 1542432"/>
              <a:gd name="connsiteX24" fmla="*/ 3301969 w 7181800"/>
              <a:gd name="connsiteY24" fmla="*/ 1542432 h 1542432"/>
              <a:gd name="connsiteX25" fmla="*/ 2946361 w 7181800"/>
              <a:gd name="connsiteY25" fmla="*/ 1542432 h 1542432"/>
              <a:gd name="connsiteX26" fmla="*/ 2390724 w 7181800"/>
              <a:gd name="connsiteY26" fmla="*/ 1542432 h 1542432"/>
              <a:gd name="connsiteX27" fmla="*/ 1968439 w 7181800"/>
              <a:gd name="connsiteY27" fmla="*/ 1542432 h 1542432"/>
              <a:gd name="connsiteX28" fmla="*/ 1346126 w 7181800"/>
              <a:gd name="connsiteY28" fmla="*/ 1542432 h 1542432"/>
              <a:gd name="connsiteX29" fmla="*/ 923842 w 7181800"/>
              <a:gd name="connsiteY29" fmla="*/ 1542432 h 1542432"/>
              <a:gd name="connsiteX30" fmla="*/ 257077 w 7181800"/>
              <a:gd name="connsiteY30" fmla="*/ 1542432 h 1542432"/>
              <a:gd name="connsiteX31" fmla="*/ 0 w 7181800"/>
              <a:gd name="connsiteY31" fmla="*/ 1285355 h 1542432"/>
              <a:gd name="connsiteX32" fmla="*/ 0 w 7181800"/>
              <a:gd name="connsiteY32" fmla="*/ 760933 h 1542432"/>
              <a:gd name="connsiteX33" fmla="*/ 0 w 7181800"/>
              <a:gd name="connsiteY33" fmla="*/ 257077 h 154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181800" h="1542432" extrusionOk="0">
                <a:moveTo>
                  <a:pt x="0" y="257077"/>
                </a:moveTo>
                <a:cubicBezTo>
                  <a:pt x="-17982" y="104005"/>
                  <a:pt x="90206" y="9342"/>
                  <a:pt x="257077" y="0"/>
                </a:cubicBezTo>
                <a:cubicBezTo>
                  <a:pt x="586341" y="-46199"/>
                  <a:pt x="699439" y="55469"/>
                  <a:pt x="946067" y="0"/>
                </a:cubicBezTo>
                <a:cubicBezTo>
                  <a:pt x="1192695" y="-55469"/>
                  <a:pt x="1320499" y="2366"/>
                  <a:pt x="1435028" y="0"/>
                </a:cubicBezTo>
                <a:cubicBezTo>
                  <a:pt x="1549557" y="-2366"/>
                  <a:pt x="1694342" y="48460"/>
                  <a:pt x="1857312" y="0"/>
                </a:cubicBezTo>
                <a:cubicBezTo>
                  <a:pt x="2020282" y="-48460"/>
                  <a:pt x="2247098" y="53414"/>
                  <a:pt x="2479626" y="0"/>
                </a:cubicBezTo>
                <a:cubicBezTo>
                  <a:pt x="2712154" y="-53414"/>
                  <a:pt x="2806924" y="9761"/>
                  <a:pt x="2968586" y="0"/>
                </a:cubicBezTo>
                <a:cubicBezTo>
                  <a:pt x="3130248" y="-9761"/>
                  <a:pt x="3495616" y="39870"/>
                  <a:pt x="3657576" y="0"/>
                </a:cubicBezTo>
                <a:cubicBezTo>
                  <a:pt x="3819536" y="-39870"/>
                  <a:pt x="3901119" y="25137"/>
                  <a:pt x="4079861" y="0"/>
                </a:cubicBezTo>
                <a:cubicBezTo>
                  <a:pt x="4258604" y="-25137"/>
                  <a:pt x="4464435" y="9883"/>
                  <a:pt x="4768851" y="0"/>
                </a:cubicBezTo>
                <a:cubicBezTo>
                  <a:pt x="5073267" y="-9883"/>
                  <a:pt x="5027374" y="31589"/>
                  <a:pt x="5124459" y="0"/>
                </a:cubicBezTo>
                <a:cubicBezTo>
                  <a:pt x="5221544" y="-31589"/>
                  <a:pt x="5541981" y="17431"/>
                  <a:pt x="5680096" y="0"/>
                </a:cubicBezTo>
                <a:cubicBezTo>
                  <a:pt x="5818211" y="-17431"/>
                  <a:pt x="6052878" y="62552"/>
                  <a:pt x="6235733" y="0"/>
                </a:cubicBezTo>
                <a:cubicBezTo>
                  <a:pt x="6418588" y="-62552"/>
                  <a:pt x="6656228" y="68800"/>
                  <a:pt x="6924723" y="0"/>
                </a:cubicBezTo>
                <a:cubicBezTo>
                  <a:pt x="7084111" y="21323"/>
                  <a:pt x="7199350" y="99731"/>
                  <a:pt x="7181800" y="257077"/>
                </a:cubicBezTo>
                <a:cubicBezTo>
                  <a:pt x="7225362" y="499959"/>
                  <a:pt x="7152715" y="606787"/>
                  <a:pt x="7181800" y="771216"/>
                </a:cubicBezTo>
                <a:cubicBezTo>
                  <a:pt x="7210885" y="935645"/>
                  <a:pt x="7161799" y="1118791"/>
                  <a:pt x="7181800" y="1285355"/>
                </a:cubicBezTo>
                <a:cubicBezTo>
                  <a:pt x="7172153" y="1407670"/>
                  <a:pt x="7066943" y="1539180"/>
                  <a:pt x="6924723" y="1542432"/>
                </a:cubicBezTo>
                <a:cubicBezTo>
                  <a:pt x="6691525" y="1593105"/>
                  <a:pt x="6586924" y="1482719"/>
                  <a:pt x="6302409" y="1542432"/>
                </a:cubicBezTo>
                <a:cubicBezTo>
                  <a:pt x="6017894" y="1602145"/>
                  <a:pt x="6088076" y="1539296"/>
                  <a:pt x="5880125" y="1542432"/>
                </a:cubicBezTo>
                <a:cubicBezTo>
                  <a:pt x="5672174" y="1545568"/>
                  <a:pt x="5521434" y="1529636"/>
                  <a:pt x="5191135" y="1542432"/>
                </a:cubicBezTo>
                <a:cubicBezTo>
                  <a:pt x="4860836" y="1555228"/>
                  <a:pt x="4870382" y="1491592"/>
                  <a:pt x="4635498" y="1542432"/>
                </a:cubicBezTo>
                <a:cubicBezTo>
                  <a:pt x="4400614" y="1593272"/>
                  <a:pt x="4319404" y="1494335"/>
                  <a:pt x="4213214" y="1542432"/>
                </a:cubicBezTo>
                <a:cubicBezTo>
                  <a:pt x="4107024" y="1590529"/>
                  <a:pt x="3927944" y="1541112"/>
                  <a:pt x="3657576" y="1542432"/>
                </a:cubicBezTo>
                <a:cubicBezTo>
                  <a:pt x="3387208" y="1543752"/>
                  <a:pt x="3438550" y="1508676"/>
                  <a:pt x="3301969" y="1542432"/>
                </a:cubicBezTo>
                <a:cubicBezTo>
                  <a:pt x="3165388" y="1576188"/>
                  <a:pt x="3104783" y="1508680"/>
                  <a:pt x="2946361" y="1542432"/>
                </a:cubicBezTo>
                <a:cubicBezTo>
                  <a:pt x="2787939" y="1576184"/>
                  <a:pt x="2525580" y="1502911"/>
                  <a:pt x="2390724" y="1542432"/>
                </a:cubicBezTo>
                <a:cubicBezTo>
                  <a:pt x="2255868" y="1581953"/>
                  <a:pt x="2056121" y="1503699"/>
                  <a:pt x="1968439" y="1542432"/>
                </a:cubicBezTo>
                <a:cubicBezTo>
                  <a:pt x="1880758" y="1581165"/>
                  <a:pt x="1534250" y="1492368"/>
                  <a:pt x="1346126" y="1542432"/>
                </a:cubicBezTo>
                <a:cubicBezTo>
                  <a:pt x="1158002" y="1592496"/>
                  <a:pt x="1102308" y="1501584"/>
                  <a:pt x="923842" y="1542432"/>
                </a:cubicBezTo>
                <a:cubicBezTo>
                  <a:pt x="745376" y="1583280"/>
                  <a:pt x="570381" y="1537356"/>
                  <a:pt x="257077" y="1542432"/>
                </a:cubicBezTo>
                <a:cubicBezTo>
                  <a:pt x="107088" y="1550539"/>
                  <a:pt x="-6453" y="1441145"/>
                  <a:pt x="0" y="1285355"/>
                </a:cubicBezTo>
                <a:cubicBezTo>
                  <a:pt x="-1439" y="1157905"/>
                  <a:pt x="5134" y="996495"/>
                  <a:pt x="0" y="760933"/>
                </a:cubicBezTo>
                <a:cubicBezTo>
                  <a:pt x="-5134" y="525371"/>
                  <a:pt x="10993" y="445714"/>
                  <a:pt x="0" y="257077"/>
                </a:cubicBezTo>
                <a:close/>
              </a:path>
            </a:pathLst>
          </a:custGeom>
          <a:noFill/>
          <a:ln w="41275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3C17B-B0F2-D34C-C11C-30FE2E67DF9B}"/>
              </a:ext>
            </a:extLst>
          </p:cNvPr>
          <p:cNvSpPr txBox="1">
            <a:spLocks/>
          </p:cNvSpPr>
          <p:nvPr/>
        </p:nvSpPr>
        <p:spPr>
          <a:xfrm>
            <a:off x="328002" y="6393102"/>
            <a:ext cx="11261015" cy="43514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  <a:highlight>
                  <a:srgbClr val="FFFF00"/>
                </a:highlight>
              </a:rPr>
              <a:t>V.Shiltsev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, “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phenomenological cost model for high energy particle accelerators”, </a:t>
            </a: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JINST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9 T07002 (2014)</a:t>
            </a:r>
            <a:endParaRPr lang="en-US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3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DBC06B-94B0-1B4E-6522-5FD6277D0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3691"/>
            <a:ext cx="8339137" cy="714375"/>
          </a:xfrm>
        </p:spPr>
        <p:txBody>
          <a:bodyPr>
            <a:normAutofit fontScale="90000"/>
          </a:bodyPr>
          <a:lstStyle/>
          <a:p>
            <a:r>
              <a:rPr lang="en-US" dirty="0"/>
              <a:t>An Example – Large Hadron Collider: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67000" y="808201"/>
            <a:ext cx="9448800" cy="593888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l-GR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αβγ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– Model: 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lvl="1">
              <a:defRPr/>
            </a:pPr>
            <a:r>
              <a:rPr lang="en-US" sz="2400" dirty="0">
                <a:solidFill>
                  <a:srgbClr val="006600"/>
                </a:solidFill>
              </a:rPr>
              <a:t>40 km of tunnels</a:t>
            </a:r>
          </a:p>
          <a:p>
            <a:pPr lvl="1">
              <a:defRPr/>
            </a:pPr>
            <a:r>
              <a:rPr lang="en-US" sz="2400" dirty="0">
                <a:solidFill>
                  <a:srgbClr val="006600"/>
                </a:solidFill>
              </a:rPr>
              <a:t>14 </a:t>
            </a:r>
            <a:r>
              <a:rPr lang="en-US" sz="2400" dirty="0" err="1">
                <a:solidFill>
                  <a:srgbClr val="006600"/>
                </a:solidFill>
              </a:rPr>
              <a:t>TeV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c.o.m</a:t>
            </a:r>
            <a:r>
              <a:rPr lang="en-US" sz="2400" dirty="0">
                <a:solidFill>
                  <a:srgbClr val="006600"/>
                </a:solidFill>
              </a:rPr>
              <a:t> SC magnets</a:t>
            </a:r>
          </a:p>
          <a:p>
            <a:pPr lvl="1">
              <a:defRPr/>
            </a:pPr>
            <a:r>
              <a:rPr lang="en-US" sz="2400" dirty="0">
                <a:solidFill>
                  <a:srgbClr val="006600"/>
                </a:solidFill>
              </a:rPr>
              <a:t>~150 MW of site power</a:t>
            </a:r>
          </a:p>
          <a:p>
            <a:pPr marL="0" indent="0">
              <a:buNone/>
              <a:defRPr/>
            </a:pPr>
            <a:endParaRPr lang="en-US" sz="1100" dirty="0">
              <a:solidFill>
                <a:srgbClr val="000099"/>
              </a:solidFill>
            </a:endParaRPr>
          </a:p>
          <a:p>
            <a:pPr marL="0" indent="0">
              <a:buNone/>
              <a:defRPr/>
            </a:pPr>
            <a:r>
              <a:rPr lang="en-US" sz="2400" dirty="0">
                <a:solidFill>
                  <a:srgbClr val="000099"/>
                </a:solidFill>
              </a:rPr>
              <a:t>TOTAL PROJECT COST (est.) :                 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14B$ ± 4.5B$</a:t>
            </a:r>
          </a:p>
          <a:p>
            <a:pPr marL="0" indent="0">
              <a:buNone/>
              <a:defRPr/>
            </a:pP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marL="0" indent="0">
              <a:buNone/>
              <a:defRPr/>
            </a:pPr>
            <a:endParaRPr lang="en-US" sz="1050" dirty="0">
              <a:solidFill>
                <a:srgbClr val="000099"/>
              </a:solidFill>
            </a:endParaRPr>
          </a:p>
          <a:p>
            <a:pPr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ITF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T.Roser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talk @ PLUB-II Workshop (USD 2021):</a:t>
            </a:r>
          </a:p>
          <a:p>
            <a:pPr lvl="1">
              <a:lnSpc>
                <a:spcPts val="2480"/>
              </a:lnSpc>
              <a:defRPr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existing injector complex  	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4.6 B$</a:t>
            </a:r>
          </a:p>
          <a:p>
            <a:pPr lvl="1">
              <a:lnSpc>
                <a:spcPts val="2480"/>
              </a:lnSpc>
              <a:defRPr/>
            </a:pPr>
            <a:r>
              <a:rPr lang="en-US" sz="2400" dirty="0">
                <a:solidFill>
                  <a:srgbClr val="006600"/>
                </a:solidFill>
              </a:rPr>
              <a:t>new accelerator systems 	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4.06 B$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</a:p>
          <a:p>
            <a:pPr lvl="1">
              <a:lnSpc>
                <a:spcPts val="2480"/>
              </a:lnSpc>
              <a:defRPr/>
            </a:pPr>
            <a:r>
              <a:rPr lang="en-US" sz="2400" dirty="0">
                <a:solidFill>
                  <a:srgbClr val="006600"/>
                </a:solidFill>
              </a:rPr>
              <a:t>new infrastructure and civil	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2.75 B$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</a:p>
          <a:p>
            <a:pPr lvl="1">
              <a:lnSpc>
                <a:spcPts val="2480"/>
              </a:lnSpc>
              <a:defRPr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explicit labor 			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~1.4 B$</a:t>
            </a:r>
          </a:p>
          <a:p>
            <a:pPr marL="457200" lvl="1" indent="0">
              <a:buNone/>
              <a:defRPr/>
            </a:pP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			Total: 	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sym typeface="Wingdings" panose="05000000000000000000" pitchFamily="2" charset="2"/>
              </a:rPr>
              <a:t>12.8B$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404" y="968470"/>
            <a:ext cx="2656497" cy="825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102" y="1624032"/>
            <a:ext cx="2373718" cy="674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703" y="2152837"/>
            <a:ext cx="3224216" cy="687832"/>
          </a:xfrm>
          <a:prstGeom prst="rect">
            <a:avLst/>
          </a:prstGeom>
        </p:spPr>
      </p:pic>
      <p:pic>
        <p:nvPicPr>
          <p:cNvPr id="11" name="Picture 10" descr="A long tube under water&#10;&#10;AI-generated content may be incorrect.">
            <a:extLst>
              <a:ext uri="{FF2B5EF4-FFF2-40B4-BE49-F238E27FC236}">
                <a16:creationId xmlns:a16="http://schemas.microsoft.com/office/drawing/2014/main" id="{53A90AAC-90BD-CFAA-8D09-A13EEC24C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7" y="868043"/>
            <a:ext cx="2137738" cy="1430341"/>
          </a:xfrm>
          <a:prstGeom prst="rect">
            <a:avLst/>
          </a:prstGeom>
        </p:spPr>
      </p:pic>
      <p:pic>
        <p:nvPicPr>
          <p:cNvPr id="13" name="Picture 12" descr="A diagram of a rocket&#10;&#10;AI-generated content may be incorrect.">
            <a:extLst>
              <a:ext uri="{FF2B5EF4-FFF2-40B4-BE49-F238E27FC236}">
                <a16:creationId xmlns:a16="http://schemas.microsoft.com/office/drawing/2014/main" id="{1EE06FEA-94E8-AFC8-80DB-84FFA3F17E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7" y="2408720"/>
            <a:ext cx="2111068" cy="1581263"/>
          </a:xfrm>
          <a:prstGeom prst="rect">
            <a:avLst/>
          </a:prstGeom>
        </p:spPr>
      </p:pic>
      <p:pic>
        <p:nvPicPr>
          <p:cNvPr id="16" name="Picture 15" descr="A circular object with many bolts and screws&#10;&#10;AI-generated content may be incorrect.">
            <a:extLst>
              <a:ext uri="{FF2B5EF4-FFF2-40B4-BE49-F238E27FC236}">
                <a16:creationId xmlns:a16="http://schemas.microsoft.com/office/drawing/2014/main" id="{E3585840-96F8-B6B7-35F7-5F1B8B6387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1" y="4115559"/>
            <a:ext cx="2149420" cy="1430341"/>
          </a:xfrm>
          <a:prstGeom prst="rect">
            <a:avLst/>
          </a:prstGeom>
        </p:spPr>
      </p:pic>
      <p:pic>
        <p:nvPicPr>
          <p:cNvPr id="18" name="Picture 17" descr="A large machine with blue pipes&#10;&#10;AI-generated content may be incorrect.">
            <a:extLst>
              <a:ext uri="{FF2B5EF4-FFF2-40B4-BE49-F238E27FC236}">
                <a16:creationId xmlns:a16="http://schemas.microsoft.com/office/drawing/2014/main" id="{4CC9A585-E92B-66E5-6C38-12CDBAF706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21" y="5641755"/>
            <a:ext cx="2521875" cy="1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88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B9025A-39D8-E6F1-2AFE-8DC442E21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B68F8E-D1B6-4D6E-8587-D47E29ACB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380" y="4347147"/>
            <a:ext cx="3475903" cy="2461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53C708-985E-428A-9BC5-3646AF79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8" y="-195292"/>
            <a:ext cx="9601200" cy="105814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0099"/>
                </a:solidFill>
              </a:rPr>
              <a:t>Circular </a:t>
            </a:r>
            <a:r>
              <a:rPr lang="en-US" sz="4800" i="1" dirty="0">
                <a:solidFill>
                  <a:srgbClr val="000099"/>
                </a:solidFill>
              </a:rPr>
              <a:t>pp</a:t>
            </a:r>
            <a:r>
              <a:rPr lang="en-US" sz="4800" dirty="0">
                <a:solidFill>
                  <a:srgbClr val="000099"/>
                </a:solidFill>
              </a:rPr>
              <a:t> Colliders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CA1DA-6821-40D8-ADFF-61B9AB1EF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130" y="881292"/>
            <a:ext cx="7020492" cy="279693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Known technology (magnets)</a:t>
            </a:r>
          </a:p>
          <a:p>
            <a:r>
              <a:rPr lang="en-US" sz="2800" dirty="0">
                <a:solidFill>
                  <a:srgbClr val="000000"/>
                </a:solidFill>
              </a:rPr>
              <a:t>Major limitations: </a:t>
            </a:r>
          </a:p>
          <a:p>
            <a:pPr lvl="1"/>
            <a:r>
              <a:rPr lang="en-US" sz="2400" dirty="0">
                <a:solidFill>
                  <a:srgbClr val="050C9B"/>
                </a:solidFill>
              </a:rPr>
              <a:t>Size (magnetic field </a:t>
            </a:r>
            <a:r>
              <a:rPr lang="en-US" sz="2400" i="1" dirty="0">
                <a:solidFill>
                  <a:srgbClr val="050C9B"/>
                </a:solidFill>
              </a:rPr>
              <a:t>B</a:t>
            </a:r>
            <a:r>
              <a:rPr lang="en-US" sz="2400" dirty="0">
                <a:solidFill>
                  <a:srgbClr val="050C9B"/>
                </a:solidFill>
              </a:rPr>
              <a:t>), power, cost</a:t>
            </a:r>
          </a:p>
          <a:p>
            <a:pPr lvl="1"/>
            <a:r>
              <a:rPr lang="en-US" sz="2400" dirty="0">
                <a:solidFill>
                  <a:srgbClr val="050C9B"/>
                </a:solidFill>
              </a:rPr>
              <a:t>Synchrotron radiation </a:t>
            </a:r>
            <a:r>
              <a:rPr lang="en-US" sz="2400" dirty="0">
                <a:solidFill>
                  <a:srgbClr val="050C9B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50C9B"/>
                </a:solidFill>
              </a:rPr>
              <a:t> </a:t>
            </a:r>
            <a:r>
              <a:rPr lang="en-US" sz="2400" i="1" dirty="0" err="1">
                <a:solidFill>
                  <a:srgbClr val="050C9B"/>
                </a:solidFill>
              </a:rPr>
              <a:t>Lumi</a:t>
            </a:r>
            <a:r>
              <a:rPr lang="en-US" sz="2400" i="1" dirty="0">
                <a:solidFill>
                  <a:srgbClr val="050C9B"/>
                </a:solidFill>
              </a:rPr>
              <a:t> ~R/E</a:t>
            </a:r>
            <a:r>
              <a:rPr lang="en-US" sz="2400" i="1" baseline="30000" dirty="0">
                <a:solidFill>
                  <a:srgbClr val="050C9B"/>
                </a:solidFill>
              </a:rPr>
              <a:t>3</a:t>
            </a:r>
            <a:endParaRPr lang="en-US" sz="2400" i="1" dirty="0">
              <a:solidFill>
                <a:srgbClr val="050C9B"/>
              </a:solidFill>
            </a:endParaRPr>
          </a:p>
          <a:p>
            <a:pPr lvl="1"/>
            <a:r>
              <a:rPr lang="en-US" sz="2400" dirty="0">
                <a:solidFill>
                  <a:srgbClr val="050C9B"/>
                </a:solidFill>
              </a:rPr>
              <a:t>Beam-beam, burn-off, pileup, instabilities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0C7A69-ED0A-4F6B-A400-C4891FA88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999" y="3979964"/>
            <a:ext cx="2420840" cy="2796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3BDF0C-36D7-4B88-B114-3D9C2681B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3989" y="1924519"/>
            <a:ext cx="2229787" cy="20431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559343-7AFB-48C9-B7DE-A82012AA3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6135" y="64464"/>
            <a:ext cx="1717233" cy="1772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82386-ACD3-43C9-A7C3-2B300C551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392" y="3304740"/>
            <a:ext cx="2897362" cy="2984939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B628439E-8E68-47BA-AC81-B908EA1CD63A}"/>
              </a:ext>
            </a:extLst>
          </p:cNvPr>
          <p:cNvSpPr txBox="1">
            <a:spLocks noChangeArrowheads="1"/>
          </p:cNvSpPr>
          <p:nvPr/>
        </p:nvSpPr>
        <p:spPr>
          <a:xfrm>
            <a:off x="8717266" y="-59630"/>
            <a:ext cx="1542722" cy="612633"/>
          </a:xfrm>
          <a:prstGeom prst="rect">
            <a:avLst/>
          </a:prstGeom>
          <a:noFill/>
        </p:spPr>
        <p:txBody>
          <a:bodyPr/>
          <a:lstStyle/>
          <a:p>
            <a:pPr algn="r" eaLnBrk="0" hangingPunct="0">
              <a:defRPr/>
            </a:pPr>
            <a:r>
              <a:rPr lang="en-US" sz="280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0.1 PeV</a:t>
            </a:r>
          </a:p>
          <a:p>
            <a:pPr algn="ctr" eaLnBrk="0" hangingPunct="0">
              <a:defRPr/>
            </a:pPr>
            <a:endParaRPr lang="en-US" sz="2800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6E90DAE6-772B-47A7-AD77-173102BD3388}"/>
              </a:ext>
            </a:extLst>
          </p:cNvPr>
          <p:cNvSpPr txBox="1">
            <a:spLocks noChangeArrowheads="1"/>
          </p:cNvSpPr>
          <p:nvPr/>
        </p:nvSpPr>
        <p:spPr>
          <a:xfrm>
            <a:off x="10231708" y="1961365"/>
            <a:ext cx="1717233" cy="612633"/>
          </a:xfrm>
          <a:prstGeom prst="rect">
            <a:avLst/>
          </a:prstGeom>
          <a:noFill/>
        </p:spPr>
        <p:txBody>
          <a:bodyPr/>
          <a:lstStyle/>
          <a:p>
            <a:pPr algn="r" eaLnBrk="0" hangingPunct="0">
              <a:defRPr/>
            </a:pPr>
            <a:r>
              <a:rPr lang="en-US" sz="280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0.175 PeV</a:t>
            </a:r>
          </a:p>
          <a:p>
            <a:pPr algn="ctr" eaLnBrk="0" hangingPunct="0">
              <a:defRPr/>
            </a:pPr>
            <a:endParaRPr lang="en-US" sz="2800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A398E82E-3B95-4B97-BE8F-A8AB9930CE4B}"/>
              </a:ext>
            </a:extLst>
          </p:cNvPr>
          <p:cNvSpPr txBox="1">
            <a:spLocks noChangeArrowheads="1"/>
          </p:cNvSpPr>
          <p:nvPr/>
        </p:nvSpPr>
        <p:spPr>
          <a:xfrm>
            <a:off x="9050338" y="4067094"/>
            <a:ext cx="1540914" cy="938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r" eaLnBrk="0" hangingPunct="0">
              <a:defRPr/>
            </a:pPr>
            <a:r>
              <a:rPr lang="en-US" sz="280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0.3 PeV</a:t>
            </a:r>
          </a:p>
          <a:p>
            <a:pPr algn="r" eaLnBrk="0" hangingPunct="0">
              <a:defRPr/>
            </a:pPr>
            <a:r>
              <a:rPr lang="en-US" sz="2800" kern="0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300km</a:t>
            </a:r>
          </a:p>
          <a:p>
            <a:pPr algn="ctr" eaLnBrk="0" hangingPunct="0">
              <a:defRPr/>
            </a:pPr>
            <a:endParaRPr lang="en-US" sz="2800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3A8FC523-9861-4EA1-87FC-1E6468867C12}"/>
              </a:ext>
            </a:extLst>
          </p:cNvPr>
          <p:cNvSpPr txBox="1">
            <a:spLocks noChangeArrowheads="1"/>
          </p:cNvSpPr>
          <p:nvPr/>
        </p:nvSpPr>
        <p:spPr>
          <a:xfrm>
            <a:off x="6320853" y="5728002"/>
            <a:ext cx="1534499" cy="938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r" eaLnBrk="0" hangingPunct="0">
              <a:defRPr/>
            </a:pPr>
            <a:r>
              <a:rPr lang="en-US" sz="280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0.5 PeV</a:t>
            </a:r>
          </a:p>
          <a:p>
            <a:pPr algn="r" eaLnBrk="0" hangingPunct="0">
              <a:defRPr/>
            </a:pPr>
            <a:r>
              <a:rPr lang="en-US" sz="2800" kern="0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1900km</a:t>
            </a:r>
          </a:p>
          <a:p>
            <a:pPr algn="ctr" eaLnBrk="0" hangingPunct="0">
              <a:defRPr/>
            </a:pPr>
            <a:endParaRPr lang="en-US" sz="2800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974813DE-6841-416B-A2BF-2B438180921E}"/>
              </a:ext>
            </a:extLst>
          </p:cNvPr>
          <p:cNvSpPr txBox="1">
            <a:spLocks noChangeArrowheads="1"/>
          </p:cNvSpPr>
          <p:nvPr/>
        </p:nvSpPr>
        <p:spPr>
          <a:xfrm>
            <a:off x="352568" y="6197101"/>
            <a:ext cx="3058017" cy="632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r" eaLnBrk="0" hangingPunct="0">
              <a:defRPr/>
            </a:pPr>
            <a:r>
              <a:rPr lang="en-US" sz="280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14 PeV,</a:t>
            </a:r>
            <a:r>
              <a:rPr lang="en-US" sz="2800" kern="0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11000km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A5CACB-DD67-4B7C-AB5B-6B3F11D02213}"/>
              </a:ext>
            </a:extLst>
          </p:cNvPr>
          <p:cNvSpPr txBox="1"/>
          <p:nvPr/>
        </p:nvSpPr>
        <p:spPr>
          <a:xfrm>
            <a:off x="10697407" y="4295809"/>
            <a:ext cx="130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Eloisatron</a:t>
            </a:r>
            <a:endParaRPr lang="en-US" sz="28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B9DF97-0687-49EF-A0C2-179420A55A66}"/>
              </a:ext>
            </a:extLst>
          </p:cNvPr>
          <p:cNvSpPr txBox="1"/>
          <p:nvPr/>
        </p:nvSpPr>
        <p:spPr>
          <a:xfrm>
            <a:off x="5153168" y="3805484"/>
            <a:ext cx="226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Collider-in-the-Sea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1BE589-7F4A-428F-B26B-F5CEB0E8B841}"/>
              </a:ext>
            </a:extLst>
          </p:cNvPr>
          <p:cNvSpPr txBox="1"/>
          <p:nvPr/>
        </p:nvSpPr>
        <p:spPr>
          <a:xfrm>
            <a:off x="99900" y="2905780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Luna-</a:t>
            </a:r>
            <a:r>
              <a:rPr lang="en-US" sz="2800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tron</a:t>
            </a:r>
            <a:endParaRPr lang="en-US" sz="28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45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4" grpId="0" animBg="1"/>
      <p:bldP spid="25" grpId="0" animBg="1"/>
      <p:bldP spid="26" grpId="0" animBg="1"/>
      <p:bldP spid="7" grpId="0"/>
      <p:bldP spid="27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293E8A-DB45-6DC8-489D-16B5E657A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CD2B9EC-CD60-4A3E-B632-A773C4D3AF1A}"/>
              </a:ext>
            </a:extLst>
          </p:cNvPr>
          <p:cNvCxnSpPr>
            <a:cxnSpLocks/>
          </p:cNvCxnSpPr>
          <p:nvPr/>
        </p:nvCxnSpPr>
        <p:spPr>
          <a:xfrm>
            <a:off x="8398096" y="2635435"/>
            <a:ext cx="0" cy="2103069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8800" y="396328"/>
            <a:ext cx="2159113" cy="848581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marL="457200" lvl="1" indent="0">
              <a:lnSpc>
                <a:spcPct val="250000"/>
              </a:lnSpc>
              <a:buNone/>
            </a:pP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pp</a:t>
            </a: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1756E-4463-4B3D-B68E-CD8FF1ADB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67073" y="6513628"/>
            <a:ext cx="1076325" cy="241300"/>
          </a:xfrm>
        </p:spPr>
        <p:txBody>
          <a:bodyPr/>
          <a:lstStyle/>
          <a:p>
            <a:r>
              <a:rPr lang="en-US" altLang="en-US"/>
              <a:t>08/05/2023</a:t>
            </a:r>
            <a:endParaRPr lang="en-US" alt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FB8C30-0F72-4318-874C-4DB36F682A20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3956565" y="1104327"/>
            <a:ext cx="71450" cy="468529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92858B-C3E7-4366-B9CA-0D6E96123AD2}"/>
              </a:ext>
            </a:extLst>
          </p:cNvPr>
          <p:cNvCxnSpPr>
            <a:cxnSpLocks/>
          </p:cNvCxnSpPr>
          <p:nvPr/>
        </p:nvCxnSpPr>
        <p:spPr>
          <a:xfrm flipH="1">
            <a:off x="5581795" y="1121931"/>
            <a:ext cx="511" cy="45833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D39B7-1349-40FD-9CED-02A7ECEE5CE6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7072796" y="1121931"/>
            <a:ext cx="53048" cy="46776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50FF26-5E89-4679-9987-0526DE3E144C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8712205" y="1121931"/>
            <a:ext cx="18619" cy="46833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4842FBF-4015-4B4E-8FCF-30F9EC5EE4C2}"/>
              </a:ext>
            </a:extLst>
          </p:cNvPr>
          <p:cNvSpPr/>
          <p:nvPr/>
        </p:nvSpPr>
        <p:spPr>
          <a:xfrm>
            <a:off x="3565016" y="5789621"/>
            <a:ext cx="783099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TeV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87605-6E4D-4F4C-8D25-2DF4934A606F}"/>
              </a:ext>
            </a:extLst>
          </p:cNvPr>
          <p:cNvSpPr/>
          <p:nvPr/>
        </p:nvSpPr>
        <p:spPr>
          <a:xfrm>
            <a:off x="5054335" y="5794655"/>
            <a:ext cx="911340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TeV</a:t>
            </a:r>
            <a:endParaRPr lang="en-US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26126B-F41C-411F-8730-0F7D5472A345}"/>
              </a:ext>
            </a:extLst>
          </p:cNvPr>
          <p:cNvSpPr/>
          <p:nvPr/>
        </p:nvSpPr>
        <p:spPr>
          <a:xfrm>
            <a:off x="6553006" y="5799557"/>
            <a:ext cx="1039580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700 TeV</a:t>
            </a:r>
            <a:endParaRPr lang="en-US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D9AF9F-B7EB-4694-A166-D8F16BD1F35F}"/>
              </a:ext>
            </a:extLst>
          </p:cNvPr>
          <p:cNvCxnSpPr>
            <a:cxnSpLocks/>
          </p:cNvCxnSpPr>
          <p:nvPr/>
        </p:nvCxnSpPr>
        <p:spPr>
          <a:xfrm>
            <a:off x="10235285" y="1100439"/>
            <a:ext cx="0" cy="460479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9F9BF3F-D451-42CB-ADFD-F7EB27D3CABA}"/>
              </a:ext>
            </a:extLst>
          </p:cNvPr>
          <p:cNvSpPr/>
          <p:nvPr/>
        </p:nvSpPr>
        <p:spPr>
          <a:xfrm>
            <a:off x="9678599" y="5789621"/>
            <a:ext cx="94128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PeV</a:t>
            </a:r>
            <a:endParaRPr lang="en-US" b="1" dirty="0"/>
          </a:p>
        </p:txBody>
      </p:sp>
      <p:sp>
        <p:nvSpPr>
          <p:cNvPr id="87" name="Hexagon 86">
            <a:extLst>
              <a:ext uri="{FF2B5EF4-FFF2-40B4-BE49-F238E27FC236}">
                <a16:creationId xmlns:a16="http://schemas.microsoft.com/office/drawing/2014/main" id="{352A5206-FD76-4E95-9A39-35703406A4B8}"/>
              </a:ext>
            </a:extLst>
          </p:cNvPr>
          <p:cNvSpPr/>
          <p:nvPr/>
        </p:nvSpPr>
        <p:spPr>
          <a:xfrm>
            <a:off x="8291677" y="3574667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B33A9C2-5EDE-4ABA-A5CD-B94A45C400AB}"/>
              </a:ext>
            </a:extLst>
          </p:cNvPr>
          <p:cNvCxnSpPr>
            <a:cxnSpLocks/>
          </p:cNvCxnSpPr>
          <p:nvPr/>
        </p:nvCxnSpPr>
        <p:spPr>
          <a:xfrm flipV="1">
            <a:off x="3048000" y="5491112"/>
            <a:ext cx="7385538" cy="2991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3C380D5-2652-4F95-9F4E-CA24E905B917}"/>
              </a:ext>
            </a:extLst>
          </p:cNvPr>
          <p:cNvCxnSpPr>
            <a:cxnSpLocks/>
          </p:cNvCxnSpPr>
          <p:nvPr/>
        </p:nvCxnSpPr>
        <p:spPr>
          <a:xfrm flipV="1">
            <a:off x="2414046" y="4482198"/>
            <a:ext cx="7971928" cy="1400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66C6059-BA5E-40D0-84B9-E6489B93A14D}"/>
              </a:ext>
            </a:extLst>
          </p:cNvPr>
          <p:cNvCxnSpPr>
            <a:cxnSpLocks/>
            <a:stCxn id="97" idx="3"/>
          </p:cNvCxnSpPr>
          <p:nvPr/>
        </p:nvCxnSpPr>
        <p:spPr>
          <a:xfrm>
            <a:off x="2719632" y="3402611"/>
            <a:ext cx="7719034" cy="6675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2290C2F-BD2D-4162-B882-EE52F587FEB7}"/>
              </a:ext>
            </a:extLst>
          </p:cNvPr>
          <p:cNvCxnSpPr>
            <a:cxnSpLocks/>
          </p:cNvCxnSpPr>
          <p:nvPr/>
        </p:nvCxnSpPr>
        <p:spPr>
          <a:xfrm flipV="1">
            <a:off x="2980921" y="2505285"/>
            <a:ext cx="7431502" cy="1332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36947F5-1A08-4CEB-873A-F61130C7914B}"/>
              </a:ext>
            </a:extLst>
          </p:cNvPr>
          <p:cNvCxnSpPr>
            <a:cxnSpLocks/>
          </p:cNvCxnSpPr>
          <p:nvPr/>
        </p:nvCxnSpPr>
        <p:spPr>
          <a:xfrm flipV="1">
            <a:off x="2980922" y="1563736"/>
            <a:ext cx="7388759" cy="3286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20BA32C7-3D96-484E-9286-255DC7C5C06F}"/>
              </a:ext>
            </a:extLst>
          </p:cNvPr>
          <p:cNvSpPr/>
          <p:nvPr/>
        </p:nvSpPr>
        <p:spPr>
          <a:xfrm>
            <a:off x="1491363" y="1346907"/>
            <a:ext cx="1192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F4B3218-2EDC-4FB5-8C24-9A5D3C6B77F0}"/>
              </a:ext>
            </a:extLst>
          </p:cNvPr>
          <p:cNvSpPr/>
          <p:nvPr/>
        </p:nvSpPr>
        <p:spPr>
          <a:xfrm>
            <a:off x="1473336" y="2264083"/>
            <a:ext cx="106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290B551-4FA5-4369-98B8-3BED2BC227E2}"/>
              </a:ext>
            </a:extLst>
          </p:cNvPr>
          <p:cNvSpPr/>
          <p:nvPr/>
        </p:nvSpPr>
        <p:spPr>
          <a:xfrm>
            <a:off x="1462558" y="3217944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CC9170C-599B-4108-9996-5718928FC0BA}"/>
              </a:ext>
            </a:extLst>
          </p:cNvPr>
          <p:cNvSpPr/>
          <p:nvPr/>
        </p:nvSpPr>
        <p:spPr>
          <a:xfrm>
            <a:off x="1481413" y="4276838"/>
            <a:ext cx="1385316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0.01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47182B6-09BE-45D4-BC58-545846D8B4AD}"/>
              </a:ext>
            </a:extLst>
          </p:cNvPr>
          <p:cNvSpPr/>
          <p:nvPr/>
        </p:nvSpPr>
        <p:spPr>
          <a:xfrm>
            <a:off x="1492153" y="5249167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9C274B-4ADB-4FF2-A582-92093EF4C6B5}"/>
              </a:ext>
            </a:extLst>
          </p:cNvPr>
          <p:cNvCxnSpPr>
            <a:cxnSpLocks/>
          </p:cNvCxnSpPr>
          <p:nvPr/>
        </p:nvCxnSpPr>
        <p:spPr>
          <a:xfrm>
            <a:off x="6200195" y="2402589"/>
            <a:ext cx="27180" cy="821969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7F7742D-2866-4A79-838F-C343E694DF73}"/>
              </a:ext>
            </a:extLst>
          </p:cNvPr>
          <p:cNvCxnSpPr>
            <a:cxnSpLocks/>
          </p:cNvCxnSpPr>
          <p:nvPr/>
        </p:nvCxnSpPr>
        <p:spPr>
          <a:xfrm>
            <a:off x="7674103" y="2393867"/>
            <a:ext cx="9576" cy="1093423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A92182A-42A5-404F-AA9E-475684C0A9EF}"/>
              </a:ext>
            </a:extLst>
          </p:cNvPr>
          <p:cNvSpPr/>
          <p:nvPr/>
        </p:nvSpPr>
        <p:spPr>
          <a:xfrm>
            <a:off x="8305683" y="5805251"/>
            <a:ext cx="81304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PeV</a:t>
            </a:r>
            <a:endParaRPr lang="en-US" b="1" dirty="0"/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DD807D14-CF67-46BF-8808-DEAA741ACC51}"/>
              </a:ext>
            </a:extLst>
          </p:cNvPr>
          <p:cNvSpPr/>
          <p:nvPr/>
        </p:nvSpPr>
        <p:spPr>
          <a:xfrm>
            <a:off x="2047090" y="5857309"/>
            <a:ext cx="1415654" cy="656320"/>
          </a:xfrm>
          <a:prstGeom prst="wedgeRoundRectCallout">
            <a:avLst>
              <a:gd name="adj1" fmla="val 34698"/>
              <a:gd name="adj2" fmla="val -75098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B=4.5 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km,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P=0.3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Cost=~0.5 LHCU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6C09E4A-4864-4104-90B7-EBC3ED036D4A}"/>
              </a:ext>
            </a:extLst>
          </p:cNvPr>
          <p:cNvCxnSpPr>
            <a:cxnSpLocks/>
          </p:cNvCxnSpPr>
          <p:nvPr/>
        </p:nvCxnSpPr>
        <p:spPr>
          <a:xfrm flipH="1">
            <a:off x="6994359" y="1783664"/>
            <a:ext cx="8776" cy="1155741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Hexagon 47">
            <a:extLst>
              <a:ext uri="{FF2B5EF4-FFF2-40B4-BE49-F238E27FC236}">
                <a16:creationId xmlns:a16="http://schemas.microsoft.com/office/drawing/2014/main" id="{93392A53-3158-4B45-8A41-7657CC11195A}"/>
              </a:ext>
            </a:extLst>
          </p:cNvPr>
          <p:cNvSpPr/>
          <p:nvPr/>
        </p:nvSpPr>
        <p:spPr>
          <a:xfrm>
            <a:off x="4321377" y="3027675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050C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6FADD006-411E-48F8-B83B-62401F03DBFA}"/>
              </a:ext>
            </a:extLst>
          </p:cNvPr>
          <p:cNvSpPr/>
          <p:nvPr/>
        </p:nvSpPr>
        <p:spPr>
          <a:xfrm>
            <a:off x="5771148" y="2442552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96429511-B3B4-4B8C-A5EC-6C2208F13351}"/>
              </a:ext>
            </a:extLst>
          </p:cNvPr>
          <p:cNvSpPr/>
          <p:nvPr/>
        </p:nvSpPr>
        <p:spPr>
          <a:xfrm>
            <a:off x="6892214" y="2247309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exagon 59">
            <a:extLst>
              <a:ext uri="{FF2B5EF4-FFF2-40B4-BE49-F238E27FC236}">
                <a16:creationId xmlns:a16="http://schemas.microsoft.com/office/drawing/2014/main" id="{61EBCA1C-C8E7-468F-8E0A-91FFB7AAE677}"/>
              </a:ext>
            </a:extLst>
          </p:cNvPr>
          <p:cNvSpPr/>
          <p:nvPr/>
        </p:nvSpPr>
        <p:spPr>
          <a:xfrm>
            <a:off x="6122765" y="2902714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6CD3717-BF4F-4094-8188-455957C3C8B6}"/>
              </a:ext>
            </a:extLst>
          </p:cNvPr>
          <p:cNvSpPr txBox="1"/>
          <p:nvPr/>
        </p:nvSpPr>
        <p:spPr>
          <a:xfrm>
            <a:off x="4104291" y="2621305"/>
            <a:ext cx="51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LHC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0888592-5E37-479C-BD6D-670E929F95BA}"/>
              </a:ext>
            </a:extLst>
          </p:cNvPr>
          <p:cNvSpPr txBox="1"/>
          <p:nvPr/>
        </p:nvSpPr>
        <p:spPr>
          <a:xfrm>
            <a:off x="5581714" y="2941591"/>
            <a:ext cx="61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VLHC</a:t>
            </a:r>
          </a:p>
        </p:txBody>
      </p:sp>
      <p:sp>
        <p:nvSpPr>
          <p:cNvPr id="67" name="Hexagon 66">
            <a:extLst>
              <a:ext uri="{FF2B5EF4-FFF2-40B4-BE49-F238E27FC236}">
                <a16:creationId xmlns:a16="http://schemas.microsoft.com/office/drawing/2014/main" id="{D393EA90-F552-4AAC-89D1-E0FE46EF22C0}"/>
              </a:ext>
            </a:extLst>
          </p:cNvPr>
          <p:cNvSpPr/>
          <p:nvPr/>
        </p:nvSpPr>
        <p:spPr>
          <a:xfrm>
            <a:off x="7584858" y="2641229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5C87398-349C-4159-AFDC-DD4F6B22BB67}"/>
              </a:ext>
            </a:extLst>
          </p:cNvPr>
          <p:cNvSpPr txBox="1"/>
          <p:nvPr/>
        </p:nvSpPr>
        <p:spPr>
          <a:xfrm>
            <a:off x="7726334" y="2721895"/>
            <a:ext cx="617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UELN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5205FB2-F6F5-49A9-B1B1-D0FCD1E19FA7}"/>
              </a:ext>
            </a:extLst>
          </p:cNvPr>
          <p:cNvSpPr txBox="1"/>
          <p:nvPr/>
        </p:nvSpPr>
        <p:spPr>
          <a:xfrm>
            <a:off x="7707047" y="3684723"/>
            <a:ext cx="614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Globe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8E99657-51CD-4825-AEED-F386B2E23E49}"/>
              </a:ext>
            </a:extLst>
          </p:cNvPr>
          <p:cNvSpPr txBox="1"/>
          <p:nvPr/>
        </p:nvSpPr>
        <p:spPr>
          <a:xfrm>
            <a:off x="7059222" y="2195700"/>
            <a:ext cx="41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Sea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E72FAA-018C-4F02-9F7E-5C3260624914}"/>
              </a:ext>
            </a:extLst>
          </p:cNvPr>
          <p:cNvSpPr txBox="1"/>
          <p:nvPr/>
        </p:nvSpPr>
        <p:spPr>
          <a:xfrm>
            <a:off x="5508826" y="2069388"/>
            <a:ext cx="49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FCC</a:t>
            </a:r>
          </a:p>
        </p:txBody>
      </p:sp>
      <p:sp>
        <p:nvSpPr>
          <p:cNvPr id="72" name="Hexagon 71">
            <a:extLst>
              <a:ext uri="{FF2B5EF4-FFF2-40B4-BE49-F238E27FC236}">
                <a16:creationId xmlns:a16="http://schemas.microsoft.com/office/drawing/2014/main" id="{CF428FA5-EA9C-44FE-9364-2415746CA360}"/>
              </a:ext>
            </a:extLst>
          </p:cNvPr>
          <p:cNvSpPr/>
          <p:nvPr/>
        </p:nvSpPr>
        <p:spPr>
          <a:xfrm>
            <a:off x="3253522" y="5447110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050C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90429F3-076F-4BCB-A873-8A4FCE3E857D}"/>
              </a:ext>
            </a:extLst>
          </p:cNvPr>
          <p:cNvSpPr txBox="1"/>
          <p:nvPr/>
        </p:nvSpPr>
        <p:spPr>
          <a:xfrm>
            <a:off x="2946087" y="5042249"/>
            <a:ext cx="86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Tevatron</a:t>
            </a:r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19DE71F9-DFA7-4174-A302-5C5963E343E6}"/>
              </a:ext>
            </a:extLst>
          </p:cNvPr>
          <p:cNvSpPr/>
          <p:nvPr/>
        </p:nvSpPr>
        <p:spPr>
          <a:xfrm>
            <a:off x="3136941" y="3444749"/>
            <a:ext cx="1372861" cy="656320"/>
          </a:xfrm>
          <a:prstGeom prst="wedgeRoundRectCallout">
            <a:avLst>
              <a:gd name="adj1" fmla="val 34698"/>
              <a:gd name="adj2" fmla="val -75098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B=8 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km,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P=1.1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Cost=1 LHCU</a:t>
            </a:r>
          </a:p>
        </p:txBody>
      </p:sp>
      <p:sp>
        <p:nvSpPr>
          <p:cNvPr id="76" name="Speech Bubble: Rectangle with Corners Rounded 75">
            <a:extLst>
              <a:ext uri="{FF2B5EF4-FFF2-40B4-BE49-F238E27FC236}">
                <a16:creationId xmlns:a16="http://schemas.microsoft.com/office/drawing/2014/main" id="{4E86E76E-C2EE-4DF6-A756-B32A38EA8836}"/>
              </a:ext>
            </a:extLst>
          </p:cNvPr>
          <p:cNvSpPr/>
          <p:nvPr/>
        </p:nvSpPr>
        <p:spPr>
          <a:xfrm>
            <a:off x="4307078" y="1087804"/>
            <a:ext cx="1372861" cy="656320"/>
          </a:xfrm>
          <a:prstGeom prst="wedgeRoundRectCallout">
            <a:avLst>
              <a:gd name="adj1" fmla="val 42668"/>
              <a:gd name="adj2" fmla="val 115428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B=16T,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 km,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P=2.5-3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Cost=3-5 LHCU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415203B-06CD-4F5C-BFA9-87850F78B44F}"/>
              </a:ext>
            </a:extLst>
          </p:cNvPr>
          <p:cNvSpPr txBox="1"/>
          <p:nvPr/>
        </p:nvSpPr>
        <p:spPr>
          <a:xfrm>
            <a:off x="6305249" y="2043553"/>
            <a:ext cx="617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ELN</a:t>
            </a: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CA0DDE39-6C47-467E-B28E-7E3F2B51E462}"/>
              </a:ext>
            </a:extLst>
          </p:cNvPr>
          <p:cNvSpPr/>
          <p:nvPr/>
        </p:nvSpPr>
        <p:spPr>
          <a:xfrm>
            <a:off x="5300950" y="4054055"/>
            <a:ext cx="1518429" cy="656320"/>
          </a:xfrm>
          <a:prstGeom prst="wedgeRoundRectCallout">
            <a:avLst>
              <a:gd name="adj1" fmla="val -4582"/>
              <a:gd name="adj2" fmla="val -169171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233 km,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P=1.5-3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 3.8? LHCU</a:t>
            </a:r>
          </a:p>
        </p:txBody>
      </p:sp>
      <p:sp>
        <p:nvSpPr>
          <p:cNvPr id="84" name="Speech Bubble: Rectangle with Corners Rounded 83">
            <a:extLst>
              <a:ext uri="{FF2B5EF4-FFF2-40B4-BE49-F238E27FC236}">
                <a16:creationId xmlns:a16="http://schemas.microsoft.com/office/drawing/2014/main" id="{914B3AFE-5B7B-4C20-BAF9-383CCFCAD1AD}"/>
              </a:ext>
            </a:extLst>
          </p:cNvPr>
          <p:cNvSpPr/>
          <p:nvPr/>
        </p:nvSpPr>
        <p:spPr>
          <a:xfrm>
            <a:off x="7641678" y="1340897"/>
            <a:ext cx="1404265" cy="656320"/>
          </a:xfrm>
          <a:prstGeom prst="wedgeRoundRectCallout">
            <a:avLst>
              <a:gd name="adj1" fmla="val -81776"/>
              <a:gd name="adj2" fmla="val 75380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B=3.2T,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1900 km </a:t>
            </a:r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P=&gt;5 </a:t>
            </a:r>
            <a:r>
              <a:rPr lang="en-US" sz="1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Cost&gt;8 LHCU</a:t>
            </a:r>
          </a:p>
        </p:txBody>
      </p:sp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55A2CF47-0713-4DDF-BA04-CAF5D976DD05}"/>
              </a:ext>
            </a:extLst>
          </p:cNvPr>
          <p:cNvSpPr/>
          <p:nvPr/>
        </p:nvSpPr>
        <p:spPr>
          <a:xfrm>
            <a:off x="9183769" y="3702522"/>
            <a:ext cx="1372861" cy="656320"/>
          </a:xfrm>
          <a:prstGeom prst="wedgeRoundRectCallout">
            <a:avLst>
              <a:gd name="adj1" fmla="val -91007"/>
              <a:gd name="adj2" fmla="val -29723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40000 km, </a:t>
            </a:r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P&gt; 30 </a:t>
            </a:r>
            <a:r>
              <a:rPr lang="en-US" sz="1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Cost&gt; 30 LHCU</a:t>
            </a:r>
          </a:p>
        </p:txBody>
      </p:sp>
      <p:sp>
        <p:nvSpPr>
          <p:cNvPr id="89" name="Speech Bubble: Rectangle with Corners Rounded 88">
            <a:extLst>
              <a:ext uri="{FF2B5EF4-FFF2-40B4-BE49-F238E27FC236}">
                <a16:creationId xmlns:a16="http://schemas.microsoft.com/office/drawing/2014/main" id="{C888B837-4823-4679-AB6F-8888A31606DD}"/>
              </a:ext>
            </a:extLst>
          </p:cNvPr>
          <p:cNvSpPr/>
          <p:nvPr/>
        </p:nvSpPr>
        <p:spPr>
          <a:xfrm>
            <a:off x="6037497" y="736053"/>
            <a:ext cx="1372861" cy="754664"/>
          </a:xfrm>
          <a:prstGeom prst="wedgeRoundRectCallout">
            <a:avLst>
              <a:gd name="adj1" fmla="val -16859"/>
              <a:gd name="adj2" fmla="val 125770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300 km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P=2-3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Cost=3-5 LHCU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4419E2F-5F7B-47AA-9AFE-50003149581C}"/>
              </a:ext>
            </a:extLst>
          </p:cNvPr>
          <p:cNvCxnSpPr>
            <a:cxnSpLocks/>
          </p:cNvCxnSpPr>
          <p:nvPr/>
        </p:nvCxnSpPr>
        <p:spPr>
          <a:xfrm>
            <a:off x="6509491" y="2568816"/>
            <a:ext cx="19151" cy="822519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5" name="Hexagon 84">
            <a:extLst>
              <a:ext uri="{FF2B5EF4-FFF2-40B4-BE49-F238E27FC236}">
                <a16:creationId xmlns:a16="http://schemas.microsoft.com/office/drawing/2014/main" id="{800775F9-22A0-48F8-A4FF-0188CD1CD184}"/>
              </a:ext>
            </a:extLst>
          </p:cNvPr>
          <p:cNvSpPr/>
          <p:nvPr/>
        </p:nvSpPr>
        <p:spPr>
          <a:xfrm>
            <a:off x="6411395" y="2430813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2193" y="-88060"/>
            <a:ext cx="9105790" cy="641739"/>
          </a:xfrm>
        </p:spPr>
        <p:txBody>
          <a:bodyPr/>
          <a:lstStyle/>
          <a:p>
            <a:pPr algn="ctr"/>
            <a:r>
              <a:rPr lang="en-US" sz="3400" i="1" dirty="0"/>
              <a:t>pp</a:t>
            </a:r>
            <a:r>
              <a:rPr lang="en-US" sz="3400" dirty="0"/>
              <a:t> Colliders: </a:t>
            </a:r>
            <a:r>
              <a:rPr lang="en-US" sz="3400" i="1" dirty="0" err="1"/>
              <a:t>Lumi</a:t>
            </a:r>
            <a:r>
              <a:rPr lang="en-US" sz="3400" i="1" dirty="0"/>
              <a:t>, Power, Cost</a:t>
            </a:r>
            <a:r>
              <a:rPr lang="en-US" sz="3400" dirty="0"/>
              <a:t> vs </a:t>
            </a:r>
            <a:r>
              <a:rPr lang="en-US" sz="3400" i="1" dirty="0"/>
              <a:t>Energy</a:t>
            </a:r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6ABABB3F-DA8C-4B16-874D-0DD787741108}"/>
              </a:ext>
            </a:extLst>
          </p:cNvPr>
          <p:cNvSpPr/>
          <p:nvPr/>
        </p:nvSpPr>
        <p:spPr>
          <a:xfrm>
            <a:off x="8986742" y="4417392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4DB3C23-6A3F-4858-B675-F830CA97B9BE}"/>
              </a:ext>
            </a:extLst>
          </p:cNvPr>
          <p:cNvCxnSpPr>
            <a:cxnSpLocks/>
          </p:cNvCxnSpPr>
          <p:nvPr/>
        </p:nvCxnSpPr>
        <p:spPr>
          <a:xfrm>
            <a:off x="9091352" y="1925053"/>
            <a:ext cx="0" cy="3864568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53AB13B0-FCB5-4CB1-A23A-5B809923D5DB}"/>
              </a:ext>
            </a:extLst>
          </p:cNvPr>
          <p:cNvSpPr/>
          <p:nvPr/>
        </p:nvSpPr>
        <p:spPr>
          <a:xfrm>
            <a:off x="8811542" y="2271065"/>
            <a:ext cx="1372861" cy="656320"/>
          </a:xfrm>
          <a:prstGeom prst="wedgeRoundRectCallout">
            <a:avLst>
              <a:gd name="adj1" fmla="val -88026"/>
              <a:gd name="adj2" fmla="val 43949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B=20T,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1600 km, </a:t>
            </a:r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P=10? </a:t>
            </a:r>
            <a:r>
              <a:rPr lang="en-US" sz="1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 &gt; 6 LHCU</a:t>
            </a: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FFD5E6F1-EE88-42A9-8A3D-62BFB2039857}"/>
              </a:ext>
            </a:extLst>
          </p:cNvPr>
          <p:cNvSpPr/>
          <p:nvPr/>
        </p:nvSpPr>
        <p:spPr>
          <a:xfrm>
            <a:off x="7371864" y="5010255"/>
            <a:ext cx="1439674" cy="656320"/>
          </a:xfrm>
          <a:prstGeom prst="wedgeRoundRectCallout">
            <a:avLst>
              <a:gd name="adj1" fmla="val 69080"/>
              <a:gd name="adj2" fmla="val -114050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B=20T,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11000 km, </a:t>
            </a:r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P&gt; &gt;10 </a:t>
            </a:r>
            <a:r>
              <a:rPr lang="en-US" sz="1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Cost&gt; 40 LHCU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02F4DC0-4C2A-46D5-B6EB-6319DA61239E}"/>
              </a:ext>
            </a:extLst>
          </p:cNvPr>
          <p:cNvSpPr txBox="1"/>
          <p:nvPr/>
        </p:nvSpPr>
        <p:spPr>
          <a:xfrm>
            <a:off x="9263698" y="4482199"/>
            <a:ext cx="879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Collider on Moon</a:t>
            </a:r>
          </a:p>
        </p:txBody>
      </p:sp>
    </p:spTree>
    <p:extLst>
      <p:ext uri="{BB962C8B-B14F-4D97-AF65-F5344CB8AC3E}">
        <p14:creationId xmlns:p14="http://schemas.microsoft.com/office/powerpoint/2010/main" val="381975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5" grpId="0" animBg="1"/>
      <p:bldP spid="76" grpId="0" animBg="1"/>
      <p:bldP spid="83" grpId="0" animBg="1"/>
      <p:bldP spid="84" grpId="0" animBg="1"/>
      <p:bldP spid="88" grpId="0" animBg="1"/>
      <p:bldP spid="89" grpId="0" animBg="1"/>
      <p:bldP spid="86" grpId="0" animBg="1"/>
      <p:bldP spid="6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FFEFE-39AD-C68E-22FF-1CFBC7B43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53C708-985E-428A-9BC5-3646AF79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9" y="98894"/>
            <a:ext cx="9601200" cy="77811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0099"/>
                </a:solidFill>
              </a:rPr>
              <a:t>Circular </a:t>
            </a:r>
            <a:r>
              <a:rPr lang="el-GR" sz="48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48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sz="48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48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dirty="0">
                <a:solidFill>
                  <a:srgbClr val="000099"/>
                </a:solidFill>
              </a:rPr>
              <a:t> Colliders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CA1DA-6821-40D8-ADFF-61B9AB1EF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035" y="908655"/>
            <a:ext cx="6720301" cy="2792271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Known technology (magnets, RF)</a:t>
            </a:r>
          </a:p>
          <a:p>
            <a:r>
              <a:rPr lang="en-US" sz="2800" dirty="0">
                <a:solidFill>
                  <a:srgbClr val="000000"/>
                </a:solidFill>
              </a:rPr>
              <a:t>Major limitations: </a:t>
            </a:r>
          </a:p>
          <a:p>
            <a:pPr lvl="1"/>
            <a:r>
              <a:rPr lang="en-US" sz="2400" dirty="0">
                <a:solidFill>
                  <a:srgbClr val="050C9B"/>
                </a:solidFill>
              </a:rPr>
              <a:t>Size (magnetic field </a:t>
            </a:r>
            <a:r>
              <a:rPr lang="en-US" sz="2400" i="1" dirty="0">
                <a:solidFill>
                  <a:srgbClr val="050C9B"/>
                </a:solidFill>
              </a:rPr>
              <a:t>B</a:t>
            </a:r>
            <a:r>
              <a:rPr lang="en-US" sz="2400" dirty="0">
                <a:solidFill>
                  <a:srgbClr val="050C9B"/>
                </a:solidFill>
              </a:rPr>
              <a:t>), power, cost</a:t>
            </a:r>
          </a:p>
          <a:p>
            <a:pPr lvl="1"/>
            <a:r>
              <a:rPr lang="en-US" sz="2400" dirty="0">
                <a:solidFill>
                  <a:srgbClr val="050C9B"/>
                </a:solidFill>
              </a:rPr>
              <a:t>Ionization cooling of muons</a:t>
            </a:r>
          </a:p>
          <a:p>
            <a:pPr lvl="1"/>
            <a:r>
              <a:rPr lang="en-US" sz="2400" dirty="0">
                <a:solidFill>
                  <a:srgbClr val="050C9B"/>
                </a:solidFill>
              </a:rPr>
              <a:t>SR energy loss @ 50-100 </a:t>
            </a:r>
            <a:r>
              <a:rPr lang="en-US" sz="2400" dirty="0" err="1">
                <a:solidFill>
                  <a:srgbClr val="050C9B"/>
                </a:solidFill>
              </a:rPr>
              <a:t>TeV</a:t>
            </a:r>
            <a:r>
              <a:rPr lang="en-US" sz="2400" dirty="0">
                <a:solidFill>
                  <a:srgbClr val="050C9B"/>
                </a:solidFill>
              </a:rPr>
              <a:t>  </a:t>
            </a:r>
          </a:p>
          <a:p>
            <a:pPr lvl="1"/>
            <a:r>
              <a:rPr lang="en-US" sz="2400" dirty="0">
                <a:solidFill>
                  <a:srgbClr val="050C9B"/>
                </a:solidFill>
              </a:rPr>
              <a:t>Neutrino flux </a:t>
            </a:r>
            <a:r>
              <a:rPr lang="en-US" sz="2400" dirty="0">
                <a:solidFill>
                  <a:srgbClr val="050C9B"/>
                </a:solidFill>
                <a:sym typeface="Wingdings" panose="05000000000000000000" pitchFamily="2" charset="2"/>
              </a:rPr>
              <a:t> </a:t>
            </a:r>
            <a:r>
              <a:rPr lang="en-US" sz="2400" i="1" dirty="0" err="1">
                <a:solidFill>
                  <a:srgbClr val="050C9B"/>
                </a:solidFill>
              </a:rPr>
              <a:t>Lumi</a:t>
            </a:r>
            <a:r>
              <a:rPr lang="en-US" sz="2400" i="1" dirty="0">
                <a:solidFill>
                  <a:srgbClr val="050C9B"/>
                </a:solidFill>
              </a:rPr>
              <a:t> ~</a:t>
            </a:r>
            <a:r>
              <a:rPr lang="az-Cyrl-AZ" sz="2400" i="1" dirty="0">
                <a:solidFill>
                  <a:srgbClr val="050C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2400" i="1" dirty="0">
                <a:solidFill>
                  <a:srgbClr val="050C9B"/>
                </a:solidFill>
              </a:rPr>
              <a:t>/E</a:t>
            </a:r>
            <a:r>
              <a:rPr lang="en-US" sz="2400" i="1" baseline="30000" dirty="0">
                <a:solidFill>
                  <a:srgbClr val="050C9B"/>
                </a:solidFill>
              </a:rPr>
              <a:t>2</a:t>
            </a:r>
            <a:endParaRPr lang="en-US" sz="2400" i="1" dirty="0">
              <a:solidFill>
                <a:srgbClr val="050C9B"/>
              </a:solidFill>
            </a:endParaRPr>
          </a:p>
          <a:p>
            <a:pPr lvl="1"/>
            <a:endParaRPr lang="en-US" sz="2400" dirty="0">
              <a:solidFill>
                <a:srgbClr val="050C9B"/>
              </a:solidFill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93C5C01-D471-4D78-8A6F-8C077110F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194" y="3843042"/>
            <a:ext cx="4997383" cy="29278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EE13BA-CF6B-4104-AF91-917A356D0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878" y="1822082"/>
            <a:ext cx="2304223" cy="2378953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2475DA48-BEC5-4F65-8BF3-A7E2A5C222E3}"/>
              </a:ext>
            </a:extLst>
          </p:cNvPr>
          <p:cNvSpPr txBox="1">
            <a:spLocks noChangeArrowheads="1"/>
          </p:cNvSpPr>
          <p:nvPr/>
        </p:nvSpPr>
        <p:spPr>
          <a:xfrm>
            <a:off x="9869661" y="5755129"/>
            <a:ext cx="1640562" cy="9350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r" eaLnBrk="0" hangingPunct="0">
              <a:defRPr/>
            </a:pPr>
            <a:r>
              <a:rPr lang="en-US" sz="280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1 PeV</a:t>
            </a:r>
          </a:p>
          <a:p>
            <a:pPr algn="r" eaLnBrk="0" hangingPunct="0">
              <a:defRPr/>
            </a:pPr>
            <a:r>
              <a:rPr lang="en-US" sz="2800" kern="0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1000 km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74E6A9DA-2A0A-470E-9E53-CCD7A3203AE5}"/>
              </a:ext>
            </a:extLst>
          </p:cNvPr>
          <p:cNvSpPr txBox="1">
            <a:spLocks noChangeArrowheads="1"/>
          </p:cNvSpPr>
          <p:nvPr/>
        </p:nvSpPr>
        <p:spPr>
          <a:xfrm>
            <a:off x="8523855" y="3576266"/>
            <a:ext cx="1542722" cy="6126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r" eaLnBrk="0" hangingPunct="0">
              <a:defRPr/>
            </a:pPr>
            <a:r>
              <a:rPr lang="en-US" sz="280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0.1 PeV</a:t>
            </a:r>
          </a:p>
          <a:p>
            <a:pPr algn="ctr" eaLnBrk="0" hangingPunct="0">
              <a:defRPr/>
            </a:pPr>
            <a:endParaRPr lang="en-US" sz="2800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E545B-F528-4869-BDA8-28A708DADDFA}"/>
              </a:ext>
            </a:extLst>
          </p:cNvPr>
          <p:cNvSpPr txBox="1"/>
          <p:nvPr/>
        </p:nvSpPr>
        <p:spPr>
          <a:xfrm>
            <a:off x="9749497" y="272595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μμ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ED4A2228-A23C-4B41-9CD6-739CFCA7F478}"/>
              </a:ext>
            </a:extLst>
          </p:cNvPr>
          <p:cNvSpPr txBox="1">
            <a:spLocks noChangeArrowheads="1"/>
          </p:cNvSpPr>
          <p:nvPr/>
        </p:nvSpPr>
        <p:spPr>
          <a:xfrm>
            <a:off x="8803626" y="167781"/>
            <a:ext cx="1542722" cy="9350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r" eaLnBrk="0" hangingPunct="0">
              <a:defRPr/>
            </a:pPr>
            <a:r>
              <a:rPr lang="en-US" sz="280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10 TeV</a:t>
            </a:r>
          </a:p>
          <a:p>
            <a:pPr algn="r" eaLnBrk="0" hangingPunct="0">
              <a:defRPr/>
            </a:pPr>
            <a:r>
              <a:rPr lang="en-US" sz="2800" kern="0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~10 km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5BD071-B302-4873-8898-A43251701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899" y="3834452"/>
            <a:ext cx="4561608" cy="293648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 descr="A map with a spiral&#10;&#10;Description automatically generated with medium confidence">
            <a:extLst>
              <a:ext uri="{FF2B5EF4-FFF2-40B4-BE49-F238E27FC236}">
                <a16:creationId xmlns:a16="http://schemas.microsoft.com/office/drawing/2014/main" id="{5BB003F7-2270-5C63-DA1C-304EF401B9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238" y="56766"/>
            <a:ext cx="1578501" cy="170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14" grpId="0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7D6450-D6EC-7E5D-2A35-60BE82CF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086" y="411953"/>
            <a:ext cx="2159113" cy="848581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marL="457200" lvl="1" indent="0">
              <a:lnSpc>
                <a:spcPct val="250000"/>
              </a:lnSpc>
              <a:buNone/>
            </a:pP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</a:t>
            </a:r>
            <a:r>
              <a:rPr lang="el-GR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μμ</a:t>
            </a: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1756E-4463-4B3D-B68E-CD8FF1ADB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67073" y="6513628"/>
            <a:ext cx="1076325" cy="241300"/>
          </a:xfrm>
        </p:spPr>
        <p:txBody>
          <a:bodyPr/>
          <a:lstStyle/>
          <a:p>
            <a:r>
              <a:rPr lang="en-US" altLang="en-US"/>
              <a:t>08/05/2023</a:t>
            </a:r>
            <a:endParaRPr lang="en-US" alt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FB8C30-0F72-4318-874C-4DB36F682A20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3956565" y="1104327"/>
            <a:ext cx="71450" cy="468529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92858B-C3E7-4366-B9CA-0D6E96123AD2}"/>
              </a:ext>
            </a:extLst>
          </p:cNvPr>
          <p:cNvCxnSpPr>
            <a:cxnSpLocks/>
          </p:cNvCxnSpPr>
          <p:nvPr/>
        </p:nvCxnSpPr>
        <p:spPr>
          <a:xfrm flipH="1">
            <a:off x="5581795" y="1121931"/>
            <a:ext cx="511" cy="45833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D39B7-1349-40FD-9CED-02A7ECEE5CE6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7072797" y="1121931"/>
            <a:ext cx="53047" cy="46776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50FF26-5E89-4679-9987-0526DE3E144C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8712205" y="1121931"/>
            <a:ext cx="18619" cy="46833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4842FBF-4015-4B4E-8FCF-30F9EC5EE4C2}"/>
              </a:ext>
            </a:extLst>
          </p:cNvPr>
          <p:cNvSpPr/>
          <p:nvPr/>
        </p:nvSpPr>
        <p:spPr>
          <a:xfrm>
            <a:off x="3565016" y="5789621"/>
            <a:ext cx="783099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TeV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87605-6E4D-4F4C-8D25-2DF4934A606F}"/>
              </a:ext>
            </a:extLst>
          </p:cNvPr>
          <p:cNvSpPr/>
          <p:nvPr/>
        </p:nvSpPr>
        <p:spPr>
          <a:xfrm>
            <a:off x="5054335" y="5794655"/>
            <a:ext cx="911340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TeV</a:t>
            </a:r>
            <a:endParaRPr lang="en-US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26126B-F41C-411F-8730-0F7D5472A345}"/>
              </a:ext>
            </a:extLst>
          </p:cNvPr>
          <p:cNvSpPr/>
          <p:nvPr/>
        </p:nvSpPr>
        <p:spPr>
          <a:xfrm>
            <a:off x="6553006" y="5799557"/>
            <a:ext cx="1039580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TeV</a:t>
            </a:r>
            <a:endParaRPr lang="en-US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D9AF9F-B7EB-4694-A166-D8F16BD1F35F}"/>
              </a:ext>
            </a:extLst>
          </p:cNvPr>
          <p:cNvCxnSpPr>
            <a:cxnSpLocks/>
          </p:cNvCxnSpPr>
          <p:nvPr/>
        </p:nvCxnSpPr>
        <p:spPr>
          <a:xfrm>
            <a:off x="10235285" y="1100439"/>
            <a:ext cx="0" cy="460479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9F9BF3F-D451-42CB-ADFD-F7EB27D3CABA}"/>
              </a:ext>
            </a:extLst>
          </p:cNvPr>
          <p:cNvSpPr/>
          <p:nvPr/>
        </p:nvSpPr>
        <p:spPr>
          <a:xfrm>
            <a:off x="9702662" y="5789621"/>
            <a:ext cx="94128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PeV</a:t>
            </a:r>
            <a:endParaRPr lang="en-US" b="1" dirty="0"/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6B62BF69-1577-4511-9FA4-12231350B76B}"/>
              </a:ext>
            </a:extLst>
          </p:cNvPr>
          <p:cNvSpPr/>
          <p:nvPr/>
        </p:nvSpPr>
        <p:spPr>
          <a:xfrm>
            <a:off x="4057135" y="3374506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A31C3C48-F5F4-4DFB-8A46-A2DD3C6F3B6A}"/>
              </a:ext>
            </a:extLst>
          </p:cNvPr>
          <p:cNvSpPr/>
          <p:nvPr/>
        </p:nvSpPr>
        <p:spPr>
          <a:xfrm>
            <a:off x="4900555" y="2348023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DD6D3250-AE28-4ACE-AD28-2B812F60D455}"/>
              </a:ext>
            </a:extLst>
          </p:cNvPr>
          <p:cNvSpPr/>
          <p:nvPr/>
        </p:nvSpPr>
        <p:spPr>
          <a:xfrm>
            <a:off x="5755220" y="1954353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A1779B0D-0552-4510-A8C6-3EDA8D3AF239}"/>
              </a:ext>
            </a:extLst>
          </p:cNvPr>
          <p:cNvSpPr/>
          <p:nvPr/>
        </p:nvSpPr>
        <p:spPr>
          <a:xfrm>
            <a:off x="6262917" y="2163905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7DAA9C83-B28B-4C2E-913A-2187EE4EB002}"/>
              </a:ext>
            </a:extLst>
          </p:cNvPr>
          <p:cNvSpPr/>
          <p:nvPr/>
        </p:nvSpPr>
        <p:spPr>
          <a:xfrm>
            <a:off x="7040384" y="2529886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59FC764A-7890-4743-8BC9-EFF2BDD9230F}"/>
              </a:ext>
            </a:extLst>
          </p:cNvPr>
          <p:cNvSpPr/>
          <p:nvPr/>
        </p:nvSpPr>
        <p:spPr>
          <a:xfrm>
            <a:off x="7817269" y="3960021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FEBA0D9-2D89-42FE-8886-4B40619C3609}"/>
              </a:ext>
            </a:extLst>
          </p:cNvPr>
          <p:cNvSpPr txBox="1"/>
          <p:nvPr/>
        </p:nvSpPr>
        <p:spPr>
          <a:xfrm>
            <a:off x="3841851" y="2939271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MC-1.5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9428C3-FF05-4714-9D9B-A53D9A0CA003}"/>
              </a:ext>
            </a:extLst>
          </p:cNvPr>
          <p:cNvSpPr txBox="1"/>
          <p:nvPr/>
        </p:nvSpPr>
        <p:spPr>
          <a:xfrm>
            <a:off x="4671280" y="1895242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MC-6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5FAD488-D6E8-4DC6-930B-C12CF943CF4F}"/>
              </a:ext>
            </a:extLst>
          </p:cNvPr>
          <p:cNvSpPr txBox="1"/>
          <p:nvPr/>
        </p:nvSpPr>
        <p:spPr>
          <a:xfrm>
            <a:off x="5410317" y="1559444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MC-14</a:t>
            </a:r>
          </a:p>
        </p:txBody>
      </p:sp>
      <p:sp>
        <p:nvSpPr>
          <p:cNvPr id="87" name="Hexagon 86">
            <a:extLst>
              <a:ext uri="{FF2B5EF4-FFF2-40B4-BE49-F238E27FC236}">
                <a16:creationId xmlns:a16="http://schemas.microsoft.com/office/drawing/2014/main" id="{352A5206-FD76-4E95-9A39-35703406A4B8}"/>
              </a:ext>
            </a:extLst>
          </p:cNvPr>
          <p:cNvSpPr/>
          <p:nvPr/>
        </p:nvSpPr>
        <p:spPr>
          <a:xfrm>
            <a:off x="8672596" y="5597690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B33A9C2-5EDE-4ABA-A5CD-B94A45C400AB}"/>
              </a:ext>
            </a:extLst>
          </p:cNvPr>
          <p:cNvCxnSpPr>
            <a:cxnSpLocks/>
          </p:cNvCxnSpPr>
          <p:nvPr/>
        </p:nvCxnSpPr>
        <p:spPr>
          <a:xfrm flipV="1">
            <a:off x="3048000" y="5491112"/>
            <a:ext cx="7385538" cy="2991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3C380D5-2652-4F95-9F4E-CA24E905B917}"/>
              </a:ext>
            </a:extLst>
          </p:cNvPr>
          <p:cNvCxnSpPr>
            <a:cxnSpLocks/>
          </p:cNvCxnSpPr>
          <p:nvPr/>
        </p:nvCxnSpPr>
        <p:spPr>
          <a:xfrm flipV="1">
            <a:off x="2414046" y="4482198"/>
            <a:ext cx="7971928" cy="1400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66C6059-BA5E-40D0-84B9-E6489B93A14D}"/>
              </a:ext>
            </a:extLst>
          </p:cNvPr>
          <p:cNvCxnSpPr>
            <a:cxnSpLocks/>
            <a:stCxn id="97" idx="3"/>
          </p:cNvCxnSpPr>
          <p:nvPr/>
        </p:nvCxnSpPr>
        <p:spPr>
          <a:xfrm>
            <a:off x="2719632" y="3402611"/>
            <a:ext cx="7719034" cy="6675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2290C2F-BD2D-4162-B882-EE52F587FEB7}"/>
              </a:ext>
            </a:extLst>
          </p:cNvPr>
          <p:cNvCxnSpPr>
            <a:cxnSpLocks/>
          </p:cNvCxnSpPr>
          <p:nvPr/>
        </p:nvCxnSpPr>
        <p:spPr>
          <a:xfrm flipV="1">
            <a:off x="2980921" y="2505285"/>
            <a:ext cx="7431502" cy="1332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36947F5-1A08-4CEB-873A-F61130C7914B}"/>
              </a:ext>
            </a:extLst>
          </p:cNvPr>
          <p:cNvCxnSpPr>
            <a:cxnSpLocks/>
          </p:cNvCxnSpPr>
          <p:nvPr/>
        </p:nvCxnSpPr>
        <p:spPr>
          <a:xfrm flipV="1">
            <a:off x="2980922" y="1563736"/>
            <a:ext cx="7388759" cy="3286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20BA32C7-3D96-484E-9286-255DC7C5C06F}"/>
              </a:ext>
            </a:extLst>
          </p:cNvPr>
          <p:cNvSpPr/>
          <p:nvPr/>
        </p:nvSpPr>
        <p:spPr>
          <a:xfrm>
            <a:off x="1491363" y="1346907"/>
            <a:ext cx="1192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F4B3218-2EDC-4FB5-8C24-9A5D3C6B77F0}"/>
              </a:ext>
            </a:extLst>
          </p:cNvPr>
          <p:cNvSpPr/>
          <p:nvPr/>
        </p:nvSpPr>
        <p:spPr>
          <a:xfrm>
            <a:off x="1473336" y="2264083"/>
            <a:ext cx="106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290B551-4FA5-4369-98B8-3BED2BC227E2}"/>
              </a:ext>
            </a:extLst>
          </p:cNvPr>
          <p:cNvSpPr/>
          <p:nvPr/>
        </p:nvSpPr>
        <p:spPr>
          <a:xfrm>
            <a:off x="1462558" y="3217944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CC9170C-599B-4108-9996-5718928FC0BA}"/>
              </a:ext>
            </a:extLst>
          </p:cNvPr>
          <p:cNvSpPr/>
          <p:nvPr/>
        </p:nvSpPr>
        <p:spPr>
          <a:xfrm>
            <a:off x="1481413" y="4276838"/>
            <a:ext cx="1385316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0.01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47182B6-09BE-45D4-BC58-545846D8B4AD}"/>
              </a:ext>
            </a:extLst>
          </p:cNvPr>
          <p:cNvSpPr/>
          <p:nvPr/>
        </p:nvSpPr>
        <p:spPr>
          <a:xfrm>
            <a:off x="1492153" y="5249167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9C274B-4ADB-4FF2-A582-92093EF4C6B5}"/>
              </a:ext>
            </a:extLst>
          </p:cNvPr>
          <p:cNvCxnSpPr/>
          <p:nvPr/>
        </p:nvCxnSpPr>
        <p:spPr>
          <a:xfrm>
            <a:off x="7125844" y="2262057"/>
            <a:ext cx="19151" cy="697395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7F7742D-2866-4A79-838F-C343E694DF73}"/>
              </a:ext>
            </a:extLst>
          </p:cNvPr>
          <p:cNvCxnSpPr>
            <a:cxnSpLocks/>
          </p:cNvCxnSpPr>
          <p:nvPr/>
        </p:nvCxnSpPr>
        <p:spPr>
          <a:xfrm>
            <a:off x="7909819" y="3629761"/>
            <a:ext cx="19151" cy="822519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CD2B9EC-CD60-4A3E-B632-A773C4D3AF1A}"/>
              </a:ext>
            </a:extLst>
          </p:cNvPr>
          <p:cNvCxnSpPr/>
          <p:nvPr/>
        </p:nvCxnSpPr>
        <p:spPr>
          <a:xfrm>
            <a:off x="8779477" y="5520957"/>
            <a:ext cx="19151" cy="697395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A92182A-42A5-404F-AA9E-475684C0A9EF}"/>
              </a:ext>
            </a:extLst>
          </p:cNvPr>
          <p:cNvSpPr/>
          <p:nvPr/>
        </p:nvSpPr>
        <p:spPr>
          <a:xfrm>
            <a:off x="8305683" y="5805251"/>
            <a:ext cx="81304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PeV</a:t>
            </a:r>
            <a:endParaRPr lang="en-US" b="1" dirty="0"/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AD06AE2D-A0E0-448D-85C0-9A28DCFFFBD6}"/>
              </a:ext>
            </a:extLst>
          </p:cNvPr>
          <p:cNvSpPr/>
          <p:nvPr/>
        </p:nvSpPr>
        <p:spPr>
          <a:xfrm>
            <a:off x="5005165" y="2747921"/>
            <a:ext cx="1039990" cy="1002215"/>
          </a:xfrm>
          <a:prstGeom prst="wedgeRoundRectCallout">
            <a:avLst>
              <a:gd name="adj1" fmla="val -38624"/>
              <a:gd name="adj2" fmla="val -67841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 T</a:t>
            </a:r>
          </a:p>
          <a:p>
            <a:r>
              <a:rPr lang="en-US" sz="11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km, </a:t>
            </a:r>
            <a:r>
              <a:rPr lang="en-US" sz="11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200" b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P=1.3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Cost=0.7-1 LHCU</a:t>
            </a: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DD807D14-CF67-46BF-8808-DEAA741ACC51}"/>
              </a:ext>
            </a:extLst>
          </p:cNvPr>
          <p:cNvSpPr/>
          <p:nvPr/>
        </p:nvSpPr>
        <p:spPr>
          <a:xfrm>
            <a:off x="3660131" y="3823979"/>
            <a:ext cx="1039477" cy="973131"/>
          </a:xfrm>
          <a:prstGeom prst="wedgeRoundRectCallout">
            <a:avLst>
              <a:gd name="adj1" fmla="val -9725"/>
              <a:gd name="adj2" fmla="val -67926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 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2.5 km, </a:t>
            </a:r>
            <a:r>
              <a:rPr lang="en-US" sz="12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200" b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P=1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Cost=0.5 LHCU</a:t>
            </a: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A19F5E84-C0AD-4DD2-ACAC-FC8A789CD143}"/>
              </a:ext>
            </a:extLst>
          </p:cNvPr>
          <p:cNvSpPr/>
          <p:nvPr/>
        </p:nvSpPr>
        <p:spPr>
          <a:xfrm>
            <a:off x="4242173" y="629777"/>
            <a:ext cx="1478711" cy="826457"/>
          </a:xfrm>
          <a:prstGeom prst="wedgeRoundRectCallout">
            <a:avLst>
              <a:gd name="adj1" fmla="val 35368"/>
              <a:gd name="adj2" fmla="val 71492"/>
              <a:gd name="adj3" fmla="val 16667"/>
            </a:avLst>
          </a:prstGeom>
          <a:solidFill>
            <a:schemeClr val="bg2">
              <a:alpha val="13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 T, </a:t>
            </a:r>
            <a:r>
              <a:rPr lang="en-US" sz="12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200" b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27(14) km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P=1.5-2TWh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Cost=1-2 LHCU</a:t>
            </a: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59F44FC2-E1FB-4DD9-B5BE-8EB70B523E82}"/>
              </a:ext>
            </a:extLst>
          </p:cNvPr>
          <p:cNvSpPr/>
          <p:nvPr/>
        </p:nvSpPr>
        <p:spPr>
          <a:xfrm>
            <a:off x="7129827" y="915200"/>
            <a:ext cx="1558707" cy="826457"/>
          </a:xfrm>
          <a:prstGeom prst="wedgeRoundRectCallout">
            <a:avLst>
              <a:gd name="adj1" fmla="val -94121"/>
              <a:gd name="adj2" fmla="val 90405"/>
              <a:gd name="adj3" fmla="val 16667"/>
            </a:avLst>
          </a:prstGeom>
          <a:solidFill>
            <a:schemeClr val="bg2">
              <a:alpha val="13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 T, </a:t>
            </a:r>
            <a:r>
              <a:rPr lang="en-US" sz="12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200" b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=10</a:t>
            </a: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km</a:t>
            </a: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P=2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Cost=1.6-2.5 LHCU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6C09E4A-4864-4104-90B7-EBC3ED036D4A}"/>
              </a:ext>
            </a:extLst>
          </p:cNvPr>
          <p:cNvCxnSpPr>
            <a:cxnSpLocks/>
          </p:cNvCxnSpPr>
          <p:nvPr/>
        </p:nvCxnSpPr>
        <p:spPr>
          <a:xfrm>
            <a:off x="6370973" y="2038780"/>
            <a:ext cx="0" cy="466505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C498AD57-8378-472C-A9FC-6A4C153A5619}"/>
              </a:ext>
            </a:extLst>
          </p:cNvPr>
          <p:cNvSpPr/>
          <p:nvPr/>
        </p:nvSpPr>
        <p:spPr>
          <a:xfrm>
            <a:off x="7591191" y="2103683"/>
            <a:ext cx="1478711" cy="826457"/>
          </a:xfrm>
          <a:prstGeom prst="wedgeRoundRectCallout">
            <a:avLst>
              <a:gd name="adj1" fmla="val -68223"/>
              <a:gd name="adj2" fmla="val 13808"/>
              <a:gd name="adj3" fmla="val 16667"/>
            </a:avLst>
          </a:prstGeom>
          <a:solidFill>
            <a:schemeClr val="bg2">
              <a:alpha val="13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 T, </a:t>
            </a:r>
            <a:r>
              <a:rPr lang="en-US" sz="12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200" b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=100</a:t>
            </a: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100 km</a:t>
            </a: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P=3.5?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Cost=3-5 LHCU</a:t>
            </a:r>
          </a:p>
        </p:txBody>
      </p:sp>
      <p:sp>
        <p:nvSpPr>
          <p:cNvPr id="77" name="Speech Bubble: Rectangle with Corners Rounded 76">
            <a:extLst>
              <a:ext uri="{FF2B5EF4-FFF2-40B4-BE49-F238E27FC236}">
                <a16:creationId xmlns:a16="http://schemas.microsoft.com/office/drawing/2014/main" id="{93A74329-9DBA-4302-84CB-0CC3E67B0986}"/>
              </a:ext>
            </a:extLst>
          </p:cNvPr>
          <p:cNvSpPr/>
          <p:nvPr/>
        </p:nvSpPr>
        <p:spPr>
          <a:xfrm>
            <a:off x="6131362" y="4006360"/>
            <a:ext cx="1478711" cy="826457"/>
          </a:xfrm>
          <a:prstGeom prst="wedgeRoundRectCallout">
            <a:avLst>
              <a:gd name="adj1" fmla="val 58623"/>
              <a:gd name="adj2" fmla="val -36311"/>
              <a:gd name="adj3" fmla="val 16667"/>
            </a:avLst>
          </a:prstGeom>
          <a:solidFill>
            <a:schemeClr val="bg2">
              <a:alpha val="13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 T, </a:t>
            </a:r>
            <a:r>
              <a:rPr lang="en-US" sz="12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200" b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=100</a:t>
            </a: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300 km</a:t>
            </a: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P=5 ?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Cost=&gt;5 LHCU</a:t>
            </a:r>
          </a:p>
        </p:txBody>
      </p:sp>
      <p:sp>
        <p:nvSpPr>
          <p:cNvPr id="79" name="Speech Bubble: Rectangle with Corners Rounded 78">
            <a:extLst>
              <a:ext uri="{FF2B5EF4-FFF2-40B4-BE49-F238E27FC236}">
                <a16:creationId xmlns:a16="http://schemas.microsoft.com/office/drawing/2014/main" id="{3BEC7C59-0D3A-496B-B7CF-E7CC0F214AED}"/>
              </a:ext>
            </a:extLst>
          </p:cNvPr>
          <p:cNvSpPr/>
          <p:nvPr/>
        </p:nvSpPr>
        <p:spPr>
          <a:xfrm>
            <a:off x="8933713" y="4631634"/>
            <a:ext cx="1478711" cy="826457"/>
          </a:xfrm>
          <a:prstGeom prst="wedgeRoundRectCallout">
            <a:avLst>
              <a:gd name="adj1" fmla="val -50782"/>
              <a:gd name="adj2" fmla="val 71493"/>
              <a:gd name="adj3" fmla="val 16667"/>
            </a:avLst>
          </a:prstGeom>
          <a:solidFill>
            <a:schemeClr val="bg2">
              <a:alpha val="13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 T, </a:t>
            </a:r>
            <a:r>
              <a:rPr lang="en-US" sz="12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200" b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=100</a:t>
            </a: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1000 km</a:t>
            </a: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P=9 ?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Cost=&gt;8 LHCU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201" y="-88060"/>
            <a:ext cx="9549782" cy="641739"/>
          </a:xfrm>
        </p:spPr>
        <p:txBody>
          <a:bodyPr/>
          <a:lstStyle/>
          <a:p>
            <a:pPr algn="ctr"/>
            <a:r>
              <a:rPr lang="en-US" sz="3600" dirty="0" err="1"/>
              <a:t>MuColl</a:t>
            </a:r>
            <a:r>
              <a:rPr lang="en-US" sz="3600" dirty="0"/>
              <a:t>: </a:t>
            </a:r>
            <a:r>
              <a:rPr lang="en-US" sz="3600" i="1" dirty="0" err="1"/>
              <a:t>Lumi</a:t>
            </a:r>
            <a:r>
              <a:rPr lang="en-US" sz="3600" dirty="0"/>
              <a:t> and </a:t>
            </a:r>
            <a:r>
              <a:rPr lang="en-US" sz="3600" i="1" dirty="0"/>
              <a:t>Cost</a:t>
            </a:r>
            <a:r>
              <a:rPr lang="en-US" sz="3600" dirty="0"/>
              <a:t> vs </a:t>
            </a:r>
            <a:r>
              <a:rPr lang="en-US" sz="3600" i="1" dirty="0"/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319675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2" grpId="0" animBg="1"/>
      <p:bldP spid="63" grpId="0" animBg="1"/>
      <p:bldP spid="64" grpId="0" animBg="1"/>
      <p:bldP spid="74" grpId="0" animBg="1"/>
      <p:bldP spid="77" grpId="0" animBg="1"/>
      <p:bldP spid="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FC29D4-AD6D-993B-6162-AC295F9DF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22" y="166399"/>
            <a:ext cx="11281778" cy="6525202"/>
          </a:xfrm>
          <a:prstGeom prst="rect">
            <a:avLst/>
          </a:prstGeom>
          <a:effectLst>
            <a:glow rad="139700">
              <a:schemeClr val="bg1">
                <a:lumMod val="65000"/>
                <a:alpha val="40000"/>
              </a:schemeClr>
            </a:glow>
          </a:effectLst>
        </p:spPr>
      </p:pic>
      <p:pic>
        <p:nvPicPr>
          <p:cNvPr id="7" name="Picture 6" descr="A logo with a blue circle&#10;&#10;Description automatically generated">
            <a:extLst>
              <a:ext uri="{FF2B5EF4-FFF2-40B4-BE49-F238E27FC236}">
                <a16:creationId xmlns:a16="http://schemas.microsoft.com/office/drawing/2014/main" id="{C19A4FB3-638E-6153-03FF-6F1C7354F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796" y="5810283"/>
            <a:ext cx="1501472" cy="9502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B8D56B-663A-A306-C1AF-79C2D433D4EE}"/>
              </a:ext>
            </a:extLst>
          </p:cNvPr>
          <p:cNvSpPr txBox="1"/>
          <p:nvPr/>
        </p:nvSpPr>
        <p:spPr>
          <a:xfrm rot="16200000">
            <a:off x="8912622" y="3102465"/>
            <a:ext cx="617455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Thomas </a:t>
            </a:r>
            <a:r>
              <a:rPr lang="en-US" dirty="0" err="1">
                <a:effectLst/>
              </a:rPr>
              <a:t>Roser</a:t>
            </a:r>
            <a:r>
              <a:rPr lang="en-US" dirty="0">
                <a:effectLst/>
              </a:rPr>
              <a:t> </a:t>
            </a:r>
            <a:r>
              <a:rPr lang="en-US" i="1" dirty="0">
                <a:effectLst/>
              </a:rPr>
              <a:t>et al</a:t>
            </a:r>
            <a:r>
              <a:rPr lang="en-US" dirty="0">
                <a:effectLst/>
              </a:rPr>
              <a:t> 2023 </a:t>
            </a:r>
            <a:r>
              <a:rPr lang="en-US" i="1" dirty="0">
                <a:effectLst/>
              </a:rPr>
              <a:t>JINST</a:t>
            </a:r>
            <a:r>
              <a:rPr lang="en-US" dirty="0">
                <a:effectLst/>
              </a:rPr>
              <a:t> </a:t>
            </a:r>
            <a:r>
              <a:rPr lang="en-US" b="1" dirty="0">
                <a:effectLst/>
              </a:rPr>
              <a:t>18</a:t>
            </a:r>
            <a:r>
              <a:rPr lang="en-US" dirty="0">
                <a:effectLst/>
              </a:rPr>
              <a:t> P05018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83716A-EE5A-DEDF-B5B0-D00563592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6355"/>
            <a:ext cx="2297151" cy="63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16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8DE748-557E-FF1C-15CD-E1E2147FF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53C708-985E-428A-9BC5-3646AF79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15" y="-196096"/>
            <a:ext cx="9601200" cy="114238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0099"/>
                </a:solidFill>
              </a:rPr>
              <a:t>Linear </a:t>
            </a:r>
            <a:r>
              <a:rPr lang="en-US" sz="5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e+e</a:t>
            </a:r>
            <a:r>
              <a:rPr lang="en-US" sz="5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000099"/>
                </a:solidFill>
              </a:rPr>
              <a:t> Colliders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2475DA48-BEC5-4F65-8BF3-A7E2A5C222E3}"/>
              </a:ext>
            </a:extLst>
          </p:cNvPr>
          <p:cNvSpPr txBox="1">
            <a:spLocks noChangeArrowheads="1"/>
          </p:cNvSpPr>
          <p:nvPr/>
        </p:nvSpPr>
        <p:spPr>
          <a:xfrm>
            <a:off x="6914606" y="5649145"/>
            <a:ext cx="5021876" cy="10328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r" eaLnBrk="0" hangingPunct="0">
              <a:defRPr/>
            </a:pPr>
            <a:r>
              <a:rPr lang="en-US" sz="2800" kern="0" dirty="0">
                <a:solidFill>
                  <a:srgbClr val="800000"/>
                </a:solidFill>
                <a:ea typeface="+mj-ea"/>
                <a:cs typeface="Times New Roman" pitchFamily="18" charset="0"/>
              </a:rPr>
              <a:t>Takes about 1 GW of  electric power even for 15 TeV 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ED4A2228-A23C-4B41-9CD6-739CFCA7F478}"/>
              </a:ext>
            </a:extLst>
          </p:cNvPr>
          <p:cNvSpPr txBox="1">
            <a:spLocks noChangeArrowheads="1"/>
          </p:cNvSpPr>
          <p:nvPr/>
        </p:nvSpPr>
        <p:spPr>
          <a:xfrm>
            <a:off x="8198562" y="235901"/>
            <a:ext cx="3549301" cy="13596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r" eaLnBrk="0" hangingPunct="0">
              <a:defRPr/>
            </a:pPr>
            <a:r>
              <a:rPr lang="en-US" sz="280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15 </a:t>
            </a:r>
            <a:r>
              <a:rPr lang="en-US" sz="2800" kern="0" dirty="0" err="1">
                <a:solidFill>
                  <a:srgbClr val="CC0000"/>
                </a:solidFill>
                <a:ea typeface="+mj-ea"/>
                <a:cs typeface="Times New Roman" pitchFamily="18" charset="0"/>
              </a:rPr>
              <a:t>TeV</a:t>
            </a:r>
            <a:r>
              <a:rPr lang="en-US" sz="280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CC0000"/>
                </a:solidFill>
                <a:ea typeface="+mj-ea"/>
                <a:cs typeface="Times New Roman" pitchFamily="18" charset="0"/>
              </a:rPr>
              <a:t>e+e</a:t>
            </a:r>
            <a:r>
              <a:rPr lang="en-US" sz="2800" i="1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-</a:t>
            </a:r>
          </a:p>
          <a:p>
            <a:pPr algn="r" eaLnBrk="0" hangingPunct="0">
              <a:defRPr/>
            </a:pPr>
            <a:r>
              <a:rPr lang="en-US" sz="2800" kern="0" dirty="0">
                <a:solidFill>
                  <a:srgbClr val="0000FF"/>
                </a:solidFill>
                <a:ea typeface="+mj-ea"/>
                <a:cs typeface="Times New Roman" pitchFamily="18" charset="0"/>
              </a:rPr>
              <a:t>100+ km</a:t>
            </a:r>
          </a:p>
          <a:p>
            <a:pPr algn="r" eaLnBrk="0" hangingPunct="0">
              <a:defRPr/>
            </a:pPr>
            <a:r>
              <a:rPr lang="en-US" sz="2800" kern="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10-15 km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79D932-97F4-4AE5-B4C5-E4727E896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15" y="3752804"/>
            <a:ext cx="6627300" cy="300014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FB3CC8-F2CA-437E-B9DE-7EDF8472007A}"/>
              </a:ext>
            </a:extLst>
          </p:cNvPr>
          <p:cNvCxnSpPr>
            <a:cxnSpLocks/>
          </p:cNvCxnSpPr>
          <p:nvPr/>
        </p:nvCxnSpPr>
        <p:spPr>
          <a:xfrm>
            <a:off x="7420948" y="961053"/>
            <a:ext cx="2508844" cy="0"/>
          </a:xfrm>
          <a:prstGeom prst="straightConnector1">
            <a:avLst/>
          </a:prstGeom>
          <a:ln w="38100">
            <a:solidFill>
              <a:srgbClr val="1A12BA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BD0D3B8-C1CA-411D-8E0B-0FA3A60D0373}"/>
              </a:ext>
            </a:extLst>
          </p:cNvPr>
          <p:cNvCxnSpPr>
            <a:cxnSpLocks/>
          </p:cNvCxnSpPr>
          <p:nvPr/>
        </p:nvCxnSpPr>
        <p:spPr>
          <a:xfrm>
            <a:off x="7758503" y="1393372"/>
            <a:ext cx="20727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4E1FA1B-99FE-4613-99DB-CD7574375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574" y="1893548"/>
            <a:ext cx="4209447" cy="2730698"/>
          </a:xfrm>
          <a:prstGeom prst="rect">
            <a:avLst/>
          </a:prstGeom>
        </p:spPr>
      </p:pic>
      <p:pic>
        <p:nvPicPr>
          <p:cNvPr id="25" name="Picture 19">
            <a:extLst>
              <a:ext uri="{FF2B5EF4-FFF2-40B4-BE49-F238E27FC236}">
                <a16:creationId xmlns:a16="http://schemas.microsoft.com/office/drawing/2014/main" id="{19B8D9A3-0879-45BA-9C2F-52EF1330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846" y="4703586"/>
            <a:ext cx="5015396" cy="78726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14C566B-823E-479B-9A00-EFFE9D5BF54A}"/>
              </a:ext>
            </a:extLst>
          </p:cNvPr>
          <p:cNvSpPr txBox="1"/>
          <p:nvPr/>
        </p:nvSpPr>
        <p:spPr>
          <a:xfrm>
            <a:off x="8518796" y="1929313"/>
            <a:ext cx="2821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Plasma sustains high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CA1DA-6821-40D8-ADFF-61B9AB1EF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064" y="912774"/>
            <a:ext cx="7872548" cy="338720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Either </a:t>
            </a:r>
            <a:r>
              <a:rPr lang="en-US" sz="2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 acceleration (50-200 MeV/m) </a:t>
            </a:r>
            <a:r>
              <a:rPr lang="en-US" sz="2600" dirty="0">
                <a:solidFill>
                  <a:srgbClr val="000000"/>
                </a:solidFill>
              </a:rPr>
              <a:t>or 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</a:rPr>
              <a:t>    </a:t>
            </a:r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wake-field acceleration </a:t>
            </a:r>
            <a:r>
              <a:rPr lang="en-US" sz="2600" dirty="0">
                <a:solidFill>
                  <a:srgbClr val="FF0000"/>
                </a:solidFill>
              </a:rPr>
              <a:t>in plasma (2-5 GeV/m)</a:t>
            </a:r>
          </a:p>
          <a:p>
            <a:r>
              <a:rPr lang="en-US" sz="1800" dirty="0">
                <a:solidFill>
                  <a:srgbClr val="000000"/>
                </a:solidFill>
              </a:rPr>
              <a:t>Major limitations: </a:t>
            </a:r>
          </a:p>
          <a:p>
            <a:pPr lvl="1"/>
            <a:r>
              <a:rPr lang="en-US" sz="1600" dirty="0">
                <a:solidFill>
                  <a:srgbClr val="050C9B"/>
                </a:solidFill>
              </a:rPr>
              <a:t>100% energy spread at IP (</a:t>
            </a:r>
            <a:r>
              <a:rPr lang="en-US" sz="1600" dirty="0" err="1">
                <a:solidFill>
                  <a:srgbClr val="050C9B"/>
                </a:solidFill>
              </a:rPr>
              <a:t>beamstrahlung</a:t>
            </a:r>
            <a:r>
              <a:rPr lang="en-US" sz="1600" dirty="0">
                <a:solidFill>
                  <a:srgbClr val="050C9B"/>
                </a:solidFill>
              </a:rPr>
              <a:t>)</a:t>
            </a:r>
          </a:p>
          <a:p>
            <a:pPr lvl="1"/>
            <a:r>
              <a:rPr lang="en-US" sz="1600" dirty="0">
                <a:solidFill>
                  <a:srgbClr val="050C9B"/>
                </a:solidFill>
              </a:rPr>
              <a:t>One-time collisions ineffective </a:t>
            </a:r>
            <a:r>
              <a:rPr lang="en-US" sz="1600" dirty="0">
                <a:solidFill>
                  <a:srgbClr val="050C9B"/>
                </a:solidFill>
                <a:sym typeface="Wingdings" panose="05000000000000000000" pitchFamily="2" charset="2"/>
              </a:rPr>
              <a:t> </a:t>
            </a:r>
            <a:r>
              <a:rPr lang="en-US" sz="1600" i="1" dirty="0" err="1">
                <a:solidFill>
                  <a:srgbClr val="050C9B"/>
                </a:solidFill>
              </a:rPr>
              <a:t>Lumi</a:t>
            </a:r>
            <a:r>
              <a:rPr lang="en-US" sz="1600" i="1" dirty="0">
                <a:solidFill>
                  <a:srgbClr val="050C9B"/>
                </a:solidFill>
              </a:rPr>
              <a:t> ~</a:t>
            </a:r>
            <a:r>
              <a:rPr lang="en-US" sz="1600" i="1" dirty="0">
                <a:solidFill>
                  <a:srgbClr val="050C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i="1" dirty="0">
                <a:solidFill>
                  <a:srgbClr val="050C9B"/>
                </a:solidFill>
              </a:rPr>
              <a:t>/(E</a:t>
            </a:r>
            <a:r>
              <a:rPr lang="el-GR" sz="1600" i="1" dirty="0">
                <a:solidFill>
                  <a:srgbClr val="050C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600" i="1" dirty="0">
                <a:solidFill>
                  <a:srgbClr val="050C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solidFill>
                <a:srgbClr val="050C9B"/>
              </a:solidFill>
            </a:endParaRPr>
          </a:p>
          <a:p>
            <a:pPr lvl="1"/>
            <a:r>
              <a:rPr lang="en-US" sz="1600" dirty="0">
                <a:solidFill>
                  <a:srgbClr val="050C9B"/>
                </a:solidFill>
              </a:rPr>
              <a:t>Very long/complex </a:t>
            </a:r>
            <a:r>
              <a:rPr lang="en-US" sz="1600" i="1" dirty="0">
                <a:solidFill>
                  <a:srgbClr val="050C9B"/>
                </a:solidFill>
              </a:rPr>
              <a:t>Final Focus </a:t>
            </a:r>
            <a:r>
              <a:rPr lang="en-US" sz="1600" dirty="0">
                <a:solidFill>
                  <a:srgbClr val="050C9B"/>
                </a:solidFill>
              </a:rPr>
              <a:t>to get nm IP size</a:t>
            </a:r>
          </a:p>
          <a:p>
            <a:pPr lvl="1"/>
            <a:r>
              <a:rPr lang="en-US" sz="1600" dirty="0">
                <a:solidFill>
                  <a:srgbClr val="050C9B"/>
                </a:solidFill>
              </a:rPr>
              <a:t>Extreme sensitivity to nm jitters of linac elements</a:t>
            </a:r>
          </a:p>
          <a:p>
            <a:pPr lvl="1"/>
            <a:r>
              <a:rPr lang="en-US" sz="1600" dirty="0">
                <a:solidFill>
                  <a:srgbClr val="C00000"/>
                </a:solidFill>
              </a:rPr>
              <a:t>In plasma – ultra-strong focusing hurts staging, </a:t>
            </a:r>
          </a:p>
          <a:p>
            <a:pPr lvl="1" indent="0">
              <a:buNone/>
            </a:pPr>
            <a:r>
              <a:rPr lang="en-US" sz="1600" dirty="0">
                <a:solidFill>
                  <a:srgbClr val="C00000"/>
                </a:solidFill>
              </a:rPr>
              <a:t>   		 impossible(?) to accelerate positrons </a:t>
            </a:r>
          </a:p>
        </p:txBody>
      </p:sp>
    </p:spTree>
    <p:extLst>
      <p:ext uri="{BB962C8B-B14F-4D97-AF65-F5344CB8AC3E}">
        <p14:creationId xmlns:p14="http://schemas.microsoft.com/office/powerpoint/2010/main" val="44123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587BB8-F22E-14DE-1104-295696F7E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6470" y="-165256"/>
            <a:ext cx="9549782" cy="641739"/>
          </a:xfrm>
        </p:spPr>
        <p:txBody>
          <a:bodyPr/>
          <a:lstStyle/>
          <a:p>
            <a:pPr algn="ctr"/>
            <a:r>
              <a:rPr lang="en-US" sz="2800" dirty="0"/>
              <a:t>Linear RF and Plasma: </a:t>
            </a:r>
            <a:r>
              <a:rPr lang="en-US" sz="2800" i="1" dirty="0" err="1"/>
              <a:t>Lumi</a:t>
            </a:r>
            <a:r>
              <a:rPr lang="en-US" sz="2800" dirty="0"/>
              <a:t> and </a:t>
            </a:r>
            <a:r>
              <a:rPr lang="en-US" sz="2800" i="1" dirty="0"/>
              <a:t>Cost</a:t>
            </a:r>
            <a:r>
              <a:rPr lang="en-US" sz="2800" dirty="0"/>
              <a:t> vs </a:t>
            </a:r>
            <a:r>
              <a:rPr lang="en-US" sz="2800" i="1" dirty="0"/>
              <a:t>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086" y="411953"/>
            <a:ext cx="2159113" cy="848581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marL="457200" lvl="1" indent="0">
              <a:lnSpc>
                <a:spcPct val="250000"/>
              </a:lnSpc>
              <a:buNone/>
            </a:pP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</a:t>
            </a:r>
            <a:r>
              <a:rPr 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FB8C30-0F72-4318-874C-4DB36F682A20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3956565" y="1104327"/>
            <a:ext cx="71450" cy="468529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92858B-C3E7-4366-B9CA-0D6E96123AD2}"/>
              </a:ext>
            </a:extLst>
          </p:cNvPr>
          <p:cNvCxnSpPr>
            <a:cxnSpLocks/>
          </p:cNvCxnSpPr>
          <p:nvPr/>
        </p:nvCxnSpPr>
        <p:spPr>
          <a:xfrm flipH="1">
            <a:off x="5581795" y="1121931"/>
            <a:ext cx="511" cy="45833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D39B7-1349-40FD-9CED-02A7ECEE5CE6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7072797" y="1121931"/>
            <a:ext cx="53047" cy="46776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50FF26-5E89-4679-9987-0526DE3E144C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8712205" y="1121931"/>
            <a:ext cx="18619" cy="46833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4842FBF-4015-4B4E-8FCF-30F9EC5EE4C2}"/>
              </a:ext>
            </a:extLst>
          </p:cNvPr>
          <p:cNvSpPr/>
          <p:nvPr/>
        </p:nvSpPr>
        <p:spPr>
          <a:xfrm>
            <a:off x="3565016" y="5789621"/>
            <a:ext cx="783099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TeV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87605-6E4D-4F4C-8D25-2DF4934A606F}"/>
              </a:ext>
            </a:extLst>
          </p:cNvPr>
          <p:cNvSpPr/>
          <p:nvPr/>
        </p:nvSpPr>
        <p:spPr>
          <a:xfrm>
            <a:off x="5054335" y="5794655"/>
            <a:ext cx="911340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TeV</a:t>
            </a:r>
            <a:endParaRPr lang="en-US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26126B-F41C-411F-8730-0F7D5472A345}"/>
              </a:ext>
            </a:extLst>
          </p:cNvPr>
          <p:cNvSpPr/>
          <p:nvPr/>
        </p:nvSpPr>
        <p:spPr>
          <a:xfrm>
            <a:off x="6553006" y="5799557"/>
            <a:ext cx="1039580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TeV</a:t>
            </a:r>
            <a:endParaRPr lang="en-US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D9AF9F-B7EB-4694-A166-D8F16BD1F35F}"/>
              </a:ext>
            </a:extLst>
          </p:cNvPr>
          <p:cNvCxnSpPr>
            <a:cxnSpLocks/>
          </p:cNvCxnSpPr>
          <p:nvPr/>
        </p:nvCxnSpPr>
        <p:spPr>
          <a:xfrm>
            <a:off x="10235285" y="1100439"/>
            <a:ext cx="0" cy="460479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9F9BF3F-D451-42CB-ADFD-F7EB27D3CABA}"/>
              </a:ext>
            </a:extLst>
          </p:cNvPr>
          <p:cNvSpPr/>
          <p:nvPr/>
        </p:nvSpPr>
        <p:spPr>
          <a:xfrm>
            <a:off x="9702662" y="5789621"/>
            <a:ext cx="94128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PeV</a:t>
            </a:r>
            <a:endParaRPr lang="en-US" b="1" dirty="0"/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6B62BF69-1577-4511-9FA4-12231350B76B}"/>
              </a:ext>
            </a:extLst>
          </p:cNvPr>
          <p:cNvSpPr/>
          <p:nvPr/>
        </p:nvSpPr>
        <p:spPr>
          <a:xfrm>
            <a:off x="3910153" y="2547021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A31C3C48-F5F4-4DFB-8A46-A2DD3C6F3B6A}"/>
              </a:ext>
            </a:extLst>
          </p:cNvPr>
          <p:cNvSpPr/>
          <p:nvPr/>
        </p:nvSpPr>
        <p:spPr>
          <a:xfrm>
            <a:off x="4660257" y="2722868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FEBA0D9-2D89-42FE-8886-4B40619C3609}"/>
              </a:ext>
            </a:extLst>
          </p:cNvPr>
          <p:cNvSpPr txBox="1"/>
          <p:nvPr/>
        </p:nvSpPr>
        <p:spPr>
          <a:xfrm>
            <a:off x="3458250" y="2062272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ILC-1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9428C3-FF05-4714-9D9B-A53D9A0CA003}"/>
              </a:ext>
            </a:extLst>
          </p:cNvPr>
          <p:cNvSpPr txBox="1"/>
          <p:nvPr/>
        </p:nvSpPr>
        <p:spPr>
          <a:xfrm>
            <a:off x="4442438" y="2122867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CLIC-3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5FAD488-D6E8-4DC6-930B-C12CF943CF4F}"/>
              </a:ext>
            </a:extLst>
          </p:cNvPr>
          <p:cNvSpPr txBox="1"/>
          <p:nvPr/>
        </p:nvSpPr>
        <p:spPr>
          <a:xfrm>
            <a:off x="5213177" y="200695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PWFA-10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B33A9C2-5EDE-4ABA-A5CD-B94A45C400AB}"/>
              </a:ext>
            </a:extLst>
          </p:cNvPr>
          <p:cNvCxnSpPr>
            <a:cxnSpLocks/>
          </p:cNvCxnSpPr>
          <p:nvPr/>
        </p:nvCxnSpPr>
        <p:spPr>
          <a:xfrm flipV="1">
            <a:off x="3048000" y="5491112"/>
            <a:ext cx="7385538" cy="2991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3C380D5-2652-4F95-9F4E-CA24E905B917}"/>
              </a:ext>
            </a:extLst>
          </p:cNvPr>
          <p:cNvCxnSpPr>
            <a:cxnSpLocks/>
          </p:cNvCxnSpPr>
          <p:nvPr/>
        </p:nvCxnSpPr>
        <p:spPr>
          <a:xfrm flipV="1">
            <a:off x="2414046" y="4482198"/>
            <a:ext cx="7971928" cy="1400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66C6059-BA5E-40D0-84B9-E6489B93A14D}"/>
              </a:ext>
            </a:extLst>
          </p:cNvPr>
          <p:cNvCxnSpPr>
            <a:cxnSpLocks/>
            <a:stCxn id="97" idx="3"/>
          </p:cNvCxnSpPr>
          <p:nvPr/>
        </p:nvCxnSpPr>
        <p:spPr>
          <a:xfrm>
            <a:off x="2719632" y="3402611"/>
            <a:ext cx="7719034" cy="6675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2290C2F-BD2D-4162-B882-EE52F587FEB7}"/>
              </a:ext>
            </a:extLst>
          </p:cNvPr>
          <p:cNvCxnSpPr>
            <a:cxnSpLocks/>
          </p:cNvCxnSpPr>
          <p:nvPr/>
        </p:nvCxnSpPr>
        <p:spPr>
          <a:xfrm flipV="1">
            <a:off x="2980921" y="2505285"/>
            <a:ext cx="7431502" cy="1332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36947F5-1A08-4CEB-873A-F61130C7914B}"/>
              </a:ext>
            </a:extLst>
          </p:cNvPr>
          <p:cNvCxnSpPr>
            <a:cxnSpLocks/>
          </p:cNvCxnSpPr>
          <p:nvPr/>
        </p:nvCxnSpPr>
        <p:spPr>
          <a:xfrm flipV="1">
            <a:off x="2980922" y="1563736"/>
            <a:ext cx="7388759" cy="3286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20BA32C7-3D96-484E-9286-255DC7C5C06F}"/>
              </a:ext>
            </a:extLst>
          </p:cNvPr>
          <p:cNvSpPr/>
          <p:nvPr/>
        </p:nvSpPr>
        <p:spPr>
          <a:xfrm>
            <a:off x="1491363" y="1346907"/>
            <a:ext cx="1192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F4B3218-2EDC-4FB5-8C24-9A5D3C6B77F0}"/>
              </a:ext>
            </a:extLst>
          </p:cNvPr>
          <p:cNvSpPr/>
          <p:nvPr/>
        </p:nvSpPr>
        <p:spPr>
          <a:xfrm>
            <a:off x="1473336" y="2264083"/>
            <a:ext cx="106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290B551-4FA5-4369-98B8-3BED2BC227E2}"/>
              </a:ext>
            </a:extLst>
          </p:cNvPr>
          <p:cNvSpPr/>
          <p:nvPr/>
        </p:nvSpPr>
        <p:spPr>
          <a:xfrm>
            <a:off x="1462558" y="3217944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CC9170C-599B-4108-9996-5718928FC0BA}"/>
              </a:ext>
            </a:extLst>
          </p:cNvPr>
          <p:cNvSpPr/>
          <p:nvPr/>
        </p:nvSpPr>
        <p:spPr>
          <a:xfrm>
            <a:off x="1481413" y="4276838"/>
            <a:ext cx="1385316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0.01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47182B6-09BE-45D4-BC58-545846D8B4AD}"/>
              </a:ext>
            </a:extLst>
          </p:cNvPr>
          <p:cNvSpPr/>
          <p:nvPr/>
        </p:nvSpPr>
        <p:spPr>
          <a:xfrm>
            <a:off x="1492153" y="5249167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9C274B-4ADB-4FF2-A582-92093EF4C6B5}"/>
              </a:ext>
            </a:extLst>
          </p:cNvPr>
          <p:cNvCxnSpPr>
            <a:cxnSpLocks/>
          </p:cNvCxnSpPr>
          <p:nvPr/>
        </p:nvCxnSpPr>
        <p:spPr>
          <a:xfrm>
            <a:off x="6394462" y="1644682"/>
            <a:ext cx="7094" cy="1352718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7F7742D-2866-4A79-838F-C343E694DF73}"/>
              </a:ext>
            </a:extLst>
          </p:cNvPr>
          <p:cNvCxnSpPr>
            <a:cxnSpLocks/>
          </p:cNvCxnSpPr>
          <p:nvPr/>
        </p:nvCxnSpPr>
        <p:spPr>
          <a:xfrm>
            <a:off x="7153689" y="2586705"/>
            <a:ext cx="5150" cy="1344971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CD2B9EC-CD60-4A3E-B632-A773C4D3AF1A}"/>
              </a:ext>
            </a:extLst>
          </p:cNvPr>
          <p:cNvCxnSpPr>
            <a:cxnSpLocks/>
          </p:cNvCxnSpPr>
          <p:nvPr/>
        </p:nvCxnSpPr>
        <p:spPr>
          <a:xfrm>
            <a:off x="8730823" y="3511179"/>
            <a:ext cx="27804" cy="1968821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A92182A-42A5-404F-AA9E-475684C0A9EF}"/>
              </a:ext>
            </a:extLst>
          </p:cNvPr>
          <p:cNvSpPr/>
          <p:nvPr/>
        </p:nvSpPr>
        <p:spPr>
          <a:xfrm>
            <a:off x="8305683" y="5805251"/>
            <a:ext cx="81304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PeV</a:t>
            </a:r>
            <a:endParaRPr lang="en-US" b="1" dirty="0"/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DD807D14-CF67-46BF-8808-DEAA741ACC51}"/>
              </a:ext>
            </a:extLst>
          </p:cNvPr>
          <p:cNvSpPr/>
          <p:nvPr/>
        </p:nvSpPr>
        <p:spPr>
          <a:xfrm>
            <a:off x="2931289" y="3091446"/>
            <a:ext cx="1456676" cy="644895"/>
          </a:xfrm>
          <a:prstGeom prst="wedgeRoundRectCallout">
            <a:avLst>
              <a:gd name="adj1" fmla="val 23326"/>
              <a:gd name="adj2" fmla="val -99435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 km 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P=1.5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Cost=1.5-2 LHCU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6C09E4A-4864-4104-90B7-EBC3ED036D4A}"/>
              </a:ext>
            </a:extLst>
          </p:cNvPr>
          <p:cNvCxnSpPr>
            <a:cxnSpLocks/>
          </p:cNvCxnSpPr>
          <p:nvPr/>
        </p:nvCxnSpPr>
        <p:spPr>
          <a:xfrm>
            <a:off x="5582306" y="2578370"/>
            <a:ext cx="9503" cy="905225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Hexagon 47">
            <a:extLst>
              <a:ext uri="{FF2B5EF4-FFF2-40B4-BE49-F238E27FC236}">
                <a16:creationId xmlns:a16="http://schemas.microsoft.com/office/drawing/2014/main" id="{CD611FEF-BA92-4AD7-80D3-0C5727DD5E56}"/>
              </a:ext>
            </a:extLst>
          </p:cNvPr>
          <p:cNvSpPr/>
          <p:nvPr/>
        </p:nvSpPr>
        <p:spPr>
          <a:xfrm>
            <a:off x="8645205" y="4114816"/>
            <a:ext cx="209223" cy="175847"/>
          </a:xfrm>
          <a:prstGeom prst="hexagon">
            <a:avLst/>
          </a:prstGeom>
          <a:solidFill>
            <a:srgbClr val="C00000"/>
          </a:solidFill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C354BD81-0690-4B27-B8CD-2AE5ABE3B930}"/>
              </a:ext>
            </a:extLst>
          </p:cNvPr>
          <p:cNvSpPr/>
          <p:nvPr/>
        </p:nvSpPr>
        <p:spPr>
          <a:xfrm>
            <a:off x="7068467" y="2916349"/>
            <a:ext cx="209223" cy="175847"/>
          </a:xfrm>
          <a:prstGeom prst="hexagon">
            <a:avLst/>
          </a:prstGeom>
          <a:solidFill>
            <a:srgbClr val="C00000"/>
          </a:solidFill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1A382853-6557-4B9F-80FE-741AAA7FE540}"/>
              </a:ext>
            </a:extLst>
          </p:cNvPr>
          <p:cNvSpPr/>
          <p:nvPr/>
        </p:nvSpPr>
        <p:spPr>
          <a:xfrm>
            <a:off x="4251897" y="3825765"/>
            <a:ext cx="1319656" cy="644895"/>
          </a:xfrm>
          <a:prstGeom prst="wedgeRoundRectCallout">
            <a:avLst>
              <a:gd name="adj1" fmla="val -15994"/>
              <a:gd name="adj2" fmla="val -176996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km </a:t>
            </a: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P=3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Cost=2-3 LHCU</a:t>
            </a: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7DAA9C83-B28B-4C2E-913A-2187EE4EB002}"/>
              </a:ext>
            </a:extLst>
          </p:cNvPr>
          <p:cNvSpPr/>
          <p:nvPr/>
        </p:nvSpPr>
        <p:spPr>
          <a:xfrm>
            <a:off x="6289852" y="1507180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A1779B0D-0552-4510-A8C6-3EDA8D3AF239}"/>
              </a:ext>
            </a:extLst>
          </p:cNvPr>
          <p:cNvSpPr/>
          <p:nvPr/>
        </p:nvSpPr>
        <p:spPr>
          <a:xfrm>
            <a:off x="5487198" y="2438325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1695785-14EC-46F6-B000-58323029F7B1}"/>
              </a:ext>
            </a:extLst>
          </p:cNvPr>
          <p:cNvSpPr txBox="1"/>
          <p:nvPr/>
        </p:nvSpPr>
        <p:spPr>
          <a:xfrm>
            <a:off x="6493658" y="1196716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LWFA-30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E45F91C-AE16-4AED-A9CA-70715FFE566E}"/>
              </a:ext>
            </a:extLst>
          </p:cNvPr>
          <p:cNvSpPr txBox="1"/>
          <p:nvPr/>
        </p:nvSpPr>
        <p:spPr>
          <a:xfrm>
            <a:off x="6499075" y="151329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DLA-30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5B21508-F992-45B9-8B7D-4123EFE89B89}"/>
              </a:ext>
            </a:extLst>
          </p:cNvPr>
          <p:cNvSpPr txBox="1"/>
          <p:nvPr/>
        </p:nvSpPr>
        <p:spPr>
          <a:xfrm>
            <a:off x="8811962" y="4139394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Ult.Plasma-1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CDD8307-1561-4596-8B6D-EBBC428041AD}"/>
              </a:ext>
            </a:extLst>
          </p:cNvPr>
          <p:cNvSpPr txBox="1"/>
          <p:nvPr/>
        </p:nvSpPr>
        <p:spPr>
          <a:xfrm>
            <a:off x="7201804" y="2997138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Ult.Plasma-0.1</a:t>
            </a: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635E3F97-FA96-4A22-8ACE-FA83504F7686}"/>
              </a:ext>
            </a:extLst>
          </p:cNvPr>
          <p:cNvSpPr/>
          <p:nvPr/>
        </p:nvSpPr>
        <p:spPr>
          <a:xfrm>
            <a:off x="4462009" y="961980"/>
            <a:ext cx="1449530" cy="641739"/>
          </a:xfrm>
          <a:prstGeom prst="wedgeRoundRectCallout">
            <a:avLst>
              <a:gd name="adj1" fmla="val 31872"/>
              <a:gd name="adj2" fmla="val 119915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km </a:t>
            </a: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P=3-4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Cost=2-5 LHCU</a:t>
            </a: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26A6FC2B-7D3E-4B80-BEEC-9927407E10C7}"/>
              </a:ext>
            </a:extLst>
          </p:cNvPr>
          <p:cNvSpPr/>
          <p:nvPr/>
        </p:nvSpPr>
        <p:spPr>
          <a:xfrm>
            <a:off x="7501317" y="644760"/>
            <a:ext cx="1326925" cy="641739"/>
          </a:xfrm>
          <a:prstGeom prst="wedgeRoundRectCallout">
            <a:avLst>
              <a:gd name="adj1" fmla="val -73063"/>
              <a:gd name="adj2" fmla="val 57805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20-50 km </a:t>
            </a: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P=6-15?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Cost=4-8 LHCU</a:t>
            </a:r>
          </a:p>
        </p:txBody>
      </p:sp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87F124F8-331D-4AC2-8838-3510FEB6A599}"/>
              </a:ext>
            </a:extLst>
          </p:cNvPr>
          <p:cNvSpPr/>
          <p:nvPr/>
        </p:nvSpPr>
        <p:spPr>
          <a:xfrm>
            <a:off x="7854548" y="2226192"/>
            <a:ext cx="1526190" cy="641739"/>
          </a:xfrm>
          <a:prstGeom prst="wedgeRoundRectCallout">
            <a:avLst>
              <a:gd name="adj1" fmla="val -73063"/>
              <a:gd name="adj2" fmla="val 57805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30-100 km 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P=2.5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Cost=5-10 LHCU</a:t>
            </a:r>
          </a:p>
        </p:txBody>
      </p:sp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F8E4F3DA-9189-431F-93F2-DB4D6304E610}"/>
              </a:ext>
            </a:extLst>
          </p:cNvPr>
          <p:cNvSpPr/>
          <p:nvPr/>
        </p:nvSpPr>
        <p:spPr>
          <a:xfrm>
            <a:off x="6861292" y="4605715"/>
            <a:ext cx="1483529" cy="641739"/>
          </a:xfrm>
          <a:prstGeom prst="wedgeRoundRectCallout">
            <a:avLst>
              <a:gd name="adj1" fmla="val 62478"/>
              <a:gd name="adj2" fmla="val -93208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~200-500 km 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P=2.5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Cost=15-30 LHCU</a:t>
            </a:r>
          </a:p>
        </p:txBody>
      </p:sp>
    </p:spTree>
    <p:extLst>
      <p:ext uri="{BB962C8B-B14F-4D97-AF65-F5344CB8AC3E}">
        <p14:creationId xmlns:p14="http://schemas.microsoft.com/office/powerpoint/2010/main" val="133198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5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8FA14F-108E-FA3A-53B0-F79545038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53C708-985E-428A-9BC5-3646AF79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849" y="-170718"/>
            <a:ext cx="8686800" cy="8745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99"/>
                </a:solidFill>
              </a:rPr>
              <a:t>Exotic Colliders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F53E23-0EA9-4C83-A71D-2EF8D69D6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139" y="0"/>
            <a:ext cx="4806661" cy="673396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2619C9-0952-4C89-84FB-861BF6E49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65" y="4118686"/>
            <a:ext cx="10964563" cy="2739314"/>
          </a:xfrm>
          <a:prstGeom prst="rect">
            <a:avLst/>
          </a:prstGeom>
        </p:spPr>
      </p:pic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B4A54AC5-D78F-464F-AC19-122FD1E9B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723" y="882677"/>
            <a:ext cx="3502270" cy="26136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11CFFB-93C9-3C66-73CA-6ECEC3F11C56}"/>
              </a:ext>
            </a:extLst>
          </p:cNvPr>
          <p:cNvSpPr txBox="1"/>
          <p:nvPr/>
        </p:nvSpPr>
        <p:spPr>
          <a:xfrm>
            <a:off x="8552872" y="3517716"/>
            <a:ext cx="30894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1980’s-1990’s </a:t>
            </a:r>
            <a:r>
              <a:rPr lang="en-US" sz="1400" dirty="0" err="1"/>
              <a:t>T.Tajima</a:t>
            </a:r>
            <a:r>
              <a:rPr lang="en-US" sz="1400" dirty="0"/>
              <a:t>/</a:t>
            </a:r>
            <a:r>
              <a:rPr lang="en-US" sz="1400" dirty="0" err="1"/>
              <a:t>R.Cavenago</a:t>
            </a:r>
            <a:r>
              <a:rPr lang="en-US" sz="1400" dirty="0"/>
              <a:t> </a:t>
            </a:r>
          </a:p>
          <a:p>
            <a:r>
              <a:rPr lang="en-US" sz="1400" dirty="0"/>
              <a:t>1990’s-2000’s </a:t>
            </a:r>
            <a:r>
              <a:rPr lang="en-US" sz="1400" dirty="0" err="1"/>
              <a:t>P.Chen</a:t>
            </a:r>
            <a:r>
              <a:rPr lang="en-US" sz="1400" dirty="0"/>
              <a:t>/</a:t>
            </a:r>
            <a:r>
              <a:rPr lang="en-US" sz="1400" dirty="0" err="1"/>
              <a:t>R.Noble</a:t>
            </a:r>
            <a:endParaRPr lang="en-US" sz="1400" dirty="0"/>
          </a:p>
          <a:p>
            <a:r>
              <a:rPr lang="en-US" sz="1400" dirty="0"/>
              <a:t>2010’s-2020’s </a:t>
            </a:r>
            <a:r>
              <a:rPr lang="en-US" sz="1400" dirty="0" err="1"/>
              <a:t>V.Shiltsev</a:t>
            </a:r>
            <a:r>
              <a:rPr lang="en-US" sz="1400" dirty="0"/>
              <a:t>, </a:t>
            </a:r>
            <a:r>
              <a:rPr lang="en-US" sz="1400" dirty="0" err="1"/>
              <a:t>S.Corde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CA1DA-6821-40D8-ADFF-61B9AB1EF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831" y="557465"/>
            <a:ext cx="8220892" cy="378593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50C9B"/>
                </a:solidFill>
              </a:rPr>
              <a:t>Plasma-</a:t>
            </a:r>
            <a:r>
              <a:rPr lang="en-US" dirty="0" err="1">
                <a:solidFill>
                  <a:srgbClr val="050C9B"/>
                </a:solidFill>
              </a:rPr>
              <a:t>wakefield</a:t>
            </a:r>
            <a:r>
              <a:rPr lang="en-US" dirty="0">
                <a:solidFill>
                  <a:srgbClr val="050C9B"/>
                </a:solidFill>
              </a:rPr>
              <a:t> acceleration </a:t>
            </a:r>
            <a:r>
              <a:rPr lang="en-US" b="1" dirty="0">
                <a:solidFill>
                  <a:srgbClr val="C00000"/>
                </a:solidFill>
              </a:rPr>
              <a:t>and</a:t>
            </a:r>
            <a:r>
              <a:rPr lang="en-US" dirty="0">
                <a:solidFill>
                  <a:srgbClr val="050C9B"/>
                </a:solidFill>
              </a:rPr>
              <a:t> channeling in structured media, </a:t>
            </a:r>
            <a:r>
              <a:rPr lang="en-US" dirty="0" err="1">
                <a:solidFill>
                  <a:srgbClr val="050C9B"/>
                </a:solidFill>
              </a:rPr>
              <a:t>eg</a:t>
            </a:r>
            <a:r>
              <a:rPr lang="en-US" dirty="0">
                <a:solidFill>
                  <a:srgbClr val="050C9B"/>
                </a:solidFill>
              </a:rPr>
              <a:t> CNTs or crystals  ( </a:t>
            </a:r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only muons!!!</a:t>
            </a:r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50C9B"/>
                </a:solidFill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</a:rPr>
              <a:t>Major advantages: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</a:rPr>
              <a:t>solid density </a:t>
            </a:r>
            <a:r>
              <a:rPr lang="en-US" sz="2000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C00000"/>
                </a:solidFill>
              </a:rPr>
              <a:t>1-10 TV/m gradients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</a:rPr>
              <a:t>continuous focusing and acceleration </a:t>
            </a:r>
            <a:r>
              <a:rPr lang="en-US" sz="2000" dirty="0">
                <a:solidFill>
                  <a:srgbClr val="000000"/>
                </a:solidFill>
              </a:rPr>
              <a:t>(no cells, one long channel, particles get strongly cooled </a:t>
            </a:r>
            <a:r>
              <a:rPr lang="en-US" sz="2000" i="1" dirty="0">
                <a:solidFill>
                  <a:srgbClr val="000000"/>
                </a:solidFill>
              </a:rPr>
              <a:t>betatron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i="1" dirty="0">
                <a:solidFill>
                  <a:srgbClr val="000000"/>
                </a:solidFill>
              </a:rPr>
              <a:t>radiation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</a:rPr>
              <a:t>small size promises low cost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50C9B"/>
                </a:solidFill>
              </a:rPr>
              <a:t>Lumi</a:t>
            </a:r>
            <a:r>
              <a:rPr lang="en-US" sz="2400" i="1" dirty="0">
                <a:solidFill>
                  <a:srgbClr val="050C9B"/>
                </a:solidFill>
              </a:rPr>
              <a:t> ~1/E</a:t>
            </a:r>
            <a:r>
              <a:rPr lang="en-US" sz="2400" i="1" baseline="30000" dirty="0">
                <a:solidFill>
                  <a:srgbClr val="050C9B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 …totally unproven yet concept: </a:t>
            </a:r>
          </a:p>
          <a:p>
            <a:pPr lvl="1"/>
            <a:r>
              <a:rPr lang="en-US" sz="2000" dirty="0">
                <a:solidFill>
                  <a:srgbClr val="050C9B"/>
                </a:solidFill>
              </a:rPr>
              <a:t>proof-of-principle experiment </a:t>
            </a:r>
            <a:r>
              <a:rPr lang="en-US" sz="2000" i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E336</a:t>
            </a:r>
            <a:r>
              <a:rPr lang="en-US" sz="2000" dirty="0">
                <a:solidFill>
                  <a:srgbClr val="050C9B"/>
                </a:solidFill>
              </a:rPr>
              <a:t> @ SLAC FACET-II</a:t>
            </a:r>
          </a:p>
        </p:txBody>
      </p:sp>
    </p:spTree>
    <p:extLst>
      <p:ext uri="{BB962C8B-B14F-4D97-AF65-F5344CB8AC3E}">
        <p14:creationId xmlns:p14="http://schemas.microsoft.com/office/powerpoint/2010/main" val="32620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625C4E-B6C4-D457-C63C-91181A13D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88060"/>
            <a:ext cx="9033983" cy="641739"/>
          </a:xfrm>
        </p:spPr>
        <p:txBody>
          <a:bodyPr/>
          <a:lstStyle/>
          <a:p>
            <a:pPr algn="ctr"/>
            <a:r>
              <a:rPr lang="en-US" sz="3600" dirty="0" err="1"/>
              <a:t>Xtal</a:t>
            </a:r>
            <a:r>
              <a:rPr lang="en-US" sz="3600" dirty="0"/>
              <a:t> Colliders: </a:t>
            </a:r>
            <a:r>
              <a:rPr lang="en-US" sz="3600" i="1" dirty="0" err="1"/>
              <a:t>Lumi</a:t>
            </a:r>
            <a:r>
              <a:rPr lang="en-US" sz="3600" dirty="0"/>
              <a:t> and </a:t>
            </a:r>
            <a:r>
              <a:rPr lang="en-US" sz="3600" i="1" dirty="0"/>
              <a:t>Cost</a:t>
            </a:r>
            <a:r>
              <a:rPr lang="en-US" sz="3600" dirty="0"/>
              <a:t> vs </a:t>
            </a:r>
            <a:r>
              <a:rPr lang="en-US" sz="3600" i="1" dirty="0"/>
              <a:t>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1" y="459486"/>
            <a:ext cx="2559495" cy="848581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marL="457200" lvl="1" indent="0">
              <a:lnSpc>
                <a:spcPct val="250000"/>
              </a:lnSpc>
              <a:buNone/>
            </a:pP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</a:t>
            </a:r>
            <a:r>
              <a:rPr 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Xtal</a:t>
            </a: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μμ</a:t>
            </a: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1756E-4463-4B3D-B68E-CD8FF1ADB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67073" y="6513628"/>
            <a:ext cx="1076325" cy="241300"/>
          </a:xfrm>
        </p:spPr>
        <p:txBody>
          <a:bodyPr/>
          <a:lstStyle/>
          <a:p>
            <a:r>
              <a:rPr lang="en-US" altLang="en-US"/>
              <a:t>08/05/2023</a:t>
            </a:r>
            <a:endParaRPr lang="en-US" alt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FB8C30-0F72-4318-874C-4DB36F682A20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3956565" y="1104327"/>
            <a:ext cx="71450" cy="468529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92858B-C3E7-4366-B9CA-0D6E96123AD2}"/>
              </a:ext>
            </a:extLst>
          </p:cNvPr>
          <p:cNvCxnSpPr>
            <a:cxnSpLocks/>
          </p:cNvCxnSpPr>
          <p:nvPr/>
        </p:nvCxnSpPr>
        <p:spPr>
          <a:xfrm flipH="1">
            <a:off x="5581795" y="1121931"/>
            <a:ext cx="511" cy="45833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D39B7-1349-40FD-9CED-02A7ECEE5CE6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7072797" y="1121931"/>
            <a:ext cx="53047" cy="46776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50FF26-5E89-4679-9987-0526DE3E144C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8712205" y="1121931"/>
            <a:ext cx="18619" cy="46833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4842FBF-4015-4B4E-8FCF-30F9EC5EE4C2}"/>
              </a:ext>
            </a:extLst>
          </p:cNvPr>
          <p:cNvSpPr/>
          <p:nvPr/>
        </p:nvSpPr>
        <p:spPr>
          <a:xfrm>
            <a:off x="3565016" y="5789621"/>
            <a:ext cx="783099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TeV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87605-6E4D-4F4C-8D25-2DF4934A606F}"/>
              </a:ext>
            </a:extLst>
          </p:cNvPr>
          <p:cNvSpPr/>
          <p:nvPr/>
        </p:nvSpPr>
        <p:spPr>
          <a:xfrm>
            <a:off x="5054335" y="5794655"/>
            <a:ext cx="911340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TeV</a:t>
            </a:r>
            <a:endParaRPr lang="en-US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26126B-F41C-411F-8730-0F7D5472A345}"/>
              </a:ext>
            </a:extLst>
          </p:cNvPr>
          <p:cNvSpPr/>
          <p:nvPr/>
        </p:nvSpPr>
        <p:spPr>
          <a:xfrm>
            <a:off x="6553006" y="5799557"/>
            <a:ext cx="1039580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TeV</a:t>
            </a:r>
            <a:endParaRPr lang="en-US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D9AF9F-B7EB-4694-A166-D8F16BD1F35F}"/>
              </a:ext>
            </a:extLst>
          </p:cNvPr>
          <p:cNvCxnSpPr>
            <a:cxnSpLocks/>
          </p:cNvCxnSpPr>
          <p:nvPr/>
        </p:nvCxnSpPr>
        <p:spPr>
          <a:xfrm>
            <a:off x="10235285" y="1100439"/>
            <a:ext cx="0" cy="460479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929428C3-FF05-4714-9D9B-A53D9A0CA003}"/>
              </a:ext>
            </a:extLst>
          </p:cNvPr>
          <p:cNvSpPr txBox="1"/>
          <p:nvPr/>
        </p:nvSpPr>
        <p:spPr>
          <a:xfrm>
            <a:off x="8123480" y="3860067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XC-1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5FAD488-D6E8-4DC6-930B-C12CF943CF4F}"/>
              </a:ext>
            </a:extLst>
          </p:cNvPr>
          <p:cNvSpPr txBox="1"/>
          <p:nvPr/>
        </p:nvSpPr>
        <p:spPr>
          <a:xfrm>
            <a:off x="6384645" y="291190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XC-0.1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B33A9C2-5EDE-4ABA-A5CD-B94A45C400AB}"/>
              </a:ext>
            </a:extLst>
          </p:cNvPr>
          <p:cNvCxnSpPr>
            <a:cxnSpLocks/>
          </p:cNvCxnSpPr>
          <p:nvPr/>
        </p:nvCxnSpPr>
        <p:spPr>
          <a:xfrm flipV="1">
            <a:off x="3048000" y="5491112"/>
            <a:ext cx="7385538" cy="2991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3C380D5-2652-4F95-9F4E-CA24E905B917}"/>
              </a:ext>
            </a:extLst>
          </p:cNvPr>
          <p:cNvCxnSpPr>
            <a:cxnSpLocks/>
          </p:cNvCxnSpPr>
          <p:nvPr/>
        </p:nvCxnSpPr>
        <p:spPr>
          <a:xfrm flipV="1">
            <a:off x="2414046" y="4482198"/>
            <a:ext cx="7971928" cy="1400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66C6059-BA5E-40D0-84B9-E6489B93A14D}"/>
              </a:ext>
            </a:extLst>
          </p:cNvPr>
          <p:cNvCxnSpPr>
            <a:cxnSpLocks/>
            <a:stCxn id="97" idx="3"/>
          </p:cNvCxnSpPr>
          <p:nvPr/>
        </p:nvCxnSpPr>
        <p:spPr>
          <a:xfrm>
            <a:off x="2719632" y="3402611"/>
            <a:ext cx="7719034" cy="6675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2290C2F-BD2D-4162-B882-EE52F587FEB7}"/>
              </a:ext>
            </a:extLst>
          </p:cNvPr>
          <p:cNvCxnSpPr>
            <a:cxnSpLocks/>
          </p:cNvCxnSpPr>
          <p:nvPr/>
        </p:nvCxnSpPr>
        <p:spPr>
          <a:xfrm flipV="1">
            <a:off x="2980921" y="2505285"/>
            <a:ext cx="7431502" cy="1332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36947F5-1A08-4CEB-873A-F61130C7914B}"/>
              </a:ext>
            </a:extLst>
          </p:cNvPr>
          <p:cNvCxnSpPr>
            <a:cxnSpLocks/>
          </p:cNvCxnSpPr>
          <p:nvPr/>
        </p:nvCxnSpPr>
        <p:spPr>
          <a:xfrm flipV="1">
            <a:off x="2980922" y="1563736"/>
            <a:ext cx="7388759" cy="3286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20BA32C7-3D96-484E-9286-255DC7C5C06F}"/>
              </a:ext>
            </a:extLst>
          </p:cNvPr>
          <p:cNvSpPr/>
          <p:nvPr/>
        </p:nvSpPr>
        <p:spPr>
          <a:xfrm>
            <a:off x="1491363" y="1346907"/>
            <a:ext cx="1192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F4B3218-2EDC-4FB5-8C24-9A5D3C6B77F0}"/>
              </a:ext>
            </a:extLst>
          </p:cNvPr>
          <p:cNvSpPr/>
          <p:nvPr/>
        </p:nvSpPr>
        <p:spPr>
          <a:xfrm>
            <a:off x="1473336" y="2264083"/>
            <a:ext cx="106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290B551-4FA5-4369-98B8-3BED2BC227E2}"/>
              </a:ext>
            </a:extLst>
          </p:cNvPr>
          <p:cNvSpPr/>
          <p:nvPr/>
        </p:nvSpPr>
        <p:spPr>
          <a:xfrm>
            <a:off x="1462558" y="3217944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CC9170C-599B-4108-9996-5718928FC0BA}"/>
              </a:ext>
            </a:extLst>
          </p:cNvPr>
          <p:cNvSpPr/>
          <p:nvPr/>
        </p:nvSpPr>
        <p:spPr>
          <a:xfrm>
            <a:off x="1481413" y="4276838"/>
            <a:ext cx="1385316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0.01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47182B6-09BE-45D4-BC58-545846D8B4AD}"/>
              </a:ext>
            </a:extLst>
          </p:cNvPr>
          <p:cNvSpPr/>
          <p:nvPr/>
        </p:nvSpPr>
        <p:spPr>
          <a:xfrm>
            <a:off x="1492153" y="5249167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9C274B-4ADB-4FF2-A582-92093EF4C6B5}"/>
              </a:ext>
            </a:extLst>
          </p:cNvPr>
          <p:cNvCxnSpPr>
            <a:cxnSpLocks/>
          </p:cNvCxnSpPr>
          <p:nvPr/>
        </p:nvCxnSpPr>
        <p:spPr>
          <a:xfrm>
            <a:off x="7125843" y="2532381"/>
            <a:ext cx="3018" cy="1931176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7F7742D-2866-4A79-838F-C343E694DF73}"/>
              </a:ext>
            </a:extLst>
          </p:cNvPr>
          <p:cNvCxnSpPr>
            <a:cxnSpLocks/>
          </p:cNvCxnSpPr>
          <p:nvPr/>
        </p:nvCxnSpPr>
        <p:spPr>
          <a:xfrm>
            <a:off x="8738583" y="4065365"/>
            <a:ext cx="19613" cy="1907427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CD2B9EC-CD60-4A3E-B632-A773C4D3AF1A}"/>
              </a:ext>
            </a:extLst>
          </p:cNvPr>
          <p:cNvCxnSpPr>
            <a:cxnSpLocks/>
          </p:cNvCxnSpPr>
          <p:nvPr/>
        </p:nvCxnSpPr>
        <p:spPr>
          <a:xfrm>
            <a:off x="10228269" y="5354844"/>
            <a:ext cx="14554" cy="531882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A92182A-42A5-404F-AA9E-475684C0A9EF}"/>
              </a:ext>
            </a:extLst>
          </p:cNvPr>
          <p:cNvSpPr/>
          <p:nvPr/>
        </p:nvSpPr>
        <p:spPr>
          <a:xfrm>
            <a:off x="8305683" y="5805251"/>
            <a:ext cx="81304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PeV</a:t>
            </a:r>
            <a:endParaRPr lang="en-US" b="1" dirty="0"/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59F44FC2-E1FB-4DD9-B5BE-8EB70B523E82}"/>
              </a:ext>
            </a:extLst>
          </p:cNvPr>
          <p:cNvSpPr/>
          <p:nvPr/>
        </p:nvSpPr>
        <p:spPr>
          <a:xfrm>
            <a:off x="4891793" y="3655981"/>
            <a:ext cx="1478711" cy="826457"/>
          </a:xfrm>
          <a:prstGeom prst="wedgeRoundRectCallout">
            <a:avLst>
              <a:gd name="adj1" fmla="val 91392"/>
              <a:gd name="adj2" fmla="val -59953"/>
              <a:gd name="adj3" fmla="val 16667"/>
            </a:avLst>
          </a:prstGeom>
          <a:solidFill>
            <a:schemeClr val="bg2">
              <a:alpha val="13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G=1 TV/m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0.1-1 km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P=&lt; 1TWh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Cost=&lt;1 LHCU?</a:t>
            </a: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0061AC52-4353-4F9C-B3CE-24307890D8EE}"/>
              </a:ext>
            </a:extLst>
          </p:cNvPr>
          <p:cNvSpPr/>
          <p:nvPr/>
        </p:nvSpPr>
        <p:spPr>
          <a:xfrm>
            <a:off x="7021232" y="3350147"/>
            <a:ext cx="209223" cy="175847"/>
          </a:xfrm>
          <a:prstGeom prst="hexagon">
            <a:avLst/>
          </a:prstGeom>
          <a:solidFill>
            <a:srgbClr val="C00000"/>
          </a:solidFill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200B74B7-F553-4C61-978A-65283A1CA73E}"/>
              </a:ext>
            </a:extLst>
          </p:cNvPr>
          <p:cNvSpPr/>
          <p:nvPr/>
        </p:nvSpPr>
        <p:spPr>
          <a:xfrm>
            <a:off x="8634613" y="4951863"/>
            <a:ext cx="209223" cy="175847"/>
          </a:xfrm>
          <a:prstGeom prst="hexagon">
            <a:avLst/>
          </a:prstGeom>
          <a:solidFill>
            <a:srgbClr val="C00000"/>
          </a:solidFill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2F6A78-70A9-4DEE-98B9-9F630B223AB6}"/>
              </a:ext>
            </a:extLst>
          </p:cNvPr>
          <p:cNvSpPr txBox="1"/>
          <p:nvPr/>
        </p:nvSpPr>
        <p:spPr>
          <a:xfrm>
            <a:off x="9568785" y="5124788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XC-10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D2580C7E-F8D2-4787-8090-D0E589023BBA}"/>
              </a:ext>
            </a:extLst>
          </p:cNvPr>
          <p:cNvSpPr/>
          <p:nvPr/>
        </p:nvSpPr>
        <p:spPr>
          <a:xfrm>
            <a:off x="9117442" y="2829405"/>
            <a:ext cx="1478711" cy="826457"/>
          </a:xfrm>
          <a:prstGeom prst="wedgeRoundRectCallout">
            <a:avLst>
              <a:gd name="adj1" fmla="val 23807"/>
              <a:gd name="adj2" fmla="val 238542"/>
              <a:gd name="adj3" fmla="val 16667"/>
            </a:avLst>
          </a:prstGeom>
          <a:solidFill>
            <a:schemeClr val="bg2">
              <a:alpha val="13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G=1-10 TV/m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0.1-1 km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P=&lt; 1TWh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Cost=&lt;3 LHCU?</a:t>
            </a: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274BA10A-94DD-4086-A191-4267E7A7A6A5}"/>
              </a:ext>
            </a:extLst>
          </p:cNvPr>
          <p:cNvSpPr/>
          <p:nvPr/>
        </p:nvSpPr>
        <p:spPr>
          <a:xfrm>
            <a:off x="6392513" y="4738504"/>
            <a:ext cx="1478711" cy="826457"/>
          </a:xfrm>
          <a:prstGeom prst="wedgeRoundRectCallout">
            <a:avLst>
              <a:gd name="adj1" fmla="val 91062"/>
              <a:gd name="adj2" fmla="val -9691"/>
              <a:gd name="adj3" fmla="val 16667"/>
            </a:avLst>
          </a:prstGeom>
          <a:solidFill>
            <a:schemeClr val="bg2">
              <a:alpha val="13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G=1-10 TV/m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1-10 km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P=&lt; 2TWh</a:t>
            </a: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Cost=&lt;10 LHCU?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F9BF3F-D451-42CB-ADFD-F7EB27D3CABA}"/>
              </a:ext>
            </a:extLst>
          </p:cNvPr>
          <p:cNvSpPr/>
          <p:nvPr/>
        </p:nvSpPr>
        <p:spPr>
          <a:xfrm>
            <a:off x="9702662" y="5789621"/>
            <a:ext cx="94128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PeV</a:t>
            </a:r>
            <a:endParaRPr lang="en-US" b="1" dirty="0"/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085E8E0F-48A2-43A9-A6F9-8CCD2ACFB31A}"/>
              </a:ext>
            </a:extLst>
          </p:cNvPr>
          <p:cNvSpPr/>
          <p:nvPr/>
        </p:nvSpPr>
        <p:spPr>
          <a:xfrm>
            <a:off x="10123658" y="5684416"/>
            <a:ext cx="209223" cy="175847"/>
          </a:xfrm>
          <a:prstGeom prst="hexagon">
            <a:avLst/>
          </a:prstGeom>
          <a:solidFill>
            <a:srgbClr val="C00000"/>
          </a:solidFill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9" grpId="0" animBg="1"/>
      <p:bldP spid="6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200DF0-48BD-119E-9051-DCF22E25C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B52091-B3F8-4919-8D3A-88C57A24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-33183"/>
            <a:ext cx="11582400" cy="641739"/>
          </a:xfrm>
        </p:spPr>
        <p:txBody>
          <a:bodyPr/>
          <a:lstStyle/>
          <a:p>
            <a:r>
              <a:rPr lang="en-US" dirty="0"/>
              <a:t>Limits (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Electric Power </a:t>
            </a:r>
            <a:r>
              <a:rPr lang="en-US" dirty="0"/>
              <a:t>and </a:t>
            </a:r>
            <a:r>
              <a:rPr lang="en-US" dirty="0">
                <a:solidFill>
                  <a:srgbClr val="B0144C"/>
                </a:solidFill>
              </a:rPr>
              <a:t>Cost</a:t>
            </a:r>
            <a:r>
              <a:rPr lang="en-US" dirty="0"/>
              <a:t>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4A6E77-1A0B-4E27-A379-DE4D693B674F}"/>
              </a:ext>
            </a:extLst>
          </p:cNvPr>
          <p:cNvSpPr/>
          <p:nvPr/>
        </p:nvSpPr>
        <p:spPr>
          <a:xfrm>
            <a:off x="6184801" y="852054"/>
            <a:ext cx="4332070" cy="2854036"/>
          </a:xfrm>
          <a:prstGeom prst="roundRect">
            <a:avLst>
              <a:gd name="adj" fmla="val 9871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D2505CB-B343-4EAB-B36B-7C66DBEEF273}"/>
              </a:ext>
            </a:extLst>
          </p:cNvPr>
          <p:cNvSpPr/>
          <p:nvPr/>
        </p:nvSpPr>
        <p:spPr>
          <a:xfrm>
            <a:off x="1716694" y="3838973"/>
            <a:ext cx="4332070" cy="2854036"/>
          </a:xfrm>
          <a:prstGeom prst="roundRect">
            <a:avLst>
              <a:gd name="adj" fmla="val 9871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67B8730-B5E2-4BDC-96F4-CC24674D8EE3}"/>
              </a:ext>
            </a:extLst>
          </p:cNvPr>
          <p:cNvSpPr txBox="1">
            <a:spLocks/>
          </p:cNvSpPr>
          <p:nvPr/>
        </p:nvSpPr>
        <p:spPr>
          <a:xfrm>
            <a:off x="1984519" y="3859754"/>
            <a:ext cx="4056893" cy="98664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Linear </a:t>
            </a:r>
            <a:r>
              <a:rPr lang="en-US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e+e</a:t>
            </a:r>
            <a:r>
              <a:rPr lang="en-US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</a:t>
            </a:r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7E755A4C-BBAB-4EBB-AC7F-AD378DF67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445" y="1189279"/>
            <a:ext cx="4215215" cy="2478326"/>
          </a:xfrm>
          <a:prstGeom prst="rect">
            <a:avLst/>
          </a:prstGeom>
        </p:spPr>
      </p:pic>
      <p:pic>
        <p:nvPicPr>
          <p:cNvPr id="20" name="Picture 19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8898D0E3-FFA0-4BD9-A1A7-905274C3B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271" y="1168673"/>
            <a:ext cx="3976699" cy="2456135"/>
          </a:xfrm>
          <a:prstGeom prst="rect">
            <a:avLst/>
          </a:prstGeom>
        </p:spPr>
      </p:pic>
      <p:pic>
        <p:nvPicPr>
          <p:cNvPr id="29" name="Picture 28" descr="Chart, line chart, box and whisker chart&#10;&#10;Description automatically generated">
            <a:extLst>
              <a:ext uri="{FF2B5EF4-FFF2-40B4-BE49-F238E27FC236}">
                <a16:creationId xmlns:a16="http://schemas.microsoft.com/office/drawing/2014/main" id="{F988F594-6386-4BD2-A17B-3C367FD78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06" y="4230810"/>
            <a:ext cx="4000199" cy="2410564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AB6151E-E4B1-4285-BDAD-C7868C6EE2B9}"/>
              </a:ext>
            </a:extLst>
          </p:cNvPr>
          <p:cNvSpPr txBox="1">
            <a:spLocks/>
          </p:cNvSpPr>
          <p:nvPr/>
        </p:nvSpPr>
        <p:spPr>
          <a:xfrm>
            <a:off x="6459979" y="3859755"/>
            <a:ext cx="4056893" cy="98664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Linear crystal </a:t>
            </a:r>
            <a:r>
              <a:rPr lang="el-G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μμ</a:t>
            </a: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A0E538-6669-4891-945F-59F554133A8E}"/>
              </a:ext>
            </a:extLst>
          </p:cNvPr>
          <p:cNvSpPr txBox="1">
            <a:spLocks/>
          </p:cNvSpPr>
          <p:nvPr/>
        </p:nvSpPr>
        <p:spPr>
          <a:xfrm>
            <a:off x="6366271" y="885920"/>
            <a:ext cx="4056893" cy="98664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Circular </a:t>
            </a:r>
            <a:r>
              <a:rPr lang="el-G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μμ</a:t>
            </a:r>
            <a:endParaRPr lang="en-US" i="1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4FE3A0-CA4E-472D-955D-F62648457829}"/>
              </a:ext>
            </a:extLst>
          </p:cNvPr>
          <p:cNvSpPr/>
          <p:nvPr/>
        </p:nvSpPr>
        <p:spPr>
          <a:xfrm>
            <a:off x="1721065" y="858982"/>
            <a:ext cx="4332070" cy="2854036"/>
          </a:xfrm>
          <a:prstGeom prst="roundRect">
            <a:avLst>
              <a:gd name="adj" fmla="val 9871"/>
            </a:avLst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D1F54-5C60-41DD-ACAB-85E4D9EA0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06" y="883924"/>
            <a:ext cx="4056893" cy="98664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Circular </a:t>
            </a:r>
            <a:r>
              <a:rPr lang="en-US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pp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210DDBA9-BB16-4E48-A1C2-5EC0C9AA6E6D}"/>
              </a:ext>
            </a:extLst>
          </p:cNvPr>
          <p:cNvSpPr/>
          <p:nvPr/>
        </p:nvSpPr>
        <p:spPr>
          <a:xfrm>
            <a:off x="3595601" y="985734"/>
            <a:ext cx="2351276" cy="694418"/>
          </a:xfrm>
          <a:prstGeom prst="rightArrow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Power &gt; 2x LHC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3789A329-37B5-420E-A0FD-B225F03A0553}"/>
              </a:ext>
            </a:extLst>
          </p:cNvPr>
          <p:cNvSpPr/>
          <p:nvPr/>
        </p:nvSpPr>
        <p:spPr>
          <a:xfrm>
            <a:off x="3649980" y="2807736"/>
            <a:ext cx="2296896" cy="694418"/>
          </a:xfrm>
          <a:prstGeom prst="rightArrow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rgbClr val="C00000"/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Cost &gt;3x LHC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52C25305-E693-484E-B69D-5CCD9BB924A4}"/>
              </a:ext>
            </a:extLst>
          </p:cNvPr>
          <p:cNvSpPr/>
          <p:nvPr/>
        </p:nvSpPr>
        <p:spPr>
          <a:xfrm>
            <a:off x="8350837" y="957540"/>
            <a:ext cx="2088564" cy="694418"/>
          </a:xfrm>
          <a:prstGeom prst="rightArrow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Power &gt; 2x LHC</a:t>
            </a: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FBDE5FD4-B425-43CD-8AE2-F473D29A3ACB}"/>
              </a:ext>
            </a:extLst>
          </p:cNvPr>
          <p:cNvSpPr/>
          <p:nvPr/>
        </p:nvSpPr>
        <p:spPr>
          <a:xfrm>
            <a:off x="8534401" y="2683638"/>
            <a:ext cx="1936536" cy="694418"/>
          </a:xfrm>
          <a:prstGeom prst="rightArrow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rgbClr val="C00000"/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Cost &gt;3x LHC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26E56060-094C-4915-8281-B2F91A9B8554}"/>
              </a:ext>
            </a:extLst>
          </p:cNvPr>
          <p:cNvSpPr/>
          <p:nvPr/>
        </p:nvSpPr>
        <p:spPr>
          <a:xfrm>
            <a:off x="3275562" y="4051631"/>
            <a:ext cx="2616936" cy="694418"/>
          </a:xfrm>
          <a:prstGeom prst="rightArrow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Power &gt; 2x LHC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0248C95D-EB4D-4030-8A9B-F5FD323B9895}"/>
              </a:ext>
            </a:extLst>
          </p:cNvPr>
          <p:cNvSpPr/>
          <p:nvPr/>
        </p:nvSpPr>
        <p:spPr>
          <a:xfrm>
            <a:off x="3471254" y="5704966"/>
            <a:ext cx="2364550" cy="694418"/>
          </a:xfrm>
          <a:prstGeom prst="rightArrow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rgbClr val="C00000"/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Cost &gt;3x LHC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F24C781-0E57-4668-9FAE-06AA6197D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3490" y="4206963"/>
            <a:ext cx="4256420" cy="2391567"/>
          </a:xfrm>
          <a:prstGeom prst="rect">
            <a:avLst/>
          </a:prstGeom>
        </p:spPr>
      </p:pic>
      <p:sp>
        <p:nvSpPr>
          <p:cNvPr id="40" name="Arrow: Right 39">
            <a:extLst>
              <a:ext uri="{FF2B5EF4-FFF2-40B4-BE49-F238E27FC236}">
                <a16:creationId xmlns:a16="http://schemas.microsoft.com/office/drawing/2014/main" id="{059A2517-17AE-4E1C-B29C-A76B8AF1548E}"/>
              </a:ext>
            </a:extLst>
          </p:cNvPr>
          <p:cNvSpPr/>
          <p:nvPr/>
        </p:nvSpPr>
        <p:spPr>
          <a:xfrm>
            <a:off x="9612631" y="3897853"/>
            <a:ext cx="984596" cy="694418"/>
          </a:xfrm>
          <a:prstGeom prst="rightArrow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P&gt; 2x LHC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FE7E8CE5-65B7-4621-9134-956E950A953D}"/>
              </a:ext>
            </a:extLst>
          </p:cNvPr>
          <p:cNvSpPr/>
          <p:nvPr/>
        </p:nvSpPr>
        <p:spPr>
          <a:xfrm>
            <a:off x="9625337" y="4581606"/>
            <a:ext cx="976895" cy="694418"/>
          </a:xfrm>
          <a:prstGeom prst="rightArrow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rgbClr val="C00000"/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C&gt;3x LHC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39F5EB-7C4D-4CD3-8C0A-1B34B82B6B5E}"/>
              </a:ext>
            </a:extLst>
          </p:cNvPr>
          <p:cNvSpPr/>
          <p:nvPr/>
        </p:nvSpPr>
        <p:spPr>
          <a:xfrm>
            <a:off x="6184801" y="3859754"/>
            <a:ext cx="4332070" cy="2854036"/>
          </a:xfrm>
          <a:prstGeom prst="roundRect">
            <a:avLst>
              <a:gd name="adj" fmla="val 9871"/>
            </a:avLst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/>
      <p:bldP spid="22" grpId="0"/>
      <p:bldP spid="14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FB8C30-0F72-4318-874C-4DB36F682A20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2784088" y="1104327"/>
            <a:ext cx="37946" cy="468529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92858B-C3E7-4366-B9CA-0D6E96123AD2}"/>
              </a:ext>
            </a:extLst>
          </p:cNvPr>
          <p:cNvCxnSpPr>
            <a:cxnSpLocks/>
          </p:cNvCxnSpPr>
          <p:nvPr/>
        </p:nvCxnSpPr>
        <p:spPr>
          <a:xfrm flipH="1">
            <a:off x="4680614" y="1121931"/>
            <a:ext cx="511" cy="45833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D39B7-1349-40FD-9CED-02A7ECEE5CE6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5914745" y="1121931"/>
            <a:ext cx="5118" cy="46776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50FF26-5E89-4679-9987-0526DE3E144C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7524843" y="1121931"/>
            <a:ext cx="16647" cy="46833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4842FBF-4015-4B4E-8FCF-30F9EC5EE4C2}"/>
              </a:ext>
            </a:extLst>
          </p:cNvPr>
          <p:cNvSpPr/>
          <p:nvPr/>
        </p:nvSpPr>
        <p:spPr>
          <a:xfrm>
            <a:off x="2359035" y="5789621"/>
            <a:ext cx="850105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TeV</a:t>
            </a:r>
            <a:endParaRPr lang="en-US" sz="20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87605-6E4D-4F4C-8D25-2DF4934A606F}"/>
              </a:ext>
            </a:extLst>
          </p:cNvPr>
          <p:cNvSpPr/>
          <p:nvPr/>
        </p:nvSpPr>
        <p:spPr>
          <a:xfrm>
            <a:off x="3848354" y="5794655"/>
            <a:ext cx="992772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TeV</a:t>
            </a:r>
            <a:endParaRPr lang="en-US" sz="20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26126B-F41C-411F-8730-0F7D5472A345}"/>
              </a:ext>
            </a:extLst>
          </p:cNvPr>
          <p:cNvSpPr/>
          <p:nvPr/>
        </p:nvSpPr>
        <p:spPr>
          <a:xfrm>
            <a:off x="5347025" y="5799557"/>
            <a:ext cx="1135439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TeV</a:t>
            </a:r>
            <a:endParaRPr lang="en-US" sz="2000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D9AF9F-B7EB-4694-A166-D8F16BD1F35F}"/>
              </a:ext>
            </a:extLst>
          </p:cNvPr>
          <p:cNvCxnSpPr>
            <a:cxnSpLocks/>
          </p:cNvCxnSpPr>
          <p:nvPr/>
        </p:nvCxnSpPr>
        <p:spPr>
          <a:xfrm>
            <a:off x="9334104" y="1100439"/>
            <a:ext cx="0" cy="460479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Hexagon 46">
            <a:extLst>
              <a:ext uri="{FF2B5EF4-FFF2-40B4-BE49-F238E27FC236}">
                <a16:creationId xmlns:a16="http://schemas.microsoft.com/office/drawing/2014/main" id="{6B62BF69-1577-4511-9FA4-12231350B76B}"/>
              </a:ext>
            </a:extLst>
          </p:cNvPr>
          <p:cNvSpPr/>
          <p:nvPr/>
        </p:nvSpPr>
        <p:spPr>
          <a:xfrm>
            <a:off x="2851154" y="3374506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A31C3C48-F5F4-4DFB-8A46-A2DD3C6F3B6A}"/>
              </a:ext>
            </a:extLst>
          </p:cNvPr>
          <p:cNvSpPr/>
          <p:nvPr/>
        </p:nvSpPr>
        <p:spPr>
          <a:xfrm>
            <a:off x="3694574" y="2348023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DD6D3250-AE28-4ACE-AD28-2B812F60D455}"/>
              </a:ext>
            </a:extLst>
          </p:cNvPr>
          <p:cNvSpPr/>
          <p:nvPr/>
        </p:nvSpPr>
        <p:spPr>
          <a:xfrm>
            <a:off x="4667577" y="1954353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A1779B0D-0552-4510-A8C6-3EDA8D3AF239}"/>
              </a:ext>
            </a:extLst>
          </p:cNvPr>
          <p:cNvSpPr/>
          <p:nvPr/>
        </p:nvSpPr>
        <p:spPr>
          <a:xfrm>
            <a:off x="5056936" y="1981200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7DAA9C83-B28B-4C2E-913A-2187EE4EB002}"/>
              </a:ext>
            </a:extLst>
          </p:cNvPr>
          <p:cNvSpPr/>
          <p:nvPr/>
        </p:nvSpPr>
        <p:spPr>
          <a:xfrm>
            <a:off x="5834403" y="2529886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59FC764A-7890-4743-8BC9-EFF2BDD9230F}"/>
              </a:ext>
            </a:extLst>
          </p:cNvPr>
          <p:cNvSpPr/>
          <p:nvPr/>
        </p:nvSpPr>
        <p:spPr>
          <a:xfrm>
            <a:off x="6611288" y="3960021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Hexagon 86">
            <a:extLst>
              <a:ext uri="{FF2B5EF4-FFF2-40B4-BE49-F238E27FC236}">
                <a16:creationId xmlns:a16="http://schemas.microsoft.com/office/drawing/2014/main" id="{352A5206-FD76-4E95-9A39-35703406A4B8}"/>
              </a:ext>
            </a:extLst>
          </p:cNvPr>
          <p:cNvSpPr/>
          <p:nvPr/>
        </p:nvSpPr>
        <p:spPr>
          <a:xfrm>
            <a:off x="7466615" y="5597690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B33A9C2-5EDE-4ABA-A5CD-B94A45C400AB}"/>
              </a:ext>
            </a:extLst>
          </p:cNvPr>
          <p:cNvCxnSpPr>
            <a:cxnSpLocks/>
          </p:cNvCxnSpPr>
          <p:nvPr/>
        </p:nvCxnSpPr>
        <p:spPr>
          <a:xfrm flipV="1">
            <a:off x="1842019" y="5491112"/>
            <a:ext cx="7385538" cy="2991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3C380D5-2652-4F95-9F4E-CA24E905B917}"/>
              </a:ext>
            </a:extLst>
          </p:cNvPr>
          <p:cNvCxnSpPr>
            <a:cxnSpLocks/>
          </p:cNvCxnSpPr>
          <p:nvPr/>
        </p:nvCxnSpPr>
        <p:spPr>
          <a:xfrm flipV="1">
            <a:off x="1261491" y="4482198"/>
            <a:ext cx="7971928" cy="1400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66C6059-BA5E-40D0-84B9-E6489B93A14D}"/>
              </a:ext>
            </a:extLst>
          </p:cNvPr>
          <p:cNvCxnSpPr>
            <a:cxnSpLocks/>
          </p:cNvCxnSpPr>
          <p:nvPr/>
        </p:nvCxnSpPr>
        <p:spPr>
          <a:xfrm>
            <a:off x="1633009" y="3417999"/>
            <a:ext cx="7600410" cy="5136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2290C2F-BD2D-4162-B882-EE52F587FEB7}"/>
              </a:ext>
            </a:extLst>
          </p:cNvPr>
          <p:cNvCxnSpPr>
            <a:cxnSpLocks/>
          </p:cNvCxnSpPr>
          <p:nvPr/>
        </p:nvCxnSpPr>
        <p:spPr>
          <a:xfrm flipV="1">
            <a:off x="1774940" y="2505285"/>
            <a:ext cx="7431502" cy="1332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36947F5-1A08-4CEB-873A-F61130C7914B}"/>
              </a:ext>
            </a:extLst>
          </p:cNvPr>
          <p:cNvCxnSpPr>
            <a:cxnSpLocks/>
          </p:cNvCxnSpPr>
          <p:nvPr/>
        </p:nvCxnSpPr>
        <p:spPr>
          <a:xfrm flipV="1">
            <a:off x="1774941" y="1563736"/>
            <a:ext cx="7388759" cy="3286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20BA32C7-3D96-484E-9286-255DC7C5C06F}"/>
              </a:ext>
            </a:extLst>
          </p:cNvPr>
          <p:cNvSpPr/>
          <p:nvPr/>
        </p:nvSpPr>
        <p:spPr>
          <a:xfrm>
            <a:off x="105005" y="1346905"/>
            <a:ext cx="1338871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ab</a:t>
            </a:r>
            <a:r>
              <a:rPr lang="en-US" sz="20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sz="2000" b="1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F4B3218-2EDC-4FB5-8C24-9A5D3C6B77F0}"/>
              </a:ext>
            </a:extLst>
          </p:cNvPr>
          <p:cNvSpPr/>
          <p:nvPr/>
        </p:nvSpPr>
        <p:spPr>
          <a:xfrm>
            <a:off x="86978" y="2264083"/>
            <a:ext cx="1162498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ab</a:t>
            </a:r>
            <a:r>
              <a:rPr lang="en-US" sz="20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sz="2000" b="1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290B551-4FA5-4369-98B8-3BED2BC227E2}"/>
              </a:ext>
            </a:extLst>
          </p:cNvPr>
          <p:cNvSpPr/>
          <p:nvPr/>
        </p:nvSpPr>
        <p:spPr>
          <a:xfrm>
            <a:off x="76200" y="3217944"/>
            <a:ext cx="1375698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 ab</a:t>
            </a:r>
            <a:r>
              <a:rPr lang="en-US" sz="20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sz="2000" b="1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CC9170C-599B-4108-9996-5718928FC0BA}"/>
              </a:ext>
            </a:extLst>
          </p:cNvPr>
          <p:cNvSpPr/>
          <p:nvPr/>
        </p:nvSpPr>
        <p:spPr>
          <a:xfrm>
            <a:off x="95055" y="4276838"/>
            <a:ext cx="1518364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0.01 ab</a:t>
            </a:r>
            <a:r>
              <a:rPr lang="en-US" sz="20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sz="2000" b="1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47182B6-09BE-45D4-BC58-545846D8B4AD}"/>
              </a:ext>
            </a:extLst>
          </p:cNvPr>
          <p:cNvSpPr/>
          <p:nvPr/>
        </p:nvSpPr>
        <p:spPr>
          <a:xfrm>
            <a:off x="105795" y="5249167"/>
            <a:ext cx="1104790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fb</a:t>
            </a:r>
            <a:r>
              <a:rPr lang="en-US" sz="20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  <a:endParaRPr lang="en-US" sz="2000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9C274B-4ADB-4FF2-A582-92093EF4C6B5}"/>
              </a:ext>
            </a:extLst>
          </p:cNvPr>
          <p:cNvCxnSpPr/>
          <p:nvPr/>
        </p:nvCxnSpPr>
        <p:spPr>
          <a:xfrm>
            <a:off x="5919863" y="2262057"/>
            <a:ext cx="19151" cy="697395"/>
          </a:xfrm>
          <a:prstGeom prst="line">
            <a:avLst/>
          </a:prstGeom>
          <a:ln w="1587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7F7742D-2866-4A79-838F-C343E694DF73}"/>
              </a:ext>
            </a:extLst>
          </p:cNvPr>
          <p:cNvCxnSpPr>
            <a:cxnSpLocks/>
          </p:cNvCxnSpPr>
          <p:nvPr/>
        </p:nvCxnSpPr>
        <p:spPr>
          <a:xfrm>
            <a:off x="6703838" y="3629761"/>
            <a:ext cx="19151" cy="822519"/>
          </a:xfrm>
          <a:prstGeom prst="line">
            <a:avLst/>
          </a:prstGeom>
          <a:ln w="1587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CD2B9EC-CD60-4A3E-B632-A773C4D3AF1A}"/>
              </a:ext>
            </a:extLst>
          </p:cNvPr>
          <p:cNvCxnSpPr/>
          <p:nvPr/>
        </p:nvCxnSpPr>
        <p:spPr>
          <a:xfrm>
            <a:off x="7573496" y="5520957"/>
            <a:ext cx="19151" cy="697395"/>
          </a:xfrm>
          <a:prstGeom prst="line">
            <a:avLst/>
          </a:prstGeom>
          <a:ln w="1587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6C09E4A-4864-4104-90B7-EBC3ED036D4A}"/>
              </a:ext>
            </a:extLst>
          </p:cNvPr>
          <p:cNvCxnSpPr>
            <a:cxnSpLocks/>
          </p:cNvCxnSpPr>
          <p:nvPr/>
        </p:nvCxnSpPr>
        <p:spPr>
          <a:xfrm>
            <a:off x="5172024" y="1881518"/>
            <a:ext cx="9576" cy="713706"/>
          </a:xfrm>
          <a:prstGeom prst="line">
            <a:avLst/>
          </a:prstGeom>
          <a:ln w="1587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38557"/>
            <a:ext cx="11353800" cy="11773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Ultimate Colliders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Luminosity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vs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AFD23B-4AC0-FC8D-BCFC-F1801DA6F4B1}"/>
              </a:ext>
            </a:extLst>
          </p:cNvPr>
          <p:cNvSpPr/>
          <p:nvPr/>
        </p:nvSpPr>
        <p:spPr>
          <a:xfrm>
            <a:off x="10027525" y="5768443"/>
            <a:ext cx="163859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Parton CME</a:t>
            </a:r>
            <a:endParaRPr lang="en-US" sz="2000" b="1" dirty="0"/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223D5127-9579-D1EF-5216-4D02419202C6}"/>
              </a:ext>
            </a:extLst>
          </p:cNvPr>
          <p:cNvSpPr/>
          <p:nvPr/>
        </p:nvSpPr>
        <p:spPr>
          <a:xfrm>
            <a:off x="9594209" y="5834605"/>
            <a:ext cx="350125" cy="33001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4BA8F78B-9AC6-3B1B-6C91-A5624F5408D2}"/>
              </a:ext>
            </a:extLst>
          </p:cNvPr>
          <p:cNvSpPr/>
          <p:nvPr/>
        </p:nvSpPr>
        <p:spPr>
          <a:xfrm>
            <a:off x="9470220" y="1801994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241B90-371C-97B8-1E64-A608DA9B51D0}"/>
              </a:ext>
            </a:extLst>
          </p:cNvPr>
          <p:cNvSpPr/>
          <p:nvPr/>
        </p:nvSpPr>
        <p:spPr>
          <a:xfrm>
            <a:off x="9829057" y="1676400"/>
            <a:ext cx="206979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μ</a:t>
            </a:r>
            <a:r>
              <a:rPr lang="en-US" sz="2400" b="1" i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l-GR" sz="24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μ</a:t>
            </a:r>
            <a:r>
              <a:rPr lang="en-US" sz="2400" b="1" i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−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</a:t>
            </a:r>
            <a:endParaRPr lang="en-US" sz="2400" b="1" dirty="0">
              <a:solidFill>
                <a:srgbClr val="0033CC"/>
              </a:solidFill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DCECFFDF-9557-8666-5E9E-FDE0B81ACB90}"/>
              </a:ext>
            </a:extLst>
          </p:cNvPr>
          <p:cNvSpPr/>
          <p:nvPr/>
        </p:nvSpPr>
        <p:spPr>
          <a:xfrm>
            <a:off x="9468146" y="2520051"/>
            <a:ext cx="209223" cy="175847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84E9C7-98D5-630F-5D88-57E2136B957A}"/>
              </a:ext>
            </a:extLst>
          </p:cNvPr>
          <p:cNvSpPr/>
          <p:nvPr/>
        </p:nvSpPr>
        <p:spPr>
          <a:xfrm>
            <a:off x="9816790" y="2384978"/>
            <a:ext cx="179889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pp</a:t>
            </a:r>
            <a:r>
              <a:rPr lang="en-US" sz="24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" panose="02020603050405020304" pitchFamily="18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</a:t>
            </a:r>
            <a:endParaRPr lang="en-US" sz="2400" b="1" dirty="0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18063EF7-294D-8977-3EB9-736AB258A313}"/>
              </a:ext>
            </a:extLst>
          </p:cNvPr>
          <p:cNvSpPr/>
          <p:nvPr/>
        </p:nvSpPr>
        <p:spPr>
          <a:xfrm>
            <a:off x="1844395" y="5433706"/>
            <a:ext cx="209223" cy="175847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B13D351F-56B7-8484-A138-9FACDB953DAA}"/>
              </a:ext>
            </a:extLst>
          </p:cNvPr>
          <p:cNvSpPr/>
          <p:nvPr/>
        </p:nvSpPr>
        <p:spPr>
          <a:xfrm>
            <a:off x="3083035" y="2937101"/>
            <a:ext cx="209223" cy="175847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38449527-B0A5-E309-E3CA-4C7C0B4161F3}"/>
              </a:ext>
            </a:extLst>
          </p:cNvPr>
          <p:cNvSpPr/>
          <p:nvPr/>
        </p:nvSpPr>
        <p:spPr>
          <a:xfrm>
            <a:off x="4743777" y="2419377"/>
            <a:ext cx="209223" cy="175847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C7592FA1-8A5D-7EDC-A0A0-052FBDBB530A}"/>
              </a:ext>
            </a:extLst>
          </p:cNvPr>
          <p:cNvSpPr/>
          <p:nvPr/>
        </p:nvSpPr>
        <p:spPr>
          <a:xfrm>
            <a:off x="5046226" y="2984664"/>
            <a:ext cx="209223" cy="175847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E08D58BB-BF86-F19B-A393-4341D56E77AE}"/>
              </a:ext>
            </a:extLst>
          </p:cNvPr>
          <p:cNvSpPr/>
          <p:nvPr/>
        </p:nvSpPr>
        <p:spPr>
          <a:xfrm>
            <a:off x="5407400" y="2440523"/>
            <a:ext cx="209223" cy="175847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9403D3EE-ADEC-0DAC-8EFD-21A922CEF73B}"/>
              </a:ext>
            </a:extLst>
          </p:cNvPr>
          <p:cNvSpPr/>
          <p:nvPr/>
        </p:nvSpPr>
        <p:spPr>
          <a:xfrm>
            <a:off x="5764713" y="2288618"/>
            <a:ext cx="209223" cy="175847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30BB0BF-9C67-4678-F7A5-37C68E6878B0}"/>
              </a:ext>
            </a:extLst>
          </p:cNvPr>
          <p:cNvSpPr/>
          <p:nvPr/>
        </p:nvSpPr>
        <p:spPr>
          <a:xfrm>
            <a:off x="6369936" y="2798096"/>
            <a:ext cx="209223" cy="175847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B23959A4-D87B-F6E5-3243-896597A52371}"/>
              </a:ext>
            </a:extLst>
          </p:cNvPr>
          <p:cNvSpPr/>
          <p:nvPr/>
        </p:nvSpPr>
        <p:spPr>
          <a:xfrm>
            <a:off x="6938883" y="3638932"/>
            <a:ext cx="209223" cy="175847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7FFEE4BA-8A26-309D-CDD7-EDA0D023835D}"/>
              </a:ext>
            </a:extLst>
          </p:cNvPr>
          <p:cNvSpPr/>
          <p:nvPr/>
        </p:nvSpPr>
        <p:spPr>
          <a:xfrm>
            <a:off x="7675838" y="4393676"/>
            <a:ext cx="209223" cy="175847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A70D52-DE1C-D559-477F-3A2DC9092CB5}"/>
              </a:ext>
            </a:extLst>
          </p:cNvPr>
          <p:cNvSpPr txBox="1"/>
          <p:nvPr/>
        </p:nvSpPr>
        <p:spPr>
          <a:xfrm>
            <a:off x="480006" y="6371513"/>
            <a:ext cx="1162717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i="1" dirty="0" err="1">
                <a:cs typeface="Courier New" panose="02070309020205020404" pitchFamily="49" charset="0"/>
              </a:rPr>
              <a:t>V.Shiltsev</a:t>
            </a:r>
            <a:r>
              <a:rPr lang="en-US" sz="1800" i="1" dirty="0">
                <a:cs typeface="Courier New" panose="02070309020205020404" pitchFamily="49" charset="0"/>
              </a:rPr>
              <a:t>, “Ultimate Colliders” </a:t>
            </a:r>
            <a:r>
              <a:rPr lang="en-US" sz="1800" dirty="0">
                <a:cs typeface="Courier New" panose="02070309020205020404" pitchFamily="49" charset="0"/>
              </a:rPr>
              <a:t>(Oxford Encyclopedia, 2023); </a:t>
            </a:r>
            <a:r>
              <a:rPr lang="en-US" b="1" dirty="0"/>
              <a:t>DOI: </a:t>
            </a:r>
            <a:r>
              <a:rPr lang="en-US" dirty="0"/>
              <a:t>10.1093/</a:t>
            </a:r>
            <a:r>
              <a:rPr lang="en-US" dirty="0" err="1"/>
              <a:t>acrefore</a:t>
            </a:r>
            <a:r>
              <a:rPr lang="en-US" dirty="0"/>
              <a:t>/9780190871994.013.118</a:t>
            </a:r>
            <a:endParaRPr lang="en-US" sz="14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3736416-779C-70DC-148B-BB0412F59287}"/>
              </a:ext>
            </a:extLst>
          </p:cNvPr>
          <p:cNvCxnSpPr>
            <a:cxnSpLocks/>
          </p:cNvCxnSpPr>
          <p:nvPr/>
        </p:nvCxnSpPr>
        <p:spPr>
          <a:xfrm>
            <a:off x="5162449" y="2640758"/>
            <a:ext cx="19151" cy="822519"/>
          </a:xfrm>
          <a:prstGeom prst="line">
            <a:avLst/>
          </a:prstGeom>
          <a:ln w="15875">
            <a:solidFill>
              <a:schemeClr val="tx1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24BAA72-D114-DB6A-79F9-BA5300956C00}"/>
              </a:ext>
            </a:extLst>
          </p:cNvPr>
          <p:cNvCxnSpPr>
            <a:cxnSpLocks/>
          </p:cNvCxnSpPr>
          <p:nvPr/>
        </p:nvCxnSpPr>
        <p:spPr>
          <a:xfrm flipH="1">
            <a:off x="5524034" y="2390455"/>
            <a:ext cx="4960" cy="1053228"/>
          </a:xfrm>
          <a:prstGeom prst="line">
            <a:avLst/>
          </a:prstGeom>
          <a:ln w="15875">
            <a:solidFill>
              <a:schemeClr val="tx1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3568E37-49B1-64C2-A0DD-841FB5D0E658}"/>
              </a:ext>
            </a:extLst>
          </p:cNvPr>
          <p:cNvCxnSpPr>
            <a:cxnSpLocks/>
          </p:cNvCxnSpPr>
          <p:nvPr/>
        </p:nvCxnSpPr>
        <p:spPr>
          <a:xfrm flipH="1">
            <a:off x="5854032" y="2163905"/>
            <a:ext cx="4960" cy="1053228"/>
          </a:xfrm>
          <a:prstGeom prst="line">
            <a:avLst/>
          </a:prstGeom>
          <a:ln w="15875">
            <a:solidFill>
              <a:schemeClr val="tx1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5A309EF-6CF5-61CC-5B6B-B831DEB959C5}"/>
              </a:ext>
            </a:extLst>
          </p:cNvPr>
          <p:cNvCxnSpPr>
            <a:cxnSpLocks/>
          </p:cNvCxnSpPr>
          <p:nvPr/>
        </p:nvCxnSpPr>
        <p:spPr>
          <a:xfrm flipH="1">
            <a:off x="6457176" y="2616370"/>
            <a:ext cx="4960" cy="1053228"/>
          </a:xfrm>
          <a:prstGeom prst="line">
            <a:avLst/>
          </a:prstGeom>
          <a:ln w="15875">
            <a:solidFill>
              <a:schemeClr val="tx1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353BC33-B043-4855-900A-E2D5F4092113}"/>
              </a:ext>
            </a:extLst>
          </p:cNvPr>
          <p:cNvCxnSpPr>
            <a:cxnSpLocks/>
          </p:cNvCxnSpPr>
          <p:nvPr/>
        </p:nvCxnSpPr>
        <p:spPr>
          <a:xfrm flipH="1">
            <a:off x="7036405" y="3090498"/>
            <a:ext cx="25808" cy="1571856"/>
          </a:xfrm>
          <a:prstGeom prst="line">
            <a:avLst/>
          </a:prstGeom>
          <a:ln w="15875">
            <a:solidFill>
              <a:schemeClr val="tx1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CE81131-84D9-387A-0AA6-0F05FDB2E874}"/>
              </a:ext>
            </a:extLst>
          </p:cNvPr>
          <p:cNvCxnSpPr>
            <a:cxnSpLocks/>
          </p:cNvCxnSpPr>
          <p:nvPr/>
        </p:nvCxnSpPr>
        <p:spPr>
          <a:xfrm>
            <a:off x="7772400" y="3783595"/>
            <a:ext cx="16897" cy="2434757"/>
          </a:xfrm>
          <a:prstGeom prst="line">
            <a:avLst/>
          </a:prstGeom>
          <a:ln w="15875">
            <a:solidFill>
              <a:schemeClr val="tx1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Hexagon 53">
            <a:extLst>
              <a:ext uri="{FF2B5EF4-FFF2-40B4-BE49-F238E27FC236}">
                <a16:creationId xmlns:a16="http://schemas.microsoft.com/office/drawing/2014/main" id="{AF99C6D2-E3DD-2B0F-A397-AE8639BF9D32}"/>
              </a:ext>
            </a:extLst>
          </p:cNvPr>
          <p:cNvSpPr/>
          <p:nvPr/>
        </p:nvSpPr>
        <p:spPr>
          <a:xfrm>
            <a:off x="9448800" y="3265920"/>
            <a:ext cx="209223" cy="175847"/>
          </a:xfrm>
          <a:prstGeom prst="hexagon">
            <a:avLst/>
          </a:prstGeom>
          <a:solidFill>
            <a:srgbClr val="FFFF00"/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E17E512-6299-5D36-361D-90FE330A1621}"/>
              </a:ext>
            </a:extLst>
          </p:cNvPr>
          <p:cNvSpPr/>
          <p:nvPr/>
        </p:nvSpPr>
        <p:spPr>
          <a:xfrm>
            <a:off x="9753600" y="3124841"/>
            <a:ext cx="24224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  <a:r>
              <a:rPr lang="en-US" sz="2400" b="1" i="1" baseline="30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,</a:t>
            </a:r>
            <a:r>
              <a:rPr lang="en-US" sz="24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−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μ</a:t>
            </a:r>
            <a:r>
              <a:rPr lang="en-US" sz="24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l-G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μ</a:t>
            </a:r>
            <a:r>
              <a:rPr lang="en-US" sz="24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" panose="02020603050405020304" pitchFamily="18" charset="0"/>
              </a:rPr>
              <a:t>−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50CFE53E-8F76-0625-8BB4-B808595EE8B6}"/>
              </a:ext>
            </a:extLst>
          </p:cNvPr>
          <p:cNvSpPr/>
          <p:nvPr/>
        </p:nvSpPr>
        <p:spPr>
          <a:xfrm>
            <a:off x="2743200" y="2438400"/>
            <a:ext cx="209223" cy="175847"/>
          </a:xfrm>
          <a:prstGeom prst="hexagon">
            <a:avLst/>
          </a:prstGeom>
          <a:solidFill>
            <a:srgbClr val="FFFF00"/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530BC0CE-8412-2BF4-D6D2-F32E0B88EFC7}"/>
              </a:ext>
            </a:extLst>
          </p:cNvPr>
          <p:cNvSpPr/>
          <p:nvPr/>
        </p:nvSpPr>
        <p:spPr>
          <a:xfrm>
            <a:off x="3511482" y="2673734"/>
            <a:ext cx="209223" cy="175847"/>
          </a:xfrm>
          <a:prstGeom prst="hexagon">
            <a:avLst/>
          </a:prstGeom>
          <a:solidFill>
            <a:srgbClr val="FFFF00"/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exagon 59">
            <a:extLst>
              <a:ext uri="{FF2B5EF4-FFF2-40B4-BE49-F238E27FC236}">
                <a16:creationId xmlns:a16="http://schemas.microsoft.com/office/drawing/2014/main" id="{593C32BA-2003-7D5D-2761-ECA1EBC0536B}"/>
              </a:ext>
            </a:extLst>
          </p:cNvPr>
          <p:cNvSpPr/>
          <p:nvPr/>
        </p:nvSpPr>
        <p:spPr>
          <a:xfrm>
            <a:off x="4724400" y="2579246"/>
            <a:ext cx="209223" cy="175847"/>
          </a:xfrm>
          <a:prstGeom prst="hexagon">
            <a:avLst/>
          </a:prstGeom>
          <a:solidFill>
            <a:srgbClr val="FFFF00"/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Hexagon 60">
            <a:extLst>
              <a:ext uri="{FF2B5EF4-FFF2-40B4-BE49-F238E27FC236}">
                <a16:creationId xmlns:a16="http://schemas.microsoft.com/office/drawing/2014/main" id="{048BB2FD-618F-DCDF-E808-07500D18398C}"/>
              </a:ext>
            </a:extLst>
          </p:cNvPr>
          <p:cNvSpPr/>
          <p:nvPr/>
        </p:nvSpPr>
        <p:spPr>
          <a:xfrm>
            <a:off x="5052850" y="2221627"/>
            <a:ext cx="209223" cy="175847"/>
          </a:xfrm>
          <a:prstGeom prst="hexagon">
            <a:avLst/>
          </a:prstGeom>
          <a:solidFill>
            <a:srgbClr val="FFFF00"/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Hexagon 65">
            <a:extLst>
              <a:ext uri="{FF2B5EF4-FFF2-40B4-BE49-F238E27FC236}">
                <a16:creationId xmlns:a16="http://schemas.microsoft.com/office/drawing/2014/main" id="{6E378599-F3F0-64E1-5D85-6033B651C8C6}"/>
              </a:ext>
            </a:extLst>
          </p:cNvPr>
          <p:cNvSpPr/>
          <p:nvPr/>
        </p:nvSpPr>
        <p:spPr>
          <a:xfrm>
            <a:off x="5812692" y="2801310"/>
            <a:ext cx="209223" cy="175847"/>
          </a:xfrm>
          <a:prstGeom prst="hexagon">
            <a:avLst/>
          </a:prstGeom>
          <a:solidFill>
            <a:srgbClr val="FFFF00"/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Hexagon 66">
            <a:extLst>
              <a:ext uri="{FF2B5EF4-FFF2-40B4-BE49-F238E27FC236}">
                <a16:creationId xmlns:a16="http://schemas.microsoft.com/office/drawing/2014/main" id="{776FEBA0-71CB-6D03-1BA4-BE9E1C93C5EA}"/>
              </a:ext>
            </a:extLst>
          </p:cNvPr>
          <p:cNvSpPr/>
          <p:nvPr/>
        </p:nvSpPr>
        <p:spPr>
          <a:xfrm>
            <a:off x="7427017" y="4114980"/>
            <a:ext cx="209223" cy="175847"/>
          </a:xfrm>
          <a:prstGeom prst="hexagon">
            <a:avLst/>
          </a:prstGeom>
          <a:solidFill>
            <a:srgbClr val="FFFF00"/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BE68DAF-946D-620A-BDE9-D0CEF80FE62E}"/>
              </a:ext>
            </a:extLst>
          </p:cNvPr>
          <p:cNvCxnSpPr>
            <a:cxnSpLocks/>
          </p:cNvCxnSpPr>
          <p:nvPr/>
        </p:nvCxnSpPr>
        <p:spPr>
          <a:xfrm>
            <a:off x="4781449" y="2599285"/>
            <a:ext cx="19151" cy="822519"/>
          </a:xfrm>
          <a:prstGeom prst="line">
            <a:avLst/>
          </a:prstGeom>
          <a:ln w="15875">
            <a:solidFill>
              <a:srgbClr val="FFC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5F72AA0-501A-73EC-F081-1A2EF9595E61}"/>
              </a:ext>
            </a:extLst>
          </p:cNvPr>
          <p:cNvCxnSpPr>
            <a:cxnSpLocks/>
          </p:cNvCxnSpPr>
          <p:nvPr/>
        </p:nvCxnSpPr>
        <p:spPr>
          <a:xfrm>
            <a:off x="5145813" y="2100683"/>
            <a:ext cx="19151" cy="822519"/>
          </a:xfrm>
          <a:prstGeom prst="line">
            <a:avLst/>
          </a:prstGeom>
          <a:ln w="15875">
            <a:solidFill>
              <a:srgbClr val="FFC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FD36E68-361D-B433-448C-17FE410E050B}"/>
              </a:ext>
            </a:extLst>
          </p:cNvPr>
          <p:cNvCxnSpPr>
            <a:cxnSpLocks/>
          </p:cNvCxnSpPr>
          <p:nvPr/>
        </p:nvCxnSpPr>
        <p:spPr>
          <a:xfrm flipH="1">
            <a:off x="5931707" y="2915366"/>
            <a:ext cx="11893" cy="1410588"/>
          </a:xfrm>
          <a:prstGeom prst="line">
            <a:avLst/>
          </a:prstGeom>
          <a:ln w="15875">
            <a:solidFill>
              <a:srgbClr val="FFC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63FB660-4A5F-2473-0147-20B48D7051B1}"/>
              </a:ext>
            </a:extLst>
          </p:cNvPr>
          <p:cNvCxnSpPr>
            <a:cxnSpLocks/>
          </p:cNvCxnSpPr>
          <p:nvPr/>
        </p:nvCxnSpPr>
        <p:spPr>
          <a:xfrm flipH="1">
            <a:off x="7531907" y="3977077"/>
            <a:ext cx="11893" cy="1410588"/>
          </a:xfrm>
          <a:prstGeom prst="line">
            <a:avLst/>
          </a:prstGeom>
          <a:ln w="15875">
            <a:solidFill>
              <a:srgbClr val="FFC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49B8220-276B-5CD3-83E3-F0C1313B2403}"/>
              </a:ext>
            </a:extLst>
          </p:cNvPr>
          <p:cNvCxnSpPr>
            <a:cxnSpLocks/>
          </p:cNvCxnSpPr>
          <p:nvPr/>
        </p:nvCxnSpPr>
        <p:spPr>
          <a:xfrm>
            <a:off x="9270858" y="5536098"/>
            <a:ext cx="0" cy="682254"/>
          </a:xfrm>
          <a:prstGeom prst="line">
            <a:avLst/>
          </a:prstGeom>
          <a:ln w="15875">
            <a:solidFill>
              <a:srgbClr val="FFC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9F9BF3F-D451-42CB-ADFD-F7EB27D3CABA}"/>
              </a:ext>
            </a:extLst>
          </p:cNvPr>
          <p:cNvSpPr/>
          <p:nvPr/>
        </p:nvSpPr>
        <p:spPr>
          <a:xfrm>
            <a:off x="8496681" y="5789621"/>
            <a:ext cx="1026243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PeV</a:t>
            </a:r>
            <a:endParaRPr lang="en-US" sz="2000" b="1" dirty="0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991117E6-A60E-86B3-27D0-E6D8700AAFB4}"/>
              </a:ext>
            </a:extLst>
          </p:cNvPr>
          <p:cNvSpPr/>
          <p:nvPr/>
        </p:nvSpPr>
        <p:spPr>
          <a:xfrm>
            <a:off x="2336052" y="1741864"/>
            <a:ext cx="7101444" cy="4023745"/>
          </a:xfrm>
          <a:custGeom>
            <a:avLst/>
            <a:gdLst>
              <a:gd name="connsiteX0" fmla="*/ 59376 w 7101444"/>
              <a:gd name="connsiteY0" fmla="*/ 522514 h 4023745"/>
              <a:gd name="connsiteX1" fmla="*/ 59376 w 7101444"/>
              <a:gd name="connsiteY1" fmla="*/ 522514 h 4023745"/>
              <a:gd name="connsiteX2" fmla="*/ 47501 w 7101444"/>
              <a:gd name="connsiteY2" fmla="*/ 2375065 h 4023745"/>
              <a:gd name="connsiteX3" fmla="*/ 35626 w 7101444"/>
              <a:gd name="connsiteY3" fmla="*/ 2458192 h 4023745"/>
              <a:gd name="connsiteX4" fmla="*/ 23750 w 7101444"/>
              <a:gd name="connsiteY4" fmla="*/ 2683823 h 4023745"/>
              <a:gd name="connsiteX5" fmla="*/ 11875 w 7101444"/>
              <a:gd name="connsiteY5" fmla="*/ 2861953 h 4023745"/>
              <a:gd name="connsiteX6" fmla="*/ 59376 w 7101444"/>
              <a:gd name="connsiteY6" fmla="*/ 3028207 h 4023745"/>
              <a:gd name="connsiteX7" fmla="*/ 95002 w 7101444"/>
              <a:gd name="connsiteY7" fmla="*/ 3040083 h 4023745"/>
              <a:gd name="connsiteX8" fmla="*/ 332509 w 7101444"/>
              <a:gd name="connsiteY8" fmla="*/ 2778826 h 4023745"/>
              <a:gd name="connsiteX9" fmla="*/ 415636 w 7101444"/>
              <a:gd name="connsiteY9" fmla="*/ 2671948 h 4023745"/>
              <a:gd name="connsiteX10" fmla="*/ 427511 w 7101444"/>
              <a:gd name="connsiteY10" fmla="*/ 2612571 h 4023745"/>
              <a:gd name="connsiteX11" fmla="*/ 475013 w 7101444"/>
              <a:gd name="connsiteY11" fmla="*/ 2529444 h 4023745"/>
              <a:gd name="connsiteX12" fmla="*/ 498763 w 7101444"/>
              <a:gd name="connsiteY12" fmla="*/ 2481943 h 4023745"/>
              <a:gd name="connsiteX13" fmla="*/ 546265 w 7101444"/>
              <a:gd name="connsiteY13" fmla="*/ 2398815 h 4023745"/>
              <a:gd name="connsiteX14" fmla="*/ 558140 w 7101444"/>
              <a:gd name="connsiteY14" fmla="*/ 2363189 h 4023745"/>
              <a:gd name="connsiteX15" fmla="*/ 581891 w 7101444"/>
              <a:gd name="connsiteY15" fmla="*/ 2327563 h 4023745"/>
              <a:gd name="connsiteX16" fmla="*/ 617517 w 7101444"/>
              <a:gd name="connsiteY16" fmla="*/ 2268187 h 4023745"/>
              <a:gd name="connsiteX17" fmla="*/ 629392 w 7101444"/>
              <a:gd name="connsiteY17" fmla="*/ 2232561 h 4023745"/>
              <a:gd name="connsiteX18" fmla="*/ 700644 w 7101444"/>
              <a:gd name="connsiteY18" fmla="*/ 2125683 h 4023745"/>
              <a:gd name="connsiteX19" fmla="*/ 724394 w 7101444"/>
              <a:gd name="connsiteY19" fmla="*/ 2090057 h 4023745"/>
              <a:gd name="connsiteX20" fmla="*/ 760020 w 7101444"/>
              <a:gd name="connsiteY20" fmla="*/ 2018805 h 4023745"/>
              <a:gd name="connsiteX21" fmla="*/ 902524 w 7101444"/>
              <a:gd name="connsiteY21" fmla="*/ 1864426 h 4023745"/>
              <a:gd name="connsiteX22" fmla="*/ 938150 w 7101444"/>
              <a:gd name="connsiteY22" fmla="*/ 1805049 h 4023745"/>
              <a:gd name="connsiteX23" fmla="*/ 973776 w 7101444"/>
              <a:gd name="connsiteY23" fmla="*/ 1769423 h 4023745"/>
              <a:gd name="connsiteX24" fmla="*/ 1045028 w 7101444"/>
              <a:gd name="connsiteY24" fmla="*/ 1674420 h 4023745"/>
              <a:gd name="connsiteX25" fmla="*/ 1080654 w 7101444"/>
              <a:gd name="connsiteY25" fmla="*/ 1626919 h 4023745"/>
              <a:gd name="connsiteX26" fmla="*/ 1116280 w 7101444"/>
              <a:gd name="connsiteY26" fmla="*/ 1567543 h 4023745"/>
              <a:gd name="connsiteX27" fmla="*/ 1199407 w 7101444"/>
              <a:gd name="connsiteY27" fmla="*/ 1460665 h 4023745"/>
              <a:gd name="connsiteX28" fmla="*/ 1246909 w 7101444"/>
              <a:gd name="connsiteY28" fmla="*/ 1401288 h 4023745"/>
              <a:gd name="connsiteX29" fmla="*/ 1413163 w 7101444"/>
              <a:gd name="connsiteY29" fmla="*/ 1187532 h 4023745"/>
              <a:gd name="connsiteX30" fmla="*/ 1448789 w 7101444"/>
              <a:gd name="connsiteY30" fmla="*/ 1140031 h 4023745"/>
              <a:gd name="connsiteX31" fmla="*/ 1531917 w 7101444"/>
              <a:gd name="connsiteY31" fmla="*/ 1080654 h 4023745"/>
              <a:gd name="connsiteX32" fmla="*/ 1567542 w 7101444"/>
              <a:gd name="connsiteY32" fmla="*/ 1045028 h 4023745"/>
              <a:gd name="connsiteX33" fmla="*/ 1615044 w 7101444"/>
              <a:gd name="connsiteY33" fmla="*/ 1021278 h 4023745"/>
              <a:gd name="connsiteX34" fmla="*/ 1733797 w 7101444"/>
              <a:gd name="connsiteY34" fmla="*/ 938150 h 4023745"/>
              <a:gd name="connsiteX35" fmla="*/ 1828800 w 7101444"/>
              <a:gd name="connsiteY35" fmla="*/ 902524 h 4023745"/>
              <a:gd name="connsiteX36" fmla="*/ 1959428 w 7101444"/>
              <a:gd name="connsiteY36" fmla="*/ 843148 h 4023745"/>
              <a:gd name="connsiteX37" fmla="*/ 2161309 w 7101444"/>
              <a:gd name="connsiteY37" fmla="*/ 878774 h 4023745"/>
              <a:gd name="connsiteX38" fmla="*/ 2220685 w 7101444"/>
              <a:gd name="connsiteY38" fmla="*/ 902524 h 4023745"/>
              <a:gd name="connsiteX39" fmla="*/ 2315688 w 7101444"/>
              <a:gd name="connsiteY39" fmla="*/ 950026 h 4023745"/>
              <a:gd name="connsiteX40" fmla="*/ 2363189 w 7101444"/>
              <a:gd name="connsiteY40" fmla="*/ 985652 h 4023745"/>
              <a:gd name="connsiteX41" fmla="*/ 2386940 w 7101444"/>
              <a:gd name="connsiteY41" fmla="*/ 1021278 h 4023745"/>
              <a:gd name="connsiteX42" fmla="*/ 2422566 w 7101444"/>
              <a:gd name="connsiteY42" fmla="*/ 1045028 h 4023745"/>
              <a:gd name="connsiteX43" fmla="*/ 2458192 w 7101444"/>
              <a:gd name="connsiteY43" fmla="*/ 1080654 h 4023745"/>
              <a:gd name="connsiteX44" fmla="*/ 2517568 w 7101444"/>
              <a:gd name="connsiteY44" fmla="*/ 1116280 h 4023745"/>
              <a:gd name="connsiteX45" fmla="*/ 2600696 w 7101444"/>
              <a:gd name="connsiteY45" fmla="*/ 1187532 h 4023745"/>
              <a:gd name="connsiteX46" fmla="*/ 2743200 w 7101444"/>
              <a:gd name="connsiteY46" fmla="*/ 1294410 h 4023745"/>
              <a:gd name="connsiteX47" fmla="*/ 2838202 w 7101444"/>
              <a:gd name="connsiteY47" fmla="*/ 1413163 h 4023745"/>
              <a:gd name="connsiteX48" fmla="*/ 2873828 w 7101444"/>
              <a:gd name="connsiteY48" fmla="*/ 1460665 h 4023745"/>
              <a:gd name="connsiteX49" fmla="*/ 2909454 w 7101444"/>
              <a:gd name="connsiteY49" fmla="*/ 1520041 h 4023745"/>
              <a:gd name="connsiteX50" fmla="*/ 2980706 w 7101444"/>
              <a:gd name="connsiteY50" fmla="*/ 1579418 h 4023745"/>
              <a:gd name="connsiteX51" fmla="*/ 3016332 w 7101444"/>
              <a:gd name="connsiteY51" fmla="*/ 1638794 h 4023745"/>
              <a:gd name="connsiteX52" fmla="*/ 3146961 w 7101444"/>
              <a:gd name="connsiteY52" fmla="*/ 1721922 h 4023745"/>
              <a:gd name="connsiteX53" fmla="*/ 3277589 w 7101444"/>
              <a:gd name="connsiteY53" fmla="*/ 1852550 h 4023745"/>
              <a:gd name="connsiteX54" fmla="*/ 3336966 w 7101444"/>
              <a:gd name="connsiteY54" fmla="*/ 1900052 h 4023745"/>
              <a:gd name="connsiteX55" fmla="*/ 3515096 w 7101444"/>
              <a:gd name="connsiteY55" fmla="*/ 2101932 h 4023745"/>
              <a:gd name="connsiteX56" fmla="*/ 3562597 w 7101444"/>
              <a:gd name="connsiteY56" fmla="*/ 2161309 h 4023745"/>
              <a:gd name="connsiteX57" fmla="*/ 3764478 w 7101444"/>
              <a:gd name="connsiteY57" fmla="*/ 2363189 h 4023745"/>
              <a:gd name="connsiteX58" fmla="*/ 3883231 w 7101444"/>
              <a:gd name="connsiteY58" fmla="*/ 2481943 h 4023745"/>
              <a:gd name="connsiteX59" fmla="*/ 3954483 w 7101444"/>
              <a:gd name="connsiteY59" fmla="*/ 2565070 h 4023745"/>
              <a:gd name="connsiteX60" fmla="*/ 4025735 w 7101444"/>
              <a:gd name="connsiteY60" fmla="*/ 2624446 h 4023745"/>
              <a:gd name="connsiteX61" fmla="*/ 4108862 w 7101444"/>
              <a:gd name="connsiteY61" fmla="*/ 2755075 h 4023745"/>
              <a:gd name="connsiteX62" fmla="*/ 4156363 w 7101444"/>
              <a:gd name="connsiteY62" fmla="*/ 2814452 h 4023745"/>
              <a:gd name="connsiteX63" fmla="*/ 4191989 w 7101444"/>
              <a:gd name="connsiteY63" fmla="*/ 2873828 h 4023745"/>
              <a:gd name="connsiteX64" fmla="*/ 4239491 w 7101444"/>
              <a:gd name="connsiteY64" fmla="*/ 2945080 h 4023745"/>
              <a:gd name="connsiteX65" fmla="*/ 4275117 w 7101444"/>
              <a:gd name="connsiteY65" fmla="*/ 3004457 h 4023745"/>
              <a:gd name="connsiteX66" fmla="*/ 4322618 w 7101444"/>
              <a:gd name="connsiteY66" fmla="*/ 3063833 h 4023745"/>
              <a:gd name="connsiteX67" fmla="*/ 4393870 w 7101444"/>
              <a:gd name="connsiteY67" fmla="*/ 3194462 h 4023745"/>
              <a:gd name="connsiteX68" fmla="*/ 4429496 w 7101444"/>
              <a:gd name="connsiteY68" fmla="*/ 3230088 h 4023745"/>
              <a:gd name="connsiteX69" fmla="*/ 4441371 w 7101444"/>
              <a:gd name="connsiteY69" fmla="*/ 3277589 h 4023745"/>
              <a:gd name="connsiteX70" fmla="*/ 4465122 w 7101444"/>
              <a:gd name="connsiteY70" fmla="*/ 3325091 h 4023745"/>
              <a:gd name="connsiteX71" fmla="*/ 4500748 w 7101444"/>
              <a:gd name="connsiteY71" fmla="*/ 3408218 h 4023745"/>
              <a:gd name="connsiteX72" fmla="*/ 4512623 w 7101444"/>
              <a:gd name="connsiteY72" fmla="*/ 3467594 h 4023745"/>
              <a:gd name="connsiteX73" fmla="*/ 4524498 w 7101444"/>
              <a:gd name="connsiteY73" fmla="*/ 3562597 h 4023745"/>
              <a:gd name="connsiteX74" fmla="*/ 4548249 w 7101444"/>
              <a:gd name="connsiteY74" fmla="*/ 3610098 h 4023745"/>
              <a:gd name="connsiteX75" fmla="*/ 4583875 w 7101444"/>
              <a:gd name="connsiteY75" fmla="*/ 3740727 h 4023745"/>
              <a:gd name="connsiteX76" fmla="*/ 4607626 w 7101444"/>
              <a:gd name="connsiteY76" fmla="*/ 4013859 h 4023745"/>
              <a:gd name="connsiteX77" fmla="*/ 4738254 w 7101444"/>
              <a:gd name="connsiteY77" fmla="*/ 3942607 h 4023745"/>
              <a:gd name="connsiteX78" fmla="*/ 4785755 w 7101444"/>
              <a:gd name="connsiteY78" fmla="*/ 3930732 h 4023745"/>
              <a:gd name="connsiteX79" fmla="*/ 4868883 w 7101444"/>
              <a:gd name="connsiteY79" fmla="*/ 3906981 h 4023745"/>
              <a:gd name="connsiteX80" fmla="*/ 4999511 w 7101444"/>
              <a:gd name="connsiteY80" fmla="*/ 3930732 h 4023745"/>
              <a:gd name="connsiteX81" fmla="*/ 5047013 w 7101444"/>
              <a:gd name="connsiteY81" fmla="*/ 3942607 h 4023745"/>
              <a:gd name="connsiteX82" fmla="*/ 5130140 w 7101444"/>
              <a:gd name="connsiteY82" fmla="*/ 3978233 h 4023745"/>
              <a:gd name="connsiteX83" fmla="*/ 5260768 w 7101444"/>
              <a:gd name="connsiteY83" fmla="*/ 4013859 h 4023745"/>
              <a:gd name="connsiteX84" fmla="*/ 6008914 w 7101444"/>
              <a:gd name="connsiteY84" fmla="*/ 4001984 h 4023745"/>
              <a:gd name="connsiteX85" fmla="*/ 6092041 w 7101444"/>
              <a:gd name="connsiteY85" fmla="*/ 3990109 h 4023745"/>
              <a:gd name="connsiteX86" fmla="*/ 6282046 w 7101444"/>
              <a:gd name="connsiteY86" fmla="*/ 3966358 h 4023745"/>
              <a:gd name="connsiteX87" fmla="*/ 6329548 w 7101444"/>
              <a:gd name="connsiteY87" fmla="*/ 3954483 h 4023745"/>
              <a:gd name="connsiteX88" fmla="*/ 7101444 w 7101444"/>
              <a:gd name="connsiteY88" fmla="*/ 3930732 h 4023745"/>
              <a:gd name="connsiteX89" fmla="*/ 7077693 w 7101444"/>
              <a:gd name="connsiteY89" fmla="*/ 3776353 h 4023745"/>
              <a:gd name="connsiteX90" fmla="*/ 7053942 w 7101444"/>
              <a:gd name="connsiteY90" fmla="*/ 3669475 h 4023745"/>
              <a:gd name="connsiteX91" fmla="*/ 7006441 w 7101444"/>
              <a:gd name="connsiteY91" fmla="*/ 3503220 h 4023745"/>
              <a:gd name="connsiteX92" fmla="*/ 6923314 w 7101444"/>
              <a:gd name="connsiteY92" fmla="*/ 3360717 h 4023745"/>
              <a:gd name="connsiteX93" fmla="*/ 6887688 w 7101444"/>
              <a:gd name="connsiteY93" fmla="*/ 3289465 h 4023745"/>
              <a:gd name="connsiteX94" fmla="*/ 6840187 w 7101444"/>
              <a:gd name="connsiteY94" fmla="*/ 3241963 h 4023745"/>
              <a:gd name="connsiteX95" fmla="*/ 6816436 w 7101444"/>
              <a:gd name="connsiteY95" fmla="*/ 3194462 h 4023745"/>
              <a:gd name="connsiteX96" fmla="*/ 6768935 w 7101444"/>
              <a:gd name="connsiteY96" fmla="*/ 3146961 h 4023745"/>
              <a:gd name="connsiteX97" fmla="*/ 6733309 w 7101444"/>
              <a:gd name="connsiteY97" fmla="*/ 3075709 h 4023745"/>
              <a:gd name="connsiteX98" fmla="*/ 6673932 w 7101444"/>
              <a:gd name="connsiteY98" fmla="*/ 3016332 h 4023745"/>
              <a:gd name="connsiteX99" fmla="*/ 6626431 w 7101444"/>
              <a:gd name="connsiteY99" fmla="*/ 2933205 h 4023745"/>
              <a:gd name="connsiteX100" fmla="*/ 6555179 w 7101444"/>
              <a:gd name="connsiteY100" fmla="*/ 2826327 h 4023745"/>
              <a:gd name="connsiteX101" fmla="*/ 6507678 w 7101444"/>
              <a:gd name="connsiteY101" fmla="*/ 2743200 h 4023745"/>
              <a:gd name="connsiteX102" fmla="*/ 6460176 w 7101444"/>
              <a:gd name="connsiteY102" fmla="*/ 2695698 h 4023745"/>
              <a:gd name="connsiteX103" fmla="*/ 6388924 w 7101444"/>
              <a:gd name="connsiteY103" fmla="*/ 2600696 h 4023745"/>
              <a:gd name="connsiteX104" fmla="*/ 6305797 w 7101444"/>
              <a:gd name="connsiteY104" fmla="*/ 2517569 h 4023745"/>
              <a:gd name="connsiteX105" fmla="*/ 6210794 w 7101444"/>
              <a:gd name="connsiteY105" fmla="*/ 2398815 h 4023745"/>
              <a:gd name="connsiteX106" fmla="*/ 6127667 w 7101444"/>
              <a:gd name="connsiteY106" fmla="*/ 2291937 h 4023745"/>
              <a:gd name="connsiteX107" fmla="*/ 6092041 w 7101444"/>
              <a:gd name="connsiteY107" fmla="*/ 2244436 h 4023745"/>
              <a:gd name="connsiteX108" fmla="*/ 5937662 w 7101444"/>
              <a:gd name="connsiteY108" fmla="*/ 2090057 h 4023745"/>
              <a:gd name="connsiteX109" fmla="*/ 5854535 w 7101444"/>
              <a:gd name="connsiteY109" fmla="*/ 2018805 h 4023745"/>
              <a:gd name="connsiteX110" fmla="*/ 5807033 w 7101444"/>
              <a:gd name="connsiteY110" fmla="*/ 1947553 h 4023745"/>
              <a:gd name="connsiteX111" fmla="*/ 5771407 w 7101444"/>
              <a:gd name="connsiteY111" fmla="*/ 1900052 h 4023745"/>
              <a:gd name="connsiteX112" fmla="*/ 5676405 w 7101444"/>
              <a:gd name="connsiteY112" fmla="*/ 1805049 h 4023745"/>
              <a:gd name="connsiteX113" fmla="*/ 5640779 w 7101444"/>
              <a:gd name="connsiteY113" fmla="*/ 1757548 h 4023745"/>
              <a:gd name="connsiteX114" fmla="*/ 5533901 w 7101444"/>
              <a:gd name="connsiteY114" fmla="*/ 1674420 h 4023745"/>
              <a:gd name="connsiteX115" fmla="*/ 5474524 w 7101444"/>
              <a:gd name="connsiteY115" fmla="*/ 1603169 h 4023745"/>
              <a:gd name="connsiteX116" fmla="*/ 5320145 w 7101444"/>
              <a:gd name="connsiteY116" fmla="*/ 1496291 h 4023745"/>
              <a:gd name="connsiteX117" fmla="*/ 5260768 w 7101444"/>
              <a:gd name="connsiteY117" fmla="*/ 1413163 h 4023745"/>
              <a:gd name="connsiteX118" fmla="*/ 5201392 w 7101444"/>
              <a:gd name="connsiteY118" fmla="*/ 1377537 h 4023745"/>
              <a:gd name="connsiteX119" fmla="*/ 5094514 w 7101444"/>
              <a:gd name="connsiteY119" fmla="*/ 1282535 h 4023745"/>
              <a:gd name="connsiteX120" fmla="*/ 4963885 w 7101444"/>
              <a:gd name="connsiteY120" fmla="*/ 1175657 h 4023745"/>
              <a:gd name="connsiteX121" fmla="*/ 4880758 w 7101444"/>
              <a:gd name="connsiteY121" fmla="*/ 1104405 h 4023745"/>
              <a:gd name="connsiteX122" fmla="*/ 4773880 w 7101444"/>
              <a:gd name="connsiteY122" fmla="*/ 1021278 h 4023745"/>
              <a:gd name="connsiteX123" fmla="*/ 4714504 w 7101444"/>
              <a:gd name="connsiteY123" fmla="*/ 973776 h 4023745"/>
              <a:gd name="connsiteX124" fmla="*/ 4631376 w 7101444"/>
              <a:gd name="connsiteY124" fmla="*/ 914400 h 4023745"/>
              <a:gd name="connsiteX125" fmla="*/ 4488872 w 7101444"/>
              <a:gd name="connsiteY125" fmla="*/ 807522 h 4023745"/>
              <a:gd name="connsiteX126" fmla="*/ 4322618 w 7101444"/>
              <a:gd name="connsiteY126" fmla="*/ 724394 h 4023745"/>
              <a:gd name="connsiteX127" fmla="*/ 4251366 w 7101444"/>
              <a:gd name="connsiteY127" fmla="*/ 688769 h 4023745"/>
              <a:gd name="connsiteX128" fmla="*/ 4108862 w 7101444"/>
              <a:gd name="connsiteY128" fmla="*/ 629392 h 4023745"/>
              <a:gd name="connsiteX129" fmla="*/ 3954483 w 7101444"/>
              <a:gd name="connsiteY129" fmla="*/ 558140 h 4023745"/>
              <a:gd name="connsiteX130" fmla="*/ 3800104 w 7101444"/>
              <a:gd name="connsiteY130" fmla="*/ 486888 h 4023745"/>
              <a:gd name="connsiteX131" fmla="*/ 3538846 w 7101444"/>
              <a:gd name="connsiteY131" fmla="*/ 403761 h 4023745"/>
              <a:gd name="connsiteX132" fmla="*/ 3467594 w 7101444"/>
              <a:gd name="connsiteY132" fmla="*/ 380010 h 4023745"/>
              <a:gd name="connsiteX133" fmla="*/ 3372592 w 7101444"/>
              <a:gd name="connsiteY133" fmla="*/ 320633 h 4023745"/>
              <a:gd name="connsiteX134" fmla="*/ 3336966 w 7101444"/>
              <a:gd name="connsiteY134" fmla="*/ 308758 h 4023745"/>
              <a:gd name="connsiteX135" fmla="*/ 3241963 w 7101444"/>
              <a:gd name="connsiteY135" fmla="*/ 249381 h 4023745"/>
              <a:gd name="connsiteX136" fmla="*/ 3182587 w 7101444"/>
              <a:gd name="connsiteY136" fmla="*/ 213756 h 4023745"/>
              <a:gd name="connsiteX137" fmla="*/ 3146961 w 7101444"/>
              <a:gd name="connsiteY137" fmla="*/ 190005 h 4023745"/>
              <a:gd name="connsiteX138" fmla="*/ 3111335 w 7101444"/>
              <a:gd name="connsiteY138" fmla="*/ 154379 h 4023745"/>
              <a:gd name="connsiteX139" fmla="*/ 3040083 w 7101444"/>
              <a:gd name="connsiteY139" fmla="*/ 118753 h 4023745"/>
              <a:gd name="connsiteX140" fmla="*/ 3004457 w 7101444"/>
              <a:gd name="connsiteY140" fmla="*/ 95002 h 4023745"/>
              <a:gd name="connsiteX141" fmla="*/ 2921330 w 7101444"/>
              <a:gd name="connsiteY141" fmla="*/ 71252 h 4023745"/>
              <a:gd name="connsiteX142" fmla="*/ 2683823 w 7101444"/>
              <a:gd name="connsiteY142" fmla="*/ 35626 h 4023745"/>
              <a:gd name="connsiteX143" fmla="*/ 2505693 w 7101444"/>
              <a:gd name="connsiteY143" fmla="*/ 23750 h 4023745"/>
              <a:gd name="connsiteX144" fmla="*/ 2351314 w 7101444"/>
              <a:gd name="connsiteY144" fmla="*/ 0 h 4023745"/>
              <a:gd name="connsiteX145" fmla="*/ 1626919 w 7101444"/>
              <a:gd name="connsiteY145" fmla="*/ 11875 h 4023745"/>
              <a:gd name="connsiteX146" fmla="*/ 1413163 w 7101444"/>
              <a:gd name="connsiteY146" fmla="*/ 59376 h 4023745"/>
              <a:gd name="connsiteX147" fmla="*/ 1223158 w 7101444"/>
              <a:gd name="connsiteY147" fmla="*/ 106878 h 4023745"/>
              <a:gd name="connsiteX148" fmla="*/ 1140031 w 7101444"/>
              <a:gd name="connsiteY148" fmla="*/ 142504 h 4023745"/>
              <a:gd name="connsiteX149" fmla="*/ 1080654 w 7101444"/>
              <a:gd name="connsiteY149" fmla="*/ 154379 h 4023745"/>
              <a:gd name="connsiteX150" fmla="*/ 938150 w 7101444"/>
              <a:gd name="connsiteY150" fmla="*/ 201880 h 4023745"/>
              <a:gd name="connsiteX151" fmla="*/ 807522 w 7101444"/>
              <a:gd name="connsiteY151" fmla="*/ 237506 h 4023745"/>
              <a:gd name="connsiteX152" fmla="*/ 771896 w 7101444"/>
              <a:gd name="connsiteY152" fmla="*/ 273132 h 4023745"/>
              <a:gd name="connsiteX153" fmla="*/ 700644 w 7101444"/>
              <a:gd name="connsiteY153" fmla="*/ 296883 h 4023745"/>
              <a:gd name="connsiteX154" fmla="*/ 605641 w 7101444"/>
              <a:gd name="connsiteY154" fmla="*/ 332509 h 4023745"/>
              <a:gd name="connsiteX155" fmla="*/ 463137 w 7101444"/>
              <a:gd name="connsiteY155" fmla="*/ 391885 h 4023745"/>
              <a:gd name="connsiteX156" fmla="*/ 415636 w 7101444"/>
              <a:gd name="connsiteY156" fmla="*/ 427511 h 4023745"/>
              <a:gd name="connsiteX157" fmla="*/ 380010 w 7101444"/>
              <a:gd name="connsiteY157" fmla="*/ 439387 h 4023745"/>
              <a:gd name="connsiteX158" fmla="*/ 213755 w 7101444"/>
              <a:gd name="connsiteY158" fmla="*/ 522514 h 4023745"/>
              <a:gd name="connsiteX159" fmla="*/ 178130 w 7101444"/>
              <a:gd name="connsiteY159" fmla="*/ 546265 h 4023745"/>
              <a:gd name="connsiteX160" fmla="*/ 142504 w 7101444"/>
              <a:gd name="connsiteY160" fmla="*/ 558140 h 4023745"/>
              <a:gd name="connsiteX161" fmla="*/ 0 w 7101444"/>
              <a:gd name="connsiteY161" fmla="*/ 593766 h 4023745"/>
              <a:gd name="connsiteX162" fmla="*/ 95002 w 7101444"/>
              <a:gd name="connsiteY162" fmla="*/ 593766 h 4023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7101444" h="4023745" fill="none" extrusionOk="0">
                <a:moveTo>
                  <a:pt x="59376" y="522514"/>
                </a:moveTo>
                <a:lnTo>
                  <a:pt x="59376" y="522514"/>
                </a:lnTo>
                <a:cubicBezTo>
                  <a:pt x="71011" y="1045098"/>
                  <a:pt x="187156" y="1785605"/>
                  <a:pt x="47501" y="2375065"/>
                </a:cubicBezTo>
                <a:cubicBezTo>
                  <a:pt x="45832" y="2404734"/>
                  <a:pt x="31412" y="2433425"/>
                  <a:pt x="35626" y="2458192"/>
                </a:cubicBezTo>
                <a:cubicBezTo>
                  <a:pt x="20571" y="2531405"/>
                  <a:pt x="32259" y="2607496"/>
                  <a:pt x="23750" y="2683823"/>
                </a:cubicBezTo>
                <a:cubicBezTo>
                  <a:pt x="20989" y="2760206"/>
                  <a:pt x="23228" y="2803380"/>
                  <a:pt x="11875" y="2861953"/>
                </a:cubicBezTo>
                <a:cubicBezTo>
                  <a:pt x="19081" y="2872674"/>
                  <a:pt x="26407" y="2993023"/>
                  <a:pt x="59376" y="3028207"/>
                </a:cubicBezTo>
                <a:cubicBezTo>
                  <a:pt x="64875" y="3035981"/>
                  <a:pt x="83675" y="3034860"/>
                  <a:pt x="95002" y="3040083"/>
                </a:cubicBezTo>
                <a:cubicBezTo>
                  <a:pt x="174351" y="2975265"/>
                  <a:pt x="275754" y="2850239"/>
                  <a:pt x="332509" y="2778826"/>
                </a:cubicBezTo>
                <a:cubicBezTo>
                  <a:pt x="362152" y="2744792"/>
                  <a:pt x="415636" y="2671948"/>
                  <a:pt x="415636" y="2671948"/>
                </a:cubicBezTo>
                <a:cubicBezTo>
                  <a:pt x="416965" y="2650970"/>
                  <a:pt x="423272" y="2630547"/>
                  <a:pt x="427511" y="2612571"/>
                </a:cubicBezTo>
                <a:cubicBezTo>
                  <a:pt x="432114" y="2580664"/>
                  <a:pt x="457662" y="2550443"/>
                  <a:pt x="475013" y="2529444"/>
                </a:cubicBezTo>
                <a:cubicBezTo>
                  <a:pt x="481257" y="2513077"/>
                  <a:pt x="492512" y="2498595"/>
                  <a:pt x="498763" y="2481943"/>
                </a:cubicBezTo>
                <a:cubicBezTo>
                  <a:pt x="515390" y="2453920"/>
                  <a:pt x="529771" y="2428119"/>
                  <a:pt x="546265" y="2398815"/>
                </a:cubicBezTo>
                <a:cubicBezTo>
                  <a:pt x="552728" y="2389403"/>
                  <a:pt x="550651" y="2375376"/>
                  <a:pt x="558140" y="2363189"/>
                </a:cubicBezTo>
                <a:cubicBezTo>
                  <a:pt x="563143" y="2349496"/>
                  <a:pt x="574400" y="2338560"/>
                  <a:pt x="581891" y="2327563"/>
                </a:cubicBezTo>
                <a:cubicBezTo>
                  <a:pt x="590946" y="2313737"/>
                  <a:pt x="603893" y="2286013"/>
                  <a:pt x="617517" y="2268187"/>
                </a:cubicBezTo>
                <a:cubicBezTo>
                  <a:pt x="622975" y="2256149"/>
                  <a:pt x="623932" y="2242386"/>
                  <a:pt x="629392" y="2232561"/>
                </a:cubicBezTo>
                <a:cubicBezTo>
                  <a:pt x="653729" y="2205030"/>
                  <a:pt x="669453" y="2168541"/>
                  <a:pt x="700644" y="2125683"/>
                </a:cubicBezTo>
                <a:cubicBezTo>
                  <a:pt x="711489" y="2112095"/>
                  <a:pt x="719467" y="2102732"/>
                  <a:pt x="724394" y="2090057"/>
                </a:cubicBezTo>
                <a:cubicBezTo>
                  <a:pt x="742777" y="2070541"/>
                  <a:pt x="749153" y="2035212"/>
                  <a:pt x="760020" y="2018805"/>
                </a:cubicBezTo>
                <a:cubicBezTo>
                  <a:pt x="824710" y="1895813"/>
                  <a:pt x="823408" y="1962190"/>
                  <a:pt x="902524" y="1864426"/>
                </a:cubicBezTo>
                <a:cubicBezTo>
                  <a:pt x="916428" y="1846362"/>
                  <a:pt x="928479" y="1822746"/>
                  <a:pt x="938150" y="1805049"/>
                </a:cubicBezTo>
                <a:cubicBezTo>
                  <a:pt x="949038" y="1792649"/>
                  <a:pt x="964170" y="1779439"/>
                  <a:pt x="973776" y="1769423"/>
                </a:cubicBezTo>
                <a:cubicBezTo>
                  <a:pt x="996302" y="1738840"/>
                  <a:pt x="1022361" y="1699145"/>
                  <a:pt x="1045028" y="1674420"/>
                </a:cubicBezTo>
                <a:cubicBezTo>
                  <a:pt x="1056230" y="1660245"/>
                  <a:pt x="1069880" y="1643629"/>
                  <a:pt x="1080654" y="1626919"/>
                </a:cubicBezTo>
                <a:cubicBezTo>
                  <a:pt x="1094143" y="1608616"/>
                  <a:pt x="1106124" y="1581159"/>
                  <a:pt x="1116280" y="1567543"/>
                </a:cubicBezTo>
                <a:cubicBezTo>
                  <a:pt x="1145888" y="1532370"/>
                  <a:pt x="1172006" y="1495327"/>
                  <a:pt x="1199407" y="1460665"/>
                </a:cubicBezTo>
                <a:cubicBezTo>
                  <a:pt x="1216189" y="1441319"/>
                  <a:pt x="1229610" y="1426271"/>
                  <a:pt x="1246909" y="1401288"/>
                </a:cubicBezTo>
                <a:cubicBezTo>
                  <a:pt x="1334221" y="1176864"/>
                  <a:pt x="1207963" y="1484426"/>
                  <a:pt x="1413163" y="1187532"/>
                </a:cubicBezTo>
                <a:cubicBezTo>
                  <a:pt x="1425311" y="1172445"/>
                  <a:pt x="1435743" y="1154131"/>
                  <a:pt x="1448789" y="1140031"/>
                </a:cubicBezTo>
                <a:cubicBezTo>
                  <a:pt x="1488642" y="1093922"/>
                  <a:pt x="1487032" y="1115623"/>
                  <a:pt x="1531917" y="1080654"/>
                </a:cubicBezTo>
                <a:cubicBezTo>
                  <a:pt x="1544687" y="1070865"/>
                  <a:pt x="1554975" y="1054217"/>
                  <a:pt x="1567542" y="1045028"/>
                </a:cubicBezTo>
                <a:cubicBezTo>
                  <a:pt x="1582747" y="1037355"/>
                  <a:pt x="1596692" y="1028222"/>
                  <a:pt x="1615044" y="1021278"/>
                </a:cubicBezTo>
                <a:cubicBezTo>
                  <a:pt x="1650122" y="1002145"/>
                  <a:pt x="1693962" y="967799"/>
                  <a:pt x="1733797" y="938150"/>
                </a:cubicBezTo>
                <a:cubicBezTo>
                  <a:pt x="1755712" y="925878"/>
                  <a:pt x="1801914" y="914054"/>
                  <a:pt x="1828800" y="902524"/>
                </a:cubicBezTo>
                <a:cubicBezTo>
                  <a:pt x="1896252" y="876031"/>
                  <a:pt x="1890977" y="876465"/>
                  <a:pt x="1959428" y="843148"/>
                </a:cubicBezTo>
                <a:cubicBezTo>
                  <a:pt x="2022281" y="866361"/>
                  <a:pt x="2079987" y="872377"/>
                  <a:pt x="2161309" y="878774"/>
                </a:cubicBezTo>
                <a:cubicBezTo>
                  <a:pt x="2185449" y="886769"/>
                  <a:pt x="2196131" y="899064"/>
                  <a:pt x="2220685" y="902524"/>
                </a:cubicBezTo>
                <a:cubicBezTo>
                  <a:pt x="2283357" y="922012"/>
                  <a:pt x="2247995" y="900077"/>
                  <a:pt x="2315688" y="950026"/>
                </a:cubicBezTo>
                <a:cubicBezTo>
                  <a:pt x="2334978" y="966199"/>
                  <a:pt x="2350759" y="970161"/>
                  <a:pt x="2363189" y="985652"/>
                </a:cubicBezTo>
                <a:cubicBezTo>
                  <a:pt x="2371958" y="994933"/>
                  <a:pt x="2376156" y="1012564"/>
                  <a:pt x="2386940" y="1021278"/>
                </a:cubicBezTo>
                <a:cubicBezTo>
                  <a:pt x="2397023" y="1031689"/>
                  <a:pt x="2408592" y="1033928"/>
                  <a:pt x="2422566" y="1045028"/>
                </a:cubicBezTo>
                <a:cubicBezTo>
                  <a:pt x="2438223" y="1055168"/>
                  <a:pt x="2445508" y="1069031"/>
                  <a:pt x="2458192" y="1080654"/>
                </a:cubicBezTo>
                <a:cubicBezTo>
                  <a:pt x="2475888" y="1092934"/>
                  <a:pt x="2499787" y="1103881"/>
                  <a:pt x="2517568" y="1116280"/>
                </a:cubicBezTo>
                <a:cubicBezTo>
                  <a:pt x="2552417" y="1134849"/>
                  <a:pt x="2574557" y="1165400"/>
                  <a:pt x="2600696" y="1187532"/>
                </a:cubicBezTo>
                <a:cubicBezTo>
                  <a:pt x="2619149" y="1204690"/>
                  <a:pt x="2727100" y="1268061"/>
                  <a:pt x="2743200" y="1294410"/>
                </a:cubicBezTo>
                <a:cubicBezTo>
                  <a:pt x="2773932" y="1325160"/>
                  <a:pt x="2806866" y="1374433"/>
                  <a:pt x="2838202" y="1413163"/>
                </a:cubicBezTo>
                <a:cubicBezTo>
                  <a:pt x="2848872" y="1423922"/>
                  <a:pt x="2860455" y="1441722"/>
                  <a:pt x="2873828" y="1460665"/>
                </a:cubicBezTo>
                <a:cubicBezTo>
                  <a:pt x="2890650" y="1478524"/>
                  <a:pt x="2896204" y="1500839"/>
                  <a:pt x="2909454" y="1520041"/>
                </a:cubicBezTo>
                <a:cubicBezTo>
                  <a:pt x="2931254" y="1541499"/>
                  <a:pt x="2958195" y="1556349"/>
                  <a:pt x="2980706" y="1579418"/>
                </a:cubicBezTo>
                <a:cubicBezTo>
                  <a:pt x="2991264" y="1598932"/>
                  <a:pt x="3000453" y="1621144"/>
                  <a:pt x="3016332" y="1638794"/>
                </a:cubicBezTo>
                <a:cubicBezTo>
                  <a:pt x="3081940" y="1737645"/>
                  <a:pt x="3058005" y="1635331"/>
                  <a:pt x="3146961" y="1721922"/>
                </a:cubicBezTo>
                <a:cubicBezTo>
                  <a:pt x="3331928" y="1854986"/>
                  <a:pt x="3158847" y="1697694"/>
                  <a:pt x="3277589" y="1852550"/>
                </a:cubicBezTo>
                <a:cubicBezTo>
                  <a:pt x="3300962" y="1872192"/>
                  <a:pt x="3317755" y="1884250"/>
                  <a:pt x="3336966" y="1900052"/>
                </a:cubicBezTo>
                <a:cubicBezTo>
                  <a:pt x="3405599" y="1973417"/>
                  <a:pt x="3463408" y="2020255"/>
                  <a:pt x="3515096" y="2101932"/>
                </a:cubicBezTo>
                <a:cubicBezTo>
                  <a:pt x="3537134" y="2117662"/>
                  <a:pt x="3545221" y="2144526"/>
                  <a:pt x="3562597" y="2161309"/>
                </a:cubicBezTo>
                <a:cubicBezTo>
                  <a:pt x="3635905" y="2221403"/>
                  <a:pt x="3695177" y="2300577"/>
                  <a:pt x="3764478" y="2363189"/>
                </a:cubicBezTo>
                <a:cubicBezTo>
                  <a:pt x="3792901" y="2401570"/>
                  <a:pt x="3834471" y="2435240"/>
                  <a:pt x="3883231" y="2481943"/>
                </a:cubicBezTo>
                <a:cubicBezTo>
                  <a:pt x="3905848" y="2498764"/>
                  <a:pt x="3929251" y="2540809"/>
                  <a:pt x="3954483" y="2565070"/>
                </a:cubicBezTo>
                <a:cubicBezTo>
                  <a:pt x="3980353" y="2586384"/>
                  <a:pt x="4009743" y="2603751"/>
                  <a:pt x="4025735" y="2624446"/>
                </a:cubicBezTo>
                <a:cubicBezTo>
                  <a:pt x="4054166" y="2667921"/>
                  <a:pt x="4080349" y="2713421"/>
                  <a:pt x="4108862" y="2755075"/>
                </a:cubicBezTo>
                <a:cubicBezTo>
                  <a:pt x="4122475" y="2776468"/>
                  <a:pt x="4145433" y="2792975"/>
                  <a:pt x="4156363" y="2814452"/>
                </a:cubicBezTo>
                <a:cubicBezTo>
                  <a:pt x="4167488" y="2836320"/>
                  <a:pt x="4186121" y="2852058"/>
                  <a:pt x="4191989" y="2873828"/>
                </a:cubicBezTo>
                <a:cubicBezTo>
                  <a:pt x="4207873" y="2896851"/>
                  <a:pt x="4220213" y="2928034"/>
                  <a:pt x="4239491" y="2945080"/>
                </a:cubicBezTo>
                <a:cubicBezTo>
                  <a:pt x="4249947" y="2964908"/>
                  <a:pt x="4256369" y="2983891"/>
                  <a:pt x="4275117" y="3004457"/>
                </a:cubicBezTo>
                <a:cubicBezTo>
                  <a:pt x="4291155" y="3031190"/>
                  <a:pt x="4309546" y="3042644"/>
                  <a:pt x="4322618" y="3063833"/>
                </a:cubicBezTo>
                <a:cubicBezTo>
                  <a:pt x="4368682" y="3144387"/>
                  <a:pt x="4341947" y="3119286"/>
                  <a:pt x="4393870" y="3194462"/>
                </a:cubicBezTo>
                <a:cubicBezTo>
                  <a:pt x="4401870" y="3207010"/>
                  <a:pt x="4421513" y="3217223"/>
                  <a:pt x="4429496" y="3230088"/>
                </a:cubicBezTo>
                <a:cubicBezTo>
                  <a:pt x="4434935" y="3243857"/>
                  <a:pt x="4434972" y="3261731"/>
                  <a:pt x="4441371" y="3277589"/>
                </a:cubicBezTo>
                <a:cubicBezTo>
                  <a:pt x="4446997" y="3298884"/>
                  <a:pt x="4457966" y="3304978"/>
                  <a:pt x="4465122" y="3325091"/>
                </a:cubicBezTo>
                <a:cubicBezTo>
                  <a:pt x="4482285" y="3351407"/>
                  <a:pt x="4488674" y="3379666"/>
                  <a:pt x="4500748" y="3408218"/>
                </a:cubicBezTo>
                <a:cubicBezTo>
                  <a:pt x="4505515" y="3427278"/>
                  <a:pt x="4507123" y="3453093"/>
                  <a:pt x="4512623" y="3467594"/>
                </a:cubicBezTo>
                <a:cubicBezTo>
                  <a:pt x="4515695" y="3500183"/>
                  <a:pt x="4519120" y="3525795"/>
                  <a:pt x="4524498" y="3562597"/>
                </a:cubicBezTo>
                <a:cubicBezTo>
                  <a:pt x="4526934" y="3582903"/>
                  <a:pt x="4540421" y="3598457"/>
                  <a:pt x="4548249" y="3610098"/>
                </a:cubicBezTo>
                <a:cubicBezTo>
                  <a:pt x="4565895" y="3714773"/>
                  <a:pt x="4564533" y="3670062"/>
                  <a:pt x="4583875" y="3740727"/>
                </a:cubicBezTo>
                <a:cubicBezTo>
                  <a:pt x="4603733" y="3839376"/>
                  <a:pt x="4547005" y="3915703"/>
                  <a:pt x="4607626" y="4013859"/>
                </a:cubicBezTo>
                <a:cubicBezTo>
                  <a:pt x="4637509" y="4054589"/>
                  <a:pt x="4699481" y="3950827"/>
                  <a:pt x="4738254" y="3942607"/>
                </a:cubicBezTo>
                <a:cubicBezTo>
                  <a:pt x="4755143" y="3936287"/>
                  <a:pt x="4771198" y="3935287"/>
                  <a:pt x="4785755" y="3930732"/>
                </a:cubicBezTo>
                <a:cubicBezTo>
                  <a:pt x="4883155" y="3877338"/>
                  <a:pt x="4748660" y="3965387"/>
                  <a:pt x="4868883" y="3906981"/>
                </a:cubicBezTo>
                <a:cubicBezTo>
                  <a:pt x="4929469" y="3907637"/>
                  <a:pt x="4945563" y="3933720"/>
                  <a:pt x="4999511" y="3930732"/>
                </a:cubicBezTo>
                <a:cubicBezTo>
                  <a:pt x="5013670" y="3937766"/>
                  <a:pt x="5029677" y="3937078"/>
                  <a:pt x="5047013" y="3942607"/>
                </a:cubicBezTo>
                <a:cubicBezTo>
                  <a:pt x="5149693" y="3965806"/>
                  <a:pt x="5000908" y="3931062"/>
                  <a:pt x="5130140" y="3978233"/>
                </a:cubicBezTo>
                <a:cubicBezTo>
                  <a:pt x="5182543" y="4011857"/>
                  <a:pt x="5171506" y="4013415"/>
                  <a:pt x="5260768" y="4013859"/>
                </a:cubicBezTo>
                <a:cubicBezTo>
                  <a:pt x="5527544" y="3995418"/>
                  <a:pt x="5779050" y="3953945"/>
                  <a:pt x="6008914" y="4001984"/>
                </a:cubicBezTo>
                <a:cubicBezTo>
                  <a:pt x="6025783" y="3999335"/>
                  <a:pt x="6056416" y="4002021"/>
                  <a:pt x="6092041" y="3990109"/>
                </a:cubicBezTo>
                <a:cubicBezTo>
                  <a:pt x="6151273" y="3998753"/>
                  <a:pt x="6230743" y="3991459"/>
                  <a:pt x="6282046" y="3966358"/>
                </a:cubicBezTo>
                <a:cubicBezTo>
                  <a:pt x="6299434" y="3960833"/>
                  <a:pt x="6313000" y="3952381"/>
                  <a:pt x="6329548" y="3954483"/>
                </a:cubicBezTo>
                <a:cubicBezTo>
                  <a:pt x="6526123" y="3951893"/>
                  <a:pt x="7007407" y="3937954"/>
                  <a:pt x="7101444" y="3930732"/>
                </a:cubicBezTo>
                <a:cubicBezTo>
                  <a:pt x="7045127" y="3827017"/>
                  <a:pt x="7091182" y="3920981"/>
                  <a:pt x="7077693" y="3776353"/>
                </a:cubicBezTo>
                <a:cubicBezTo>
                  <a:pt x="7081257" y="3742837"/>
                  <a:pt x="7059929" y="3705264"/>
                  <a:pt x="7053942" y="3669475"/>
                </a:cubicBezTo>
                <a:cubicBezTo>
                  <a:pt x="7041010" y="3616160"/>
                  <a:pt x="7029245" y="3548249"/>
                  <a:pt x="7006441" y="3503220"/>
                </a:cubicBezTo>
                <a:cubicBezTo>
                  <a:pt x="6979874" y="3460892"/>
                  <a:pt x="6945669" y="3409175"/>
                  <a:pt x="6923314" y="3360717"/>
                </a:cubicBezTo>
                <a:cubicBezTo>
                  <a:pt x="6914026" y="3341530"/>
                  <a:pt x="6908142" y="3309947"/>
                  <a:pt x="6887688" y="3289465"/>
                </a:cubicBezTo>
                <a:cubicBezTo>
                  <a:pt x="6876035" y="3272287"/>
                  <a:pt x="6854664" y="3258280"/>
                  <a:pt x="6840187" y="3241963"/>
                </a:cubicBezTo>
                <a:cubicBezTo>
                  <a:pt x="6827130" y="3230153"/>
                  <a:pt x="6827141" y="3208182"/>
                  <a:pt x="6816436" y="3194462"/>
                </a:cubicBezTo>
                <a:cubicBezTo>
                  <a:pt x="6801995" y="3170637"/>
                  <a:pt x="6782594" y="3168778"/>
                  <a:pt x="6768935" y="3146961"/>
                </a:cubicBezTo>
                <a:cubicBezTo>
                  <a:pt x="6755321" y="3125304"/>
                  <a:pt x="6750150" y="3096315"/>
                  <a:pt x="6733309" y="3075709"/>
                </a:cubicBezTo>
                <a:cubicBezTo>
                  <a:pt x="6713536" y="3060345"/>
                  <a:pt x="6689339" y="3045945"/>
                  <a:pt x="6673932" y="3016332"/>
                </a:cubicBezTo>
                <a:cubicBezTo>
                  <a:pt x="6660979" y="2993958"/>
                  <a:pt x="6643010" y="2963062"/>
                  <a:pt x="6626431" y="2933205"/>
                </a:cubicBezTo>
                <a:cubicBezTo>
                  <a:pt x="6605287" y="2886086"/>
                  <a:pt x="6578397" y="2860259"/>
                  <a:pt x="6555179" y="2826327"/>
                </a:cubicBezTo>
                <a:cubicBezTo>
                  <a:pt x="6545435" y="2802435"/>
                  <a:pt x="6534284" y="2768200"/>
                  <a:pt x="6507678" y="2743200"/>
                </a:cubicBezTo>
                <a:cubicBezTo>
                  <a:pt x="6500011" y="2727742"/>
                  <a:pt x="6474547" y="2712340"/>
                  <a:pt x="6460176" y="2695698"/>
                </a:cubicBezTo>
                <a:cubicBezTo>
                  <a:pt x="6437049" y="2657470"/>
                  <a:pt x="6417287" y="2629589"/>
                  <a:pt x="6388924" y="2600696"/>
                </a:cubicBezTo>
                <a:cubicBezTo>
                  <a:pt x="6358985" y="2566900"/>
                  <a:pt x="6324282" y="2539916"/>
                  <a:pt x="6305797" y="2517569"/>
                </a:cubicBezTo>
                <a:cubicBezTo>
                  <a:pt x="6207951" y="2313703"/>
                  <a:pt x="6315400" y="2521511"/>
                  <a:pt x="6210794" y="2398815"/>
                </a:cubicBezTo>
                <a:cubicBezTo>
                  <a:pt x="6171930" y="2371521"/>
                  <a:pt x="6157074" y="2326965"/>
                  <a:pt x="6127667" y="2291937"/>
                </a:cubicBezTo>
                <a:cubicBezTo>
                  <a:pt x="6116871" y="2272601"/>
                  <a:pt x="6109763" y="2257038"/>
                  <a:pt x="6092041" y="2244436"/>
                </a:cubicBezTo>
                <a:cubicBezTo>
                  <a:pt x="6021705" y="2195300"/>
                  <a:pt x="5988916" y="2128608"/>
                  <a:pt x="5937662" y="2090057"/>
                </a:cubicBezTo>
                <a:cubicBezTo>
                  <a:pt x="5920327" y="2065092"/>
                  <a:pt x="5887423" y="2050091"/>
                  <a:pt x="5854535" y="2018805"/>
                </a:cubicBezTo>
                <a:cubicBezTo>
                  <a:pt x="5835696" y="1999018"/>
                  <a:pt x="5816464" y="1968721"/>
                  <a:pt x="5807033" y="1947553"/>
                </a:cubicBezTo>
                <a:cubicBezTo>
                  <a:pt x="5795404" y="1926269"/>
                  <a:pt x="5788947" y="1912517"/>
                  <a:pt x="5771407" y="1900052"/>
                </a:cubicBezTo>
                <a:cubicBezTo>
                  <a:pt x="5743918" y="1865845"/>
                  <a:pt x="5697184" y="1839079"/>
                  <a:pt x="5676405" y="1805049"/>
                </a:cubicBezTo>
                <a:cubicBezTo>
                  <a:pt x="5664112" y="1788203"/>
                  <a:pt x="5658992" y="1768966"/>
                  <a:pt x="5640779" y="1757548"/>
                </a:cubicBezTo>
                <a:cubicBezTo>
                  <a:pt x="5607435" y="1732394"/>
                  <a:pt x="5561509" y="1718297"/>
                  <a:pt x="5533901" y="1674420"/>
                </a:cubicBezTo>
                <a:cubicBezTo>
                  <a:pt x="5514483" y="1651692"/>
                  <a:pt x="5498898" y="1625668"/>
                  <a:pt x="5474524" y="1603169"/>
                </a:cubicBezTo>
                <a:cubicBezTo>
                  <a:pt x="5431566" y="1563338"/>
                  <a:pt x="5365379" y="1527925"/>
                  <a:pt x="5320145" y="1496291"/>
                </a:cubicBezTo>
                <a:cubicBezTo>
                  <a:pt x="5304265" y="1469572"/>
                  <a:pt x="5284341" y="1437835"/>
                  <a:pt x="5260768" y="1413163"/>
                </a:cubicBezTo>
                <a:cubicBezTo>
                  <a:pt x="5245086" y="1396439"/>
                  <a:pt x="5222007" y="1392281"/>
                  <a:pt x="5201392" y="1377537"/>
                </a:cubicBezTo>
                <a:cubicBezTo>
                  <a:pt x="5109494" y="1321401"/>
                  <a:pt x="5180758" y="1339720"/>
                  <a:pt x="5094514" y="1282535"/>
                </a:cubicBezTo>
                <a:cubicBezTo>
                  <a:pt x="5050294" y="1254660"/>
                  <a:pt x="5019024" y="1215106"/>
                  <a:pt x="4963885" y="1175657"/>
                </a:cubicBezTo>
                <a:cubicBezTo>
                  <a:pt x="4886237" y="1105315"/>
                  <a:pt x="4945197" y="1143574"/>
                  <a:pt x="4880758" y="1104405"/>
                </a:cubicBezTo>
                <a:cubicBezTo>
                  <a:pt x="4851541" y="1079536"/>
                  <a:pt x="4806252" y="1048144"/>
                  <a:pt x="4773880" y="1021278"/>
                </a:cubicBezTo>
                <a:cubicBezTo>
                  <a:pt x="4752931" y="1006763"/>
                  <a:pt x="4735425" y="991085"/>
                  <a:pt x="4714504" y="973776"/>
                </a:cubicBezTo>
                <a:cubicBezTo>
                  <a:pt x="4695316" y="948972"/>
                  <a:pt x="4657092" y="939171"/>
                  <a:pt x="4631376" y="914400"/>
                </a:cubicBezTo>
                <a:cubicBezTo>
                  <a:pt x="4582140" y="871762"/>
                  <a:pt x="4536960" y="832825"/>
                  <a:pt x="4488872" y="807522"/>
                </a:cubicBezTo>
                <a:cubicBezTo>
                  <a:pt x="4431959" y="775604"/>
                  <a:pt x="4388547" y="761151"/>
                  <a:pt x="4322618" y="724394"/>
                </a:cubicBezTo>
                <a:cubicBezTo>
                  <a:pt x="4298681" y="714102"/>
                  <a:pt x="4272936" y="701603"/>
                  <a:pt x="4251366" y="688769"/>
                </a:cubicBezTo>
                <a:cubicBezTo>
                  <a:pt x="4171256" y="661642"/>
                  <a:pt x="4186373" y="666014"/>
                  <a:pt x="4108862" y="629392"/>
                </a:cubicBezTo>
                <a:cubicBezTo>
                  <a:pt x="3902702" y="495632"/>
                  <a:pt x="4146486" y="651228"/>
                  <a:pt x="3954483" y="558140"/>
                </a:cubicBezTo>
                <a:cubicBezTo>
                  <a:pt x="3898303" y="534378"/>
                  <a:pt x="3855709" y="502732"/>
                  <a:pt x="3800104" y="486888"/>
                </a:cubicBezTo>
                <a:cubicBezTo>
                  <a:pt x="3728303" y="457400"/>
                  <a:pt x="3634099" y="453947"/>
                  <a:pt x="3538846" y="403761"/>
                </a:cubicBezTo>
                <a:cubicBezTo>
                  <a:pt x="3515012" y="396100"/>
                  <a:pt x="3467594" y="380010"/>
                  <a:pt x="3467594" y="380010"/>
                </a:cubicBezTo>
                <a:cubicBezTo>
                  <a:pt x="3422031" y="345849"/>
                  <a:pt x="3422997" y="341815"/>
                  <a:pt x="3372592" y="320633"/>
                </a:cubicBezTo>
                <a:cubicBezTo>
                  <a:pt x="3361364" y="315333"/>
                  <a:pt x="3349361" y="317828"/>
                  <a:pt x="3336966" y="308758"/>
                </a:cubicBezTo>
                <a:cubicBezTo>
                  <a:pt x="3292817" y="285421"/>
                  <a:pt x="3283031" y="270043"/>
                  <a:pt x="3241963" y="249381"/>
                </a:cubicBezTo>
                <a:cubicBezTo>
                  <a:pt x="3223070" y="237210"/>
                  <a:pt x="3202320" y="228225"/>
                  <a:pt x="3182587" y="213756"/>
                </a:cubicBezTo>
                <a:cubicBezTo>
                  <a:pt x="3169435" y="203965"/>
                  <a:pt x="3158656" y="200646"/>
                  <a:pt x="3146961" y="190005"/>
                </a:cubicBezTo>
                <a:cubicBezTo>
                  <a:pt x="3133946" y="174514"/>
                  <a:pt x="3124671" y="164432"/>
                  <a:pt x="3111335" y="154379"/>
                </a:cubicBezTo>
                <a:cubicBezTo>
                  <a:pt x="3091473" y="136698"/>
                  <a:pt x="3060460" y="131761"/>
                  <a:pt x="3040083" y="118753"/>
                </a:cubicBezTo>
                <a:cubicBezTo>
                  <a:pt x="3027571" y="113579"/>
                  <a:pt x="3019360" y="97233"/>
                  <a:pt x="3004457" y="95002"/>
                </a:cubicBezTo>
                <a:cubicBezTo>
                  <a:pt x="2978337" y="83972"/>
                  <a:pt x="2954660" y="76786"/>
                  <a:pt x="2921330" y="71252"/>
                </a:cubicBezTo>
                <a:cubicBezTo>
                  <a:pt x="2846857" y="49513"/>
                  <a:pt x="2752601" y="23334"/>
                  <a:pt x="2683823" y="35626"/>
                </a:cubicBezTo>
                <a:cubicBezTo>
                  <a:pt x="2620686" y="23739"/>
                  <a:pt x="2573047" y="15324"/>
                  <a:pt x="2505693" y="23750"/>
                </a:cubicBezTo>
                <a:cubicBezTo>
                  <a:pt x="2432252" y="16048"/>
                  <a:pt x="2417591" y="14075"/>
                  <a:pt x="2351314" y="0"/>
                </a:cubicBezTo>
                <a:cubicBezTo>
                  <a:pt x="2081954" y="55448"/>
                  <a:pt x="1854862" y="8612"/>
                  <a:pt x="1626919" y="11875"/>
                </a:cubicBezTo>
                <a:cubicBezTo>
                  <a:pt x="1487450" y="17851"/>
                  <a:pt x="1519205" y="26704"/>
                  <a:pt x="1413163" y="59376"/>
                </a:cubicBezTo>
                <a:cubicBezTo>
                  <a:pt x="1331102" y="73544"/>
                  <a:pt x="1291619" y="78808"/>
                  <a:pt x="1223158" y="106878"/>
                </a:cubicBezTo>
                <a:cubicBezTo>
                  <a:pt x="1144972" y="121736"/>
                  <a:pt x="1195914" y="122870"/>
                  <a:pt x="1140031" y="142504"/>
                </a:cubicBezTo>
                <a:cubicBezTo>
                  <a:pt x="1119919" y="146282"/>
                  <a:pt x="1100752" y="149838"/>
                  <a:pt x="1080654" y="154379"/>
                </a:cubicBezTo>
                <a:cubicBezTo>
                  <a:pt x="1020475" y="170821"/>
                  <a:pt x="981010" y="177986"/>
                  <a:pt x="938150" y="201880"/>
                </a:cubicBezTo>
                <a:cubicBezTo>
                  <a:pt x="652422" y="246713"/>
                  <a:pt x="953126" y="203987"/>
                  <a:pt x="807522" y="237506"/>
                </a:cubicBezTo>
                <a:cubicBezTo>
                  <a:pt x="798709" y="251093"/>
                  <a:pt x="784574" y="266737"/>
                  <a:pt x="771896" y="273132"/>
                </a:cubicBezTo>
                <a:cubicBezTo>
                  <a:pt x="747404" y="286009"/>
                  <a:pt x="729027" y="284342"/>
                  <a:pt x="700644" y="296883"/>
                </a:cubicBezTo>
                <a:cubicBezTo>
                  <a:pt x="670173" y="307840"/>
                  <a:pt x="640960" y="327943"/>
                  <a:pt x="605641" y="332509"/>
                </a:cubicBezTo>
                <a:cubicBezTo>
                  <a:pt x="423614" y="413287"/>
                  <a:pt x="540296" y="365740"/>
                  <a:pt x="463137" y="391885"/>
                </a:cubicBezTo>
                <a:cubicBezTo>
                  <a:pt x="452544" y="402606"/>
                  <a:pt x="432363" y="416870"/>
                  <a:pt x="415636" y="427511"/>
                </a:cubicBezTo>
                <a:cubicBezTo>
                  <a:pt x="403861" y="434491"/>
                  <a:pt x="392350" y="435696"/>
                  <a:pt x="380010" y="439387"/>
                </a:cubicBezTo>
                <a:cubicBezTo>
                  <a:pt x="313836" y="459824"/>
                  <a:pt x="269240" y="478269"/>
                  <a:pt x="213755" y="522514"/>
                </a:cubicBezTo>
                <a:cubicBezTo>
                  <a:pt x="202833" y="530787"/>
                  <a:pt x="193142" y="539441"/>
                  <a:pt x="178130" y="546265"/>
                </a:cubicBezTo>
                <a:cubicBezTo>
                  <a:pt x="163693" y="550687"/>
                  <a:pt x="153209" y="552683"/>
                  <a:pt x="142504" y="558140"/>
                </a:cubicBezTo>
                <a:cubicBezTo>
                  <a:pt x="-22342" y="595464"/>
                  <a:pt x="80018" y="569633"/>
                  <a:pt x="0" y="593766"/>
                </a:cubicBezTo>
                <a:cubicBezTo>
                  <a:pt x="46427" y="584385"/>
                  <a:pt x="53595" y="595594"/>
                  <a:pt x="95002" y="593766"/>
                </a:cubicBezTo>
              </a:path>
              <a:path w="7101444" h="4023745" stroke="0" extrusionOk="0">
                <a:moveTo>
                  <a:pt x="59376" y="522514"/>
                </a:moveTo>
                <a:lnTo>
                  <a:pt x="59376" y="522514"/>
                </a:lnTo>
                <a:cubicBezTo>
                  <a:pt x="-84372" y="1053806"/>
                  <a:pt x="-41257" y="1793738"/>
                  <a:pt x="47501" y="2375065"/>
                </a:cubicBezTo>
                <a:cubicBezTo>
                  <a:pt x="50016" y="2403655"/>
                  <a:pt x="32941" y="2430438"/>
                  <a:pt x="35626" y="2458192"/>
                </a:cubicBezTo>
                <a:cubicBezTo>
                  <a:pt x="26825" y="2536239"/>
                  <a:pt x="25384" y="2624057"/>
                  <a:pt x="23750" y="2683823"/>
                </a:cubicBezTo>
                <a:cubicBezTo>
                  <a:pt x="8500" y="2736798"/>
                  <a:pt x="29445" y="2809080"/>
                  <a:pt x="11875" y="2861953"/>
                </a:cubicBezTo>
                <a:cubicBezTo>
                  <a:pt x="17792" y="2879203"/>
                  <a:pt x="31481" y="2989740"/>
                  <a:pt x="59376" y="3028207"/>
                </a:cubicBezTo>
                <a:cubicBezTo>
                  <a:pt x="67029" y="3036875"/>
                  <a:pt x="81254" y="3037888"/>
                  <a:pt x="95002" y="3040083"/>
                </a:cubicBezTo>
                <a:cubicBezTo>
                  <a:pt x="171795" y="2930339"/>
                  <a:pt x="248805" y="2876477"/>
                  <a:pt x="332509" y="2778826"/>
                </a:cubicBezTo>
                <a:cubicBezTo>
                  <a:pt x="362152" y="2744792"/>
                  <a:pt x="415636" y="2671948"/>
                  <a:pt x="415636" y="2671948"/>
                </a:cubicBezTo>
                <a:cubicBezTo>
                  <a:pt x="417435" y="2651807"/>
                  <a:pt x="420931" y="2632170"/>
                  <a:pt x="427511" y="2612571"/>
                </a:cubicBezTo>
                <a:cubicBezTo>
                  <a:pt x="440696" y="2584466"/>
                  <a:pt x="460502" y="2565445"/>
                  <a:pt x="475013" y="2529444"/>
                </a:cubicBezTo>
                <a:cubicBezTo>
                  <a:pt x="484043" y="2514755"/>
                  <a:pt x="492334" y="2499993"/>
                  <a:pt x="498763" y="2481943"/>
                </a:cubicBezTo>
                <a:cubicBezTo>
                  <a:pt x="515872" y="2452326"/>
                  <a:pt x="533432" y="2420585"/>
                  <a:pt x="546265" y="2398815"/>
                </a:cubicBezTo>
                <a:cubicBezTo>
                  <a:pt x="548299" y="2388204"/>
                  <a:pt x="549689" y="2372417"/>
                  <a:pt x="558140" y="2363189"/>
                </a:cubicBezTo>
                <a:cubicBezTo>
                  <a:pt x="561967" y="2350242"/>
                  <a:pt x="573912" y="2338821"/>
                  <a:pt x="581891" y="2327563"/>
                </a:cubicBezTo>
                <a:cubicBezTo>
                  <a:pt x="594183" y="2307194"/>
                  <a:pt x="604270" y="2290540"/>
                  <a:pt x="617517" y="2268187"/>
                </a:cubicBezTo>
                <a:cubicBezTo>
                  <a:pt x="621450" y="2259969"/>
                  <a:pt x="624730" y="2244596"/>
                  <a:pt x="629392" y="2232561"/>
                </a:cubicBezTo>
                <a:cubicBezTo>
                  <a:pt x="650547" y="2205542"/>
                  <a:pt x="678858" y="2160143"/>
                  <a:pt x="700644" y="2125683"/>
                </a:cubicBezTo>
                <a:cubicBezTo>
                  <a:pt x="707882" y="2114886"/>
                  <a:pt x="717345" y="2102857"/>
                  <a:pt x="724394" y="2090057"/>
                </a:cubicBezTo>
                <a:cubicBezTo>
                  <a:pt x="737018" y="2067788"/>
                  <a:pt x="744118" y="2041053"/>
                  <a:pt x="760020" y="2018805"/>
                </a:cubicBezTo>
                <a:cubicBezTo>
                  <a:pt x="845603" y="1880638"/>
                  <a:pt x="807044" y="1970275"/>
                  <a:pt x="902524" y="1864426"/>
                </a:cubicBezTo>
                <a:cubicBezTo>
                  <a:pt x="919353" y="1848468"/>
                  <a:pt x="923048" y="1827297"/>
                  <a:pt x="938150" y="1805049"/>
                </a:cubicBezTo>
                <a:cubicBezTo>
                  <a:pt x="947061" y="1793955"/>
                  <a:pt x="960475" y="1778884"/>
                  <a:pt x="973776" y="1769423"/>
                </a:cubicBezTo>
                <a:cubicBezTo>
                  <a:pt x="1004593" y="1740588"/>
                  <a:pt x="1020849" y="1697203"/>
                  <a:pt x="1045028" y="1674420"/>
                </a:cubicBezTo>
                <a:cubicBezTo>
                  <a:pt x="1057978" y="1659263"/>
                  <a:pt x="1069109" y="1644190"/>
                  <a:pt x="1080654" y="1626919"/>
                </a:cubicBezTo>
                <a:cubicBezTo>
                  <a:pt x="1091710" y="1609681"/>
                  <a:pt x="1101616" y="1582393"/>
                  <a:pt x="1116280" y="1567543"/>
                </a:cubicBezTo>
                <a:cubicBezTo>
                  <a:pt x="1144093" y="1529630"/>
                  <a:pt x="1176553" y="1487421"/>
                  <a:pt x="1199407" y="1460665"/>
                </a:cubicBezTo>
                <a:cubicBezTo>
                  <a:pt x="1211987" y="1439553"/>
                  <a:pt x="1235584" y="1421336"/>
                  <a:pt x="1246909" y="1401288"/>
                </a:cubicBezTo>
                <a:cubicBezTo>
                  <a:pt x="1296114" y="1270892"/>
                  <a:pt x="1227881" y="1541299"/>
                  <a:pt x="1413163" y="1187532"/>
                </a:cubicBezTo>
                <a:cubicBezTo>
                  <a:pt x="1429780" y="1170757"/>
                  <a:pt x="1433884" y="1157430"/>
                  <a:pt x="1448789" y="1140031"/>
                </a:cubicBezTo>
                <a:cubicBezTo>
                  <a:pt x="1492831" y="1097610"/>
                  <a:pt x="1490477" y="1111168"/>
                  <a:pt x="1531917" y="1080654"/>
                </a:cubicBezTo>
                <a:cubicBezTo>
                  <a:pt x="1547615" y="1069992"/>
                  <a:pt x="1556366" y="1057369"/>
                  <a:pt x="1567542" y="1045028"/>
                </a:cubicBezTo>
                <a:cubicBezTo>
                  <a:pt x="1582885" y="1035637"/>
                  <a:pt x="1600350" y="1031332"/>
                  <a:pt x="1615044" y="1021278"/>
                </a:cubicBezTo>
                <a:cubicBezTo>
                  <a:pt x="1660999" y="1000402"/>
                  <a:pt x="1691091" y="961307"/>
                  <a:pt x="1733797" y="938150"/>
                </a:cubicBezTo>
                <a:cubicBezTo>
                  <a:pt x="1758773" y="923366"/>
                  <a:pt x="1808278" y="915377"/>
                  <a:pt x="1828800" y="902524"/>
                </a:cubicBezTo>
                <a:cubicBezTo>
                  <a:pt x="1896376" y="876943"/>
                  <a:pt x="1889400" y="876704"/>
                  <a:pt x="1959428" y="843148"/>
                </a:cubicBezTo>
                <a:cubicBezTo>
                  <a:pt x="2014587" y="860663"/>
                  <a:pt x="2095554" y="876812"/>
                  <a:pt x="2161309" y="878774"/>
                </a:cubicBezTo>
                <a:cubicBezTo>
                  <a:pt x="2177942" y="878745"/>
                  <a:pt x="2201356" y="894357"/>
                  <a:pt x="2220685" y="902524"/>
                </a:cubicBezTo>
                <a:cubicBezTo>
                  <a:pt x="2278906" y="925360"/>
                  <a:pt x="2250785" y="904614"/>
                  <a:pt x="2315688" y="950026"/>
                </a:cubicBezTo>
                <a:cubicBezTo>
                  <a:pt x="2326652" y="963019"/>
                  <a:pt x="2349115" y="968927"/>
                  <a:pt x="2363189" y="985652"/>
                </a:cubicBezTo>
                <a:cubicBezTo>
                  <a:pt x="2373411" y="994430"/>
                  <a:pt x="2377290" y="1009881"/>
                  <a:pt x="2386940" y="1021278"/>
                </a:cubicBezTo>
                <a:cubicBezTo>
                  <a:pt x="2394695" y="1031552"/>
                  <a:pt x="2412462" y="1034553"/>
                  <a:pt x="2422566" y="1045028"/>
                </a:cubicBezTo>
                <a:cubicBezTo>
                  <a:pt x="2436548" y="1054929"/>
                  <a:pt x="2448172" y="1070312"/>
                  <a:pt x="2458192" y="1080654"/>
                </a:cubicBezTo>
                <a:cubicBezTo>
                  <a:pt x="2477840" y="1089925"/>
                  <a:pt x="2499674" y="1100286"/>
                  <a:pt x="2517568" y="1116280"/>
                </a:cubicBezTo>
                <a:cubicBezTo>
                  <a:pt x="2546587" y="1139054"/>
                  <a:pt x="2570359" y="1163227"/>
                  <a:pt x="2600696" y="1187532"/>
                </a:cubicBezTo>
                <a:cubicBezTo>
                  <a:pt x="2624982" y="1206710"/>
                  <a:pt x="2712251" y="1271653"/>
                  <a:pt x="2743200" y="1294410"/>
                </a:cubicBezTo>
                <a:cubicBezTo>
                  <a:pt x="2764496" y="1336187"/>
                  <a:pt x="2806597" y="1359011"/>
                  <a:pt x="2838202" y="1413163"/>
                </a:cubicBezTo>
                <a:cubicBezTo>
                  <a:pt x="2849253" y="1429163"/>
                  <a:pt x="2863616" y="1444134"/>
                  <a:pt x="2873828" y="1460665"/>
                </a:cubicBezTo>
                <a:cubicBezTo>
                  <a:pt x="2883265" y="1478320"/>
                  <a:pt x="2896312" y="1503094"/>
                  <a:pt x="2909454" y="1520041"/>
                </a:cubicBezTo>
                <a:cubicBezTo>
                  <a:pt x="2928629" y="1542877"/>
                  <a:pt x="2959392" y="1556715"/>
                  <a:pt x="2980706" y="1579418"/>
                </a:cubicBezTo>
                <a:cubicBezTo>
                  <a:pt x="2993855" y="1593904"/>
                  <a:pt x="3001184" y="1619183"/>
                  <a:pt x="3016332" y="1638794"/>
                </a:cubicBezTo>
                <a:cubicBezTo>
                  <a:pt x="3082438" y="1735508"/>
                  <a:pt x="3057584" y="1656582"/>
                  <a:pt x="3146961" y="1721922"/>
                </a:cubicBezTo>
                <a:cubicBezTo>
                  <a:pt x="3331899" y="1891718"/>
                  <a:pt x="3155795" y="1790342"/>
                  <a:pt x="3277589" y="1852550"/>
                </a:cubicBezTo>
                <a:cubicBezTo>
                  <a:pt x="3291777" y="1867411"/>
                  <a:pt x="3317884" y="1876825"/>
                  <a:pt x="3336966" y="1900052"/>
                </a:cubicBezTo>
                <a:cubicBezTo>
                  <a:pt x="3408146" y="1953707"/>
                  <a:pt x="3462434" y="2025971"/>
                  <a:pt x="3515096" y="2101932"/>
                </a:cubicBezTo>
                <a:cubicBezTo>
                  <a:pt x="3532071" y="2120904"/>
                  <a:pt x="3547132" y="2141307"/>
                  <a:pt x="3562597" y="2161309"/>
                </a:cubicBezTo>
                <a:cubicBezTo>
                  <a:pt x="3626939" y="2195016"/>
                  <a:pt x="3668461" y="2271393"/>
                  <a:pt x="3764478" y="2363189"/>
                </a:cubicBezTo>
                <a:cubicBezTo>
                  <a:pt x="3802843" y="2403063"/>
                  <a:pt x="3842379" y="2443587"/>
                  <a:pt x="3883231" y="2481943"/>
                </a:cubicBezTo>
                <a:cubicBezTo>
                  <a:pt x="3914368" y="2503371"/>
                  <a:pt x="3931088" y="2538387"/>
                  <a:pt x="3954483" y="2565070"/>
                </a:cubicBezTo>
                <a:cubicBezTo>
                  <a:pt x="3978984" y="2592757"/>
                  <a:pt x="4002801" y="2598503"/>
                  <a:pt x="4025735" y="2624446"/>
                </a:cubicBezTo>
                <a:cubicBezTo>
                  <a:pt x="4057957" y="2656706"/>
                  <a:pt x="4084948" y="2706984"/>
                  <a:pt x="4108862" y="2755075"/>
                </a:cubicBezTo>
                <a:cubicBezTo>
                  <a:pt x="4122844" y="2775565"/>
                  <a:pt x="4140925" y="2793073"/>
                  <a:pt x="4156363" y="2814452"/>
                </a:cubicBezTo>
                <a:cubicBezTo>
                  <a:pt x="4170900" y="2833467"/>
                  <a:pt x="4179049" y="2854531"/>
                  <a:pt x="4191989" y="2873828"/>
                </a:cubicBezTo>
                <a:cubicBezTo>
                  <a:pt x="4209845" y="2894129"/>
                  <a:pt x="4217161" y="2924266"/>
                  <a:pt x="4239491" y="2945080"/>
                </a:cubicBezTo>
                <a:cubicBezTo>
                  <a:pt x="4249401" y="2965094"/>
                  <a:pt x="4260920" y="2985521"/>
                  <a:pt x="4275117" y="3004457"/>
                </a:cubicBezTo>
                <a:cubicBezTo>
                  <a:pt x="4284686" y="3022889"/>
                  <a:pt x="4306134" y="3042449"/>
                  <a:pt x="4322618" y="3063833"/>
                </a:cubicBezTo>
                <a:cubicBezTo>
                  <a:pt x="4370658" y="3146852"/>
                  <a:pt x="4342611" y="3128263"/>
                  <a:pt x="4393870" y="3194462"/>
                </a:cubicBezTo>
                <a:cubicBezTo>
                  <a:pt x="4402510" y="3207346"/>
                  <a:pt x="4422302" y="3219823"/>
                  <a:pt x="4429496" y="3230088"/>
                </a:cubicBezTo>
                <a:cubicBezTo>
                  <a:pt x="4432265" y="3246938"/>
                  <a:pt x="4437031" y="3262385"/>
                  <a:pt x="4441371" y="3277589"/>
                </a:cubicBezTo>
                <a:cubicBezTo>
                  <a:pt x="4447261" y="3295806"/>
                  <a:pt x="4456317" y="3306194"/>
                  <a:pt x="4465122" y="3325091"/>
                </a:cubicBezTo>
                <a:cubicBezTo>
                  <a:pt x="4484235" y="3354979"/>
                  <a:pt x="4491707" y="3381539"/>
                  <a:pt x="4500748" y="3408218"/>
                </a:cubicBezTo>
                <a:cubicBezTo>
                  <a:pt x="4501278" y="3425947"/>
                  <a:pt x="4510420" y="3441917"/>
                  <a:pt x="4512623" y="3467594"/>
                </a:cubicBezTo>
                <a:cubicBezTo>
                  <a:pt x="4515742" y="3499550"/>
                  <a:pt x="4519566" y="3537657"/>
                  <a:pt x="4524498" y="3562597"/>
                </a:cubicBezTo>
                <a:cubicBezTo>
                  <a:pt x="4527545" y="3583941"/>
                  <a:pt x="4537122" y="3594494"/>
                  <a:pt x="4548249" y="3610098"/>
                </a:cubicBezTo>
                <a:cubicBezTo>
                  <a:pt x="4581274" y="3728049"/>
                  <a:pt x="4552232" y="3681915"/>
                  <a:pt x="4583875" y="3740727"/>
                </a:cubicBezTo>
                <a:cubicBezTo>
                  <a:pt x="4594743" y="3841765"/>
                  <a:pt x="4575320" y="3940414"/>
                  <a:pt x="4607626" y="4013859"/>
                </a:cubicBezTo>
                <a:cubicBezTo>
                  <a:pt x="4631442" y="4060497"/>
                  <a:pt x="4702346" y="3952869"/>
                  <a:pt x="4738254" y="3942607"/>
                </a:cubicBezTo>
                <a:cubicBezTo>
                  <a:pt x="4753012" y="3937827"/>
                  <a:pt x="4768585" y="3934295"/>
                  <a:pt x="4785755" y="3930732"/>
                </a:cubicBezTo>
                <a:cubicBezTo>
                  <a:pt x="4912203" y="3870077"/>
                  <a:pt x="4691190" y="3912605"/>
                  <a:pt x="4868883" y="3906981"/>
                </a:cubicBezTo>
                <a:cubicBezTo>
                  <a:pt x="4932347" y="3912058"/>
                  <a:pt x="4965370" y="3933013"/>
                  <a:pt x="4999511" y="3930732"/>
                </a:cubicBezTo>
                <a:cubicBezTo>
                  <a:pt x="5015197" y="3933469"/>
                  <a:pt x="5031002" y="3938639"/>
                  <a:pt x="5047013" y="3942607"/>
                </a:cubicBezTo>
                <a:cubicBezTo>
                  <a:pt x="5184737" y="4020797"/>
                  <a:pt x="4986996" y="3945029"/>
                  <a:pt x="5130140" y="3978233"/>
                </a:cubicBezTo>
                <a:cubicBezTo>
                  <a:pt x="5183347" y="4015760"/>
                  <a:pt x="5170840" y="4014076"/>
                  <a:pt x="5260768" y="4013859"/>
                </a:cubicBezTo>
                <a:cubicBezTo>
                  <a:pt x="5493081" y="4084481"/>
                  <a:pt x="5687783" y="3988894"/>
                  <a:pt x="6008914" y="4001984"/>
                </a:cubicBezTo>
                <a:cubicBezTo>
                  <a:pt x="6037962" y="3996922"/>
                  <a:pt x="6067327" y="3994517"/>
                  <a:pt x="6092041" y="3990109"/>
                </a:cubicBezTo>
                <a:cubicBezTo>
                  <a:pt x="6146918" y="3982773"/>
                  <a:pt x="6229405" y="3984223"/>
                  <a:pt x="6282046" y="3966358"/>
                </a:cubicBezTo>
                <a:cubicBezTo>
                  <a:pt x="6299147" y="3965465"/>
                  <a:pt x="6312586" y="3957378"/>
                  <a:pt x="6329548" y="3954483"/>
                </a:cubicBezTo>
                <a:cubicBezTo>
                  <a:pt x="6525078" y="3938587"/>
                  <a:pt x="7025132" y="3939323"/>
                  <a:pt x="7101444" y="3930732"/>
                </a:cubicBezTo>
                <a:cubicBezTo>
                  <a:pt x="7067461" y="3857303"/>
                  <a:pt x="7108149" y="3929546"/>
                  <a:pt x="7077693" y="3776353"/>
                </a:cubicBezTo>
                <a:cubicBezTo>
                  <a:pt x="7067314" y="3737721"/>
                  <a:pt x="7061745" y="3701345"/>
                  <a:pt x="7053942" y="3669475"/>
                </a:cubicBezTo>
                <a:cubicBezTo>
                  <a:pt x="7043897" y="3631431"/>
                  <a:pt x="7040996" y="3554883"/>
                  <a:pt x="7006441" y="3503220"/>
                </a:cubicBezTo>
                <a:cubicBezTo>
                  <a:pt x="6978767" y="3442974"/>
                  <a:pt x="6947278" y="3394987"/>
                  <a:pt x="6923314" y="3360717"/>
                </a:cubicBezTo>
                <a:cubicBezTo>
                  <a:pt x="6916048" y="3342205"/>
                  <a:pt x="6901834" y="3309489"/>
                  <a:pt x="6887688" y="3289465"/>
                </a:cubicBezTo>
                <a:cubicBezTo>
                  <a:pt x="6873951" y="3272193"/>
                  <a:pt x="6855227" y="3259300"/>
                  <a:pt x="6840187" y="3241963"/>
                </a:cubicBezTo>
                <a:cubicBezTo>
                  <a:pt x="6825810" y="3231349"/>
                  <a:pt x="6829578" y="3212157"/>
                  <a:pt x="6816436" y="3194462"/>
                </a:cubicBezTo>
                <a:cubicBezTo>
                  <a:pt x="6803803" y="3179067"/>
                  <a:pt x="6782179" y="3166900"/>
                  <a:pt x="6768935" y="3146961"/>
                </a:cubicBezTo>
                <a:cubicBezTo>
                  <a:pt x="6751112" y="3123488"/>
                  <a:pt x="6743303" y="3093540"/>
                  <a:pt x="6733309" y="3075709"/>
                </a:cubicBezTo>
                <a:cubicBezTo>
                  <a:pt x="6716016" y="3050809"/>
                  <a:pt x="6689144" y="3034707"/>
                  <a:pt x="6673932" y="3016332"/>
                </a:cubicBezTo>
                <a:cubicBezTo>
                  <a:pt x="6649111" y="2985451"/>
                  <a:pt x="6636222" y="2955199"/>
                  <a:pt x="6626431" y="2933205"/>
                </a:cubicBezTo>
                <a:cubicBezTo>
                  <a:pt x="6596325" y="2899986"/>
                  <a:pt x="6576548" y="2868500"/>
                  <a:pt x="6555179" y="2826327"/>
                </a:cubicBezTo>
                <a:cubicBezTo>
                  <a:pt x="6541669" y="2803586"/>
                  <a:pt x="6524979" y="2778449"/>
                  <a:pt x="6507678" y="2743200"/>
                </a:cubicBezTo>
                <a:cubicBezTo>
                  <a:pt x="6488341" y="2727453"/>
                  <a:pt x="6472488" y="2711566"/>
                  <a:pt x="6460176" y="2695698"/>
                </a:cubicBezTo>
                <a:cubicBezTo>
                  <a:pt x="6435327" y="2661331"/>
                  <a:pt x="6415253" y="2624741"/>
                  <a:pt x="6388924" y="2600696"/>
                </a:cubicBezTo>
                <a:cubicBezTo>
                  <a:pt x="6350882" y="2577524"/>
                  <a:pt x="6318014" y="2550037"/>
                  <a:pt x="6305797" y="2517569"/>
                </a:cubicBezTo>
                <a:cubicBezTo>
                  <a:pt x="6230631" y="2367609"/>
                  <a:pt x="6289297" y="2537326"/>
                  <a:pt x="6210794" y="2398815"/>
                </a:cubicBezTo>
                <a:cubicBezTo>
                  <a:pt x="6187160" y="2357174"/>
                  <a:pt x="6154021" y="2327389"/>
                  <a:pt x="6127667" y="2291937"/>
                </a:cubicBezTo>
                <a:cubicBezTo>
                  <a:pt x="6116044" y="2274254"/>
                  <a:pt x="6110027" y="2259955"/>
                  <a:pt x="6092041" y="2244436"/>
                </a:cubicBezTo>
                <a:cubicBezTo>
                  <a:pt x="6025863" y="2203084"/>
                  <a:pt x="6001503" y="2123469"/>
                  <a:pt x="5937662" y="2090057"/>
                </a:cubicBezTo>
                <a:cubicBezTo>
                  <a:pt x="5913331" y="2069206"/>
                  <a:pt x="5886360" y="2040481"/>
                  <a:pt x="5854535" y="2018805"/>
                </a:cubicBezTo>
                <a:cubicBezTo>
                  <a:pt x="5833575" y="1995972"/>
                  <a:pt x="5821929" y="1972208"/>
                  <a:pt x="5807033" y="1947553"/>
                </a:cubicBezTo>
                <a:cubicBezTo>
                  <a:pt x="5798430" y="1931686"/>
                  <a:pt x="5779550" y="1916865"/>
                  <a:pt x="5771407" y="1900052"/>
                </a:cubicBezTo>
                <a:cubicBezTo>
                  <a:pt x="5751386" y="1860953"/>
                  <a:pt x="5703858" y="1845715"/>
                  <a:pt x="5676405" y="1805049"/>
                </a:cubicBezTo>
                <a:cubicBezTo>
                  <a:pt x="5660067" y="1786199"/>
                  <a:pt x="5657699" y="1773004"/>
                  <a:pt x="5640779" y="1757548"/>
                </a:cubicBezTo>
                <a:cubicBezTo>
                  <a:pt x="5608439" y="1728204"/>
                  <a:pt x="5560304" y="1703023"/>
                  <a:pt x="5533901" y="1674420"/>
                </a:cubicBezTo>
                <a:cubicBezTo>
                  <a:pt x="5513388" y="1645531"/>
                  <a:pt x="5496213" y="1619012"/>
                  <a:pt x="5474524" y="1603169"/>
                </a:cubicBezTo>
                <a:cubicBezTo>
                  <a:pt x="5424983" y="1572530"/>
                  <a:pt x="5360605" y="1537469"/>
                  <a:pt x="5320145" y="1496291"/>
                </a:cubicBezTo>
                <a:cubicBezTo>
                  <a:pt x="5302243" y="1472643"/>
                  <a:pt x="5285372" y="1445992"/>
                  <a:pt x="5260768" y="1413163"/>
                </a:cubicBezTo>
                <a:cubicBezTo>
                  <a:pt x="5244442" y="1395779"/>
                  <a:pt x="5221585" y="1390474"/>
                  <a:pt x="5201392" y="1377537"/>
                </a:cubicBezTo>
                <a:cubicBezTo>
                  <a:pt x="5102279" y="1313871"/>
                  <a:pt x="5187062" y="1340501"/>
                  <a:pt x="5094514" y="1282535"/>
                </a:cubicBezTo>
                <a:cubicBezTo>
                  <a:pt x="5059343" y="1240214"/>
                  <a:pt x="5001642" y="1211919"/>
                  <a:pt x="4963885" y="1175657"/>
                </a:cubicBezTo>
                <a:cubicBezTo>
                  <a:pt x="4879519" y="1083579"/>
                  <a:pt x="4971456" y="1167363"/>
                  <a:pt x="4880758" y="1104405"/>
                </a:cubicBezTo>
                <a:cubicBezTo>
                  <a:pt x="4844646" y="1083145"/>
                  <a:pt x="4817327" y="1045330"/>
                  <a:pt x="4773880" y="1021278"/>
                </a:cubicBezTo>
                <a:cubicBezTo>
                  <a:pt x="4751856" y="1000234"/>
                  <a:pt x="4735101" y="991086"/>
                  <a:pt x="4714504" y="973776"/>
                </a:cubicBezTo>
                <a:cubicBezTo>
                  <a:pt x="4690767" y="956437"/>
                  <a:pt x="4660781" y="934367"/>
                  <a:pt x="4631376" y="914400"/>
                </a:cubicBezTo>
                <a:cubicBezTo>
                  <a:pt x="4591770" y="876158"/>
                  <a:pt x="4544937" y="837165"/>
                  <a:pt x="4488872" y="807522"/>
                </a:cubicBezTo>
                <a:cubicBezTo>
                  <a:pt x="4434231" y="778406"/>
                  <a:pt x="4372111" y="757939"/>
                  <a:pt x="4322618" y="724394"/>
                </a:cubicBezTo>
                <a:cubicBezTo>
                  <a:pt x="4301889" y="718781"/>
                  <a:pt x="4278047" y="693201"/>
                  <a:pt x="4251366" y="688769"/>
                </a:cubicBezTo>
                <a:cubicBezTo>
                  <a:pt x="4167720" y="662207"/>
                  <a:pt x="4189301" y="670816"/>
                  <a:pt x="4108862" y="629392"/>
                </a:cubicBezTo>
                <a:cubicBezTo>
                  <a:pt x="3882453" y="501284"/>
                  <a:pt x="4149765" y="588461"/>
                  <a:pt x="3954483" y="558140"/>
                </a:cubicBezTo>
                <a:cubicBezTo>
                  <a:pt x="3898843" y="536756"/>
                  <a:pt x="3841612" y="511031"/>
                  <a:pt x="3800104" y="486888"/>
                </a:cubicBezTo>
                <a:cubicBezTo>
                  <a:pt x="3733563" y="466279"/>
                  <a:pt x="3635787" y="421684"/>
                  <a:pt x="3538846" y="403761"/>
                </a:cubicBezTo>
                <a:cubicBezTo>
                  <a:pt x="3515012" y="396100"/>
                  <a:pt x="3467594" y="380010"/>
                  <a:pt x="3467594" y="380010"/>
                </a:cubicBezTo>
                <a:cubicBezTo>
                  <a:pt x="3421453" y="345739"/>
                  <a:pt x="3422703" y="342184"/>
                  <a:pt x="3372592" y="320633"/>
                </a:cubicBezTo>
                <a:cubicBezTo>
                  <a:pt x="3358292" y="313864"/>
                  <a:pt x="3349689" y="312057"/>
                  <a:pt x="3336966" y="308758"/>
                </a:cubicBezTo>
                <a:cubicBezTo>
                  <a:pt x="3297521" y="286345"/>
                  <a:pt x="3283015" y="273605"/>
                  <a:pt x="3241963" y="249381"/>
                </a:cubicBezTo>
                <a:cubicBezTo>
                  <a:pt x="3225324" y="239525"/>
                  <a:pt x="3201367" y="230472"/>
                  <a:pt x="3182587" y="213756"/>
                </a:cubicBezTo>
                <a:cubicBezTo>
                  <a:pt x="3170365" y="206821"/>
                  <a:pt x="3157264" y="200554"/>
                  <a:pt x="3146961" y="190005"/>
                </a:cubicBezTo>
                <a:cubicBezTo>
                  <a:pt x="3132735" y="180011"/>
                  <a:pt x="3127186" y="164198"/>
                  <a:pt x="3111335" y="154379"/>
                </a:cubicBezTo>
                <a:cubicBezTo>
                  <a:pt x="3086731" y="142986"/>
                  <a:pt x="3062625" y="132981"/>
                  <a:pt x="3040083" y="118753"/>
                </a:cubicBezTo>
                <a:cubicBezTo>
                  <a:pt x="3025157" y="109730"/>
                  <a:pt x="3018687" y="97507"/>
                  <a:pt x="3004457" y="95002"/>
                </a:cubicBezTo>
                <a:cubicBezTo>
                  <a:pt x="2978984" y="79068"/>
                  <a:pt x="2950663" y="81059"/>
                  <a:pt x="2921330" y="71252"/>
                </a:cubicBezTo>
                <a:cubicBezTo>
                  <a:pt x="2824770" y="59088"/>
                  <a:pt x="2742271" y="41499"/>
                  <a:pt x="2683823" y="35626"/>
                </a:cubicBezTo>
                <a:cubicBezTo>
                  <a:pt x="2623206" y="35755"/>
                  <a:pt x="2559285" y="17083"/>
                  <a:pt x="2505693" y="23750"/>
                </a:cubicBezTo>
                <a:cubicBezTo>
                  <a:pt x="2429767" y="17068"/>
                  <a:pt x="2417308" y="12356"/>
                  <a:pt x="2351314" y="0"/>
                </a:cubicBezTo>
                <a:cubicBezTo>
                  <a:pt x="2115678" y="3804"/>
                  <a:pt x="1897237" y="42498"/>
                  <a:pt x="1626919" y="11875"/>
                </a:cubicBezTo>
                <a:cubicBezTo>
                  <a:pt x="1484996" y="20057"/>
                  <a:pt x="1511968" y="31030"/>
                  <a:pt x="1413163" y="59376"/>
                </a:cubicBezTo>
                <a:cubicBezTo>
                  <a:pt x="1348324" y="80490"/>
                  <a:pt x="1292851" y="87084"/>
                  <a:pt x="1223158" y="106878"/>
                </a:cubicBezTo>
                <a:cubicBezTo>
                  <a:pt x="1146990" y="132991"/>
                  <a:pt x="1206572" y="124567"/>
                  <a:pt x="1140031" y="142504"/>
                </a:cubicBezTo>
                <a:cubicBezTo>
                  <a:pt x="1116560" y="143354"/>
                  <a:pt x="1098126" y="147902"/>
                  <a:pt x="1080654" y="154379"/>
                </a:cubicBezTo>
                <a:cubicBezTo>
                  <a:pt x="1040987" y="173972"/>
                  <a:pt x="986129" y="192874"/>
                  <a:pt x="938150" y="201880"/>
                </a:cubicBezTo>
                <a:cubicBezTo>
                  <a:pt x="680492" y="264817"/>
                  <a:pt x="923835" y="213759"/>
                  <a:pt x="807522" y="237506"/>
                </a:cubicBezTo>
                <a:cubicBezTo>
                  <a:pt x="795497" y="250037"/>
                  <a:pt x="786226" y="263324"/>
                  <a:pt x="771896" y="273132"/>
                </a:cubicBezTo>
                <a:cubicBezTo>
                  <a:pt x="746958" y="287261"/>
                  <a:pt x="722991" y="289499"/>
                  <a:pt x="700644" y="296883"/>
                </a:cubicBezTo>
                <a:cubicBezTo>
                  <a:pt x="672051" y="307011"/>
                  <a:pt x="639479" y="314129"/>
                  <a:pt x="605641" y="332509"/>
                </a:cubicBezTo>
                <a:cubicBezTo>
                  <a:pt x="420354" y="386595"/>
                  <a:pt x="551882" y="357657"/>
                  <a:pt x="463137" y="391885"/>
                </a:cubicBezTo>
                <a:cubicBezTo>
                  <a:pt x="446699" y="403623"/>
                  <a:pt x="434565" y="417624"/>
                  <a:pt x="415636" y="427511"/>
                </a:cubicBezTo>
                <a:cubicBezTo>
                  <a:pt x="401767" y="432976"/>
                  <a:pt x="392013" y="434012"/>
                  <a:pt x="380010" y="439387"/>
                </a:cubicBezTo>
                <a:cubicBezTo>
                  <a:pt x="321190" y="462736"/>
                  <a:pt x="264929" y="484638"/>
                  <a:pt x="213755" y="522514"/>
                </a:cubicBezTo>
                <a:cubicBezTo>
                  <a:pt x="204095" y="531399"/>
                  <a:pt x="190494" y="541489"/>
                  <a:pt x="178130" y="546265"/>
                </a:cubicBezTo>
                <a:cubicBezTo>
                  <a:pt x="165621" y="554000"/>
                  <a:pt x="157839" y="553150"/>
                  <a:pt x="142504" y="558140"/>
                </a:cubicBezTo>
                <a:cubicBezTo>
                  <a:pt x="-12801" y="617291"/>
                  <a:pt x="67543" y="566410"/>
                  <a:pt x="0" y="593766"/>
                </a:cubicBezTo>
                <a:cubicBezTo>
                  <a:pt x="26062" y="589322"/>
                  <a:pt x="61982" y="601594"/>
                  <a:pt x="95002" y="593766"/>
                </a:cubicBezTo>
              </a:path>
            </a:pathLst>
          </a:custGeom>
          <a:solidFill>
            <a:schemeClr val="accent3">
              <a:lumMod val="60000"/>
              <a:lumOff val="40000"/>
              <a:alpha val="33000"/>
            </a:schemeClr>
          </a:solidFill>
          <a:ln w="133350">
            <a:solidFill>
              <a:schemeClr val="accent3">
                <a:lumMod val="60000"/>
                <a:lumOff val="40000"/>
                <a:alpha val="37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59376 w 7101444"/>
                      <a:gd name="connsiteY0" fmla="*/ 522514 h 4023745"/>
                      <a:gd name="connsiteX1" fmla="*/ 59376 w 7101444"/>
                      <a:gd name="connsiteY1" fmla="*/ 522514 h 4023745"/>
                      <a:gd name="connsiteX2" fmla="*/ 47501 w 7101444"/>
                      <a:gd name="connsiteY2" fmla="*/ 2375065 h 4023745"/>
                      <a:gd name="connsiteX3" fmla="*/ 35626 w 7101444"/>
                      <a:gd name="connsiteY3" fmla="*/ 2458192 h 4023745"/>
                      <a:gd name="connsiteX4" fmla="*/ 23750 w 7101444"/>
                      <a:gd name="connsiteY4" fmla="*/ 2683823 h 4023745"/>
                      <a:gd name="connsiteX5" fmla="*/ 11875 w 7101444"/>
                      <a:gd name="connsiteY5" fmla="*/ 2861953 h 4023745"/>
                      <a:gd name="connsiteX6" fmla="*/ 59376 w 7101444"/>
                      <a:gd name="connsiteY6" fmla="*/ 3028207 h 4023745"/>
                      <a:gd name="connsiteX7" fmla="*/ 95002 w 7101444"/>
                      <a:gd name="connsiteY7" fmla="*/ 3040083 h 4023745"/>
                      <a:gd name="connsiteX8" fmla="*/ 332509 w 7101444"/>
                      <a:gd name="connsiteY8" fmla="*/ 2778826 h 4023745"/>
                      <a:gd name="connsiteX9" fmla="*/ 415636 w 7101444"/>
                      <a:gd name="connsiteY9" fmla="*/ 2671948 h 4023745"/>
                      <a:gd name="connsiteX10" fmla="*/ 427511 w 7101444"/>
                      <a:gd name="connsiteY10" fmla="*/ 2612571 h 4023745"/>
                      <a:gd name="connsiteX11" fmla="*/ 475013 w 7101444"/>
                      <a:gd name="connsiteY11" fmla="*/ 2529444 h 4023745"/>
                      <a:gd name="connsiteX12" fmla="*/ 498763 w 7101444"/>
                      <a:gd name="connsiteY12" fmla="*/ 2481943 h 4023745"/>
                      <a:gd name="connsiteX13" fmla="*/ 546265 w 7101444"/>
                      <a:gd name="connsiteY13" fmla="*/ 2398815 h 4023745"/>
                      <a:gd name="connsiteX14" fmla="*/ 558140 w 7101444"/>
                      <a:gd name="connsiteY14" fmla="*/ 2363189 h 4023745"/>
                      <a:gd name="connsiteX15" fmla="*/ 581891 w 7101444"/>
                      <a:gd name="connsiteY15" fmla="*/ 2327563 h 4023745"/>
                      <a:gd name="connsiteX16" fmla="*/ 617517 w 7101444"/>
                      <a:gd name="connsiteY16" fmla="*/ 2268187 h 4023745"/>
                      <a:gd name="connsiteX17" fmla="*/ 629392 w 7101444"/>
                      <a:gd name="connsiteY17" fmla="*/ 2232561 h 4023745"/>
                      <a:gd name="connsiteX18" fmla="*/ 700644 w 7101444"/>
                      <a:gd name="connsiteY18" fmla="*/ 2125683 h 4023745"/>
                      <a:gd name="connsiteX19" fmla="*/ 724394 w 7101444"/>
                      <a:gd name="connsiteY19" fmla="*/ 2090057 h 4023745"/>
                      <a:gd name="connsiteX20" fmla="*/ 760020 w 7101444"/>
                      <a:gd name="connsiteY20" fmla="*/ 2018805 h 4023745"/>
                      <a:gd name="connsiteX21" fmla="*/ 902524 w 7101444"/>
                      <a:gd name="connsiteY21" fmla="*/ 1864426 h 4023745"/>
                      <a:gd name="connsiteX22" fmla="*/ 938150 w 7101444"/>
                      <a:gd name="connsiteY22" fmla="*/ 1805049 h 4023745"/>
                      <a:gd name="connsiteX23" fmla="*/ 973776 w 7101444"/>
                      <a:gd name="connsiteY23" fmla="*/ 1769423 h 4023745"/>
                      <a:gd name="connsiteX24" fmla="*/ 1045028 w 7101444"/>
                      <a:gd name="connsiteY24" fmla="*/ 1674420 h 4023745"/>
                      <a:gd name="connsiteX25" fmla="*/ 1080654 w 7101444"/>
                      <a:gd name="connsiteY25" fmla="*/ 1626919 h 4023745"/>
                      <a:gd name="connsiteX26" fmla="*/ 1116280 w 7101444"/>
                      <a:gd name="connsiteY26" fmla="*/ 1567543 h 4023745"/>
                      <a:gd name="connsiteX27" fmla="*/ 1199407 w 7101444"/>
                      <a:gd name="connsiteY27" fmla="*/ 1460665 h 4023745"/>
                      <a:gd name="connsiteX28" fmla="*/ 1246909 w 7101444"/>
                      <a:gd name="connsiteY28" fmla="*/ 1401288 h 4023745"/>
                      <a:gd name="connsiteX29" fmla="*/ 1413163 w 7101444"/>
                      <a:gd name="connsiteY29" fmla="*/ 1187532 h 4023745"/>
                      <a:gd name="connsiteX30" fmla="*/ 1448789 w 7101444"/>
                      <a:gd name="connsiteY30" fmla="*/ 1140031 h 4023745"/>
                      <a:gd name="connsiteX31" fmla="*/ 1531917 w 7101444"/>
                      <a:gd name="connsiteY31" fmla="*/ 1080654 h 4023745"/>
                      <a:gd name="connsiteX32" fmla="*/ 1567542 w 7101444"/>
                      <a:gd name="connsiteY32" fmla="*/ 1045028 h 4023745"/>
                      <a:gd name="connsiteX33" fmla="*/ 1615044 w 7101444"/>
                      <a:gd name="connsiteY33" fmla="*/ 1021278 h 4023745"/>
                      <a:gd name="connsiteX34" fmla="*/ 1733797 w 7101444"/>
                      <a:gd name="connsiteY34" fmla="*/ 938150 h 4023745"/>
                      <a:gd name="connsiteX35" fmla="*/ 1828800 w 7101444"/>
                      <a:gd name="connsiteY35" fmla="*/ 902524 h 4023745"/>
                      <a:gd name="connsiteX36" fmla="*/ 1959428 w 7101444"/>
                      <a:gd name="connsiteY36" fmla="*/ 843148 h 4023745"/>
                      <a:gd name="connsiteX37" fmla="*/ 2161309 w 7101444"/>
                      <a:gd name="connsiteY37" fmla="*/ 878774 h 4023745"/>
                      <a:gd name="connsiteX38" fmla="*/ 2220685 w 7101444"/>
                      <a:gd name="connsiteY38" fmla="*/ 902524 h 4023745"/>
                      <a:gd name="connsiteX39" fmla="*/ 2315688 w 7101444"/>
                      <a:gd name="connsiteY39" fmla="*/ 950026 h 4023745"/>
                      <a:gd name="connsiteX40" fmla="*/ 2363189 w 7101444"/>
                      <a:gd name="connsiteY40" fmla="*/ 985652 h 4023745"/>
                      <a:gd name="connsiteX41" fmla="*/ 2386940 w 7101444"/>
                      <a:gd name="connsiteY41" fmla="*/ 1021278 h 4023745"/>
                      <a:gd name="connsiteX42" fmla="*/ 2422566 w 7101444"/>
                      <a:gd name="connsiteY42" fmla="*/ 1045028 h 4023745"/>
                      <a:gd name="connsiteX43" fmla="*/ 2458192 w 7101444"/>
                      <a:gd name="connsiteY43" fmla="*/ 1080654 h 4023745"/>
                      <a:gd name="connsiteX44" fmla="*/ 2517568 w 7101444"/>
                      <a:gd name="connsiteY44" fmla="*/ 1116280 h 4023745"/>
                      <a:gd name="connsiteX45" fmla="*/ 2600696 w 7101444"/>
                      <a:gd name="connsiteY45" fmla="*/ 1187532 h 4023745"/>
                      <a:gd name="connsiteX46" fmla="*/ 2743200 w 7101444"/>
                      <a:gd name="connsiteY46" fmla="*/ 1294410 h 4023745"/>
                      <a:gd name="connsiteX47" fmla="*/ 2838202 w 7101444"/>
                      <a:gd name="connsiteY47" fmla="*/ 1413163 h 4023745"/>
                      <a:gd name="connsiteX48" fmla="*/ 2873828 w 7101444"/>
                      <a:gd name="connsiteY48" fmla="*/ 1460665 h 4023745"/>
                      <a:gd name="connsiteX49" fmla="*/ 2909454 w 7101444"/>
                      <a:gd name="connsiteY49" fmla="*/ 1520041 h 4023745"/>
                      <a:gd name="connsiteX50" fmla="*/ 2980706 w 7101444"/>
                      <a:gd name="connsiteY50" fmla="*/ 1579418 h 4023745"/>
                      <a:gd name="connsiteX51" fmla="*/ 3016332 w 7101444"/>
                      <a:gd name="connsiteY51" fmla="*/ 1638794 h 4023745"/>
                      <a:gd name="connsiteX52" fmla="*/ 3146961 w 7101444"/>
                      <a:gd name="connsiteY52" fmla="*/ 1721922 h 4023745"/>
                      <a:gd name="connsiteX53" fmla="*/ 3277589 w 7101444"/>
                      <a:gd name="connsiteY53" fmla="*/ 1852550 h 4023745"/>
                      <a:gd name="connsiteX54" fmla="*/ 3336966 w 7101444"/>
                      <a:gd name="connsiteY54" fmla="*/ 1900052 h 4023745"/>
                      <a:gd name="connsiteX55" fmla="*/ 3515096 w 7101444"/>
                      <a:gd name="connsiteY55" fmla="*/ 2101932 h 4023745"/>
                      <a:gd name="connsiteX56" fmla="*/ 3562597 w 7101444"/>
                      <a:gd name="connsiteY56" fmla="*/ 2161309 h 4023745"/>
                      <a:gd name="connsiteX57" fmla="*/ 3764478 w 7101444"/>
                      <a:gd name="connsiteY57" fmla="*/ 2363189 h 4023745"/>
                      <a:gd name="connsiteX58" fmla="*/ 3883231 w 7101444"/>
                      <a:gd name="connsiteY58" fmla="*/ 2481943 h 4023745"/>
                      <a:gd name="connsiteX59" fmla="*/ 3954483 w 7101444"/>
                      <a:gd name="connsiteY59" fmla="*/ 2565070 h 4023745"/>
                      <a:gd name="connsiteX60" fmla="*/ 4025735 w 7101444"/>
                      <a:gd name="connsiteY60" fmla="*/ 2624446 h 4023745"/>
                      <a:gd name="connsiteX61" fmla="*/ 4108862 w 7101444"/>
                      <a:gd name="connsiteY61" fmla="*/ 2755075 h 4023745"/>
                      <a:gd name="connsiteX62" fmla="*/ 4156363 w 7101444"/>
                      <a:gd name="connsiteY62" fmla="*/ 2814452 h 4023745"/>
                      <a:gd name="connsiteX63" fmla="*/ 4191989 w 7101444"/>
                      <a:gd name="connsiteY63" fmla="*/ 2873828 h 4023745"/>
                      <a:gd name="connsiteX64" fmla="*/ 4239491 w 7101444"/>
                      <a:gd name="connsiteY64" fmla="*/ 2945080 h 4023745"/>
                      <a:gd name="connsiteX65" fmla="*/ 4275117 w 7101444"/>
                      <a:gd name="connsiteY65" fmla="*/ 3004457 h 4023745"/>
                      <a:gd name="connsiteX66" fmla="*/ 4322618 w 7101444"/>
                      <a:gd name="connsiteY66" fmla="*/ 3063833 h 4023745"/>
                      <a:gd name="connsiteX67" fmla="*/ 4393870 w 7101444"/>
                      <a:gd name="connsiteY67" fmla="*/ 3194462 h 4023745"/>
                      <a:gd name="connsiteX68" fmla="*/ 4429496 w 7101444"/>
                      <a:gd name="connsiteY68" fmla="*/ 3230088 h 4023745"/>
                      <a:gd name="connsiteX69" fmla="*/ 4441371 w 7101444"/>
                      <a:gd name="connsiteY69" fmla="*/ 3277589 h 4023745"/>
                      <a:gd name="connsiteX70" fmla="*/ 4465122 w 7101444"/>
                      <a:gd name="connsiteY70" fmla="*/ 3325091 h 4023745"/>
                      <a:gd name="connsiteX71" fmla="*/ 4500748 w 7101444"/>
                      <a:gd name="connsiteY71" fmla="*/ 3408218 h 4023745"/>
                      <a:gd name="connsiteX72" fmla="*/ 4512623 w 7101444"/>
                      <a:gd name="connsiteY72" fmla="*/ 3467594 h 4023745"/>
                      <a:gd name="connsiteX73" fmla="*/ 4524498 w 7101444"/>
                      <a:gd name="connsiteY73" fmla="*/ 3562597 h 4023745"/>
                      <a:gd name="connsiteX74" fmla="*/ 4548249 w 7101444"/>
                      <a:gd name="connsiteY74" fmla="*/ 3610098 h 4023745"/>
                      <a:gd name="connsiteX75" fmla="*/ 4583875 w 7101444"/>
                      <a:gd name="connsiteY75" fmla="*/ 3740727 h 4023745"/>
                      <a:gd name="connsiteX76" fmla="*/ 4607626 w 7101444"/>
                      <a:gd name="connsiteY76" fmla="*/ 4013859 h 4023745"/>
                      <a:gd name="connsiteX77" fmla="*/ 4738254 w 7101444"/>
                      <a:gd name="connsiteY77" fmla="*/ 3942607 h 4023745"/>
                      <a:gd name="connsiteX78" fmla="*/ 4785755 w 7101444"/>
                      <a:gd name="connsiteY78" fmla="*/ 3930732 h 4023745"/>
                      <a:gd name="connsiteX79" fmla="*/ 4868883 w 7101444"/>
                      <a:gd name="connsiteY79" fmla="*/ 3906981 h 4023745"/>
                      <a:gd name="connsiteX80" fmla="*/ 4999511 w 7101444"/>
                      <a:gd name="connsiteY80" fmla="*/ 3930732 h 4023745"/>
                      <a:gd name="connsiteX81" fmla="*/ 5047013 w 7101444"/>
                      <a:gd name="connsiteY81" fmla="*/ 3942607 h 4023745"/>
                      <a:gd name="connsiteX82" fmla="*/ 5130140 w 7101444"/>
                      <a:gd name="connsiteY82" fmla="*/ 3978233 h 4023745"/>
                      <a:gd name="connsiteX83" fmla="*/ 5260768 w 7101444"/>
                      <a:gd name="connsiteY83" fmla="*/ 4013859 h 4023745"/>
                      <a:gd name="connsiteX84" fmla="*/ 6008914 w 7101444"/>
                      <a:gd name="connsiteY84" fmla="*/ 4001984 h 4023745"/>
                      <a:gd name="connsiteX85" fmla="*/ 6092041 w 7101444"/>
                      <a:gd name="connsiteY85" fmla="*/ 3990109 h 4023745"/>
                      <a:gd name="connsiteX86" fmla="*/ 6282046 w 7101444"/>
                      <a:gd name="connsiteY86" fmla="*/ 3966358 h 4023745"/>
                      <a:gd name="connsiteX87" fmla="*/ 6329548 w 7101444"/>
                      <a:gd name="connsiteY87" fmla="*/ 3954483 h 4023745"/>
                      <a:gd name="connsiteX88" fmla="*/ 7101444 w 7101444"/>
                      <a:gd name="connsiteY88" fmla="*/ 3930732 h 4023745"/>
                      <a:gd name="connsiteX89" fmla="*/ 7077693 w 7101444"/>
                      <a:gd name="connsiteY89" fmla="*/ 3776353 h 4023745"/>
                      <a:gd name="connsiteX90" fmla="*/ 7053942 w 7101444"/>
                      <a:gd name="connsiteY90" fmla="*/ 3669475 h 4023745"/>
                      <a:gd name="connsiteX91" fmla="*/ 7006441 w 7101444"/>
                      <a:gd name="connsiteY91" fmla="*/ 3503220 h 4023745"/>
                      <a:gd name="connsiteX92" fmla="*/ 6923314 w 7101444"/>
                      <a:gd name="connsiteY92" fmla="*/ 3360717 h 4023745"/>
                      <a:gd name="connsiteX93" fmla="*/ 6887688 w 7101444"/>
                      <a:gd name="connsiteY93" fmla="*/ 3289465 h 4023745"/>
                      <a:gd name="connsiteX94" fmla="*/ 6840187 w 7101444"/>
                      <a:gd name="connsiteY94" fmla="*/ 3241963 h 4023745"/>
                      <a:gd name="connsiteX95" fmla="*/ 6816436 w 7101444"/>
                      <a:gd name="connsiteY95" fmla="*/ 3194462 h 4023745"/>
                      <a:gd name="connsiteX96" fmla="*/ 6768935 w 7101444"/>
                      <a:gd name="connsiteY96" fmla="*/ 3146961 h 4023745"/>
                      <a:gd name="connsiteX97" fmla="*/ 6733309 w 7101444"/>
                      <a:gd name="connsiteY97" fmla="*/ 3075709 h 4023745"/>
                      <a:gd name="connsiteX98" fmla="*/ 6673932 w 7101444"/>
                      <a:gd name="connsiteY98" fmla="*/ 3016332 h 4023745"/>
                      <a:gd name="connsiteX99" fmla="*/ 6626431 w 7101444"/>
                      <a:gd name="connsiteY99" fmla="*/ 2933205 h 4023745"/>
                      <a:gd name="connsiteX100" fmla="*/ 6555179 w 7101444"/>
                      <a:gd name="connsiteY100" fmla="*/ 2826327 h 4023745"/>
                      <a:gd name="connsiteX101" fmla="*/ 6507678 w 7101444"/>
                      <a:gd name="connsiteY101" fmla="*/ 2743200 h 4023745"/>
                      <a:gd name="connsiteX102" fmla="*/ 6460176 w 7101444"/>
                      <a:gd name="connsiteY102" fmla="*/ 2695698 h 4023745"/>
                      <a:gd name="connsiteX103" fmla="*/ 6388924 w 7101444"/>
                      <a:gd name="connsiteY103" fmla="*/ 2600696 h 4023745"/>
                      <a:gd name="connsiteX104" fmla="*/ 6305797 w 7101444"/>
                      <a:gd name="connsiteY104" fmla="*/ 2517569 h 4023745"/>
                      <a:gd name="connsiteX105" fmla="*/ 6210794 w 7101444"/>
                      <a:gd name="connsiteY105" fmla="*/ 2398815 h 4023745"/>
                      <a:gd name="connsiteX106" fmla="*/ 6127667 w 7101444"/>
                      <a:gd name="connsiteY106" fmla="*/ 2291937 h 4023745"/>
                      <a:gd name="connsiteX107" fmla="*/ 6092041 w 7101444"/>
                      <a:gd name="connsiteY107" fmla="*/ 2244436 h 4023745"/>
                      <a:gd name="connsiteX108" fmla="*/ 5937662 w 7101444"/>
                      <a:gd name="connsiteY108" fmla="*/ 2090057 h 4023745"/>
                      <a:gd name="connsiteX109" fmla="*/ 5854535 w 7101444"/>
                      <a:gd name="connsiteY109" fmla="*/ 2018805 h 4023745"/>
                      <a:gd name="connsiteX110" fmla="*/ 5807033 w 7101444"/>
                      <a:gd name="connsiteY110" fmla="*/ 1947553 h 4023745"/>
                      <a:gd name="connsiteX111" fmla="*/ 5771407 w 7101444"/>
                      <a:gd name="connsiteY111" fmla="*/ 1900052 h 4023745"/>
                      <a:gd name="connsiteX112" fmla="*/ 5676405 w 7101444"/>
                      <a:gd name="connsiteY112" fmla="*/ 1805049 h 4023745"/>
                      <a:gd name="connsiteX113" fmla="*/ 5640779 w 7101444"/>
                      <a:gd name="connsiteY113" fmla="*/ 1757548 h 4023745"/>
                      <a:gd name="connsiteX114" fmla="*/ 5533901 w 7101444"/>
                      <a:gd name="connsiteY114" fmla="*/ 1674420 h 4023745"/>
                      <a:gd name="connsiteX115" fmla="*/ 5474524 w 7101444"/>
                      <a:gd name="connsiteY115" fmla="*/ 1603169 h 4023745"/>
                      <a:gd name="connsiteX116" fmla="*/ 5320145 w 7101444"/>
                      <a:gd name="connsiteY116" fmla="*/ 1496291 h 4023745"/>
                      <a:gd name="connsiteX117" fmla="*/ 5260768 w 7101444"/>
                      <a:gd name="connsiteY117" fmla="*/ 1413163 h 4023745"/>
                      <a:gd name="connsiteX118" fmla="*/ 5201392 w 7101444"/>
                      <a:gd name="connsiteY118" fmla="*/ 1377537 h 4023745"/>
                      <a:gd name="connsiteX119" fmla="*/ 5094514 w 7101444"/>
                      <a:gd name="connsiteY119" fmla="*/ 1282535 h 4023745"/>
                      <a:gd name="connsiteX120" fmla="*/ 4963885 w 7101444"/>
                      <a:gd name="connsiteY120" fmla="*/ 1175657 h 4023745"/>
                      <a:gd name="connsiteX121" fmla="*/ 4880758 w 7101444"/>
                      <a:gd name="connsiteY121" fmla="*/ 1104405 h 4023745"/>
                      <a:gd name="connsiteX122" fmla="*/ 4773880 w 7101444"/>
                      <a:gd name="connsiteY122" fmla="*/ 1021278 h 4023745"/>
                      <a:gd name="connsiteX123" fmla="*/ 4714504 w 7101444"/>
                      <a:gd name="connsiteY123" fmla="*/ 973776 h 4023745"/>
                      <a:gd name="connsiteX124" fmla="*/ 4631376 w 7101444"/>
                      <a:gd name="connsiteY124" fmla="*/ 914400 h 4023745"/>
                      <a:gd name="connsiteX125" fmla="*/ 4488872 w 7101444"/>
                      <a:gd name="connsiteY125" fmla="*/ 807522 h 4023745"/>
                      <a:gd name="connsiteX126" fmla="*/ 4322618 w 7101444"/>
                      <a:gd name="connsiteY126" fmla="*/ 724394 h 4023745"/>
                      <a:gd name="connsiteX127" fmla="*/ 4251366 w 7101444"/>
                      <a:gd name="connsiteY127" fmla="*/ 688769 h 4023745"/>
                      <a:gd name="connsiteX128" fmla="*/ 4108862 w 7101444"/>
                      <a:gd name="connsiteY128" fmla="*/ 629392 h 4023745"/>
                      <a:gd name="connsiteX129" fmla="*/ 3954483 w 7101444"/>
                      <a:gd name="connsiteY129" fmla="*/ 558140 h 4023745"/>
                      <a:gd name="connsiteX130" fmla="*/ 3800104 w 7101444"/>
                      <a:gd name="connsiteY130" fmla="*/ 486888 h 4023745"/>
                      <a:gd name="connsiteX131" fmla="*/ 3538846 w 7101444"/>
                      <a:gd name="connsiteY131" fmla="*/ 403761 h 4023745"/>
                      <a:gd name="connsiteX132" fmla="*/ 3467594 w 7101444"/>
                      <a:gd name="connsiteY132" fmla="*/ 380010 h 4023745"/>
                      <a:gd name="connsiteX133" fmla="*/ 3372592 w 7101444"/>
                      <a:gd name="connsiteY133" fmla="*/ 320633 h 4023745"/>
                      <a:gd name="connsiteX134" fmla="*/ 3336966 w 7101444"/>
                      <a:gd name="connsiteY134" fmla="*/ 308758 h 4023745"/>
                      <a:gd name="connsiteX135" fmla="*/ 3241963 w 7101444"/>
                      <a:gd name="connsiteY135" fmla="*/ 249381 h 4023745"/>
                      <a:gd name="connsiteX136" fmla="*/ 3182587 w 7101444"/>
                      <a:gd name="connsiteY136" fmla="*/ 213756 h 4023745"/>
                      <a:gd name="connsiteX137" fmla="*/ 3146961 w 7101444"/>
                      <a:gd name="connsiteY137" fmla="*/ 190005 h 4023745"/>
                      <a:gd name="connsiteX138" fmla="*/ 3111335 w 7101444"/>
                      <a:gd name="connsiteY138" fmla="*/ 154379 h 4023745"/>
                      <a:gd name="connsiteX139" fmla="*/ 3040083 w 7101444"/>
                      <a:gd name="connsiteY139" fmla="*/ 118753 h 4023745"/>
                      <a:gd name="connsiteX140" fmla="*/ 3004457 w 7101444"/>
                      <a:gd name="connsiteY140" fmla="*/ 95002 h 4023745"/>
                      <a:gd name="connsiteX141" fmla="*/ 2921330 w 7101444"/>
                      <a:gd name="connsiteY141" fmla="*/ 71252 h 4023745"/>
                      <a:gd name="connsiteX142" fmla="*/ 2683823 w 7101444"/>
                      <a:gd name="connsiteY142" fmla="*/ 35626 h 4023745"/>
                      <a:gd name="connsiteX143" fmla="*/ 2505693 w 7101444"/>
                      <a:gd name="connsiteY143" fmla="*/ 23750 h 4023745"/>
                      <a:gd name="connsiteX144" fmla="*/ 2351314 w 7101444"/>
                      <a:gd name="connsiteY144" fmla="*/ 0 h 4023745"/>
                      <a:gd name="connsiteX145" fmla="*/ 1626919 w 7101444"/>
                      <a:gd name="connsiteY145" fmla="*/ 11875 h 4023745"/>
                      <a:gd name="connsiteX146" fmla="*/ 1413163 w 7101444"/>
                      <a:gd name="connsiteY146" fmla="*/ 59376 h 4023745"/>
                      <a:gd name="connsiteX147" fmla="*/ 1223158 w 7101444"/>
                      <a:gd name="connsiteY147" fmla="*/ 106878 h 4023745"/>
                      <a:gd name="connsiteX148" fmla="*/ 1140031 w 7101444"/>
                      <a:gd name="connsiteY148" fmla="*/ 142504 h 4023745"/>
                      <a:gd name="connsiteX149" fmla="*/ 1080654 w 7101444"/>
                      <a:gd name="connsiteY149" fmla="*/ 154379 h 4023745"/>
                      <a:gd name="connsiteX150" fmla="*/ 938150 w 7101444"/>
                      <a:gd name="connsiteY150" fmla="*/ 201880 h 4023745"/>
                      <a:gd name="connsiteX151" fmla="*/ 807522 w 7101444"/>
                      <a:gd name="connsiteY151" fmla="*/ 237506 h 4023745"/>
                      <a:gd name="connsiteX152" fmla="*/ 771896 w 7101444"/>
                      <a:gd name="connsiteY152" fmla="*/ 273132 h 4023745"/>
                      <a:gd name="connsiteX153" fmla="*/ 700644 w 7101444"/>
                      <a:gd name="connsiteY153" fmla="*/ 296883 h 4023745"/>
                      <a:gd name="connsiteX154" fmla="*/ 605641 w 7101444"/>
                      <a:gd name="connsiteY154" fmla="*/ 332509 h 4023745"/>
                      <a:gd name="connsiteX155" fmla="*/ 463137 w 7101444"/>
                      <a:gd name="connsiteY155" fmla="*/ 391885 h 4023745"/>
                      <a:gd name="connsiteX156" fmla="*/ 415636 w 7101444"/>
                      <a:gd name="connsiteY156" fmla="*/ 427511 h 4023745"/>
                      <a:gd name="connsiteX157" fmla="*/ 380010 w 7101444"/>
                      <a:gd name="connsiteY157" fmla="*/ 439387 h 4023745"/>
                      <a:gd name="connsiteX158" fmla="*/ 213755 w 7101444"/>
                      <a:gd name="connsiteY158" fmla="*/ 522514 h 4023745"/>
                      <a:gd name="connsiteX159" fmla="*/ 178130 w 7101444"/>
                      <a:gd name="connsiteY159" fmla="*/ 546265 h 4023745"/>
                      <a:gd name="connsiteX160" fmla="*/ 142504 w 7101444"/>
                      <a:gd name="connsiteY160" fmla="*/ 558140 h 4023745"/>
                      <a:gd name="connsiteX161" fmla="*/ 0 w 7101444"/>
                      <a:gd name="connsiteY161" fmla="*/ 593766 h 4023745"/>
                      <a:gd name="connsiteX162" fmla="*/ 95002 w 7101444"/>
                      <a:gd name="connsiteY162" fmla="*/ 593766 h 4023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7101444" h="4023745">
                        <a:moveTo>
                          <a:pt x="59376" y="522514"/>
                        </a:moveTo>
                        <a:lnTo>
                          <a:pt x="59376" y="522514"/>
                        </a:lnTo>
                        <a:cubicBezTo>
                          <a:pt x="55418" y="1140031"/>
                          <a:pt x="55077" y="1757582"/>
                          <a:pt x="47501" y="2375065"/>
                        </a:cubicBezTo>
                        <a:cubicBezTo>
                          <a:pt x="47158" y="2403053"/>
                          <a:pt x="37773" y="2430284"/>
                          <a:pt x="35626" y="2458192"/>
                        </a:cubicBezTo>
                        <a:cubicBezTo>
                          <a:pt x="29850" y="2533285"/>
                          <a:pt x="28173" y="2608639"/>
                          <a:pt x="23750" y="2683823"/>
                        </a:cubicBezTo>
                        <a:cubicBezTo>
                          <a:pt x="20255" y="2743229"/>
                          <a:pt x="15833" y="2802576"/>
                          <a:pt x="11875" y="2861953"/>
                        </a:cubicBezTo>
                        <a:cubicBezTo>
                          <a:pt x="15265" y="2878903"/>
                          <a:pt x="28024" y="2996855"/>
                          <a:pt x="59376" y="3028207"/>
                        </a:cubicBezTo>
                        <a:cubicBezTo>
                          <a:pt x="68227" y="3037058"/>
                          <a:pt x="83127" y="3036124"/>
                          <a:pt x="95002" y="3040083"/>
                        </a:cubicBezTo>
                        <a:cubicBezTo>
                          <a:pt x="174171" y="2952997"/>
                          <a:pt x="255210" y="2867576"/>
                          <a:pt x="332509" y="2778826"/>
                        </a:cubicBezTo>
                        <a:cubicBezTo>
                          <a:pt x="362152" y="2744792"/>
                          <a:pt x="415636" y="2671948"/>
                          <a:pt x="415636" y="2671948"/>
                        </a:cubicBezTo>
                        <a:cubicBezTo>
                          <a:pt x="419594" y="2652156"/>
                          <a:pt x="419748" y="2631203"/>
                          <a:pt x="427511" y="2612571"/>
                        </a:cubicBezTo>
                        <a:cubicBezTo>
                          <a:pt x="439786" y="2583112"/>
                          <a:pt x="459731" y="2557461"/>
                          <a:pt x="475013" y="2529444"/>
                        </a:cubicBezTo>
                        <a:cubicBezTo>
                          <a:pt x="483490" y="2513903"/>
                          <a:pt x="490286" y="2497484"/>
                          <a:pt x="498763" y="2481943"/>
                        </a:cubicBezTo>
                        <a:cubicBezTo>
                          <a:pt x="514045" y="2453926"/>
                          <a:pt x="531992" y="2427360"/>
                          <a:pt x="546265" y="2398815"/>
                        </a:cubicBezTo>
                        <a:cubicBezTo>
                          <a:pt x="551863" y="2387619"/>
                          <a:pt x="552542" y="2374385"/>
                          <a:pt x="558140" y="2363189"/>
                        </a:cubicBezTo>
                        <a:cubicBezTo>
                          <a:pt x="564523" y="2350423"/>
                          <a:pt x="574327" y="2339666"/>
                          <a:pt x="581891" y="2327563"/>
                        </a:cubicBezTo>
                        <a:cubicBezTo>
                          <a:pt x="594124" y="2307990"/>
                          <a:pt x="607195" y="2288832"/>
                          <a:pt x="617517" y="2268187"/>
                        </a:cubicBezTo>
                        <a:cubicBezTo>
                          <a:pt x="623115" y="2256991"/>
                          <a:pt x="623085" y="2243374"/>
                          <a:pt x="629392" y="2232561"/>
                        </a:cubicBezTo>
                        <a:cubicBezTo>
                          <a:pt x="650966" y="2195576"/>
                          <a:pt x="676893" y="2161309"/>
                          <a:pt x="700644" y="2125683"/>
                        </a:cubicBezTo>
                        <a:cubicBezTo>
                          <a:pt x="708561" y="2113808"/>
                          <a:pt x="718011" y="2102822"/>
                          <a:pt x="724394" y="2090057"/>
                        </a:cubicBezTo>
                        <a:cubicBezTo>
                          <a:pt x="736269" y="2066306"/>
                          <a:pt x="744905" y="2040638"/>
                          <a:pt x="760020" y="2018805"/>
                        </a:cubicBezTo>
                        <a:cubicBezTo>
                          <a:pt x="842199" y="1900102"/>
                          <a:pt x="815528" y="1970755"/>
                          <a:pt x="902524" y="1864426"/>
                        </a:cubicBezTo>
                        <a:cubicBezTo>
                          <a:pt x="917140" y="1846562"/>
                          <a:pt x="924301" y="1823514"/>
                          <a:pt x="938150" y="1805049"/>
                        </a:cubicBezTo>
                        <a:cubicBezTo>
                          <a:pt x="948227" y="1791614"/>
                          <a:pt x="963141" y="1782421"/>
                          <a:pt x="973776" y="1769423"/>
                        </a:cubicBezTo>
                        <a:cubicBezTo>
                          <a:pt x="998842" y="1738786"/>
                          <a:pt x="1021277" y="1706088"/>
                          <a:pt x="1045028" y="1674420"/>
                        </a:cubicBezTo>
                        <a:cubicBezTo>
                          <a:pt x="1056903" y="1658586"/>
                          <a:pt x="1070471" y="1643891"/>
                          <a:pt x="1080654" y="1626919"/>
                        </a:cubicBezTo>
                        <a:cubicBezTo>
                          <a:pt x="1092529" y="1607127"/>
                          <a:pt x="1102864" y="1586325"/>
                          <a:pt x="1116280" y="1567543"/>
                        </a:cubicBezTo>
                        <a:cubicBezTo>
                          <a:pt x="1142513" y="1530817"/>
                          <a:pt x="1171523" y="1496154"/>
                          <a:pt x="1199407" y="1460665"/>
                        </a:cubicBezTo>
                        <a:cubicBezTo>
                          <a:pt x="1215067" y="1440734"/>
                          <a:pt x="1233868" y="1423023"/>
                          <a:pt x="1246909" y="1401288"/>
                        </a:cubicBezTo>
                        <a:cubicBezTo>
                          <a:pt x="1339865" y="1246360"/>
                          <a:pt x="1201482" y="1469772"/>
                          <a:pt x="1413163" y="1187532"/>
                        </a:cubicBezTo>
                        <a:cubicBezTo>
                          <a:pt x="1425038" y="1171698"/>
                          <a:pt x="1434794" y="1154026"/>
                          <a:pt x="1448789" y="1140031"/>
                        </a:cubicBezTo>
                        <a:cubicBezTo>
                          <a:pt x="1491572" y="1097249"/>
                          <a:pt x="1491459" y="1114369"/>
                          <a:pt x="1531917" y="1080654"/>
                        </a:cubicBezTo>
                        <a:cubicBezTo>
                          <a:pt x="1544818" y="1069903"/>
                          <a:pt x="1553876" y="1054789"/>
                          <a:pt x="1567542" y="1045028"/>
                        </a:cubicBezTo>
                        <a:cubicBezTo>
                          <a:pt x="1581947" y="1034739"/>
                          <a:pt x="1600153" y="1030851"/>
                          <a:pt x="1615044" y="1021278"/>
                        </a:cubicBezTo>
                        <a:cubicBezTo>
                          <a:pt x="1655689" y="995149"/>
                          <a:pt x="1692364" y="963010"/>
                          <a:pt x="1733797" y="938150"/>
                        </a:cubicBezTo>
                        <a:cubicBezTo>
                          <a:pt x="1759287" y="922856"/>
                          <a:pt x="1799676" y="913446"/>
                          <a:pt x="1828800" y="902524"/>
                        </a:cubicBezTo>
                        <a:cubicBezTo>
                          <a:pt x="1896031" y="877312"/>
                          <a:pt x="1890038" y="877843"/>
                          <a:pt x="1959428" y="843148"/>
                        </a:cubicBezTo>
                        <a:cubicBezTo>
                          <a:pt x="2026722" y="855023"/>
                          <a:pt x="2094675" y="863630"/>
                          <a:pt x="2161309" y="878774"/>
                        </a:cubicBezTo>
                        <a:cubicBezTo>
                          <a:pt x="2182096" y="883498"/>
                          <a:pt x="2200726" y="895039"/>
                          <a:pt x="2220685" y="902524"/>
                        </a:cubicBezTo>
                        <a:cubicBezTo>
                          <a:pt x="2277731" y="923916"/>
                          <a:pt x="2246457" y="903872"/>
                          <a:pt x="2315688" y="950026"/>
                        </a:cubicBezTo>
                        <a:cubicBezTo>
                          <a:pt x="2332156" y="961005"/>
                          <a:pt x="2349194" y="971657"/>
                          <a:pt x="2363189" y="985652"/>
                        </a:cubicBezTo>
                        <a:cubicBezTo>
                          <a:pt x="2373281" y="995744"/>
                          <a:pt x="2376848" y="1011186"/>
                          <a:pt x="2386940" y="1021278"/>
                        </a:cubicBezTo>
                        <a:cubicBezTo>
                          <a:pt x="2397032" y="1031370"/>
                          <a:pt x="2411602" y="1035891"/>
                          <a:pt x="2422566" y="1045028"/>
                        </a:cubicBezTo>
                        <a:cubicBezTo>
                          <a:pt x="2435468" y="1055779"/>
                          <a:pt x="2444757" y="1070577"/>
                          <a:pt x="2458192" y="1080654"/>
                        </a:cubicBezTo>
                        <a:cubicBezTo>
                          <a:pt x="2476657" y="1094503"/>
                          <a:pt x="2499103" y="1102431"/>
                          <a:pt x="2517568" y="1116280"/>
                        </a:cubicBezTo>
                        <a:cubicBezTo>
                          <a:pt x="2546764" y="1138177"/>
                          <a:pt x="2571999" y="1164984"/>
                          <a:pt x="2600696" y="1187532"/>
                        </a:cubicBezTo>
                        <a:cubicBezTo>
                          <a:pt x="2620063" y="1202749"/>
                          <a:pt x="2720045" y="1269474"/>
                          <a:pt x="2743200" y="1294410"/>
                        </a:cubicBezTo>
                        <a:cubicBezTo>
                          <a:pt x="2777694" y="1331557"/>
                          <a:pt x="2806883" y="1373302"/>
                          <a:pt x="2838202" y="1413163"/>
                        </a:cubicBezTo>
                        <a:cubicBezTo>
                          <a:pt x="2850430" y="1428726"/>
                          <a:pt x="2863645" y="1443693"/>
                          <a:pt x="2873828" y="1460665"/>
                        </a:cubicBezTo>
                        <a:cubicBezTo>
                          <a:pt x="2885703" y="1480457"/>
                          <a:pt x="2894013" y="1502885"/>
                          <a:pt x="2909454" y="1520041"/>
                        </a:cubicBezTo>
                        <a:cubicBezTo>
                          <a:pt x="2930136" y="1543021"/>
                          <a:pt x="2960024" y="1556438"/>
                          <a:pt x="2980706" y="1579418"/>
                        </a:cubicBezTo>
                        <a:cubicBezTo>
                          <a:pt x="2996147" y="1596574"/>
                          <a:pt x="3000998" y="1621543"/>
                          <a:pt x="3016332" y="1638794"/>
                        </a:cubicBezTo>
                        <a:cubicBezTo>
                          <a:pt x="3091108" y="1722916"/>
                          <a:pt x="3058629" y="1653974"/>
                          <a:pt x="3146961" y="1721922"/>
                        </a:cubicBezTo>
                        <a:cubicBezTo>
                          <a:pt x="3359176" y="1885164"/>
                          <a:pt x="3137662" y="1740608"/>
                          <a:pt x="3277589" y="1852550"/>
                        </a:cubicBezTo>
                        <a:cubicBezTo>
                          <a:pt x="3297381" y="1868384"/>
                          <a:pt x="3318126" y="1883096"/>
                          <a:pt x="3336966" y="1900052"/>
                        </a:cubicBezTo>
                        <a:cubicBezTo>
                          <a:pt x="3404448" y="1960786"/>
                          <a:pt x="3457105" y="2031514"/>
                          <a:pt x="3515096" y="2101932"/>
                        </a:cubicBezTo>
                        <a:cubicBezTo>
                          <a:pt x="3531209" y="2121498"/>
                          <a:pt x="3544674" y="2143386"/>
                          <a:pt x="3562597" y="2161309"/>
                        </a:cubicBezTo>
                        <a:lnTo>
                          <a:pt x="3764478" y="2363189"/>
                        </a:lnTo>
                        <a:cubicBezTo>
                          <a:pt x="3804063" y="2402774"/>
                          <a:pt x="3846799" y="2439439"/>
                          <a:pt x="3883231" y="2481943"/>
                        </a:cubicBezTo>
                        <a:cubicBezTo>
                          <a:pt x="3906982" y="2509652"/>
                          <a:pt x="3928677" y="2539264"/>
                          <a:pt x="3954483" y="2565070"/>
                        </a:cubicBezTo>
                        <a:cubicBezTo>
                          <a:pt x="3976344" y="2586931"/>
                          <a:pt x="4004938" y="2601570"/>
                          <a:pt x="4025735" y="2624446"/>
                        </a:cubicBezTo>
                        <a:cubicBezTo>
                          <a:pt x="4057711" y="2659619"/>
                          <a:pt x="4081457" y="2715924"/>
                          <a:pt x="4108862" y="2755075"/>
                        </a:cubicBezTo>
                        <a:cubicBezTo>
                          <a:pt x="4123397" y="2775840"/>
                          <a:pt x="4141828" y="2793687"/>
                          <a:pt x="4156363" y="2814452"/>
                        </a:cubicBezTo>
                        <a:cubicBezTo>
                          <a:pt x="4169599" y="2833361"/>
                          <a:pt x="4179597" y="2854355"/>
                          <a:pt x="4191989" y="2873828"/>
                        </a:cubicBezTo>
                        <a:cubicBezTo>
                          <a:pt x="4207314" y="2897910"/>
                          <a:pt x="4224166" y="2920998"/>
                          <a:pt x="4239491" y="2945080"/>
                        </a:cubicBezTo>
                        <a:cubicBezTo>
                          <a:pt x="4251883" y="2964553"/>
                          <a:pt x="4261881" y="2985548"/>
                          <a:pt x="4275117" y="3004457"/>
                        </a:cubicBezTo>
                        <a:cubicBezTo>
                          <a:pt x="4289652" y="3025221"/>
                          <a:pt x="4309010" y="3042449"/>
                          <a:pt x="4322618" y="3063833"/>
                        </a:cubicBezTo>
                        <a:cubicBezTo>
                          <a:pt x="4371889" y="3141258"/>
                          <a:pt x="4341694" y="3124894"/>
                          <a:pt x="4393870" y="3194462"/>
                        </a:cubicBezTo>
                        <a:cubicBezTo>
                          <a:pt x="4403947" y="3207897"/>
                          <a:pt x="4417621" y="3218213"/>
                          <a:pt x="4429496" y="3230088"/>
                        </a:cubicBezTo>
                        <a:cubicBezTo>
                          <a:pt x="4433454" y="3245922"/>
                          <a:pt x="4435640" y="3262307"/>
                          <a:pt x="4441371" y="3277589"/>
                        </a:cubicBezTo>
                        <a:cubicBezTo>
                          <a:pt x="4447587" y="3294165"/>
                          <a:pt x="4457796" y="3308975"/>
                          <a:pt x="4465122" y="3325091"/>
                        </a:cubicBezTo>
                        <a:cubicBezTo>
                          <a:pt x="4477597" y="3352535"/>
                          <a:pt x="4488873" y="3380509"/>
                          <a:pt x="4500748" y="3408218"/>
                        </a:cubicBezTo>
                        <a:cubicBezTo>
                          <a:pt x="4504706" y="3428010"/>
                          <a:pt x="4509554" y="3447645"/>
                          <a:pt x="4512623" y="3467594"/>
                        </a:cubicBezTo>
                        <a:cubicBezTo>
                          <a:pt x="4517476" y="3499137"/>
                          <a:pt x="4516758" y="3531636"/>
                          <a:pt x="4524498" y="3562597"/>
                        </a:cubicBezTo>
                        <a:cubicBezTo>
                          <a:pt x="4528792" y="3579771"/>
                          <a:pt x="4540332" y="3594264"/>
                          <a:pt x="4548249" y="3610098"/>
                        </a:cubicBezTo>
                        <a:cubicBezTo>
                          <a:pt x="4575036" y="3717245"/>
                          <a:pt x="4561678" y="3674134"/>
                          <a:pt x="4583875" y="3740727"/>
                        </a:cubicBezTo>
                        <a:cubicBezTo>
                          <a:pt x="4591792" y="3831771"/>
                          <a:pt x="4552113" y="3941265"/>
                          <a:pt x="4607626" y="4013859"/>
                        </a:cubicBezTo>
                        <a:cubicBezTo>
                          <a:pt x="4637755" y="4053258"/>
                          <a:pt x="4693308" y="3963582"/>
                          <a:pt x="4738254" y="3942607"/>
                        </a:cubicBezTo>
                        <a:cubicBezTo>
                          <a:pt x="4753044" y="3935705"/>
                          <a:pt x="4770062" y="3935216"/>
                          <a:pt x="4785755" y="3930732"/>
                        </a:cubicBezTo>
                        <a:cubicBezTo>
                          <a:pt x="4905041" y="3896651"/>
                          <a:pt x="4720345" y="3944117"/>
                          <a:pt x="4868883" y="3906981"/>
                        </a:cubicBezTo>
                        <a:lnTo>
                          <a:pt x="4999511" y="3930732"/>
                        </a:lnTo>
                        <a:cubicBezTo>
                          <a:pt x="5015515" y="3933933"/>
                          <a:pt x="5032011" y="3936178"/>
                          <a:pt x="5047013" y="3942607"/>
                        </a:cubicBezTo>
                        <a:cubicBezTo>
                          <a:pt x="5161829" y="3991814"/>
                          <a:pt x="4993765" y="3944140"/>
                          <a:pt x="5130140" y="3978233"/>
                        </a:cubicBezTo>
                        <a:cubicBezTo>
                          <a:pt x="5183166" y="4013584"/>
                          <a:pt x="5172071" y="4013859"/>
                          <a:pt x="5260768" y="4013859"/>
                        </a:cubicBezTo>
                        <a:cubicBezTo>
                          <a:pt x="5510181" y="4013859"/>
                          <a:pt x="5759532" y="4005942"/>
                          <a:pt x="6008914" y="4001984"/>
                        </a:cubicBezTo>
                        <a:lnTo>
                          <a:pt x="6092041" y="3990109"/>
                        </a:lnTo>
                        <a:cubicBezTo>
                          <a:pt x="6155333" y="3981854"/>
                          <a:pt x="6220124" y="3981838"/>
                          <a:pt x="6282046" y="3966358"/>
                        </a:cubicBezTo>
                        <a:cubicBezTo>
                          <a:pt x="6297880" y="3962400"/>
                          <a:pt x="6313316" y="3956192"/>
                          <a:pt x="6329548" y="3954483"/>
                        </a:cubicBezTo>
                        <a:cubicBezTo>
                          <a:pt x="6535167" y="3932839"/>
                          <a:pt x="7013818" y="3932484"/>
                          <a:pt x="7101444" y="3930732"/>
                        </a:cubicBezTo>
                        <a:cubicBezTo>
                          <a:pt x="7072446" y="3843742"/>
                          <a:pt x="7105246" y="3950858"/>
                          <a:pt x="7077693" y="3776353"/>
                        </a:cubicBezTo>
                        <a:cubicBezTo>
                          <a:pt x="7072001" y="3740305"/>
                          <a:pt x="7061589" y="3705160"/>
                          <a:pt x="7053942" y="3669475"/>
                        </a:cubicBezTo>
                        <a:cubicBezTo>
                          <a:pt x="7042362" y="3615435"/>
                          <a:pt x="7034199" y="3550805"/>
                          <a:pt x="7006441" y="3503220"/>
                        </a:cubicBezTo>
                        <a:cubicBezTo>
                          <a:pt x="6978732" y="3455719"/>
                          <a:pt x="6947907" y="3409903"/>
                          <a:pt x="6923314" y="3360717"/>
                        </a:cubicBezTo>
                        <a:cubicBezTo>
                          <a:pt x="6911439" y="3336966"/>
                          <a:pt x="6902916" y="3311219"/>
                          <a:pt x="6887688" y="3289465"/>
                        </a:cubicBezTo>
                        <a:cubicBezTo>
                          <a:pt x="6874847" y="3271120"/>
                          <a:pt x="6853622" y="3259877"/>
                          <a:pt x="6840187" y="3241963"/>
                        </a:cubicBezTo>
                        <a:cubicBezTo>
                          <a:pt x="6829565" y="3227801"/>
                          <a:pt x="6827058" y="3208624"/>
                          <a:pt x="6816436" y="3194462"/>
                        </a:cubicBezTo>
                        <a:cubicBezTo>
                          <a:pt x="6803001" y="3176548"/>
                          <a:pt x="6781776" y="3165305"/>
                          <a:pt x="6768935" y="3146961"/>
                        </a:cubicBezTo>
                        <a:cubicBezTo>
                          <a:pt x="6753707" y="3125207"/>
                          <a:pt x="6748927" y="3097184"/>
                          <a:pt x="6733309" y="3075709"/>
                        </a:cubicBezTo>
                        <a:cubicBezTo>
                          <a:pt x="6716846" y="3053072"/>
                          <a:pt x="6690726" y="3038724"/>
                          <a:pt x="6673932" y="3016332"/>
                        </a:cubicBezTo>
                        <a:cubicBezTo>
                          <a:pt x="6654784" y="2990801"/>
                          <a:pt x="6643345" y="2960268"/>
                          <a:pt x="6626431" y="2933205"/>
                        </a:cubicBezTo>
                        <a:cubicBezTo>
                          <a:pt x="6603738" y="2896896"/>
                          <a:pt x="6577872" y="2862636"/>
                          <a:pt x="6555179" y="2826327"/>
                        </a:cubicBezTo>
                        <a:cubicBezTo>
                          <a:pt x="6538265" y="2799264"/>
                          <a:pt x="6526449" y="2769010"/>
                          <a:pt x="6507678" y="2743200"/>
                        </a:cubicBezTo>
                        <a:cubicBezTo>
                          <a:pt x="6494507" y="2725090"/>
                          <a:pt x="6474511" y="2712900"/>
                          <a:pt x="6460176" y="2695698"/>
                        </a:cubicBezTo>
                        <a:cubicBezTo>
                          <a:pt x="6434835" y="2665289"/>
                          <a:pt x="6416914" y="2628686"/>
                          <a:pt x="6388924" y="2600696"/>
                        </a:cubicBezTo>
                        <a:cubicBezTo>
                          <a:pt x="6361215" y="2572987"/>
                          <a:pt x="6327534" y="2550174"/>
                          <a:pt x="6305797" y="2517569"/>
                        </a:cubicBezTo>
                        <a:cubicBezTo>
                          <a:pt x="6196572" y="2353730"/>
                          <a:pt x="6317157" y="2524517"/>
                          <a:pt x="6210794" y="2398815"/>
                        </a:cubicBezTo>
                        <a:cubicBezTo>
                          <a:pt x="6181641" y="2364361"/>
                          <a:pt x="6155185" y="2327711"/>
                          <a:pt x="6127667" y="2291937"/>
                        </a:cubicBezTo>
                        <a:cubicBezTo>
                          <a:pt x="6115600" y="2276249"/>
                          <a:pt x="6106036" y="2258431"/>
                          <a:pt x="6092041" y="2244436"/>
                        </a:cubicBezTo>
                        <a:cubicBezTo>
                          <a:pt x="6040581" y="2192976"/>
                          <a:pt x="5992917" y="2137418"/>
                          <a:pt x="5937662" y="2090057"/>
                        </a:cubicBezTo>
                        <a:cubicBezTo>
                          <a:pt x="5909953" y="2066306"/>
                          <a:pt x="5879196" y="2045707"/>
                          <a:pt x="5854535" y="2018805"/>
                        </a:cubicBezTo>
                        <a:cubicBezTo>
                          <a:pt x="5835247" y="1997763"/>
                          <a:pt x="5823403" y="1970938"/>
                          <a:pt x="5807033" y="1947553"/>
                        </a:cubicBezTo>
                        <a:cubicBezTo>
                          <a:pt x="5795683" y="1931339"/>
                          <a:pt x="5784781" y="1914642"/>
                          <a:pt x="5771407" y="1900052"/>
                        </a:cubicBezTo>
                        <a:cubicBezTo>
                          <a:pt x="5741145" y="1867039"/>
                          <a:pt x="5703276" y="1840877"/>
                          <a:pt x="5676405" y="1805049"/>
                        </a:cubicBezTo>
                        <a:cubicBezTo>
                          <a:pt x="5664530" y="1789215"/>
                          <a:pt x="5655369" y="1770922"/>
                          <a:pt x="5640779" y="1757548"/>
                        </a:cubicBezTo>
                        <a:cubicBezTo>
                          <a:pt x="5607509" y="1727050"/>
                          <a:pt x="5562795" y="1709092"/>
                          <a:pt x="5533901" y="1674420"/>
                        </a:cubicBezTo>
                        <a:cubicBezTo>
                          <a:pt x="5514109" y="1650670"/>
                          <a:pt x="5496385" y="1625030"/>
                          <a:pt x="5474524" y="1603169"/>
                        </a:cubicBezTo>
                        <a:cubicBezTo>
                          <a:pt x="5433201" y="1561846"/>
                          <a:pt x="5367080" y="1525625"/>
                          <a:pt x="5320145" y="1496291"/>
                        </a:cubicBezTo>
                        <a:cubicBezTo>
                          <a:pt x="5300353" y="1468582"/>
                          <a:pt x="5284846" y="1437242"/>
                          <a:pt x="5260768" y="1413163"/>
                        </a:cubicBezTo>
                        <a:cubicBezTo>
                          <a:pt x="5244447" y="1396842"/>
                          <a:pt x="5220301" y="1390773"/>
                          <a:pt x="5201392" y="1377537"/>
                        </a:cubicBezTo>
                        <a:cubicBezTo>
                          <a:pt x="5111398" y="1314541"/>
                          <a:pt x="5171539" y="1349290"/>
                          <a:pt x="5094514" y="1282535"/>
                        </a:cubicBezTo>
                        <a:cubicBezTo>
                          <a:pt x="5051999" y="1245689"/>
                          <a:pt x="5003667" y="1215439"/>
                          <a:pt x="4963885" y="1175657"/>
                        </a:cubicBezTo>
                        <a:cubicBezTo>
                          <a:pt x="4877920" y="1089692"/>
                          <a:pt x="4953099" y="1158661"/>
                          <a:pt x="4880758" y="1104405"/>
                        </a:cubicBezTo>
                        <a:cubicBezTo>
                          <a:pt x="4844651" y="1077325"/>
                          <a:pt x="4809369" y="1049162"/>
                          <a:pt x="4773880" y="1021278"/>
                        </a:cubicBezTo>
                        <a:cubicBezTo>
                          <a:pt x="4753950" y="1005618"/>
                          <a:pt x="4735129" y="988508"/>
                          <a:pt x="4714504" y="973776"/>
                        </a:cubicBezTo>
                        <a:cubicBezTo>
                          <a:pt x="4686795" y="953984"/>
                          <a:pt x="4658618" y="934831"/>
                          <a:pt x="4631376" y="914400"/>
                        </a:cubicBezTo>
                        <a:cubicBezTo>
                          <a:pt x="4583107" y="878198"/>
                          <a:pt x="4541981" y="837870"/>
                          <a:pt x="4488872" y="807522"/>
                        </a:cubicBezTo>
                        <a:cubicBezTo>
                          <a:pt x="4435076" y="776782"/>
                          <a:pt x="4378036" y="752103"/>
                          <a:pt x="4322618" y="724394"/>
                        </a:cubicBezTo>
                        <a:cubicBezTo>
                          <a:pt x="4298867" y="712519"/>
                          <a:pt x="4276557" y="697166"/>
                          <a:pt x="4251366" y="688769"/>
                        </a:cubicBezTo>
                        <a:cubicBezTo>
                          <a:pt x="4171477" y="662139"/>
                          <a:pt x="4184948" y="670361"/>
                          <a:pt x="4108862" y="629392"/>
                        </a:cubicBezTo>
                        <a:cubicBezTo>
                          <a:pt x="3877859" y="505006"/>
                          <a:pt x="4154964" y="642553"/>
                          <a:pt x="3954483" y="558140"/>
                        </a:cubicBezTo>
                        <a:cubicBezTo>
                          <a:pt x="3902248" y="536146"/>
                          <a:pt x="3853234" y="506622"/>
                          <a:pt x="3800104" y="486888"/>
                        </a:cubicBezTo>
                        <a:cubicBezTo>
                          <a:pt x="3714435" y="455068"/>
                          <a:pt x="3625850" y="431727"/>
                          <a:pt x="3538846" y="403761"/>
                        </a:cubicBezTo>
                        <a:cubicBezTo>
                          <a:pt x="3515012" y="396100"/>
                          <a:pt x="3467594" y="380010"/>
                          <a:pt x="3467594" y="380010"/>
                        </a:cubicBezTo>
                        <a:cubicBezTo>
                          <a:pt x="3422133" y="345914"/>
                          <a:pt x="3423304" y="342367"/>
                          <a:pt x="3372592" y="320633"/>
                        </a:cubicBezTo>
                        <a:cubicBezTo>
                          <a:pt x="3361086" y="315702"/>
                          <a:pt x="3348162" y="314356"/>
                          <a:pt x="3336966" y="308758"/>
                        </a:cubicBezTo>
                        <a:cubicBezTo>
                          <a:pt x="3293077" y="286814"/>
                          <a:pt x="3279649" y="272935"/>
                          <a:pt x="3241963" y="249381"/>
                        </a:cubicBezTo>
                        <a:cubicBezTo>
                          <a:pt x="3222390" y="237148"/>
                          <a:pt x="3202160" y="225989"/>
                          <a:pt x="3182587" y="213756"/>
                        </a:cubicBezTo>
                        <a:cubicBezTo>
                          <a:pt x="3170484" y="206192"/>
                          <a:pt x="3157925" y="199142"/>
                          <a:pt x="3146961" y="190005"/>
                        </a:cubicBezTo>
                        <a:cubicBezTo>
                          <a:pt x="3134059" y="179254"/>
                          <a:pt x="3125309" y="163695"/>
                          <a:pt x="3111335" y="154379"/>
                        </a:cubicBezTo>
                        <a:cubicBezTo>
                          <a:pt x="3089241" y="139649"/>
                          <a:pt x="3063295" y="131649"/>
                          <a:pt x="3040083" y="118753"/>
                        </a:cubicBezTo>
                        <a:cubicBezTo>
                          <a:pt x="3027607" y="111822"/>
                          <a:pt x="3017709" y="100303"/>
                          <a:pt x="3004457" y="95002"/>
                        </a:cubicBezTo>
                        <a:cubicBezTo>
                          <a:pt x="2977700" y="84299"/>
                          <a:pt x="2949666" y="76499"/>
                          <a:pt x="2921330" y="71252"/>
                        </a:cubicBezTo>
                        <a:cubicBezTo>
                          <a:pt x="2842614" y="56675"/>
                          <a:pt x="2763360" y="44716"/>
                          <a:pt x="2683823" y="35626"/>
                        </a:cubicBezTo>
                        <a:cubicBezTo>
                          <a:pt x="2624699" y="28869"/>
                          <a:pt x="2564978" y="28905"/>
                          <a:pt x="2505693" y="23750"/>
                        </a:cubicBezTo>
                        <a:cubicBezTo>
                          <a:pt x="2429373" y="17113"/>
                          <a:pt x="2417502" y="13237"/>
                          <a:pt x="2351314" y="0"/>
                        </a:cubicBezTo>
                        <a:cubicBezTo>
                          <a:pt x="2109849" y="3958"/>
                          <a:pt x="1868213" y="1959"/>
                          <a:pt x="1626919" y="11875"/>
                        </a:cubicBezTo>
                        <a:cubicBezTo>
                          <a:pt x="1486327" y="17653"/>
                          <a:pt x="1516268" y="31881"/>
                          <a:pt x="1413163" y="59376"/>
                        </a:cubicBezTo>
                        <a:cubicBezTo>
                          <a:pt x="1336575" y="79799"/>
                          <a:pt x="1295244" y="80665"/>
                          <a:pt x="1223158" y="106878"/>
                        </a:cubicBezTo>
                        <a:cubicBezTo>
                          <a:pt x="1148402" y="134062"/>
                          <a:pt x="1203806" y="126560"/>
                          <a:pt x="1140031" y="142504"/>
                        </a:cubicBezTo>
                        <a:cubicBezTo>
                          <a:pt x="1120449" y="147399"/>
                          <a:pt x="1100018" y="148684"/>
                          <a:pt x="1080654" y="154379"/>
                        </a:cubicBezTo>
                        <a:cubicBezTo>
                          <a:pt x="1032618" y="168507"/>
                          <a:pt x="986109" y="187492"/>
                          <a:pt x="938150" y="201880"/>
                        </a:cubicBezTo>
                        <a:cubicBezTo>
                          <a:pt x="670250" y="282250"/>
                          <a:pt x="935761" y="194761"/>
                          <a:pt x="807522" y="237506"/>
                        </a:cubicBezTo>
                        <a:cubicBezTo>
                          <a:pt x="795647" y="249381"/>
                          <a:pt x="786577" y="264976"/>
                          <a:pt x="771896" y="273132"/>
                        </a:cubicBezTo>
                        <a:cubicBezTo>
                          <a:pt x="750011" y="285290"/>
                          <a:pt x="724221" y="288463"/>
                          <a:pt x="700644" y="296883"/>
                        </a:cubicBezTo>
                        <a:cubicBezTo>
                          <a:pt x="668793" y="308258"/>
                          <a:pt x="636915" y="319632"/>
                          <a:pt x="605641" y="332509"/>
                        </a:cubicBezTo>
                        <a:cubicBezTo>
                          <a:pt x="438031" y="401524"/>
                          <a:pt x="551576" y="362406"/>
                          <a:pt x="463137" y="391885"/>
                        </a:cubicBezTo>
                        <a:cubicBezTo>
                          <a:pt x="447303" y="403760"/>
                          <a:pt x="432820" y="417691"/>
                          <a:pt x="415636" y="427511"/>
                        </a:cubicBezTo>
                        <a:cubicBezTo>
                          <a:pt x="404768" y="433722"/>
                          <a:pt x="391336" y="434057"/>
                          <a:pt x="380010" y="439387"/>
                        </a:cubicBezTo>
                        <a:cubicBezTo>
                          <a:pt x="323948" y="465769"/>
                          <a:pt x="265308" y="488144"/>
                          <a:pt x="213755" y="522514"/>
                        </a:cubicBezTo>
                        <a:cubicBezTo>
                          <a:pt x="201880" y="530431"/>
                          <a:pt x="190895" y="539882"/>
                          <a:pt x="178130" y="546265"/>
                        </a:cubicBezTo>
                        <a:cubicBezTo>
                          <a:pt x="166934" y="551863"/>
                          <a:pt x="154648" y="555104"/>
                          <a:pt x="142504" y="558140"/>
                        </a:cubicBezTo>
                        <a:cubicBezTo>
                          <a:pt x="-16293" y="597839"/>
                          <a:pt x="83865" y="565812"/>
                          <a:pt x="0" y="593766"/>
                        </a:cubicBezTo>
                        <a:lnTo>
                          <a:pt x="95002" y="593766"/>
                        </a:ln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48AAD05-A141-DA7F-5E0E-F4F1205971B4}"/>
              </a:ext>
            </a:extLst>
          </p:cNvPr>
          <p:cNvSpPr/>
          <p:nvPr/>
        </p:nvSpPr>
        <p:spPr>
          <a:xfrm>
            <a:off x="9448800" y="3884474"/>
            <a:ext cx="2516989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Limits:</a:t>
            </a:r>
          </a:p>
          <a:p>
            <a:r>
              <a:rPr lang="en-US" sz="3600" b="1" dirty="0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Nova Cond Light" panose="02060306020205020403" pitchFamily="18" charset="0"/>
              </a:rPr>
              <a:t>Power… 3 TWh/</a:t>
            </a:r>
            <a:r>
              <a:rPr lang="en-US" sz="3600" b="1" dirty="0" err="1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Nova Cond Light" panose="02060306020205020403" pitchFamily="18" charset="0"/>
              </a:rPr>
              <a:t>yr</a:t>
            </a:r>
            <a:endParaRPr lang="en-US" sz="3600" b="1" dirty="0">
              <a:solidFill>
                <a:srgbClr val="C810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Nova Cond Light" panose="02060306020205020403" pitchFamily="18" charset="0"/>
            </a:endParaRPr>
          </a:p>
          <a:p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Nova Cond Light" panose="02060306020205020403" pitchFamily="18" charset="0"/>
              </a:rPr>
              <a:t>Cost….. 3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Nova Cond Light" panose="02060306020205020403" pitchFamily="18" charset="0"/>
              </a:rPr>
              <a:t>xLHC</a:t>
            </a:r>
            <a:endParaRPr lang="en-US" sz="3600" b="1" dirty="0">
              <a:solidFill>
                <a:srgbClr val="7030A0"/>
              </a:solidFill>
              <a:latin typeface="Rockwell Nova Cond Light" panose="02060306020205020403" pitchFamily="18" charset="0"/>
            </a:endParaRPr>
          </a:p>
        </p:txBody>
      </p:sp>
      <p:sp>
        <p:nvSpPr>
          <p:cNvPr id="68" name="Hexagon 67">
            <a:extLst>
              <a:ext uri="{FF2B5EF4-FFF2-40B4-BE49-F238E27FC236}">
                <a16:creationId xmlns:a16="http://schemas.microsoft.com/office/drawing/2014/main" id="{2A40FC66-E4E7-8C7A-13DD-DEC6A1EDD1F4}"/>
              </a:ext>
            </a:extLst>
          </p:cNvPr>
          <p:cNvSpPr/>
          <p:nvPr/>
        </p:nvSpPr>
        <p:spPr>
          <a:xfrm>
            <a:off x="9166247" y="6148753"/>
            <a:ext cx="209223" cy="175847"/>
          </a:xfrm>
          <a:prstGeom prst="hexagon">
            <a:avLst/>
          </a:prstGeom>
          <a:solidFill>
            <a:srgbClr val="FFFF00"/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92182A-42A5-404F-AA9E-475684C0A9EF}"/>
              </a:ext>
            </a:extLst>
          </p:cNvPr>
          <p:cNvSpPr/>
          <p:nvPr/>
        </p:nvSpPr>
        <p:spPr>
          <a:xfrm>
            <a:off x="7099702" y="5805251"/>
            <a:ext cx="883575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PeV</a:t>
            </a:r>
            <a:endParaRPr lang="en-US" sz="2000" b="1" dirty="0"/>
          </a:p>
        </p:txBody>
      </p:sp>
      <p:pic>
        <p:nvPicPr>
          <p:cNvPr id="101" name="Picture 100" descr="A logo with a blue circle&#10;&#10;Description automatically generated">
            <a:extLst>
              <a:ext uri="{FF2B5EF4-FFF2-40B4-BE49-F238E27FC236}">
                <a16:creationId xmlns:a16="http://schemas.microsoft.com/office/drawing/2014/main" id="{59FF5EB3-761B-F02B-A130-CD1F8730D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823" y="1430560"/>
            <a:ext cx="1568195" cy="9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E6749C-F54A-1189-8F50-342ED1D94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9CE71-BB8D-2F6B-A566-7589F6B5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Feb. 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7CF67-2531-19A7-C787-F89688BA2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1" y="6565104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Shiltsev - Colliders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9F6F2-81FF-73A0-7C0F-859F50FA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36</a:t>
            </a:fld>
            <a:endParaRPr lang="en-US" alt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ED74D8-924F-5021-5B9D-EDF4800E0D9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0380" y="-73261"/>
            <a:ext cx="11572155" cy="2151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0099"/>
                </a:solidFill>
                <a:latin typeface="Gabriola" panose="04040605051002020D02" pitchFamily="82" charset="0"/>
              </a:rPr>
              <a:t>“…</a:t>
            </a:r>
            <a:r>
              <a:rPr lang="en-US" sz="4800" b="1" dirty="0">
                <a:solidFill>
                  <a:srgbClr val="C00000"/>
                </a:solidFill>
                <a:latin typeface="Gabriola" panose="04040605051002020D02" pitchFamily="82" charset="0"/>
              </a:rPr>
              <a:t>Muons </a:t>
            </a:r>
            <a:r>
              <a:rPr lang="en-US" sz="4800" b="1" dirty="0">
                <a:solidFill>
                  <a:srgbClr val="000099"/>
                </a:solidFill>
                <a:latin typeface="Gabriola" panose="04040605051002020D02" pitchFamily="82" charset="0"/>
              </a:rPr>
              <a:t>seem to be the </a:t>
            </a:r>
            <a:r>
              <a:rPr lang="en-US" sz="4800" b="1" dirty="0">
                <a:solidFill>
                  <a:srgbClr val="C00000"/>
                </a:solidFill>
                <a:latin typeface="Gabriola" panose="04040605051002020D02" pitchFamily="82" charset="0"/>
              </a:rPr>
              <a:t>particles of choice </a:t>
            </a:r>
            <a:r>
              <a:rPr lang="en-US" sz="4800" b="1" dirty="0">
                <a:solidFill>
                  <a:srgbClr val="000099"/>
                </a:solidFill>
                <a:latin typeface="Gabriola" panose="04040605051002020D02" pitchFamily="82" charset="0"/>
              </a:rPr>
              <a:t>for future ultimate HEP colliders.”</a:t>
            </a:r>
            <a:r>
              <a:rPr lang="en-US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r>
              <a:rPr lang="en-US" sz="2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i="1" dirty="0" err="1">
                <a:latin typeface="Amasis MT Pro Medium" panose="02040604050005020304" pitchFamily="18" charset="0"/>
                <a:cs typeface="Courier New" panose="02070309020205020404" pitchFamily="49" charset="0"/>
              </a:rPr>
              <a:t>V.Shiltsev</a:t>
            </a:r>
            <a:r>
              <a:rPr lang="en-US" sz="2800" i="1" dirty="0">
                <a:latin typeface="Amasis MT Pro Medium" panose="02040604050005020304" pitchFamily="18" charset="0"/>
                <a:cs typeface="Courier New" panose="02070309020205020404" pitchFamily="49" charset="0"/>
              </a:rPr>
              <a:t>, “Ultimate Colliders” </a:t>
            </a:r>
            <a:r>
              <a:rPr lang="en-US" sz="2800" dirty="0">
                <a:latin typeface="Amasis MT Pro Medium" panose="02040604050005020304" pitchFamily="18" charset="0"/>
                <a:cs typeface="Courier New" panose="02070309020205020404" pitchFamily="49" charset="0"/>
              </a:rPr>
              <a:t>(2023)</a:t>
            </a:r>
            <a:endParaRPr lang="en-US" sz="2800" dirty="0">
              <a:solidFill>
                <a:srgbClr val="C00000"/>
              </a:solidFill>
              <a:latin typeface="Amasis MT Pro Medium" panose="02040604050005020304" pitchFamily="18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9" name="Picture 8" descr="A row of books on a shelf&#10;&#10;Description automatically generated">
            <a:extLst>
              <a:ext uri="{FF2B5EF4-FFF2-40B4-BE49-F238E27FC236}">
                <a16:creationId xmlns:a16="http://schemas.microsoft.com/office/drawing/2014/main" id="{01088CB1-E1FE-C35F-73F2-9A37C5073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158" y="1517754"/>
            <a:ext cx="8440145" cy="4742288"/>
          </a:xfrm>
          <a:prstGeom prst="rect">
            <a:avLst/>
          </a:prstGeom>
        </p:spPr>
      </p:pic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636EFFFB-05C9-A02A-2614-226FDE79D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770" y="1599788"/>
            <a:ext cx="2619375" cy="1743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E858A9-D8A0-F41F-A489-919BF41C78AD}"/>
              </a:ext>
            </a:extLst>
          </p:cNvPr>
          <p:cNvSpPr txBox="1"/>
          <p:nvPr/>
        </p:nvSpPr>
        <p:spPr>
          <a:xfrm rot="16200000">
            <a:off x="8238951" y="2493303"/>
            <a:ext cx="73972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-BoldMT"/>
              </a:rPr>
              <a:t>DOI: </a:t>
            </a:r>
            <a:r>
              <a:rPr lang="en-US" dirty="0">
                <a:latin typeface="ArialMT"/>
              </a:rPr>
              <a:t>10.1093/</a:t>
            </a:r>
            <a:r>
              <a:rPr lang="en-US" dirty="0" err="1">
                <a:latin typeface="ArialMT"/>
              </a:rPr>
              <a:t>acrefore</a:t>
            </a:r>
            <a:r>
              <a:rPr lang="en-US" dirty="0">
                <a:latin typeface="ArialMT"/>
              </a:rPr>
              <a:t>/9780190871994.013.118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F5AE7E-D18F-48D0-557F-6A168CA29883}"/>
              </a:ext>
            </a:extLst>
          </p:cNvPr>
          <p:cNvSpPr txBox="1"/>
          <p:nvPr/>
        </p:nvSpPr>
        <p:spPr>
          <a:xfrm>
            <a:off x="2219569" y="6376600"/>
            <a:ext cx="7397261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-BoldMT"/>
              </a:rPr>
              <a:t>              also in </a:t>
            </a:r>
            <a:r>
              <a:rPr lang="en-US" sz="2000" b="1" dirty="0" err="1">
                <a:latin typeface="Arial-BoldMT"/>
              </a:rPr>
              <a:t>arXiv</a:t>
            </a:r>
            <a:r>
              <a:rPr lang="en-US" sz="2000" b="1" dirty="0">
                <a:latin typeface="Arial-BoldMT"/>
              </a:rPr>
              <a:t>: 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BoldMT"/>
              </a:rPr>
              <a:t>https://arxiv.org/abs/2309.15960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77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3969"/>
            <a:ext cx="8988137" cy="641739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8665"/>
            <a:ext cx="11887200" cy="4949735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10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Colliders were a great success </a:t>
            </a:r>
            <a:r>
              <a:rPr lang="en-US" sz="10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10400" dirty="0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celebrate 60 years!</a:t>
            </a:r>
          </a:p>
          <a:p>
            <a:pPr>
              <a:lnSpc>
                <a:spcPct val="150000"/>
              </a:lnSpc>
            </a:pPr>
            <a:r>
              <a:rPr lang="en-US" sz="10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built, 7 operate now, 2 under construction </a:t>
            </a:r>
            <a:r>
              <a:rPr lang="en-US" sz="10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(NICA, EIC for </a:t>
            </a:r>
            <a:r>
              <a:rPr lang="en-US" sz="10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Physics</a:t>
            </a:r>
            <a:r>
              <a:rPr lang="en-US" sz="10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0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</a:t>
            </a:r>
            <a:r>
              <a:rPr lang="en-US" sz="10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 collider plans in Europe, Asia and in the US</a:t>
            </a:r>
            <a:r>
              <a:rPr lang="en-US" sz="10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(recent </a:t>
            </a:r>
            <a:r>
              <a:rPr lang="en-US" sz="10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Strategy, Snowmass</a:t>
            </a:r>
            <a:r>
              <a:rPr lang="en-US" sz="10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’21 and </a:t>
            </a:r>
            <a:r>
              <a:rPr lang="en-US" sz="10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P5</a:t>
            </a:r>
            <a:r>
              <a:rPr lang="en-US" sz="10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0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 priorities for the next 2 decades: </a:t>
            </a:r>
          </a:p>
          <a:p>
            <a:pPr lvl="1">
              <a:lnSpc>
                <a:spcPct val="150000"/>
              </a:lnSpc>
            </a:pPr>
            <a:r>
              <a:rPr lang="en-US" sz="10400" dirty="0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of Higgs Factory(</a:t>
            </a:r>
            <a:r>
              <a:rPr lang="en-US" sz="10400" dirty="0" err="1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ies</a:t>
            </a:r>
            <a:r>
              <a:rPr lang="en-US" sz="10400" dirty="0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US" sz="10400" dirty="0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R&amp;D on 10+ </a:t>
            </a:r>
            <a:r>
              <a:rPr lang="en-US" sz="10400" dirty="0" err="1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sz="10400" dirty="0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400" dirty="0" err="1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pCM</a:t>
            </a:r>
            <a:r>
              <a:rPr lang="en-US" sz="10400" dirty="0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colliders (</a:t>
            </a:r>
            <a:r>
              <a:rPr lang="en-US" sz="10400" i="1" dirty="0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</a:t>
            </a:r>
            <a:r>
              <a:rPr lang="en-US" sz="10400" dirty="0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0400" i="1" dirty="0" err="1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" panose="02020603050405020304" pitchFamily="18" charset="0"/>
              </a:rPr>
              <a:t>μμ</a:t>
            </a:r>
            <a:r>
              <a:rPr lang="en-US" sz="10400" dirty="0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" panose="02020603050405020304" pitchFamily="18" charset="0"/>
              </a:rPr>
              <a:t>,…) </a:t>
            </a:r>
            <a:endParaRPr lang="en-US" sz="10400" dirty="0">
              <a:solidFill>
                <a:srgbClr val="C810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10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Ultimate colliders can be </a:t>
            </a:r>
            <a:r>
              <a:rPr lang="en-US" sz="10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high energy but low luminosity</a:t>
            </a:r>
          </a:p>
          <a:p>
            <a:pPr lvl="1" indent="0">
              <a:buNone/>
            </a:pP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57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12EAB3-305C-387D-4E1C-C6041AED1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11887199" cy="5568299"/>
          </a:xfrm>
          <a:noFill/>
        </p:spPr>
        <p:txBody>
          <a:bodyPr>
            <a:normAutofit/>
          </a:bodyPr>
          <a:lstStyle/>
          <a:p>
            <a:pPr>
              <a:lnSpc>
                <a:spcPts val="3360"/>
              </a:lnSpc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ultimate high energy colliders:</a:t>
            </a:r>
            <a:endParaRPr lang="en-US" sz="3600" dirty="0"/>
          </a:p>
          <a:p>
            <a:pPr lvl="1">
              <a:lnSpc>
                <a:spcPts val="3360"/>
              </a:lnSpc>
            </a:pP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thrust is 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</a:p>
          <a:p>
            <a:pPr lvl="1">
              <a:lnSpc>
                <a:spcPts val="3360"/>
              </a:lnSpc>
            </a:pP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concern/limit </a:t>
            </a:r>
            <a:r>
              <a:rPr lang="en-US" sz="3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</a:t>
            </a:r>
          </a:p>
          <a:p>
            <a:pPr lvl="1">
              <a:lnSpc>
                <a:spcPts val="3360"/>
              </a:lnSpc>
            </a:pP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focus is 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Luminosity</a:t>
            </a:r>
            <a:r>
              <a:rPr lang="en-US" sz="3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3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</a:t>
            </a:r>
          </a:p>
          <a:p>
            <a:pPr>
              <a:lnSpc>
                <a:spcPts val="3360"/>
              </a:lnSpc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Cost: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ts val="3360"/>
              </a:lnSpc>
            </a:pP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Critically dependent on core acceleration technology</a:t>
            </a:r>
          </a:p>
          <a:p>
            <a:pPr lvl="1">
              <a:lnSpc>
                <a:spcPts val="3360"/>
              </a:lnSpc>
            </a:pP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injectors and infrastructure greatly help</a:t>
            </a:r>
          </a:p>
          <a:p>
            <a:pPr>
              <a:lnSpc>
                <a:spcPts val="3360"/>
              </a:lnSpc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</a:t>
            </a: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nergy means low </a:t>
            </a: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uminosity :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ts val="3360"/>
              </a:lnSpc>
            </a:pP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expect more than 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0.1-1 ab</a:t>
            </a:r>
            <a:r>
              <a:rPr lang="en-US" sz="32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 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30TeV - 1 </a:t>
            </a:r>
            <a:r>
              <a:rPr lang="en-U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</a:t>
            </a:r>
            <a:endParaRPr lang="en-US" sz="32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ts val="3360"/>
              </a:lnSpc>
            </a:pP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Assume </a:t>
            </a:r>
            <a:r>
              <a:rPr lang="en-US" sz="3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ower limited to 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1-3 TWh/yr 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(1-3 x LHC)</a:t>
            </a:r>
          </a:p>
          <a:p>
            <a:pPr marL="457200" lvl="1" indent="0">
              <a:buNone/>
            </a:pPr>
            <a:endParaRPr lang="en-US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0501"/>
            <a:ext cx="10002386" cy="843899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More On Ultimate Colliders (1)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625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42DE4A-F9F3-2B71-EB90-F3F4CA571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9087"/>
            <a:ext cx="11125200" cy="936389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More on Ultimate Colliders (2):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24968"/>
            <a:ext cx="11582400" cy="5933032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considered collider types:</a:t>
            </a:r>
            <a:endParaRPr lang="en-US" sz="35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limit is close or below 100 TeV (~14 TeV </a:t>
            </a:r>
            <a:r>
              <a:rPr lang="en-US" sz="2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pcm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</a:t>
            </a:r>
            <a:r>
              <a:rPr lang="en-US" sz="2800" b="1" i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limit is ~0.4-0.5 </a:t>
            </a:r>
            <a:r>
              <a:rPr lang="en-US" sz="2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</a:t>
            </a:r>
            <a:r>
              <a:rPr lang="el-GR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μμ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limit is between 30 </a:t>
            </a:r>
            <a:r>
              <a:rPr lang="en-US" sz="28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50 </a:t>
            </a:r>
            <a:r>
              <a:rPr lang="en-US" sz="2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sz="28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RF </a:t>
            </a:r>
            <a:r>
              <a:rPr lang="en-US" sz="2800" b="1" i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r>
              <a:rPr lang="en-US" sz="28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8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sz="28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limit is between 3 and 10 </a:t>
            </a:r>
            <a:r>
              <a:rPr lang="en-US" sz="2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Plasma</a:t>
            </a:r>
            <a:r>
              <a:rPr lang="en-US" sz="28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r>
              <a:rPr lang="en-US" sz="28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8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sz="28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b="1" i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Exotic crystal </a:t>
            </a:r>
            <a:r>
              <a:rPr lang="el-GR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μμ</a:t>
            </a:r>
            <a:r>
              <a:rPr lang="en-US" sz="28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promise of 0.1-1 </a:t>
            </a:r>
            <a:r>
              <a:rPr lang="en-US" sz="2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low </a:t>
            </a:r>
            <a:r>
              <a:rPr lang="en-US" sz="28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uminosity</a:t>
            </a:r>
            <a:endParaRPr lang="en-US" sz="28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Muons are the particles of the future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7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r>
              <a:rPr lang="en-US" sz="2800" i="1" dirty="0">
                <a:solidFill>
                  <a:srgbClr val="000000"/>
                </a:solidFill>
              </a:rPr>
              <a:t>			Helpful/cited references (next slide)</a:t>
            </a:r>
          </a:p>
          <a:p>
            <a:pPr marL="457200" lvl="1" indent="0">
              <a:buNone/>
            </a:pP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B824E306-1850-4A92-8BF6-9918C81670C1}"/>
              </a:ext>
            </a:extLst>
          </p:cNvPr>
          <p:cNvSpPr/>
          <p:nvPr/>
        </p:nvSpPr>
        <p:spPr>
          <a:xfrm rot="10800000">
            <a:off x="3657600" y="3657600"/>
            <a:ext cx="247973" cy="936389"/>
          </a:xfrm>
          <a:prstGeom prst="leftBrace">
            <a:avLst>
              <a:gd name="adj1" fmla="val 9456"/>
              <a:gd name="adj2" fmla="val 84142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5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539A8-F299-600B-5651-151C2B5A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EFFA0C00-CA7A-9801-668F-111472585453}"/>
              </a:ext>
            </a:extLst>
          </p:cNvPr>
          <p:cNvSpPr txBox="1">
            <a:spLocks/>
          </p:cNvSpPr>
          <p:nvPr/>
        </p:nvSpPr>
        <p:spPr>
          <a:xfrm>
            <a:off x="-330557" y="-76200"/>
            <a:ext cx="2768957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Slab" pitchFamily="2" charset="0"/>
                <a:cs typeface="Arial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2025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DD33A-1AE7-8363-59B2-42CF38292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668" y="20444"/>
            <a:ext cx="7625709" cy="6685156"/>
          </a:xfrm>
          <a:prstGeom prst="rect">
            <a:avLst/>
          </a:prstGeom>
          <a:effectLst>
            <a:glow rad="1397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CB165E-9BA7-AEB1-097D-BC114DB59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20444"/>
            <a:ext cx="10158952" cy="11987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C957C1-1455-71C7-0D82-37CC6B727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890" y="1219200"/>
            <a:ext cx="925558" cy="890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CB34F-531C-4A31-8480-B3FC63BE9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0448" y="1219200"/>
            <a:ext cx="3218642" cy="8720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9036A2-8D9B-6E0B-09CC-80B2AC899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3502" y="1219200"/>
            <a:ext cx="3019447" cy="647705"/>
          </a:xfrm>
          <a:prstGeom prst="rect">
            <a:avLst/>
          </a:prstGeom>
        </p:spPr>
      </p:pic>
      <p:pic>
        <p:nvPicPr>
          <p:cNvPr id="15" name="Picture 14" descr="A poster of a city&#10;&#10;AI-generated content may be incorrect.">
            <a:extLst>
              <a:ext uri="{FF2B5EF4-FFF2-40B4-BE49-F238E27FC236}">
                <a16:creationId xmlns:a16="http://schemas.microsoft.com/office/drawing/2014/main" id="{93161AF9-3224-6ADC-8163-B210874131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09832"/>
            <a:ext cx="2514600" cy="4453248"/>
          </a:xfrm>
          <a:prstGeom prst="rect">
            <a:avLst/>
          </a:prstGeom>
          <a:effectLst>
            <a:glow rad="1397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56370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8988137" cy="1044121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(Some) References: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453663"/>
            <a:ext cx="10591800" cy="4626707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l-GR" sz="1800" i="1" dirty="0">
                <a:solidFill>
                  <a:schemeClr val="tx1"/>
                </a:solidFill>
                <a:cs typeface="Times New Roman" panose="02020603050405020304" pitchFamily="18" charset="0"/>
              </a:rPr>
              <a:t>αβγ</a:t>
            </a:r>
            <a:r>
              <a:rPr lang="en-US" sz="1800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model – </a:t>
            </a:r>
            <a:r>
              <a:rPr lang="en-US" sz="1800" dirty="0" err="1">
                <a:solidFill>
                  <a:schemeClr val="tx1"/>
                </a:solidFill>
              </a:rPr>
              <a:t>V.Shiltsev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i="1" dirty="0">
                <a:solidFill>
                  <a:schemeClr val="tx1"/>
                </a:solidFill>
              </a:rPr>
              <a:t>JINST</a:t>
            </a:r>
            <a:r>
              <a:rPr lang="en-US" sz="1800" dirty="0">
                <a:solidFill>
                  <a:schemeClr val="tx1"/>
                </a:solidFill>
              </a:rPr>
              <a:t> 9 T07002 (2014).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RMP Colliders – </a:t>
            </a:r>
            <a:r>
              <a:rPr lang="en-US" sz="1800" dirty="0" err="1">
                <a:solidFill>
                  <a:schemeClr val="tx1"/>
                </a:solidFill>
              </a:rPr>
              <a:t>V.Shiltsev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F.Zimmermann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i="1" dirty="0" err="1">
                <a:solidFill>
                  <a:schemeClr val="tx1"/>
                </a:solidFill>
              </a:rPr>
              <a:t>Rev.Mod.Phys</a:t>
            </a:r>
            <a:r>
              <a:rPr lang="en-US" sz="1800" i="1" dirty="0">
                <a:solidFill>
                  <a:schemeClr val="tx1"/>
                </a:solidFill>
              </a:rPr>
              <a:t>. </a:t>
            </a:r>
            <a:r>
              <a:rPr lang="en-US" sz="1800" dirty="0">
                <a:solidFill>
                  <a:schemeClr val="tx1"/>
                </a:solidFill>
              </a:rPr>
              <a:t>(2021);  see also </a:t>
            </a:r>
            <a:r>
              <a:rPr lang="en-US" sz="1800" dirty="0" err="1">
                <a:solidFill>
                  <a:schemeClr val="tx1"/>
                </a:solidFill>
              </a:rPr>
              <a:t>arxiv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800" dirty="0" err="1">
                <a:solidFill>
                  <a:schemeClr val="tx1"/>
                </a:solidFill>
              </a:rPr>
              <a:t>NatPhys</a:t>
            </a:r>
            <a:r>
              <a:rPr lang="en-US" sz="1800" dirty="0">
                <a:solidFill>
                  <a:schemeClr val="tx1"/>
                </a:solidFill>
              </a:rPr>
              <a:t> MC – </a:t>
            </a:r>
            <a:r>
              <a:rPr lang="en-US" sz="1800" dirty="0" err="1">
                <a:solidFill>
                  <a:schemeClr val="tx1"/>
                </a:solidFill>
              </a:rPr>
              <a:t>K.Long</a:t>
            </a:r>
            <a:r>
              <a:rPr lang="en-US" sz="1800" dirty="0">
                <a:solidFill>
                  <a:schemeClr val="tx1"/>
                </a:solidFill>
              </a:rPr>
              <a:t>, et al, </a:t>
            </a:r>
            <a:r>
              <a:rPr lang="en-US" sz="1800" i="1" dirty="0">
                <a:solidFill>
                  <a:schemeClr val="tx1"/>
                </a:solidFill>
              </a:rPr>
              <a:t>Nature Physics </a:t>
            </a:r>
            <a:r>
              <a:rPr lang="en-US" sz="1800" dirty="0">
                <a:solidFill>
                  <a:schemeClr val="tx1"/>
                </a:solidFill>
              </a:rPr>
              <a:t>(2021), see also </a:t>
            </a:r>
            <a:r>
              <a:rPr lang="en-US" sz="1800" dirty="0" err="1">
                <a:solidFill>
                  <a:schemeClr val="tx1"/>
                </a:solidFill>
              </a:rPr>
              <a:t>arxiv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800" dirty="0" err="1">
                <a:solidFill>
                  <a:schemeClr val="tx1"/>
                </a:solidFill>
              </a:rPr>
              <a:t>Eloisatron</a:t>
            </a:r>
            <a:r>
              <a:rPr lang="en-US" sz="1800" dirty="0">
                <a:solidFill>
                  <a:schemeClr val="tx1"/>
                </a:solidFill>
              </a:rPr>
              <a:t> – </a:t>
            </a:r>
            <a:r>
              <a:rPr lang="en-US" sz="1800" dirty="0" err="1">
                <a:solidFill>
                  <a:schemeClr val="tx1"/>
                </a:solidFill>
              </a:rPr>
              <a:t>W.Barletta</a:t>
            </a:r>
            <a:r>
              <a:rPr lang="en-US" sz="1800" dirty="0">
                <a:solidFill>
                  <a:schemeClr val="tx1"/>
                </a:solidFill>
              </a:rPr>
              <a:t>, in </a:t>
            </a:r>
            <a:r>
              <a:rPr lang="en-US" sz="1800" i="1" dirty="0">
                <a:solidFill>
                  <a:schemeClr val="tx1"/>
                </a:solidFill>
              </a:rPr>
              <a:t>AIP Conference Proceedings</a:t>
            </a:r>
            <a:r>
              <a:rPr lang="en-US" sz="1800" dirty="0">
                <a:solidFill>
                  <a:schemeClr val="tx1"/>
                </a:solidFill>
              </a:rPr>
              <a:t>, vol. 351, no. 1, pp. 56-67(1996).</a:t>
            </a:r>
          </a:p>
          <a:p>
            <a:pPr>
              <a:buFont typeface="+mj-lt"/>
              <a:buAutoNum type="arabicPeriod"/>
            </a:pPr>
            <a:r>
              <a:rPr lang="en-US" sz="1800" dirty="0" err="1">
                <a:solidFill>
                  <a:schemeClr val="tx1"/>
                </a:solidFill>
              </a:rPr>
              <a:t>Xtal</a:t>
            </a:r>
            <a:r>
              <a:rPr lang="en-US" sz="1800" dirty="0">
                <a:solidFill>
                  <a:schemeClr val="tx1"/>
                </a:solidFill>
              </a:rPr>
              <a:t> collider – </a:t>
            </a:r>
            <a:r>
              <a:rPr lang="en-US" sz="1800" dirty="0" err="1">
                <a:solidFill>
                  <a:schemeClr val="tx1"/>
                </a:solidFill>
              </a:rPr>
              <a:t>V.Shiltsev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i="1" dirty="0">
                <a:solidFill>
                  <a:schemeClr val="tx1"/>
                </a:solidFill>
              </a:rPr>
              <a:t>Physics </a:t>
            </a:r>
            <a:r>
              <a:rPr lang="en-US" sz="1800" i="1" dirty="0" err="1">
                <a:solidFill>
                  <a:schemeClr val="tx1"/>
                </a:solidFill>
              </a:rPr>
              <a:t>Uspekhi</a:t>
            </a:r>
            <a:r>
              <a:rPr lang="en-US" sz="1800" dirty="0">
                <a:solidFill>
                  <a:schemeClr val="tx1"/>
                </a:solidFill>
              </a:rPr>
              <a:t>,</a:t>
            </a:r>
            <a:r>
              <a:rPr lang="en-US" sz="1800" i="1" dirty="0">
                <a:solidFill>
                  <a:schemeClr val="tx1"/>
                </a:solidFill>
              </a:rPr>
              <a:t> </a:t>
            </a:r>
            <a:r>
              <a:rPr lang="en-US" sz="1800" dirty="0">
                <a:solidFill>
                  <a:schemeClr val="tx1"/>
                </a:solidFill>
              </a:rPr>
              <a:t>v.55 (10), p.1033 (2012)</a:t>
            </a:r>
          </a:p>
          <a:p>
            <a:pPr>
              <a:buFont typeface="+mj-lt"/>
              <a:buAutoNum type="arabicPeriod"/>
            </a:pPr>
            <a:r>
              <a:rPr lang="en-US" sz="1800" dirty="0" err="1">
                <a:solidFill>
                  <a:schemeClr val="tx1"/>
                </a:solidFill>
              </a:rPr>
              <a:t>F.Zimmermann</a:t>
            </a:r>
            <a:r>
              <a:rPr lang="en-US" sz="1800" dirty="0">
                <a:solidFill>
                  <a:schemeClr val="tx1"/>
                </a:solidFill>
              </a:rPr>
              <a:t> – </a:t>
            </a:r>
            <a:r>
              <a:rPr lang="en-US" sz="1800" i="1" dirty="0">
                <a:solidFill>
                  <a:schemeClr val="tx1"/>
                </a:solidFill>
              </a:rPr>
              <a:t>NIMA</a:t>
            </a:r>
            <a:r>
              <a:rPr lang="en-US" sz="1800" dirty="0">
                <a:solidFill>
                  <a:schemeClr val="tx1"/>
                </a:solidFill>
              </a:rPr>
              <a:t> 909 (2018): 33-37; see also ARIES Workshops summary</a:t>
            </a:r>
          </a:p>
          <a:p>
            <a:pPr>
              <a:buFont typeface="+mj-lt"/>
              <a:buAutoNum type="arabicPeriod"/>
            </a:pPr>
            <a:r>
              <a:rPr lang="en-US" sz="1800" dirty="0" err="1">
                <a:solidFill>
                  <a:schemeClr val="tx1"/>
                </a:solidFill>
              </a:rPr>
              <a:t>T.Raubenheimer</a:t>
            </a:r>
            <a:r>
              <a:rPr lang="en-US" sz="1800" dirty="0">
                <a:solidFill>
                  <a:schemeClr val="tx1"/>
                </a:solidFill>
              </a:rPr>
              <a:t> - Phys. Rev. ST Accel. Beams 3, 121002 (2000)</a:t>
            </a:r>
          </a:p>
          <a:p>
            <a:pPr>
              <a:buFont typeface="+mj-lt"/>
              <a:buAutoNum type="arabicPeriod"/>
            </a:pPr>
            <a:r>
              <a:rPr lang="en-US" sz="1800" dirty="0" err="1">
                <a:solidFill>
                  <a:schemeClr val="tx1"/>
                </a:solidFill>
              </a:rPr>
              <a:t>D.Schulte</a:t>
            </a:r>
            <a:r>
              <a:rPr lang="en-US" sz="1800" dirty="0">
                <a:solidFill>
                  <a:schemeClr val="tx1"/>
                </a:solidFill>
              </a:rPr>
              <a:t> Plasma Colliders – </a:t>
            </a:r>
            <a:r>
              <a:rPr lang="en-US" sz="1800" i="1" dirty="0" err="1">
                <a:solidFill>
                  <a:schemeClr val="tx1"/>
                </a:solidFill>
              </a:rPr>
              <a:t>Rev.Accel.Sci.Tech</a:t>
            </a:r>
            <a:r>
              <a:rPr lang="en-US" sz="1800" i="1" dirty="0">
                <a:solidFill>
                  <a:schemeClr val="tx1"/>
                </a:solidFill>
              </a:rPr>
              <a:t>.</a:t>
            </a:r>
            <a:r>
              <a:rPr lang="en-US" sz="1800" dirty="0">
                <a:solidFill>
                  <a:schemeClr val="tx1"/>
                </a:solidFill>
              </a:rPr>
              <a:t> 9 (2016): 209-233.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Granada ALEGRO – Input to </a:t>
            </a:r>
            <a:r>
              <a:rPr lang="en-US" sz="1800" i="1" dirty="0">
                <a:solidFill>
                  <a:schemeClr val="tx1"/>
                </a:solidFill>
              </a:rPr>
              <a:t>EPPSU</a:t>
            </a:r>
            <a:r>
              <a:rPr lang="en-US" sz="1800" dirty="0">
                <a:solidFill>
                  <a:schemeClr val="tx1"/>
                </a:solidFill>
              </a:rPr>
              <a:t>, #007a (Granada, 2019)</a:t>
            </a:r>
          </a:p>
          <a:p>
            <a:pPr>
              <a:buFont typeface="+mj-lt"/>
              <a:buAutoNum type="arabicPeriod"/>
            </a:pPr>
            <a:r>
              <a:rPr lang="en-US" sz="1800" i="1" dirty="0">
                <a:solidFill>
                  <a:schemeClr val="tx1"/>
                </a:solidFill>
              </a:rPr>
              <a:t>Modern Muon Physics: Selected Issues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I.Strakovsky</a:t>
            </a:r>
            <a:r>
              <a:rPr lang="en-US" sz="1800" dirty="0">
                <a:solidFill>
                  <a:schemeClr val="tx1"/>
                </a:solidFill>
              </a:rPr>
              <a:t>, et al (Nova, 2020)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2019 Crystal Workshop - eds. </a:t>
            </a:r>
            <a:r>
              <a:rPr lang="en-US" sz="1800" dirty="0" err="1">
                <a:solidFill>
                  <a:schemeClr val="tx1"/>
                </a:solidFill>
              </a:rPr>
              <a:t>T.Tajima</a:t>
            </a:r>
            <a:r>
              <a:rPr lang="en-US" sz="1800" dirty="0">
                <a:solidFill>
                  <a:schemeClr val="tx1"/>
                </a:solidFill>
              </a:rPr>
              <a:t> et al </a:t>
            </a:r>
            <a:r>
              <a:rPr lang="en-US" sz="1800" i="1" dirty="0">
                <a:solidFill>
                  <a:schemeClr val="tx1"/>
                </a:solidFill>
              </a:rPr>
              <a:t>Beam Acceleration in Crystals and Nanostructures </a:t>
            </a:r>
            <a:r>
              <a:rPr lang="en-US" sz="1800" dirty="0">
                <a:solidFill>
                  <a:schemeClr val="tx1"/>
                </a:solidFill>
              </a:rPr>
              <a:t>(World Scientific, 2020) 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i="1" dirty="0">
                <a:solidFill>
                  <a:schemeClr val="tx1"/>
                </a:solidFill>
              </a:rPr>
              <a:t>CPT</a:t>
            </a:r>
            <a:r>
              <a:rPr lang="en-US" sz="1800" dirty="0">
                <a:solidFill>
                  <a:schemeClr val="tx1"/>
                </a:solidFill>
              </a:rPr>
              <a:t>-theorem – </a:t>
            </a:r>
            <a:r>
              <a:rPr lang="en-US" sz="1800" dirty="0" err="1">
                <a:solidFill>
                  <a:schemeClr val="tx1"/>
                </a:solidFill>
              </a:rPr>
              <a:t>V.Shiltsev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i="1" dirty="0">
                <a:solidFill>
                  <a:schemeClr val="tx1"/>
                </a:solidFill>
              </a:rPr>
              <a:t>Mod. Phys. Lett. A</a:t>
            </a:r>
            <a:r>
              <a:rPr lang="en-US" sz="1800" dirty="0">
                <a:solidFill>
                  <a:schemeClr val="tx1"/>
                </a:solidFill>
              </a:rPr>
              <a:t>, vol. 26, No. 11 (2011) pp. 761-772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Cheap magnets – </a:t>
            </a:r>
            <a:r>
              <a:rPr lang="en-US" sz="1800" dirty="0" err="1">
                <a:solidFill>
                  <a:schemeClr val="tx1"/>
                </a:solidFill>
              </a:rPr>
              <a:t>V.Kashikhin</a:t>
            </a:r>
            <a:r>
              <a:rPr lang="en-US" sz="1800" dirty="0">
                <a:solidFill>
                  <a:schemeClr val="tx1"/>
                </a:solidFill>
              </a:rPr>
              <a:t>, Fermilab beams-doc-8948 (2021) </a:t>
            </a:r>
          </a:p>
          <a:p>
            <a:pPr>
              <a:buFont typeface="+mj-lt"/>
              <a:buAutoNum type="arabicPeriod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endParaRPr lang="en-US" sz="16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6945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uilding surrounded by trees&#10;&#10;AI-generated content may be incorrect.">
            <a:extLst>
              <a:ext uri="{FF2B5EF4-FFF2-40B4-BE49-F238E27FC236}">
                <a16:creationId xmlns:a16="http://schemas.microsoft.com/office/drawing/2014/main" id="{7A569E12-7588-2175-73D7-FA70AD718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896"/>
            <a:ext cx="9982200" cy="5614988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59D31FA9-A915-0618-0013-C9E3D484F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-57329"/>
            <a:ext cx="100383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en-US" sz="7200" b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Grazie per l'attenzione!</a:t>
            </a:r>
            <a:endParaRPr kumimoji="0" lang="it-IT" altLang="en-US" sz="16600" b="1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6FE76-CF4F-59B9-DE70-8C2560312BAE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9547239">
            <a:off x="9014014" y="4689249"/>
            <a:ext cx="2829649" cy="95058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936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050">
            <a:extLst>
              <a:ext uri="{FF2B5EF4-FFF2-40B4-BE49-F238E27FC236}">
                <a16:creationId xmlns:a16="http://schemas.microsoft.com/office/drawing/2014/main" id="{1307365C-135F-1ABF-4D17-00F6C24C9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8272463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6000" dirty="0"/>
              <a:t>Scale of Numbers</a:t>
            </a:r>
          </a:p>
        </p:txBody>
      </p:sp>
      <p:sp>
        <p:nvSpPr>
          <p:cNvPr id="47107" name="Content Placeholder 3">
            <a:extLst>
              <a:ext uri="{FF2B5EF4-FFF2-40B4-BE49-F238E27FC236}">
                <a16:creationId xmlns:a16="http://schemas.microsoft.com/office/drawing/2014/main" id="{F4DD6891-66BE-3A78-48DF-4553D76C84F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09600" y="1143000"/>
            <a:ext cx="9144000" cy="555942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4000" dirty="0">
                <a:solidFill>
                  <a:srgbClr val="C00000"/>
                </a:solidFill>
                <a:latin typeface="Arial" charset="0"/>
                <a:cs typeface="Arial" charset="0"/>
              </a:rPr>
              <a:t>World’s 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Total GDP	</a:t>
            </a:r>
            <a:r>
              <a:rPr lang="en-US" sz="4000" dirty="0">
                <a:solidFill>
                  <a:srgbClr val="C00000"/>
                </a:solidFill>
                <a:latin typeface="Arial" charset="0"/>
                <a:cs typeface="Arial" charset="0"/>
              </a:rPr>
              <a:t>	  ~106,000 B$</a:t>
            </a:r>
            <a:endParaRPr lang="en-US" sz="3600" dirty="0">
              <a:solidFill>
                <a:schemeClr val="accent6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4000" dirty="0">
                <a:solidFill>
                  <a:srgbClr val="C00000"/>
                </a:solidFill>
                <a:latin typeface="Arial" charset="0"/>
                <a:cs typeface="Arial" charset="0"/>
              </a:rPr>
              <a:t>World’s 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Total R&amp;D</a:t>
            </a:r>
            <a:r>
              <a:rPr lang="en-US" sz="4000" dirty="0">
                <a:solidFill>
                  <a:srgbClr val="C00000"/>
                </a:solidFill>
                <a:latin typeface="Arial" charset="0"/>
                <a:cs typeface="Arial" charset="0"/>
              </a:rPr>
              <a:t>		      ~2,800 B$ </a:t>
            </a:r>
          </a:p>
          <a:p>
            <a:pPr lvl="1">
              <a:defRPr/>
            </a:pPr>
            <a:r>
              <a:rPr lang="en-US" sz="3200" dirty="0">
                <a:solidFill>
                  <a:srgbClr val="3333CC"/>
                </a:solidFill>
                <a:latin typeface="Arial" charset="0"/>
                <a:cs typeface="Arial" charset="0"/>
              </a:rPr>
              <a:t> that is ~2.7% of the above</a:t>
            </a:r>
          </a:p>
          <a:p>
            <a:pPr>
              <a:defRPr/>
            </a:pPr>
            <a:r>
              <a:rPr lang="en-US" sz="4000" dirty="0">
                <a:solidFill>
                  <a:srgbClr val="C00000"/>
                </a:solidFill>
                <a:latin typeface="Arial" charset="0"/>
                <a:cs typeface="Arial" charset="0"/>
              </a:rPr>
              <a:t>World’s 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Basic Sciences</a:t>
            </a:r>
            <a:r>
              <a:rPr lang="en-US" sz="4000" dirty="0">
                <a:solidFill>
                  <a:srgbClr val="C00000"/>
                </a:solidFill>
                <a:latin typeface="Arial" charset="0"/>
                <a:cs typeface="Arial" charset="0"/>
              </a:rPr>
              <a:t>	  ~400 B$ </a:t>
            </a:r>
          </a:p>
          <a:p>
            <a:pPr lvl="1">
              <a:defRPr/>
            </a:pPr>
            <a:r>
              <a:rPr lang="en-US" sz="3200" dirty="0">
                <a:solidFill>
                  <a:srgbClr val="3333CC"/>
                </a:solidFill>
                <a:latin typeface="Arial" charset="0"/>
                <a:cs typeface="Arial" charset="0"/>
              </a:rPr>
              <a:t> that is ~14% of the above</a:t>
            </a:r>
            <a:endParaRPr lang="en-US" sz="3200" i="1" dirty="0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4000" dirty="0">
                <a:solidFill>
                  <a:srgbClr val="C00000"/>
                </a:solidFill>
                <a:latin typeface="Arial" charset="0"/>
                <a:cs typeface="Arial" charset="0"/>
              </a:rPr>
              <a:t>World’s 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Particle Physics        </a:t>
            </a:r>
            <a:r>
              <a:rPr lang="en-US" sz="4000" dirty="0">
                <a:solidFill>
                  <a:srgbClr val="C00000"/>
                </a:solidFill>
                <a:latin typeface="Arial" charset="0"/>
                <a:cs typeface="Arial" charset="0"/>
              </a:rPr>
              <a:t>~4.5 B$ </a:t>
            </a:r>
          </a:p>
          <a:p>
            <a:pPr lvl="1">
              <a:defRPr/>
            </a:pPr>
            <a:r>
              <a:rPr lang="en-US" sz="3200" dirty="0">
                <a:solidFill>
                  <a:srgbClr val="3333CC"/>
                </a:solidFill>
                <a:latin typeface="Arial" charset="0"/>
                <a:cs typeface="Arial" charset="0"/>
              </a:rPr>
              <a:t> that is ~1.2% of the above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en-US" sz="3600" i="1">
                <a:latin typeface="Arial" charset="0"/>
                <a:cs typeface="Arial" charset="0"/>
              </a:rPr>
              <a:t>Very </a:t>
            </a:r>
            <a:r>
              <a:rPr lang="en-US" sz="3600" i="1" dirty="0">
                <a:latin typeface="Arial" charset="0"/>
                <a:cs typeface="Arial" charset="0"/>
              </a:rPr>
              <a:t>generous for ~16,000 researchers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en-US" sz="3200" i="1" dirty="0">
                <a:solidFill>
                  <a:srgbClr val="000099"/>
                </a:solidFill>
                <a:latin typeface="Arial" charset="0"/>
                <a:cs typeface="Arial" charset="0"/>
              </a:rPr>
              <a:t>    (about 0.2% of ~8 million in the R&amp;D sector)</a:t>
            </a:r>
          </a:p>
          <a:p>
            <a:pPr lvl="1">
              <a:defRPr/>
            </a:pPr>
            <a:endParaRPr lang="en-US" sz="3600" i="1" dirty="0">
              <a:solidFill>
                <a:srgbClr val="3333CC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 descr="A cover of a magazine&#10;&#10;AI-generated content may be incorrect.">
            <a:extLst>
              <a:ext uri="{FF2B5EF4-FFF2-40B4-BE49-F238E27FC236}">
                <a16:creationId xmlns:a16="http://schemas.microsoft.com/office/drawing/2014/main" id="{E444C7EC-CDD4-B9D2-D7D3-A9FC1FD8F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0"/>
            <a:ext cx="2438400" cy="307882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050">
            <a:extLst>
              <a:ext uri="{FF2B5EF4-FFF2-40B4-BE49-F238E27FC236}">
                <a16:creationId xmlns:a16="http://schemas.microsoft.com/office/drawing/2014/main" id="{ED2064E2-4F46-679B-9DB2-23C3553BA0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775"/>
            <a:ext cx="8289925" cy="6365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400" dirty="0"/>
              <a:t>“Really Big” Accelerator</a:t>
            </a:r>
          </a:p>
        </p:txBody>
      </p:sp>
      <p:sp>
        <p:nvSpPr>
          <p:cNvPr id="49155" name="Content Placeholder 3">
            <a:extLst>
              <a:ext uri="{FF2B5EF4-FFF2-40B4-BE49-F238E27FC236}">
                <a16:creationId xmlns:a16="http://schemas.microsoft.com/office/drawing/2014/main" id="{EDB494EB-940B-CA0A-B171-2B3B849B8F7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524000" y="1066800"/>
            <a:ext cx="9144000" cy="5559425"/>
          </a:xfrm>
        </p:spPr>
        <p:txBody>
          <a:bodyPr/>
          <a:lstStyle/>
          <a:p>
            <a:r>
              <a:rPr lang="en-US" altLang="en-US" sz="4000" dirty="0">
                <a:solidFill>
                  <a:srgbClr val="C00000"/>
                </a:solidFill>
                <a:latin typeface="Arial" panose="020B0604020202020204" pitchFamily="34" charset="0"/>
              </a:rPr>
              <a:t>Even in the most successful </a:t>
            </a:r>
            <a:r>
              <a:rPr lang="en-US" altLang="en-US" sz="4000" dirty="0" err="1">
                <a:solidFill>
                  <a:srgbClr val="C00000"/>
                </a:solidFill>
                <a:latin typeface="Arial" panose="020B0604020202020204" pitchFamily="34" charset="0"/>
              </a:rPr>
              <a:t>scenatrio</a:t>
            </a:r>
            <a:r>
              <a:rPr lang="en-US" altLang="en-US" sz="4000" dirty="0">
                <a:solidFill>
                  <a:srgbClr val="C00000"/>
                </a:solidFill>
                <a:latin typeface="Arial" panose="020B0604020202020204" pitchFamily="34" charset="0"/>
              </a:rPr>
              <a:t>  </a:t>
            </a:r>
          </a:p>
          <a:p>
            <a:pPr lvl="1"/>
            <a:r>
              <a:rPr lang="en-US" altLang="en-US" sz="3200" dirty="0">
                <a:solidFill>
                  <a:srgbClr val="3333CC"/>
                </a:solidFill>
                <a:latin typeface="Arial" panose="020B0604020202020204" pitchFamily="34" charset="0"/>
              </a:rPr>
              <a:t> fully international project</a:t>
            </a:r>
            <a:endParaRPr lang="ru-RU" altLang="en-US" sz="3200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lvl="1"/>
            <a:r>
              <a:rPr lang="ru-RU" altLang="en-US" sz="3200" dirty="0">
                <a:solidFill>
                  <a:srgbClr val="3333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>
                <a:solidFill>
                  <a:srgbClr val="3333CC"/>
                </a:solidFill>
                <a:latin typeface="Arial" panose="020B0604020202020204" pitchFamily="34" charset="0"/>
              </a:rPr>
              <a:t>construction over</a:t>
            </a:r>
            <a:r>
              <a:rPr lang="ru-RU" altLang="en-US" sz="3200" dirty="0">
                <a:solidFill>
                  <a:srgbClr val="3333CC"/>
                </a:solidFill>
                <a:latin typeface="Arial" panose="020B0604020202020204" pitchFamily="34" charset="0"/>
              </a:rPr>
              <a:t> 10 </a:t>
            </a:r>
            <a:r>
              <a:rPr lang="en-US" altLang="en-US" sz="3200" dirty="0">
                <a:solidFill>
                  <a:srgbClr val="3333CC"/>
                </a:solidFill>
                <a:latin typeface="Arial" panose="020B0604020202020204" pitchFamily="34" charset="0"/>
              </a:rPr>
              <a:t>years			</a:t>
            </a:r>
            <a:endParaRPr lang="ru-RU" altLang="en-US" sz="3200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lvl="1"/>
            <a:r>
              <a:rPr lang="ru-RU" altLang="en-US" sz="3200" dirty="0">
                <a:solidFill>
                  <a:srgbClr val="3333CC"/>
                </a:solidFill>
                <a:latin typeface="Arial" panose="020B0604020202020204" pitchFamily="34" charset="0"/>
              </a:rPr>
              <a:t>30% </a:t>
            </a:r>
            <a:r>
              <a:rPr lang="en-US" altLang="en-US" sz="3200" dirty="0">
                <a:solidFill>
                  <a:srgbClr val="3333CC"/>
                </a:solidFill>
                <a:latin typeface="Arial" panose="020B0604020202020204" pitchFamily="34" charset="0"/>
              </a:rPr>
              <a:t>all resources</a:t>
            </a:r>
            <a:r>
              <a:rPr lang="ru-RU" altLang="en-US" sz="3200" dirty="0">
                <a:solidFill>
                  <a:srgbClr val="3333CC"/>
                </a:solidFill>
                <a:latin typeface="Arial" panose="020B0604020202020204" pitchFamily="34" charset="0"/>
              </a:rPr>
              <a:t> (1</a:t>
            </a:r>
            <a:r>
              <a:rPr lang="en-US" altLang="en-US" sz="3200" dirty="0">
                <a:solidFill>
                  <a:srgbClr val="3333CC"/>
                </a:solidFill>
                <a:latin typeface="Arial" panose="020B0604020202020204" pitchFamily="34" charset="0"/>
              </a:rPr>
              <a:t>.5B$/yr</a:t>
            </a:r>
            <a:r>
              <a:rPr lang="ru-RU" altLang="en-US" sz="3200" dirty="0">
                <a:solidFill>
                  <a:srgbClr val="3333CC"/>
                </a:solidFill>
                <a:latin typeface="Arial" panose="020B0604020202020204" pitchFamily="34" charset="0"/>
              </a:rPr>
              <a:t>) </a:t>
            </a:r>
            <a:endParaRPr lang="en-US" altLang="en-US" sz="3200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r>
              <a:rPr lang="en-US" altLang="en-US" sz="4000" dirty="0">
                <a:solidFill>
                  <a:srgbClr val="C00000"/>
                </a:solidFill>
                <a:latin typeface="Arial" panose="020B0604020202020204" pitchFamily="34" charset="0"/>
              </a:rPr>
              <a:t>Key cost drivers are  </a:t>
            </a:r>
          </a:p>
          <a:p>
            <a:pPr lvl="1"/>
            <a:r>
              <a:rPr lang="en-US" altLang="en-US" sz="3200" dirty="0">
                <a:solidFill>
                  <a:srgbClr val="3333CC"/>
                </a:solidFill>
                <a:latin typeface="Arial" panose="020B0604020202020204" pitchFamily="34" charset="0"/>
              </a:rPr>
              <a:t> Length of the tunnel</a:t>
            </a:r>
            <a:endParaRPr lang="ru-RU" altLang="en-US" sz="3200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lvl="1"/>
            <a:r>
              <a:rPr lang="ru-RU" altLang="en-US" sz="3200" dirty="0">
                <a:solidFill>
                  <a:srgbClr val="3333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>
                <a:solidFill>
                  <a:srgbClr val="3333CC"/>
                </a:solidFill>
                <a:latin typeface="Arial" panose="020B0604020202020204" pitchFamily="34" charset="0"/>
              </a:rPr>
              <a:t>Cost of the accelerating elements</a:t>
            </a:r>
            <a:endParaRPr lang="ru-RU" altLang="en-US" sz="3200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lvl="1"/>
            <a:r>
              <a:rPr lang="ru-RU" altLang="en-US" sz="3200" dirty="0">
                <a:solidFill>
                  <a:srgbClr val="3333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>
                <a:solidFill>
                  <a:srgbClr val="3333CC"/>
                </a:solidFill>
                <a:latin typeface="Arial" panose="020B0604020202020204" pitchFamily="34" charset="0"/>
              </a:rPr>
              <a:t>Total accelerator site electric power </a:t>
            </a:r>
          </a:p>
          <a:p>
            <a:pPr lvl="1"/>
            <a:endParaRPr lang="en-US" altLang="en-US" sz="3600" i="1" dirty="0">
              <a:solidFill>
                <a:srgbClr val="3333CC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A31A94-20A5-C771-02E8-267CF1CFE690}"/>
              </a:ext>
            </a:extLst>
          </p:cNvPr>
          <p:cNvSpPr txBox="1"/>
          <p:nvPr/>
        </p:nvSpPr>
        <p:spPr>
          <a:xfrm>
            <a:off x="9220200" y="2543492"/>
            <a:ext cx="22113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~20 B$</a:t>
            </a:r>
          </a:p>
        </p:txBody>
      </p:sp>
      <p:sp>
        <p:nvSpPr>
          <p:cNvPr id="49159" name="Right Arrow 7">
            <a:extLst>
              <a:ext uri="{FF2B5EF4-FFF2-40B4-BE49-F238E27FC236}">
                <a16:creationId xmlns:a16="http://schemas.microsoft.com/office/drawing/2014/main" id="{A8B38821-F279-4CBA-D6D0-A830D7DC4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1894204"/>
            <a:ext cx="549275" cy="19446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635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050">
            <a:extLst>
              <a:ext uri="{FF2B5EF4-FFF2-40B4-BE49-F238E27FC236}">
                <a16:creationId xmlns:a16="http://schemas.microsoft.com/office/drawing/2014/main" id="{097CDF21-EEBC-B3E8-8948-257C71BA50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-33338"/>
            <a:ext cx="8915400" cy="838201"/>
          </a:xfrm>
        </p:spPr>
        <p:txBody>
          <a:bodyPr/>
          <a:lstStyle/>
          <a:p>
            <a:pPr>
              <a:defRPr/>
            </a:pPr>
            <a:r>
              <a:rPr lang="en-US" dirty="0"/>
              <a:t>Defining the “Phase-Space”</a:t>
            </a:r>
          </a:p>
        </p:txBody>
      </p:sp>
      <p:sp>
        <p:nvSpPr>
          <p:cNvPr id="47107" name="Content Placeholder 3">
            <a:extLst>
              <a:ext uri="{FF2B5EF4-FFF2-40B4-BE49-F238E27FC236}">
                <a16:creationId xmlns:a16="http://schemas.microsoft.com/office/drawing/2014/main" id="{BB6350B4-8D4F-B2BF-86B7-400478176B7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21080" y="990600"/>
            <a:ext cx="9875520" cy="555942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C00000"/>
                </a:solidFill>
                <a:latin typeface="Arial" charset="0"/>
                <a:cs typeface="Arial" charset="0"/>
              </a:rPr>
              <a:t>We want “Interesting Physics”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3600" dirty="0">
                <a:solidFill>
                  <a:schemeClr val="accent6"/>
                </a:solidFill>
                <a:latin typeface="Arial" charset="0"/>
                <a:cs typeface="Arial" charset="0"/>
              </a:rPr>
              <a:t> </a:t>
            </a:r>
            <a:r>
              <a:rPr lang="en-US" sz="3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Physics</a:t>
            </a:r>
            <a:r>
              <a:rPr lang="en-US" sz="3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Symbol"/>
              </a:rPr>
              <a:t> log(</a:t>
            </a:r>
            <a:r>
              <a:rPr lang="en-US" sz="3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Symbol"/>
              </a:rPr>
              <a:t>Energy</a:t>
            </a:r>
            <a:r>
              <a:rPr lang="en-US" sz="3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Symbol"/>
              </a:rPr>
              <a:t>)</a:t>
            </a:r>
            <a:endParaRPr lang="en-US" sz="36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3600" dirty="0">
                <a:solidFill>
                  <a:schemeClr val="accent6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100-1000+ </a:t>
            </a:r>
            <a:r>
              <a:rPr lang="en-US" sz="36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TeV</a:t>
            </a:r>
            <a:r>
              <a:rPr lang="en-US" sz="3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600" dirty="0">
                <a:solidFill>
                  <a:schemeClr val="accent6"/>
                </a:solidFill>
                <a:latin typeface="Arial" charset="0"/>
                <a:cs typeface="Arial" charset="0"/>
              </a:rPr>
              <a:t>(10-100 × LHC) 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3600" dirty="0">
                <a:solidFill>
                  <a:schemeClr val="accent6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decent luminosity</a:t>
            </a:r>
          </a:p>
          <a:p>
            <a:pPr>
              <a:defRPr/>
            </a:pPr>
            <a:r>
              <a:rPr lang="en-US" sz="4000" dirty="0">
                <a:solidFill>
                  <a:srgbClr val="C00000"/>
                </a:solidFill>
                <a:latin typeface="Arial" charset="0"/>
                <a:cs typeface="Arial" charset="0"/>
              </a:rPr>
              <a:t>… but we should “live within means”: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3600" dirty="0">
                <a:solidFill>
                  <a:srgbClr val="3333CC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&lt; 10 B$</a:t>
            </a:r>
            <a:endParaRPr lang="en-US" sz="3600" i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360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&lt; 10 km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360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Symbol"/>
              </a:rPr>
              <a:t> &lt; 10 MW (beam power, ~100MW total)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1183B-78E6-62A7-173A-2168D546B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 Example of “Over the Limit”</a:t>
            </a:r>
          </a:p>
        </p:txBody>
      </p:sp>
      <p:pic>
        <p:nvPicPr>
          <p:cNvPr id="51204" name="Picture 1">
            <a:extLst>
              <a:ext uri="{FF2B5EF4-FFF2-40B4-BE49-F238E27FC236}">
                <a16:creationId xmlns:a16="http://schemas.microsoft.com/office/drawing/2014/main" id="{FB611DC4-9E48-C7C5-930C-2BC5C11BD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159" y="1073945"/>
            <a:ext cx="5683250" cy="54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2">
            <a:extLst>
              <a:ext uri="{FF2B5EF4-FFF2-40B4-BE49-F238E27FC236}">
                <a16:creationId xmlns:a16="http://schemas.microsoft.com/office/drawing/2014/main" id="{E8064A97-CB16-758F-85D2-B0A6D491BE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76" y="919164"/>
            <a:ext cx="1806575" cy="1647825"/>
          </a:xfrm>
          <a:noFill/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1207C6-2CDE-9309-7AB9-C3A7E6DA0787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-640556" y="2407444"/>
            <a:ext cx="6597650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3200" kern="0" dirty="0">
                <a:solidFill>
                  <a:srgbClr val="C00000"/>
                </a:solidFill>
                <a:latin typeface="Arial" charset="0"/>
                <a:cs typeface="Arial" charset="0"/>
              </a:rPr>
              <a:t>“</a:t>
            </a:r>
            <a:r>
              <a:rPr lang="en-US" sz="3200" kern="0" dirty="0" err="1">
                <a:solidFill>
                  <a:srgbClr val="C00000"/>
                </a:solidFill>
                <a:latin typeface="Arial" charset="0"/>
                <a:cs typeface="Arial" charset="0"/>
              </a:rPr>
              <a:t>globaltron</a:t>
            </a:r>
            <a:r>
              <a:rPr lang="en-US" sz="3200" kern="0" dirty="0">
                <a:solidFill>
                  <a:srgbClr val="C00000"/>
                </a:solidFill>
                <a:latin typeface="Arial" charset="0"/>
                <a:cs typeface="Arial" charset="0"/>
              </a:rPr>
              <a:t>”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800" kern="0" dirty="0">
                <a:solidFill>
                  <a:srgbClr val="3333CC"/>
                </a:solidFill>
                <a:latin typeface="Arial" charset="0"/>
                <a:cs typeface="Arial" charset="0"/>
              </a:rPr>
              <a:t> 40,000 km 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800" kern="0" dirty="0">
                <a:solidFill>
                  <a:srgbClr val="3333CC"/>
                </a:solidFill>
                <a:latin typeface="Arial" charset="0"/>
                <a:cs typeface="Arial" charset="0"/>
              </a:rPr>
              <a:t>&gt;&gt; 1000 B$</a:t>
            </a:r>
            <a:endParaRPr lang="en-US" sz="2800" i="1" kern="0" dirty="0">
              <a:solidFill>
                <a:srgbClr val="3333CC"/>
              </a:solidFill>
              <a:latin typeface="Arial" charset="0"/>
              <a:cs typeface="Arial" charset="0"/>
            </a:endParaRPr>
          </a:p>
        </p:txBody>
      </p:sp>
      <p:sp>
        <p:nvSpPr>
          <p:cNvPr id="51208" name="Text Box 79">
            <a:extLst>
              <a:ext uri="{FF2B5EF4-FFF2-40B4-BE49-F238E27FC236}">
                <a16:creationId xmlns:a16="http://schemas.microsoft.com/office/drawing/2014/main" id="{DC7E98E0-6348-CE09-7E69-0DCDB58D1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4576" y="2597150"/>
            <a:ext cx="1216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CC"/>
                </a:solidFill>
              </a:rPr>
              <a:t>E.Fermi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6A045-E61B-C481-928D-CFDC45992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95" y="-46039"/>
            <a:ext cx="10058400" cy="1066800"/>
          </a:xfrm>
        </p:spPr>
        <p:txBody>
          <a:bodyPr/>
          <a:lstStyle/>
          <a:p>
            <a:pPr>
              <a:defRPr/>
            </a:pPr>
            <a:r>
              <a:rPr lang="en-US" dirty="0"/>
              <a:t>Another “Too Big of  a Machine”</a:t>
            </a:r>
          </a:p>
        </p:txBody>
      </p:sp>
      <p:pic>
        <p:nvPicPr>
          <p:cNvPr id="52228" name="Picture 2">
            <a:extLst>
              <a:ext uri="{FF2B5EF4-FFF2-40B4-BE49-F238E27FC236}">
                <a16:creationId xmlns:a16="http://schemas.microsoft.com/office/drawing/2014/main" id="{E9E7676C-2B13-8EDA-7C7D-36C4FA69F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1" y="822326"/>
            <a:ext cx="6977063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19" name="Picture 3">
            <a:extLst>
              <a:ext uri="{FF2B5EF4-FFF2-40B4-BE49-F238E27FC236}">
                <a16:creationId xmlns:a16="http://schemas.microsoft.com/office/drawing/2014/main" id="{EA31FF07-7981-48D0-2384-827F20E15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6727" y="2447087"/>
            <a:ext cx="1905000" cy="1524000"/>
          </a:xfrm>
          <a:prstGeom prst="round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pic>
        <p:nvPicPr>
          <p:cNvPr id="52230" name="Picture 4">
            <a:extLst>
              <a:ext uri="{FF2B5EF4-FFF2-40B4-BE49-F238E27FC236}">
                <a16:creationId xmlns:a16="http://schemas.microsoft.com/office/drawing/2014/main" id="{A6E9B5D1-7825-F1D2-D7B8-15F05B38E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6" y="817563"/>
            <a:ext cx="17176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D1170D5-F275-C9D8-03BE-8AE8E9E2DF4C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-791368" y="2407444"/>
            <a:ext cx="659765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3200" kern="0" dirty="0">
                <a:solidFill>
                  <a:srgbClr val="C00000"/>
                </a:solidFill>
                <a:latin typeface="Arial" charset="0"/>
                <a:cs typeface="Arial" charset="0"/>
              </a:rPr>
              <a:t>VLHC or “</a:t>
            </a:r>
            <a:r>
              <a:rPr lang="en-US" sz="3200" i="1" kern="0" dirty="0" err="1">
                <a:solidFill>
                  <a:srgbClr val="C00000"/>
                </a:solidFill>
                <a:latin typeface="Arial" charset="0"/>
                <a:cs typeface="Arial" charset="0"/>
              </a:rPr>
              <a:t>pipetron</a:t>
            </a:r>
            <a:r>
              <a:rPr lang="en-US" sz="3200" kern="0" dirty="0">
                <a:solidFill>
                  <a:srgbClr val="C00000"/>
                </a:solidFill>
                <a:latin typeface="Arial" charset="0"/>
                <a:cs typeface="Arial" charset="0"/>
              </a:rPr>
              <a:t>”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800" kern="0" dirty="0">
                <a:solidFill>
                  <a:srgbClr val="3333CC"/>
                </a:solidFill>
                <a:latin typeface="Arial" charset="0"/>
                <a:cs typeface="Arial" charset="0"/>
              </a:rPr>
              <a:t> 233 km , &gt;10 B$</a:t>
            </a:r>
          </a:p>
        </p:txBody>
      </p:sp>
      <p:sp>
        <p:nvSpPr>
          <p:cNvPr id="52233" name="Text Box 79">
            <a:extLst>
              <a:ext uri="{FF2B5EF4-FFF2-40B4-BE49-F238E27FC236}">
                <a16:creationId xmlns:a16="http://schemas.microsoft.com/office/drawing/2014/main" id="{C3FAB828-A2C4-9DB3-AF1D-B055E9F14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7576" y="2936876"/>
            <a:ext cx="1216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CC"/>
                </a:solidFill>
              </a:rPr>
              <a:t>G.W.Foster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B6F206-EB9C-453C-B1BA-B7C17CEFD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sp>
        <p:nvSpPr>
          <p:cNvPr id="55298" name="Rectangle 2">
            <a:extLst>
              <a:ext uri="{FF2B5EF4-FFF2-40B4-BE49-F238E27FC236}">
                <a16:creationId xmlns:a16="http://schemas.microsoft.com/office/drawing/2014/main" id="{7B2E0830-7637-800C-6C7E-4F530BD1F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675" y="71438"/>
            <a:ext cx="7239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600" b="0">
              <a:latin typeface="Times" panose="02020603050405020304" pitchFamily="18" charset="0"/>
            </a:endParaRPr>
          </a:p>
        </p:txBody>
      </p:sp>
      <p:sp>
        <p:nvSpPr>
          <p:cNvPr id="2428931" name="Rectangle 3">
            <a:extLst>
              <a:ext uri="{FF2B5EF4-FFF2-40B4-BE49-F238E27FC236}">
                <a16:creationId xmlns:a16="http://schemas.microsoft.com/office/drawing/2014/main" id="{BF342CFC-9150-DC7A-86EC-C926945C51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95600" y="1"/>
            <a:ext cx="7162800" cy="563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Excitation of Plasma Waves</a:t>
            </a:r>
          </a:p>
        </p:txBody>
      </p:sp>
      <p:pic>
        <p:nvPicPr>
          <p:cNvPr id="55300" name="Picture 71">
            <a:extLst>
              <a:ext uri="{FF2B5EF4-FFF2-40B4-BE49-F238E27FC236}">
                <a16:creationId xmlns:a16="http://schemas.microsoft.com/office/drawing/2014/main" id="{7AEB88FC-C279-37B4-77F6-EE9F7295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95363"/>
            <a:ext cx="921226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Oval 72">
            <a:extLst>
              <a:ext uri="{FF2B5EF4-FFF2-40B4-BE49-F238E27FC236}">
                <a16:creationId xmlns:a16="http://schemas.microsoft.com/office/drawing/2014/main" id="{F4E7EE2B-1D7F-15B0-FB09-3873CDEDD52F}"/>
              </a:ext>
            </a:extLst>
          </p:cNvPr>
          <p:cNvSpPr>
            <a:spLocks noChangeArrowheads="1"/>
          </p:cNvSpPr>
          <p:nvPr/>
        </p:nvSpPr>
        <p:spPr bwMode="auto">
          <a:xfrm rot="20460000">
            <a:off x="9024938" y="1128713"/>
            <a:ext cx="449262" cy="3224212"/>
          </a:xfrm>
          <a:prstGeom prst="ellipse">
            <a:avLst/>
          </a:prstGeom>
          <a:solidFill>
            <a:srgbClr val="FF0000">
              <a:alpha val="41176"/>
            </a:srgbClr>
          </a:solidFill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302" name="Line 73">
            <a:extLst>
              <a:ext uri="{FF2B5EF4-FFF2-40B4-BE49-F238E27FC236}">
                <a16:creationId xmlns:a16="http://schemas.microsoft.com/office/drawing/2014/main" id="{7707D19C-3648-4A03-2057-AB572F3079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729663" y="1093788"/>
            <a:ext cx="98901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3" name="Text Box 105">
            <a:extLst>
              <a:ext uri="{FF2B5EF4-FFF2-40B4-BE49-F238E27FC236}">
                <a16:creationId xmlns:a16="http://schemas.microsoft.com/office/drawing/2014/main" id="{7D9F34A8-DD69-2A2B-3D80-83F75720C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0413"/>
            <a:ext cx="406558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i="1">
                <a:latin typeface="Arial" panose="020B0604020202020204" pitchFamily="34" charset="0"/>
              </a:rPr>
              <a:t>Idea- Tajima &amp; Dawson, Phys. Rev. Lett. (1979)</a:t>
            </a:r>
          </a:p>
        </p:txBody>
      </p:sp>
      <p:graphicFrame>
        <p:nvGraphicFramePr>
          <p:cNvPr id="55304" name="AutoShape 2">
            <a:extLst>
              <a:ext uri="{FF2B5EF4-FFF2-40B4-BE49-F238E27FC236}">
                <a16:creationId xmlns:a16="http://schemas.microsoft.com/office/drawing/2014/main" id="{07CAC07B-6B10-1D4C-C43F-A91E6C9D5E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1" y="1524001"/>
          <a:ext cx="332422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0" imgH="0" progId="Equation.3">
                  <p:embed/>
                </p:oleObj>
              </mc:Choice>
              <mc:Fallback>
                <p:oleObj name="Equation" r:id="rId5" imgW="0" imgH="0" progId="Equation.3">
                  <p:embed/>
                  <p:pic>
                    <p:nvPicPr>
                      <p:cNvPr id="55304" name="AutoShape 2">
                        <a:extLst>
                          <a:ext uri="{FF2B5EF4-FFF2-40B4-BE49-F238E27FC236}">
                            <a16:creationId xmlns:a16="http://schemas.microsoft.com/office/drawing/2014/main" id="{07CAC07B-6B10-1D4C-C43F-A91E6C9D5E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1" y="1524001"/>
                        <a:ext cx="3324225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0" name="Text Box 109">
            <a:extLst>
              <a:ext uri="{FF2B5EF4-FFF2-40B4-BE49-F238E27FC236}">
                <a16:creationId xmlns:a16="http://schemas.microsoft.com/office/drawing/2014/main" id="{866C8358-029A-535B-B5AF-61EB25EBE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714" y="673101"/>
            <a:ext cx="2776537" cy="581025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accent6"/>
                </a:solidFill>
                <a:latin typeface="Arial" pitchFamily="34" charset="0"/>
              </a:rPr>
              <a:t>Plasma wave: electron density perturbation</a:t>
            </a:r>
          </a:p>
        </p:txBody>
      </p:sp>
      <p:graphicFrame>
        <p:nvGraphicFramePr>
          <p:cNvPr id="55306" name="AutoShape 3">
            <a:extLst>
              <a:ext uri="{FF2B5EF4-FFF2-40B4-BE49-F238E27FC236}">
                <a16:creationId xmlns:a16="http://schemas.microsoft.com/office/drawing/2014/main" id="{2BAB7D84-E820-7422-A482-3AC4F42227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3800" y="6248400"/>
          <a:ext cx="496888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0" imgH="0" progId="Equation.3">
                  <p:embed/>
                </p:oleObj>
              </mc:Choice>
              <mc:Fallback>
                <p:oleObj name="Equation" r:id="rId6" imgW="0" imgH="0" progId="Equation.3">
                  <p:embed/>
                  <p:pic>
                    <p:nvPicPr>
                      <p:cNvPr id="55306" name="AutoShape 3">
                        <a:extLst>
                          <a:ext uri="{FF2B5EF4-FFF2-40B4-BE49-F238E27FC236}">
                            <a16:creationId xmlns:a16="http://schemas.microsoft.com/office/drawing/2014/main" id="{2BAB7D84-E820-7422-A482-3AC4F42227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6248400"/>
                        <a:ext cx="496888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7" name="Line 116">
            <a:extLst>
              <a:ext uri="{FF2B5EF4-FFF2-40B4-BE49-F238E27FC236}">
                <a16:creationId xmlns:a16="http://schemas.microsoft.com/office/drawing/2014/main" id="{4A1BB3D4-B091-827D-0438-E4C239EE9259}"/>
              </a:ext>
            </a:extLst>
          </p:cNvPr>
          <p:cNvSpPr>
            <a:spLocks noChangeShapeType="1"/>
          </p:cNvSpPr>
          <p:nvPr/>
        </p:nvSpPr>
        <p:spPr bwMode="auto">
          <a:xfrm rot="21480000">
            <a:off x="6488114" y="1271589"/>
            <a:ext cx="1387475" cy="46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8" name="Text Box 117">
            <a:extLst>
              <a:ext uri="{FF2B5EF4-FFF2-40B4-BE49-F238E27FC236}">
                <a16:creationId xmlns:a16="http://schemas.microsoft.com/office/drawing/2014/main" id="{82C59904-DD0A-4185-02FA-86651E05B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6100" y="717551"/>
            <a:ext cx="2501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0">
                <a:solidFill>
                  <a:srgbClr val="C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Laser/beam pulse  ~ </a:t>
            </a:r>
            <a:r>
              <a:rPr lang="en-US" altLang="en-US" sz="1600" b="0" baseline="-25000">
                <a:solidFill>
                  <a:srgbClr val="C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p</a:t>
            </a:r>
            <a:r>
              <a:rPr lang="en-US" altLang="en-US" sz="1600" b="0">
                <a:solidFill>
                  <a:srgbClr val="C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/c </a:t>
            </a:r>
          </a:p>
        </p:txBody>
      </p:sp>
      <p:sp>
        <p:nvSpPr>
          <p:cNvPr id="55309" name="Line 24">
            <a:extLst>
              <a:ext uri="{FF2B5EF4-FFF2-40B4-BE49-F238E27FC236}">
                <a16:creationId xmlns:a16="http://schemas.microsoft.com/office/drawing/2014/main" id="{27C4B653-0528-EF8B-2A24-9F077F9D7A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6751" y="4425950"/>
            <a:ext cx="4556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5310" name="AutoShape 4">
            <a:extLst>
              <a:ext uri="{FF2B5EF4-FFF2-40B4-BE49-F238E27FC236}">
                <a16:creationId xmlns:a16="http://schemas.microsoft.com/office/drawing/2014/main" id="{C0340188-DA5B-94A4-6FDB-AB57771B91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1600" y="4038600"/>
          <a:ext cx="12192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0" imgH="0" progId="Equation.3">
                  <p:embed/>
                </p:oleObj>
              </mc:Choice>
              <mc:Fallback>
                <p:oleObj name="Equation" r:id="rId7" imgW="0" imgH="0" progId="Equation.3">
                  <p:embed/>
                  <p:pic>
                    <p:nvPicPr>
                      <p:cNvPr id="55310" name="AutoShape 4">
                        <a:extLst>
                          <a:ext uri="{FF2B5EF4-FFF2-40B4-BE49-F238E27FC236}">
                            <a16:creationId xmlns:a16="http://schemas.microsoft.com/office/drawing/2014/main" id="{C0340188-DA5B-94A4-6FDB-AB57771B91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4038600"/>
                        <a:ext cx="12192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">
            <a:extLst>
              <a:ext uri="{FF2B5EF4-FFF2-40B4-BE49-F238E27FC236}">
                <a16:creationId xmlns:a16="http://schemas.microsoft.com/office/drawing/2014/main" id="{AC8903C9-D97B-734D-85BB-4E4108D34E9B}"/>
              </a:ext>
            </a:extLst>
          </p:cNvPr>
          <p:cNvSpPr txBox="1">
            <a:spLocks noChangeArrowheads="1"/>
          </p:cNvSpPr>
          <p:nvPr/>
        </p:nvSpPr>
        <p:spPr>
          <a:xfrm>
            <a:off x="5853114" y="5483226"/>
            <a:ext cx="5576886" cy="130651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Option B:</a:t>
            </a:r>
          </a:p>
          <a:p>
            <a:pPr algn="ctr" eaLnBrk="0" hangingPunct="0">
              <a:defRPr/>
            </a:pPr>
            <a:r>
              <a:rPr lang="en-US" sz="2800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Short intense laser pulse</a:t>
            </a:r>
          </a:p>
          <a:p>
            <a:pPr algn="ctr" eaLnBrk="0" hangingPunct="0">
              <a:defRPr/>
            </a:pPr>
            <a:r>
              <a:rPr lang="en-US" sz="2800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~10</a:t>
            </a:r>
            <a:r>
              <a:rPr lang="en-US" sz="2800" kern="0" baseline="3000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17</a:t>
            </a:r>
            <a:r>
              <a:rPr lang="en-US" sz="2800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cm</a:t>
            </a:r>
            <a:r>
              <a:rPr lang="en-US" sz="2800" kern="0" baseline="3000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-3</a:t>
            </a:r>
            <a:r>
              <a:rPr lang="en-US" sz="2800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, 30 GV/m, </a:t>
            </a:r>
            <a:r>
              <a:rPr lang="el-GR" sz="2800" kern="0" dirty="0">
                <a:solidFill>
                  <a:schemeClr val="accent6"/>
                </a:solidFill>
                <a:cs typeface="Times New Roman" pitchFamily="18" charset="0"/>
              </a:rPr>
              <a:t>λ</a:t>
            </a:r>
            <a:r>
              <a:rPr lang="en-US" sz="2800" kern="0" baseline="-25000" dirty="0">
                <a:solidFill>
                  <a:schemeClr val="accent6"/>
                </a:solidFill>
                <a:cs typeface="Times New Roman" pitchFamily="18" charset="0"/>
              </a:rPr>
              <a:t>p</a:t>
            </a:r>
            <a:r>
              <a:rPr lang="en-US" sz="2800" kern="0" dirty="0">
                <a:solidFill>
                  <a:schemeClr val="accent6"/>
                </a:solidFill>
                <a:cs typeface="Times New Roman" pitchFamily="18" charset="0"/>
              </a:rPr>
              <a:t>~100</a:t>
            </a:r>
            <a:r>
              <a:rPr lang="el-GR" sz="2800" kern="0" dirty="0">
                <a:solidFill>
                  <a:schemeClr val="accent6"/>
                </a:solidFill>
                <a:cs typeface="Times New Roman" pitchFamily="18" charset="0"/>
              </a:rPr>
              <a:t>μ</a:t>
            </a:r>
            <a:r>
              <a:rPr lang="en-US" sz="2800" kern="0" dirty="0">
                <a:solidFill>
                  <a:schemeClr val="accent6"/>
                </a:solidFill>
                <a:cs typeface="Times New Roman" pitchFamily="18" charset="0"/>
              </a:rPr>
              <a:t>m </a:t>
            </a:r>
            <a:endParaRPr lang="en-US" sz="2800" kern="0" dirty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en-US" sz="2800" kern="0" dirty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063A9C61-1DC0-0986-A53D-1DDB14D3386C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5476876"/>
            <a:ext cx="5430838" cy="138112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Option A:</a:t>
            </a:r>
          </a:p>
          <a:p>
            <a:pPr algn="ctr" eaLnBrk="0" hangingPunct="0">
              <a:defRPr/>
            </a:pPr>
            <a:r>
              <a:rPr lang="en-US" sz="28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Short intense e-/e+/p bunch</a:t>
            </a:r>
          </a:p>
          <a:p>
            <a:pPr algn="ctr" eaLnBrk="0" hangingPunct="0">
              <a:defRPr/>
            </a:pPr>
            <a:r>
              <a:rPr lang="en-US" sz="28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10</a:t>
            </a:r>
            <a:r>
              <a:rPr lang="en-US" sz="2800" kern="0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18</a:t>
            </a:r>
            <a:r>
              <a:rPr lang="en-US" sz="28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cm</a:t>
            </a:r>
            <a:r>
              <a:rPr lang="en-US" sz="2800" kern="0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-3</a:t>
            </a:r>
            <a:r>
              <a:rPr lang="en-US" sz="28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, 100 GV/m, </a:t>
            </a:r>
            <a:r>
              <a:rPr lang="el-GR" sz="2800" kern="0" dirty="0">
                <a:solidFill>
                  <a:srgbClr val="C00000"/>
                </a:solidFill>
                <a:cs typeface="Times New Roman" pitchFamily="18" charset="0"/>
              </a:rPr>
              <a:t>λ</a:t>
            </a:r>
            <a:r>
              <a:rPr lang="en-US" sz="2800" kern="0" baseline="-25000" dirty="0">
                <a:solidFill>
                  <a:srgbClr val="C00000"/>
                </a:solidFill>
                <a:cs typeface="Times New Roman" pitchFamily="18" charset="0"/>
              </a:rPr>
              <a:t>p</a:t>
            </a:r>
            <a:r>
              <a:rPr lang="en-US" sz="2800" kern="0" dirty="0">
                <a:solidFill>
                  <a:srgbClr val="C00000"/>
                </a:solidFill>
                <a:cs typeface="Times New Roman" pitchFamily="18" charset="0"/>
              </a:rPr>
              <a:t>~30</a:t>
            </a:r>
            <a:r>
              <a:rPr lang="el-GR" sz="2800" kern="0" dirty="0">
                <a:solidFill>
                  <a:srgbClr val="C00000"/>
                </a:solidFill>
                <a:cs typeface="Times New Roman" pitchFamily="18" charset="0"/>
              </a:rPr>
              <a:t>μ</a:t>
            </a:r>
            <a:r>
              <a:rPr lang="en-US" sz="2800" kern="0" dirty="0">
                <a:solidFill>
                  <a:srgbClr val="C00000"/>
                </a:solidFill>
                <a:cs typeface="Times New Roman" pitchFamily="18" charset="0"/>
              </a:rPr>
              <a:t>m </a:t>
            </a:r>
          </a:p>
          <a:p>
            <a:pPr algn="ctr" eaLnBrk="0" hangingPunct="0">
              <a:defRPr/>
            </a:pPr>
            <a:endParaRPr lang="en-US" sz="2800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pic>
        <p:nvPicPr>
          <p:cNvPr id="55315" name="Picture 19">
            <a:extLst>
              <a:ext uri="{FF2B5EF4-FFF2-40B4-BE49-F238E27FC236}">
                <a16:creationId xmlns:a16="http://schemas.microsoft.com/office/drawing/2014/main" id="{97EA3087-7D73-D171-6956-C6E5784FC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6" y="4232276"/>
            <a:ext cx="86772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609111-5C33-2934-757E-145B90E63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pic>
        <p:nvPicPr>
          <p:cNvPr id="56324" name="Picture 6">
            <a:extLst>
              <a:ext uri="{FF2B5EF4-FFF2-40B4-BE49-F238E27FC236}">
                <a16:creationId xmlns:a16="http://schemas.microsoft.com/office/drawing/2014/main" id="{910F671B-7AAF-C040-75D8-9D809CF31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30300"/>
            <a:ext cx="914400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27">
            <a:extLst>
              <a:ext uri="{FF2B5EF4-FFF2-40B4-BE49-F238E27FC236}">
                <a16:creationId xmlns:a16="http://schemas.microsoft.com/office/drawing/2014/main" id="{F9B98875-173A-3BE6-9D60-EF18A6D4E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0650" y="1571626"/>
            <a:ext cx="41973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="0" i="1"/>
              <a:t>Leemans &amp; Esarey, Physics Today (March 2009)</a:t>
            </a:r>
            <a:endParaRPr lang="en-US" altLang="en-US" sz="1600" i="1"/>
          </a:p>
        </p:txBody>
      </p:sp>
      <p:sp>
        <p:nvSpPr>
          <p:cNvPr id="138242" name="Rectangle 4">
            <a:extLst>
              <a:ext uri="{FF2B5EF4-FFF2-40B4-BE49-F238E27FC236}">
                <a16:creationId xmlns:a16="http://schemas.microsoft.com/office/drawing/2014/main" id="{1BDA94F4-EE00-AF5A-A564-79E5FA641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50238"/>
            <a:ext cx="889476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Laser Plasma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e+e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- Linear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 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Collider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DD6A75-CB34-DEC5-0A55-1572BF294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4CADDC5D-E2FC-2BB1-6577-4D36227C2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213350"/>
            <a:ext cx="45910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kern="0" dirty="0"/>
              <a:t>Achieved ~30 GV/m (Berkeley)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kern="0" dirty="0">
                <a:solidFill>
                  <a:srgbClr val="7030A0"/>
                </a:solidFill>
              </a:rPr>
              <a:t>1 GeV over 3 cm with 40 TW laser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kern="0" dirty="0">
                <a:solidFill>
                  <a:srgbClr val="7030A0"/>
                </a:solidFill>
              </a:rPr>
              <a:t>2 J laser </a:t>
            </a:r>
            <a:r>
              <a:rPr lang="en-US" kern="0" dirty="0">
                <a:solidFill>
                  <a:srgbClr val="7030A0"/>
                </a:solidFill>
                <a:sym typeface="Wingdings" pitchFamily="2" charset="2"/>
              </a:rPr>
              <a:t> 0.03 J beam (</a:t>
            </a:r>
            <a:r>
              <a:rPr lang="el-GR" kern="0" dirty="0">
                <a:solidFill>
                  <a:srgbClr val="7030A0"/>
                </a:solidFill>
                <a:sym typeface="Wingdings" pitchFamily="2" charset="2"/>
              </a:rPr>
              <a:t>η</a:t>
            </a:r>
            <a:r>
              <a:rPr lang="en-US" kern="0" dirty="0">
                <a:solidFill>
                  <a:srgbClr val="7030A0"/>
                </a:solidFill>
                <a:sym typeface="Wingdings" pitchFamily="2" charset="2"/>
              </a:rPr>
              <a:t>=1.5%)</a:t>
            </a:r>
            <a:endParaRPr lang="en-US" kern="0" dirty="0">
              <a:solidFill>
                <a:srgbClr val="7030A0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206E77E-CB1A-B97A-E36A-5FC71FFDFB4A}"/>
              </a:ext>
            </a:extLst>
          </p:cNvPr>
          <p:cNvSpPr txBox="1">
            <a:spLocks/>
          </p:cNvSpPr>
          <p:nvPr/>
        </p:nvSpPr>
        <p:spPr bwMode="auto">
          <a:xfrm>
            <a:off x="5591176" y="3690938"/>
            <a:ext cx="5076825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400" u="sng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Serious issues are seen: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kern="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speed of light in plasma &lt;</a:t>
            </a:r>
            <a:r>
              <a:rPr lang="en-US" sz="2000" i="1" kern="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need many stages of acceleration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Very high cost of laser power</a:t>
            </a:r>
            <a:endParaRPr lang="en-US" sz="2000" kern="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hard to accelerate e+ 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e- and e+ radiate too much if</a:t>
            </a:r>
            <a:r>
              <a:rPr lang="ru-RU" sz="2000" kern="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i="1" kern="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kern="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E&gt;1-3 </a:t>
            </a:r>
            <a:r>
              <a:rPr lang="en-US" sz="2000" kern="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TeV</a:t>
            </a:r>
            <a:r>
              <a:rPr lang="en-US" sz="2000" kern="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(even in linear channel)</a:t>
            </a:r>
          </a:p>
        </p:txBody>
      </p:sp>
      <p:pic>
        <p:nvPicPr>
          <p:cNvPr id="57348" name="Picture 3">
            <a:extLst>
              <a:ext uri="{FF2B5EF4-FFF2-40B4-BE49-F238E27FC236}">
                <a16:creationId xmlns:a16="http://schemas.microsoft.com/office/drawing/2014/main" id="{7509AFB2-8DAA-A12F-F429-C4F0392AA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781050"/>
            <a:ext cx="8493125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051" descr="GeV">
            <a:extLst>
              <a:ext uri="{FF2B5EF4-FFF2-40B4-BE49-F238E27FC236}">
                <a16:creationId xmlns:a16="http://schemas.microsoft.com/office/drawing/2014/main" id="{8513D04A-FF3B-6463-6DEE-5B5622C2C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89326"/>
            <a:ext cx="45720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78E37F2-5F78-4950-A467-8481C1ECB119}"/>
              </a:ext>
            </a:extLst>
          </p:cNvPr>
          <p:cNvSpPr txBox="1">
            <a:spLocks/>
          </p:cNvSpPr>
          <p:nvPr/>
        </p:nvSpPr>
        <p:spPr bwMode="auto">
          <a:xfrm>
            <a:off x="8799514" y="3155950"/>
            <a:ext cx="1868487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3200" kern="0" dirty="0">
                <a:solidFill>
                  <a:srgbClr val="C00000"/>
                </a:solidFill>
                <a:latin typeface="Arial" charset="0"/>
                <a:cs typeface="Arial" charset="0"/>
              </a:rPr>
              <a:t>LBNL</a:t>
            </a:r>
          </a:p>
        </p:txBody>
      </p:sp>
      <p:sp>
        <p:nvSpPr>
          <p:cNvPr id="820226" name="Rectangle 2">
            <a:extLst>
              <a:ext uri="{FF2B5EF4-FFF2-40B4-BE49-F238E27FC236}">
                <a16:creationId xmlns:a16="http://schemas.microsoft.com/office/drawing/2014/main" id="{6A17719B-FF65-1919-3287-8BB038BCD1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87564" y="11113"/>
            <a:ext cx="8580437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400" dirty="0">
                <a:solidFill>
                  <a:schemeClr val="tx1"/>
                </a:solidFill>
              </a:rPr>
              <a:t>Laser-plasma: First Results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wearing a helmet&#10;&#10;AI-generated content may be incorrect.">
            <a:extLst>
              <a:ext uri="{FF2B5EF4-FFF2-40B4-BE49-F238E27FC236}">
                <a16:creationId xmlns:a16="http://schemas.microsoft.com/office/drawing/2014/main" id="{8D7BD06E-6A8B-C1AA-826C-36629FBA4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7" y="152400"/>
            <a:ext cx="11621910" cy="6537326"/>
          </a:xfrm>
          <a:effectLst>
            <a:glow rad="266700">
              <a:schemeClr val="bg1">
                <a:lumMod val="6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956182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F2D6FB-C87E-0649-DD49-7ED636234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sp>
        <p:nvSpPr>
          <p:cNvPr id="347138" name="Rectangle 2050">
            <a:extLst>
              <a:ext uri="{FF2B5EF4-FFF2-40B4-BE49-F238E27FC236}">
                <a16:creationId xmlns:a16="http://schemas.microsoft.com/office/drawing/2014/main" id="{024BEE92-D4C4-7AC1-3AE4-9791EC2D3E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51076" y="0"/>
            <a:ext cx="8416925" cy="6365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>
                <a:solidFill>
                  <a:schemeClr val="tx1"/>
                </a:solidFill>
              </a:rPr>
              <a:t>Luminosity of Super-high E Colliders</a:t>
            </a:r>
          </a:p>
        </p:txBody>
      </p:sp>
      <p:sp>
        <p:nvSpPr>
          <p:cNvPr id="47107" name="Content Placeholder 3">
            <a:extLst>
              <a:ext uri="{FF2B5EF4-FFF2-40B4-BE49-F238E27FC236}">
                <a16:creationId xmlns:a16="http://schemas.microsoft.com/office/drawing/2014/main" id="{15FD6D35-20A5-A980-14BF-899BFBE8431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524000" y="627064"/>
            <a:ext cx="9144000" cy="56610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200" dirty="0">
                <a:solidFill>
                  <a:srgbClr val="C00000"/>
                </a:solidFill>
                <a:latin typeface="Arial" charset="0"/>
                <a:cs typeface="Arial" charset="0"/>
              </a:rPr>
              <a:t>High energy particle reactions are rare</a:t>
            </a:r>
          </a:p>
          <a:p>
            <a:pPr lvl="1">
              <a:defRPr/>
            </a:pPr>
            <a:r>
              <a:rPr lang="ru-RU" dirty="0">
                <a:solidFill>
                  <a:schemeClr val="accent6"/>
                </a:solidFill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Arial" charset="0"/>
                <a:cs typeface="Arial" charset="0"/>
              </a:rPr>
              <a:t>cross sections of QED</a:t>
            </a:r>
            <a:r>
              <a:rPr lang="ru-RU" dirty="0">
                <a:solidFill>
                  <a:schemeClr val="accent6"/>
                </a:solidFill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Arial" charset="0"/>
                <a:cs typeface="Arial" charset="0"/>
              </a:rPr>
              <a:t>reactions drop with energy as</a:t>
            </a:r>
            <a:r>
              <a:rPr lang="ru-RU" dirty="0">
                <a:solidFill>
                  <a:schemeClr val="accent6"/>
                </a:solidFill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Arial" charset="0"/>
                <a:cs typeface="Arial" charset="0"/>
              </a:rPr>
              <a:t>~ </a:t>
            </a:r>
            <a:r>
              <a:rPr lang="en-US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1/ </a:t>
            </a:r>
            <a:r>
              <a:rPr lang="en-US" i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E^2</a:t>
            </a:r>
            <a:endParaRPr lang="ru-RU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lvl="1">
              <a:defRPr/>
            </a:pPr>
            <a:r>
              <a:rPr lang="ru-RU" dirty="0">
                <a:solidFill>
                  <a:schemeClr val="accent6"/>
                </a:solidFill>
                <a:latin typeface="Arial" charset="0"/>
                <a:cs typeface="Arial" charset="0"/>
              </a:rPr>
              <a:t> </a:t>
            </a:r>
            <a:r>
              <a:rPr lang="en-US" sz="2700" dirty="0">
                <a:solidFill>
                  <a:schemeClr val="accent6"/>
                </a:solidFill>
                <a:latin typeface="Arial" charset="0"/>
                <a:cs typeface="Arial" charset="0"/>
              </a:rPr>
              <a:t>correspondingly, we tried to increase the luminosity</a:t>
            </a:r>
            <a:endParaRPr lang="ru-RU" sz="2700" dirty="0">
              <a:latin typeface="Arial" charset="0"/>
              <a:cs typeface="Arial" charset="0"/>
              <a:sym typeface="Wingdings" pitchFamily="2" charset="2"/>
            </a:endParaRPr>
          </a:p>
          <a:p>
            <a:pPr lvl="1">
              <a:defRPr/>
            </a:pPr>
            <a:endParaRPr lang="ru-RU" dirty="0">
              <a:latin typeface="Arial" charset="0"/>
              <a:cs typeface="Arial" charset="0"/>
            </a:endParaRPr>
          </a:p>
          <a:p>
            <a:pPr lvl="1">
              <a:defRPr/>
            </a:pPr>
            <a:endParaRPr lang="ru-RU" dirty="0">
              <a:latin typeface="Arial" charset="0"/>
              <a:cs typeface="Arial" charset="0"/>
            </a:endParaRPr>
          </a:p>
          <a:p>
            <a:pPr lvl="1">
              <a:defRPr/>
            </a:pPr>
            <a:endParaRPr lang="ru-RU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3600" dirty="0">
                <a:solidFill>
                  <a:srgbClr val="C00000"/>
                </a:solidFill>
                <a:latin typeface="Arial" charset="0"/>
                <a:cs typeface="Arial" charset="0"/>
              </a:rPr>
              <a:t>But there is a limit on beam power</a:t>
            </a:r>
            <a:endParaRPr lang="ru-RU" sz="3600" dirty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lvl="1">
              <a:defRPr/>
            </a:pPr>
            <a:r>
              <a:rPr lang="ru-RU" sz="3200" b="1" i="1" dirty="0">
                <a:solidFill>
                  <a:srgbClr val="3333CC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i="1" dirty="0">
                <a:solidFill>
                  <a:srgbClr val="3333CC"/>
                </a:solidFill>
                <a:latin typeface="Arial" charset="0"/>
                <a:cs typeface="Arial" charset="0"/>
              </a:rPr>
              <a:t>P=f </a:t>
            </a:r>
            <a:r>
              <a:rPr lang="en-US" sz="3200" b="1" i="1" dirty="0" err="1">
                <a:solidFill>
                  <a:srgbClr val="3333CC"/>
                </a:solidFill>
                <a:latin typeface="Arial" charset="0"/>
                <a:cs typeface="Arial" charset="0"/>
              </a:rPr>
              <a:t>eN</a:t>
            </a:r>
            <a:r>
              <a:rPr lang="en-US" sz="3200" b="1" i="1" dirty="0">
                <a:solidFill>
                  <a:srgbClr val="3333CC"/>
                </a:solidFill>
                <a:latin typeface="Arial" charset="0"/>
                <a:cs typeface="Arial" charset="0"/>
              </a:rPr>
              <a:t> E</a:t>
            </a:r>
            <a:r>
              <a:rPr lang="ru-RU" sz="3200" b="1" i="1" dirty="0">
                <a:solidFill>
                  <a:srgbClr val="C00000"/>
                </a:solidFill>
                <a:latin typeface="Arial" charset="0"/>
                <a:cs typeface="Arial" charset="0"/>
              </a:rPr>
              <a:t>  </a:t>
            </a:r>
            <a:r>
              <a:rPr lang="en-US" sz="3200" b="1" i="1" dirty="0">
                <a:solidFill>
                  <a:srgbClr val="C00000"/>
                </a:solidFill>
                <a:latin typeface="Arial" charset="0"/>
                <a:cs typeface="Arial" charset="0"/>
              </a:rPr>
              <a:t>- must be less than 10 MW</a:t>
            </a:r>
            <a:r>
              <a:rPr lang="ru-RU" sz="3200" b="1" i="1" dirty="0">
                <a:solidFill>
                  <a:srgbClr val="C00000"/>
                </a:solidFill>
                <a:latin typeface="Arial" charset="0"/>
                <a:cs typeface="Arial" charset="0"/>
              </a:rPr>
              <a:t>	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alternative – to reduce beam size at the IP – beam cross section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A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2">
              <a:defRPr/>
            </a:pPr>
            <a:endParaRPr lang="en-US" sz="2800" i="1" dirty="0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lvl="1">
              <a:defRPr/>
            </a:pPr>
            <a:endParaRPr lang="en-US" i="1" dirty="0">
              <a:solidFill>
                <a:srgbClr val="3333CC"/>
              </a:solidFill>
              <a:latin typeface="Arial" charset="0"/>
              <a:cs typeface="Arial" charset="0"/>
            </a:endParaRPr>
          </a:p>
        </p:txBody>
      </p:sp>
      <p:pic>
        <p:nvPicPr>
          <p:cNvPr id="58374" name="Picture 4">
            <a:extLst>
              <a:ext uri="{FF2B5EF4-FFF2-40B4-BE49-F238E27FC236}">
                <a16:creationId xmlns:a16="http://schemas.microsoft.com/office/drawing/2014/main" id="{D906ED60-34D9-71A1-2CDA-A56810BFD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2978150"/>
            <a:ext cx="3187700" cy="1322388"/>
          </a:xfrm>
          <a:prstGeom prst="rect">
            <a:avLst/>
          </a:prstGeom>
          <a:noFill/>
          <a:ln w="762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ular Callout 11">
            <a:extLst>
              <a:ext uri="{FF2B5EF4-FFF2-40B4-BE49-F238E27FC236}">
                <a16:creationId xmlns:a16="http://schemas.microsoft.com/office/drawing/2014/main" id="{39693E5B-F273-ECA0-5502-3CE1CBE01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4264" y="1135063"/>
            <a:ext cx="1692275" cy="762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395" name="Rectangle 14">
            <a:extLst>
              <a:ext uri="{FF2B5EF4-FFF2-40B4-BE49-F238E27FC236}">
                <a16:creationId xmlns:a16="http://schemas.microsoft.com/office/drawing/2014/main" id="{0946E9B7-2354-E96F-CFA0-D058212FE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896938"/>
            <a:ext cx="6672263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396" name="Rectangle 17">
            <a:extLst>
              <a:ext uri="{FF2B5EF4-FFF2-40B4-BE49-F238E27FC236}">
                <a16:creationId xmlns:a16="http://schemas.microsoft.com/office/drawing/2014/main" id="{120909E5-84F8-C5D4-1151-FE6F8F929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464" y="931864"/>
            <a:ext cx="8143875" cy="5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CA1643-3F13-741C-9F82-DC405B4B49C8}"/>
              </a:ext>
            </a:extLst>
          </p:cNvPr>
          <p:cNvSpPr/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347138" name="Rectangle 2050">
            <a:extLst>
              <a:ext uri="{FF2B5EF4-FFF2-40B4-BE49-F238E27FC236}">
                <a16:creationId xmlns:a16="http://schemas.microsoft.com/office/drawing/2014/main" id="{D7B34D4A-D53B-B24F-CDDF-5284516D9D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-101600"/>
            <a:ext cx="8915400" cy="838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Paradigm Shift Needed</a:t>
            </a:r>
          </a:p>
        </p:txBody>
      </p:sp>
      <p:pic>
        <p:nvPicPr>
          <p:cNvPr id="59399" name="Picture 2">
            <a:extLst>
              <a:ext uri="{FF2B5EF4-FFF2-40B4-BE49-F238E27FC236}">
                <a16:creationId xmlns:a16="http://schemas.microsoft.com/office/drawing/2014/main" id="{70BE9708-1BC2-DCEB-7E47-0677E71D6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654051"/>
            <a:ext cx="862965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7E28D6-0C0A-6DCD-AD5B-360B8F3AF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pic>
        <p:nvPicPr>
          <p:cNvPr id="60418" name="Picture 3">
            <a:extLst>
              <a:ext uri="{FF2B5EF4-FFF2-40B4-BE49-F238E27FC236}">
                <a16:creationId xmlns:a16="http://schemas.microsoft.com/office/drawing/2014/main" id="{2DB8DB15-8DCC-EAF8-E1C7-345525EC61F6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8213" y="1819275"/>
            <a:ext cx="4392612" cy="1695450"/>
          </a:xfr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646F1F74-F4B6-8F64-F127-DFA34436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1" y="-190497"/>
            <a:ext cx="10058400" cy="1066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Yet Another Option : Crystals</a:t>
            </a:r>
          </a:p>
        </p:txBody>
      </p:sp>
      <p:pic>
        <p:nvPicPr>
          <p:cNvPr id="60420" name="Picture 8">
            <a:extLst>
              <a:ext uri="{FF2B5EF4-FFF2-40B4-BE49-F238E27FC236}">
                <a16:creationId xmlns:a16="http://schemas.microsoft.com/office/drawing/2014/main" id="{A98780A4-917E-B63C-115B-25EE6DDF3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771526"/>
            <a:ext cx="30988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4638416-1C23-D322-8F1E-E7032CA1029A}"/>
              </a:ext>
            </a:extLst>
          </p:cNvPr>
          <p:cNvSpPr txBox="1">
            <a:spLocks/>
          </p:cNvSpPr>
          <p:nvPr/>
        </p:nvSpPr>
        <p:spPr bwMode="auto">
          <a:xfrm>
            <a:off x="1524000" y="3673475"/>
            <a:ext cx="437673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Strong inter-planar  electric fields ~10V/A=1GV/cm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Very stable, can be used for 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deflection/bending (</a:t>
            </a:r>
            <a:r>
              <a:rPr lang="en-US" sz="2000" i="1" kern="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works</a:t>
            </a:r>
            <a:r>
              <a:rPr lang="en-US" sz="2000" kern="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focusing (</a:t>
            </a:r>
            <a:r>
              <a:rPr lang="en-US" sz="2000" i="1" kern="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works </a:t>
            </a:r>
            <a:r>
              <a:rPr lang="en-US" sz="2000" kern="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acceleration (</a:t>
            </a:r>
            <a:r>
              <a:rPr lang="en-US" sz="2000" i="1" kern="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if excited</a:t>
            </a:r>
            <a:r>
              <a:rPr lang="en-US" sz="2000" kern="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60422" name="Text Box 11">
            <a:extLst>
              <a:ext uri="{FF2B5EF4-FFF2-40B4-BE49-F238E27FC236}">
                <a16:creationId xmlns:a16="http://schemas.microsoft.com/office/drawing/2014/main" id="{BA00B6D6-758F-5AC4-4D23-1869B5DFB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975" y="1854201"/>
            <a:ext cx="2095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 i="1"/>
              <a:t>T980 experiment  at Tevatron </a:t>
            </a:r>
          </a:p>
        </p:txBody>
      </p:sp>
      <p:pic>
        <p:nvPicPr>
          <p:cNvPr id="60425" name="Picture 17" descr="9-30-05data_without_text">
            <a:extLst>
              <a:ext uri="{FF2B5EF4-FFF2-40B4-BE49-F238E27FC236}">
                <a16:creationId xmlns:a16="http://schemas.microsoft.com/office/drawing/2014/main" id="{C089CB36-96FC-1C47-7511-C7FC3009E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86164"/>
            <a:ext cx="4876800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19">
            <a:extLst>
              <a:ext uri="{FF2B5EF4-FFF2-40B4-BE49-F238E27FC236}">
                <a16:creationId xmlns:a16="http://schemas.microsoft.com/office/drawing/2014/main" id="{279D00B3-94CF-F9DA-3D15-E2D2A81C6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1" y="749301"/>
            <a:ext cx="39100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E5B3D862-2B3D-AEFA-D255-99D5ACA00433}"/>
              </a:ext>
            </a:extLst>
          </p:cNvPr>
          <p:cNvSpPr txBox="1">
            <a:spLocks noChangeArrowheads="1"/>
          </p:cNvSpPr>
          <p:nvPr/>
        </p:nvSpPr>
        <p:spPr>
          <a:xfrm>
            <a:off x="5162550" y="1331914"/>
            <a:ext cx="4668838" cy="5159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10</a:t>
            </a:r>
            <a:r>
              <a:rPr lang="en-US" sz="2800" kern="0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22</a:t>
            </a:r>
            <a:r>
              <a:rPr lang="en-US" sz="28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 cm</a:t>
            </a:r>
            <a:r>
              <a:rPr lang="en-US" sz="2800" kern="0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-3</a:t>
            </a:r>
            <a:r>
              <a:rPr lang="en-US" sz="28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 </a:t>
            </a:r>
            <a:r>
              <a:rPr lang="en-US" sz="28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10 TV/m, </a:t>
            </a:r>
            <a:r>
              <a:rPr lang="el-GR" sz="2800" kern="0" dirty="0">
                <a:solidFill>
                  <a:srgbClr val="C00000"/>
                </a:solidFill>
                <a:cs typeface="Times New Roman" pitchFamily="18" charset="0"/>
              </a:rPr>
              <a:t>λ</a:t>
            </a:r>
            <a:r>
              <a:rPr lang="en-US" sz="2800" kern="0" baseline="-25000" dirty="0">
                <a:solidFill>
                  <a:srgbClr val="C00000"/>
                </a:solidFill>
                <a:cs typeface="Times New Roman" pitchFamily="18" charset="0"/>
              </a:rPr>
              <a:t>p</a:t>
            </a:r>
            <a:r>
              <a:rPr lang="en-US" sz="2800" kern="0" dirty="0">
                <a:solidFill>
                  <a:srgbClr val="C00000"/>
                </a:solidFill>
                <a:cs typeface="Times New Roman" pitchFamily="18" charset="0"/>
              </a:rPr>
              <a:t>~ 1A </a:t>
            </a:r>
          </a:p>
          <a:p>
            <a:pPr algn="ctr" eaLnBrk="0" hangingPunct="0">
              <a:defRPr/>
            </a:pPr>
            <a:endParaRPr lang="en-US" sz="2800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60428" name="Text Box 79">
            <a:extLst>
              <a:ext uri="{FF2B5EF4-FFF2-40B4-BE49-F238E27FC236}">
                <a16:creationId xmlns:a16="http://schemas.microsoft.com/office/drawing/2014/main" id="{D934C99A-C3A1-6B5A-18FB-87482884D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0" y="823913"/>
            <a:ext cx="3651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CC"/>
                </a:solidFill>
              </a:rPr>
              <a:t>P.Chen </a:t>
            </a:r>
          </a:p>
          <a:p>
            <a:pPr algn="r" eaLnBrk="1" hangingPunct="1"/>
            <a:r>
              <a:rPr lang="en-US" altLang="en-US" sz="1600">
                <a:solidFill>
                  <a:srgbClr val="0000CC"/>
                </a:solidFill>
              </a:rPr>
              <a:t>R.Noble </a:t>
            </a:r>
          </a:p>
          <a:p>
            <a:pPr algn="r" eaLnBrk="1" hangingPunct="1"/>
            <a:r>
              <a:rPr lang="en-US" altLang="en-US" sz="1600">
                <a:solidFill>
                  <a:srgbClr val="0000CC"/>
                </a:solidFill>
              </a:rPr>
              <a:t>R.Ruth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343201-9FAA-2185-4D79-41AB3EF98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sp>
        <p:nvSpPr>
          <p:cNvPr id="477186" name="Rectangle 2">
            <a:extLst>
              <a:ext uri="{FF2B5EF4-FFF2-40B4-BE49-F238E27FC236}">
                <a16:creationId xmlns:a16="http://schemas.microsoft.com/office/drawing/2014/main" id="{4AE46A45-EAD4-112E-122F-AD060FDB10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8915400" cy="7508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Crystal Excitation by X-Rays</a:t>
            </a:r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61CB3EAC-DABE-E56A-259A-072396B0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6" y="712788"/>
            <a:ext cx="858837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105">
            <a:extLst>
              <a:ext uri="{FF2B5EF4-FFF2-40B4-BE49-F238E27FC236}">
                <a16:creationId xmlns:a16="http://schemas.microsoft.com/office/drawing/2014/main" id="{9F95071E-CE72-8AE8-0FC4-12F1209D3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3462339"/>
            <a:ext cx="4213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0" i="1">
                <a:latin typeface="Arial" panose="020B0604020202020204" pitchFamily="34" charset="0"/>
              </a:rPr>
              <a:t>Tajima,Cavenago, Phys. Rev. Lett. 59 (1987), 1440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B8AE859-8432-878E-F277-E812A0835005}"/>
              </a:ext>
            </a:extLst>
          </p:cNvPr>
          <p:cNvSpPr txBox="1">
            <a:spLocks/>
          </p:cNvSpPr>
          <p:nvPr/>
        </p:nvSpPr>
        <p:spPr bwMode="auto">
          <a:xfrm>
            <a:off x="1524001" y="5000625"/>
            <a:ext cx="545306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Need 40keV high peak power x-rays 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kern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now available from SASE FELs like LCLS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Gradients &gt;1GV/cm</a:t>
            </a:r>
          </a:p>
        </p:txBody>
      </p:sp>
      <p:sp>
        <p:nvSpPr>
          <p:cNvPr id="61446" name="Content Placeholder 3">
            <a:extLst>
              <a:ext uri="{FF2B5EF4-FFF2-40B4-BE49-F238E27FC236}">
                <a16:creationId xmlns:a16="http://schemas.microsoft.com/office/drawing/2014/main" id="{20A06019-6EEC-8E3F-8464-FF3D158C3232}"/>
              </a:ext>
            </a:extLst>
          </p:cNvPr>
          <p:cNvSpPr txBox="1">
            <a:spLocks/>
          </p:cNvSpPr>
          <p:nvPr/>
        </p:nvSpPr>
        <p:spPr bwMode="auto">
          <a:xfrm>
            <a:off x="7027864" y="4805363"/>
            <a:ext cx="39512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Muons preferred </a:t>
            </a: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18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bremstrahlung, no nucl.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+ rad length 10^9 cm</a:t>
            </a: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0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total energy~10^9 GeV </a:t>
            </a:r>
            <a:endParaRPr lang="en-US" altLang="en-US" sz="2000" b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5C01F-C236-C548-8151-ED2C36879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232D0C-6AFE-4B0D-467A-C3334933B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514" y="1"/>
            <a:ext cx="8599487" cy="7143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Linear </a:t>
            </a:r>
            <a:r>
              <a:rPr lang="en-US" i="1" dirty="0">
                <a:solidFill>
                  <a:schemeClr val="tx1"/>
                </a:solidFill>
                <a:sym typeface="Symbol"/>
              </a:rPr>
              <a:t>+-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Crystal X-ray Collider  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99D2191C-279C-78F8-EFE6-04D047410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758825"/>
            <a:ext cx="8521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7BC7588-4EF1-8C57-5D62-622DA476DC31}"/>
              </a:ext>
            </a:extLst>
          </p:cNvPr>
          <p:cNvSpPr txBox="1">
            <a:spLocks noChangeArrowheads="1"/>
          </p:cNvSpPr>
          <p:nvPr/>
        </p:nvSpPr>
        <p:spPr>
          <a:xfrm>
            <a:off x="7681914" y="690564"/>
            <a:ext cx="2986087" cy="5159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r" eaLnBrk="0" hangingPunct="0">
              <a:defRPr/>
            </a:pPr>
            <a:r>
              <a:rPr lang="en-US" sz="280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1 </a:t>
            </a:r>
            <a:r>
              <a:rPr lang="en-US" sz="2800" kern="0" dirty="0" err="1">
                <a:solidFill>
                  <a:srgbClr val="CC0000"/>
                </a:solidFill>
                <a:ea typeface="+mj-ea"/>
                <a:cs typeface="Times New Roman" pitchFamily="18" charset="0"/>
              </a:rPr>
              <a:t>PeV</a:t>
            </a:r>
            <a:r>
              <a:rPr lang="en-US" sz="280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 = 1000 </a:t>
            </a:r>
            <a:r>
              <a:rPr lang="en-US" sz="2800" kern="0" dirty="0" err="1">
                <a:solidFill>
                  <a:srgbClr val="CC0000"/>
                </a:solidFill>
                <a:ea typeface="+mj-ea"/>
                <a:cs typeface="Times New Roman" pitchFamily="18" charset="0"/>
              </a:rPr>
              <a:t>TeV</a:t>
            </a:r>
            <a:endParaRPr lang="en-US" sz="2800" kern="0" dirty="0">
              <a:solidFill>
                <a:srgbClr val="CC0000"/>
              </a:solidFill>
              <a:ea typeface="+mj-ea"/>
              <a:cs typeface="Times New Roman" pitchFamily="18" charset="0"/>
            </a:endParaRPr>
          </a:p>
          <a:p>
            <a:pPr algn="r" eaLnBrk="0" hangingPunct="0">
              <a:defRPr/>
            </a:pPr>
            <a:r>
              <a:rPr lang="en-US" sz="1900" kern="0" dirty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n</a:t>
            </a:r>
            <a:r>
              <a:rPr lang="en-US" sz="1900" i="1" baseline="-25000" dirty="0">
                <a:sym typeface="Symbol"/>
              </a:rPr>
              <a:t></a:t>
            </a:r>
            <a:r>
              <a:rPr lang="en-US" sz="1900" kern="0" dirty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 ~1000</a:t>
            </a:r>
          </a:p>
          <a:p>
            <a:pPr algn="r" eaLnBrk="0" hangingPunct="0">
              <a:defRPr/>
            </a:pPr>
            <a:r>
              <a:rPr lang="en-US" sz="1900" kern="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n</a:t>
            </a:r>
            <a:r>
              <a:rPr lang="en-US" sz="1900" i="1" baseline="-25000" dirty="0" err="1">
                <a:sym typeface="Symbol"/>
              </a:rPr>
              <a:t>B</a:t>
            </a:r>
            <a:r>
              <a:rPr lang="en-US" sz="1900" kern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~100</a:t>
            </a:r>
          </a:p>
          <a:p>
            <a:pPr algn="r" eaLnBrk="0" hangingPunct="0">
              <a:defRPr/>
            </a:pPr>
            <a:r>
              <a:rPr lang="en-US" sz="1900" kern="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  <a:sym typeface="Symbol"/>
              </a:rPr>
              <a:t>f</a:t>
            </a:r>
            <a:r>
              <a:rPr lang="en-US" sz="1900" i="1" baseline="-25000" dirty="0" err="1">
                <a:sym typeface="Symbol"/>
              </a:rPr>
              <a:t>rep</a:t>
            </a:r>
            <a:r>
              <a:rPr lang="en-US" sz="1900" kern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~10</a:t>
            </a:r>
            <a:r>
              <a:rPr lang="en-US" sz="1900" kern="0" baseline="300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6</a:t>
            </a:r>
          </a:p>
          <a:p>
            <a:pPr algn="r" eaLnBrk="0" hangingPunct="0">
              <a:defRPr/>
            </a:pPr>
            <a:r>
              <a:rPr lang="en-US" sz="1900" kern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  <a:sym typeface="Symbol"/>
              </a:rPr>
              <a:t>L</a:t>
            </a:r>
            <a:r>
              <a:rPr lang="en-US" sz="1900" kern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~10</a:t>
            </a:r>
            <a:r>
              <a:rPr lang="en-US" sz="1900" kern="0" baseline="300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30-32</a:t>
            </a:r>
          </a:p>
          <a:p>
            <a:pPr algn="ctr" eaLnBrk="0" hangingPunct="0">
              <a:defRPr/>
            </a:pPr>
            <a:endParaRPr lang="en-US" sz="2800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62471" name="Text Box 79">
            <a:extLst>
              <a:ext uri="{FF2B5EF4-FFF2-40B4-BE49-F238E27FC236}">
                <a16:creationId xmlns:a16="http://schemas.microsoft.com/office/drawing/2014/main" id="{514113B6-3608-B6CE-D520-32F0A30ED6F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94481" y="2509044"/>
            <a:ext cx="3975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CC"/>
                </a:solidFill>
              </a:rPr>
              <a:t>V.Shiltsev, Fermilab-Pub-2012-100 (2012)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C09297-653D-039A-197F-6F94D7B96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3121E-FD3D-9DC3-55A6-2F042E9DB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1" y="-160335"/>
            <a:ext cx="10058400" cy="1066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Comparison of Future Options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E202760-428E-6A84-518A-160E5B878F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82739" y="830264"/>
          <a:ext cx="9085261" cy="5467351"/>
        </p:xfrm>
        <a:graphic>
          <a:graphicData uri="http://schemas.openxmlformats.org/drawingml/2006/table">
            <a:tbl>
              <a:tblPr/>
              <a:tblGrid>
                <a:gridCol w="3460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6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6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3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1131">
                <a:tc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Dielectric based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Plasma based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Crystal channeling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1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Accelerating media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micro-structures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ionized plasma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397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solid  crystals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11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Energy source:  option 1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                  option 2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optical laser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en-US" sz="2400" i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r>
                        <a:rPr lang="en-US" sz="2400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bunch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en-US" sz="2400" i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bunch 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optical laser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x-ray laser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5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Preferred particles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any stable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en-US" sz="2400" i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r>
                        <a:rPr lang="en-US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n-US" sz="2400" i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</a:t>
                      </a:r>
                      <a:r>
                        <a:rPr lang="en-US" sz="2400" i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</a:t>
                      </a:r>
                      <a:r>
                        <a:rPr lang="en-US" sz="2400" i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</a:t>
                      </a:r>
                      <a:r>
                        <a:rPr lang="en-US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p</a:t>
                      </a:r>
                      <a:r>
                        <a:rPr lang="en-US" sz="2400" i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11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 accelerating gradient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1-3 GV/m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30-100 GV/m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0.1-10 TV/m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11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c.m</a:t>
                      </a: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energy reach in 10 km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3-10 </a:t>
                      </a:r>
                      <a:r>
                        <a:rPr lang="en-US" sz="24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TeV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3-50 </a:t>
                      </a:r>
                      <a:r>
                        <a:rPr lang="en-US" sz="24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TeV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r>
                        <a:rPr lang="en-US" sz="2400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-10</a:t>
                      </a:r>
                      <a:r>
                        <a:rPr lang="en-US" sz="2400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TeV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11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# stages/10 km: option 1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                  option 2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r>
                        <a:rPr lang="en-US" sz="2400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-10</a:t>
                      </a:r>
                      <a:r>
                        <a:rPr lang="en-US" sz="2400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r>
                        <a:rPr lang="en-US" sz="2400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-10</a:t>
                      </a:r>
                      <a:r>
                        <a:rPr lang="en-US" sz="2400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~100 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r>
                        <a:rPr lang="en-US" sz="2400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-10</a:t>
                      </a:r>
                      <a:r>
                        <a:rPr lang="en-US" sz="2400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571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~1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3535" name="Rounded Rectangle 2">
            <a:extLst>
              <a:ext uri="{FF2B5EF4-FFF2-40B4-BE49-F238E27FC236}">
                <a16:creationId xmlns:a16="http://schemas.microsoft.com/office/drawing/2014/main" id="{E5CA1BFC-2591-3B82-E436-3CF8B87B8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876" y="669926"/>
            <a:ext cx="1858963" cy="5730875"/>
          </a:xfrm>
          <a:prstGeom prst="roundRect">
            <a:avLst>
              <a:gd name="adj" fmla="val 16667"/>
            </a:avLst>
          </a:prstGeom>
          <a:noFill/>
          <a:ln w="63500" cmpd="dbl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49E77C0B-007E-DFFA-4D9B-0A0ADCA578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6778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>Compare with Cosmic Rays</a:t>
            </a:r>
          </a:p>
        </p:txBody>
      </p:sp>
      <p:pic>
        <p:nvPicPr>
          <p:cNvPr id="64517" name="Picture 2">
            <a:extLst>
              <a:ext uri="{FF2B5EF4-FFF2-40B4-BE49-F238E27FC236}">
                <a16:creationId xmlns:a16="http://schemas.microsoft.com/office/drawing/2014/main" id="{513DE9B9-89BA-30CA-5915-8A179EEFA9B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703264"/>
            <a:ext cx="9144000" cy="6154737"/>
          </a:xfrm>
          <a:noFill/>
        </p:spPr>
      </p:pic>
      <p:cxnSp>
        <p:nvCxnSpPr>
          <p:cNvPr id="64518" name="Straight Connector 10">
            <a:extLst>
              <a:ext uri="{FF2B5EF4-FFF2-40B4-BE49-F238E27FC236}">
                <a16:creationId xmlns:a16="http://schemas.microsoft.com/office/drawing/2014/main" id="{DC51195F-6273-FF5B-EDAC-61D76BE6BE9D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2927350" y="4270375"/>
            <a:ext cx="4217988" cy="1666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64519" name="Straight Connector 12">
            <a:extLst>
              <a:ext uri="{FF2B5EF4-FFF2-40B4-BE49-F238E27FC236}">
                <a16:creationId xmlns:a16="http://schemas.microsoft.com/office/drawing/2014/main" id="{98EB566D-720A-AA9F-3FAC-A2B60692A5F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58101" y="930275"/>
            <a:ext cx="42863" cy="5614988"/>
          </a:xfrm>
          <a:prstGeom prst="line">
            <a:avLst/>
          </a:prstGeom>
          <a:noFill/>
          <a:ln w="241300" algn="ctr">
            <a:solidFill>
              <a:srgbClr val="C00000">
                <a:alpha val="5607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520" name="Straight Connector 15">
            <a:extLst>
              <a:ext uri="{FF2B5EF4-FFF2-40B4-BE49-F238E27FC236}">
                <a16:creationId xmlns:a16="http://schemas.microsoft.com/office/drawing/2014/main" id="{6FBF529A-57B7-D5D2-F722-CE7E721736DE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7581901" y="4402138"/>
            <a:ext cx="4343400" cy="28575"/>
          </a:xfrm>
          <a:prstGeom prst="line">
            <a:avLst/>
          </a:prstGeom>
          <a:noFill/>
          <a:ln w="533400" algn="ctr">
            <a:solidFill>
              <a:srgbClr val="3333CC">
                <a:alpha val="41176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21" name="TextBox 18">
            <a:extLst>
              <a:ext uri="{FF2B5EF4-FFF2-40B4-BE49-F238E27FC236}">
                <a16:creationId xmlns:a16="http://schemas.microsoft.com/office/drawing/2014/main" id="{3907CEF1-15E8-5CF6-4C49-58E91BC7F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726" y="2490789"/>
            <a:ext cx="1074333" cy="5847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/>
              <a:t>LHC</a:t>
            </a:r>
          </a:p>
        </p:txBody>
      </p:sp>
      <p:pic>
        <p:nvPicPr>
          <p:cNvPr id="64522" name="Picture 10">
            <a:extLst>
              <a:ext uri="{FF2B5EF4-FFF2-40B4-BE49-F238E27FC236}">
                <a16:creationId xmlns:a16="http://schemas.microsoft.com/office/drawing/2014/main" id="{8C90BAD6-BCF8-608F-D964-DAA190C5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6" y="3076576"/>
            <a:ext cx="22193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11">
            <a:extLst>
              <a:ext uri="{FF2B5EF4-FFF2-40B4-BE49-F238E27FC236}">
                <a16:creationId xmlns:a16="http://schemas.microsoft.com/office/drawing/2014/main" id="{263BA13E-F8BF-DC65-854B-65DD28B5D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1301750"/>
            <a:ext cx="17954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4524" name="Straight Arrow Connector 2">
            <a:extLst>
              <a:ext uri="{FF2B5EF4-FFF2-40B4-BE49-F238E27FC236}">
                <a16:creationId xmlns:a16="http://schemas.microsoft.com/office/drawing/2014/main" id="{B9755BE5-2FE8-ED6A-65D2-B52F1F75A4E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418139" y="2033589"/>
            <a:ext cx="3121025" cy="46037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525" name="Straight Arrow Connector 14">
            <a:extLst>
              <a:ext uri="{FF2B5EF4-FFF2-40B4-BE49-F238E27FC236}">
                <a16:creationId xmlns:a16="http://schemas.microsoft.com/office/drawing/2014/main" id="{E17B1253-7DD2-27C3-E89D-93EF9D6AD8B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52838" y="4067175"/>
            <a:ext cx="5784850" cy="18796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4526" name="Picture 13">
            <a:extLst>
              <a:ext uri="{FF2B5EF4-FFF2-40B4-BE49-F238E27FC236}">
                <a16:creationId xmlns:a16="http://schemas.microsoft.com/office/drawing/2014/main" id="{C5FDD371-EEFD-23FE-ACD9-CF7426C1B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3570288"/>
            <a:ext cx="2081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7" name="TextBox 18">
            <a:extLst>
              <a:ext uri="{FF2B5EF4-FFF2-40B4-BE49-F238E27FC236}">
                <a16:creationId xmlns:a16="http://schemas.microsoft.com/office/drawing/2014/main" id="{F1E4CF97-8E59-A22E-67F7-A8E08C8A9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8264" y="2490788"/>
            <a:ext cx="1620837" cy="1077912"/>
          </a:xfrm>
          <a:prstGeom prst="rect">
            <a:avLst/>
          </a:prstGeom>
          <a:solidFill>
            <a:schemeClr val="accent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/>
              <a:t>Xtal</a:t>
            </a:r>
          </a:p>
          <a:p>
            <a:pPr algn="ctr" eaLnBrk="1" hangingPunct="1"/>
            <a:r>
              <a:rPr lang="en-US" altLang="en-US" sz="3200"/>
              <a:t>Collider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229D7E05-7C74-BA8B-BF88-4D41CE3BD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226487"/>
              </p:ext>
            </p:extLst>
          </p:nvPr>
        </p:nvGraphicFramePr>
        <p:xfrm>
          <a:off x="279400" y="914400"/>
          <a:ext cx="11684000" cy="5882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42794">
                  <a:extLst>
                    <a:ext uri="{9D8B030D-6E8A-4147-A177-3AD203B41FA5}">
                      <a16:colId xmlns:a16="http://schemas.microsoft.com/office/drawing/2014/main" val="1820928592"/>
                    </a:ext>
                  </a:extLst>
                </a:gridCol>
                <a:gridCol w="1195491">
                  <a:extLst>
                    <a:ext uri="{9D8B030D-6E8A-4147-A177-3AD203B41FA5}">
                      <a16:colId xmlns:a16="http://schemas.microsoft.com/office/drawing/2014/main" val="1635114527"/>
                    </a:ext>
                  </a:extLst>
                </a:gridCol>
                <a:gridCol w="1669143">
                  <a:extLst>
                    <a:ext uri="{9D8B030D-6E8A-4147-A177-3AD203B41FA5}">
                      <a16:colId xmlns:a16="http://schemas.microsoft.com/office/drawing/2014/main" val="3489904982"/>
                    </a:ext>
                  </a:extLst>
                </a:gridCol>
                <a:gridCol w="1669143">
                  <a:extLst>
                    <a:ext uri="{9D8B030D-6E8A-4147-A177-3AD203B41FA5}">
                      <a16:colId xmlns:a16="http://schemas.microsoft.com/office/drawing/2014/main" val="2302826623"/>
                    </a:ext>
                  </a:extLst>
                </a:gridCol>
                <a:gridCol w="1669143">
                  <a:extLst>
                    <a:ext uri="{9D8B030D-6E8A-4147-A177-3AD203B41FA5}">
                      <a16:colId xmlns:a16="http://schemas.microsoft.com/office/drawing/2014/main" val="1827485264"/>
                    </a:ext>
                  </a:extLst>
                </a:gridCol>
                <a:gridCol w="1669143">
                  <a:extLst>
                    <a:ext uri="{9D8B030D-6E8A-4147-A177-3AD203B41FA5}">
                      <a16:colId xmlns:a16="http://schemas.microsoft.com/office/drawing/2014/main" val="1789676420"/>
                    </a:ext>
                  </a:extLst>
                </a:gridCol>
                <a:gridCol w="1669143">
                  <a:extLst>
                    <a:ext uri="{9D8B030D-6E8A-4147-A177-3AD203B41FA5}">
                      <a16:colId xmlns:a16="http://schemas.microsoft.com/office/drawing/2014/main" val="3962691229"/>
                    </a:ext>
                  </a:extLst>
                </a:gridCol>
              </a:tblGrid>
              <a:tr h="428704">
                <a:tc>
                  <a:txBody>
                    <a:bodyPr/>
                    <a:lstStyle/>
                    <a:p>
                      <a:endParaRPr lang="en-US" sz="18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CME* (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TeV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Lumi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per IP (10^34)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Years, pre-project R&amp;D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Years to 1</a:t>
                      </a:r>
                      <a:r>
                        <a:rPr lang="en-US" sz="2000" b="1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physics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Cost range (2021 B$)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Electric Power (MW)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52644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FCCee 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−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7.7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13-18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12-18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2222454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CEPC   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r>
                        <a:rPr lang="en-US" sz="2800" b="1" i="1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−</a:t>
                      </a:r>
                      <a:endParaRPr lang="en-US" sz="28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8.3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13-18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12-18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6048859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ILC      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−</a:t>
                      </a:r>
                      <a:endParaRPr lang="en-US" sz="2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&lt;12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7-12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0060084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CLIC   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−</a:t>
                      </a:r>
                      <a:endParaRPr lang="en-US" sz="2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13-18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7-12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151871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CCC    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−</a:t>
                      </a:r>
                      <a:endParaRPr lang="en-US" sz="2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3-5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13-18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7-12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9649551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CERC  </a:t>
                      </a:r>
                      <a:r>
                        <a:rPr lang="en-US" sz="2800" b="1" i="1" dirty="0" err="1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 err="1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r>
                        <a:rPr lang="en-US" sz="2800" b="1" i="1" dirty="0" err="1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−</a:t>
                      </a:r>
                      <a:endParaRPr lang="en-US" sz="2800" b="1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5-10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19-24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12-30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9530543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ReLiC</a:t>
                      </a:r>
                      <a:r>
                        <a:rPr lang="en-US" sz="2800" b="1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</a:t>
                      </a:r>
                      <a:r>
                        <a:rPr lang="en-US" sz="2800" b="1" i="1" dirty="0" err="1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 err="1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r>
                        <a:rPr lang="en-US" sz="2800" b="1" i="1" dirty="0" err="1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−</a:t>
                      </a:r>
                      <a:endParaRPr lang="en-US" sz="2800" b="1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5-10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&gt;25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7-18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2838219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ERLC   </a:t>
                      </a:r>
                      <a:r>
                        <a:rPr lang="en-US" sz="2800" b="1" i="1" dirty="0" err="1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 err="1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r>
                        <a:rPr lang="en-US" sz="2800" b="1" i="1" dirty="0" err="1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r>
                        <a:rPr lang="en-US" sz="2800" b="1" i="1" baseline="300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−</a:t>
                      </a:r>
                      <a:endParaRPr lang="en-US" sz="2800" b="1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5-10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&gt;25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12-18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6357003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XCC     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γ</a:t>
                      </a:r>
                      <a:r>
                        <a:rPr lang="el-GR" sz="2800" b="1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γ</a:t>
                      </a:r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5-10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19-24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4-7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0715446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MC       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μ</a:t>
                      </a:r>
                      <a:r>
                        <a:rPr lang="en-US" sz="2800" b="1" i="1" baseline="30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r>
                        <a:rPr lang="el-GR" sz="2800" b="1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μ</a:t>
                      </a:r>
                      <a:r>
                        <a:rPr lang="en-US" sz="2800" b="1" i="1" baseline="30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−</a:t>
                      </a:r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&gt;10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19-24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4-7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8934115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FD290E4D-981E-7703-8C28-D8A26FD44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-76200"/>
            <a:ext cx="10058400" cy="1066800"/>
          </a:xfrm>
        </p:spPr>
        <p:txBody>
          <a:bodyPr>
            <a:noAutofit/>
          </a:bodyPr>
          <a:lstStyle/>
          <a:p>
            <a:r>
              <a:rPr lang="en-US" i="1" dirty="0"/>
              <a:t>ITF</a:t>
            </a:r>
            <a:r>
              <a:rPr lang="en-US" dirty="0"/>
              <a:t> Higgs Factories Summary Table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7ABDFB-BE30-D5F8-904B-F5485FEAAF10}"/>
              </a:ext>
            </a:extLst>
          </p:cNvPr>
          <p:cNvSpPr/>
          <p:nvPr/>
        </p:nvSpPr>
        <p:spPr>
          <a:xfrm>
            <a:off x="152400" y="838200"/>
            <a:ext cx="11887200" cy="1295400"/>
          </a:xfrm>
          <a:prstGeom prst="roundRect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283931-3F0D-7755-40F0-640AE0DA41F0}"/>
              </a:ext>
            </a:extLst>
          </p:cNvPr>
          <p:cNvSpPr/>
          <p:nvPr/>
        </p:nvSpPr>
        <p:spPr>
          <a:xfrm>
            <a:off x="3657600" y="4152901"/>
            <a:ext cx="1600200" cy="1638299"/>
          </a:xfrm>
          <a:prstGeom prst="roundRect">
            <a:avLst/>
          </a:prstGeom>
          <a:noFill/>
          <a:ln w="63500">
            <a:solidFill>
              <a:srgbClr val="C8102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34FAD9-B510-0F01-1447-FAEE2564898F}"/>
              </a:ext>
            </a:extLst>
          </p:cNvPr>
          <p:cNvSpPr/>
          <p:nvPr/>
        </p:nvSpPr>
        <p:spPr>
          <a:xfrm>
            <a:off x="5295900" y="1519990"/>
            <a:ext cx="1600200" cy="2213810"/>
          </a:xfrm>
          <a:prstGeom prst="roundRect">
            <a:avLst/>
          </a:prstGeom>
          <a:noFill/>
          <a:ln w="63500">
            <a:solidFill>
              <a:srgbClr val="C8102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D1B5BC-C272-F411-8608-CE8527E78F60}"/>
              </a:ext>
            </a:extLst>
          </p:cNvPr>
          <p:cNvSpPr/>
          <p:nvPr/>
        </p:nvSpPr>
        <p:spPr>
          <a:xfrm>
            <a:off x="7035800" y="2609850"/>
            <a:ext cx="1600200" cy="548439"/>
          </a:xfrm>
          <a:prstGeom prst="roundRect">
            <a:avLst/>
          </a:prstGeom>
          <a:noFill/>
          <a:ln w="63500">
            <a:solidFill>
              <a:srgbClr val="C8102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3C883E-34F0-BF05-B8EF-68F2ADF761AF}"/>
              </a:ext>
            </a:extLst>
          </p:cNvPr>
          <p:cNvSpPr/>
          <p:nvPr/>
        </p:nvSpPr>
        <p:spPr>
          <a:xfrm>
            <a:off x="8636000" y="5715000"/>
            <a:ext cx="1600200" cy="1058978"/>
          </a:xfrm>
          <a:prstGeom prst="roundRect">
            <a:avLst/>
          </a:prstGeom>
          <a:noFill/>
          <a:ln w="63500">
            <a:solidFill>
              <a:srgbClr val="C810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44FC35-8761-A6B4-9846-4FBF42B21BD8}"/>
              </a:ext>
            </a:extLst>
          </p:cNvPr>
          <p:cNvSpPr/>
          <p:nvPr/>
        </p:nvSpPr>
        <p:spPr>
          <a:xfrm>
            <a:off x="10285663" y="4142678"/>
            <a:ext cx="1600200" cy="601777"/>
          </a:xfrm>
          <a:prstGeom prst="roundRect">
            <a:avLst/>
          </a:prstGeom>
          <a:noFill/>
          <a:ln w="63500">
            <a:solidFill>
              <a:srgbClr val="C8102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A7D04ED-FC7B-D708-3C0D-571428EF5DFC}"/>
              </a:ext>
            </a:extLst>
          </p:cNvPr>
          <p:cNvSpPr/>
          <p:nvPr/>
        </p:nvSpPr>
        <p:spPr>
          <a:xfrm>
            <a:off x="10285663" y="5722824"/>
            <a:ext cx="1600200" cy="601777"/>
          </a:xfrm>
          <a:prstGeom prst="roundRect">
            <a:avLst/>
          </a:prstGeom>
          <a:noFill/>
          <a:ln w="63500">
            <a:solidFill>
              <a:srgbClr val="C8102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C2826C-9025-EC2A-BAEF-221055A0A8EE}"/>
              </a:ext>
            </a:extLst>
          </p:cNvPr>
          <p:cNvSpPr txBox="1"/>
          <p:nvPr/>
        </p:nvSpPr>
        <p:spPr>
          <a:xfrm rot="16200000">
            <a:off x="-2911693" y="2991203"/>
            <a:ext cx="6150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baseline="30000" dirty="0"/>
              <a:t>*luminosity </a:t>
            </a:r>
            <a:r>
              <a:rPr lang="en-US" sz="1800" i="1" baseline="30000"/>
              <a:t>and electric power </a:t>
            </a:r>
            <a:r>
              <a:rPr lang="en-US" sz="1800" i="1" baseline="30000" dirty="0"/>
              <a:t>values are give</a:t>
            </a:r>
            <a:r>
              <a:rPr lang="en-US" i="1" baseline="30000" dirty="0"/>
              <a:t>n for one energy</a:t>
            </a:r>
            <a:r>
              <a:rPr lang="en-US" sz="1800" i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46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1A8DC-21C2-21D0-F155-D15D5B308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D97815-7FBD-0B39-1228-6A8B82075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925"/>
            <a:ext cx="12191999" cy="68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87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189C7-2400-2E59-9F6F-7015E764B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6200"/>
            <a:ext cx="3886199" cy="106680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ITF</a:t>
            </a:r>
            <a:r>
              <a:rPr lang="en-US" dirty="0"/>
              <a:t>: HF  Cost </a:t>
            </a:r>
            <a:br>
              <a:rPr lang="en-US" dirty="0"/>
            </a:br>
            <a:r>
              <a:rPr lang="en-US" dirty="0"/>
              <a:t>Estimates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1D136-8E59-26B3-3B04-761BB62FD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19200"/>
            <a:ext cx="4038600" cy="56007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100" dirty="0">
                <a:solidFill>
                  <a:srgbClr val="0070C0"/>
                </a:solidFill>
              </a:rPr>
              <a:t>ITF used: a) various </a:t>
            </a:r>
            <a:r>
              <a:rPr lang="en-US" sz="2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models to estimate the cost</a:t>
            </a:r>
            <a:r>
              <a:rPr lang="en-US" sz="2100" dirty="0">
                <a:solidFill>
                  <a:srgbClr val="0070C0"/>
                </a:solidFill>
              </a:rPr>
              <a:t> (e.g. 5- and 31-parameters) ; b) </a:t>
            </a:r>
            <a:r>
              <a:rPr lang="en-US" sz="2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known costs of existing installations </a:t>
            </a:r>
            <a:r>
              <a:rPr lang="en-US" sz="2100" dirty="0">
                <a:solidFill>
                  <a:srgbClr val="0070C0"/>
                </a:solidFill>
              </a:rPr>
              <a:t>and reasonably expected cost of novel equipment; c) for </a:t>
            </a:r>
            <a:r>
              <a:rPr lang="en-US" sz="2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technologies, the cost estimate is quite conservative</a:t>
            </a:r>
            <a:r>
              <a:rPr lang="en-US" sz="2100" dirty="0">
                <a:solidFill>
                  <a:srgbClr val="0070C0"/>
                </a:solidFill>
              </a:rPr>
              <a:t>, and one should expect cost reductions from pre-project R&amp;D.</a:t>
            </a:r>
          </a:p>
          <a:p>
            <a:pPr marL="0" indent="0">
              <a:buNone/>
            </a:pPr>
            <a:r>
              <a:rPr lang="en-US" sz="2100" i="1" dirty="0">
                <a:solidFill>
                  <a:schemeClr val="tx1"/>
                </a:solidFill>
              </a:rPr>
              <a:t>Horizontal scale is approx. logarithmic </a:t>
            </a:r>
            <a:r>
              <a:rPr lang="en-US" sz="2100" dirty="0">
                <a:solidFill>
                  <a:schemeClr val="tx1"/>
                </a:solidFill>
              </a:rPr>
              <a:t>for the </a:t>
            </a:r>
            <a:r>
              <a:rPr lang="en-US" sz="2100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total cost in </a:t>
            </a:r>
            <a:r>
              <a:rPr lang="en-US" sz="2100" u="sng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B$ without contingency and escalation</a:t>
            </a:r>
            <a:r>
              <a:rPr lang="en-US" sz="2100" dirty="0">
                <a:solidFill>
                  <a:srgbClr val="A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0" indent="0">
              <a:buNone/>
            </a:pPr>
            <a:r>
              <a:rPr lang="en-US" sz="2100" dirty="0"/>
              <a:t>Black horizontal bars with </a:t>
            </a:r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smeared ends indicate the cost est. range </a:t>
            </a:r>
            <a:r>
              <a:rPr lang="en-US" sz="2100" dirty="0"/>
              <a:t>for each machine.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4BBE7D-C398-530A-66B0-F6210755F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399" y="99162"/>
            <a:ext cx="8229601" cy="66826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0A9C2E-D9A7-A0BF-3F9D-4F9139F53321}"/>
              </a:ext>
            </a:extLst>
          </p:cNvPr>
          <p:cNvSpPr/>
          <p:nvPr/>
        </p:nvSpPr>
        <p:spPr>
          <a:xfrm>
            <a:off x="3886200" y="5867400"/>
            <a:ext cx="8305800" cy="952500"/>
          </a:xfrm>
          <a:prstGeom prst="roundRect">
            <a:avLst/>
          </a:prstGeom>
          <a:noFill/>
          <a:ln w="63500">
            <a:solidFill>
              <a:srgbClr val="C810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a blue circle&#10;&#10;Description automatically generated">
            <a:extLst>
              <a:ext uri="{FF2B5EF4-FFF2-40B4-BE49-F238E27FC236}">
                <a16:creationId xmlns:a16="http://schemas.microsoft.com/office/drawing/2014/main" id="{2764E11A-054B-A680-8BCD-C64CAF8C2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405" y="762000"/>
            <a:ext cx="1568195" cy="9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20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FC8756A-E2F6-4324-88CD-DFCA03C27831}"/>
              </a:ext>
            </a:extLst>
          </p:cNvPr>
          <p:cNvSpPr txBox="1">
            <a:spLocks/>
          </p:cNvSpPr>
          <p:nvPr/>
        </p:nvSpPr>
        <p:spPr>
          <a:xfrm rot="16200000">
            <a:off x="-1894969" y="3174202"/>
            <a:ext cx="4813901" cy="1023962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 (m</a:t>
            </a:r>
            <a:r>
              <a:rPr lang="en-US" sz="4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GeV)</a:t>
            </a:r>
            <a:r>
              <a:rPr lang="en-US" sz="4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  <a:p>
            <a:pPr marL="0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BA41403-1094-46E9-A0C3-FF1A7D224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5937"/>
            <a:ext cx="11491812" cy="832076"/>
          </a:xfrm>
        </p:spPr>
        <p:txBody>
          <a:bodyPr>
            <a:normAutofit/>
          </a:bodyPr>
          <a:lstStyle/>
          <a:p>
            <a:pPr algn="ctr"/>
            <a:r>
              <a:rPr lang="en-US" i="1" u="sng" dirty="0">
                <a:solidFill>
                  <a:srgbClr val="FFFF00"/>
                </a:solidFill>
              </a:rPr>
              <a:t>ENERGY</a:t>
            </a:r>
            <a:r>
              <a:rPr lang="en-US" i="1" dirty="0">
                <a:solidFill>
                  <a:srgbClr val="FFFF00"/>
                </a:solidFill>
              </a:rPr>
              <a:t>: </a:t>
            </a:r>
            <a:r>
              <a:rPr lang="en-US" dirty="0">
                <a:solidFill>
                  <a:srgbClr val="FFFF00"/>
                </a:solidFill>
              </a:rPr>
              <a:t>ACCELERATORS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vs</a:t>
            </a:r>
            <a:r>
              <a:rPr lang="en-US" dirty="0"/>
              <a:t> COSMOS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037FC10F-2D93-D659-124E-68F736B39FA8}"/>
              </a:ext>
            </a:extLst>
          </p:cNvPr>
          <p:cNvSpPr txBox="1">
            <a:spLocks/>
          </p:cNvSpPr>
          <p:nvPr/>
        </p:nvSpPr>
        <p:spPr>
          <a:xfrm>
            <a:off x="8659242" y="6174612"/>
            <a:ext cx="3532758" cy="683388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Energy (GeV)</a:t>
            </a:r>
          </a:p>
          <a:p>
            <a:pPr marL="0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B6FEB01-CBDF-F648-3288-2318AA29DEC1}"/>
              </a:ext>
            </a:extLst>
          </p:cNvPr>
          <p:cNvCxnSpPr/>
          <p:nvPr/>
        </p:nvCxnSpPr>
        <p:spPr>
          <a:xfrm flipV="1">
            <a:off x="2255702" y="1039952"/>
            <a:ext cx="0" cy="5715846"/>
          </a:xfrm>
          <a:prstGeom prst="straightConnector1">
            <a:avLst/>
          </a:prstGeom>
          <a:ln w="1174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E53A413-0DAE-145A-7484-8741DB39DCC5}"/>
              </a:ext>
            </a:extLst>
          </p:cNvPr>
          <p:cNvSpPr txBox="1">
            <a:spLocks/>
          </p:cNvSpPr>
          <p:nvPr/>
        </p:nvSpPr>
        <p:spPr>
          <a:xfrm>
            <a:off x="815119" y="1317653"/>
            <a:ext cx="1261677" cy="645006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4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40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  <a:p>
            <a:pPr marL="0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115FE88-AD1D-91FD-D910-45AB4BC2E3F0}"/>
              </a:ext>
            </a:extLst>
          </p:cNvPr>
          <p:cNvSpPr txBox="1">
            <a:spLocks/>
          </p:cNvSpPr>
          <p:nvPr/>
        </p:nvSpPr>
        <p:spPr>
          <a:xfrm>
            <a:off x="815119" y="1943296"/>
            <a:ext cx="1261677" cy="759614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4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</a:p>
          <a:p>
            <a:pPr marL="0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6DFAD144-87B4-EC1B-AEF0-7D463AE767F9}"/>
              </a:ext>
            </a:extLst>
          </p:cNvPr>
          <p:cNvSpPr txBox="1">
            <a:spLocks/>
          </p:cNvSpPr>
          <p:nvPr/>
        </p:nvSpPr>
        <p:spPr>
          <a:xfrm>
            <a:off x="742221" y="5389349"/>
            <a:ext cx="1407472" cy="759614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4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-20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  <a:p>
            <a:pPr marL="0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E7C35694-A6FE-0891-8A5F-C9882EAAC356}"/>
              </a:ext>
            </a:extLst>
          </p:cNvPr>
          <p:cNvSpPr txBox="1">
            <a:spLocks/>
          </p:cNvSpPr>
          <p:nvPr/>
        </p:nvSpPr>
        <p:spPr>
          <a:xfrm>
            <a:off x="729513" y="3930090"/>
            <a:ext cx="1407472" cy="759614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1</a:t>
            </a:r>
          </a:p>
          <a:p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F535E58-79A2-F4F2-0C4A-6139650EE8E1}"/>
              </a:ext>
            </a:extLst>
          </p:cNvPr>
          <p:cNvSpPr txBox="1">
            <a:spLocks/>
          </p:cNvSpPr>
          <p:nvPr/>
        </p:nvSpPr>
        <p:spPr>
          <a:xfrm>
            <a:off x="786653" y="3261371"/>
            <a:ext cx="1407472" cy="759614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4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9D47C928-1A7E-0234-3AFB-6873305ECC8C}"/>
              </a:ext>
            </a:extLst>
          </p:cNvPr>
          <p:cNvSpPr txBox="1">
            <a:spLocks/>
          </p:cNvSpPr>
          <p:nvPr/>
        </p:nvSpPr>
        <p:spPr>
          <a:xfrm>
            <a:off x="754893" y="2612015"/>
            <a:ext cx="1407472" cy="759614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4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0799BD3D-3369-11A6-8D97-5B46CD8A763F}"/>
              </a:ext>
            </a:extLst>
          </p:cNvPr>
          <p:cNvSpPr txBox="1">
            <a:spLocks/>
          </p:cNvSpPr>
          <p:nvPr/>
        </p:nvSpPr>
        <p:spPr>
          <a:xfrm>
            <a:off x="742221" y="4598904"/>
            <a:ext cx="1407472" cy="759614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4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-10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AA4C7B6A-C0BE-6C80-4F67-CCF8FA7CC5F5}"/>
              </a:ext>
            </a:extLst>
          </p:cNvPr>
          <p:cNvSpPr txBox="1">
            <a:spLocks/>
          </p:cNvSpPr>
          <p:nvPr/>
        </p:nvSpPr>
        <p:spPr>
          <a:xfrm>
            <a:off x="2434609" y="6151914"/>
            <a:ext cx="1261677" cy="645006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en-US" sz="4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  <a:p>
            <a:pPr marL="0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8D9A61AA-CEAF-C08D-4650-1CF2AA39E4AB}"/>
              </a:ext>
            </a:extLst>
          </p:cNvPr>
          <p:cNvSpPr txBox="1">
            <a:spLocks/>
          </p:cNvSpPr>
          <p:nvPr/>
        </p:nvSpPr>
        <p:spPr>
          <a:xfrm>
            <a:off x="3439467" y="6151914"/>
            <a:ext cx="1261677" cy="645006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4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</a:p>
          <a:p>
            <a:pPr marL="0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F1C04C87-44EA-B123-0F24-A0199CAD0C38}"/>
              </a:ext>
            </a:extLst>
          </p:cNvPr>
          <p:cNvSpPr txBox="1">
            <a:spLocks/>
          </p:cNvSpPr>
          <p:nvPr/>
        </p:nvSpPr>
        <p:spPr>
          <a:xfrm>
            <a:off x="4696688" y="6156363"/>
            <a:ext cx="1295523" cy="645006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en-US" sz="4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  <a:p>
            <a:pPr marL="0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21DC79F2-7FD4-9BDB-3EB4-189F75F3ED44}"/>
              </a:ext>
            </a:extLst>
          </p:cNvPr>
          <p:cNvSpPr txBox="1">
            <a:spLocks/>
          </p:cNvSpPr>
          <p:nvPr/>
        </p:nvSpPr>
        <p:spPr>
          <a:xfrm>
            <a:off x="5992211" y="6152473"/>
            <a:ext cx="1307746" cy="645006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en-US" sz="4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  <a:p>
            <a:pPr marL="0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20C0B4C8-88D1-A4C1-2445-37161801A4F3}"/>
              </a:ext>
            </a:extLst>
          </p:cNvPr>
          <p:cNvSpPr txBox="1">
            <a:spLocks/>
          </p:cNvSpPr>
          <p:nvPr/>
        </p:nvSpPr>
        <p:spPr>
          <a:xfrm>
            <a:off x="7290018" y="6156091"/>
            <a:ext cx="1366483" cy="645006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en-US" sz="4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  <a:p>
            <a:pPr marL="0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B4B835-357C-084A-EA0D-0909A159796D}"/>
              </a:ext>
            </a:extLst>
          </p:cNvPr>
          <p:cNvCxnSpPr/>
          <p:nvPr/>
        </p:nvCxnSpPr>
        <p:spPr>
          <a:xfrm>
            <a:off x="2214003" y="2176670"/>
            <a:ext cx="318641" cy="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1CE6C7B-A76D-575E-6E69-7CFC29F82044}"/>
              </a:ext>
            </a:extLst>
          </p:cNvPr>
          <p:cNvCxnSpPr/>
          <p:nvPr/>
        </p:nvCxnSpPr>
        <p:spPr>
          <a:xfrm>
            <a:off x="2214003" y="1573696"/>
            <a:ext cx="318641" cy="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A83E6AE-7C8D-9986-229E-22207A50B73A}"/>
              </a:ext>
            </a:extLst>
          </p:cNvPr>
          <p:cNvCxnSpPr/>
          <p:nvPr/>
        </p:nvCxnSpPr>
        <p:spPr>
          <a:xfrm>
            <a:off x="2225885" y="5741505"/>
            <a:ext cx="318641" cy="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7B02155-2E26-62FB-151F-FA2350B7F9B2}"/>
              </a:ext>
            </a:extLst>
          </p:cNvPr>
          <p:cNvCxnSpPr/>
          <p:nvPr/>
        </p:nvCxnSpPr>
        <p:spPr>
          <a:xfrm>
            <a:off x="2235235" y="2905540"/>
            <a:ext cx="318641" cy="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1E48382-0044-D32E-F5F0-5B799A550581}"/>
              </a:ext>
            </a:extLst>
          </p:cNvPr>
          <p:cNvCxnSpPr/>
          <p:nvPr/>
        </p:nvCxnSpPr>
        <p:spPr>
          <a:xfrm>
            <a:off x="2223942" y="5092148"/>
            <a:ext cx="318641" cy="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F660700-586B-2817-529D-1435DE1BC431}"/>
              </a:ext>
            </a:extLst>
          </p:cNvPr>
          <p:cNvCxnSpPr/>
          <p:nvPr/>
        </p:nvCxnSpPr>
        <p:spPr>
          <a:xfrm>
            <a:off x="2255410" y="4333462"/>
            <a:ext cx="318641" cy="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3A7D3E7-E2E5-F270-FF39-02DB1AD2E24D}"/>
              </a:ext>
            </a:extLst>
          </p:cNvPr>
          <p:cNvCxnSpPr/>
          <p:nvPr/>
        </p:nvCxnSpPr>
        <p:spPr>
          <a:xfrm>
            <a:off x="2245763" y="3591339"/>
            <a:ext cx="318641" cy="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88AAA86-6D95-B249-266D-85322B4563C5}"/>
              </a:ext>
            </a:extLst>
          </p:cNvPr>
          <p:cNvCxnSpPr>
            <a:cxnSpLocks/>
          </p:cNvCxnSpPr>
          <p:nvPr/>
        </p:nvCxnSpPr>
        <p:spPr>
          <a:xfrm flipV="1">
            <a:off x="6728731" y="5761383"/>
            <a:ext cx="0" cy="30480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CFE44E4-72EE-DDCA-D99F-89DF1B01C60F}"/>
              </a:ext>
            </a:extLst>
          </p:cNvPr>
          <p:cNvCxnSpPr>
            <a:cxnSpLocks/>
          </p:cNvCxnSpPr>
          <p:nvPr/>
        </p:nvCxnSpPr>
        <p:spPr>
          <a:xfrm flipV="1">
            <a:off x="5449896" y="5761383"/>
            <a:ext cx="0" cy="30480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4B2EBF0-27AC-BE28-CF8E-3E9CCE9BCE4B}"/>
              </a:ext>
            </a:extLst>
          </p:cNvPr>
          <p:cNvCxnSpPr>
            <a:cxnSpLocks/>
          </p:cNvCxnSpPr>
          <p:nvPr/>
        </p:nvCxnSpPr>
        <p:spPr>
          <a:xfrm flipV="1">
            <a:off x="4141243" y="5751444"/>
            <a:ext cx="0" cy="30480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8DEE1E5-7508-29E4-4C93-076CCA39FEBC}"/>
              </a:ext>
            </a:extLst>
          </p:cNvPr>
          <p:cNvCxnSpPr>
            <a:cxnSpLocks/>
          </p:cNvCxnSpPr>
          <p:nvPr/>
        </p:nvCxnSpPr>
        <p:spPr>
          <a:xfrm flipV="1">
            <a:off x="2842530" y="5788334"/>
            <a:ext cx="0" cy="30480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BF66C4E-13FC-6802-8EE1-9F893E2C6F05}"/>
              </a:ext>
            </a:extLst>
          </p:cNvPr>
          <p:cNvCxnSpPr>
            <a:cxnSpLocks/>
          </p:cNvCxnSpPr>
          <p:nvPr/>
        </p:nvCxnSpPr>
        <p:spPr>
          <a:xfrm flipV="1">
            <a:off x="8093704" y="5761383"/>
            <a:ext cx="0" cy="30480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25179E2-68BE-DE65-C5AE-04B4C0D3B15A}"/>
              </a:ext>
            </a:extLst>
          </p:cNvPr>
          <p:cNvSpPr/>
          <p:nvPr/>
        </p:nvSpPr>
        <p:spPr>
          <a:xfrm>
            <a:off x="2361729" y="4115245"/>
            <a:ext cx="5629280" cy="1940999"/>
          </a:xfrm>
          <a:custGeom>
            <a:avLst/>
            <a:gdLst>
              <a:gd name="connsiteX0" fmla="*/ 0 w 5746125"/>
              <a:gd name="connsiteY0" fmla="*/ 2533 h 2281623"/>
              <a:gd name="connsiteX1" fmla="*/ 715617 w 5746125"/>
              <a:gd name="connsiteY1" fmla="*/ 2533 h 2281623"/>
              <a:gd name="connsiteX2" fmla="*/ 934278 w 5746125"/>
              <a:gd name="connsiteY2" fmla="*/ 12472 h 2281623"/>
              <a:gd name="connsiteX3" fmla="*/ 1192696 w 5746125"/>
              <a:gd name="connsiteY3" fmla="*/ 131742 h 2281623"/>
              <a:gd name="connsiteX4" fmla="*/ 2395330 w 5746125"/>
              <a:gd name="connsiteY4" fmla="*/ 718150 h 2281623"/>
              <a:gd name="connsiteX5" fmla="*/ 5496339 w 5746125"/>
              <a:gd name="connsiteY5" fmla="*/ 2159324 h 2281623"/>
              <a:gd name="connsiteX6" fmla="*/ 5565913 w 5746125"/>
              <a:gd name="connsiteY6" fmla="*/ 2209020 h 2281623"/>
              <a:gd name="connsiteX7" fmla="*/ 5605670 w 5746125"/>
              <a:gd name="connsiteY7" fmla="*/ 2218959 h 2281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46125" h="2281623">
                <a:moveTo>
                  <a:pt x="0" y="2533"/>
                </a:moveTo>
                <a:lnTo>
                  <a:pt x="715617" y="2533"/>
                </a:lnTo>
                <a:cubicBezTo>
                  <a:pt x="871330" y="4190"/>
                  <a:pt x="854765" y="-9063"/>
                  <a:pt x="934278" y="12472"/>
                </a:cubicBezTo>
                <a:cubicBezTo>
                  <a:pt x="1013791" y="34007"/>
                  <a:pt x="1192696" y="131742"/>
                  <a:pt x="1192696" y="131742"/>
                </a:cubicBezTo>
                <a:lnTo>
                  <a:pt x="2395330" y="718150"/>
                </a:lnTo>
                <a:lnTo>
                  <a:pt x="5496339" y="2159324"/>
                </a:lnTo>
                <a:cubicBezTo>
                  <a:pt x="6024770" y="2407802"/>
                  <a:pt x="5547691" y="2199081"/>
                  <a:pt x="5565913" y="2209020"/>
                </a:cubicBezTo>
                <a:cubicBezTo>
                  <a:pt x="5584135" y="2218959"/>
                  <a:pt x="5594902" y="2218959"/>
                  <a:pt x="5605670" y="2218959"/>
                </a:cubicBezTo>
              </a:path>
            </a:pathLst>
          </a:custGeom>
          <a:noFill/>
          <a:ln w="98425">
            <a:solidFill>
              <a:srgbClr val="0070C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60BF49-5964-E129-1801-88D27A8B3291}"/>
              </a:ext>
            </a:extLst>
          </p:cNvPr>
          <p:cNvCxnSpPr>
            <a:cxnSpLocks/>
          </p:cNvCxnSpPr>
          <p:nvPr/>
        </p:nvCxnSpPr>
        <p:spPr>
          <a:xfrm>
            <a:off x="2076796" y="6093134"/>
            <a:ext cx="8620540" cy="0"/>
          </a:xfrm>
          <a:prstGeom prst="straightConnector1">
            <a:avLst/>
          </a:prstGeom>
          <a:ln w="1174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D91328F-FFFC-92B3-8086-DA62DCDF5BE2}"/>
              </a:ext>
            </a:extLst>
          </p:cNvPr>
          <p:cNvCxnSpPr>
            <a:cxnSpLocks/>
          </p:cNvCxnSpPr>
          <p:nvPr/>
        </p:nvCxnSpPr>
        <p:spPr>
          <a:xfrm flipV="1">
            <a:off x="2464424" y="1451113"/>
            <a:ext cx="2126973" cy="904461"/>
          </a:xfrm>
          <a:prstGeom prst="line">
            <a:avLst/>
          </a:prstGeom>
          <a:ln w="165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6000">
                  <a:schemeClr val="accent1">
                    <a:lumMod val="45000"/>
                    <a:lumOff val="55000"/>
                  </a:schemeClr>
                </a:gs>
                <a:gs pos="75000">
                  <a:srgbClr val="C00000"/>
                </a:gs>
                <a:gs pos="100000">
                  <a:srgbClr val="A50021"/>
                </a:gs>
              </a:gsLst>
              <a:lin ang="5400000" scaled="1"/>
            </a:gradFill>
          </a:ln>
          <a:effectLst>
            <a:glow rad="3048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7FA57E2D-2644-3B0C-B9B0-C550F1FD1A0A}"/>
              </a:ext>
            </a:extLst>
          </p:cNvPr>
          <p:cNvSpPr txBox="1"/>
          <p:nvPr/>
        </p:nvSpPr>
        <p:spPr>
          <a:xfrm>
            <a:off x="4185954" y="1583053"/>
            <a:ext cx="816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1F45822-BBD9-9148-5A5F-28BACF1607D6}"/>
              </a:ext>
            </a:extLst>
          </p:cNvPr>
          <p:cNvSpPr txBox="1"/>
          <p:nvPr/>
        </p:nvSpPr>
        <p:spPr>
          <a:xfrm>
            <a:off x="8197718" y="5373509"/>
            <a:ext cx="27836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948BD"/>
                </a:solidFill>
              </a:rPr>
              <a:t>“Oh-My-God Particle”</a:t>
            </a:r>
          </a:p>
          <a:p>
            <a:r>
              <a:rPr lang="en-US" dirty="0">
                <a:solidFill>
                  <a:srgbClr val="1948BD"/>
                </a:solidFill>
              </a:rPr>
              <a:t>(1991, Utah)</a:t>
            </a: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95B5B237-60D4-CA91-7573-EDE8D9B07002}"/>
              </a:ext>
            </a:extLst>
          </p:cNvPr>
          <p:cNvSpPr/>
          <p:nvPr/>
        </p:nvSpPr>
        <p:spPr>
          <a:xfrm>
            <a:off x="4620095" y="1588179"/>
            <a:ext cx="360045" cy="3049545"/>
          </a:xfrm>
          <a:prstGeom prst="rightBrace">
            <a:avLst>
              <a:gd name="adj1" fmla="val 34851"/>
              <a:gd name="adj2" fmla="val 50000"/>
            </a:avLst>
          </a:prstGeom>
          <a:ln w="317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84C6168-6A31-5314-F0BC-29D7502A0381}"/>
              </a:ext>
            </a:extLst>
          </p:cNvPr>
          <p:cNvSpPr txBox="1"/>
          <p:nvPr/>
        </p:nvSpPr>
        <p:spPr>
          <a:xfrm>
            <a:off x="5045367" y="2841554"/>
            <a:ext cx="27836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~45 orders </a:t>
            </a:r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</a:p>
          <a:p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magnitude in flux</a:t>
            </a:r>
          </a:p>
        </p:txBody>
      </p:sp>
      <p:sp>
        <p:nvSpPr>
          <p:cNvPr id="61" name="Right Brace 60">
            <a:extLst>
              <a:ext uri="{FF2B5EF4-FFF2-40B4-BE49-F238E27FC236}">
                <a16:creationId xmlns:a16="http://schemas.microsoft.com/office/drawing/2014/main" id="{0815EC83-6E61-03DC-CE19-43190D89BA22}"/>
              </a:ext>
            </a:extLst>
          </p:cNvPr>
          <p:cNvSpPr/>
          <p:nvPr/>
        </p:nvSpPr>
        <p:spPr>
          <a:xfrm rot="16200000">
            <a:off x="6041438" y="-368830"/>
            <a:ext cx="360045" cy="3049545"/>
          </a:xfrm>
          <a:prstGeom prst="rightBrace">
            <a:avLst>
              <a:gd name="adj1" fmla="val 34851"/>
              <a:gd name="adj2" fmla="val 50000"/>
            </a:avLst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99C2B06-4DF0-6495-903E-80C550797DE8}"/>
              </a:ext>
            </a:extLst>
          </p:cNvPr>
          <p:cNvSpPr txBox="1"/>
          <p:nvPr/>
        </p:nvSpPr>
        <p:spPr>
          <a:xfrm>
            <a:off x="4883658" y="1279233"/>
            <a:ext cx="30068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~8 orders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magnitude in energy</a:t>
            </a:r>
          </a:p>
        </p:txBody>
      </p:sp>
      <p:pic>
        <p:nvPicPr>
          <p:cNvPr id="8" name="Picture 7" descr="A long tunnel with several large blue tanks&#10;&#10;AI-generated content may be incorrect.">
            <a:extLst>
              <a:ext uri="{FF2B5EF4-FFF2-40B4-BE49-F238E27FC236}">
                <a16:creationId xmlns:a16="http://schemas.microsoft.com/office/drawing/2014/main" id="{2BB07892-A12C-2B2C-6BB1-71BB0D2D2B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70" y="1972487"/>
            <a:ext cx="1136224" cy="758272"/>
          </a:xfrm>
          <a:prstGeom prst="rect">
            <a:avLst/>
          </a:prstGeom>
          <a:effectLst>
            <a:glow rad="1397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15" name="Picture 14" descr="A spider webs in the sky&#10;&#10;AI-generated content may be incorrect.">
            <a:extLst>
              <a:ext uri="{FF2B5EF4-FFF2-40B4-BE49-F238E27FC236}">
                <a16:creationId xmlns:a16="http://schemas.microsoft.com/office/drawing/2014/main" id="{44924D3D-34E5-FD57-3EF0-1079B75B1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17" y="2002795"/>
            <a:ext cx="4792079" cy="2695545"/>
          </a:xfrm>
          <a:prstGeom prst="rect">
            <a:avLst/>
          </a:prstGeom>
          <a:effectLst>
            <a:glow rad="139700">
              <a:schemeClr val="bg1">
                <a:lumMod val="50000"/>
                <a:alpha val="40000"/>
              </a:schemeClr>
            </a:glow>
          </a:effectLst>
        </p:spPr>
      </p:pic>
      <p:sp>
        <p:nvSpPr>
          <p:cNvPr id="17" name="Arrow: Notched Right 16">
            <a:extLst>
              <a:ext uri="{FF2B5EF4-FFF2-40B4-BE49-F238E27FC236}">
                <a16:creationId xmlns:a16="http://schemas.microsoft.com/office/drawing/2014/main" id="{31CD960A-B692-432A-1D13-2FA7FC399648}"/>
              </a:ext>
            </a:extLst>
          </p:cNvPr>
          <p:cNvSpPr/>
          <p:nvPr/>
        </p:nvSpPr>
        <p:spPr>
          <a:xfrm rot="8168194">
            <a:off x="6533077" y="4306389"/>
            <a:ext cx="979391" cy="118954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4694C69-C67F-7A5B-1108-64B7B3D284FC}"/>
              </a:ext>
            </a:extLst>
          </p:cNvPr>
          <p:cNvSpPr txBox="1">
            <a:spLocks/>
          </p:cNvSpPr>
          <p:nvPr/>
        </p:nvSpPr>
        <p:spPr>
          <a:xfrm>
            <a:off x="365325" y="6377365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B881E7D-5A17-EB4A-B013-04381A7C357D}" type="slidenum">
              <a:rPr lang="en-US" smtClean="0"/>
              <a:pPr algn="l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1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61" grpId="0" animBg="1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BA41403-1094-46E9-A0C3-FF1A7D224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190045"/>
            <a:ext cx="12060935" cy="8320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</a:rPr>
              <a:t>ENERGY</a:t>
            </a:r>
            <a:r>
              <a:rPr lang="en-US" sz="5400" dirty="0">
                <a:solidFill>
                  <a:schemeClr val="tx1"/>
                </a:solidFill>
              </a:rPr>
              <a:t>:</a:t>
            </a:r>
            <a:r>
              <a:rPr lang="en-US" sz="5400" dirty="0">
                <a:solidFill>
                  <a:srgbClr val="C00000"/>
                </a:solidFill>
              </a:rPr>
              <a:t> </a:t>
            </a:r>
            <a:r>
              <a:rPr lang="en-US" sz="5400" dirty="0"/>
              <a:t>Three Great Ideas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98C5F0-27F2-BA19-1F90-8564B0E93D77}"/>
              </a:ext>
            </a:extLst>
          </p:cNvPr>
          <p:cNvSpPr txBox="1"/>
          <p:nvPr/>
        </p:nvSpPr>
        <p:spPr>
          <a:xfrm>
            <a:off x="304800" y="1890807"/>
            <a:ext cx="8442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  Colliders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AC768D-E50F-3F84-ED9C-B10886167E77}"/>
              </a:ext>
            </a:extLst>
          </p:cNvPr>
          <p:cNvSpPr txBox="1"/>
          <p:nvPr/>
        </p:nvSpPr>
        <p:spPr>
          <a:xfrm>
            <a:off x="304800" y="3264240"/>
            <a:ext cx="11887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19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   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 Colliders 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to be explored]</a:t>
            </a:r>
          </a:p>
          <a:p>
            <a:endParaRPr 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800" b="1" dirty="0">
                <a:solidFill>
                  <a:srgbClr val="1911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[</a:t>
            </a:r>
            <a:r>
              <a:rPr 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Plasma Colliders 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to be explored]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4009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5DBE4-8C43-3003-AE25-D4B7A5E6C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06" y="351423"/>
            <a:ext cx="9601200" cy="585714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Trick #1: Colliders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CF3E0-2F31-9C3C-012D-8BB113FFC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576643"/>
            <a:ext cx="10229809" cy="1050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Center-of-mass energy </a:t>
            </a:r>
            <a:r>
              <a:rPr lang="en-US" dirty="0"/>
              <a:t>(</a:t>
            </a:r>
            <a:r>
              <a:rPr lang="en-US" b="1" dirty="0" err="1"/>
              <a:t>c.m.e.</a:t>
            </a:r>
            <a:r>
              <a:rPr lang="en-US" b="1" dirty="0"/>
              <a:t> </a:t>
            </a:r>
            <a:r>
              <a:rPr lang="en-US" dirty="0"/>
              <a:t>- available for transformative particle physics reactions)</a:t>
            </a:r>
          </a:p>
        </p:txBody>
      </p: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9DB49D5F-0B85-0288-8398-DCEBF0777FF6}"/>
              </a:ext>
            </a:extLst>
          </p:cNvPr>
          <p:cNvSpPr/>
          <p:nvPr/>
        </p:nvSpPr>
        <p:spPr>
          <a:xfrm>
            <a:off x="5543408" y="1361536"/>
            <a:ext cx="1174196" cy="2372264"/>
          </a:xfrm>
          <a:prstGeom prst="irregularSeal1">
            <a:avLst/>
          </a:prstGeom>
          <a:gradFill>
            <a:gsLst>
              <a:gs pos="0">
                <a:srgbClr val="FF0000"/>
              </a:gs>
              <a:gs pos="50000">
                <a:srgbClr val="0070C0"/>
              </a:gs>
              <a:gs pos="70000">
                <a:srgbClr val="FFFF00"/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F552DA0-4014-2470-873B-5ACBFE0A4BF2}"/>
              </a:ext>
            </a:extLst>
          </p:cNvPr>
          <p:cNvSpPr/>
          <p:nvPr/>
        </p:nvSpPr>
        <p:spPr>
          <a:xfrm>
            <a:off x="1733591" y="2073215"/>
            <a:ext cx="3806754" cy="948906"/>
          </a:xfrm>
          <a:prstGeom prst="rightArrow">
            <a:avLst>
              <a:gd name="adj1" fmla="val 50000"/>
              <a:gd name="adj2" fmla="val 134545"/>
            </a:avLst>
          </a:prstGeom>
          <a:gradFill>
            <a:gsLst>
              <a:gs pos="0">
                <a:srgbClr val="FF000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5E121C8-8C73-43EA-FA83-BBE5303A6584}"/>
              </a:ext>
            </a:extLst>
          </p:cNvPr>
          <p:cNvSpPr/>
          <p:nvPr/>
        </p:nvSpPr>
        <p:spPr>
          <a:xfrm rot="10800000">
            <a:off x="6651655" y="2073215"/>
            <a:ext cx="3806754" cy="948906"/>
          </a:xfrm>
          <a:prstGeom prst="rightArrow">
            <a:avLst>
              <a:gd name="adj1" fmla="val 50000"/>
              <a:gd name="adj2" fmla="val 134545"/>
            </a:avLst>
          </a:prstGeom>
          <a:gradFill>
            <a:gsLst>
              <a:gs pos="0">
                <a:srgbClr val="FF000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161BC5-6AFA-C5C7-49B4-B535E2EBD170}"/>
              </a:ext>
            </a:extLst>
          </p:cNvPr>
          <p:cNvSpPr txBox="1"/>
          <p:nvPr/>
        </p:nvSpPr>
        <p:spPr>
          <a:xfrm>
            <a:off x="4925092" y="4380146"/>
            <a:ext cx="2345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US" sz="4800" b="1" baseline="-25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=2</a:t>
            </a:r>
            <a:r>
              <a:rPr lang="en-US" sz="4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E75E7E-03CF-69D7-BFE5-D98C6CB5C8B0}"/>
              </a:ext>
            </a:extLst>
          </p:cNvPr>
          <p:cNvSpPr txBox="1"/>
          <p:nvPr/>
        </p:nvSpPr>
        <p:spPr>
          <a:xfrm>
            <a:off x="7974014" y="1073757"/>
            <a:ext cx="23920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=</a:t>
            </a:r>
            <a:r>
              <a:rPr lang="el-GR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mc</a:t>
            </a:r>
            <a:r>
              <a:rPr lang="en-US" sz="4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C21C95-9261-A91A-2A6D-F5C1AC6B126E}"/>
              </a:ext>
            </a:extLst>
          </p:cNvPr>
          <p:cNvSpPr txBox="1"/>
          <p:nvPr/>
        </p:nvSpPr>
        <p:spPr>
          <a:xfrm>
            <a:off x="1856118" y="1145092"/>
            <a:ext cx="23920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=</a:t>
            </a:r>
            <a:r>
              <a:rPr lang="el-GR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mc</a:t>
            </a:r>
            <a:r>
              <a:rPr lang="en-US" sz="4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27C9353-7878-A776-8CE2-7CFE51DC7B0F}"/>
              </a:ext>
            </a:extLst>
          </p:cNvPr>
          <p:cNvSpPr txBox="1">
            <a:spLocks/>
          </p:cNvSpPr>
          <p:nvPr/>
        </p:nvSpPr>
        <p:spPr>
          <a:xfrm>
            <a:off x="304800" y="5274060"/>
            <a:ext cx="8672513" cy="105054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Compare </a:t>
            </a:r>
            <a:r>
              <a:rPr lang="en-US" dirty="0"/>
              <a:t>with </a:t>
            </a:r>
            <a:r>
              <a:rPr lang="en-US" dirty="0" err="1"/>
              <a:t>c.m.e.</a:t>
            </a:r>
            <a:r>
              <a:rPr lang="en-US" dirty="0"/>
              <a:t> of a fixed target collisions: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14E464-3B3E-20C7-FA9B-9E545DE26385}"/>
              </a:ext>
            </a:extLst>
          </p:cNvPr>
          <p:cNvSpPr txBox="1"/>
          <p:nvPr/>
        </p:nvSpPr>
        <p:spPr>
          <a:xfrm>
            <a:off x="4925092" y="5692418"/>
            <a:ext cx="3334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33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US" sz="2800" b="1" baseline="-250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33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CM</a:t>
            </a:r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33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=SQRT(2</a:t>
            </a:r>
            <a:r>
              <a:rPr lang="en-US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33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Emc</a:t>
            </a:r>
            <a:r>
              <a:rPr lang="en-US" sz="2800" b="1" baseline="300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33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33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0100F3EC-FA33-AED3-3F7A-F23FCDAA90D1}"/>
              </a:ext>
            </a:extLst>
          </p:cNvPr>
          <p:cNvSpPr/>
          <p:nvPr/>
        </p:nvSpPr>
        <p:spPr>
          <a:xfrm>
            <a:off x="8686800" y="4380146"/>
            <a:ext cx="381000" cy="1715853"/>
          </a:xfrm>
          <a:prstGeom prst="rightBrace">
            <a:avLst>
              <a:gd name="adj1" fmla="val 27034"/>
              <a:gd name="adj2" fmla="val 50000"/>
            </a:avLst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6EB461-38D5-BA97-97F2-A88D505788D9}"/>
              </a:ext>
            </a:extLst>
          </p:cNvPr>
          <p:cNvSpPr txBox="1"/>
          <p:nvPr/>
        </p:nvSpPr>
        <p:spPr>
          <a:xfrm>
            <a:off x="9067800" y="4021580"/>
            <a:ext cx="2895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 about x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LHC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A91A4BC5-2A30-9A0B-9127-47D741DCC142}"/>
              </a:ext>
            </a:extLst>
          </p:cNvPr>
          <p:cNvSpPr/>
          <p:nvPr/>
        </p:nvSpPr>
        <p:spPr>
          <a:xfrm>
            <a:off x="9982200" y="5158290"/>
            <a:ext cx="1371600" cy="365126"/>
          </a:xfrm>
          <a:prstGeom prst="downArrow">
            <a:avLst>
              <a:gd name="adj1" fmla="val 50000"/>
              <a:gd name="adj2" fmla="val 40103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1BA821-1D81-9F6D-4C0C-DB8654C599C6}"/>
              </a:ext>
            </a:extLst>
          </p:cNvPr>
          <p:cNvSpPr txBox="1"/>
          <p:nvPr/>
        </p:nvSpPr>
        <p:spPr>
          <a:xfrm>
            <a:off x="8991600" y="5587425"/>
            <a:ext cx="3124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81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colliders built</a:t>
            </a:r>
          </a:p>
        </p:txBody>
      </p:sp>
    </p:spTree>
    <p:extLst>
      <p:ext uri="{BB962C8B-B14F-4D97-AF65-F5344CB8AC3E}">
        <p14:creationId xmlns:p14="http://schemas.microsoft.com/office/powerpoint/2010/main" val="160712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3" grpId="0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Colliders – 60! (1964 - 65)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92F136-AA6B-0944-8292-E95A972E7C12}"/>
              </a:ext>
            </a:extLst>
          </p:cNvPr>
          <p:cNvSpPr txBox="1"/>
          <p:nvPr/>
        </p:nvSpPr>
        <p:spPr>
          <a:xfrm>
            <a:off x="381000" y="4589235"/>
            <a:ext cx="3740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AF0000"/>
                </a:solidFill>
              </a:rPr>
              <a:t>AdA</a:t>
            </a:r>
            <a:r>
              <a:rPr lang="en-US" sz="2400" b="1" i="1" dirty="0">
                <a:solidFill>
                  <a:srgbClr val="AF0000"/>
                </a:solidFill>
              </a:rPr>
              <a:t> (Frascati/Orsay)</a:t>
            </a:r>
          </a:p>
          <a:p>
            <a:r>
              <a:rPr lang="en-US" sz="2400" b="1" i="1" dirty="0">
                <a:solidFill>
                  <a:srgbClr val="AF0000"/>
                </a:solidFill>
              </a:rPr>
              <a:t>   </a:t>
            </a:r>
            <a:r>
              <a:rPr lang="en-US" sz="2400" b="1" i="1" dirty="0" err="1">
                <a:solidFill>
                  <a:srgbClr val="AF0000"/>
                </a:solidFill>
              </a:rPr>
              <a:t>e+e</a:t>
            </a:r>
            <a:r>
              <a:rPr lang="en-US" sz="2400" b="1" i="1" dirty="0">
                <a:solidFill>
                  <a:srgbClr val="AF0000"/>
                </a:solidFill>
              </a:rPr>
              <a:t>-   </a:t>
            </a:r>
            <a:r>
              <a:rPr lang="en-US" sz="2400" b="1" i="1" dirty="0" err="1">
                <a:solidFill>
                  <a:srgbClr val="AF0000"/>
                </a:solidFill>
              </a:rPr>
              <a:t>E</a:t>
            </a:r>
            <a:r>
              <a:rPr lang="en-US" sz="2400" b="1" i="1" baseline="-25000" dirty="0" err="1">
                <a:solidFill>
                  <a:srgbClr val="AF0000"/>
                </a:solidFill>
              </a:rPr>
              <a:t>cm</a:t>
            </a:r>
            <a:r>
              <a:rPr lang="en-US" sz="2400" b="1" i="1" dirty="0">
                <a:solidFill>
                  <a:srgbClr val="AF0000"/>
                </a:solidFill>
              </a:rPr>
              <a:t>=0.5 GeV</a:t>
            </a:r>
          </a:p>
          <a:p>
            <a:r>
              <a:rPr lang="en-US" sz="2400" i="1" dirty="0"/>
              <a:t>   constr. start:  1960</a:t>
            </a:r>
          </a:p>
          <a:p>
            <a:r>
              <a:rPr lang="en-US" sz="2400" i="1" dirty="0"/>
              <a:t>   collisions:       mid-1964</a:t>
            </a:r>
          </a:p>
          <a:p>
            <a:r>
              <a:rPr lang="en-US" sz="2400" i="1" dirty="0"/>
              <a:t>   </a:t>
            </a:r>
            <a:endParaRPr lang="en-US" sz="2400" i="1" dirty="0">
              <a:solidFill>
                <a:srgbClr val="A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F4B8DBE7-D6DF-9642-E36E-F7378AE7C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33" y="1479940"/>
            <a:ext cx="4152767" cy="31272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04893C-F119-A47D-1D61-E05FBDF1C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200400"/>
            <a:ext cx="4201901" cy="2905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oup of men standing next to a large metal object&#10;&#10;Description automatically generated">
            <a:extLst>
              <a:ext uri="{FF2B5EF4-FFF2-40B4-BE49-F238E27FC236}">
                <a16:creationId xmlns:a16="http://schemas.microsoft.com/office/drawing/2014/main" id="{6AEF0652-59FF-F700-9266-09E3EAFC4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53" y="1619061"/>
            <a:ext cx="3334294" cy="44866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09D945-5889-767F-3547-420115E42A3B}"/>
              </a:ext>
            </a:extLst>
          </p:cNvPr>
          <p:cNvSpPr txBox="1"/>
          <p:nvPr/>
        </p:nvSpPr>
        <p:spPr>
          <a:xfrm>
            <a:off x="7973216" y="1564541"/>
            <a:ext cx="427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CBX (Stanford/Princeton)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   e-e-    </a:t>
            </a:r>
            <a:r>
              <a:rPr lang="en-US" sz="2400" b="1" i="1" dirty="0" err="1">
                <a:solidFill>
                  <a:srgbClr val="C00000"/>
                </a:solidFill>
              </a:rPr>
              <a:t>E</a:t>
            </a:r>
            <a:r>
              <a:rPr lang="en-US" sz="2400" b="1" i="1" baseline="-25000" dirty="0" err="1">
                <a:solidFill>
                  <a:srgbClr val="C00000"/>
                </a:solidFill>
              </a:rPr>
              <a:t>cm</a:t>
            </a:r>
            <a:r>
              <a:rPr lang="en-US" sz="2400" b="1" i="1" dirty="0">
                <a:solidFill>
                  <a:srgbClr val="C00000"/>
                </a:solidFill>
              </a:rPr>
              <a:t>=1.0 GeV</a:t>
            </a:r>
          </a:p>
          <a:p>
            <a:r>
              <a:rPr lang="en-US" sz="2400" i="1" dirty="0"/>
              <a:t>   constr. start: 1959</a:t>
            </a:r>
          </a:p>
          <a:p>
            <a:r>
              <a:rPr lang="en-US" sz="2400" i="1" dirty="0"/>
              <a:t>   collisions:     March 1965   </a:t>
            </a:r>
            <a:endParaRPr lang="en-US" sz="2400" i="1" dirty="0">
              <a:solidFill>
                <a:srgbClr val="A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0C34C4-C573-31CA-3DCF-CF4BF70267BC}"/>
              </a:ext>
            </a:extLst>
          </p:cNvPr>
          <p:cNvSpPr txBox="1"/>
          <p:nvPr/>
        </p:nvSpPr>
        <p:spPr>
          <a:xfrm>
            <a:off x="4259824" y="1199976"/>
            <a:ext cx="427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33CC"/>
                </a:solidFill>
              </a:rPr>
              <a:t>   </a:t>
            </a:r>
            <a:r>
              <a:rPr lang="en-US" sz="2400" b="1" i="1" dirty="0">
                <a:solidFill>
                  <a:srgbClr val="C00000"/>
                </a:solidFill>
              </a:rPr>
              <a:t>VEP-1 (Novosibirsk)</a:t>
            </a:r>
          </a:p>
          <a:p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>
                <a:solidFill>
                  <a:srgbClr val="7030A0"/>
                </a:solidFill>
                <a:highlight>
                  <a:srgbClr val="C0C0C0"/>
                </a:highlight>
              </a:rPr>
              <a:t> 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e-e-   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E</a:t>
            </a:r>
            <a:r>
              <a:rPr lang="en-US" sz="2400" b="1" i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cm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=0.32 GeV</a:t>
            </a:r>
          </a:p>
          <a:p>
            <a:r>
              <a:rPr lang="en-US" sz="2400" i="1" dirty="0"/>
              <a:t>   </a:t>
            </a:r>
            <a:endParaRPr lang="en-US" sz="2400" i="1" dirty="0">
              <a:solidFill>
                <a:srgbClr val="A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7F9944-EFFF-D6D1-4BBB-199FD7EB6B71}"/>
              </a:ext>
            </a:extLst>
          </p:cNvPr>
          <p:cNvSpPr txBox="1"/>
          <p:nvPr/>
        </p:nvSpPr>
        <p:spPr>
          <a:xfrm>
            <a:off x="4443779" y="5307908"/>
            <a:ext cx="427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</a:rPr>
              <a:t>constr. start: 1959</a:t>
            </a:r>
          </a:p>
          <a:p>
            <a:r>
              <a:rPr lang="en-US" sz="2400" i="1" dirty="0">
                <a:solidFill>
                  <a:srgbClr val="FFFF00"/>
                </a:solidFill>
              </a:rPr>
              <a:t>collisions:     May 1964   </a:t>
            </a:r>
            <a:endParaRPr lang="en-US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460022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18986</TotalTime>
  <Words>4528</Words>
  <Application>Microsoft Office PowerPoint</Application>
  <PresentationFormat>Widescreen</PresentationFormat>
  <Paragraphs>850</Paragraphs>
  <Slides>59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9" baseType="lpstr">
      <vt:lpstr>ArialMT</vt:lpstr>
      <vt:lpstr>Amasis MT Pro Medium</vt:lpstr>
      <vt:lpstr>Helvetica</vt:lpstr>
      <vt:lpstr>Wingdings</vt:lpstr>
      <vt:lpstr>Symbol</vt:lpstr>
      <vt:lpstr>Calibri</vt:lpstr>
      <vt:lpstr>Cambria Math</vt:lpstr>
      <vt:lpstr>MS PGothic</vt:lpstr>
      <vt:lpstr>Book Antiqua</vt:lpstr>
      <vt:lpstr>Berlin Sans FB</vt:lpstr>
      <vt:lpstr>Palatino Linotype</vt:lpstr>
      <vt:lpstr>Courier New</vt:lpstr>
      <vt:lpstr>Rockwell Nova Cond Light</vt:lpstr>
      <vt:lpstr>Times</vt:lpstr>
      <vt:lpstr>Times New Roman</vt:lpstr>
      <vt:lpstr>Arial-BoldMT</vt:lpstr>
      <vt:lpstr>Gabriola</vt:lpstr>
      <vt:lpstr>Arial</vt:lpstr>
      <vt:lpstr>1_Office Theme</vt:lpstr>
      <vt:lpstr>Equation</vt:lpstr>
      <vt:lpstr>ULTIMATE COLLIDERS  (A Look into the Future)</vt:lpstr>
      <vt:lpstr>PowerPoint Presentation</vt:lpstr>
      <vt:lpstr>PowerPoint Presentation</vt:lpstr>
      <vt:lpstr>PowerPoint Presentation</vt:lpstr>
      <vt:lpstr>PowerPoint Presentation</vt:lpstr>
      <vt:lpstr>ENERGY: ACCELERATORS vs COSMOS</vt:lpstr>
      <vt:lpstr>ENERGY: Three Great Ideas </vt:lpstr>
      <vt:lpstr>Trick #1: Colliders</vt:lpstr>
      <vt:lpstr>First Colliders – 60! (1964 - 65)</vt:lpstr>
      <vt:lpstr>PowerPoint Presentation</vt:lpstr>
      <vt:lpstr>Colliders Now (7 Ops, 2 Constr.)</vt:lpstr>
      <vt:lpstr>Future Colliders in Asia - Aspirations </vt:lpstr>
      <vt:lpstr>Future Colliders in Europe - Aspirations </vt:lpstr>
      <vt:lpstr>Future Muon Collider in the US</vt:lpstr>
      <vt:lpstr>Our Trick #2: Leptons vs Hadrons</vt:lpstr>
      <vt:lpstr>Muon Collider Challenges and R&amp;D Topics</vt:lpstr>
      <vt:lpstr>10+ TeV pCM Colliders - Summary</vt:lpstr>
      <vt:lpstr>“Trick #3”: Ultra-High Gradients in Plasma</vt:lpstr>
      <vt:lpstr>On Ultimate Colliders</vt:lpstr>
      <vt:lpstr>Factors and Limits</vt:lpstr>
      <vt:lpstr>Limits on Energy</vt:lpstr>
      <vt:lpstr>Limits on Luminosity</vt:lpstr>
      <vt:lpstr>PowerPoint Presentation</vt:lpstr>
      <vt:lpstr> Rough Cost Estimates of Large Accelerators</vt:lpstr>
      <vt:lpstr>An Example – Large Hadron Collider:</vt:lpstr>
      <vt:lpstr>Circular pp Colliders</vt:lpstr>
      <vt:lpstr>pp Colliders: Lumi, Power, Cost vs Energy</vt:lpstr>
      <vt:lpstr>Circular μ+μ- Colliders</vt:lpstr>
      <vt:lpstr>MuColl: Lumi and Cost vs Energy</vt:lpstr>
      <vt:lpstr>Linear e+e- Colliders</vt:lpstr>
      <vt:lpstr>Linear RF and Plasma: Lumi and Cost vs Energy</vt:lpstr>
      <vt:lpstr>Exotic Colliders</vt:lpstr>
      <vt:lpstr>Xtal Colliders: Lumi and Cost vs Energy</vt:lpstr>
      <vt:lpstr>Limits (Electric Power and Cost)</vt:lpstr>
      <vt:lpstr>Ultimate Colliders Luminosity vs Energy</vt:lpstr>
      <vt:lpstr>PowerPoint Presentation</vt:lpstr>
      <vt:lpstr>Summary</vt:lpstr>
      <vt:lpstr>More On Ultimate Colliders (1) </vt:lpstr>
      <vt:lpstr>More on Ultimate Colliders (2):</vt:lpstr>
      <vt:lpstr>(Some) References:</vt:lpstr>
      <vt:lpstr>PowerPoint Presentation</vt:lpstr>
      <vt:lpstr>Scale of Numbers</vt:lpstr>
      <vt:lpstr>“Really Big” Accelerator</vt:lpstr>
      <vt:lpstr>Defining the “Phase-Space”</vt:lpstr>
      <vt:lpstr>An Example of “Over the Limit”</vt:lpstr>
      <vt:lpstr>Another “Too Big of  a Machine”</vt:lpstr>
      <vt:lpstr>Excitation of Plasma Waves</vt:lpstr>
      <vt:lpstr>PowerPoint Presentation</vt:lpstr>
      <vt:lpstr>Laser-plasma: First Results </vt:lpstr>
      <vt:lpstr>Luminosity of Super-high E Colliders</vt:lpstr>
      <vt:lpstr>Paradigm Shift Needed</vt:lpstr>
      <vt:lpstr>Yet Another Option : Crystals</vt:lpstr>
      <vt:lpstr>Crystal Excitation by X-Rays</vt:lpstr>
      <vt:lpstr>Linear +- Crystal X-ray Collider  </vt:lpstr>
      <vt:lpstr>Comparison of Future Options</vt:lpstr>
      <vt:lpstr>Compare with Cosmic Rays</vt:lpstr>
      <vt:lpstr>ITF Higgs Factories Summary Table</vt:lpstr>
      <vt:lpstr>PowerPoint Presentation</vt:lpstr>
      <vt:lpstr>ITF: HF  Cost  Estimates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Jennice O'Brien</dc:creator>
  <cp:lastModifiedBy>Vladimir Shiltsev</cp:lastModifiedBy>
  <cp:revision>254</cp:revision>
  <dcterms:created xsi:type="dcterms:W3CDTF">2010-05-18T23:17:18Z</dcterms:created>
  <dcterms:modified xsi:type="dcterms:W3CDTF">2025-07-22T21:34:58Z</dcterms:modified>
</cp:coreProperties>
</file>