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60" r:id="rId5"/>
  </p:sldMasterIdLst>
  <p:notesMasterIdLst>
    <p:notesMasterId r:id="rId89"/>
  </p:notesMasterIdLst>
  <p:handoutMasterIdLst>
    <p:handoutMasterId r:id="rId90"/>
  </p:handoutMasterIdLst>
  <p:sldIdLst>
    <p:sldId id="4316" r:id="rId6"/>
    <p:sldId id="2147196852" r:id="rId7"/>
    <p:sldId id="382" r:id="rId8"/>
    <p:sldId id="2147196670" r:id="rId9"/>
    <p:sldId id="4176" r:id="rId10"/>
    <p:sldId id="2520" r:id="rId11"/>
    <p:sldId id="2535" r:id="rId12"/>
    <p:sldId id="4182" r:id="rId13"/>
    <p:sldId id="2511" r:id="rId14"/>
    <p:sldId id="2976" r:id="rId15"/>
    <p:sldId id="2513" r:id="rId16"/>
    <p:sldId id="1875" r:id="rId17"/>
    <p:sldId id="2147196901" r:id="rId18"/>
    <p:sldId id="2147196922" r:id="rId19"/>
    <p:sldId id="2147196902" r:id="rId20"/>
    <p:sldId id="374" r:id="rId21"/>
    <p:sldId id="2147196864" r:id="rId22"/>
    <p:sldId id="2147196839" r:id="rId23"/>
    <p:sldId id="2147196859" r:id="rId24"/>
    <p:sldId id="2147196841" r:id="rId25"/>
    <p:sldId id="2147196842" r:id="rId26"/>
    <p:sldId id="2147196836" r:id="rId27"/>
    <p:sldId id="2544" r:id="rId28"/>
    <p:sldId id="2147196860" r:id="rId29"/>
    <p:sldId id="342" r:id="rId30"/>
    <p:sldId id="2147196899" r:id="rId31"/>
    <p:sldId id="2147196900" r:id="rId32"/>
    <p:sldId id="2147196865" r:id="rId33"/>
    <p:sldId id="2147196867" r:id="rId34"/>
    <p:sldId id="2147196924" r:id="rId35"/>
    <p:sldId id="2952" r:id="rId36"/>
    <p:sldId id="2515" r:id="rId37"/>
    <p:sldId id="3237" r:id="rId38"/>
    <p:sldId id="3238" r:id="rId39"/>
    <p:sldId id="2147196896" r:id="rId40"/>
    <p:sldId id="2147196892" r:id="rId41"/>
    <p:sldId id="3279" r:id="rId42"/>
    <p:sldId id="3119" r:id="rId43"/>
    <p:sldId id="2147196874" r:id="rId44"/>
    <p:sldId id="3091" r:id="rId45"/>
    <p:sldId id="2147196878" r:id="rId46"/>
    <p:sldId id="2147196911" r:id="rId47"/>
    <p:sldId id="2147196873" r:id="rId48"/>
    <p:sldId id="3253" r:id="rId49"/>
    <p:sldId id="3136" r:id="rId50"/>
    <p:sldId id="3152" r:id="rId51"/>
    <p:sldId id="3084" r:id="rId52"/>
    <p:sldId id="3170" r:id="rId53"/>
    <p:sldId id="2147196914" r:id="rId54"/>
    <p:sldId id="2147196913" r:id="rId55"/>
    <p:sldId id="2147196912" r:id="rId56"/>
    <p:sldId id="5154" r:id="rId57"/>
    <p:sldId id="288" r:id="rId58"/>
    <p:sldId id="579" r:id="rId59"/>
    <p:sldId id="3223" r:id="rId60"/>
    <p:sldId id="3153" r:id="rId61"/>
    <p:sldId id="2147196903" r:id="rId62"/>
    <p:sldId id="2147196906" r:id="rId63"/>
    <p:sldId id="2147196907" r:id="rId64"/>
    <p:sldId id="2147196904" r:id="rId65"/>
    <p:sldId id="2147196908" r:id="rId66"/>
    <p:sldId id="2147196916" r:id="rId67"/>
    <p:sldId id="2147196917" r:id="rId68"/>
    <p:sldId id="2147196918" r:id="rId69"/>
    <p:sldId id="2147196919" r:id="rId70"/>
    <p:sldId id="2147196920" r:id="rId71"/>
    <p:sldId id="2147196921" r:id="rId72"/>
    <p:sldId id="5193" r:id="rId73"/>
    <p:sldId id="3271" r:id="rId74"/>
    <p:sldId id="3116" r:id="rId75"/>
    <p:sldId id="2147196923" r:id="rId76"/>
    <p:sldId id="2147196838" r:id="rId77"/>
    <p:sldId id="4654" r:id="rId78"/>
    <p:sldId id="3281" r:id="rId79"/>
    <p:sldId id="409" r:id="rId80"/>
    <p:sldId id="364" r:id="rId81"/>
    <p:sldId id="2147196886" r:id="rId82"/>
    <p:sldId id="1733" r:id="rId83"/>
    <p:sldId id="2147196887" r:id="rId84"/>
    <p:sldId id="3260" r:id="rId85"/>
    <p:sldId id="3109" r:id="rId86"/>
    <p:sldId id="2147196868" r:id="rId87"/>
    <p:sldId id="2147196634" r:id="rId88"/>
  </p:sldIdLst>
  <p:sldSz cx="12192000" cy="6858000"/>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cio Rossi" initials="LR" lastIdx="2" clrIdx="0">
    <p:extLst>
      <p:ext uri="{19B8F6BF-5375-455C-9EA6-DF929625EA0E}">
        <p15:presenceInfo xmlns:p15="http://schemas.microsoft.com/office/powerpoint/2012/main" userId="S-1-5-21-1526224874-1540688658-1361462980-20053" providerId="AD"/>
      </p:ext>
    </p:extLst>
  </p:cmAuthor>
  <p:cmAuthor id="2" name="Markus Zerlauth" initials="MZ" lastIdx="2" clrIdx="1">
    <p:extLst>
      <p:ext uri="{19B8F6BF-5375-455C-9EA6-DF929625EA0E}">
        <p15:presenceInfo xmlns:p15="http://schemas.microsoft.com/office/powerpoint/2012/main" userId="S::markus.zerlauth@cern.ch::5f12ab63-b3c0-438f-8c94-e72fc022f9fe" providerId="AD"/>
      </p:ext>
    </p:extLst>
  </p:cmAuthor>
  <p:cmAuthor id="3" name="Marta Bajko" initials="MB" lastIdx="1" clrIdx="2">
    <p:extLst>
      <p:ext uri="{19B8F6BF-5375-455C-9EA6-DF929625EA0E}">
        <p15:presenceInfo xmlns:p15="http://schemas.microsoft.com/office/powerpoint/2012/main" userId="S::marta.bajko@cern.ch::b34ed40b-3462-4588-ad0e-49be5e461cb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BB8BF"/>
    <a:srgbClr val="008B3F"/>
    <a:srgbClr val="5A5A5A"/>
    <a:srgbClr val="FFFFFF"/>
    <a:srgbClr val="111F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91"/>
    <p:restoredTop sz="91457" autoAdjust="0"/>
  </p:normalViewPr>
  <p:slideViewPr>
    <p:cSldViewPr snapToObjects="1" showGuides="1">
      <p:cViewPr varScale="1">
        <p:scale>
          <a:sx n="109" d="100"/>
          <a:sy n="109" d="100"/>
        </p:scale>
        <p:origin x="688" y="176"/>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notesMaster" Target="notesMasters/notesMaster1.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openxmlformats.org/officeDocument/2006/relationships/handoutMaster" Target="handoutMasters/handoutMaster1.xml"/><Relationship Id="rId95" Type="http://schemas.openxmlformats.org/officeDocument/2006/relationships/tableStyles" Target="tableStyles.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3F5CDDF-3246-6843-A314-FDDEB3F3DF8E}" type="datetimeFigureOut">
              <a:rPr lang="fr-FR" smtClean="0"/>
              <a:pPr/>
              <a:t>28/07/2025</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C405983-79D5-E84D-A19B-6B5F52179104}" type="slidenum">
              <a:rPr lang="fr-FR" smtClean="0"/>
              <a:pPr/>
              <a:t>‹#›</a:t>
            </a:fld>
            <a:endParaRPr lang="fr-FR"/>
          </a:p>
        </p:txBody>
      </p:sp>
    </p:spTree>
    <p:extLst>
      <p:ext uri="{BB962C8B-B14F-4D97-AF65-F5344CB8AC3E}">
        <p14:creationId xmlns:p14="http://schemas.microsoft.com/office/powerpoint/2010/main" val="39858308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1D8F6D-3354-BF4D-834B-467E3215D30A}" type="datetimeFigureOut">
              <a:rPr lang="fr-FR" smtClean="0"/>
              <a:pPr/>
              <a:t>28/07/2025</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4B141A-D04E-DD49-88DC-EFA90428BA41}" type="slidenum">
              <a:rPr lang="fr-FR" smtClean="0"/>
              <a:pPr/>
              <a:t>‹#›</a:t>
            </a:fld>
            <a:endParaRPr lang="fr-FR"/>
          </a:p>
        </p:txBody>
      </p:sp>
    </p:spTree>
    <p:extLst>
      <p:ext uri="{BB962C8B-B14F-4D97-AF65-F5344CB8AC3E}">
        <p14:creationId xmlns:p14="http://schemas.microsoft.com/office/powerpoint/2010/main" val="396136681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0417B53-3B13-8C40-A320-B98B5A1F6C4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36994" name="Rectangle 2"/>
          <p:cNvSpPr>
            <a:spLocks noGrp="1" noRot="1" noChangeAspect="1" noChangeArrowheads="1"/>
          </p:cNvSpPr>
          <p:nvPr>
            <p:ph type="sldImg"/>
          </p:nvPr>
        </p:nvSpPr>
        <p:spPr bwMode="auto">
          <a:xfrm>
            <a:off x="587375" y="798513"/>
            <a:ext cx="5691188" cy="3201987"/>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236995" name="Rectangle 3"/>
          <p:cNvSpPr>
            <a:spLocks noGrp="1" noChangeArrowheads="1"/>
          </p:cNvSpPr>
          <p:nvPr>
            <p:ph type="body" idx="1"/>
          </p:nvPr>
        </p:nvSpPr>
        <p:spPr bwMode="auto">
          <a:xfrm>
            <a:off x="915479" y="4342996"/>
            <a:ext cx="5027043" cy="385405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GB"/>
          </a:p>
        </p:txBody>
      </p:sp>
    </p:spTree>
    <p:extLst>
      <p:ext uri="{BB962C8B-B14F-4D97-AF65-F5344CB8AC3E}">
        <p14:creationId xmlns:p14="http://schemas.microsoft.com/office/powerpoint/2010/main" val="14754924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4B141A-D04E-DD49-88DC-EFA90428BA41}" type="slidenum">
              <a:rPr lang="fr-FR" smtClean="0"/>
              <a:pPr/>
              <a:t>22</a:t>
            </a:fld>
            <a:endParaRPr lang="fr-FR"/>
          </a:p>
        </p:txBody>
      </p:sp>
    </p:spTree>
    <p:extLst>
      <p:ext uri="{BB962C8B-B14F-4D97-AF65-F5344CB8AC3E}">
        <p14:creationId xmlns:p14="http://schemas.microsoft.com/office/powerpoint/2010/main" val="1543379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To be updated with latest plans for Ceremony</a:t>
            </a:r>
          </a:p>
          <a:p>
            <a:endParaRPr lang="en-US" dirty="0"/>
          </a:p>
        </p:txBody>
      </p:sp>
      <p:sp>
        <p:nvSpPr>
          <p:cNvPr id="4" name="Slide Number Placeholder 3"/>
          <p:cNvSpPr>
            <a:spLocks noGrp="1"/>
          </p:cNvSpPr>
          <p:nvPr>
            <p:ph type="sldNum" sz="quarter" idx="5"/>
          </p:nvPr>
        </p:nvSpPr>
        <p:spPr/>
        <p:txBody>
          <a:bodyPr/>
          <a:lstStyle/>
          <a:p>
            <a:fld id="{624B141A-D04E-DD49-88DC-EFA90428BA41}" type="slidenum">
              <a:rPr lang="fr-FR" smtClean="0"/>
              <a:pPr/>
              <a:t>23</a:t>
            </a:fld>
            <a:endParaRPr lang="fr-FR"/>
          </a:p>
        </p:txBody>
      </p:sp>
    </p:spTree>
    <p:extLst>
      <p:ext uri="{BB962C8B-B14F-4D97-AF65-F5344CB8AC3E}">
        <p14:creationId xmlns:p14="http://schemas.microsoft.com/office/powerpoint/2010/main" val="29252086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8CB0EE9E-52B8-AA4F-8DD5-ED0FB4E5CBCC}" type="slidenum">
              <a:rPr lang="en-US" smtClean="0"/>
              <a:t>25</a:t>
            </a:fld>
            <a:endParaRPr lang="en-US"/>
          </a:p>
        </p:txBody>
      </p:sp>
    </p:spTree>
    <p:extLst>
      <p:ext uri="{BB962C8B-B14F-4D97-AF65-F5344CB8AC3E}">
        <p14:creationId xmlns:p14="http://schemas.microsoft.com/office/powerpoint/2010/main" val="19635215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5D3884-39FE-884A-BB22-153FDED8A54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12288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C24540B-67FB-4228-9216-5D24E6BAEDF6}" type="slidenum">
              <a:rPr lang="en-GB" smtClean="0"/>
              <a:t>34</a:t>
            </a:fld>
            <a:endParaRPr lang="en-GB"/>
          </a:p>
        </p:txBody>
      </p:sp>
    </p:spTree>
    <p:extLst>
      <p:ext uri="{BB962C8B-B14F-4D97-AF65-F5344CB8AC3E}">
        <p14:creationId xmlns:p14="http://schemas.microsoft.com/office/powerpoint/2010/main" val="39185279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C24540B-67FB-4228-9216-5D24E6BAEDF6}" type="slidenum">
              <a:rPr lang="en-GB" smtClean="0"/>
              <a:t>38</a:t>
            </a:fld>
            <a:endParaRPr lang="en-GB"/>
          </a:p>
        </p:txBody>
      </p:sp>
    </p:spTree>
    <p:extLst>
      <p:ext uri="{BB962C8B-B14F-4D97-AF65-F5344CB8AC3E}">
        <p14:creationId xmlns:p14="http://schemas.microsoft.com/office/powerpoint/2010/main" val="994839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C24540B-67FB-4228-9216-5D24E6BAEDF6}" type="slidenum">
              <a:rPr lang="en-GB" smtClean="0"/>
              <a:t>39</a:t>
            </a:fld>
            <a:endParaRPr lang="en-GB"/>
          </a:p>
        </p:txBody>
      </p:sp>
    </p:spTree>
    <p:extLst>
      <p:ext uri="{BB962C8B-B14F-4D97-AF65-F5344CB8AC3E}">
        <p14:creationId xmlns:p14="http://schemas.microsoft.com/office/powerpoint/2010/main" val="41284850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C24540B-67FB-4228-9216-5D24E6BAEDF6}" type="slidenum">
              <a:rPr lang="en-GB" smtClean="0"/>
              <a:t>40</a:t>
            </a:fld>
            <a:endParaRPr lang="en-GB"/>
          </a:p>
        </p:txBody>
      </p:sp>
    </p:spTree>
    <p:extLst>
      <p:ext uri="{BB962C8B-B14F-4D97-AF65-F5344CB8AC3E}">
        <p14:creationId xmlns:p14="http://schemas.microsoft.com/office/powerpoint/2010/main" val="11356762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98B32C-EAA7-17B4-AC8E-8A0E4F1AA7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722C67-3FAF-6F77-9B00-A7B25D7387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70E967-5A60-8F23-1A69-754852A6362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C8493AA-20E0-E7EB-4276-84A140E776D3}"/>
              </a:ext>
            </a:extLst>
          </p:cNvPr>
          <p:cNvSpPr>
            <a:spLocks noGrp="1"/>
          </p:cNvSpPr>
          <p:nvPr>
            <p:ph type="sldNum" sz="quarter" idx="5"/>
          </p:nvPr>
        </p:nvSpPr>
        <p:spPr/>
        <p:txBody>
          <a:bodyPr/>
          <a:lstStyle/>
          <a:p>
            <a:fld id="{FC24540B-67FB-4228-9216-5D24E6BAEDF6}" type="slidenum">
              <a:rPr lang="en-GB" smtClean="0"/>
              <a:t>43</a:t>
            </a:fld>
            <a:endParaRPr lang="en-GB"/>
          </a:p>
        </p:txBody>
      </p:sp>
    </p:spTree>
    <p:extLst>
      <p:ext uri="{BB962C8B-B14F-4D97-AF65-F5344CB8AC3E}">
        <p14:creationId xmlns:p14="http://schemas.microsoft.com/office/powerpoint/2010/main" val="40791829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C24540B-67FB-4228-9216-5D24E6BAEDF6}" type="slidenum">
              <a:rPr lang="en-GB" smtClean="0"/>
              <a:t>45</a:t>
            </a:fld>
            <a:endParaRPr lang="en-GB"/>
          </a:p>
        </p:txBody>
      </p:sp>
    </p:spTree>
    <p:extLst>
      <p:ext uri="{BB962C8B-B14F-4D97-AF65-F5344CB8AC3E}">
        <p14:creationId xmlns:p14="http://schemas.microsoft.com/office/powerpoint/2010/main" val="621103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D5AE1-8DAA-4720-851B-5749129BDBE5}" type="slidenum">
              <a:rPr lang="en-GB" smtClean="0"/>
              <a:t>6</a:t>
            </a:fld>
            <a:endParaRPr lang="en-GB"/>
          </a:p>
        </p:txBody>
      </p:sp>
    </p:spTree>
    <p:extLst>
      <p:ext uri="{BB962C8B-B14F-4D97-AF65-F5344CB8AC3E}">
        <p14:creationId xmlns:p14="http://schemas.microsoft.com/office/powerpoint/2010/main" val="13752324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C24540B-67FB-4228-9216-5D24E6BAEDF6}" type="slidenum">
              <a:rPr lang="en-GB" smtClean="0"/>
              <a:t>47</a:t>
            </a:fld>
            <a:endParaRPr lang="en-GB"/>
          </a:p>
        </p:txBody>
      </p:sp>
    </p:spTree>
    <p:extLst>
      <p:ext uri="{BB962C8B-B14F-4D97-AF65-F5344CB8AC3E}">
        <p14:creationId xmlns:p14="http://schemas.microsoft.com/office/powerpoint/2010/main" val="8704719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C24540B-67FB-4228-9216-5D24E6BAEDF6}" type="slidenum">
              <a:rPr lang="en-GB" smtClean="0"/>
              <a:t>48</a:t>
            </a:fld>
            <a:endParaRPr lang="en-GB"/>
          </a:p>
        </p:txBody>
      </p:sp>
    </p:spTree>
    <p:extLst>
      <p:ext uri="{BB962C8B-B14F-4D97-AF65-F5344CB8AC3E}">
        <p14:creationId xmlns:p14="http://schemas.microsoft.com/office/powerpoint/2010/main" val="20037413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4B141A-D04E-DD49-88DC-EFA90428BA41}" type="slidenum">
              <a:rPr lang="fr-FR" smtClean="0"/>
              <a:pPr/>
              <a:t>52</a:t>
            </a:fld>
            <a:endParaRPr lang="fr-FR"/>
          </a:p>
        </p:txBody>
      </p:sp>
    </p:spTree>
    <p:extLst>
      <p:ext uri="{BB962C8B-B14F-4D97-AF65-F5344CB8AC3E}">
        <p14:creationId xmlns:p14="http://schemas.microsoft.com/office/powerpoint/2010/main" val="38635367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624B141A-D04E-DD49-88DC-EFA90428BA41}" type="slidenum">
              <a:rPr lang="fr-FR" smtClean="0"/>
              <a:pPr/>
              <a:t>54</a:t>
            </a:fld>
            <a:endParaRPr lang="fr-FR"/>
          </a:p>
        </p:txBody>
      </p:sp>
    </p:spTree>
    <p:extLst>
      <p:ext uri="{BB962C8B-B14F-4D97-AF65-F5344CB8AC3E}">
        <p14:creationId xmlns:p14="http://schemas.microsoft.com/office/powerpoint/2010/main" val="29300490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4B141A-D04E-DD49-88DC-EFA90428BA41}" type="slidenum">
              <a:rPr lang="fr-FR" smtClean="0"/>
              <a:pPr/>
              <a:t>68</a:t>
            </a:fld>
            <a:endParaRPr lang="fr-FR"/>
          </a:p>
        </p:txBody>
      </p:sp>
    </p:spTree>
    <p:extLst>
      <p:ext uri="{BB962C8B-B14F-4D97-AF65-F5344CB8AC3E}">
        <p14:creationId xmlns:p14="http://schemas.microsoft.com/office/powerpoint/2010/main" val="35437103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8C95E-2B9D-539A-4CBA-C3ED7C97874F}"/>
            </a:ext>
          </a:extLst>
        </p:cNvPr>
        <p:cNvGrpSpPr/>
        <p:nvPr/>
      </p:nvGrpSpPr>
      <p:grpSpPr>
        <a:xfrm>
          <a:off x="0" y="0"/>
          <a:ext cx="0" cy="0"/>
          <a:chOff x="0" y="0"/>
          <a:chExt cx="0" cy="0"/>
        </a:xfrm>
      </p:grpSpPr>
      <p:sp>
        <p:nvSpPr>
          <p:cNvPr id="7" name="Rectangle 5">
            <a:extLst>
              <a:ext uri="{FF2B5EF4-FFF2-40B4-BE49-F238E27FC236}">
                <a16:creationId xmlns:a16="http://schemas.microsoft.com/office/drawing/2014/main" id="{4C39314D-04EF-58B7-E97C-17B9444A554F}"/>
              </a:ext>
            </a:extLst>
          </p:cNvPr>
          <p:cNvSpPr>
            <a:spLocks noGrp="1" noChangeArrowheads="1"/>
          </p:cNvSpPr>
          <p:nvPr>
            <p:ph type="sldNum" sz="quarter" idx="5"/>
          </p:nvPr>
        </p:nvSpPr>
        <p:spPr/>
        <p:txBody>
          <a:bodyPr/>
          <a:lstStyle/>
          <a:p>
            <a:pPr>
              <a:defRPr/>
            </a:pPr>
            <a:fld id="{8FA2FFB7-129A-F840-A770-8AD5DFD9AF58}" type="slidenum">
              <a:rPr lang="en-US"/>
              <a:pPr>
                <a:defRPr/>
              </a:pPr>
              <a:t>72</a:t>
            </a:fld>
            <a:endParaRPr lang="en-US"/>
          </a:p>
        </p:txBody>
      </p:sp>
      <p:sp>
        <p:nvSpPr>
          <p:cNvPr id="1255426" name="Rectangle 2">
            <a:extLst>
              <a:ext uri="{FF2B5EF4-FFF2-40B4-BE49-F238E27FC236}">
                <a16:creationId xmlns:a16="http://schemas.microsoft.com/office/drawing/2014/main" id="{97341245-CBF9-3BEB-FF96-E38375CEC727}"/>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255427" name="Rectangle 3">
            <a:extLst>
              <a:ext uri="{FF2B5EF4-FFF2-40B4-BE49-F238E27FC236}">
                <a16:creationId xmlns:a16="http://schemas.microsoft.com/office/drawing/2014/main" id="{11A593DA-7096-57E8-5ED5-21D05A918813}"/>
              </a:ext>
            </a:extLst>
          </p:cNvPr>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9083795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1A78EA5-8847-4D32-80B6-F31BAE49C086}" type="slidenum">
              <a:rPr lang="en-GB" smtClean="0"/>
              <a:t>73</a:t>
            </a:fld>
            <a:endParaRPr lang="en-GB"/>
          </a:p>
        </p:txBody>
      </p:sp>
    </p:spTree>
    <p:extLst>
      <p:ext uri="{BB962C8B-B14F-4D97-AF65-F5344CB8AC3E}">
        <p14:creationId xmlns:p14="http://schemas.microsoft.com/office/powerpoint/2010/main" val="11136287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24B141A-D04E-DD49-88DC-EFA90428BA41}" type="slidenum">
              <a:rPr lang="fr-FR" smtClean="0"/>
              <a:pPr/>
              <a:t>78</a:t>
            </a:fld>
            <a:endParaRPr lang="fr-FR"/>
          </a:p>
        </p:txBody>
      </p:sp>
    </p:spTree>
    <p:extLst>
      <p:ext uri="{BB962C8B-B14F-4D97-AF65-F5344CB8AC3E}">
        <p14:creationId xmlns:p14="http://schemas.microsoft.com/office/powerpoint/2010/main" val="30491016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C24540B-67FB-4228-9216-5D24E6BAEDF6}" type="slidenum">
              <a:rPr lang="en-GB" smtClean="0"/>
              <a:t>80</a:t>
            </a:fld>
            <a:endParaRPr lang="en-GB"/>
          </a:p>
        </p:txBody>
      </p:sp>
    </p:spTree>
    <p:extLst>
      <p:ext uri="{BB962C8B-B14F-4D97-AF65-F5344CB8AC3E}">
        <p14:creationId xmlns:p14="http://schemas.microsoft.com/office/powerpoint/2010/main" val="23059134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C24540B-67FB-4228-9216-5D24E6BAEDF6}" type="slidenum">
              <a:rPr lang="en-GB" smtClean="0"/>
              <a:t>81</a:t>
            </a:fld>
            <a:endParaRPr lang="en-GB"/>
          </a:p>
        </p:txBody>
      </p:sp>
    </p:spTree>
    <p:extLst>
      <p:ext uri="{BB962C8B-B14F-4D97-AF65-F5344CB8AC3E}">
        <p14:creationId xmlns:p14="http://schemas.microsoft.com/office/powerpoint/2010/main" val="4254450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D5AE1-8DAA-4720-851B-5749129BDBE5}" type="slidenum">
              <a:rPr lang="en-GB" smtClean="0"/>
              <a:t>9</a:t>
            </a:fld>
            <a:endParaRPr lang="en-GB"/>
          </a:p>
        </p:txBody>
      </p:sp>
    </p:spTree>
    <p:extLst>
      <p:ext uri="{BB962C8B-B14F-4D97-AF65-F5344CB8AC3E}">
        <p14:creationId xmlns:p14="http://schemas.microsoft.com/office/powerpoint/2010/main" val="2482502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C24540B-67FB-4228-9216-5D24E6BAEDF6}" type="slidenum">
              <a:rPr lang="en-GB" smtClean="0"/>
              <a:t>10</a:t>
            </a:fld>
            <a:endParaRPr lang="en-GB"/>
          </a:p>
        </p:txBody>
      </p:sp>
    </p:spTree>
    <p:extLst>
      <p:ext uri="{BB962C8B-B14F-4D97-AF65-F5344CB8AC3E}">
        <p14:creationId xmlns:p14="http://schemas.microsoft.com/office/powerpoint/2010/main" val="277488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622532-9B9C-465D-171A-7D523C02EF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8A8EEA-90FC-EA43-B96C-C2E0FAF102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3EC347-A641-D29F-7A3B-22599005659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AE44FFD-7017-7439-4972-C7C6E238584B}"/>
              </a:ext>
            </a:extLst>
          </p:cNvPr>
          <p:cNvSpPr>
            <a:spLocks noGrp="1"/>
          </p:cNvSpPr>
          <p:nvPr>
            <p:ph type="sldNum" sz="quarter" idx="5"/>
          </p:nvPr>
        </p:nvSpPr>
        <p:spPr/>
        <p:txBody>
          <a:bodyPr/>
          <a:lstStyle/>
          <a:p>
            <a:fld id="{624B141A-D04E-DD49-88DC-EFA90428BA41}" type="slidenum">
              <a:rPr lang="fr-FR" smtClean="0"/>
              <a:pPr/>
              <a:t>15</a:t>
            </a:fld>
            <a:endParaRPr lang="fr-FR"/>
          </a:p>
        </p:txBody>
      </p:sp>
    </p:spTree>
    <p:extLst>
      <p:ext uri="{BB962C8B-B14F-4D97-AF65-F5344CB8AC3E}">
        <p14:creationId xmlns:p14="http://schemas.microsoft.com/office/powerpoint/2010/main" val="18291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24B141A-D04E-DD49-88DC-EFA90428BA41}" type="slidenum">
              <a:rPr lang="fr-FR" smtClean="0"/>
              <a:pPr/>
              <a:t>16</a:t>
            </a:fld>
            <a:endParaRPr lang="fr-FR"/>
          </a:p>
        </p:txBody>
      </p:sp>
    </p:spTree>
    <p:extLst>
      <p:ext uri="{BB962C8B-B14F-4D97-AF65-F5344CB8AC3E}">
        <p14:creationId xmlns:p14="http://schemas.microsoft.com/office/powerpoint/2010/main" val="7458632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624B141A-D04E-DD49-88DC-EFA90428BA41}" type="slidenum">
              <a:rPr lang="fr-FR" smtClean="0"/>
              <a:pPr/>
              <a:t>17</a:t>
            </a:fld>
            <a:endParaRPr lang="fr-FR"/>
          </a:p>
        </p:txBody>
      </p:sp>
    </p:spTree>
    <p:extLst>
      <p:ext uri="{BB962C8B-B14F-4D97-AF65-F5344CB8AC3E}">
        <p14:creationId xmlns:p14="http://schemas.microsoft.com/office/powerpoint/2010/main" val="3127329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E78E0-C9F5-4E38-F9A1-464C01E1DE2D}"/>
            </a:ext>
          </a:extLst>
        </p:cNvPr>
        <p:cNvGrpSpPr/>
        <p:nvPr/>
      </p:nvGrpSpPr>
      <p:grpSpPr>
        <a:xfrm>
          <a:off x="0" y="0"/>
          <a:ext cx="0" cy="0"/>
          <a:chOff x="0" y="0"/>
          <a:chExt cx="0" cy="0"/>
        </a:xfrm>
      </p:grpSpPr>
      <p:sp>
        <p:nvSpPr>
          <p:cNvPr id="116738" name="Rectangle 5">
            <a:extLst>
              <a:ext uri="{FF2B5EF4-FFF2-40B4-BE49-F238E27FC236}">
                <a16:creationId xmlns:a16="http://schemas.microsoft.com/office/drawing/2014/main" id="{34C984D3-888C-0696-74B4-D65A608F6D84}"/>
              </a:ext>
            </a:extLst>
          </p:cNvPr>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90588">
              <a:defRPr sz="2400">
                <a:solidFill>
                  <a:schemeClr val="accent2"/>
                </a:solidFill>
                <a:latin typeface="Times New Roman" charset="0"/>
                <a:ea typeface="ＭＳ Ｐゴシック" charset="0"/>
                <a:cs typeface="ＭＳ Ｐゴシック" charset="0"/>
              </a:defRPr>
            </a:lvl1pPr>
            <a:lvl2pPr marL="37931725" indent="-37474525" defTabSz="890588">
              <a:defRPr sz="2400">
                <a:solidFill>
                  <a:schemeClr val="accent2"/>
                </a:solidFill>
                <a:latin typeface="Times New Roman" charset="0"/>
                <a:ea typeface="ＭＳ Ｐゴシック" charset="0"/>
              </a:defRPr>
            </a:lvl2pPr>
            <a:lvl3pPr>
              <a:defRPr sz="2400">
                <a:solidFill>
                  <a:schemeClr val="accent2"/>
                </a:solidFill>
                <a:latin typeface="Times New Roman" charset="0"/>
                <a:ea typeface="ＭＳ Ｐゴシック" charset="0"/>
              </a:defRPr>
            </a:lvl3pPr>
            <a:lvl4pPr>
              <a:defRPr sz="2400">
                <a:solidFill>
                  <a:schemeClr val="accent2"/>
                </a:solidFill>
                <a:latin typeface="Times New Roman" charset="0"/>
                <a:ea typeface="ＭＳ Ｐゴシック" charset="0"/>
              </a:defRPr>
            </a:lvl4pPr>
            <a:lvl5pPr>
              <a:defRPr sz="2400">
                <a:solidFill>
                  <a:schemeClr val="accent2"/>
                </a:solidFill>
                <a:latin typeface="Times New Roman" charset="0"/>
                <a:ea typeface="ＭＳ Ｐゴシック" charset="0"/>
              </a:defRPr>
            </a:lvl5pPr>
            <a:lvl6pPr marL="457200" eaLnBrk="0" fontAlgn="base" hangingPunct="0">
              <a:spcBef>
                <a:spcPct val="0"/>
              </a:spcBef>
              <a:spcAft>
                <a:spcPct val="0"/>
              </a:spcAft>
              <a:defRPr sz="2400">
                <a:solidFill>
                  <a:schemeClr val="accent2"/>
                </a:solidFill>
                <a:latin typeface="Times New Roman" charset="0"/>
                <a:ea typeface="ＭＳ Ｐゴシック" charset="0"/>
              </a:defRPr>
            </a:lvl6pPr>
            <a:lvl7pPr marL="914400" eaLnBrk="0" fontAlgn="base" hangingPunct="0">
              <a:spcBef>
                <a:spcPct val="0"/>
              </a:spcBef>
              <a:spcAft>
                <a:spcPct val="0"/>
              </a:spcAft>
              <a:defRPr sz="2400">
                <a:solidFill>
                  <a:schemeClr val="accent2"/>
                </a:solidFill>
                <a:latin typeface="Times New Roman" charset="0"/>
                <a:ea typeface="ＭＳ Ｐゴシック" charset="0"/>
              </a:defRPr>
            </a:lvl7pPr>
            <a:lvl8pPr marL="1371600" eaLnBrk="0" fontAlgn="base" hangingPunct="0">
              <a:spcBef>
                <a:spcPct val="0"/>
              </a:spcBef>
              <a:spcAft>
                <a:spcPct val="0"/>
              </a:spcAft>
              <a:defRPr sz="2400">
                <a:solidFill>
                  <a:schemeClr val="accent2"/>
                </a:solidFill>
                <a:latin typeface="Times New Roman" charset="0"/>
                <a:ea typeface="ＭＳ Ｐゴシック" charset="0"/>
              </a:defRPr>
            </a:lvl8pPr>
            <a:lvl9pPr marL="1828800" eaLnBrk="0" fontAlgn="base" hangingPunct="0">
              <a:spcBef>
                <a:spcPct val="0"/>
              </a:spcBef>
              <a:spcAft>
                <a:spcPct val="0"/>
              </a:spcAft>
              <a:defRPr sz="2400">
                <a:solidFill>
                  <a:schemeClr val="accent2"/>
                </a:solidFill>
                <a:latin typeface="Times New Roman" charset="0"/>
                <a:ea typeface="ＭＳ Ｐゴシック" charset="0"/>
              </a:defRPr>
            </a:lvl9pPr>
          </a:lstStyle>
          <a:p>
            <a:pPr>
              <a:defRPr/>
            </a:pPr>
            <a:fld id="{04224FA7-7134-4041-A261-17E4A0540EB7}" type="slidenum">
              <a:rPr lang="en-US" sz="1000">
                <a:solidFill>
                  <a:srgbClr val="C0504D"/>
                </a:solidFill>
              </a:rPr>
              <a:pPr>
                <a:defRPr/>
              </a:pPr>
              <a:t>18</a:t>
            </a:fld>
            <a:endParaRPr lang="en-US" sz="1000">
              <a:solidFill>
                <a:srgbClr val="C0504D"/>
              </a:solidFill>
            </a:endParaRPr>
          </a:p>
        </p:txBody>
      </p:sp>
      <p:sp>
        <p:nvSpPr>
          <p:cNvPr id="116739" name="Rectangle 2">
            <a:extLst>
              <a:ext uri="{FF2B5EF4-FFF2-40B4-BE49-F238E27FC236}">
                <a16:creationId xmlns:a16="http://schemas.microsoft.com/office/drawing/2014/main" id="{936CEBDF-6477-7060-2BF6-CBBE813662A3}"/>
              </a:ext>
            </a:extLst>
          </p:cNvPr>
          <p:cNvSpPr>
            <a:spLocks noGrp="1" noRot="1" noChangeAspect="1" noChangeArrowheads="1"/>
          </p:cNvSpPr>
          <p:nvPr>
            <p:ph type="sldImg"/>
          </p:nvPr>
        </p:nvSpPr>
        <p:spPr>
          <a:solidFill>
            <a:srgbClr val="FFFFFF"/>
          </a:solidFill>
          <a:ln/>
        </p:spPr>
      </p:sp>
      <p:sp>
        <p:nvSpPr>
          <p:cNvPr id="116740" name="Rectangle 3">
            <a:extLst>
              <a:ext uri="{FF2B5EF4-FFF2-40B4-BE49-F238E27FC236}">
                <a16:creationId xmlns:a16="http://schemas.microsoft.com/office/drawing/2014/main" id="{CB872AA4-81E7-6266-0D7A-0B22D5AE90D6}"/>
              </a:ext>
            </a:extLst>
          </p:cNvPr>
          <p:cNvSpPr>
            <a:spLocks noGrp="1" noChangeArrowheads="1"/>
          </p:cNvSpPr>
          <p:nvPr>
            <p:ph type="body" idx="1"/>
          </p:nvPr>
        </p:nvSpPr>
        <p:spPr>
          <a:solidFill>
            <a:srgbClr val="FFFFFF"/>
          </a:solidFill>
          <a:ln>
            <a:solidFill>
              <a:srgbClr val="000000"/>
            </a:solidFill>
          </a:ln>
        </p:spPr>
        <p:txBody>
          <a:bodyPr/>
          <a:lstStyle/>
          <a:p>
            <a:pPr eaLnBrk="1" hangingPunct="1">
              <a:defRPr/>
            </a:pPr>
            <a:endParaRPr lang="en-GB"/>
          </a:p>
        </p:txBody>
      </p:sp>
    </p:spTree>
    <p:extLst>
      <p:ext uri="{BB962C8B-B14F-4D97-AF65-F5344CB8AC3E}">
        <p14:creationId xmlns:p14="http://schemas.microsoft.com/office/powerpoint/2010/main" val="3898502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D5AE1-8DAA-4720-851B-5749129BDBE5}" type="slidenum">
              <a:rPr lang="en-GB" smtClean="0"/>
              <a:t>19</a:t>
            </a:fld>
            <a:endParaRPr lang="en-GB"/>
          </a:p>
        </p:txBody>
      </p:sp>
    </p:spTree>
    <p:extLst>
      <p:ext uri="{BB962C8B-B14F-4D97-AF65-F5344CB8AC3E}">
        <p14:creationId xmlns:p14="http://schemas.microsoft.com/office/powerpoint/2010/main" val="12524437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828800" y="2819400"/>
            <a:ext cx="9600000" cy="1800000"/>
          </a:xfrm>
        </p:spPr>
        <p:txBody>
          <a:bodyPr lIns="0" tIns="0" rIns="0" bIns="0" anchor="t" anchorCtr="0">
            <a:noAutofit/>
          </a:bodyPr>
          <a:lstStyle>
            <a:lvl1pPr algn="l">
              <a:defRPr sz="2800" b="1" baseline="0">
                <a:solidFill>
                  <a:schemeClr val="accent5"/>
                </a:solidFill>
              </a:defRPr>
            </a:lvl1pPr>
          </a:lstStyle>
          <a:p>
            <a:r>
              <a:rPr lang="en-GB" noProof="0"/>
              <a:t>Presentation title - line 1 - Arial 30pt - bold HiLumi dark grey - line 2</a:t>
            </a:r>
            <a:br>
              <a:rPr lang="en-GB" noProof="0"/>
            </a:br>
            <a:r>
              <a:rPr lang="en-GB" noProof="0"/>
              <a:t>line 3</a:t>
            </a:r>
            <a:br>
              <a:rPr lang="en-GB" noProof="0"/>
            </a:br>
            <a:r>
              <a:rPr lang="en-GB" noProof="0"/>
              <a:t>line 4   </a:t>
            </a:r>
          </a:p>
        </p:txBody>
      </p:sp>
      <p:sp>
        <p:nvSpPr>
          <p:cNvPr id="3" name="Sous-titre 2"/>
          <p:cNvSpPr>
            <a:spLocks noGrp="1"/>
          </p:cNvSpPr>
          <p:nvPr>
            <p:ph type="subTitle" idx="1" hasCustomPrompt="1"/>
          </p:nvPr>
        </p:nvSpPr>
        <p:spPr>
          <a:xfrm>
            <a:off x="1828800" y="4800600"/>
            <a:ext cx="8640000" cy="990600"/>
          </a:xfrm>
        </p:spPr>
        <p:txBody>
          <a:bodyPr lIns="0" tIns="0" rIns="0" bIns="0">
            <a:normAutofit/>
          </a:bodyPr>
          <a:lstStyle>
            <a:lvl1pPr marL="0" indent="0" algn="l">
              <a:buNone/>
              <a:defRPr sz="2000" b="0" baseline="0">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err="1"/>
              <a:t>Author(s</a:t>
            </a:r>
            <a:r>
              <a:rPr lang="en-GB" noProof="0" dirty="0"/>
              <a:t>)  - Arial 20 pt – </a:t>
            </a:r>
            <a:r>
              <a:rPr lang="en-GB" noProof="0" dirty="0" err="1"/>
              <a:t>HiLumi</a:t>
            </a:r>
            <a:r>
              <a:rPr lang="en-GB" noProof="0" dirty="0"/>
              <a:t> dark grey</a:t>
            </a:r>
          </a:p>
        </p:txBody>
      </p:sp>
      <p:sp>
        <p:nvSpPr>
          <p:cNvPr id="5" name="Espace réservé du pied de page 4"/>
          <p:cNvSpPr>
            <a:spLocks noGrp="1"/>
          </p:cNvSpPr>
          <p:nvPr>
            <p:ph type="ftr" sz="quarter" idx="11"/>
          </p:nvPr>
        </p:nvSpPr>
        <p:spPr>
          <a:xfrm>
            <a:off x="1320800" y="6356350"/>
            <a:ext cx="8920000" cy="360000"/>
          </a:xfrm>
        </p:spPr>
        <p:txBody>
          <a:bodyPr lIns="0" tIns="0" rIns="0" bIns="0" anchor="b" anchorCtr="0"/>
          <a:lstStyle>
            <a:lvl1pPr algn="r">
              <a:defRPr>
                <a:solidFill>
                  <a:schemeClr val="accent1"/>
                </a:solidFill>
              </a:defRPr>
            </a:lvl1pPr>
          </a:lstStyle>
          <a:p>
            <a:r>
              <a:rPr lang="en-GB" noProof="0"/>
              <a:t>Lessons from HL-LHC for future projects - B. Di Girolamo</a:t>
            </a:r>
          </a:p>
        </p:txBody>
      </p:sp>
      <p:sp>
        <p:nvSpPr>
          <p:cNvPr id="6" name="Espace réservé du numéro de diapositive 5"/>
          <p:cNvSpPr>
            <a:spLocks noGrp="1"/>
          </p:cNvSpPr>
          <p:nvPr>
            <p:ph type="sldNum" sz="quarter" idx="12"/>
          </p:nvPr>
        </p:nvSpPr>
        <p:spPr>
          <a:xfrm>
            <a:off x="11582400" y="6356350"/>
            <a:ext cx="480000" cy="360000"/>
          </a:xfrm>
          <a:ln>
            <a:solidFill>
              <a:srgbClr val="2BABAD"/>
            </a:solidFill>
          </a:ln>
        </p:spPr>
        <p:txBody>
          <a:bodyPr lIns="0" tIns="0" rIns="0" bIns="0" anchor="b" anchorCtr="0"/>
          <a:lstStyle>
            <a:lvl1pPr>
              <a:defRPr>
                <a:solidFill>
                  <a:schemeClr val="accent1"/>
                </a:solidFill>
              </a:defRPr>
            </a:lvl1pPr>
          </a:lstStyle>
          <a:p>
            <a:fld id="{BFDCA1C4-9514-7B4F-976F-D92F7E296653}" type="slidenum">
              <a:rPr lang="fr-FR" smtClean="0"/>
              <a:pPr/>
              <a:t>‹#›</a:t>
            </a:fld>
            <a:endParaRPr lang="fr-FR"/>
          </a:p>
        </p:txBody>
      </p:sp>
      <p:pic>
        <p:nvPicPr>
          <p:cNvPr id="12" name="Image 11" descr="HLU-logoN-title.png"/>
          <p:cNvPicPr>
            <a:picLocks noChangeAspect="1"/>
          </p:cNvPicPr>
          <p:nvPr userDrawn="1"/>
        </p:nvPicPr>
        <p:blipFill>
          <a:blip r:embed="rId3"/>
          <a:stretch>
            <a:fillRect/>
          </a:stretch>
        </p:blipFill>
        <p:spPr>
          <a:xfrm>
            <a:off x="1828800" y="673710"/>
            <a:ext cx="5047152" cy="1534388"/>
          </a:xfrm>
          <a:prstGeom prst="rect">
            <a:avLst/>
          </a:prstGeom>
        </p:spPr>
      </p:pic>
      <p:sp>
        <p:nvSpPr>
          <p:cNvPr id="15" name="Espace réservé du texte 14"/>
          <p:cNvSpPr>
            <a:spLocks noGrp="1"/>
          </p:cNvSpPr>
          <p:nvPr>
            <p:ph type="body" sz="quarter" idx="14" hasCustomPrompt="1"/>
          </p:nvPr>
        </p:nvSpPr>
        <p:spPr>
          <a:xfrm>
            <a:off x="1828800" y="5899150"/>
            <a:ext cx="8640000" cy="349250"/>
          </a:xfrm>
        </p:spPr>
        <p:txBody>
          <a:bodyPr>
            <a:normAutofit/>
          </a:bodyPr>
          <a:lstStyle>
            <a:lvl1pPr marL="342900" marR="0" indent="-342900" algn="l" defTabSz="457200" rtl="0" eaLnBrk="1" fontAlgn="auto" latinLnBrk="0" hangingPunct="1">
              <a:lnSpc>
                <a:spcPct val="100000"/>
              </a:lnSpc>
              <a:spcBef>
                <a:spcPct val="20000"/>
              </a:spcBef>
              <a:spcAft>
                <a:spcPts val="0"/>
              </a:spcAft>
              <a:buClr>
                <a:schemeClr val="accent6"/>
              </a:buClr>
              <a:buSzTx/>
              <a:buFontTx/>
              <a:buNone/>
              <a:tabLst/>
              <a:defRPr sz="1600">
                <a:solidFill>
                  <a:schemeClr val="bg2"/>
                </a:solidFill>
              </a:defRPr>
            </a:lvl1pPr>
            <a:lvl2pPr>
              <a:buFontTx/>
              <a:buNone/>
              <a:defRPr/>
            </a:lvl2pPr>
            <a:lvl3pPr>
              <a:buFontTx/>
              <a:buNone/>
              <a:defRPr/>
            </a:lvl3pPr>
            <a:lvl4pPr>
              <a:buFontTx/>
              <a:buNone/>
              <a:defRPr/>
            </a:lvl4pPr>
            <a:lvl5pPr>
              <a:buFontTx/>
              <a:buNone/>
              <a:defRPr/>
            </a:lvl5pPr>
          </a:lstStyle>
          <a:p>
            <a:pPr marL="342900" marR="0" lvl="0" indent="-342900" algn="l" defTabSz="457200" rtl="0" eaLnBrk="1" fontAlgn="auto" latinLnBrk="0" hangingPunct="1">
              <a:lnSpc>
                <a:spcPct val="100000"/>
              </a:lnSpc>
              <a:spcBef>
                <a:spcPct val="20000"/>
              </a:spcBef>
              <a:spcAft>
                <a:spcPts val="0"/>
              </a:spcAft>
              <a:buClr>
                <a:schemeClr val="accent6"/>
              </a:buClr>
              <a:buSzTx/>
              <a:buFontTx/>
              <a:buNone/>
              <a:tabLst/>
              <a:defRPr/>
            </a:pPr>
            <a:r>
              <a:rPr kumimoji="0" lang="en-GB" sz="1600" b="0" i="0" u="none" strike="noStrike" kern="1200" cap="none" spc="0" normalizeH="0" baseline="0" noProof="0">
                <a:ln>
                  <a:noFill/>
                </a:ln>
                <a:solidFill>
                  <a:schemeClr val="bg2"/>
                </a:solidFill>
                <a:effectLst/>
                <a:uLnTx/>
                <a:uFillTx/>
                <a:latin typeface="+mn-lt"/>
                <a:ea typeface="+mn-ea"/>
                <a:cs typeface="+mn-cs"/>
              </a:rPr>
              <a:t>Conference - Location - Date</a:t>
            </a:r>
          </a:p>
          <a:p>
            <a:pPr lvl="0"/>
            <a:endParaRPr lang="en-GB" noProof="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ntent   ">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2"/>
                </a:solidFill>
              </a:defRPr>
            </a:lvl1pPr>
            <a:lvl2pPr marL="324000" indent="-324000">
              <a:buFont typeface="Arial" charset="0"/>
              <a:buChar char="•"/>
              <a:tabLst/>
              <a:defRPr sz="1800">
                <a:solidFill>
                  <a:schemeClr val="tx2"/>
                </a:solidFill>
              </a:defRPr>
            </a:lvl2pPr>
            <a:lvl3pPr marL="648000" indent="-324000">
              <a:buSzPct val="100000"/>
              <a:buFont typeface="Arial" panose="020B0604020202020204" pitchFamily="34" charset="0"/>
              <a:buChar char="•"/>
              <a:tabLst/>
              <a:defRPr>
                <a:solidFill>
                  <a:schemeClr val="tx2"/>
                </a:solidFill>
              </a:defRPr>
            </a:lvl3pPr>
            <a:lvl4pPr marL="972000" indent="-324000">
              <a:buSzPct val="100000"/>
              <a:buFont typeface="Arial" charset="0"/>
              <a:buChar char="•"/>
              <a:tabLst/>
              <a:defRPr>
                <a:solidFill>
                  <a:schemeClr val="tx2"/>
                </a:solidFill>
              </a:defRPr>
            </a:lvl4pPr>
            <a:lvl5pPr marL="2057400" indent="-228600">
              <a:buSzPct val="100000"/>
              <a:buFont typeface="Arial" charset="0"/>
              <a:buChar char="•"/>
              <a:defRPr>
                <a:solidFill>
                  <a:schemeClr val="tx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0" name="Date Placeholder 3">
            <a:extLst>
              <a:ext uri="{FF2B5EF4-FFF2-40B4-BE49-F238E27FC236}">
                <a16:creationId xmlns:a16="http://schemas.microsoft.com/office/drawing/2014/main" id="{AF1B7A1A-8E66-85AD-D913-B90E2BBFE04A}"/>
              </a:ext>
            </a:extLst>
          </p:cNvPr>
          <p:cNvSpPr>
            <a:spLocks noGrp="1"/>
          </p:cNvSpPr>
          <p:nvPr>
            <p:ph type="dt" sz="half" idx="2"/>
          </p:nvPr>
        </p:nvSpPr>
        <p:spPr>
          <a:xfrm>
            <a:off x="3028649" y="6378349"/>
            <a:ext cx="972716" cy="365125"/>
          </a:xfrm>
          <a:prstGeom prst="rect">
            <a:avLst/>
          </a:prstGeom>
        </p:spPr>
        <p:txBody>
          <a:bodyPr vert="horz" lIns="0" tIns="0" rIns="0" bIns="0" rtlCol="0" anchor="ctr"/>
          <a:lstStyle>
            <a:lvl1pPr algn="r">
              <a:defRPr sz="1000" i="0">
                <a:solidFill>
                  <a:schemeClr val="tx1"/>
                </a:solidFill>
              </a:defRPr>
            </a:lvl1pPr>
          </a:lstStyle>
          <a:p>
            <a:endParaRPr lang="en-US" dirty="0"/>
          </a:p>
        </p:txBody>
      </p:sp>
      <p:sp>
        <p:nvSpPr>
          <p:cNvPr id="11" name="Slide Number Placeholder 5">
            <a:extLst>
              <a:ext uri="{FF2B5EF4-FFF2-40B4-BE49-F238E27FC236}">
                <a16:creationId xmlns:a16="http://schemas.microsoft.com/office/drawing/2014/main" id="{30F4FF6C-6E20-0D09-6AB4-978518263BF3}"/>
              </a:ext>
            </a:extLst>
          </p:cNvPr>
          <p:cNvSpPr>
            <a:spLocks noGrp="1"/>
          </p:cNvSpPr>
          <p:nvPr>
            <p:ph type="sldNum" sz="quarter" idx="4"/>
          </p:nvPr>
        </p:nvSpPr>
        <p:spPr>
          <a:xfrm>
            <a:off x="11107546" y="6383848"/>
            <a:ext cx="681254" cy="365125"/>
          </a:xfrm>
          <a:prstGeom prst="rect">
            <a:avLst/>
          </a:prstGeom>
        </p:spPr>
        <p:txBody>
          <a:bodyPr vert="horz" lIns="0" tIns="0" rIns="0" bIns="0" rtlCol="0" anchor="ctr"/>
          <a:lstStyle>
            <a:lvl1pPr algn="r">
              <a:defRPr sz="1000">
                <a:solidFill>
                  <a:schemeClr val="tx1"/>
                </a:solidFill>
              </a:defRPr>
            </a:lvl1pPr>
          </a:lstStyle>
          <a:p>
            <a:fld id="{36B5EA5A-BC32-A742-B11B-8E7414D5B535}" type="slidenum">
              <a:rPr lang="en-US" smtClean="0"/>
              <a:pPr/>
              <a:t>‹#›</a:t>
            </a:fld>
            <a:endParaRPr lang="en-US" dirty="0"/>
          </a:p>
        </p:txBody>
      </p:sp>
      <p:sp>
        <p:nvSpPr>
          <p:cNvPr id="12" name="Footer Placeholder 6">
            <a:extLst>
              <a:ext uri="{FF2B5EF4-FFF2-40B4-BE49-F238E27FC236}">
                <a16:creationId xmlns:a16="http://schemas.microsoft.com/office/drawing/2014/main" id="{3C916DC9-8B19-A94F-28FE-12A387E6CFB4}"/>
              </a:ext>
            </a:extLst>
          </p:cNvPr>
          <p:cNvSpPr>
            <a:spLocks noGrp="1"/>
          </p:cNvSpPr>
          <p:nvPr>
            <p:ph type="ftr" sz="quarter" idx="3"/>
          </p:nvPr>
        </p:nvSpPr>
        <p:spPr>
          <a:xfrm>
            <a:off x="4259262" y="6383848"/>
            <a:ext cx="6572221" cy="365125"/>
          </a:xfrm>
          <a:prstGeom prst="rect">
            <a:avLst/>
          </a:prstGeom>
        </p:spPr>
        <p:txBody>
          <a:bodyPr vert="horz" lIns="91440" tIns="45720" rIns="91440" bIns="45720" rtlCol="0" anchor="ctr"/>
          <a:lstStyle>
            <a:lvl1pPr algn="ctr">
              <a:defRPr sz="1000">
                <a:solidFill>
                  <a:schemeClr val="tx1"/>
                </a:solidFill>
              </a:defRPr>
            </a:lvl1pPr>
          </a:lstStyle>
          <a:p>
            <a:r>
              <a:rPr lang="it-IT"/>
              <a:t>Lessons from HL-LHC for future projects - B. Di Girolamo</a:t>
            </a:r>
            <a:endParaRPr lang="en-US" dirty="0"/>
          </a:p>
        </p:txBody>
      </p:sp>
    </p:spTree>
    <p:extLst>
      <p:ext uri="{BB962C8B-B14F-4D97-AF65-F5344CB8AC3E}">
        <p14:creationId xmlns:p14="http://schemas.microsoft.com/office/powerpoint/2010/main" val="465387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apositive de titr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828800" y="2819400"/>
            <a:ext cx="9600000" cy="1800000"/>
          </a:xfrm>
        </p:spPr>
        <p:txBody>
          <a:bodyPr lIns="0" tIns="0" rIns="0" bIns="0" anchor="t" anchorCtr="0">
            <a:noAutofit/>
          </a:bodyPr>
          <a:lstStyle>
            <a:lvl1pPr algn="l">
              <a:defRPr sz="2800" b="1" baseline="0">
                <a:solidFill>
                  <a:schemeClr val="accent5"/>
                </a:solidFill>
              </a:defRPr>
            </a:lvl1pPr>
          </a:lstStyle>
          <a:p>
            <a:r>
              <a:rPr lang="en-GB" noProof="0"/>
              <a:t>Presentation title - line 1 - Arial 30pt - bold HiLumi dark grey - line 2</a:t>
            </a:r>
            <a:br>
              <a:rPr lang="en-GB" noProof="0"/>
            </a:br>
            <a:r>
              <a:rPr lang="en-GB" noProof="0"/>
              <a:t>line 3</a:t>
            </a:r>
            <a:br>
              <a:rPr lang="en-GB" noProof="0"/>
            </a:br>
            <a:r>
              <a:rPr lang="en-GB" noProof="0"/>
              <a:t>line 4   </a:t>
            </a:r>
          </a:p>
        </p:txBody>
      </p:sp>
      <p:sp>
        <p:nvSpPr>
          <p:cNvPr id="3" name="Sous-titre 2"/>
          <p:cNvSpPr>
            <a:spLocks noGrp="1"/>
          </p:cNvSpPr>
          <p:nvPr>
            <p:ph type="subTitle" idx="1" hasCustomPrompt="1"/>
          </p:nvPr>
        </p:nvSpPr>
        <p:spPr>
          <a:xfrm>
            <a:off x="1828800" y="4800600"/>
            <a:ext cx="8640000" cy="990600"/>
          </a:xfrm>
        </p:spPr>
        <p:txBody>
          <a:bodyPr lIns="0" tIns="0" rIns="0" bIns="0">
            <a:normAutofit/>
          </a:bodyPr>
          <a:lstStyle>
            <a:lvl1pPr marL="0" indent="0" algn="l">
              <a:buNone/>
              <a:defRPr sz="2000" b="0" baseline="0">
                <a:solidFill>
                  <a:schemeClr val="accent5"/>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noProof="0" dirty="0" err="1"/>
              <a:t>Author(s</a:t>
            </a:r>
            <a:r>
              <a:rPr lang="en-GB" noProof="0" dirty="0"/>
              <a:t>)  - Arial 20 pt – </a:t>
            </a:r>
            <a:r>
              <a:rPr lang="en-GB" noProof="0" dirty="0" err="1"/>
              <a:t>HiLumi</a:t>
            </a:r>
            <a:r>
              <a:rPr lang="en-GB" noProof="0" dirty="0"/>
              <a:t> dark grey</a:t>
            </a:r>
          </a:p>
        </p:txBody>
      </p:sp>
      <p:sp>
        <p:nvSpPr>
          <p:cNvPr id="5" name="Espace réservé du pied de page 4"/>
          <p:cNvSpPr>
            <a:spLocks noGrp="1"/>
          </p:cNvSpPr>
          <p:nvPr>
            <p:ph type="ftr" sz="quarter" idx="11"/>
          </p:nvPr>
        </p:nvSpPr>
        <p:spPr>
          <a:xfrm>
            <a:off x="1320800" y="6356350"/>
            <a:ext cx="8920000" cy="360000"/>
          </a:xfrm>
        </p:spPr>
        <p:txBody>
          <a:bodyPr lIns="0" tIns="0" rIns="0" bIns="0" anchor="b" anchorCtr="0"/>
          <a:lstStyle>
            <a:lvl1pPr algn="r">
              <a:defRPr>
                <a:solidFill>
                  <a:schemeClr val="accent1"/>
                </a:solidFill>
              </a:defRPr>
            </a:lvl1pPr>
          </a:lstStyle>
          <a:p>
            <a:r>
              <a:rPr lang="en-GB">
                <a:solidFill>
                  <a:srgbClr val="64BCD9"/>
                </a:solidFill>
              </a:rPr>
              <a:t>Lessons from HL-LHC for future projects - B. Di Girolamo</a:t>
            </a:r>
          </a:p>
        </p:txBody>
      </p:sp>
      <p:sp>
        <p:nvSpPr>
          <p:cNvPr id="6" name="Espace réservé du numéro de diapositive 5"/>
          <p:cNvSpPr>
            <a:spLocks noGrp="1"/>
          </p:cNvSpPr>
          <p:nvPr>
            <p:ph type="sldNum" sz="quarter" idx="12"/>
          </p:nvPr>
        </p:nvSpPr>
        <p:spPr>
          <a:xfrm>
            <a:off x="11582400" y="6356350"/>
            <a:ext cx="480000" cy="360000"/>
          </a:xfrm>
          <a:ln>
            <a:solidFill>
              <a:srgbClr val="2BABAD"/>
            </a:solidFill>
          </a:ln>
        </p:spPr>
        <p:txBody>
          <a:bodyPr lIns="0" tIns="0" rIns="0" bIns="0" anchor="b" anchorCtr="0"/>
          <a:lstStyle>
            <a:lvl1pPr>
              <a:defRPr>
                <a:solidFill>
                  <a:schemeClr val="accent1"/>
                </a:solidFill>
              </a:defRPr>
            </a:lvl1pPr>
          </a:lstStyle>
          <a:p>
            <a:fld id="{BFDCA1C4-9514-7B4F-976F-D92F7E296653}" type="slidenum">
              <a:rPr lang="fr-FR" smtClean="0">
                <a:solidFill>
                  <a:srgbClr val="64BCD9"/>
                </a:solidFill>
              </a:rPr>
              <a:pPr/>
              <a:t>‹#›</a:t>
            </a:fld>
            <a:endParaRPr lang="fr-FR" dirty="0">
              <a:solidFill>
                <a:srgbClr val="64BCD9"/>
              </a:solidFill>
            </a:endParaRPr>
          </a:p>
        </p:txBody>
      </p:sp>
      <p:pic>
        <p:nvPicPr>
          <p:cNvPr id="12" name="Image 11" descr="HLU-logoN-title.png"/>
          <p:cNvPicPr>
            <a:picLocks noChangeAspect="1"/>
          </p:cNvPicPr>
          <p:nvPr userDrawn="1"/>
        </p:nvPicPr>
        <p:blipFill>
          <a:blip r:embed="rId3"/>
          <a:stretch>
            <a:fillRect/>
          </a:stretch>
        </p:blipFill>
        <p:spPr>
          <a:xfrm>
            <a:off x="1828800" y="673710"/>
            <a:ext cx="5047152" cy="1534388"/>
          </a:xfrm>
          <a:prstGeom prst="rect">
            <a:avLst/>
          </a:prstGeom>
        </p:spPr>
      </p:pic>
      <p:sp>
        <p:nvSpPr>
          <p:cNvPr id="15" name="Espace réservé du texte 14"/>
          <p:cNvSpPr>
            <a:spLocks noGrp="1"/>
          </p:cNvSpPr>
          <p:nvPr>
            <p:ph type="body" sz="quarter" idx="14" hasCustomPrompt="1"/>
          </p:nvPr>
        </p:nvSpPr>
        <p:spPr>
          <a:xfrm>
            <a:off x="1828800" y="5899150"/>
            <a:ext cx="8640000" cy="349250"/>
          </a:xfrm>
        </p:spPr>
        <p:txBody>
          <a:bodyPr>
            <a:normAutofit/>
          </a:bodyPr>
          <a:lstStyle>
            <a:lvl1pPr marL="342891" marR="0" indent="-342891" algn="l" defTabSz="457189" rtl="0" eaLnBrk="1" fontAlgn="auto" latinLnBrk="0" hangingPunct="1">
              <a:lnSpc>
                <a:spcPct val="100000"/>
              </a:lnSpc>
              <a:spcBef>
                <a:spcPct val="20000"/>
              </a:spcBef>
              <a:spcAft>
                <a:spcPts val="0"/>
              </a:spcAft>
              <a:buClr>
                <a:schemeClr val="accent6"/>
              </a:buClr>
              <a:buSzTx/>
              <a:buFontTx/>
              <a:buNone/>
              <a:tabLst/>
              <a:defRPr sz="1600">
                <a:solidFill>
                  <a:schemeClr val="bg2"/>
                </a:solidFill>
              </a:defRPr>
            </a:lvl1pPr>
            <a:lvl2pPr>
              <a:buFontTx/>
              <a:buNone/>
              <a:defRPr/>
            </a:lvl2pPr>
            <a:lvl3pPr>
              <a:buFontTx/>
              <a:buNone/>
              <a:defRPr/>
            </a:lvl3pPr>
            <a:lvl4pPr>
              <a:buFontTx/>
              <a:buNone/>
              <a:defRPr/>
            </a:lvl4pPr>
            <a:lvl5pPr>
              <a:buFontTx/>
              <a:buNone/>
              <a:defRPr/>
            </a:lvl5pPr>
          </a:lstStyle>
          <a:p>
            <a:pPr marL="342891" marR="0" lvl="0" indent="-342891" algn="l" defTabSz="457189" rtl="0" eaLnBrk="1" fontAlgn="auto" latinLnBrk="0" hangingPunct="1">
              <a:lnSpc>
                <a:spcPct val="100000"/>
              </a:lnSpc>
              <a:spcBef>
                <a:spcPct val="20000"/>
              </a:spcBef>
              <a:spcAft>
                <a:spcPts val="0"/>
              </a:spcAft>
              <a:buClr>
                <a:schemeClr val="accent6"/>
              </a:buClr>
              <a:buSzTx/>
              <a:buFontTx/>
              <a:buNone/>
              <a:tabLst/>
              <a:defRPr/>
            </a:pPr>
            <a:r>
              <a:rPr kumimoji="0" lang="en-GB" sz="1600" b="0" i="0" u="none" strike="noStrike" kern="1200" cap="none" spc="0" normalizeH="0" baseline="0" noProof="0">
                <a:ln>
                  <a:noFill/>
                </a:ln>
                <a:solidFill>
                  <a:schemeClr val="bg2"/>
                </a:solidFill>
                <a:effectLst/>
                <a:uLnTx/>
                <a:uFillTx/>
                <a:latin typeface="+mn-lt"/>
                <a:ea typeface="+mn-ea"/>
                <a:cs typeface="+mn-cs"/>
              </a:rPr>
              <a:t>Conference - Location - Date</a:t>
            </a:r>
          </a:p>
          <a:p>
            <a:pPr lvl="0"/>
            <a:endParaRPr lang="en-GB" noProof="0"/>
          </a:p>
        </p:txBody>
      </p:sp>
    </p:spTree>
    <p:extLst>
      <p:ext uri="{BB962C8B-B14F-4D97-AF65-F5344CB8AC3E}">
        <p14:creationId xmlns:p14="http://schemas.microsoft.com/office/powerpoint/2010/main" val="33578345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chor="ctr" anchorCtr="1"/>
          <a:lstStyle/>
          <a:p>
            <a:r>
              <a:rPr lang="en-GB" noProof="0"/>
              <a:t>Slide title – line 1 – Arial 30 pt – HiLumi blue</a:t>
            </a:r>
            <a:br>
              <a:rPr lang="en-GB" noProof="0"/>
            </a:br>
            <a:r>
              <a:rPr lang="en-GB" noProof="0"/>
              <a:t>Slide title – line 2 – Arial 30 pt – HiLumi blue</a:t>
            </a:r>
          </a:p>
        </p:txBody>
      </p:sp>
      <p:sp>
        <p:nvSpPr>
          <p:cNvPr id="3" name="Espace réservé du contenu 2"/>
          <p:cNvSpPr>
            <a:spLocks noGrp="1"/>
          </p:cNvSpPr>
          <p:nvPr>
            <p:ph idx="1" hasCustomPrompt="1"/>
          </p:nvPr>
        </p:nvSpPr>
        <p:spPr>
          <a:xfrm>
            <a:off x="816000" y="1219205"/>
            <a:ext cx="10560000" cy="4906963"/>
          </a:xfrm>
        </p:spPr>
        <p:txBody>
          <a:bodyPr lIns="0" tIns="0" rIns="0" bIns="0"/>
          <a:lstStyle/>
          <a:p>
            <a:pPr lvl="0"/>
            <a:r>
              <a:rPr lang="en-GB" noProof="0" dirty="0"/>
              <a:t>Click to modify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Espace réservé du pied de page 4"/>
          <p:cNvSpPr>
            <a:spLocks noGrp="1"/>
          </p:cNvSpPr>
          <p:nvPr>
            <p:ph type="ftr" sz="quarter" idx="11"/>
          </p:nvPr>
        </p:nvSpPr>
        <p:spPr>
          <a:xfrm>
            <a:off x="2540000" y="6356350"/>
            <a:ext cx="8836000" cy="360000"/>
          </a:xfrm>
        </p:spPr>
        <p:txBody>
          <a:bodyPr/>
          <a:lstStyle/>
          <a:p>
            <a:r>
              <a:rPr lang="en-GB">
                <a:solidFill>
                  <a:srgbClr val="64BCD9"/>
                </a:solidFill>
              </a:rPr>
              <a:t>Lessons from HL-LHC for future projects - B. Di Girolamo</a:t>
            </a:r>
          </a:p>
        </p:txBody>
      </p:sp>
      <p:sp>
        <p:nvSpPr>
          <p:cNvPr id="6" name="Espace réservé du numéro de diapositive 5"/>
          <p:cNvSpPr>
            <a:spLocks noGrp="1"/>
          </p:cNvSpPr>
          <p:nvPr>
            <p:ph type="sldNum" sz="quarter" idx="12"/>
          </p:nvPr>
        </p:nvSpPr>
        <p:spPr/>
        <p:txBody>
          <a:bodyPr/>
          <a:lstStyle/>
          <a:p>
            <a:fld id="{BFDCA1C4-9514-7B4F-976F-D92F7E296653}" type="slidenum">
              <a:rPr lang="fr-FR" smtClean="0">
                <a:solidFill>
                  <a:srgbClr val="64BCD9"/>
                </a:solidFill>
              </a:rPr>
              <a:pPr/>
              <a:t>‹#›</a:t>
            </a:fld>
            <a:endParaRPr lang="fr-FR">
              <a:solidFill>
                <a:srgbClr val="64BCD9"/>
              </a:solidFill>
            </a:endParaRPr>
          </a:p>
        </p:txBody>
      </p:sp>
    </p:spTree>
    <p:extLst>
      <p:ext uri="{BB962C8B-B14F-4D97-AF65-F5344CB8AC3E}">
        <p14:creationId xmlns:p14="http://schemas.microsoft.com/office/powerpoint/2010/main" val="27719635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hasCustomPrompt="1"/>
          </p:nvPr>
        </p:nvSpPr>
        <p:spPr>
          <a:xfrm>
            <a:off x="609600" y="1215232"/>
            <a:ext cx="5386917" cy="639762"/>
          </a:xfrm>
        </p:spPr>
        <p:txBody>
          <a:bodyPr anchor="t">
            <a:normAutofit/>
          </a:bodyPr>
          <a:lstStyle>
            <a:lvl1pPr marL="0" indent="0">
              <a:buNone/>
              <a:defRPr sz="2000" b="1" baseline="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noProof="0" dirty="0"/>
              <a:t>Click to edit Master text styles </a:t>
            </a:r>
          </a:p>
        </p:txBody>
      </p:sp>
      <p:sp>
        <p:nvSpPr>
          <p:cNvPr id="4" name="Espace réservé du contenu 3"/>
          <p:cNvSpPr>
            <a:spLocks noGrp="1"/>
          </p:cNvSpPr>
          <p:nvPr>
            <p:ph sz="half" idx="2" hasCustomPrompt="1"/>
          </p:nvPr>
        </p:nvSpPr>
        <p:spPr>
          <a:xfrm>
            <a:off x="609600" y="2057400"/>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Espace réservé du texte 4"/>
          <p:cNvSpPr>
            <a:spLocks noGrp="1"/>
          </p:cNvSpPr>
          <p:nvPr>
            <p:ph type="body" sz="quarter" idx="3" hasCustomPrompt="1"/>
          </p:nvPr>
        </p:nvSpPr>
        <p:spPr>
          <a:xfrm>
            <a:off x="6193370" y="1215232"/>
            <a:ext cx="5389033" cy="639762"/>
          </a:xfrm>
        </p:spPr>
        <p:txBody>
          <a:bodyPr anchor="t">
            <a:normAutofit/>
          </a:bodyPr>
          <a:lstStyle>
            <a:lvl1pPr marL="0" indent="0">
              <a:buNone/>
              <a:defRPr sz="2000" b="1" baseline="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noProof="0" dirty="0"/>
              <a:t>Click to edit Master text styles</a:t>
            </a:r>
          </a:p>
        </p:txBody>
      </p:sp>
      <p:sp>
        <p:nvSpPr>
          <p:cNvPr id="6" name="Espace réservé du contenu 5"/>
          <p:cNvSpPr>
            <a:spLocks noGrp="1"/>
          </p:cNvSpPr>
          <p:nvPr>
            <p:ph sz="quarter" idx="4" hasCustomPrompt="1"/>
          </p:nvPr>
        </p:nvSpPr>
        <p:spPr>
          <a:xfrm>
            <a:off x="6193370" y="2057400"/>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Espace réservé du pied de page 7"/>
          <p:cNvSpPr>
            <a:spLocks noGrp="1"/>
          </p:cNvSpPr>
          <p:nvPr>
            <p:ph type="ftr" sz="quarter" idx="11"/>
          </p:nvPr>
        </p:nvSpPr>
        <p:spPr>
          <a:xfrm>
            <a:off x="2540000" y="6356350"/>
            <a:ext cx="8836000" cy="360000"/>
          </a:xfrm>
        </p:spPr>
        <p:txBody>
          <a:bodyPr/>
          <a:lstStyle/>
          <a:p>
            <a:r>
              <a:rPr lang="en-GB">
                <a:solidFill>
                  <a:srgbClr val="64BCD9"/>
                </a:solidFill>
              </a:rPr>
              <a:t>Lessons from HL-LHC for future projects - B. Di Girolamo</a:t>
            </a:r>
          </a:p>
        </p:txBody>
      </p:sp>
      <p:sp>
        <p:nvSpPr>
          <p:cNvPr id="9" name="Espace réservé du numéro de diapositive 8"/>
          <p:cNvSpPr>
            <a:spLocks noGrp="1"/>
          </p:cNvSpPr>
          <p:nvPr>
            <p:ph type="sldNum" sz="quarter" idx="12"/>
          </p:nvPr>
        </p:nvSpPr>
        <p:spPr/>
        <p:txBody>
          <a:bodyPr/>
          <a:lstStyle/>
          <a:p>
            <a:fld id="{BFDCA1C4-9514-7B4F-976F-D92F7E296653}" type="slidenum">
              <a:rPr lang="fr-FR" smtClean="0">
                <a:solidFill>
                  <a:srgbClr val="64BCD9"/>
                </a:solidFill>
              </a:rPr>
              <a:pPr/>
              <a:t>‹#›</a:t>
            </a:fld>
            <a:endParaRPr lang="fr-FR">
              <a:solidFill>
                <a:srgbClr val="64BCD9"/>
              </a:solidFill>
            </a:endParaRPr>
          </a:p>
        </p:txBody>
      </p:sp>
    </p:spTree>
    <p:extLst>
      <p:ext uri="{BB962C8B-B14F-4D97-AF65-F5344CB8AC3E}">
        <p14:creationId xmlns:p14="http://schemas.microsoft.com/office/powerpoint/2010/main" val="20193096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GB" noProof="0"/>
              <a:t>Slide title – line 1 – Arial 30 pt – HiLumi blue</a:t>
            </a:r>
            <a:br>
              <a:rPr lang="en-GB" noProof="0"/>
            </a:br>
            <a:r>
              <a:rPr lang="en-GB" noProof="0"/>
              <a:t>Slide title – line 2 – Arial 30 pt – HiLumi blue</a:t>
            </a:r>
          </a:p>
        </p:txBody>
      </p:sp>
      <p:sp>
        <p:nvSpPr>
          <p:cNvPr id="4" name="Espace réservé du pied de page 3"/>
          <p:cNvSpPr>
            <a:spLocks noGrp="1"/>
          </p:cNvSpPr>
          <p:nvPr>
            <p:ph type="ftr" sz="quarter" idx="11"/>
          </p:nvPr>
        </p:nvSpPr>
        <p:spPr>
          <a:xfrm>
            <a:off x="2540000" y="6356350"/>
            <a:ext cx="8836000" cy="360000"/>
          </a:xfrm>
        </p:spPr>
        <p:txBody>
          <a:bodyPr/>
          <a:lstStyle/>
          <a:p>
            <a:r>
              <a:rPr lang="en-GB">
                <a:solidFill>
                  <a:srgbClr val="64BCD9"/>
                </a:solidFill>
              </a:rPr>
              <a:t>Lessons from HL-LHC for future projects - B. Di Girolamo</a:t>
            </a:r>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solidFill>
                  <a:srgbClr val="64BCD9"/>
                </a:solidFill>
              </a:rPr>
              <a:pPr/>
              <a:t>‹#›</a:t>
            </a:fld>
            <a:endParaRPr lang="fr-FR">
              <a:solidFill>
                <a:srgbClr val="64BCD9"/>
              </a:solidFill>
            </a:endParaRPr>
          </a:p>
        </p:txBody>
      </p:sp>
    </p:spTree>
    <p:extLst>
      <p:ext uri="{BB962C8B-B14F-4D97-AF65-F5344CB8AC3E}">
        <p14:creationId xmlns:p14="http://schemas.microsoft.com/office/powerpoint/2010/main" val="11629533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a:xfrm>
            <a:off x="2641600" y="6356350"/>
            <a:ext cx="8737600" cy="360000"/>
          </a:xfrm>
        </p:spPr>
        <p:txBody>
          <a:bodyPr/>
          <a:lstStyle/>
          <a:p>
            <a:r>
              <a:rPr lang="en-GB">
                <a:solidFill>
                  <a:srgbClr val="64BCD9"/>
                </a:solidFill>
              </a:rPr>
              <a:t>Lessons from HL-LHC for future projects - B. Di Girolamo</a:t>
            </a:r>
          </a:p>
        </p:txBody>
      </p:sp>
      <p:sp>
        <p:nvSpPr>
          <p:cNvPr id="4" name="Espace réservé du numéro de diapositive 3"/>
          <p:cNvSpPr>
            <a:spLocks noGrp="1"/>
          </p:cNvSpPr>
          <p:nvPr>
            <p:ph type="sldNum" sz="quarter" idx="12"/>
          </p:nvPr>
        </p:nvSpPr>
        <p:spPr/>
        <p:txBody>
          <a:bodyPr/>
          <a:lstStyle/>
          <a:p>
            <a:fld id="{BFDCA1C4-9514-7B4F-976F-D92F7E296653}" type="slidenum">
              <a:rPr lang="fr-FR" smtClean="0">
                <a:solidFill>
                  <a:srgbClr val="64BCD9"/>
                </a:solidFill>
              </a:rPr>
              <a:pPr/>
              <a:t>‹#›</a:t>
            </a:fld>
            <a:endParaRPr lang="fr-FR">
              <a:solidFill>
                <a:srgbClr val="64BCD9"/>
              </a:solidFill>
            </a:endParaRPr>
          </a:p>
        </p:txBody>
      </p:sp>
    </p:spTree>
    <p:extLst>
      <p:ext uri="{BB962C8B-B14F-4D97-AF65-F5344CB8AC3E}">
        <p14:creationId xmlns:p14="http://schemas.microsoft.com/office/powerpoint/2010/main" val="12500185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816000" y="457200"/>
            <a:ext cx="105600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noProof="0"/>
          </a:p>
        </p:txBody>
      </p:sp>
      <p:sp>
        <p:nvSpPr>
          <p:cNvPr id="4" name="Espace réservé du texte 3"/>
          <p:cNvSpPr>
            <a:spLocks noGrp="1"/>
          </p:cNvSpPr>
          <p:nvPr>
            <p:ph type="body" sz="half" idx="2" hasCustomPrompt="1"/>
          </p:nvPr>
        </p:nvSpPr>
        <p:spPr>
          <a:xfrm>
            <a:off x="816000" y="5105400"/>
            <a:ext cx="10560000" cy="990600"/>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GB" noProof="0"/>
              <a:t>Text – image caption – comments ....</a:t>
            </a:r>
          </a:p>
        </p:txBody>
      </p:sp>
      <p:sp>
        <p:nvSpPr>
          <p:cNvPr id="6" name="Espace réservé du pied de page 5"/>
          <p:cNvSpPr>
            <a:spLocks noGrp="1"/>
          </p:cNvSpPr>
          <p:nvPr>
            <p:ph type="ftr" sz="quarter" idx="11"/>
          </p:nvPr>
        </p:nvSpPr>
        <p:spPr>
          <a:xfrm>
            <a:off x="2641600" y="6356350"/>
            <a:ext cx="8734400" cy="360000"/>
          </a:xfrm>
        </p:spPr>
        <p:txBody>
          <a:bodyPr/>
          <a:lstStyle/>
          <a:p>
            <a:r>
              <a:rPr lang="en-GB">
                <a:solidFill>
                  <a:srgbClr val="64BCD9"/>
                </a:solidFill>
              </a:rPr>
              <a:t>Lessons from HL-LHC for future projects - B. Di Girolamo</a:t>
            </a:r>
          </a:p>
        </p:txBody>
      </p:sp>
      <p:sp>
        <p:nvSpPr>
          <p:cNvPr id="7" name="Espace réservé du numéro de diapositive 6"/>
          <p:cNvSpPr>
            <a:spLocks noGrp="1"/>
          </p:cNvSpPr>
          <p:nvPr>
            <p:ph type="sldNum" sz="quarter" idx="12"/>
          </p:nvPr>
        </p:nvSpPr>
        <p:spPr/>
        <p:txBody>
          <a:bodyPr/>
          <a:lstStyle/>
          <a:p>
            <a:fld id="{BFDCA1C4-9514-7B4F-976F-D92F7E296653}" type="slidenum">
              <a:rPr lang="fr-FR" smtClean="0">
                <a:solidFill>
                  <a:srgbClr val="64BCD9"/>
                </a:solidFill>
              </a:rPr>
              <a:pPr/>
              <a:t>‹#›</a:t>
            </a:fld>
            <a:endParaRPr lang="fr-FR">
              <a:solidFill>
                <a:srgbClr val="64BCD9"/>
              </a:solidFill>
            </a:endParaRPr>
          </a:p>
        </p:txBody>
      </p:sp>
      <p:sp>
        <p:nvSpPr>
          <p:cNvPr id="9" name="Espace réservé du contenu 8"/>
          <p:cNvSpPr>
            <a:spLocks noGrp="1"/>
          </p:cNvSpPr>
          <p:nvPr>
            <p:ph sz="quarter" idx="14" hasCustomPrompt="1"/>
          </p:nvPr>
        </p:nvSpPr>
        <p:spPr>
          <a:xfrm>
            <a:off x="818068" y="4648200"/>
            <a:ext cx="10557933" cy="381000"/>
          </a:xfrm>
        </p:spPr>
        <p:txBody>
          <a:bodyPr/>
          <a:lstStyle>
            <a:lvl1pPr>
              <a:buFontTx/>
              <a:buNone/>
              <a:defRPr sz="1800">
                <a:solidFill>
                  <a:schemeClr val="bg2"/>
                </a:solidFill>
              </a:defRPr>
            </a:lvl1pPr>
          </a:lstStyle>
          <a:p>
            <a:pPr lvl="0"/>
            <a:r>
              <a:rPr lang="en-GB" dirty="0"/>
              <a:t>Image title</a:t>
            </a:r>
          </a:p>
        </p:txBody>
      </p:sp>
    </p:spTree>
    <p:extLst>
      <p:ext uri="{BB962C8B-B14F-4D97-AF65-F5344CB8AC3E}">
        <p14:creationId xmlns:p14="http://schemas.microsoft.com/office/powerpoint/2010/main" val="23124185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1802400" y="2709000"/>
            <a:ext cx="8587200" cy="1634400"/>
          </a:xfrm>
        </p:spPr>
        <p:txBody>
          <a:bodyPr/>
          <a:lstStyle>
            <a:lvl1pPr>
              <a:defRPr b="1" i="1">
                <a:solidFill>
                  <a:schemeClr val="tx2"/>
                </a:solidFill>
              </a:defRPr>
            </a:lvl1pPr>
          </a:lstStyle>
          <a:p>
            <a:r>
              <a:rPr lang="en-GB" noProof="0"/>
              <a:t>Thank you message....</a:t>
            </a:r>
          </a:p>
        </p:txBody>
      </p:sp>
      <p:sp>
        <p:nvSpPr>
          <p:cNvPr id="4" name="Espace réservé du pied de page 3"/>
          <p:cNvSpPr>
            <a:spLocks noGrp="1"/>
          </p:cNvSpPr>
          <p:nvPr>
            <p:ph type="ftr" sz="quarter" idx="11"/>
          </p:nvPr>
        </p:nvSpPr>
        <p:spPr>
          <a:xfrm>
            <a:off x="1625600" y="6356350"/>
            <a:ext cx="8764000" cy="360000"/>
          </a:xfrm>
        </p:spPr>
        <p:txBody>
          <a:bodyPr/>
          <a:lstStyle/>
          <a:p>
            <a:r>
              <a:rPr lang="en-GB">
                <a:solidFill>
                  <a:srgbClr val="64BCD9"/>
                </a:solidFill>
              </a:rPr>
              <a:t>Lessons from HL-LHC for future projects - B. Di Girolamo</a:t>
            </a:r>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solidFill>
                  <a:srgbClr val="64BCD9"/>
                </a:solidFill>
              </a:rPr>
              <a:pPr/>
              <a:t>‹#›</a:t>
            </a:fld>
            <a:endParaRPr lang="fr-FR" dirty="0">
              <a:solidFill>
                <a:srgbClr val="64BCD9"/>
              </a:solidFill>
            </a:endParaRPr>
          </a:p>
        </p:txBody>
      </p:sp>
      <p:pic>
        <p:nvPicPr>
          <p:cNvPr id="12" name="Image 11" descr="HLU-logoN-title.png"/>
          <p:cNvPicPr>
            <a:picLocks noChangeAspect="1"/>
          </p:cNvPicPr>
          <p:nvPr userDrawn="1"/>
        </p:nvPicPr>
        <p:blipFill>
          <a:blip r:embed="rId3"/>
          <a:stretch>
            <a:fillRect/>
          </a:stretch>
        </p:blipFill>
        <p:spPr>
          <a:xfrm>
            <a:off x="1828800" y="673710"/>
            <a:ext cx="5047152" cy="1534388"/>
          </a:xfrm>
          <a:prstGeom prst="rect">
            <a:avLst/>
          </a:prstGeom>
        </p:spPr>
      </p:pic>
      <p:sp>
        <p:nvSpPr>
          <p:cNvPr id="8" name="Espace réservé du texte 7"/>
          <p:cNvSpPr>
            <a:spLocks noGrp="1"/>
          </p:cNvSpPr>
          <p:nvPr>
            <p:ph type="body" sz="quarter" idx="14" hasCustomPrompt="1"/>
          </p:nvPr>
        </p:nvSpPr>
        <p:spPr>
          <a:xfrm>
            <a:off x="1802400" y="4953000"/>
            <a:ext cx="8587200" cy="1219200"/>
          </a:xfrm>
        </p:spPr>
        <p:txBody>
          <a:bodyPr anchor="b">
            <a:noAutofit/>
          </a:bodyPr>
          <a:lstStyle>
            <a:lvl1pPr>
              <a:buFontTx/>
              <a:buNone/>
              <a:defRPr sz="1200" baseline="0">
                <a:solidFill>
                  <a:schemeClr val="tx2"/>
                </a:solidFill>
              </a:defRPr>
            </a:lvl1pPr>
            <a:lvl2pPr>
              <a:buFontTx/>
              <a:buNone/>
              <a:defRPr sz="1400"/>
            </a:lvl2pPr>
            <a:lvl3pPr>
              <a:buFontTx/>
              <a:buNone/>
              <a:defRPr sz="1400"/>
            </a:lvl3pPr>
            <a:lvl4pPr>
              <a:buFontTx/>
              <a:buNone/>
              <a:defRPr sz="1400"/>
            </a:lvl4pPr>
            <a:lvl5pPr>
              <a:buFontTx/>
              <a:buNone/>
              <a:defRPr sz="1400"/>
            </a:lvl5pPr>
          </a:lstStyle>
          <a:p>
            <a:pPr lvl="0"/>
            <a:r>
              <a:rPr lang="en-GB" noProof="0"/>
              <a:t>Credits if needed: reference 1, reference 2 ...</a:t>
            </a:r>
          </a:p>
        </p:txBody>
      </p:sp>
    </p:spTree>
    <p:extLst>
      <p:ext uri="{BB962C8B-B14F-4D97-AF65-F5344CB8AC3E}">
        <p14:creationId xmlns:p14="http://schemas.microsoft.com/office/powerpoint/2010/main" val="2759738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chor="ctr" anchorCtr="1"/>
          <a:lstStyle/>
          <a:p>
            <a:r>
              <a:rPr lang="en-GB" noProof="0"/>
              <a:t>Slide title – line 1 – Arial 30 pt – HiLumi blue</a:t>
            </a:r>
            <a:br>
              <a:rPr lang="en-GB" noProof="0"/>
            </a:br>
            <a:r>
              <a:rPr lang="en-GB" noProof="0"/>
              <a:t>Slide title – line 2 – Arial 30 pt – HiLumi blue</a:t>
            </a:r>
          </a:p>
        </p:txBody>
      </p:sp>
      <p:sp>
        <p:nvSpPr>
          <p:cNvPr id="3" name="Espace réservé du contenu 2"/>
          <p:cNvSpPr>
            <a:spLocks noGrp="1"/>
          </p:cNvSpPr>
          <p:nvPr>
            <p:ph idx="1" hasCustomPrompt="1"/>
          </p:nvPr>
        </p:nvSpPr>
        <p:spPr>
          <a:xfrm>
            <a:off x="816000" y="1219201"/>
            <a:ext cx="10560000" cy="4906963"/>
          </a:xfrm>
        </p:spPr>
        <p:txBody>
          <a:bodyPr lIns="0" tIns="0" rIns="0" bIns="0"/>
          <a:lstStyle/>
          <a:p>
            <a:pPr lvl="0"/>
            <a:r>
              <a:rPr lang="en-GB" noProof="0" dirty="0"/>
              <a:t>Click to modify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Espace réservé du pied de page 4"/>
          <p:cNvSpPr>
            <a:spLocks noGrp="1"/>
          </p:cNvSpPr>
          <p:nvPr>
            <p:ph type="ftr" sz="quarter" idx="11"/>
          </p:nvPr>
        </p:nvSpPr>
        <p:spPr>
          <a:xfrm>
            <a:off x="2540000" y="6356350"/>
            <a:ext cx="8836000" cy="360000"/>
          </a:xfrm>
        </p:spPr>
        <p:txBody>
          <a:bodyPr/>
          <a:lstStyle/>
          <a:p>
            <a:r>
              <a:rPr lang="en-GB" noProof="0"/>
              <a:t>Lessons from HL-LHC for future projects - B. Di Girolamo</a:t>
            </a:r>
          </a:p>
        </p:txBody>
      </p:sp>
      <p:sp>
        <p:nvSpPr>
          <p:cNvPr id="6" name="Espace réservé du numéro de diapositive 5"/>
          <p:cNvSpPr>
            <a:spLocks noGrp="1"/>
          </p:cNvSpPr>
          <p:nvPr>
            <p:ph type="sldNum" sz="quarter" idx="12"/>
          </p:nvPr>
        </p:nvSpPr>
        <p:spPr/>
        <p:txBody>
          <a:bodyPr/>
          <a:lstStyle/>
          <a:p>
            <a:fld id="{BFDCA1C4-9514-7B4F-976F-D92F7E296653}" type="slidenum">
              <a:rPr lang="fr-FR" smtClean="0"/>
              <a:pPr/>
              <a:t>‹#›</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hasCustomPrompt="1"/>
          </p:nvPr>
        </p:nvSpPr>
        <p:spPr>
          <a:xfrm>
            <a:off x="609600" y="1215232"/>
            <a:ext cx="5386917" cy="639762"/>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 </a:t>
            </a:r>
          </a:p>
        </p:txBody>
      </p:sp>
      <p:sp>
        <p:nvSpPr>
          <p:cNvPr id="4" name="Espace réservé du contenu 3"/>
          <p:cNvSpPr>
            <a:spLocks noGrp="1"/>
          </p:cNvSpPr>
          <p:nvPr>
            <p:ph sz="half" idx="2" hasCustomPrompt="1"/>
          </p:nvPr>
        </p:nvSpPr>
        <p:spPr>
          <a:xfrm>
            <a:off x="609600" y="2057400"/>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Espace réservé du texte 4"/>
          <p:cNvSpPr>
            <a:spLocks noGrp="1"/>
          </p:cNvSpPr>
          <p:nvPr>
            <p:ph type="body" sz="quarter" idx="3" hasCustomPrompt="1"/>
          </p:nvPr>
        </p:nvSpPr>
        <p:spPr>
          <a:xfrm>
            <a:off x="6193368" y="1215232"/>
            <a:ext cx="5389033" cy="639762"/>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a:t>
            </a:r>
          </a:p>
        </p:txBody>
      </p:sp>
      <p:sp>
        <p:nvSpPr>
          <p:cNvPr id="6" name="Espace réservé du contenu 5"/>
          <p:cNvSpPr>
            <a:spLocks noGrp="1"/>
          </p:cNvSpPr>
          <p:nvPr>
            <p:ph sz="quarter" idx="4" hasCustomPrompt="1"/>
          </p:nvPr>
        </p:nvSpPr>
        <p:spPr>
          <a:xfrm>
            <a:off x="6193368" y="2057400"/>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Espace réservé du pied de page 7"/>
          <p:cNvSpPr>
            <a:spLocks noGrp="1"/>
          </p:cNvSpPr>
          <p:nvPr>
            <p:ph type="ftr" sz="quarter" idx="11"/>
          </p:nvPr>
        </p:nvSpPr>
        <p:spPr>
          <a:xfrm>
            <a:off x="2540000" y="6356350"/>
            <a:ext cx="8836000" cy="360000"/>
          </a:xfrm>
        </p:spPr>
        <p:txBody>
          <a:bodyPr/>
          <a:lstStyle/>
          <a:p>
            <a:r>
              <a:rPr lang="en-GB" noProof="0"/>
              <a:t>Lessons from HL-LHC for future projects - B. Di Girolamo</a:t>
            </a:r>
          </a:p>
        </p:txBody>
      </p:sp>
      <p:sp>
        <p:nvSpPr>
          <p:cNvPr id="9" name="Espace réservé du numéro de diapositive 8"/>
          <p:cNvSpPr>
            <a:spLocks noGrp="1"/>
          </p:cNvSpPr>
          <p:nvPr>
            <p:ph type="sldNum" sz="quarter" idx="12"/>
          </p:nvPr>
        </p:nvSpPr>
        <p:spPr/>
        <p:txBody>
          <a:bodyPr/>
          <a:lstStyle/>
          <a:p>
            <a:fld id="{BFDCA1C4-9514-7B4F-976F-D92F7E296653}" type="slidenum">
              <a:rPr lang="fr-FR" smtClean="0"/>
              <a:pPr/>
              <a:t>‹#›</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GB" noProof="0"/>
              <a:t>Slide title – line 1 – Arial 30 pt – HiLumi blue</a:t>
            </a:r>
            <a:br>
              <a:rPr lang="en-GB" noProof="0"/>
            </a:br>
            <a:r>
              <a:rPr lang="en-GB" noProof="0"/>
              <a:t>Slide title – line 2 – Arial 30 pt – HiLumi blue</a:t>
            </a:r>
          </a:p>
        </p:txBody>
      </p:sp>
      <p:sp>
        <p:nvSpPr>
          <p:cNvPr id="4" name="Espace réservé du pied de page 3"/>
          <p:cNvSpPr>
            <a:spLocks noGrp="1"/>
          </p:cNvSpPr>
          <p:nvPr>
            <p:ph type="ftr" sz="quarter" idx="11"/>
          </p:nvPr>
        </p:nvSpPr>
        <p:spPr>
          <a:xfrm>
            <a:off x="2540000" y="6356350"/>
            <a:ext cx="8836000" cy="360000"/>
          </a:xfrm>
        </p:spPr>
        <p:txBody>
          <a:bodyPr/>
          <a:lstStyle/>
          <a:p>
            <a:r>
              <a:rPr lang="en-GB" noProof="0"/>
              <a:t>Lessons from HL-LHC for future projects - B. Di Girolamo</a:t>
            </a:r>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pPr/>
              <a:t>‹#›</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a:xfrm>
            <a:off x="2641600" y="6356350"/>
            <a:ext cx="8737600" cy="360000"/>
          </a:xfrm>
        </p:spPr>
        <p:txBody>
          <a:bodyPr/>
          <a:lstStyle/>
          <a:p>
            <a:r>
              <a:rPr lang="en-GB" noProof="0"/>
              <a:t>Lessons from HL-LHC for future projects - B. Di Girolamo</a:t>
            </a:r>
          </a:p>
        </p:txBody>
      </p:sp>
      <p:sp>
        <p:nvSpPr>
          <p:cNvPr id="4" name="Espace réservé du numéro de diapositive 3"/>
          <p:cNvSpPr>
            <a:spLocks noGrp="1"/>
          </p:cNvSpPr>
          <p:nvPr>
            <p:ph type="sldNum" sz="quarter" idx="12"/>
          </p:nvPr>
        </p:nvSpPr>
        <p:spPr/>
        <p:txBody>
          <a:bodyPr/>
          <a:lstStyle/>
          <a:p>
            <a:fld id="{BFDCA1C4-9514-7B4F-976F-D92F7E296653}" type="slidenum">
              <a:rPr lang="fr-FR" smtClean="0"/>
              <a:pPr/>
              <a:t>‹#›</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816000" y="457200"/>
            <a:ext cx="105600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noProof="0"/>
          </a:p>
        </p:txBody>
      </p:sp>
      <p:sp>
        <p:nvSpPr>
          <p:cNvPr id="4" name="Espace réservé du texte 3"/>
          <p:cNvSpPr>
            <a:spLocks noGrp="1"/>
          </p:cNvSpPr>
          <p:nvPr>
            <p:ph type="body" sz="half" idx="2" hasCustomPrompt="1"/>
          </p:nvPr>
        </p:nvSpPr>
        <p:spPr>
          <a:xfrm>
            <a:off x="816000" y="5105400"/>
            <a:ext cx="10560000" cy="990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noProof="0"/>
              <a:t>Text – image caption – comments ....</a:t>
            </a:r>
          </a:p>
        </p:txBody>
      </p:sp>
      <p:sp>
        <p:nvSpPr>
          <p:cNvPr id="6" name="Espace réservé du pied de page 5"/>
          <p:cNvSpPr>
            <a:spLocks noGrp="1"/>
          </p:cNvSpPr>
          <p:nvPr>
            <p:ph type="ftr" sz="quarter" idx="11"/>
          </p:nvPr>
        </p:nvSpPr>
        <p:spPr>
          <a:xfrm>
            <a:off x="2641600" y="6356350"/>
            <a:ext cx="8734400" cy="360000"/>
          </a:xfrm>
        </p:spPr>
        <p:txBody>
          <a:bodyPr/>
          <a:lstStyle/>
          <a:p>
            <a:r>
              <a:rPr lang="en-GB" noProof="0"/>
              <a:t>Lessons from HL-LHC for future projects - B. Di Girolamo</a:t>
            </a:r>
          </a:p>
        </p:txBody>
      </p:sp>
      <p:sp>
        <p:nvSpPr>
          <p:cNvPr id="7" name="Espace réservé du numéro de diapositive 6"/>
          <p:cNvSpPr>
            <a:spLocks noGrp="1"/>
          </p:cNvSpPr>
          <p:nvPr>
            <p:ph type="sldNum" sz="quarter" idx="12"/>
          </p:nvPr>
        </p:nvSpPr>
        <p:spPr/>
        <p:txBody>
          <a:bodyPr/>
          <a:lstStyle/>
          <a:p>
            <a:fld id="{BFDCA1C4-9514-7B4F-976F-D92F7E296653}" type="slidenum">
              <a:rPr lang="fr-FR" smtClean="0"/>
              <a:pPr/>
              <a:t>‹#›</a:t>
            </a:fld>
            <a:endParaRPr lang="fr-FR"/>
          </a:p>
        </p:txBody>
      </p:sp>
      <p:sp>
        <p:nvSpPr>
          <p:cNvPr id="9" name="Espace réservé du contenu 8"/>
          <p:cNvSpPr>
            <a:spLocks noGrp="1"/>
          </p:cNvSpPr>
          <p:nvPr>
            <p:ph sz="quarter" idx="14" hasCustomPrompt="1"/>
          </p:nvPr>
        </p:nvSpPr>
        <p:spPr>
          <a:xfrm>
            <a:off x="818067" y="4648200"/>
            <a:ext cx="10557933" cy="381000"/>
          </a:xfrm>
        </p:spPr>
        <p:txBody>
          <a:bodyPr/>
          <a:lstStyle>
            <a:lvl1pPr>
              <a:buFontTx/>
              <a:buNone/>
              <a:defRPr sz="1800">
                <a:solidFill>
                  <a:schemeClr val="bg2"/>
                </a:solidFill>
              </a:defRPr>
            </a:lvl1pPr>
          </a:lstStyle>
          <a:p>
            <a:pPr lvl="0"/>
            <a:r>
              <a:rPr lang="en-GB" dirty="0"/>
              <a:t>Image title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1802400" y="2709000"/>
            <a:ext cx="8587200" cy="1634400"/>
          </a:xfrm>
        </p:spPr>
        <p:txBody>
          <a:bodyPr/>
          <a:lstStyle>
            <a:lvl1pPr>
              <a:defRPr b="1" i="1">
                <a:solidFill>
                  <a:schemeClr val="tx2"/>
                </a:solidFill>
              </a:defRPr>
            </a:lvl1pPr>
          </a:lstStyle>
          <a:p>
            <a:r>
              <a:rPr lang="en-GB" noProof="0"/>
              <a:t>Thank you message....</a:t>
            </a:r>
          </a:p>
        </p:txBody>
      </p:sp>
      <p:sp>
        <p:nvSpPr>
          <p:cNvPr id="4" name="Espace réservé du pied de page 3"/>
          <p:cNvSpPr>
            <a:spLocks noGrp="1"/>
          </p:cNvSpPr>
          <p:nvPr>
            <p:ph type="ftr" sz="quarter" idx="11"/>
          </p:nvPr>
        </p:nvSpPr>
        <p:spPr>
          <a:xfrm>
            <a:off x="1625600" y="6356350"/>
            <a:ext cx="8764000" cy="360000"/>
          </a:xfrm>
        </p:spPr>
        <p:txBody>
          <a:bodyPr/>
          <a:lstStyle/>
          <a:p>
            <a:r>
              <a:rPr lang="en-GB" noProof="0"/>
              <a:t>Lessons from HL-LHC for future projects - B. Di Girolamo</a:t>
            </a:r>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pPr/>
              <a:t>‹#›</a:t>
            </a:fld>
            <a:endParaRPr lang="fr-FR"/>
          </a:p>
        </p:txBody>
      </p:sp>
      <p:pic>
        <p:nvPicPr>
          <p:cNvPr id="12" name="Image 11" descr="HLU-logoN-title.png"/>
          <p:cNvPicPr>
            <a:picLocks noChangeAspect="1"/>
          </p:cNvPicPr>
          <p:nvPr userDrawn="1"/>
        </p:nvPicPr>
        <p:blipFill>
          <a:blip r:embed="rId3"/>
          <a:stretch>
            <a:fillRect/>
          </a:stretch>
        </p:blipFill>
        <p:spPr>
          <a:xfrm>
            <a:off x="1828800" y="673710"/>
            <a:ext cx="5047152" cy="1534388"/>
          </a:xfrm>
          <a:prstGeom prst="rect">
            <a:avLst/>
          </a:prstGeom>
        </p:spPr>
      </p:pic>
      <p:sp>
        <p:nvSpPr>
          <p:cNvPr id="8" name="Espace réservé du texte 7"/>
          <p:cNvSpPr>
            <a:spLocks noGrp="1"/>
          </p:cNvSpPr>
          <p:nvPr>
            <p:ph type="body" sz="quarter" idx="14" hasCustomPrompt="1"/>
          </p:nvPr>
        </p:nvSpPr>
        <p:spPr>
          <a:xfrm>
            <a:off x="1802400" y="4953000"/>
            <a:ext cx="8587200" cy="1219200"/>
          </a:xfrm>
        </p:spPr>
        <p:txBody>
          <a:bodyPr anchor="b">
            <a:noAutofit/>
          </a:bodyPr>
          <a:lstStyle>
            <a:lvl1pPr>
              <a:buFontTx/>
              <a:buNone/>
              <a:defRPr sz="1200" baseline="0">
                <a:solidFill>
                  <a:schemeClr val="tx2"/>
                </a:solidFill>
              </a:defRPr>
            </a:lvl1pPr>
            <a:lvl2pPr>
              <a:buFontTx/>
              <a:buNone/>
              <a:defRPr sz="1400"/>
            </a:lvl2pPr>
            <a:lvl3pPr>
              <a:buFontTx/>
              <a:buNone/>
              <a:defRPr sz="1400"/>
            </a:lvl3pPr>
            <a:lvl4pPr>
              <a:buFontTx/>
              <a:buNone/>
              <a:defRPr sz="1400"/>
            </a:lvl4pPr>
            <a:lvl5pPr>
              <a:buFontTx/>
              <a:buNone/>
              <a:defRPr sz="1400"/>
            </a:lvl5pPr>
          </a:lstStyle>
          <a:p>
            <a:pPr lvl="0"/>
            <a:r>
              <a:rPr lang="en-GB" noProof="0"/>
              <a:t>Credits if needed: reference 1, reference 2 ...</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ontent  ">
    <p:spTree>
      <p:nvGrpSpPr>
        <p:cNvPr id="1" name=""/>
        <p:cNvGrpSpPr/>
        <p:nvPr/>
      </p:nvGrpSpPr>
      <p:grpSpPr>
        <a:xfrm>
          <a:off x="0" y="0"/>
          <a:ext cx="0" cy="0"/>
          <a:chOff x="0" y="0"/>
          <a:chExt cx="0" cy="0"/>
        </a:xfrm>
      </p:grpSpPr>
      <p:sp>
        <p:nvSpPr>
          <p:cNvPr id="3" name="Content Placeholder 2"/>
          <p:cNvSpPr>
            <a:spLocks noGrp="1"/>
          </p:cNvSpPr>
          <p:nvPr>
            <p:ph idx="1"/>
          </p:nvPr>
        </p:nvSpPr>
        <p:spPr>
          <a:xfrm>
            <a:off x="407989" y="1316736"/>
            <a:ext cx="11376024" cy="4884039"/>
          </a:xfrm>
        </p:spPr>
        <p:txBody>
          <a:bodyPr/>
          <a:lstStyle>
            <a:lvl1pPr>
              <a:defRPr>
                <a:solidFill>
                  <a:schemeClr val="tx1"/>
                </a:solidFill>
              </a:defRPr>
            </a:lvl1pPr>
            <a:lvl2pPr marL="324000" indent="-324000">
              <a:buFont typeface="Arial" charset="0"/>
              <a:buChar char="•"/>
              <a:tabLst/>
              <a:defRPr sz="1800">
                <a:solidFill>
                  <a:schemeClr val="tx1"/>
                </a:solidFill>
              </a:defRPr>
            </a:lvl2pPr>
            <a:lvl3pPr marL="648000" indent="-324000">
              <a:buSzPct val="100000"/>
              <a:buFont typeface="Arial" panose="020B0604020202020204" pitchFamily="34" charset="0"/>
              <a:buChar char="•"/>
              <a:tabLst/>
              <a:defRPr>
                <a:solidFill>
                  <a:schemeClr val="tx1"/>
                </a:solidFill>
              </a:defRPr>
            </a:lvl3pPr>
            <a:lvl4pPr marL="972000" indent="-324000">
              <a:buSzPct val="100000"/>
              <a:buFont typeface="Arial" charset="0"/>
              <a:buChar char="•"/>
              <a:tabLst/>
              <a:defRPr>
                <a:solidFill>
                  <a:schemeClr val="tx1"/>
                </a:solidFill>
              </a:defRPr>
            </a:lvl4pPr>
            <a:lvl5pPr marL="2057400" indent="-228600">
              <a:buSzPct val="100000"/>
              <a:buFont typeface="Arial" charset="0"/>
              <a:buChar char="•"/>
              <a:defRPr>
                <a:solidFill>
                  <a:schemeClr val="tx2">
                    <a:lumMod val="50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a:xfrm>
            <a:off x="407988" y="373593"/>
            <a:ext cx="11376025" cy="531663"/>
          </a:xfrm>
        </p:spPr>
        <p:txBody>
          <a:bodyPr/>
          <a:lstStyle/>
          <a:p>
            <a:r>
              <a:rPr lang="en-GB"/>
              <a:t>Click to edit Master title style</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a:xfrm>
            <a:off x="11107546" y="6356350"/>
            <a:ext cx="681254" cy="365125"/>
          </a:xfrm>
          <a:prstGeom prst="rect">
            <a:avLst/>
          </a:prstGeom>
        </p:spPr>
        <p:txBody>
          <a:bodyPr/>
          <a:lstStyle/>
          <a:p>
            <a:fld id="{36B5EA5A-BC32-A742-B11B-8E7414D5B535}" type="slidenum">
              <a:rPr lang="en-US" smtClean="0"/>
              <a:pPr/>
              <a:t>‹#›</a:t>
            </a:fld>
            <a:endParaRPr lang="en-US"/>
          </a:p>
        </p:txBody>
      </p:sp>
      <p:sp>
        <p:nvSpPr>
          <p:cNvPr id="2" name="Espace réservé du pied de page 4">
            <a:extLst>
              <a:ext uri="{FF2B5EF4-FFF2-40B4-BE49-F238E27FC236}">
                <a16:creationId xmlns:a16="http://schemas.microsoft.com/office/drawing/2014/main" id="{80213E96-BC8C-6216-1F3D-44110F2B0BAC}"/>
              </a:ext>
            </a:extLst>
          </p:cNvPr>
          <p:cNvSpPr>
            <a:spLocks noGrp="1"/>
          </p:cNvSpPr>
          <p:nvPr>
            <p:ph type="ftr" sz="quarter" idx="11"/>
          </p:nvPr>
        </p:nvSpPr>
        <p:spPr>
          <a:xfrm>
            <a:off x="2351584" y="6356350"/>
            <a:ext cx="8920000" cy="360000"/>
          </a:xfrm>
        </p:spPr>
        <p:txBody>
          <a:bodyPr lIns="0" tIns="0" rIns="0" bIns="0" anchor="b" anchorCtr="0"/>
          <a:lstStyle>
            <a:lvl1pPr algn="r">
              <a:defRPr>
                <a:solidFill>
                  <a:schemeClr val="accent1"/>
                </a:solidFill>
              </a:defRPr>
            </a:lvl1pPr>
          </a:lstStyle>
          <a:p>
            <a:r>
              <a:rPr lang="en-GB"/>
              <a:t>Lessons from HL-LHC for future projects - B. Di Girolamo</a:t>
            </a:r>
            <a:endParaRPr lang="en-GB" dirty="0"/>
          </a:p>
        </p:txBody>
      </p:sp>
    </p:spTree>
    <p:extLst>
      <p:ext uri="{BB962C8B-B14F-4D97-AF65-F5344CB8AC3E}">
        <p14:creationId xmlns:p14="http://schemas.microsoft.com/office/powerpoint/2010/main" val="3433464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rgbClr val="2C3C8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28675" y="404664"/>
            <a:ext cx="4486656" cy="1141497"/>
          </a:xfrm>
          <a:ln/>
        </p:spPr>
        <p:style>
          <a:lnRef idx="2">
            <a:schemeClr val="dk1"/>
          </a:lnRef>
          <a:fillRef idx="1">
            <a:schemeClr val="lt1"/>
          </a:fillRef>
          <a:effectRef idx="0">
            <a:schemeClr val="dk1"/>
          </a:effectRef>
          <a:fontRef idx="minor">
            <a:schemeClr val="dk1"/>
          </a:fontRef>
        </p:style>
        <p:txBody>
          <a:bodyPr anchor="ctr" anchorCtr="1">
            <a:normAutofit/>
          </a:bodyPr>
          <a:lstStyle>
            <a:lvl1pPr>
              <a:defRPr sz="2200">
                <a:solidFill>
                  <a:srgbClr val="2C3C8C"/>
                </a:solidFill>
              </a:defRPr>
            </a:lvl1pPr>
          </a:lstStyle>
          <a:p>
            <a:r>
              <a:rPr lang="en-US" dirty="0"/>
              <a:t>Click to edit Master title style</a:t>
            </a:r>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latin typeface="Calibri" panose="020F0502020204030204" pitchFamily="34" charset="0"/>
                <a:cs typeface="Calibri" panose="020F0502020204030204" pitchFamily="34" charset="0"/>
              </a:defRPr>
            </a:lvl1pPr>
            <a:lvl2pPr>
              <a:defRPr sz="1600">
                <a:solidFill>
                  <a:schemeClr val="tx1"/>
                </a:solidFill>
                <a:latin typeface="Calibri" panose="020F0502020204030204" pitchFamily="34" charset="0"/>
                <a:cs typeface="Calibri" panose="020F0502020204030204" pitchFamily="34" charset="0"/>
              </a:defRPr>
            </a:lvl2pPr>
            <a:lvl3pPr>
              <a:defRPr sz="1600">
                <a:solidFill>
                  <a:schemeClr val="tx1"/>
                </a:solidFill>
                <a:latin typeface="Calibri" panose="020F0502020204030204" pitchFamily="34" charset="0"/>
                <a:cs typeface="Calibri" panose="020F0502020204030204" pitchFamily="34" charset="0"/>
              </a:defRPr>
            </a:lvl3pPr>
            <a:lvl4pPr>
              <a:defRPr sz="1600">
                <a:solidFill>
                  <a:schemeClr val="tx1"/>
                </a:solidFill>
                <a:latin typeface="Calibri" panose="020F0502020204030204" pitchFamily="34" charset="0"/>
                <a:cs typeface="Calibri" panose="020F0502020204030204" pitchFamily="34" charset="0"/>
              </a:defRPr>
            </a:lvl4pPr>
            <a:lvl5pPr>
              <a:defRPr sz="1600">
                <a:solidFill>
                  <a:schemeClr val="tx1"/>
                </a:solidFill>
                <a:latin typeface="Calibri" panose="020F0502020204030204" pitchFamily="34" charset="0"/>
                <a:cs typeface="Calibri" panose="020F050202020403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800">
                <a:solidFill>
                  <a:srgbClr val="FFFFFF"/>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0" name="Footer Placeholder 9"/>
          <p:cNvSpPr>
            <a:spLocks noGrp="1"/>
          </p:cNvSpPr>
          <p:nvPr>
            <p:ph type="ftr" sz="quarter" idx="11"/>
          </p:nvPr>
        </p:nvSpPr>
        <p:spPr>
          <a:xfrm>
            <a:off x="695400" y="6537960"/>
            <a:ext cx="5124797" cy="320040"/>
          </a:xfrm>
        </p:spPr>
        <p:txBody>
          <a:bodyPr/>
          <a:lstStyle>
            <a:lvl1pPr>
              <a:defRPr>
                <a:solidFill>
                  <a:schemeClr val="bg1"/>
                </a:solidFill>
              </a:defRPr>
            </a:lvl1pPr>
          </a:lstStyle>
          <a:p>
            <a:pPr defTabSz="457189"/>
            <a:r>
              <a:rPr lang="it-IT"/>
              <a:t>Lessons from HL-LHC for future projects - B. Di Girolamo</a:t>
            </a:r>
            <a:endParaRPr lang="en-GB"/>
          </a:p>
        </p:txBody>
      </p:sp>
      <p:sp>
        <p:nvSpPr>
          <p:cNvPr id="13" name="Slide Number Placeholder 5">
            <a:extLst>
              <a:ext uri="{FF2B5EF4-FFF2-40B4-BE49-F238E27FC236}">
                <a16:creationId xmlns:a16="http://schemas.microsoft.com/office/drawing/2014/main" id="{8D8423D4-C854-A4C2-1007-D69E9469DAB3}"/>
              </a:ext>
            </a:extLst>
          </p:cNvPr>
          <p:cNvSpPr>
            <a:spLocks noGrp="1"/>
          </p:cNvSpPr>
          <p:nvPr>
            <p:ph type="sldNum" sz="quarter" idx="4"/>
          </p:nvPr>
        </p:nvSpPr>
        <p:spPr>
          <a:xfrm>
            <a:off x="11712624" y="6464853"/>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400" spc="0" baseline="0">
                <a:solidFill>
                  <a:schemeClr val="bg1"/>
                </a:solidFill>
              </a:defRPr>
            </a:lvl1pPr>
          </a:lstStyle>
          <a:p>
            <a:pPr defTabSz="457189"/>
            <a:fld id="{BFDCA1C4-9514-7B4F-976F-D92F7E296653}" type="slidenum">
              <a:rPr lang="fr-FR" smtClean="0"/>
              <a:pPr defTabSz="457189"/>
              <a:t>‹#›</a:t>
            </a:fld>
            <a:endParaRPr lang="fr-FR" dirty="0"/>
          </a:p>
        </p:txBody>
      </p:sp>
    </p:spTree>
    <p:extLst>
      <p:ext uri="{BB962C8B-B14F-4D97-AF65-F5344CB8AC3E}">
        <p14:creationId xmlns:p14="http://schemas.microsoft.com/office/powerpoint/2010/main" val="2635155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16000" y="180000"/>
            <a:ext cx="10560000" cy="720000"/>
          </a:xfrm>
          <a:prstGeom prst="rect">
            <a:avLst/>
          </a:prstGeom>
        </p:spPr>
        <p:txBody>
          <a:bodyPr vert="horz" lIns="0" tIns="0" rIns="0" bIns="0" rtlCol="0" anchor="ctr" anchorCtr="1">
            <a:noAutofit/>
          </a:body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p:nvPr>
        </p:nvSpPr>
        <p:spPr>
          <a:xfrm>
            <a:off x="816000" y="1371601"/>
            <a:ext cx="10560000" cy="4754563"/>
          </a:xfrm>
          <a:prstGeom prst="rect">
            <a:avLst/>
          </a:prstGeom>
        </p:spPr>
        <p:txBody>
          <a:bodyPr vert="horz" lIns="0" tIns="0" rIns="0" bIns="0" rtlCol="0">
            <a:normAutofit/>
          </a:bodyPr>
          <a:lstStyle/>
          <a:p>
            <a:pPr lvl="0"/>
            <a:r>
              <a:rPr lang="en-GB" noProof="0"/>
              <a:t>Click to edit Master texts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Espace réservé du pied de page 4"/>
          <p:cNvSpPr>
            <a:spLocks noGrp="1"/>
          </p:cNvSpPr>
          <p:nvPr>
            <p:ph type="ftr" sz="quarter" idx="3"/>
          </p:nvPr>
        </p:nvSpPr>
        <p:spPr>
          <a:xfrm>
            <a:off x="2641600" y="6356350"/>
            <a:ext cx="8734400" cy="360000"/>
          </a:xfrm>
          <a:prstGeom prst="rect">
            <a:avLst/>
          </a:prstGeom>
        </p:spPr>
        <p:txBody>
          <a:bodyPr vert="horz" lIns="0" tIns="0" rIns="0" bIns="0" rtlCol="0" anchor="b"/>
          <a:lstStyle>
            <a:lvl1pPr algn="r">
              <a:defRPr sz="1200">
                <a:solidFill>
                  <a:schemeClr val="accent1"/>
                </a:solidFill>
              </a:defRPr>
            </a:lvl1pPr>
          </a:lstStyle>
          <a:p>
            <a:r>
              <a:rPr lang="en-GB" noProof="0"/>
              <a:t>Lessons from HL-LHC for future projects - B. Di Girolamo</a:t>
            </a:r>
          </a:p>
        </p:txBody>
      </p:sp>
      <p:sp>
        <p:nvSpPr>
          <p:cNvPr id="6" name="Espace réservé du numéro de diapositive 5"/>
          <p:cNvSpPr>
            <a:spLocks noGrp="1"/>
          </p:cNvSpPr>
          <p:nvPr>
            <p:ph type="sldNum" sz="quarter" idx="4"/>
          </p:nvPr>
        </p:nvSpPr>
        <p:spPr>
          <a:xfrm>
            <a:off x="11582400" y="6356350"/>
            <a:ext cx="480000" cy="360000"/>
          </a:xfrm>
          <a:prstGeom prst="rect">
            <a:avLst/>
          </a:prstGeom>
        </p:spPr>
        <p:txBody>
          <a:bodyPr vert="horz" lIns="0" tIns="0" rIns="0" bIns="0" rtlCol="0" anchor="b"/>
          <a:lstStyle>
            <a:lvl1pPr algn="r">
              <a:defRPr sz="1200">
                <a:solidFill>
                  <a:schemeClr val="accent1"/>
                </a:solidFill>
              </a:defRPr>
            </a:lvl1pPr>
          </a:lstStyle>
          <a:p>
            <a:fld id="{BFDCA1C4-9514-7B4F-976F-D92F7E296653}" type="slidenum">
              <a:rPr lang="fr-FR" smtClean="0"/>
              <a:pPr/>
              <a:t>‹#›</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5" r:id="rId5"/>
    <p:sldLayoutId id="2147483657" r:id="rId6"/>
    <p:sldLayoutId id="2147483658" r:id="rId7"/>
    <p:sldLayoutId id="2147483671" r:id="rId8"/>
    <p:sldLayoutId id="2147483673" r:id="rId9"/>
    <p:sldLayoutId id="2147483674" r:id="rId10"/>
  </p:sldLayoutIdLst>
  <p:hf hdr="0" dt="0"/>
  <p:txStyles>
    <p:titleStyle>
      <a:lvl1pPr algn="ctr" defTabSz="457200" rtl="0" eaLnBrk="1" latinLnBrk="0" hangingPunct="1">
        <a:spcBef>
          <a:spcPct val="0"/>
        </a:spcBef>
        <a:buNone/>
        <a:defRPr sz="2800" b="1" kern="1200">
          <a:solidFill>
            <a:schemeClr val="bg2"/>
          </a:solidFill>
          <a:latin typeface="+mj-lt"/>
          <a:ea typeface="+mj-ea"/>
          <a:cs typeface="+mj-cs"/>
        </a:defRPr>
      </a:lvl1pPr>
    </p:titleStyle>
    <p:body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16000" y="180000"/>
            <a:ext cx="10560000" cy="720000"/>
          </a:xfrm>
          <a:prstGeom prst="rect">
            <a:avLst/>
          </a:prstGeom>
        </p:spPr>
        <p:txBody>
          <a:bodyPr vert="horz" lIns="0" tIns="0" rIns="0" bIns="0" rtlCol="0" anchor="ctr" anchorCtr="1">
            <a:noAutofit/>
          </a:body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p:nvPr>
        </p:nvSpPr>
        <p:spPr>
          <a:xfrm>
            <a:off x="816000" y="1371601"/>
            <a:ext cx="10560000" cy="4754563"/>
          </a:xfrm>
          <a:prstGeom prst="rect">
            <a:avLst/>
          </a:prstGeom>
        </p:spPr>
        <p:txBody>
          <a:bodyPr vert="horz" lIns="0" tIns="0" rIns="0" bIns="0" rtlCol="0">
            <a:normAutofit/>
          </a:bodyPr>
          <a:lstStyle/>
          <a:p>
            <a:pPr lvl="0"/>
            <a:r>
              <a:rPr lang="en-GB" noProof="0"/>
              <a:t>Click to edit Master texts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Espace réservé du pied de page 4"/>
          <p:cNvSpPr>
            <a:spLocks noGrp="1"/>
          </p:cNvSpPr>
          <p:nvPr>
            <p:ph type="ftr" sz="quarter" idx="3"/>
          </p:nvPr>
        </p:nvSpPr>
        <p:spPr>
          <a:xfrm>
            <a:off x="2641600" y="6356350"/>
            <a:ext cx="8734400" cy="360000"/>
          </a:xfrm>
          <a:prstGeom prst="rect">
            <a:avLst/>
          </a:prstGeom>
        </p:spPr>
        <p:txBody>
          <a:bodyPr vert="horz" lIns="0" tIns="0" rIns="0" bIns="0" rtlCol="0" anchor="b"/>
          <a:lstStyle>
            <a:lvl1pPr algn="r">
              <a:defRPr sz="1200">
                <a:solidFill>
                  <a:schemeClr val="accent1"/>
                </a:solidFill>
              </a:defRPr>
            </a:lvl1pPr>
          </a:lstStyle>
          <a:p>
            <a:pPr defTabSz="457189"/>
            <a:r>
              <a:rPr lang="en-GB">
                <a:solidFill>
                  <a:srgbClr val="64BCD9"/>
                </a:solidFill>
              </a:rPr>
              <a:t>Lessons from HL-LHC for future projects - B. Di Girolamo</a:t>
            </a:r>
          </a:p>
        </p:txBody>
      </p:sp>
      <p:sp>
        <p:nvSpPr>
          <p:cNvPr id="6" name="Espace réservé du numéro de diapositive 5"/>
          <p:cNvSpPr>
            <a:spLocks noGrp="1"/>
          </p:cNvSpPr>
          <p:nvPr>
            <p:ph type="sldNum" sz="quarter" idx="4"/>
          </p:nvPr>
        </p:nvSpPr>
        <p:spPr>
          <a:xfrm>
            <a:off x="11582400" y="6356350"/>
            <a:ext cx="480000" cy="360000"/>
          </a:xfrm>
          <a:prstGeom prst="rect">
            <a:avLst/>
          </a:prstGeom>
        </p:spPr>
        <p:txBody>
          <a:bodyPr vert="horz" lIns="0" tIns="0" rIns="0" bIns="0" rtlCol="0" anchor="b"/>
          <a:lstStyle>
            <a:lvl1pPr algn="r">
              <a:defRPr sz="1200">
                <a:solidFill>
                  <a:schemeClr val="accent1"/>
                </a:solidFill>
              </a:defRPr>
            </a:lvl1pPr>
          </a:lstStyle>
          <a:p>
            <a:pPr defTabSz="457189"/>
            <a:fld id="{BFDCA1C4-9514-7B4F-976F-D92F7E296653}" type="slidenum">
              <a:rPr lang="fr-FR" smtClean="0">
                <a:solidFill>
                  <a:srgbClr val="64BCD9"/>
                </a:solidFill>
              </a:rPr>
              <a:pPr defTabSz="457189"/>
              <a:t>‹#›</a:t>
            </a:fld>
            <a:endParaRPr lang="fr-FR" dirty="0">
              <a:solidFill>
                <a:srgbClr val="64BCD9"/>
              </a:solidFill>
            </a:endParaRPr>
          </a:p>
        </p:txBody>
      </p:sp>
    </p:spTree>
    <p:extLst>
      <p:ext uri="{BB962C8B-B14F-4D97-AF65-F5344CB8AC3E}">
        <p14:creationId xmlns:p14="http://schemas.microsoft.com/office/powerpoint/2010/main" val="9053999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hdr="0" dt="0"/>
  <p:txStyles>
    <p:titleStyle>
      <a:lvl1pPr algn="ctr" defTabSz="457189" rtl="0" eaLnBrk="1" latinLnBrk="0" hangingPunct="1">
        <a:spcBef>
          <a:spcPct val="0"/>
        </a:spcBef>
        <a:buNone/>
        <a:defRPr sz="2800" b="1" kern="1200">
          <a:solidFill>
            <a:schemeClr val="bg2"/>
          </a:solidFill>
          <a:latin typeface="+mj-lt"/>
          <a:ea typeface="+mj-ea"/>
          <a:cs typeface="+mj-cs"/>
        </a:defRPr>
      </a:lvl1pPr>
    </p:titleStyle>
    <p:bodyStyle>
      <a:lvl1pPr marL="342891" indent="-342891" algn="l" defTabSz="457189"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32" indent="-285744" algn="l" defTabSz="457189"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2971" indent="-228594" algn="l" defTabSz="457189"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160" indent="-228594" algn="l" defTabSz="457189"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349" indent="-228594" algn="l" defTabSz="457189"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 Id="rId9" Type="http://schemas.openxmlformats.org/officeDocument/2006/relationships/image" Target="../media/image44.jpe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jpeg"/><Relationship Id="rId9" Type="http://schemas.openxmlformats.org/officeDocument/2006/relationships/image" Target="../media/image53.jpeg"/></Relationships>
</file>

<file path=ppt/slides/_rels/slide1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7.png"/><Relationship Id="rId11" Type="http://schemas.microsoft.com/office/2007/relationships/hdphoto" Target="../media/hdphoto1.wdp"/><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17.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6.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18.xml.rels><?xml version="1.0" encoding="UTF-8" standalone="yes"?>
<Relationships xmlns="http://schemas.openxmlformats.org/package/2006/relationships"><Relationship Id="rId8" Type="http://schemas.openxmlformats.org/officeDocument/2006/relationships/image" Target="../media/image70.emf"/><Relationship Id="rId3" Type="http://schemas.openxmlformats.org/officeDocument/2006/relationships/oleObject" Target="../embeddings/oleObject3.bin"/><Relationship Id="rId7" Type="http://schemas.openxmlformats.org/officeDocument/2006/relationships/oleObject" Target="../embeddings/oleObject4.bin"/><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emf"/><Relationship Id="rId10" Type="http://schemas.openxmlformats.org/officeDocument/2006/relationships/image" Target="../media/image71.emf"/><Relationship Id="rId4" Type="http://schemas.openxmlformats.org/officeDocument/2006/relationships/image" Target="../media/image67.emf"/><Relationship Id="rId9" Type="http://schemas.openxmlformats.org/officeDocument/2006/relationships/oleObject" Target="../embeddings/oleObject5.bin"/></Relationships>
</file>

<file path=ppt/slides/_rels/slide1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74.png"/><Relationship Id="rId4" Type="http://schemas.openxmlformats.org/officeDocument/2006/relationships/image" Target="../media/image7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76.gif"/><Relationship Id="rId7" Type="http://schemas.openxmlformats.org/officeDocument/2006/relationships/image" Target="../media/image80.jpeg"/><Relationship Id="rId2" Type="http://schemas.openxmlformats.org/officeDocument/2006/relationships/image" Target="../media/image75.gif"/><Relationship Id="rId1" Type="http://schemas.openxmlformats.org/officeDocument/2006/relationships/slideLayout" Target="../slideLayouts/slideLayout5.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gif"/></Relationships>
</file>

<file path=ppt/slides/_rels/slide2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png"/></Relationships>
</file>

<file path=ppt/slides/_rels/slide2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g"/><Relationship Id="rId1" Type="http://schemas.openxmlformats.org/officeDocument/2006/relationships/slideLayout" Target="../slideLayouts/slideLayout5.xml"/><Relationship Id="rId4" Type="http://schemas.openxmlformats.org/officeDocument/2006/relationships/image" Target="../media/image89.png"/></Relationships>
</file>

<file path=ppt/slides/_rels/slide2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9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96.tiff"/><Relationship Id="rId2" Type="http://schemas.openxmlformats.org/officeDocument/2006/relationships/image" Target="../media/image95.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98.png"/></Relationships>
</file>

<file path=ppt/slides/_rels/slide35.xml.rels><?xml version="1.0" encoding="UTF-8" standalone="yes"?>
<Relationships xmlns="http://schemas.openxmlformats.org/package/2006/relationships"><Relationship Id="rId8" Type="http://schemas.openxmlformats.org/officeDocument/2006/relationships/hyperlink" Target="https://edms.cern.ch/document/2311633/4.1" TargetMode="External"/><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image" Target="../media/image99.png"/><Relationship Id="rId1" Type="http://schemas.openxmlformats.org/officeDocument/2006/relationships/slideLayout" Target="../slideLayouts/slideLayout10.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3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5.xml"/><Relationship Id="rId1" Type="http://schemas.openxmlformats.org/officeDocument/2006/relationships/slideLayout" Target="../slideLayouts/slideLayout9.xml"/><Relationship Id="rId5" Type="http://schemas.openxmlformats.org/officeDocument/2006/relationships/image" Target="../media/image108.png"/><Relationship Id="rId4" Type="http://schemas.openxmlformats.org/officeDocument/2006/relationships/image" Target="../media/image107.png"/></Relationships>
</file>

<file path=ppt/slides/_rels/slide3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110.png"/></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emf"/><Relationship Id="rId5" Type="http://schemas.openxmlformats.org/officeDocument/2006/relationships/oleObject" Target="../embeddings/oleObject2.bin"/><Relationship Id="rId4" Type="http://schemas.openxmlformats.org/officeDocument/2006/relationships/image" Target="../media/image13.emf"/></Relationships>
</file>

<file path=ppt/slides/_rels/slide4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1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hyperlink" Target="https://edms.cern.ch/document/1513591/2.0"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8" Type="http://schemas.openxmlformats.org/officeDocument/2006/relationships/hyperlink" Target="http://www.iconarchive.com/show/flag-icons-by-gosquared/Spain-icon.html" TargetMode="External"/><Relationship Id="rId13" Type="http://schemas.openxmlformats.org/officeDocument/2006/relationships/hyperlink" Target="http://www.iconarchive.com/show/flag-icons-by-gosquared/Japan-icon.html" TargetMode="External"/><Relationship Id="rId18" Type="http://schemas.openxmlformats.org/officeDocument/2006/relationships/image" Target="../media/image126.png"/><Relationship Id="rId3" Type="http://schemas.openxmlformats.org/officeDocument/2006/relationships/image" Target="../media/image116.png"/><Relationship Id="rId7" Type="http://schemas.openxmlformats.org/officeDocument/2006/relationships/image" Target="../media/image119.png"/><Relationship Id="rId12" Type="http://schemas.openxmlformats.org/officeDocument/2006/relationships/image" Target="../media/image122.png"/><Relationship Id="rId17" Type="http://schemas.openxmlformats.org/officeDocument/2006/relationships/image" Target="../media/image125.tiff"/><Relationship Id="rId2" Type="http://schemas.openxmlformats.org/officeDocument/2006/relationships/notesSlide" Target="../notesSlides/notesSlide22.xml"/><Relationship Id="rId16" Type="http://schemas.openxmlformats.org/officeDocument/2006/relationships/image" Target="../media/image124.png"/><Relationship Id="rId1" Type="http://schemas.openxmlformats.org/officeDocument/2006/relationships/slideLayout" Target="../slideLayouts/slideLayout4.xml"/><Relationship Id="rId6" Type="http://schemas.openxmlformats.org/officeDocument/2006/relationships/hyperlink" Target="http://www.iconarchive.com/show/flag-icons-by-gosquared/United-States-icon.html" TargetMode="External"/><Relationship Id="rId11" Type="http://schemas.openxmlformats.org/officeDocument/2006/relationships/image" Target="../media/image121.png"/><Relationship Id="rId5" Type="http://schemas.openxmlformats.org/officeDocument/2006/relationships/image" Target="../media/image118.png"/><Relationship Id="rId15" Type="http://schemas.openxmlformats.org/officeDocument/2006/relationships/hyperlink" Target="http://www.iconarchive.com/show/flag-icons-by-gosquared/United-Kingdom-icon.html" TargetMode="External"/><Relationship Id="rId10" Type="http://schemas.openxmlformats.org/officeDocument/2006/relationships/hyperlink" Target="http://www.iconarchive.com/show/flag-icons-by-gosquared/Italy-icon.html" TargetMode="External"/><Relationship Id="rId19" Type="http://schemas.openxmlformats.org/officeDocument/2006/relationships/image" Target="../media/image127.png"/><Relationship Id="rId4" Type="http://schemas.openxmlformats.org/officeDocument/2006/relationships/image" Target="../media/image117.png"/><Relationship Id="rId9" Type="http://schemas.openxmlformats.org/officeDocument/2006/relationships/image" Target="../media/image120.png"/><Relationship Id="rId14" Type="http://schemas.openxmlformats.org/officeDocument/2006/relationships/image" Target="../media/image123.png"/></Relationships>
</file>

<file path=ppt/slides/_rels/slide5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 Id="rId6" Type="http://schemas.openxmlformats.org/officeDocument/2006/relationships/image" Target="../media/image132.emf"/><Relationship Id="rId5" Type="http://schemas.openxmlformats.org/officeDocument/2006/relationships/image" Target="../media/image131.png"/><Relationship Id="rId4" Type="http://schemas.openxmlformats.org/officeDocument/2006/relationships/image" Target="../media/image130.png"/></Relationships>
</file>

<file path=ppt/slides/_rels/slide54.xml.rels><?xml version="1.0" encoding="UTF-8" standalone="yes"?>
<Relationships xmlns="http://schemas.openxmlformats.org/package/2006/relationships"><Relationship Id="rId8" Type="http://schemas.openxmlformats.org/officeDocument/2006/relationships/image" Target="../media/image138.png"/><Relationship Id="rId13" Type="http://schemas.openxmlformats.org/officeDocument/2006/relationships/image" Target="../media/image142.png"/><Relationship Id="rId3" Type="http://schemas.openxmlformats.org/officeDocument/2006/relationships/image" Target="../media/image133.png"/><Relationship Id="rId7" Type="http://schemas.openxmlformats.org/officeDocument/2006/relationships/image" Target="../media/image137.png"/><Relationship Id="rId12" Type="http://schemas.openxmlformats.org/officeDocument/2006/relationships/image" Target="../media/image141.png"/><Relationship Id="rId2" Type="http://schemas.openxmlformats.org/officeDocument/2006/relationships/notesSlide" Target="../notesSlides/notesSlide23.xml"/><Relationship Id="rId16" Type="http://schemas.openxmlformats.org/officeDocument/2006/relationships/image" Target="../media/image125.tiff"/><Relationship Id="rId1" Type="http://schemas.openxmlformats.org/officeDocument/2006/relationships/slideLayout" Target="../slideLayouts/slideLayout4.xml"/><Relationship Id="rId6" Type="http://schemas.openxmlformats.org/officeDocument/2006/relationships/image" Target="../media/image136.png"/><Relationship Id="rId11" Type="http://schemas.openxmlformats.org/officeDocument/2006/relationships/image" Target="../media/image140.png"/><Relationship Id="rId5" Type="http://schemas.openxmlformats.org/officeDocument/2006/relationships/image" Target="../media/image135.png"/><Relationship Id="rId15" Type="http://schemas.openxmlformats.org/officeDocument/2006/relationships/image" Target="../media/image144.png"/><Relationship Id="rId10" Type="http://schemas.openxmlformats.org/officeDocument/2006/relationships/image" Target="../media/image330.png"/><Relationship Id="rId4" Type="http://schemas.openxmlformats.org/officeDocument/2006/relationships/image" Target="../media/image134.png"/><Relationship Id="rId9" Type="http://schemas.openxmlformats.org/officeDocument/2006/relationships/image" Target="../media/image139.png"/><Relationship Id="rId14" Type="http://schemas.openxmlformats.org/officeDocument/2006/relationships/image" Target="../media/image14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45.emf"/><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hyperlink" Target="https://doi.org/10.1142/13487" TargetMode="External"/><Relationship Id="rId4" Type="http://schemas.openxmlformats.org/officeDocument/2006/relationships/image" Target="../media/image147.jpeg"/></Relationships>
</file>

<file path=ppt/slides/_rels/slide69.xml.rels><?xml version="1.0" encoding="UTF-8" standalone="yes"?>
<Relationships xmlns="http://schemas.openxmlformats.org/package/2006/relationships"><Relationship Id="rId8" Type="http://schemas.openxmlformats.org/officeDocument/2006/relationships/image" Target="../media/image153.jpeg"/><Relationship Id="rId3" Type="http://schemas.openxmlformats.org/officeDocument/2006/relationships/hyperlink" Target="mailto:Giovanna.Vandoni@cern.ch" TargetMode="External"/><Relationship Id="rId7" Type="http://schemas.openxmlformats.org/officeDocument/2006/relationships/image" Target="../media/image152.svg"/><Relationship Id="rId2" Type="http://schemas.openxmlformats.org/officeDocument/2006/relationships/image" Target="../media/image148.jpeg"/><Relationship Id="rId1" Type="http://schemas.openxmlformats.org/officeDocument/2006/relationships/slideLayout" Target="../slideLayouts/slideLayout4.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tiff"/><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2.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55.png"/></Relationships>
</file>

<file path=ppt/slides/_rels/slide73.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157.png"/></Relationships>
</file>

<file path=ppt/slides/_rels/slide74.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0.png"/><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80.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4.xml"/><Relationship Id="rId4" Type="http://schemas.openxmlformats.org/officeDocument/2006/relationships/image" Target="../media/image165.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lue, engine&#10;&#10;Description automatically generated">
            <a:extLst>
              <a:ext uri="{FF2B5EF4-FFF2-40B4-BE49-F238E27FC236}">
                <a16:creationId xmlns:a16="http://schemas.microsoft.com/office/drawing/2014/main" id="{1669D0B7-6AF7-9752-FD8D-380E4D018D0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7863047"/>
          </a:xfrm>
          <a:prstGeom prst="rect">
            <a:avLst/>
          </a:prstGeom>
        </p:spPr>
      </p:pic>
      <p:sp>
        <p:nvSpPr>
          <p:cNvPr id="4" name="TextBox 3"/>
          <p:cNvSpPr txBox="1"/>
          <p:nvPr/>
        </p:nvSpPr>
        <p:spPr>
          <a:xfrm>
            <a:off x="5075548" y="6059547"/>
            <a:ext cx="72008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u="sng" dirty="0">
                <a:solidFill>
                  <a:srgbClr val="FFFFFF"/>
                </a:solidFill>
                <a:latin typeface="Calibri"/>
              </a:rPr>
              <a:t>B. Di Girolamo</a:t>
            </a:r>
            <a:r>
              <a:rPr kumimoji="0" lang="en-US" sz="2000" b="0" i="0" u="none" strike="noStrike" kern="1200" cap="none" spc="0" normalizeH="0" baseline="0" noProof="0" dirty="0">
                <a:ln>
                  <a:noFill/>
                </a:ln>
                <a:solidFill>
                  <a:srgbClr val="FFFFFF"/>
                </a:solidFill>
                <a:effectLst/>
                <a:uLnTx/>
                <a:uFillTx/>
                <a:latin typeface="Calibri"/>
                <a:ea typeface="+mn-ea"/>
                <a:cs typeface="+mn-cs"/>
              </a:rPr>
              <a:t>, on behalf of the HL-LHC Project</a:t>
            </a:r>
          </a:p>
        </p:txBody>
      </p:sp>
      <p:sp>
        <p:nvSpPr>
          <p:cNvPr id="2" name="Titre 1">
            <a:extLst>
              <a:ext uri="{FF2B5EF4-FFF2-40B4-BE49-F238E27FC236}">
                <a16:creationId xmlns:a16="http://schemas.microsoft.com/office/drawing/2014/main" id="{8AF37521-9C3B-2253-450C-4E8C34131BFC}"/>
              </a:ext>
            </a:extLst>
          </p:cNvPr>
          <p:cNvSpPr txBox="1">
            <a:spLocks/>
          </p:cNvSpPr>
          <p:nvPr/>
        </p:nvSpPr>
        <p:spPr>
          <a:xfrm>
            <a:off x="839416" y="4927977"/>
            <a:ext cx="6912768" cy="1331625"/>
          </a:xfrm>
          <a:prstGeom prst="rect">
            <a:avLst/>
          </a:prstGeom>
        </p:spPr>
        <p:txBody>
          <a:bodyPr/>
          <a:lstStyle>
            <a:lvl1pPr algn="ctr" defTabSz="457200" rtl="0" eaLnBrk="1" latinLnBrk="0" hangingPunct="1">
              <a:spcBef>
                <a:spcPct val="0"/>
              </a:spcBef>
              <a:buNone/>
              <a:defRPr sz="2800" b="1" kern="1200">
                <a:solidFill>
                  <a:schemeClr val="bg2"/>
                </a:solidFill>
                <a:latin typeface="+mj-lt"/>
                <a:ea typeface="+mj-ea"/>
                <a:cs typeface="+mj-cs"/>
              </a:defRPr>
            </a:lvl1pPr>
          </a:lstStyle>
          <a:p>
            <a:pPr algn="l"/>
            <a:r>
              <a:rPr lang="en-GB" sz="3200" dirty="0">
                <a:solidFill>
                  <a:schemeClr val="bg1"/>
                </a:solidFill>
              </a:rPr>
              <a:t>Lessons from HL-LHC to realise further big projects</a:t>
            </a:r>
            <a:br>
              <a:rPr lang="en-GB" sz="3200" dirty="0">
                <a:solidFill>
                  <a:schemeClr val="bg1"/>
                </a:solidFill>
              </a:rPr>
            </a:br>
            <a:endParaRPr lang="en-GB" sz="3200" dirty="0">
              <a:solidFill>
                <a:schemeClr val="bg1"/>
              </a:solidFill>
            </a:endParaRPr>
          </a:p>
        </p:txBody>
      </p:sp>
      <p:sp>
        <p:nvSpPr>
          <p:cNvPr id="6" name="Text Placeholder 6">
            <a:extLst>
              <a:ext uri="{FF2B5EF4-FFF2-40B4-BE49-F238E27FC236}">
                <a16:creationId xmlns:a16="http://schemas.microsoft.com/office/drawing/2014/main" id="{70A31CED-9636-9F65-22F9-982F3D164B95}"/>
              </a:ext>
            </a:extLst>
          </p:cNvPr>
          <p:cNvSpPr txBox="1">
            <a:spLocks/>
          </p:cNvSpPr>
          <p:nvPr/>
        </p:nvSpPr>
        <p:spPr>
          <a:xfrm>
            <a:off x="8184232" y="6453336"/>
            <a:ext cx="3888432" cy="400110"/>
          </a:xfrm>
          <a:prstGeom prst="rect">
            <a:avLst/>
          </a:prstGeom>
        </p:spPr>
        <p:txBody>
          <a:bodyPr>
            <a:normAutofit fontScale="85000" lnSpcReduction="20000"/>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err="1">
                <a:solidFill>
                  <a:schemeClr val="bg1"/>
                </a:solidFill>
              </a:rPr>
              <a:t>Arcetri</a:t>
            </a:r>
            <a:r>
              <a:rPr lang="en-US" dirty="0">
                <a:solidFill>
                  <a:schemeClr val="bg1"/>
                </a:solidFill>
              </a:rPr>
              <a:t> – July 28</a:t>
            </a:r>
            <a:r>
              <a:rPr lang="en-US" baseline="30000" dirty="0">
                <a:solidFill>
                  <a:schemeClr val="bg1"/>
                </a:solidFill>
              </a:rPr>
              <a:t>th</a:t>
            </a:r>
            <a:r>
              <a:rPr lang="en-US" dirty="0">
                <a:solidFill>
                  <a:schemeClr val="bg1"/>
                </a:solidFill>
              </a:rPr>
              <a:t> 2025 </a:t>
            </a:r>
          </a:p>
        </p:txBody>
      </p:sp>
      <p:pic>
        <p:nvPicPr>
          <p:cNvPr id="7" name="Picture 6" descr="A logo of a company&#10;&#10;AI-generated content may be incorrect.">
            <a:extLst>
              <a:ext uri="{FF2B5EF4-FFF2-40B4-BE49-F238E27FC236}">
                <a16:creationId xmlns:a16="http://schemas.microsoft.com/office/drawing/2014/main" id="{C3AA48C3-94D5-FCB5-1410-F3A6B732D7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336" y="6079306"/>
            <a:ext cx="837018" cy="518046"/>
          </a:xfrm>
          <a:prstGeom prst="rect">
            <a:avLst/>
          </a:prstGeom>
        </p:spPr>
      </p:pic>
      <p:sp>
        <p:nvSpPr>
          <p:cNvPr id="8" name="Titre 1">
            <a:extLst>
              <a:ext uri="{FF2B5EF4-FFF2-40B4-BE49-F238E27FC236}">
                <a16:creationId xmlns:a16="http://schemas.microsoft.com/office/drawing/2014/main" id="{260D19A3-8568-9A44-1842-0E37E7431AA5}"/>
              </a:ext>
            </a:extLst>
          </p:cNvPr>
          <p:cNvSpPr txBox="1">
            <a:spLocks/>
          </p:cNvSpPr>
          <p:nvPr/>
        </p:nvSpPr>
        <p:spPr>
          <a:xfrm>
            <a:off x="1127448" y="6175024"/>
            <a:ext cx="6912768" cy="326609"/>
          </a:xfrm>
          <a:prstGeom prst="rect">
            <a:avLst/>
          </a:prstGeom>
        </p:spPr>
        <p:txBody>
          <a:bodyPr/>
          <a:lstStyle>
            <a:lvl1pPr algn="ctr" defTabSz="457200" rtl="0" eaLnBrk="1" latinLnBrk="0" hangingPunct="1">
              <a:spcBef>
                <a:spcPct val="0"/>
              </a:spcBef>
              <a:buNone/>
              <a:defRPr sz="2800" b="1" kern="1200">
                <a:solidFill>
                  <a:schemeClr val="bg2"/>
                </a:solidFill>
                <a:latin typeface="+mj-lt"/>
                <a:ea typeface="+mj-ea"/>
                <a:cs typeface="+mj-cs"/>
              </a:defRPr>
            </a:lvl1pPr>
          </a:lstStyle>
          <a:p>
            <a:pPr algn="l"/>
            <a:r>
              <a:rPr lang="en-GB" sz="1200" dirty="0">
                <a:solidFill>
                  <a:schemeClr val="bg1"/>
                </a:solidFill>
              </a:rPr>
              <a:t>Physics At The Highest Energies With Colliders</a:t>
            </a:r>
          </a:p>
        </p:txBody>
      </p:sp>
      <p:pic>
        <p:nvPicPr>
          <p:cNvPr id="9" name="Picture 8" descr="A black background with a black square&#10;&#10;AI-generated content may be incorrect.">
            <a:extLst>
              <a:ext uri="{FF2B5EF4-FFF2-40B4-BE49-F238E27FC236}">
                <a16:creationId xmlns:a16="http://schemas.microsoft.com/office/drawing/2014/main" id="{8E2A18EA-CDB6-562E-858D-FBE25C793A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92344" y="2790151"/>
            <a:ext cx="2305786" cy="3227420"/>
          </a:xfrm>
          <a:prstGeom prst="rect">
            <a:avLst/>
          </a:prstGeom>
        </p:spPr>
      </p:pic>
      <p:sp>
        <p:nvSpPr>
          <p:cNvPr id="13" name="Slide Number Placeholder 12">
            <a:extLst>
              <a:ext uri="{FF2B5EF4-FFF2-40B4-BE49-F238E27FC236}">
                <a16:creationId xmlns:a16="http://schemas.microsoft.com/office/drawing/2014/main" id="{515514FA-A0D0-090A-73BA-47AF2AFEF1AC}"/>
              </a:ext>
            </a:extLst>
          </p:cNvPr>
          <p:cNvSpPr>
            <a:spLocks noGrp="1"/>
          </p:cNvSpPr>
          <p:nvPr>
            <p:ph type="sldNum" sz="quarter" idx="12"/>
          </p:nvPr>
        </p:nvSpPr>
        <p:spPr/>
        <p:txBody>
          <a:bodyPr/>
          <a:lstStyle/>
          <a:p>
            <a:fld id="{BFDCA1C4-9514-7B4F-976F-D92F7E296653}" type="slidenum">
              <a:rPr lang="fr-FR" smtClean="0"/>
              <a:pPr/>
              <a:t>1</a:t>
            </a:fld>
            <a:endParaRPr lang="fr-FR"/>
          </a:p>
        </p:txBody>
      </p:sp>
    </p:spTree>
    <p:extLst>
      <p:ext uri="{BB962C8B-B14F-4D97-AF65-F5344CB8AC3E}">
        <p14:creationId xmlns:p14="http://schemas.microsoft.com/office/powerpoint/2010/main" val="720565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CC01A83-9CA3-4B5B-9D0B-23EBF5255EBC}"/>
              </a:ext>
            </a:extLst>
          </p:cNvPr>
          <p:cNvPicPr>
            <a:picLocks noChangeAspect="1"/>
          </p:cNvPicPr>
          <p:nvPr/>
        </p:nvPicPr>
        <p:blipFill>
          <a:blip r:embed="rId3"/>
          <a:stretch>
            <a:fillRect/>
          </a:stretch>
        </p:blipFill>
        <p:spPr>
          <a:xfrm>
            <a:off x="1199456" y="2509369"/>
            <a:ext cx="9029520" cy="2206392"/>
          </a:xfrm>
          <a:prstGeom prst="rect">
            <a:avLst/>
          </a:prstGeom>
        </p:spPr>
      </p:pic>
      <p:sp>
        <p:nvSpPr>
          <p:cNvPr id="11" name="TextBox 10">
            <a:extLst>
              <a:ext uri="{FF2B5EF4-FFF2-40B4-BE49-F238E27FC236}">
                <a16:creationId xmlns:a16="http://schemas.microsoft.com/office/drawing/2014/main" id="{B4E4DC88-13DB-4A47-BDCB-928F40A5732A}"/>
              </a:ext>
            </a:extLst>
          </p:cNvPr>
          <p:cNvSpPr txBox="1"/>
          <p:nvPr/>
        </p:nvSpPr>
        <p:spPr>
          <a:xfrm>
            <a:off x="10310604" y="3120588"/>
            <a:ext cx="1938738" cy="1015663"/>
          </a:xfrm>
          <a:prstGeom prst="rect">
            <a:avLst/>
          </a:prstGeom>
          <a:noFill/>
        </p:spPr>
        <p:txBody>
          <a:bodyPr wrap="square" rtlCol="0">
            <a:spAutoFit/>
          </a:bodyPr>
          <a:lstStyle/>
          <a:p>
            <a:pPr algn="l"/>
            <a:r>
              <a:rPr lang="en-US" sz="2000" b="1" dirty="0">
                <a:solidFill>
                  <a:srgbClr val="2C3C8C"/>
                </a:solidFill>
                <a:latin typeface="+mj-lt"/>
                <a:ea typeface="+mj-ea"/>
                <a:cs typeface="+mj-cs"/>
              </a:rPr>
              <a:t>Interaction region HL layout</a:t>
            </a:r>
            <a:endParaRPr lang="en-GB" sz="2000" b="1" dirty="0">
              <a:solidFill>
                <a:srgbClr val="2C3C8C"/>
              </a:solidFill>
              <a:latin typeface="+mj-lt"/>
              <a:ea typeface="+mj-ea"/>
              <a:cs typeface="+mj-cs"/>
            </a:endParaRPr>
          </a:p>
        </p:txBody>
      </p:sp>
      <p:sp>
        <p:nvSpPr>
          <p:cNvPr id="7" name="TextBox 6">
            <a:extLst>
              <a:ext uri="{FF2B5EF4-FFF2-40B4-BE49-F238E27FC236}">
                <a16:creationId xmlns:a16="http://schemas.microsoft.com/office/drawing/2014/main" id="{3DED7655-4DD3-4665-AA66-9A7E4CB5CCBB}"/>
              </a:ext>
            </a:extLst>
          </p:cNvPr>
          <p:cNvSpPr txBox="1"/>
          <p:nvPr/>
        </p:nvSpPr>
        <p:spPr>
          <a:xfrm>
            <a:off x="601688" y="307371"/>
            <a:ext cx="4556119" cy="923330"/>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txBody>
          <a:bodyPr wrap="none" rtlCol="0">
            <a:spAutoFit/>
          </a:bodyPr>
          <a:lstStyle/>
          <a:p>
            <a:pPr algn="l"/>
            <a:r>
              <a:rPr lang="en-US" dirty="0">
                <a:solidFill>
                  <a:srgbClr val="0093BE"/>
                </a:solidFill>
                <a:latin typeface="Cambria" panose="02040503050406030204" pitchFamily="18" charset="0"/>
                <a:ea typeface="Cambria" panose="02040503050406030204" pitchFamily="18" charset="0"/>
                <a:cs typeface="Calibri" panose="020F0502020204030204" pitchFamily="34" charset="0"/>
              </a:rPr>
              <a:t>LHC TODAY</a:t>
            </a:r>
          </a:p>
          <a:p>
            <a:r>
              <a:rPr lang="en-US" dirty="0">
                <a:latin typeface="Calibri" panose="020F0502020204030204" pitchFamily="34" charset="0"/>
                <a:cs typeface="Calibri" panose="020F0502020204030204" pitchFamily="34" charset="0"/>
              </a:rPr>
              <a:t>Peak luminosity </a:t>
            </a:r>
            <a:r>
              <a:rPr lang="en-GB" kern="0" dirty="0" err="1">
                <a:solidFill>
                  <a:prstClr val="black"/>
                </a:solidFill>
                <a:latin typeface="Calibri"/>
              </a:rPr>
              <a:t>L</a:t>
            </a:r>
            <a:r>
              <a:rPr lang="en-GB" kern="0" baseline="-25000" dirty="0" err="1">
                <a:solidFill>
                  <a:prstClr val="black"/>
                </a:solidFill>
                <a:latin typeface="Calibri"/>
              </a:rPr>
              <a:t>peak</a:t>
            </a:r>
            <a:r>
              <a:rPr lang="en-GB" kern="0" dirty="0">
                <a:solidFill>
                  <a:prstClr val="black"/>
                </a:solidFill>
                <a:latin typeface="Calibri"/>
              </a:rPr>
              <a:t> = </a:t>
            </a:r>
            <a:r>
              <a:rPr lang="en-GB" b="1" kern="0" dirty="0">
                <a:solidFill>
                  <a:prstClr val="black"/>
                </a:solidFill>
                <a:latin typeface="Calibri"/>
              </a:rPr>
              <a:t>2×10</a:t>
            </a:r>
            <a:r>
              <a:rPr lang="en-GB" b="1" kern="0" baseline="30000" dirty="0">
                <a:solidFill>
                  <a:prstClr val="black"/>
                </a:solidFill>
                <a:latin typeface="Calibri"/>
              </a:rPr>
              <a:t>34</a:t>
            </a:r>
            <a:r>
              <a:rPr lang="en-GB" b="1" kern="0" dirty="0">
                <a:solidFill>
                  <a:prstClr val="black"/>
                </a:solidFill>
                <a:latin typeface="Calibri"/>
              </a:rPr>
              <a:t> cm</a:t>
            </a:r>
            <a:r>
              <a:rPr lang="en-GB" b="1" kern="0" baseline="30000" dirty="0">
                <a:solidFill>
                  <a:prstClr val="black"/>
                </a:solidFill>
                <a:latin typeface="Calibri"/>
              </a:rPr>
              <a:t>-2</a:t>
            </a:r>
            <a:r>
              <a:rPr lang="en-GB" b="1" kern="0" dirty="0">
                <a:solidFill>
                  <a:prstClr val="black"/>
                </a:solidFill>
                <a:latin typeface="Calibri"/>
              </a:rPr>
              <a:t>s</a:t>
            </a:r>
            <a:r>
              <a:rPr lang="en-GB" b="1" kern="0" baseline="30000" dirty="0">
                <a:solidFill>
                  <a:prstClr val="black"/>
                </a:solidFill>
                <a:latin typeface="Calibri"/>
              </a:rPr>
              <a:t>-1</a:t>
            </a:r>
            <a:r>
              <a:rPr lang="en-US" dirty="0">
                <a:latin typeface="Calibri" panose="020F0502020204030204" pitchFamily="34" charset="0"/>
                <a:cs typeface="Calibri" panose="020F0502020204030204" pitchFamily="34" charset="0"/>
              </a:rPr>
              <a:t> </a:t>
            </a:r>
            <a:endParaRPr lang="en-GB" dirty="0">
              <a:latin typeface="Calibri" panose="020F0502020204030204" pitchFamily="34" charset="0"/>
              <a:cs typeface="Calibri" panose="020F0502020204030204" pitchFamily="34" charset="0"/>
            </a:endParaRPr>
          </a:p>
          <a:p>
            <a:pPr algn="l"/>
            <a:r>
              <a:rPr lang="en-US" dirty="0">
                <a:latin typeface="Calibri" panose="020F0502020204030204" pitchFamily="34" charset="0"/>
                <a:cs typeface="Calibri" panose="020F0502020204030204" pitchFamily="34" charset="0"/>
              </a:rPr>
              <a:t>Integrated luminosity in 10 years  </a:t>
            </a:r>
            <a:r>
              <a:rPr lang="en-GB" sz="1800" b="1" kern="0" dirty="0">
                <a:solidFill>
                  <a:prstClr val="black"/>
                </a:solidFill>
                <a:latin typeface="Calibri"/>
              </a:rPr>
              <a:t>300-350 fb</a:t>
            </a:r>
            <a:r>
              <a:rPr lang="en-GB" sz="1800" b="1" kern="0" baseline="30000" dirty="0">
                <a:solidFill>
                  <a:prstClr val="black"/>
                </a:solidFill>
                <a:latin typeface="Calibri"/>
              </a:rPr>
              <a:t>-1</a:t>
            </a:r>
            <a:r>
              <a:rPr lang="en-US" dirty="0">
                <a:latin typeface="Calibri" panose="020F0502020204030204" pitchFamily="34" charset="0"/>
                <a:cs typeface="Calibri" panose="020F0502020204030204" pitchFamily="34" charset="0"/>
              </a:rPr>
              <a:t> </a:t>
            </a:r>
          </a:p>
        </p:txBody>
      </p:sp>
      <p:grpSp>
        <p:nvGrpSpPr>
          <p:cNvPr id="114" name="Group 113">
            <a:extLst>
              <a:ext uri="{FF2B5EF4-FFF2-40B4-BE49-F238E27FC236}">
                <a16:creationId xmlns:a16="http://schemas.microsoft.com/office/drawing/2014/main" id="{762FC7CB-9A6B-43E3-8CBA-72DA893C86AE}"/>
              </a:ext>
            </a:extLst>
          </p:cNvPr>
          <p:cNvGrpSpPr/>
          <p:nvPr/>
        </p:nvGrpSpPr>
        <p:grpSpPr>
          <a:xfrm>
            <a:off x="5231904" y="209907"/>
            <a:ext cx="6590496" cy="1039356"/>
            <a:chOff x="5231904" y="209907"/>
            <a:chExt cx="6590496" cy="1039356"/>
          </a:xfrm>
        </p:grpSpPr>
        <p:sp>
          <p:nvSpPr>
            <p:cNvPr id="2" name="Rectangle 1"/>
            <p:cNvSpPr/>
            <p:nvPr/>
          </p:nvSpPr>
          <p:spPr>
            <a:xfrm>
              <a:off x="7109250" y="301093"/>
              <a:ext cx="4713150" cy="923330"/>
            </a:xfrm>
            <a:prstGeom prst="rect">
              <a:avLst/>
            </a:prstGeom>
            <a:solidFill>
              <a:srgbClr val="FFD833"/>
            </a:solidFill>
            <a:effectLst>
              <a:outerShdw blurRad="50800" dist="38100" dir="2700000" algn="tl" rotWithShape="0">
                <a:prstClr val="black">
                  <a:alpha val="40000"/>
                </a:prstClr>
              </a:outerShdw>
            </a:effectLst>
          </p:spPr>
          <p:txBody>
            <a:bodyPr wrap="none">
              <a:spAutoFit/>
            </a:bodyPr>
            <a:lstStyle/>
            <a:p>
              <a:r>
                <a:rPr lang="en-GB" dirty="0">
                  <a:solidFill>
                    <a:srgbClr val="0093BE"/>
                  </a:solidFill>
                  <a:latin typeface="Cambria" panose="02040503050406030204" pitchFamily="18" charset="0"/>
                  <a:ea typeface="Cambria" panose="02040503050406030204" pitchFamily="18" charset="0"/>
                  <a:cs typeface="Calibri" panose="020F0502020204030204" pitchFamily="34" charset="0"/>
                </a:rPr>
                <a:t>LHC TOMORROW</a:t>
              </a:r>
            </a:p>
            <a:p>
              <a:r>
                <a:rPr lang="en-GB" kern="0" dirty="0">
                  <a:solidFill>
                    <a:prstClr val="black"/>
                  </a:solidFill>
                  <a:latin typeface="Calibri"/>
                </a:rPr>
                <a:t>Ultimate peak luminosity </a:t>
              </a:r>
              <a:r>
                <a:rPr lang="en-GB" b="1" kern="0" dirty="0">
                  <a:solidFill>
                    <a:prstClr val="black"/>
                  </a:solidFill>
                  <a:latin typeface="Calibri"/>
                </a:rPr>
                <a:t>7.5×10</a:t>
              </a:r>
              <a:r>
                <a:rPr lang="en-GB" b="1" kern="0" baseline="30000" dirty="0">
                  <a:solidFill>
                    <a:prstClr val="black"/>
                  </a:solidFill>
                  <a:latin typeface="Calibri"/>
                </a:rPr>
                <a:t>34</a:t>
              </a:r>
              <a:r>
                <a:rPr lang="en-GB" b="1" kern="0" dirty="0">
                  <a:solidFill>
                    <a:prstClr val="black"/>
                  </a:solidFill>
                  <a:latin typeface="Calibri"/>
                </a:rPr>
                <a:t> cm</a:t>
              </a:r>
              <a:r>
                <a:rPr lang="en-GB" b="1" kern="0" baseline="30000" dirty="0">
                  <a:solidFill>
                    <a:prstClr val="black"/>
                  </a:solidFill>
                  <a:latin typeface="Calibri"/>
                </a:rPr>
                <a:t>-2</a:t>
              </a:r>
              <a:r>
                <a:rPr lang="en-GB" b="1" kern="0" dirty="0">
                  <a:solidFill>
                    <a:prstClr val="black"/>
                  </a:solidFill>
                  <a:latin typeface="Calibri"/>
                </a:rPr>
                <a:t>s</a:t>
              </a:r>
              <a:r>
                <a:rPr lang="en-GB" b="1" kern="0" baseline="30000" dirty="0">
                  <a:solidFill>
                    <a:prstClr val="black"/>
                  </a:solidFill>
                  <a:latin typeface="Calibri"/>
                </a:rPr>
                <a:t>-1</a:t>
              </a:r>
              <a:endParaRPr lang="en-GB" kern="0" dirty="0">
                <a:solidFill>
                  <a:prstClr val="black"/>
                </a:solidFill>
                <a:latin typeface="Calibri"/>
              </a:endParaRPr>
            </a:p>
            <a:p>
              <a:r>
                <a:rPr lang="en-GB" kern="0" dirty="0">
                  <a:solidFill>
                    <a:prstClr val="black"/>
                  </a:solidFill>
                  <a:latin typeface="Calibri"/>
                </a:rPr>
                <a:t>Integrated luminosity in 12 years </a:t>
              </a:r>
              <a:r>
                <a:rPr lang="en-GB" sz="1800" b="1" kern="0" dirty="0">
                  <a:solidFill>
                    <a:prstClr val="black"/>
                  </a:solidFill>
                  <a:latin typeface="Calibri"/>
                </a:rPr>
                <a:t>L</a:t>
              </a:r>
              <a:r>
                <a:rPr lang="en-GB" sz="1800" b="1" kern="0" baseline="-25000" dirty="0">
                  <a:solidFill>
                    <a:prstClr val="black"/>
                  </a:solidFill>
                  <a:latin typeface="Calibri"/>
                </a:rPr>
                <a:t>int</a:t>
              </a:r>
              <a:r>
                <a:rPr lang="en-GB" sz="1800" b="1" kern="0" dirty="0">
                  <a:solidFill>
                    <a:prstClr val="black"/>
                  </a:solidFill>
                  <a:latin typeface="Calibri"/>
                </a:rPr>
                <a:t> = 4000 fb</a:t>
              </a:r>
              <a:r>
                <a:rPr lang="en-GB" sz="1800" b="1" kern="0" baseline="30000" dirty="0">
                  <a:solidFill>
                    <a:prstClr val="black"/>
                  </a:solidFill>
                  <a:latin typeface="Calibri"/>
                </a:rPr>
                <a:t>-1</a:t>
              </a:r>
              <a:r>
                <a:rPr lang="en-GB" sz="1800" kern="0" dirty="0">
                  <a:solidFill>
                    <a:prstClr val="black"/>
                  </a:solidFill>
                  <a:latin typeface="Calibri"/>
                </a:rPr>
                <a:t> </a:t>
              </a:r>
              <a:endParaRPr lang="en-GB" dirty="0"/>
            </a:p>
          </p:txBody>
        </p:sp>
        <p:sp>
          <p:nvSpPr>
            <p:cNvPr id="20" name="Arrow: Right 19">
              <a:extLst>
                <a:ext uri="{FF2B5EF4-FFF2-40B4-BE49-F238E27FC236}">
                  <a16:creationId xmlns:a16="http://schemas.microsoft.com/office/drawing/2014/main" id="{0D1B50ED-62DD-4625-A502-D6DE1E61C8D5}"/>
                </a:ext>
              </a:extLst>
            </p:cNvPr>
            <p:cNvSpPr/>
            <p:nvPr/>
          </p:nvSpPr>
          <p:spPr>
            <a:xfrm>
              <a:off x="5231904" y="209907"/>
              <a:ext cx="1791636" cy="1039356"/>
            </a:xfrm>
            <a:prstGeom prst="rightArrow">
              <a:avLst/>
            </a:prstGeom>
            <a:solidFill>
              <a:schemeClr val="accent1">
                <a:lumMod val="20000"/>
                <a:lumOff val="80000"/>
              </a:schemeClr>
            </a:solidFill>
            <a:ln>
              <a:solidFill>
                <a:schemeClr val="accent1">
                  <a:lumMod val="50000"/>
                </a:schemeClr>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en-US" sz="2800" b="1" dirty="0">
                  <a:solidFill>
                    <a:srgbClr val="2C3C8C"/>
                  </a:solidFill>
                  <a:latin typeface="Calibri" panose="020F0502020204030204" pitchFamily="34" charset="0"/>
                  <a:ea typeface="+mj-ea"/>
                  <a:cs typeface="Calibri" panose="020F0502020204030204" pitchFamily="34" charset="0"/>
                </a:rPr>
                <a:t>HL-LHC</a:t>
              </a:r>
              <a:endParaRPr lang="en-GB" sz="2800" b="1" dirty="0">
                <a:solidFill>
                  <a:srgbClr val="2C3C8C"/>
                </a:solidFill>
                <a:latin typeface="Calibri" panose="020F0502020204030204" pitchFamily="34" charset="0"/>
                <a:ea typeface="+mj-ea"/>
                <a:cs typeface="Calibri" panose="020F0502020204030204" pitchFamily="34" charset="0"/>
              </a:endParaRPr>
            </a:p>
          </p:txBody>
        </p:sp>
      </p:grpSp>
      <p:pic>
        <p:nvPicPr>
          <p:cNvPr id="36" name="Picture 35">
            <a:extLst>
              <a:ext uri="{FF2B5EF4-FFF2-40B4-BE49-F238E27FC236}">
                <a16:creationId xmlns:a16="http://schemas.microsoft.com/office/drawing/2014/main" id="{CBD73871-918C-4ABB-854D-1DE4C8290D09}"/>
              </a:ext>
            </a:extLst>
          </p:cNvPr>
          <p:cNvPicPr>
            <a:picLocks noChangeAspect="1"/>
          </p:cNvPicPr>
          <p:nvPr/>
        </p:nvPicPr>
        <p:blipFill rotWithShape="1">
          <a:blip r:embed="rId4"/>
          <a:srcRect l="21868" t="4391" r="31038" b="26100"/>
          <a:stretch/>
        </p:blipFill>
        <p:spPr>
          <a:xfrm>
            <a:off x="228338" y="3053347"/>
            <a:ext cx="1138550" cy="1098152"/>
          </a:xfrm>
          <a:prstGeom prst="rect">
            <a:avLst/>
          </a:prstGeom>
        </p:spPr>
      </p:pic>
      <p:grpSp>
        <p:nvGrpSpPr>
          <p:cNvPr id="64" name="Group 63">
            <a:extLst>
              <a:ext uri="{FF2B5EF4-FFF2-40B4-BE49-F238E27FC236}">
                <a16:creationId xmlns:a16="http://schemas.microsoft.com/office/drawing/2014/main" id="{04277376-FA6C-477D-AB9F-97BD41344559}"/>
              </a:ext>
            </a:extLst>
          </p:cNvPr>
          <p:cNvGrpSpPr/>
          <p:nvPr/>
        </p:nvGrpSpPr>
        <p:grpSpPr>
          <a:xfrm>
            <a:off x="3539716" y="4005064"/>
            <a:ext cx="2335801" cy="2169871"/>
            <a:chOff x="3539716" y="4005064"/>
            <a:chExt cx="2335801" cy="2169871"/>
          </a:xfrm>
        </p:grpSpPr>
        <p:grpSp>
          <p:nvGrpSpPr>
            <p:cNvPr id="59" name="Group 58">
              <a:extLst>
                <a:ext uri="{FF2B5EF4-FFF2-40B4-BE49-F238E27FC236}">
                  <a16:creationId xmlns:a16="http://schemas.microsoft.com/office/drawing/2014/main" id="{02C4081A-63CE-43F7-A27F-759850B5E3A0}"/>
                </a:ext>
              </a:extLst>
            </p:cNvPr>
            <p:cNvGrpSpPr/>
            <p:nvPr/>
          </p:nvGrpSpPr>
          <p:grpSpPr>
            <a:xfrm>
              <a:off x="3539716" y="4941168"/>
              <a:ext cx="2335801" cy="1233767"/>
              <a:chOff x="3539716" y="4941168"/>
              <a:chExt cx="2335801" cy="1233767"/>
            </a:xfrm>
          </p:grpSpPr>
          <p:sp>
            <p:nvSpPr>
              <p:cNvPr id="13" name="TextBox 12">
                <a:extLst>
                  <a:ext uri="{FF2B5EF4-FFF2-40B4-BE49-F238E27FC236}">
                    <a16:creationId xmlns:a16="http://schemas.microsoft.com/office/drawing/2014/main" id="{5EB3BD4C-EFFF-4C58-8EB7-5D7B4D9D4862}"/>
                  </a:ext>
                </a:extLst>
              </p:cNvPr>
              <p:cNvSpPr txBox="1"/>
              <p:nvPr/>
            </p:nvSpPr>
            <p:spPr>
              <a:xfrm>
                <a:off x="3571261" y="5528604"/>
                <a:ext cx="2304256" cy="646331"/>
              </a:xfrm>
              <a:prstGeom prst="rect">
                <a:avLst/>
              </a:prstGeom>
              <a:noFill/>
            </p:spPr>
            <p:txBody>
              <a:bodyPr wrap="square" rtlCol="0">
                <a:spAutoFit/>
              </a:bodyPr>
              <a:lstStyle/>
              <a:p>
                <a:pPr algn="l"/>
                <a:r>
                  <a:rPr lang="en-US" dirty="0">
                    <a:latin typeface="Calibri" panose="020F0502020204030204" pitchFamily="34" charset="0"/>
                    <a:cs typeface="Calibri" panose="020F0502020204030204" pitchFamily="34" charset="0"/>
                  </a:rPr>
                  <a:t>Corrector package (orbit and multipole)</a:t>
                </a:r>
                <a:endParaRPr lang="en-GB" dirty="0">
                  <a:latin typeface="Calibri" panose="020F0502020204030204" pitchFamily="34" charset="0"/>
                  <a:cs typeface="Calibri" panose="020F0502020204030204" pitchFamily="34" charset="0"/>
                </a:endParaRPr>
              </a:p>
            </p:txBody>
          </p:sp>
          <p:pic>
            <p:nvPicPr>
              <p:cNvPr id="57" name="Picture 56">
                <a:extLst>
                  <a:ext uri="{FF2B5EF4-FFF2-40B4-BE49-F238E27FC236}">
                    <a16:creationId xmlns:a16="http://schemas.microsoft.com/office/drawing/2014/main" id="{8FD4D843-5816-4F0E-A465-5B2C9673355B}"/>
                  </a:ext>
                </a:extLst>
              </p:cNvPr>
              <p:cNvPicPr>
                <a:picLocks noChangeAspect="1"/>
              </p:cNvPicPr>
              <p:nvPr/>
            </p:nvPicPr>
            <p:blipFill rotWithShape="1">
              <a:blip r:embed="rId5"/>
              <a:srcRect l="19788" t="34432" r="14132" b="48249"/>
              <a:stretch/>
            </p:blipFill>
            <p:spPr>
              <a:xfrm>
                <a:off x="3979881" y="5013911"/>
                <a:ext cx="1415874" cy="489935"/>
              </a:xfrm>
              <a:prstGeom prst="rect">
                <a:avLst/>
              </a:prstGeom>
            </p:spPr>
          </p:pic>
          <p:sp>
            <p:nvSpPr>
              <p:cNvPr id="58" name="Rectangle 57">
                <a:extLst>
                  <a:ext uri="{FF2B5EF4-FFF2-40B4-BE49-F238E27FC236}">
                    <a16:creationId xmlns:a16="http://schemas.microsoft.com/office/drawing/2014/main" id="{8D55FB0B-9901-44F3-9997-DC095BB09B3C}"/>
                  </a:ext>
                </a:extLst>
              </p:cNvPr>
              <p:cNvSpPr/>
              <p:nvPr/>
            </p:nvSpPr>
            <p:spPr>
              <a:xfrm>
                <a:off x="3539716" y="4941168"/>
                <a:ext cx="2266156" cy="1233032"/>
              </a:xfrm>
              <a:prstGeom prst="rect">
                <a:avLst/>
              </a:prstGeom>
              <a:noFill/>
              <a:ln w="1270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endParaRPr lang="en-GB" dirty="0">
                  <a:latin typeface="Calibri" panose="020F0502020204030204" pitchFamily="34" charset="0"/>
                  <a:cs typeface="Calibri" panose="020F0502020204030204" pitchFamily="34" charset="0"/>
                </a:endParaRPr>
              </a:p>
            </p:txBody>
          </p:sp>
        </p:grpSp>
        <p:cxnSp>
          <p:nvCxnSpPr>
            <p:cNvPr id="63" name="Connector: Elbow 62">
              <a:extLst>
                <a:ext uri="{FF2B5EF4-FFF2-40B4-BE49-F238E27FC236}">
                  <a16:creationId xmlns:a16="http://schemas.microsoft.com/office/drawing/2014/main" id="{15A09903-A2AD-4AB4-AE1A-2CF167215C5E}"/>
                </a:ext>
              </a:extLst>
            </p:cNvPr>
            <p:cNvCxnSpPr>
              <a:endCxn id="58" idx="0"/>
            </p:cNvCxnSpPr>
            <p:nvPr/>
          </p:nvCxnSpPr>
          <p:spPr>
            <a:xfrm rot="5400000">
              <a:off x="4345784" y="4332074"/>
              <a:ext cx="936104" cy="282084"/>
            </a:xfrm>
            <a:prstGeom prst="bentConnector3">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66" name="Group 65">
            <a:extLst>
              <a:ext uri="{FF2B5EF4-FFF2-40B4-BE49-F238E27FC236}">
                <a16:creationId xmlns:a16="http://schemas.microsoft.com/office/drawing/2014/main" id="{F9217AA4-B21C-402E-B03C-2E1EBFC171E0}"/>
              </a:ext>
            </a:extLst>
          </p:cNvPr>
          <p:cNvGrpSpPr/>
          <p:nvPr/>
        </p:nvGrpSpPr>
        <p:grpSpPr>
          <a:xfrm>
            <a:off x="251381" y="2750191"/>
            <a:ext cx="7320783" cy="2485220"/>
            <a:chOff x="251381" y="2750191"/>
            <a:chExt cx="7320783" cy="2485220"/>
          </a:xfrm>
        </p:grpSpPr>
        <p:sp>
          <p:nvSpPr>
            <p:cNvPr id="67" name="TextBox 66">
              <a:extLst>
                <a:ext uri="{FF2B5EF4-FFF2-40B4-BE49-F238E27FC236}">
                  <a16:creationId xmlns:a16="http://schemas.microsoft.com/office/drawing/2014/main" id="{CFB208F5-E41B-4D37-B061-34A54512A2FE}"/>
                </a:ext>
              </a:extLst>
            </p:cNvPr>
            <p:cNvSpPr txBox="1"/>
            <p:nvPr/>
          </p:nvSpPr>
          <p:spPr>
            <a:xfrm>
              <a:off x="251381" y="4866079"/>
              <a:ext cx="2834815" cy="369332"/>
            </a:xfrm>
            <a:prstGeom prst="rect">
              <a:avLst/>
            </a:prstGeom>
            <a:solidFill>
              <a:schemeClr val="bg1"/>
            </a:solidFill>
            <a:ln w="1270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nchor="ctr">
              <a:spAutoFit/>
            </a:bodyPr>
            <a:lstStyle>
              <a:defPPr>
                <a:defRPr lang="en-US"/>
              </a:defPPr>
              <a:lvl1pPr algn="ctr">
                <a:defRPr>
                  <a:solidFill>
                    <a:schemeClr val="dk1"/>
                  </a:solidFill>
                  <a:latin typeface="Calibri" panose="020F0502020204030204" pitchFamily="34" charset="0"/>
                  <a:cs typeface="Calibri" panose="020F050202020403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TAXN, TAXS target absorbers</a:t>
              </a:r>
              <a:endParaRPr lang="en-GB" dirty="0"/>
            </a:p>
          </p:txBody>
        </p:sp>
        <p:grpSp>
          <p:nvGrpSpPr>
            <p:cNvPr id="68" name="Group 67">
              <a:extLst>
                <a:ext uri="{FF2B5EF4-FFF2-40B4-BE49-F238E27FC236}">
                  <a16:creationId xmlns:a16="http://schemas.microsoft.com/office/drawing/2014/main" id="{C83EB68A-FFAF-45E4-8DE3-68537E0FDD31}"/>
                </a:ext>
              </a:extLst>
            </p:cNvPr>
            <p:cNvGrpSpPr/>
            <p:nvPr/>
          </p:nvGrpSpPr>
          <p:grpSpPr>
            <a:xfrm>
              <a:off x="1668789" y="2750191"/>
              <a:ext cx="5903375" cy="2115888"/>
              <a:chOff x="1668789" y="2750191"/>
              <a:chExt cx="5903375" cy="2115888"/>
            </a:xfrm>
          </p:grpSpPr>
          <p:sp>
            <p:nvSpPr>
              <p:cNvPr id="69" name="Oval 68">
                <a:extLst>
                  <a:ext uri="{FF2B5EF4-FFF2-40B4-BE49-F238E27FC236}">
                    <a16:creationId xmlns:a16="http://schemas.microsoft.com/office/drawing/2014/main" id="{B9695BE4-C4B2-4C27-B23B-EFED2E518BEC}"/>
                  </a:ext>
                </a:extLst>
              </p:cNvPr>
              <p:cNvSpPr/>
              <p:nvPr/>
            </p:nvSpPr>
            <p:spPr>
              <a:xfrm>
                <a:off x="2623601" y="3248278"/>
                <a:ext cx="216024" cy="630818"/>
              </a:xfrm>
              <a:prstGeom prst="ellipse">
                <a:avLst/>
              </a:prstGeom>
              <a:noFill/>
              <a:ln w="12700">
                <a:solidFill>
                  <a:srgbClr val="C00000"/>
                </a:solid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endParaRPr lang="en-GB" dirty="0">
                  <a:latin typeface="Calibri" panose="020F0502020204030204" pitchFamily="34" charset="0"/>
                  <a:cs typeface="Calibri" panose="020F0502020204030204" pitchFamily="34" charset="0"/>
                </a:endParaRPr>
              </a:p>
            </p:txBody>
          </p:sp>
          <p:sp>
            <p:nvSpPr>
              <p:cNvPr id="70" name="Oval 69">
                <a:extLst>
                  <a:ext uri="{FF2B5EF4-FFF2-40B4-BE49-F238E27FC236}">
                    <a16:creationId xmlns:a16="http://schemas.microsoft.com/office/drawing/2014/main" id="{8D4208D3-7ADF-4AB9-AEC3-50C621A4AAAA}"/>
                  </a:ext>
                </a:extLst>
              </p:cNvPr>
              <p:cNvSpPr/>
              <p:nvPr/>
            </p:nvSpPr>
            <p:spPr>
              <a:xfrm>
                <a:off x="7320136" y="2750191"/>
                <a:ext cx="252028" cy="1636181"/>
              </a:xfrm>
              <a:prstGeom prst="ellipse">
                <a:avLst/>
              </a:prstGeom>
              <a:noFill/>
              <a:ln w="12700">
                <a:solidFill>
                  <a:srgbClr val="C00000"/>
                </a:solid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endParaRPr lang="en-GB" dirty="0">
                  <a:latin typeface="Calibri" panose="020F0502020204030204" pitchFamily="34" charset="0"/>
                  <a:cs typeface="Calibri" panose="020F0502020204030204" pitchFamily="34" charset="0"/>
                </a:endParaRPr>
              </a:p>
            </p:txBody>
          </p:sp>
          <p:sp>
            <p:nvSpPr>
              <p:cNvPr id="71" name="Freeform: Shape 70">
                <a:extLst>
                  <a:ext uri="{FF2B5EF4-FFF2-40B4-BE49-F238E27FC236}">
                    <a16:creationId xmlns:a16="http://schemas.microsoft.com/office/drawing/2014/main" id="{DFA0891E-0331-4C64-8FD3-8AE7F7632F2E}"/>
                  </a:ext>
                </a:extLst>
              </p:cNvPr>
              <p:cNvSpPr/>
              <p:nvPr/>
            </p:nvSpPr>
            <p:spPr>
              <a:xfrm>
                <a:off x="2708031" y="3886200"/>
                <a:ext cx="4739054" cy="729762"/>
              </a:xfrm>
              <a:custGeom>
                <a:avLst/>
                <a:gdLst>
                  <a:gd name="connsiteX0" fmla="*/ 4739054 w 4739054"/>
                  <a:gd name="connsiteY0" fmla="*/ 483577 h 729762"/>
                  <a:gd name="connsiteX1" fmla="*/ 4739054 w 4739054"/>
                  <a:gd name="connsiteY1" fmla="*/ 729762 h 729762"/>
                  <a:gd name="connsiteX2" fmla="*/ 0 w 4739054"/>
                  <a:gd name="connsiteY2" fmla="*/ 729762 h 729762"/>
                  <a:gd name="connsiteX3" fmla="*/ 0 w 4739054"/>
                  <a:gd name="connsiteY3" fmla="*/ 0 h 729762"/>
                </a:gdLst>
                <a:ahLst/>
                <a:cxnLst>
                  <a:cxn ang="0">
                    <a:pos x="connsiteX0" y="connsiteY0"/>
                  </a:cxn>
                  <a:cxn ang="0">
                    <a:pos x="connsiteX1" y="connsiteY1"/>
                  </a:cxn>
                  <a:cxn ang="0">
                    <a:pos x="connsiteX2" y="connsiteY2"/>
                  </a:cxn>
                  <a:cxn ang="0">
                    <a:pos x="connsiteX3" y="connsiteY3"/>
                  </a:cxn>
                </a:cxnLst>
                <a:rect l="l" t="t" r="r" b="b"/>
                <a:pathLst>
                  <a:path w="4739054" h="729762">
                    <a:moveTo>
                      <a:pt x="4739054" y="483577"/>
                    </a:moveTo>
                    <a:lnTo>
                      <a:pt x="4739054" y="729762"/>
                    </a:lnTo>
                    <a:lnTo>
                      <a:pt x="0" y="729762"/>
                    </a:lnTo>
                    <a:lnTo>
                      <a:pt x="0" y="0"/>
                    </a:lnTo>
                  </a:path>
                </a:pathLst>
              </a:custGeom>
              <a:noFill/>
              <a:ln w="12700">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cxnSp>
            <p:nvCxnSpPr>
              <p:cNvPr id="72" name="Connector: Elbow 71">
                <a:extLst>
                  <a:ext uri="{FF2B5EF4-FFF2-40B4-BE49-F238E27FC236}">
                    <a16:creationId xmlns:a16="http://schemas.microsoft.com/office/drawing/2014/main" id="{28852BD2-B70B-4010-B4DA-C106D7070EA0}"/>
                  </a:ext>
                </a:extLst>
              </p:cNvPr>
              <p:cNvCxnSpPr>
                <a:cxnSpLocks/>
                <a:stCxn id="71" idx="2"/>
                <a:endCxn id="67" idx="0"/>
              </p:cNvCxnSpPr>
              <p:nvPr/>
            </p:nvCxnSpPr>
            <p:spPr>
              <a:xfrm flipH="1">
                <a:off x="1668789" y="4615962"/>
                <a:ext cx="1039242" cy="250117"/>
              </a:xfrm>
              <a:prstGeom prst="bentConnector4">
                <a:avLst>
                  <a:gd name="adj1" fmla="val 98139"/>
                  <a:gd name="adj2" fmla="val 50000"/>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grpSp>
      <p:grpSp>
        <p:nvGrpSpPr>
          <p:cNvPr id="80" name="Group 79">
            <a:extLst>
              <a:ext uri="{FF2B5EF4-FFF2-40B4-BE49-F238E27FC236}">
                <a16:creationId xmlns:a16="http://schemas.microsoft.com/office/drawing/2014/main" id="{53B2A1CF-08B6-42FE-A287-9D4F1F1ED0CE}"/>
              </a:ext>
            </a:extLst>
          </p:cNvPr>
          <p:cNvGrpSpPr/>
          <p:nvPr/>
        </p:nvGrpSpPr>
        <p:grpSpPr>
          <a:xfrm>
            <a:off x="578678" y="1467526"/>
            <a:ext cx="4184469" cy="1310806"/>
            <a:chOff x="578678" y="1467526"/>
            <a:chExt cx="4184469" cy="1310806"/>
          </a:xfrm>
        </p:grpSpPr>
        <p:grpSp>
          <p:nvGrpSpPr>
            <p:cNvPr id="34" name="Group 33">
              <a:extLst>
                <a:ext uri="{FF2B5EF4-FFF2-40B4-BE49-F238E27FC236}">
                  <a16:creationId xmlns:a16="http://schemas.microsoft.com/office/drawing/2014/main" id="{42C85583-4ED8-41AC-9358-17C75E28CB22}"/>
                </a:ext>
              </a:extLst>
            </p:cNvPr>
            <p:cNvGrpSpPr/>
            <p:nvPr/>
          </p:nvGrpSpPr>
          <p:grpSpPr>
            <a:xfrm>
              <a:off x="578678" y="1467526"/>
              <a:ext cx="4184469" cy="1310806"/>
              <a:chOff x="538919" y="1477602"/>
              <a:chExt cx="4184469" cy="1310806"/>
            </a:xfrm>
          </p:grpSpPr>
          <p:grpSp>
            <p:nvGrpSpPr>
              <p:cNvPr id="33" name="Group 32">
                <a:extLst>
                  <a:ext uri="{FF2B5EF4-FFF2-40B4-BE49-F238E27FC236}">
                    <a16:creationId xmlns:a16="http://schemas.microsoft.com/office/drawing/2014/main" id="{460C6909-E075-4F6C-9859-2659A7CAC629}"/>
                  </a:ext>
                </a:extLst>
              </p:cNvPr>
              <p:cNvGrpSpPr/>
              <p:nvPr/>
            </p:nvGrpSpPr>
            <p:grpSpPr>
              <a:xfrm>
                <a:off x="538919" y="1477602"/>
                <a:ext cx="3396841" cy="1120938"/>
                <a:chOff x="538919" y="1477602"/>
                <a:chExt cx="3396841" cy="1120938"/>
              </a:xfrm>
            </p:grpSpPr>
            <p:grpSp>
              <p:nvGrpSpPr>
                <p:cNvPr id="24" name="Group 23">
                  <a:extLst>
                    <a:ext uri="{FF2B5EF4-FFF2-40B4-BE49-F238E27FC236}">
                      <a16:creationId xmlns:a16="http://schemas.microsoft.com/office/drawing/2014/main" id="{F693109B-F163-42BD-BC58-4B6427749368}"/>
                    </a:ext>
                  </a:extLst>
                </p:cNvPr>
                <p:cNvGrpSpPr/>
                <p:nvPr/>
              </p:nvGrpSpPr>
              <p:grpSpPr>
                <a:xfrm>
                  <a:off x="538919" y="1484444"/>
                  <a:ext cx="3312751" cy="868788"/>
                  <a:chOff x="514256" y="1538620"/>
                  <a:chExt cx="3312751" cy="868788"/>
                </a:xfrm>
              </p:grpSpPr>
              <p:sp>
                <p:nvSpPr>
                  <p:cNvPr id="12" name="TextBox 11">
                    <a:extLst>
                      <a:ext uri="{FF2B5EF4-FFF2-40B4-BE49-F238E27FC236}">
                        <a16:creationId xmlns:a16="http://schemas.microsoft.com/office/drawing/2014/main" id="{FA67C184-72AB-492B-9ED8-7760B7FBA6F9}"/>
                      </a:ext>
                    </a:extLst>
                  </p:cNvPr>
                  <p:cNvSpPr txBox="1"/>
                  <p:nvPr/>
                </p:nvSpPr>
                <p:spPr>
                  <a:xfrm>
                    <a:off x="514256" y="1538620"/>
                    <a:ext cx="2656495" cy="830997"/>
                  </a:xfrm>
                  <a:prstGeom prst="rect">
                    <a:avLst/>
                  </a:prstGeom>
                  <a:noFill/>
                </p:spPr>
                <p:txBody>
                  <a:bodyPr wrap="square" rtlCol="0">
                    <a:spAutoFit/>
                  </a:bodyPr>
                  <a:lstStyle/>
                  <a:p>
                    <a:pPr algn="l"/>
                    <a:r>
                      <a:rPr lang="en-US" sz="1200" dirty="0">
                        <a:latin typeface="Calibri" panose="020F0502020204030204" pitchFamily="34" charset="0"/>
                        <a:cs typeface="Calibri" panose="020F0502020204030204" pitchFamily="34" charset="0"/>
                      </a:rPr>
                      <a:t>Inner triplet Nb</a:t>
                    </a:r>
                    <a:r>
                      <a:rPr lang="en-US" sz="1200" baseline="-25000" dirty="0">
                        <a:latin typeface="Calibri" panose="020F0502020204030204" pitchFamily="34" charset="0"/>
                        <a:cs typeface="Calibri" panose="020F0502020204030204" pitchFamily="34" charset="0"/>
                      </a:rPr>
                      <a:t>3</a:t>
                    </a:r>
                    <a:r>
                      <a:rPr lang="en-US" sz="1200" dirty="0">
                        <a:latin typeface="Calibri" panose="020F0502020204030204" pitchFamily="34" charset="0"/>
                        <a:cs typeface="Calibri" panose="020F0502020204030204" pitchFamily="34" charset="0"/>
                      </a:rPr>
                      <a:t>Sn focusing </a:t>
                    </a:r>
                    <a:r>
                      <a:rPr lang="en-US" sz="1200" b="1" dirty="0">
                        <a:latin typeface="Calibri" panose="020F0502020204030204" pitchFamily="34" charset="0"/>
                        <a:cs typeface="Calibri" panose="020F0502020204030204" pitchFamily="34" charset="0"/>
                      </a:rPr>
                      <a:t>Q</a:t>
                    </a:r>
                    <a:r>
                      <a:rPr lang="en-US" sz="1200" dirty="0">
                        <a:latin typeface="Calibri" panose="020F0502020204030204" pitchFamily="34" charset="0"/>
                        <a:cs typeface="Calibri" panose="020F0502020204030204" pitchFamily="34" charset="0"/>
                      </a:rPr>
                      <a:t>uadrupoles, handle more intense beam, withstand higher radiation, are longer to improve beam stability</a:t>
                    </a:r>
                    <a:endParaRPr lang="en-GB" sz="1200" dirty="0">
                      <a:latin typeface="Calibri" panose="020F0502020204030204" pitchFamily="34" charset="0"/>
                      <a:cs typeface="Calibri" panose="020F0502020204030204" pitchFamily="34" charset="0"/>
                    </a:endParaRPr>
                  </a:p>
                </p:txBody>
              </p:sp>
              <p:pic>
                <p:nvPicPr>
                  <p:cNvPr id="23" name="Picture 22">
                    <a:extLst>
                      <a:ext uri="{FF2B5EF4-FFF2-40B4-BE49-F238E27FC236}">
                        <a16:creationId xmlns:a16="http://schemas.microsoft.com/office/drawing/2014/main" id="{53713474-B817-485D-AB66-F3560ACA8C78}"/>
                      </a:ext>
                    </a:extLst>
                  </p:cNvPr>
                  <p:cNvPicPr>
                    <a:picLocks noChangeAspect="1"/>
                  </p:cNvPicPr>
                  <p:nvPr/>
                </p:nvPicPr>
                <p:blipFill>
                  <a:blip r:embed="rId6"/>
                  <a:stretch>
                    <a:fillRect/>
                  </a:stretch>
                </p:blipFill>
                <p:spPr>
                  <a:xfrm>
                    <a:off x="3080695" y="1759654"/>
                    <a:ext cx="746312" cy="647754"/>
                  </a:xfrm>
                  <a:prstGeom prst="rect">
                    <a:avLst/>
                  </a:prstGeom>
                </p:spPr>
              </p:pic>
            </p:grpSp>
            <p:sp>
              <p:nvSpPr>
                <p:cNvPr id="25" name="Rectangle 24">
                  <a:extLst>
                    <a:ext uri="{FF2B5EF4-FFF2-40B4-BE49-F238E27FC236}">
                      <a16:creationId xmlns:a16="http://schemas.microsoft.com/office/drawing/2014/main" id="{EAA613A3-E16B-4DB3-AFFB-BF9855150436}"/>
                    </a:ext>
                  </a:extLst>
                </p:cNvPr>
                <p:cNvSpPr/>
                <p:nvPr/>
              </p:nvSpPr>
              <p:spPr>
                <a:xfrm>
                  <a:off x="551384" y="1477602"/>
                  <a:ext cx="3384376" cy="1120938"/>
                </a:xfrm>
                <a:prstGeom prst="rect">
                  <a:avLst/>
                </a:prstGeom>
                <a:noFill/>
                <a:ln w="1270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endParaRPr lang="en-GB" dirty="0">
                    <a:latin typeface="Calibri" panose="020F0502020204030204" pitchFamily="34" charset="0"/>
                    <a:cs typeface="Calibri" panose="020F0502020204030204" pitchFamily="34" charset="0"/>
                  </a:endParaRPr>
                </a:p>
              </p:txBody>
            </p:sp>
          </p:grpSp>
          <p:sp>
            <p:nvSpPr>
              <p:cNvPr id="32" name="Right Brace 31">
                <a:extLst>
                  <a:ext uri="{FF2B5EF4-FFF2-40B4-BE49-F238E27FC236}">
                    <a16:creationId xmlns:a16="http://schemas.microsoft.com/office/drawing/2014/main" id="{99C98343-3A71-47BB-9D37-A8B610CAC2D6}"/>
                  </a:ext>
                </a:extLst>
              </p:cNvPr>
              <p:cNvSpPr/>
              <p:nvPr/>
            </p:nvSpPr>
            <p:spPr>
              <a:xfrm rot="16200000">
                <a:off x="3717185" y="1782204"/>
                <a:ext cx="189866" cy="1822541"/>
              </a:xfrm>
              <a:prstGeom prst="rightBrac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grpSp>
        <p:sp>
          <p:nvSpPr>
            <p:cNvPr id="79" name="TextBox 78">
              <a:extLst>
                <a:ext uri="{FF2B5EF4-FFF2-40B4-BE49-F238E27FC236}">
                  <a16:creationId xmlns:a16="http://schemas.microsoft.com/office/drawing/2014/main" id="{655B658F-148E-4D2F-9501-2468BBED2C71}"/>
                </a:ext>
              </a:extLst>
            </p:cNvPr>
            <p:cNvSpPr txBox="1"/>
            <p:nvPr/>
          </p:nvSpPr>
          <p:spPr>
            <a:xfrm>
              <a:off x="1030359" y="2174385"/>
              <a:ext cx="1202573" cy="369332"/>
            </a:xfrm>
            <a:prstGeom prst="rect">
              <a:avLst/>
            </a:prstGeom>
            <a:noFill/>
          </p:spPr>
          <p:txBody>
            <a:bodyPr wrap="none" rtlCol="0">
              <a:spAutoFit/>
            </a:bodyPr>
            <a:lstStyle/>
            <a:p>
              <a:pPr algn="l"/>
              <a:r>
                <a:rPr lang="en-US" dirty="0">
                  <a:latin typeface="Calibri" panose="020F0502020204030204" pitchFamily="34" charset="0"/>
                  <a:cs typeface="Calibri" panose="020F0502020204030204" pitchFamily="34" charset="0"/>
                </a:rPr>
                <a:t>Q1/Q3, Q2</a:t>
              </a:r>
              <a:endParaRPr lang="en-GB" dirty="0">
                <a:latin typeface="Calibri" panose="020F0502020204030204" pitchFamily="34" charset="0"/>
                <a:cs typeface="Calibri" panose="020F0502020204030204" pitchFamily="34" charset="0"/>
              </a:endParaRPr>
            </a:p>
          </p:txBody>
        </p:sp>
      </p:grpSp>
      <p:grpSp>
        <p:nvGrpSpPr>
          <p:cNvPr id="86" name="Group 85">
            <a:extLst>
              <a:ext uri="{FF2B5EF4-FFF2-40B4-BE49-F238E27FC236}">
                <a16:creationId xmlns:a16="http://schemas.microsoft.com/office/drawing/2014/main" id="{5853B033-1A3F-4A4A-A1AD-9BC3B6D1259D}"/>
              </a:ext>
            </a:extLst>
          </p:cNvPr>
          <p:cNvGrpSpPr/>
          <p:nvPr/>
        </p:nvGrpSpPr>
        <p:grpSpPr>
          <a:xfrm>
            <a:off x="4230337" y="1384205"/>
            <a:ext cx="1793273" cy="1394127"/>
            <a:chOff x="4230337" y="1384205"/>
            <a:chExt cx="1793273" cy="1394127"/>
          </a:xfrm>
        </p:grpSpPr>
        <p:grpSp>
          <p:nvGrpSpPr>
            <p:cNvPr id="81" name="Group 80">
              <a:extLst>
                <a:ext uri="{FF2B5EF4-FFF2-40B4-BE49-F238E27FC236}">
                  <a16:creationId xmlns:a16="http://schemas.microsoft.com/office/drawing/2014/main" id="{016D4D5C-2966-4E39-8D28-365DE76800F3}"/>
                </a:ext>
              </a:extLst>
            </p:cNvPr>
            <p:cNvGrpSpPr/>
            <p:nvPr/>
          </p:nvGrpSpPr>
          <p:grpSpPr>
            <a:xfrm>
              <a:off x="4230337" y="1384205"/>
              <a:ext cx="1793273" cy="1198593"/>
              <a:chOff x="4230337" y="1384205"/>
              <a:chExt cx="1793273" cy="1198593"/>
            </a:xfrm>
          </p:grpSpPr>
          <p:pic>
            <p:nvPicPr>
              <p:cNvPr id="55" name="Picture 54">
                <a:extLst>
                  <a:ext uri="{FF2B5EF4-FFF2-40B4-BE49-F238E27FC236}">
                    <a16:creationId xmlns:a16="http://schemas.microsoft.com/office/drawing/2014/main" id="{8DF189DF-EF91-46C3-B78D-BF19A5E923CF}"/>
                  </a:ext>
                </a:extLst>
              </p:cNvPr>
              <p:cNvPicPr>
                <a:picLocks noChangeAspect="1"/>
              </p:cNvPicPr>
              <p:nvPr/>
            </p:nvPicPr>
            <p:blipFill rotWithShape="1">
              <a:blip r:embed="rId7"/>
              <a:srcRect l="19342" t="6963" r="13230"/>
              <a:stretch/>
            </p:blipFill>
            <p:spPr>
              <a:xfrm>
                <a:off x="4954878" y="1699551"/>
                <a:ext cx="850994" cy="883247"/>
              </a:xfrm>
              <a:prstGeom prst="rect">
                <a:avLst/>
              </a:prstGeom>
            </p:spPr>
          </p:pic>
          <p:sp>
            <p:nvSpPr>
              <p:cNvPr id="14" name="TextBox 13">
                <a:extLst>
                  <a:ext uri="{FF2B5EF4-FFF2-40B4-BE49-F238E27FC236}">
                    <a16:creationId xmlns:a16="http://schemas.microsoft.com/office/drawing/2014/main" id="{0C29228F-8DA3-499D-9492-110AB6EA6AB0}"/>
                  </a:ext>
                </a:extLst>
              </p:cNvPr>
              <p:cNvSpPr txBox="1"/>
              <p:nvPr/>
            </p:nvSpPr>
            <p:spPr>
              <a:xfrm>
                <a:off x="4230337" y="1384205"/>
                <a:ext cx="1664488" cy="646331"/>
              </a:xfrm>
              <a:prstGeom prst="rect">
                <a:avLst/>
              </a:prstGeom>
              <a:noFill/>
            </p:spPr>
            <p:txBody>
              <a:bodyPr wrap="square" rtlCol="0">
                <a:spAutoFit/>
              </a:bodyPr>
              <a:lstStyle/>
              <a:p>
                <a:pPr algn="l"/>
                <a:r>
                  <a:rPr lang="en-US" dirty="0">
                    <a:latin typeface="Calibri" panose="020F0502020204030204" pitchFamily="34" charset="0"/>
                    <a:cs typeface="Calibri" panose="020F0502020204030204" pitchFamily="34" charset="0"/>
                  </a:rPr>
                  <a:t>Recombination dipole</a:t>
                </a:r>
                <a:endParaRPr lang="en-GB" dirty="0">
                  <a:latin typeface="Calibri" panose="020F0502020204030204" pitchFamily="34" charset="0"/>
                  <a:cs typeface="Calibri" panose="020F0502020204030204" pitchFamily="34" charset="0"/>
                </a:endParaRPr>
              </a:p>
            </p:txBody>
          </p:sp>
          <p:sp>
            <p:nvSpPr>
              <p:cNvPr id="56" name="Rectangle 55">
                <a:extLst>
                  <a:ext uri="{FF2B5EF4-FFF2-40B4-BE49-F238E27FC236}">
                    <a16:creationId xmlns:a16="http://schemas.microsoft.com/office/drawing/2014/main" id="{BD320E4B-CAD6-49AA-9196-B98DCF8851EF}"/>
                  </a:ext>
                </a:extLst>
              </p:cNvPr>
              <p:cNvSpPr/>
              <p:nvPr/>
            </p:nvSpPr>
            <p:spPr>
              <a:xfrm>
                <a:off x="4248542" y="1395533"/>
                <a:ext cx="1775068" cy="1187265"/>
              </a:xfrm>
              <a:prstGeom prst="rect">
                <a:avLst/>
              </a:prstGeom>
              <a:noFill/>
              <a:ln w="1270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endParaRPr lang="en-GB" dirty="0">
                  <a:latin typeface="Calibri" panose="020F0502020204030204" pitchFamily="34" charset="0"/>
                  <a:cs typeface="Calibri" panose="020F0502020204030204" pitchFamily="34" charset="0"/>
                </a:endParaRPr>
              </a:p>
            </p:txBody>
          </p:sp>
          <p:sp>
            <p:nvSpPr>
              <p:cNvPr id="78" name="TextBox 77">
                <a:extLst>
                  <a:ext uri="{FF2B5EF4-FFF2-40B4-BE49-F238E27FC236}">
                    <a16:creationId xmlns:a16="http://schemas.microsoft.com/office/drawing/2014/main" id="{64B33078-C464-4DFE-B8B6-C3E35B3F71FA}"/>
                  </a:ext>
                </a:extLst>
              </p:cNvPr>
              <p:cNvSpPr txBox="1"/>
              <p:nvPr/>
            </p:nvSpPr>
            <p:spPr>
              <a:xfrm>
                <a:off x="4346565" y="2158529"/>
                <a:ext cx="444352" cy="369332"/>
              </a:xfrm>
              <a:prstGeom prst="rect">
                <a:avLst/>
              </a:prstGeom>
              <a:noFill/>
            </p:spPr>
            <p:txBody>
              <a:bodyPr wrap="none" rtlCol="0">
                <a:spAutoFit/>
              </a:bodyPr>
              <a:lstStyle/>
              <a:p>
                <a:pPr algn="l"/>
                <a:r>
                  <a:rPr lang="en-US" dirty="0">
                    <a:latin typeface="Calibri" panose="020F0502020204030204" pitchFamily="34" charset="0"/>
                    <a:cs typeface="Calibri" panose="020F0502020204030204" pitchFamily="34" charset="0"/>
                  </a:rPr>
                  <a:t>D1</a:t>
                </a:r>
                <a:endParaRPr lang="en-GB" dirty="0">
                  <a:latin typeface="Calibri" panose="020F0502020204030204" pitchFamily="34" charset="0"/>
                  <a:cs typeface="Calibri" panose="020F0502020204030204" pitchFamily="34" charset="0"/>
                </a:endParaRPr>
              </a:p>
            </p:txBody>
          </p:sp>
        </p:grpSp>
        <p:cxnSp>
          <p:nvCxnSpPr>
            <p:cNvPr id="85" name="Straight Arrow Connector 84">
              <a:extLst>
                <a:ext uri="{FF2B5EF4-FFF2-40B4-BE49-F238E27FC236}">
                  <a16:creationId xmlns:a16="http://schemas.microsoft.com/office/drawing/2014/main" id="{BC988D73-924D-420F-918C-F93FEE0F23F5}"/>
                </a:ext>
              </a:extLst>
            </p:cNvPr>
            <p:cNvCxnSpPr/>
            <p:nvPr/>
          </p:nvCxnSpPr>
          <p:spPr>
            <a:xfrm flipV="1">
              <a:off x="5380375" y="2582798"/>
              <a:ext cx="0" cy="195534"/>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89" name="Group 88">
            <a:extLst>
              <a:ext uri="{FF2B5EF4-FFF2-40B4-BE49-F238E27FC236}">
                <a16:creationId xmlns:a16="http://schemas.microsoft.com/office/drawing/2014/main" id="{DC191978-8B4D-427A-862F-10AA6CF5CA2B}"/>
              </a:ext>
            </a:extLst>
          </p:cNvPr>
          <p:cNvGrpSpPr/>
          <p:nvPr/>
        </p:nvGrpSpPr>
        <p:grpSpPr>
          <a:xfrm>
            <a:off x="6631923" y="1399663"/>
            <a:ext cx="3028756" cy="1403334"/>
            <a:chOff x="6631923" y="1399663"/>
            <a:chExt cx="3028756" cy="1403334"/>
          </a:xfrm>
        </p:grpSpPr>
        <p:pic>
          <p:nvPicPr>
            <p:cNvPr id="74" name="Picture 73">
              <a:extLst>
                <a:ext uri="{FF2B5EF4-FFF2-40B4-BE49-F238E27FC236}">
                  <a16:creationId xmlns:a16="http://schemas.microsoft.com/office/drawing/2014/main" id="{6B073306-2404-4BA1-8616-7EC1F74F9919}"/>
                </a:ext>
              </a:extLst>
            </p:cNvPr>
            <p:cNvPicPr>
              <a:picLocks noChangeAspect="1"/>
            </p:cNvPicPr>
            <p:nvPr/>
          </p:nvPicPr>
          <p:blipFill>
            <a:blip r:embed="rId8"/>
            <a:stretch>
              <a:fillRect/>
            </a:stretch>
          </p:blipFill>
          <p:spPr>
            <a:xfrm>
              <a:off x="6734572" y="1574359"/>
              <a:ext cx="1163462" cy="847779"/>
            </a:xfrm>
            <a:prstGeom prst="rect">
              <a:avLst/>
            </a:prstGeom>
          </p:spPr>
        </p:pic>
        <p:sp>
          <p:nvSpPr>
            <p:cNvPr id="77" name="Rectangle 76">
              <a:extLst>
                <a:ext uri="{FF2B5EF4-FFF2-40B4-BE49-F238E27FC236}">
                  <a16:creationId xmlns:a16="http://schemas.microsoft.com/office/drawing/2014/main" id="{AB8F4E36-1791-4067-BBB2-288E4E9584D3}"/>
                </a:ext>
              </a:extLst>
            </p:cNvPr>
            <p:cNvSpPr/>
            <p:nvPr/>
          </p:nvSpPr>
          <p:spPr>
            <a:xfrm>
              <a:off x="6631923" y="1399663"/>
              <a:ext cx="3018324" cy="1120938"/>
            </a:xfrm>
            <a:prstGeom prst="rect">
              <a:avLst/>
            </a:prstGeom>
            <a:noFill/>
            <a:ln w="1270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endParaRPr lang="en-GB" dirty="0">
                <a:latin typeface="Calibri" panose="020F0502020204030204" pitchFamily="34" charset="0"/>
                <a:cs typeface="Calibri" panose="020F0502020204030204" pitchFamily="34" charset="0"/>
              </a:endParaRPr>
            </a:p>
          </p:txBody>
        </p:sp>
        <p:cxnSp>
          <p:nvCxnSpPr>
            <p:cNvPr id="88" name="Straight Arrow Connector 87">
              <a:extLst>
                <a:ext uri="{FF2B5EF4-FFF2-40B4-BE49-F238E27FC236}">
                  <a16:creationId xmlns:a16="http://schemas.microsoft.com/office/drawing/2014/main" id="{182B5189-7CEB-4BAD-BC8F-1F7C47F28228}"/>
                </a:ext>
              </a:extLst>
            </p:cNvPr>
            <p:cNvCxnSpPr>
              <a:endCxn id="77" idx="2"/>
            </p:cNvCxnSpPr>
            <p:nvPr/>
          </p:nvCxnSpPr>
          <p:spPr>
            <a:xfrm flipV="1">
              <a:off x="8141085" y="2520601"/>
              <a:ext cx="0" cy="282396"/>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A03D1CF1-22D4-40D4-BDB7-B61616BD7813}"/>
                </a:ext>
              </a:extLst>
            </p:cNvPr>
            <p:cNvSpPr txBox="1"/>
            <p:nvPr/>
          </p:nvSpPr>
          <p:spPr>
            <a:xfrm>
              <a:off x="7754944" y="1424622"/>
              <a:ext cx="1905735" cy="830997"/>
            </a:xfrm>
            <a:prstGeom prst="rect">
              <a:avLst/>
            </a:prstGeom>
            <a:noFill/>
          </p:spPr>
          <p:txBody>
            <a:bodyPr wrap="square" rtlCol="0">
              <a:spAutoFit/>
            </a:bodyPr>
            <a:lstStyle/>
            <a:p>
              <a:pPr algn="l"/>
              <a:r>
                <a:rPr lang="en-US" sz="1200" dirty="0">
                  <a:latin typeface="Calibri" panose="020F0502020204030204" pitchFamily="34" charset="0"/>
                  <a:cs typeface="Calibri" panose="020F0502020204030204" pitchFamily="34" charset="0"/>
                </a:rPr>
                <a:t>Separation dipole with correctors, for smooth transition btw arc dipoles and final focusing</a:t>
              </a:r>
              <a:endParaRPr lang="en-GB" sz="1200" dirty="0">
                <a:latin typeface="Calibri" panose="020F0502020204030204" pitchFamily="34" charset="0"/>
                <a:cs typeface="Calibri" panose="020F0502020204030204" pitchFamily="34" charset="0"/>
              </a:endParaRPr>
            </a:p>
          </p:txBody>
        </p:sp>
      </p:grpSp>
      <p:grpSp>
        <p:nvGrpSpPr>
          <p:cNvPr id="100" name="Group 99">
            <a:extLst>
              <a:ext uri="{FF2B5EF4-FFF2-40B4-BE49-F238E27FC236}">
                <a16:creationId xmlns:a16="http://schemas.microsoft.com/office/drawing/2014/main" id="{B078712E-2708-40CE-A762-AA9EE53B1AD3}"/>
              </a:ext>
            </a:extLst>
          </p:cNvPr>
          <p:cNvGrpSpPr/>
          <p:nvPr/>
        </p:nvGrpSpPr>
        <p:grpSpPr>
          <a:xfrm>
            <a:off x="7220529" y="4161641"/>
            <a:ext cx="4492094" cy="2111503"/>
            <a:chOff x="7220529" y="4161641"/>
            <a:chExt cx="4492094" cy="2111503"/>
          </a:xfrm>
        </p:grpSpPr>
        <p:pic>
          <p:nvPicPr>
            <p:cNvPr id="91" name="Picture 90">
              <a:extLst>
                <a:ext uri="{FF2B5EF4-FFF2-40B4-BE49-F238E27FC236}">
                  <a16:creationId xmlns:a16="http://schemas.microsoft.com/office/drawing/2014/main" id="{37B0D8B1-CF27-4213-9A02-2F28A07D6995}"/>
                </a:ext>
              </a:extLst>
            </p:cNvPr>
            <p:cNvPicPr>
              <a:picLocks noChangeAspect="1"/>
            </p:cNvPicPr>
            <p:nvPr/>
          </p:nvPicPr>
          <p:blipFill rotWithShape="1">
            <a:blip r:embed="rId9"/>
            <a:srcRect l="2896" r="818"/>
            <a:stretch/>
          </p:blipFill>
          <p:spPr>
            <a:xfrm>
              <a:off x="7817044" y="4775577"/>
              <a:ext cx="2041262" cy="1398623"/>
            </a:xfrm>
            <a:prstGeom prst="rect">
              <a:avLst/>
            </a:prstGeom>
          </p:spPr>
        </p:pic>
        <p:pic>
          <p:nvPicPr>
            <p:cNvPr id="92" name="Picture 91">
              <a:extLst>
                <a:ext uri="{FF2B5EF4-FFF2-40B4-BE49-F238E27FC236}">
                  <a16:creationId xmlns:a16="http://schemas.microsoft.com/office/drawing/2014/main" id="{D6F8C6DD-FD95-45FB-B87A-9195A8F4BC21}"/>
                </a:ext>
              </a:extLst>
            </p:cNvPr>
            <p:cNvPicPr>
              <a:picLocks noChangeAspect="1"/>
            </p:cNvPicPr>
            <p:nvPr/>
          </p:nvPicPr>
          <p:blipFill rotWithShape="1">
            <a:blip r:embed="rId10"/>
            <a:srcRect l="5561" r="5173" b="11203"/>
            <a:stretch/>
          </p:blipFill>
          <p:spPr>
            <a:xfrm>
              <a:off x="9889511" y="4842291"/>
              <a:ext cx="1722431" cy="1285039"/>
            </a:xfrm>
            <a:prstGeom prst="rect">
              <a:avLst/>
            </a:prstGeom>
          </p:spPr>
        </p:pic>
        <p:sp>
          <p:nvSpPr>
            <p:cNvPr id="18" name="TextBox 17">
              <a:extLst>
                <a:ext uri="{FF2B5EF4-FFF2-40B4-BE49-F238E27FC236}">
                  <a16:creationId xmlns:a16="http://schemas.microsoft.com/office/drawing/2014/main" id="{25AA4C3E-6A8A-4970-AF6D-DD6862629416}"/>
                </a:ext>
              </a:extLst>
            </p:cNvPr>
            <p:cNvSpPr txBox="1"/>
            <p:nvPr/>
          </p:nvSpPr>
          <p:spPr>
            <a:xfrm>
              <a:off x="7220529" y="5757898"/>
              <a:ext cx="1447509" cy="369332"/>
            </a:xfrm>
            <a:prstGeom prst="rect">
              <a:avLst/>
            </a:prstGeom>
            <a:noFill/>
          </p:spPr>
          <p:txBody>
            <a:bodyPr wrap="square" rtlCol="0">
              <a:spAutoFit/>
            </a:bodyPr>
            <a:lstStyle/>
            <a:p>
              <a:pPr algn="l"/>
              <a:r>
                <a:rPr lang="en-US" dirty="0">
                  <a:latin typeface="Calibri" panose="020F0502020204030204" pitchFamily="34" charset="0"/>
                  <a:cs typeface="Calibri" panose="020F0502020204030204" pitchFamily="34" charset="0"/>
                </a:rPr>
                <a:t>crab cavities</a:t>
              </a:r>
              <a:endParaRPr lang="en-GB" dirty="0">
                <a:latin typeface="Calibri" panose="020F0502020204030204" pitchFamily="34" charset="0"/>
                <a:cs typeface="Calibri" panose="020F0502020204030204" pitchFamily="34" charset="0"/>
              </a:endParaRPr>
            </a:p>
          </p:txBody>
        </p:sp>
        <p:sp>
          <p:nvSpPr>
            <p:cNvPr id="93" name="Rectangle 92">
              <a:extLst>
                <a:ext uri="{FF2B5EF4-FFF2-40B4-BE49-F238E27FC236}">
                  <a16:creationId xmlns:a16="http://schemas.microsoft.com/office/drawing/2014/main" id="{3260113A-E861-496F-A0A7-806501DF74AA}"/>
                </a:ext>
              </a:extLst>
            </p:cNvPr>
            <p:cNvSpPr/>
            <p:nvPr/>
          </p:nvSpPr>
          <p:spPr>
            <a:xfrm>
              <a:off x="7260748" y="4725144"/>
              <a:ext cx="4451875" cy="1548000"/>
            </a:xfrm>
            <a:prstGeom prst="rect">
              <a:avLst/>
            </a:prstGeom>
            <a:noFill/>
            <a:ln w="1270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endParaRPr lang="en-GB" dirty="0">
                <a:latin typeface="Calibri" panose="020F0502020204030204" pitchFamily="34" charset="0"/>
                <a:cs typeface="Calibri" panose="020F0502020204030204" pitchFamily="34" charset="0"/>
              </a:endParaRPr>
            </a:p>
          </p:txBody>
        </p:sp>
        <p:cxnSp>
          <p:nvCxnSpPr>
            <p:cNvPr id="99" name="Connector: Elbow 98">
              <a:extLst>
                <a:ext uri="{FF2B5EF4-FFF2-40B4-BE49-F238E27FC236}">
                  <a16:creationId xmlns:a16="http://schemas.microsoft.com/office/drawing/2014/main" id="{A09B9CF0-4737-4B74-841E-D2D0B4EC1767}"/>
                </a:ext>
              </a:extLst>
            </p:cNvPr>
            <p:cNvCxnSpPr/>
            <p:nvPr/>
          </p:nvCxnSpPr>
          <p:spPr>
            <a:xfrm rot="16200000" flipH="1">
              <a:off x="8596055" y="4335496"/>
              <a:ext cx="554120" cy="206409"/>
            </a:xfrm>
            <a:prstGeom prst="bentConnector3">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113" name="Group 112">
            <a:extLst>
              <a:ext uri="{FF2B5EF4-FFF2-40B4-BE49-F238E27FC236}">
                <a16:creationId xmlns:a16="http://schemas.microsoft.com/office/drawing/2014/main" id="{E8869C55-197F-46D5-9E90-0E38E8A1C6FE}"/>
              </a:ext>
            </a:extLst>
          </p:cNvPr>
          <p:cNvGrpSpPr/>
          <p:nvPr/>
        </p:nvGrpSpPr>
        <p:grpSpPr>
          <a:xfrm>
            <a:off x="9161585" y="1282860"/>
            <a:ext cx="3005923" cy="1594998"/>
            <a:chOff x="9161585" y="1282860"/>
            <a:chExt cx="3005923" cy="1594998"/>
          </a:xfrm>
        </p:grpSpPr>
        <p:grpSp>
          <p:nvGrpSpPr>
            <p:cNvPr id="103" name="Group 102">
              <a:extLst>
                <a:ext uri="{FF2B5EF4-FFF2-40B4-BE49-F238E27FC236}">
                  <a16:creationId xmlns:a16="http://schemas.microsoft.com/office/drawing/2014/main" id="{495E1A03-15E5-4772-9889-C6FD9FED0CC7}"/>
                </a:ext>
              </a:extLst>
            </p:cNvPr>
            <p:cNvGrpSpPr/>
            <p:nvPr/>
          </p:nvGrpSpPr>
          <p:grpSpPr>
            <a:xfrm>
              <a:off x="10374297" y="1282860"/>
              <a:ext cx="1793211" cy="1594998"/>
              <a:chOff x="10374297" y="1282860"/>
              <a:chExt cx="1793211" cy="1594998"/>
            </a:xfrm>
          </p:grpSpPr>
          <p:sp>
            <p:nvSpPr>
              <p:cNvPr id="16" name="TextBox 15">
                <a:extLst>
                  <a:ext uri="{FF2B5EF4-FFF2-40B4-BE49-F238E27FC236}">
                    <a16:creationId xmlns:a16="http://schemas.microsoft.com/office/drawing/2014/main" id="{8E7E020D-B1C0-4E29-9493-45BF7B6D1EFD}"/>
                  </a:ext>
                </a:extLst>
              </p:cNvPr>
              <p:cNvSpPr txBox="1"/>
              <p:nvPr/>
            </p:nvSpPr>
            <p:spPr>
              <a:xfrm>
                <a:off x="10374297" y="1282860"/>
                <a:ext cx="1369986" cy="369332"/>
              </a:xfrm>
              <a:prstGeom prst="rect">
                <a:avLst/>
              </a:prstGeom>
              <a:noFill/>
            </p:spPr>
            <p:txBody>
              <a:bodyPr wrap="square" rtlCol="0">
                <a:spAutoFit/>
              </a:bodyPr>
              <a:lstStyle/>
              <a:p>
                <a:pPr algn="l"/>
                <a:r>
                  <a:rPr lang="en-US" dirty="0">
                    <a:latin typeface="Calibri" panose="020F0502020204030204" pitchFamily="34" charset="0"/>
                    <a:cs typeface="Calibri" panose="020F0502020204030204" pitchFamily="34" charset="0"/>
                  </a:rPr>
                  <a:t>Collimators</a:t>
                </a:r>
                <a:endParaRPr lang="en-GB" dirty="0">
                  <a:latin typeface="Calibri" panose="020F0502020204030204" pitchFamily="34" charset="0"/>
                  <a:cs typeface="Calibri" panose="020F0502020204030204" pitchFamily="34" charset="0"/>
                </a:endParaRPr>
              </a:p>
            </p:txBody>
          </p:sp>
          <p:pic>
            <p:nvPicPr>
              <p:cNvPr id="101" name="Picture 100">
                <a:extLst>
                  <a:ext uri="{FF2B5EF4-FFF2-40B4-BE49-F238E27FC236}">
                    <a16:creationId xmlns:a16="http://schemas.microsoft.com/office/drawing/2014/main" id="{D0F2BC32-663D-417E-9EB0-31D4B6A45073}"/>
                  </a:ext>
                </a:extLst>
              </p:cNvPr>
              <p:cNvPicPr>
                <a:picLocks noChangeAspect="1"/>
              </p:cNvPicPr>
              <p:nvPr/>
            </p:nvPicPr>
            <p:blipFill rotWithShape="1">
              <a:blip r:embed="rId11"/>
              <a:srcRect l="4740" t="3560" r="7149" b="3284"/>
              <a:stretch/>
            </p:blipFill>
            <p:spPr>
              <a:xfrm>
                <a:off x="10517167" y="1631111"/>
                <a:ext cx="1452869" cy="1188557"/>
              </a:xfrm>
              <a:prstGeom prst="rect">
                <a:avLst/>
              </a:prstGeom>
            </p:spPr>
          </p:pic>
          <p:sp>
            <p:nvSpPr>
              <p:cNvPr id="102" name="Rectangle 101">
                <a:extLst>
                  <a:ext uri="{FF2B5EF4-FFF2-40B4-BE49-F238E27FC236}">
                    <a16:creationId xmlns:a16="http://schemas.microsoft.com/office/drawing/2014/main" id="{CB98F5D6-D4A9-4FF9-98D4-BB924A984CE1}"/>
                  </a:ext>
                </a:extLst>
              </p:cNvPr>
              <p:cNvSpPr/>
              <p:nvPr/>
            </p:nvSpPr>
            <p:spPr>
              <a:xfrm>
                <a:off x="10392439" y="1329858"/>
                <a:ext cx="1775069" cy="1548000"/>
              </a:xfrm>
              <a:prstGeom prst="rect">
                <a:avLst/>
              </a:prstGeom>
              <a:noFill/>
              <a:ln w="1270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endParaRPr lang="en-GB" dirty="0">
                  <a:latin typeface="Calibri" panose="020F0502020204030204" pitchFamily="34" charset="0"/>
                  <a:cs typeface="Calibri" panose="020F0502020204030204" pitchFamily="34" charset="0"/>
                </a:endParaRPr>
              </a:p>
            </p:txBody>
          </p:sp>
        </p:grpSp>
        <p:sp>
          <p:nvSpPr>
            <p:cNvPr id="112" name="Freeform: Shape 111">
              <a:extLst>
                <a:ext uri="{FF2B5EF4-FFF2-40B4-BE49-F238E27FC236}">
                  <a16:creationId xmlns:a16="http://schemas.microsoft.com/office/drawing/2014/main" id="{4E3E1AFF-B4C3-42F6-B2CC-09BCBDD973DC}"/>
                </a:ext>
              </a:extLst>
            </p:cNvPr>
            <p:cNvSpPr/>
            <p:nvPr/>
          </p:nvSpPr>
          <p:spPr>
            <a:xfrm>
              <a:off x="9161585" y="2101362"/>
              <a:ext cx="1213338" cy="773723"/>
            </a:xfrm>
            <a:custGeom>
              <a:avLst/>
              <a:gdLst>
                <a:gd name="connsiteX0" fmla="*/ 0 w 1204546"/>
                <a:gd name="connsiteY0" fmla="*/ 1178169 h 1178169"/>
                <a:gd name="connsiteX1" fmla="*/ 0 w 1204546"/>
                <a:gd name="connsiteY1" fmla="*/ 571500 h 1178169"/>
                <a:gd name="connsiteX2" fmla="*/ 861646 w 1204546"/>
                <a:gd name="connsiteY2" fmla="*/ 571500 h 1178169"/>
                <a:gd name="connsiteX3" fmla="*/ 861646 w 1204546"/>
                <a:gd name="connsiteY3" fmla="*/ 0 h 1178169"/>
                <a:gd name="connsiteX4" fmla="*/ 1204546 w 1204546"/>
                <a:gd name="connsiteY4" fmla="*/ 0 h 1178169"/>
                <a:gd name="connsiteX0" fmla="*/ 0 w 1213338"/>
                <a:gd name="connsiteY0" fmla="*/ 773723 h 773723"/>
                <a:gd name="connsiteX1" fmla="*/ 8792 w 1213338"/>
                <a:gd name="connsiteY1" fmla="*/ 571500 h 773723"/>
                <a:gd name="connsiteX2" fmla="*/ 870438 w 1213338"/>
                <a:gd name="connsiteY2" fmla="*/ 571500 h 773723"/>
                <a:gd name="connsiteX3" fmla="*/ 870438 w 1213338"/>
                <a:gd name="connsiteY3" fmla="*/ 0 h 773723"/>
                <a:gd name="connsiteX4" fmla="*/ 1213338 w 1213338"/>
                <a:gd name="connsiteY4" fmla="*/ 0 h 77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3338" h="773723">
                  <a:moveTo>
                    <a:pt x="0" y="773723"/>
                  </a:moveTo>
                  <a:lnTo>
                    <a:pt x="8792" y="571500"/>
                  </a:lnTo>
                  <a:lnTo>
                    <a:pt x="870438" y="571500"/>
                  </a:lnTo>
                  <a:lnTo>
                    <a:pt x="870438" y="0"/>
                  </a:lnTo>
                  <a:lnTo>
                    <a:pt x="1213338" y="0"/>
                  </a:lnTo>
                </a:path>
              </a:pathLst>
            </a:custGeom>
            <a:noFill/>
            <a:ln w="12700">
              <a:solidFill>
                <a:schemeClr val="tx1"/>
              </a:solidFill>
              <a:headEnd type="none" w="med" len="med"/>
              <a:tailEnd type="triangle" w="med" len="med"/>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grpSp>
      <p:sp>
        <p:nvSpPr>
          <p:cNvPr id="4" name="Title 3">
            <a:extLst>
              <a:ext uri="{FF2B5EF4-FFF2-40B4-BE49-F238E27FC236}">
                <a16:creationId xmlns:a16="http://schemas.microsoft.com/office/drawing/2014/main" id="{A931E48A-C800-7F59-8482-0ED3CE16A589}"/>
              </a:ext>
            </a:extLst>
          </p:cNvPr>
          <p:cNvSpPr>
            <a:spLocks noGrp="1"/>
          </p:cNvSpPr>
          <p:nvPr>
            <p:ph type="title"/>
          </p:nvPr>
        </p:nvSpPr>
        <p:spPr>
          <a:xfrm>
            <a:off x="80599" y="5568662"/>
            <a:ext cx="2560101" cy="836712"/>
          </a:xfrm>
        </p:spPr>
        <p:txBody>
          <a:bodyPr>
            <a:normAutofit/>
          </a:bodyPr>
          <a:lstStyle/>
          <a:p>
            <a:r>
              <a:rPr lang="en-US" dirty="0"/>
              <a:t>Scope</a:t>
            </a:r>
            <a:endParaRPr lang="en-GB" dirty="0"/>
          </a:p>
        </p:txBody>
      </p:sp>
      <p:sp>
        <p:nvSpPr>
          <p:cNvPr id="6" name="Footer Placeholder 5">
            <a:extLst>
              <a:ext uri="{FF2B5EF4-FFF2-40B4-BE49-F238E27FC236}">
                <a16:creationId xmlns:a16="http://schemas.microsoft.com/office/drawing/2014/main" id="{33E7DB3D-06B5-10AF-7F33-CC1E180CE1EC}"/>
              </a:ext>
            </a:extLst>
          </p:cNvPr>
          <p:cNvSpPr>
            <a:spLocks noGrp="1"/>
          </p:cNvSpPr>
          <p:nvPr>
            <p:ph type="ftr" sz="quarter" idx="11"/>
          </p:nvPr>
        </p:nvSpPr>
        <p:spPr/>
        <p:txBody>
          <a:bodyPr/>
          <a:lstStyle/>
          <a:p>
            <a:pPr defTabSz="457189"/>
            <a:r>
              <a:rPr lang="it-IT"/>
              <a:t>Lessons from HL-LHC for future projects - B. Di Girolamo</a:t>
            </a:r>
            <a:endParaRPr lang="en-GB"/>
          </a:p>
        </p:txBody>
      </p:sp>
      <p:sp>
        <p:nvSpPr>
          <p:cNvPr id="8" name="Slide Number Placeholder 7">
            <a:extLst>
              <a:ext uri="{FF2B5EF4-FFF2-40B4-BE49-F238E27FC236}">
                <a16:creationId xmlns:a16="http://schemas.microsoft.com/office/drawing/2014/main" id="{6FCED621-6E28-C3FD-E658-E4D5FA783AB5}"/>
              </a:ext>
            </a:extLst>
          </p:cNvPr>
          <p:cNvSpPr>
            <a:spLocks noGrp="1"/>
          </p:cNvSpPr>
          <p:nvPr>
            <p:ph type="sldNum" sz="quarter" idx="4"/>
          </p:nvPr>
        </p:nvSpPr>
        <p:spPr>
          <a:xfrm>
            <a:off x="11712624" y="6464853"/>
            <a:ext cx="365760" cy="365760"/>
          </a:xfrm>
          <a:prstGeom prst="ellipse">
            <a:avLst/>
          </a:prstGeom>
          <a:solidFill>
            <a:srgbClr val="1D1D1D">
              <a:alpha val="70000"/>
            </a:srgbClr>
          </a:solidFill>
        </p:spPr>
        <p:txBody>
          <a:bodyPr vert="horz" lIns="18288" tIns="45720" rIns="18288" bIns="45720" rtlCol="0" anchor="ctr">
            <a:noAutofit/>
          </a:bodyPr>
          <a:lstStyle>
            <a:defPPr>
              <a:defRPr lang="en-US"/>
            </a:defPPr>
            <a:lvl1pPr marL="0" algn="ctr" defTabSz="914400" rtl="0" eaLnBrk="1" latinLnBrk="0" hangingPunct="1">
              <a:defRPr sz="1400" kern="1200" spc="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189"/>
            <a:fld id="{BFDCA1C4-9514-7B4F-976F-D92F7E296653}" type="slidenum">
              <a:rPr lang="fr-FR" smtClean="0"/>
              <a:pPr defTabSz="457189"/>
              <a:t>10</a:t>
            </a:fld>
            <a:endParaRPr lang="fr-FR" dirty="0"/>
          </a:p>
        </p:txBody>
      </p:sp>
      <p:cxnSp>
        <p:nvCxnSpPr>
          <p:cNvPr id="60" name="Straight Connector 59">
            <a:extLst>
              <a:ext uri="{FF2B5EF4-FFF2-40B4-BE49-F238E27FC236}">
                <a16:creationId xmlns:a16="http://schemas.microsoft.com/office/drawing/2014/main" id="{2B77B39E-6B0F-D17E-A64F-19EBBF8D97B2}"/>
              </a:ext>
            </a:extLst>
          </p:cNvPr>
          <p:cNvCxnSpPr>
            <a:cxnSpLocks/>
          </p:cNvCxnSpPr>
          <p:nvPr/>
        </p:nvCxnSpPr>
        <p:spPr>
          <a:xfrm flipV="1">
            <a:off x="47328" y="5517232"/>
            <a:ext cx="0" cy="1296144"/>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02D47AD-30E5-1249-7B43-12F9F34B467F}"/>
              </a:ext>
            </a:extLst>
          </p:cNvPr>
          <p:cNvCxnSpPr>
            <a:cxnSpLocks/>
          </p:cNvCxnSpPr>
          <p:nvPr/>
        </p:nvCxnSpPr>
        <p:spPr>
          <a:xfrm flipV="1">
            <a:off x="47328" y="2780928"/>
            <a:ext cx="0" cy="1296144"/>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3438F71-5B6A-B35A-29D7-866312FF8543}"/>
              </a:ext>
            </a:extLst>
          </p:cNvPr>
          <p:cNvCxnSpPr>
            <a:cxnSpLocks/>
          </p:cNvCxnSpPr>
          <p:nvPr/>
        </p:nvCxnSpPr>
        <p:spPr>
          <a:xfrm flipV="1">
            <a:off x="49987" y="1412776"/>
            <a:ext cx="0" cy="1296144"/>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C97BF03-DB41-F440-9C0A-A0F3906F7379}"/>
              </a:ext>
            </a:extLst>
          </p:cNvPr>
          <p:cNvCxnSpPr>
            <a:cxnSpLocks/>
          </p:cNvCxnSpPr>
          <p:nvPr/>
        </p:nvCxnSpPr>
        <p:spPr>
          <a:xfrm flipV="1">
            <a:off x="47328" y="61451"/>
            <a:ext cx="0" cy="1296144"/>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16DE0388-6275-3093-26C0-D3C7E2811AC4}"/>
              </a:ext>
            </a:extLst>
          </p:cNvPr>
          <p:cNvCxnSpPr>
            <a:cxnSpLocks/>
          </p:cNvCxnSpPr>
          <p:nvPr/>
        </p:nvCxnSpPr>
        <p:spPr>
          <a:xfrm flipV="1">
            <a:off x="47328" y="4149080"/>
            <a:ext cx="0" cy="1296144"/>
          </a:xfrm>
          <a:prstGeom prst="line">
            <a:avLst/>
          </a:prstGeom>
          <a:ln w="571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62D10EC-1F14-7F24-078E-F198850B8B47}"/>
              </a:ext>
            </a:extLst>
          </p:cNvPr>
          <p:cNvPicPr/>
          <p:nvPr/>
        </p:nvPicPr>
        <p:blipFill>
          <a:blip r:embed="rId12">
            <a:extLst>
              <a:ext uri="{28A0092B-C50C-407E-A947-70E740481C1C}">
                <a14:useLocalDpi xmlns:a14="http://schemas.microsoft.com/office/drawing/2010/main" val="0"/>
              </a:ext>
            </a:extLst>
          </a:blip>
          <a:srcRect/>
          <a:stretch>
            <a:fillRect/>
          </a:stretch>
        </p:blipFill>
        <p:spPr bwMode="auto">
          <a:xfrm>
            <a:off x="1862659" y="2839130"/>
            <a:ext cx="9959740" cy="1634473"/>
          </a:xfrm>
          <a:prstGeom prst="rect">
            <a:avLst/>
          </a:prstGeom>
          <a:noFill/>
          <a:ln>
            <a:noFill/>
          </a:ln>
        </p:spPr>
      </p:pic>
      <p:sp>
        <p:nvSpPr>
          <p:cNvPr id="5" name="TextBox 4">
            <a:extLst>
              <a:ext uri="{FF2B5EF4-FFF2-40B4-BE49-F238E27FC236}">
                <a16:creationId xmlns:a16="http://schemas.microsoft.com/office/drawing/2014/main" id="{49954FD7-5BB5-1969-A51B-A3F22606A673}"/>
              </a:ext>
            </a:extLst>
          </p:cNvPr>
          <p:cNvSpPr txBox="1"/>
          <p:nvPr/>
        </p:nvSpPr>
        <p:spPr>
          <a:xfrm>
            <a:off x="9112133" y="2116710"/>
            <a:ext cx="444352" cy="369332"/>
          </a:xfrm>
          <a:prstGeom prst="rect">
            <a:avLst/>
          </a:prstGeom>
          <a:noFill/>
        </p:spPr>
        <p:txBody>
          <a:bodyPr wrap="none" rtlCol="0">
            <a:spAutoFit/>
          </a:bodyPr>
          <a:lstStyle/>
          <a:p>
            <a:pPr algn="l"/>
            <a:r>
              <a:rPr lang="en-US" dirty="0">
                <a:latin typeface="Calibri" panose="020F0502020204030204" pitchFamily="34" charset="0"/>
                <a:cs typeface="Calibri" panose="020F0502020204030204" pitchFamily="34" charset="0"/>
              </a:rPr>
              <a:t>D2</a:t>
            </a: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35950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0"/>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89"/>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86"/>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64"/>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3"/>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nodeType="afterEffect">
                                  <p:stCondLst>
                                    <p:cond delay="0"/>
                                  </p:stCondLst>
                                  <p:childTnLst>
                                    <p:set>
                                      <p:cBhvr>
                                        <p:cTn id="35"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5572" y="256123"/>
            <a:ext cx="7134783" cy="796897"/>
          </a:xfrm>
        </p:spPr>
        <p:txBody>
          <a:bodyPr>
            <a:noAutofit/>
          </a:bodyPr>
          <a:lstStyle/>
          <a:p>
            <a:pPr algn="l"/>
            <a:r>
              <a:rPr lang="en-US" sz="3200" u="sng" dirty="0">
                <a:solidFill>
                  <a:srgbClr val="FF0000"/>
                </a:solidFill>
                <a:latin typeface="Garamond"/>
                <a:cs typeface="Garamond"/>
              </a:rPr>
              <a:t>HL-LHC technical bottleneck:</a:t>
            </a:r>
            <a:br>
              <a:rPr lang="en-US" sz="3200" u="sng" dirty="0">
                <a:solidFill>
                  <a:srgbClr val="FF0000"/>
                </a:solidFill>
                <a:latin typeface="Garamond"/>
                <a:cs typeface="Garamond"/>
              </a:rPr>
            </a:br>
            <a:r>
              <a:rPr lang="en-US" sz="3200" u="sng" dirty="0">
                <a:solidFill>
                  <a:srgbClr val="FF0000"/>
                </a:solidFill>
                <a:latin typeface="Garamond"/>
                <a:cs typeface="Garamond"/>
              </a:rPr>
              <a:t>Radiation damage to triplet magnets</a:t>
            </a:r>
            <a:endParaRPr lang="en-US" sz="3200" u="sng" baseline="30000" dirty="0">
              <a:solidFill>
                <a:srgbClr val="FF0000"/>
              </a:solidFill>
              <a:latin typeface="Garamond"/>
              <a:cs typeface="Garamond"/>
            </a:endParaRPr>
          </a:p>
        </p:txBody>
      </p:sp>
      <p:sp>
        <p:nvSpPr>
          <p:cNvPr id="11" name="Content Placeholder 2"/>
          <p:cNvSpPr txBox="1">
            <a:spLocks/>
          </p:cNvSpPr>
          <p:nvPr/>
        </p:nvSpPr>
        <p:spPr bwMode="auto">
          <a:xfrm>
            <a:off x="2288944" y="3998499"/>
            <a:ext cx="6858000" cy="180032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68558" tIns="34279" rIns="68558" bIns="34279"/>
          <a:lstStyle>
            <a:lvl1pPr>
              <a:defRPr sz="2400">
                <a:solidFill>
                  <a:schemeClr val="accent2"/>
                </a:solidFill>
                <a:latin typeface="Times New Roman" charset="0"/>
                <a:ea typeface="ＭＳ Ｐゴシック" charset="0"/>
                <a:cs typeface="ＭＳ Ｐゴシック" charset="0"/>
              </a:defRPr>
            </a:lvl1pPr>
            <a:lvl2pPr marL="742950" indent="-285750">
              <a:defRPr sz="2400">
                <a:solidFill>
                  <a:schemeClr val="accent2"/>
                </a:solidFill>
                <a:latin typeface="Times New Roman" charset="0"/>
                <a:ea typeface="ＭＳ Ｐゴシック" charset="0"/>
              </a:defRPr>
            </a:lvl2pPr>
            <a:lvl3pPr marL="1143000" indent="-228600">
              <a:defRPr sz="2400">
                <a:solidFill>
                  <a:schemeClr val="accent2"/>
                </a:solidFill>
                <a:latin typeface="Times New Roman" charset="0"/>
                <a:ea typeface="ＭＳ Ｐゴシック" charset="0"/>
              </a:defRPr>
            </a:lvl3pPr>
            <a:lvl4pPr marL="1600200" indent="-228600">
              <a:defRPr sz="2400">
                <a:solidFill>
                  <a:schemeClr val="accent2"/>
                </a:solidFill>
                <a:latin typeface="Times New Roman" charset="0"/>
                <a:ea typeface="ＭＳ Ｐゴシック" charset="0"/>
              </a:defRPr>
            </a:lvl4pPr>
            <a:lvl5pPr marL="2057400" indent="-228600">
              <a:defRPr sz="2400">
                <a:solidFill>
                  <a:schemeClr val="accent2"/>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accent2"/>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accent2"/>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accent2"/>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accent2"/>
                </a:solidFill>
                <a:latin typeface="Times New Roman" charset="0"/>
                <a:ea typeface="ＭＳ Ｐゴシック" charset="0"/>
              </a:defRPr>
            </a:lvl9pPr>
          </a:lstStyle>
          <a:p>
            <a:pPr marL="342900" indent="-342900">
              <a:spcBef>
                <a:spcPct val="20000"/>
              </a:spcBef>
              <a:spcAft>
                <a:spcPts val="900"/>
              </a:spcAft>
              <a:buClr>
                <a:schemeClr val="accent1"/>
              </a:buClr>
              <a:buSzPct val="65000"/>
              <a:buFont typeface="Wingdings" charset="0"/>
              <a:buChar char="è"/>
            </a:pPr>
            <a:r>
              <a:rPr lang="en-US" dirty="0">
                <a:solidFill>
                  <a:srgbClr val="008000"/>
                </a:solidFill>
                <a:latin typeface="Arial" charset="0"/>
                <a:sym typeface="Wingdings"/>
              </a:rPr>
              <a:t>Requires larger aperture!</a:t>
            </a:r>
          </a:p>
          <a:p>
            <a:pPr algn="l">
              <a:spcBef>
                <a:spcPct val="20000"/>
              </a:spcBef>
              <a:buClr>
                <a:schemeClr val="accent1"/>
              </a:buClr>
              <a:buSzPct val="65000"/>
            </a:pPr>
            <a:endParaRPr lang="en-US" dirty="0">
              <a:solidFill>
                <a:srgbClr val="008000"/>
              </a:solidFill>
              <a:latin typeface="Arial" charset="0"/>
              <a:sym typeface="Wingdings"/>
            </a:endParaRPr>
          </a:p>
          <a:p>
            <a:pPr marL="342900" indent="-342900">
              <a:spcBef>
                <a:spcPct val="20000"/>
              </a:spcBef>
              <a:buClr>
                <a:schemeClr val="accent1"/>
              </a:buClr>
              <a:buSzPct val="65000"/>
              <a:buFont typeface="Wingdings" charset="0"/>
              <a:buChar char="è"/>
            </a:pPr>
            <a:r>
              <a:rPr lang="en-US" sz="2100" dirty="0">
                <a:solidFill>
                  <a:srgbClr val="800000"/>
                </a:solidFill>
                <a:latin typeface="Arial" charset="0"/>
                <a:sym typeface="Wingdings"/>
              </a:rPr>
              <a:t>70mm at 210 T/m 150mm diameter 140 T/m</a:t>
            </a:r>
          </a:p>
          <a:p>
            <a:pPr algn="l">
              <a:spcBef>
                <a:spcPct val="20000"/>
              </a:spcBef>
              <a:buClr>
                <a:schemeClr val="accent1"/>
              </a:buClr>
              <a:buSzPct val="65000"/>
            </a:pPr>
            <a:r>
              <a:rPr lang="en-US" sz="2100" dirty="0">
                <a:solidFill>
                  <a:srgbClr val="800000"/>
                </a:solidFill>
                <a:latin typeface="Arial" charset="0"/>
                <a:sym typeface="Wingdings"/>
              </a:rPr>
              <a:t>	8T peak field at coils  12T field at coils (Nb</a:t>
            </a:r>
            <a:r>
              <a:rPr lang="en-US" sz="2100" baseline="-25000" dirty="0">
                <a:solidFill>
                  <a:srgbClr val="800000"/>
                </a:solidFill>
                <a:latin typeface="Arial" charset="0"/>
                <a:sym typeface="Wingdings"/>
              </a:rPr>
              <a:t>3</a:t>
            </a:r>
            <a:r>
              <a:rPr lang="en-US" sz="2100" dirty="0">
                <a:solidFill>
                  <a:srgbClr val="800000"/>
                </a:solidFill>
                <a:latin typeface="Arial" charset="0"/>
                <a:sym typeface="Wingdings"/>
              </a:rPr>
              <a:t>Sn)!!!</a:t>
            </a:r>
            <a:endParaRPr lang="en-US" sz="2100" dirty="0">
              <a:solidFill>
                <a:srgbClr val="800000"/>
              </a:solidFill>
              <a:latin typeface="Arial" charset="0"/>
            </a:endParaRPr>
          </a:p>
          <a:p>
            <a:pPr>
              <a:spcBef>
                <a:spcPct val="20000"/>
              </a:spcBef>
              <a:spcAft>
                <a:spcPts val="900"/>
              </a:spcAft>
              <a:buClr>
                <a:schemeClr val="accent1"/>
              </a:buClr>
              <a:buSzPct val="65000"/>
            </a:pPr>
            <a:endParaRPr lang="en-US" baseline="30000" dirty="0">
              <a:solidFill>
                <a:srgbClr val="000090"/>
              </a:solidFill>
              <a:latin typeface="Arial" charset="0"/>
            </a:endParaRPr>
          </a:p>
          <a:p>
            <a:pPr>
              <a:spcBef>
                <a:spcPct val="20000"/>
              </a:spcBef>
              <a:spcAft>
                <a:spcPts val="900"/>
              </a:spcAft>
              <a:buClr>
                <a:schemeClr val="accent1"/>
              </a:buClr>
              <a:buSzPct val="65000"/>
            </a:pPr>
            <a:endParaRPr lang="en-US" baseline="30000" dirty="0">
              <a:solidFill>
                <a:srgbClr val="000090"/>
              </a:solidFill>
              <a:latin typeface="Arial" charset="0"/>
            </a:endParaRPr>
          </a:p>
          <a:p>
            <a:pPr>
              <a:spcBef>
                <a:spcPct val="20000"/>
              </a:spcBef>
              <a:spcAft>
                <a:spcPts val="900"/>
              </a:spcAft>
              <a:buClr>
                <a:schemeClr val="accent1"/>
              </a:buClr>
              <a:buSzPct val="65000"/>
            </a:pPr>
            <a:endParaRPr lang="en-US" baseline="30000" dirty="0">
              <a:solidFill>
                <a:srgbClr val="000090"/>
              </a:solidFill>
              <a:latin typeface="Arial" charset="0"/>
            </a:endParaRPr>
          </a:p>
          <a:p>
            <a:pPr>
              <a:spcBef>
                <a:spcPct val="20000"/>
              </a:spcBef>
              <a:spcAft>
                <a:spcPts val="900"/>
              </a:spcAft>
              <a:buClr>
                <a:schemeClr val="accent1"/>
              </a:buClr>
              <a:buSzPct val="65000"/>
            </a:pPr>
            <a:endParaRPr lang="en-US" dirty="0">
              <a:solidFill>
                <a:srgbClr val="000090"/>
              </a:solidFill>
              <a:latin typeface="Arial" charset="0"/>
            </a:endParaRPr>
          </a:p>
        </p:txBody>
      </p:sp>
      <p:sp>
        <p:nvSpPr>
          <p:cNvPr id="33" name="Content Placeholder 2"/>
          <p:cNvSpPr txBox="1">
            <a:spLocks/>
          </p:cNvSpPr>
          <p:nvPr/>
        </p:nvSpPr>
        <p:spPr bwMode="auto">
          <a:xfrm>
            <a:off x="2396716" y="1938531"/>
            <a:ext cx="4657725" cy="211912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68558" tIns="34279" rIns="68558" bIns="34279"/>
          <a:lstStyle>
            <a:lvl1pPr>
              <a:defRPr sz="2400">
                <a:solidFill>
                  <a:schemeClr val="accent2"/>
                </a:solidFill>
                <a:latin typeface="Times New Roman" charset="0"/>
                <a:ea typeface="ＭＳ Ｐゴシック" charset="0"/>
                <a:cs typeface="ＭＳ Ｐゴシック" charset="0"/>
              </a:defRPr>
            </a:lvl1pPr>
            <a:lvl2pPr marL="742950" indent="-285750">
              <a:defRPr sz="2400">
                <a:solidFill>
                  <a:schemeClr val="accent2"/>
                </a:solidFill>
                <a:latin typeface="Times New Roman" charset="0"/>
                <a:ea typeface="ＭＳ Ｐゴシック" charset="0"/>
              </a:defRPr>
            </a:lvl2pPr>
            <a:lvl3pPr marL="1143000" indent="-228600">
              <a:defRPr sz="2400">
                <a:solidFill>
                  <a:schemeClr val="accent2"/>
                </a:solidFill>
                <a:latin typeface="Times New Roman" charset="0"/>
                <a:ea typeface="ＭＳ Ｐゴシック" charset="0"/>
              </a:defRPr>
            </a:lvl3pPr>
            <a:lvl4pPr marL="1600200" indent="-228600">
              <a:defRPr sz="2400">
                <a:solidFill>
                  <a:schemeClr val="accent2"/>
                </a:solidFill>
                <a:latin typeface="Times New Roman" charset="0"/>
                <a:ea typeface="ＭＳ Ｐゴシック" charset="0"/>
              </a:defRPr>
            </a:lvl4pPr>
            <a:lvl5pPr marL="2057400" indent="-228600">
              <a:defRPr sz="2400">
                <a:solidFill>
                  <a:schemeClr val="accent2"/>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accent2"/>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accent2"/>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accent2"/>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accent2"/>
                </a:solidFill>
                <a:latin typeface="Times New Roman" charset="0"/>
                <a:ea typeface="ＭＳ Ｐゴシック" charset="0"/>
              </a:defRPr>
            </a:lvl9pPr>
          </a:lstStyle>
          <a:p>
            <a:pPr>
              <a:spcBef>
                <a:spcPct val="20000"/>
              </a:spcBef>
              <a:spcAft>
                <a:spcPts val="900"/>
              </a:spcAft>
              <a:buClr>
                <a:schemeClr val="accent1"/>
              </a:buClr>
              <a:buSzPct val="65000"/>
            </a:pPr>
            <a:r>
              <a:rPr lang="en-US" sz="2100" dirty="0">
                <a:solidFill>
                  <a:schemeClr val="tx1"/>
                </a:solidFill>
                <a:latin typeface="Arial" charset="0"/>
              </a:rPr>
              <a:t>Need to replace existing triplet magnets with </a:t>
            </a:r>
            <a:r>
              <a:rPr lang="en-US" sz="2100" dirty="0">
                <a:solidFill>
                  <a:srgbClr val="000090"/>
                </a:solidFill>
                <a:latin typeface="Arial" charset="0"/>
                <a:sym typeface="Wingdings" charset="0"/>
              </a:rPr>
              <a:t>radiation hard system such that the new magnet coils receive a similar radiation dose @ 10 times higher integrated luminosity!!!!! </a:t>
            </a:r>
            <a:r>
              <a:rPr lang="en-US" sz="2100" dirty="0">
                <a:solidFill>
                  <a:srgbClr val="800000"/>
                </a:solidFill>
                <a:latin typeface="Arial" charset="0"/>
                <a:sym typeface="Wingdings"/>
              </a:rPr>
              <a:t> Shielding!</a:t>
            </a:r>
            <a:endParaRPr lang="en-US" sz="2100" baseline="30000" dirty="0">
              <a:solidFill>
                <a:srgbClr val="800000"/>
              </a:solidFill>
              <a:latin typeface="Arial" charset="0"/>
            </a:endParaRPr>
          </a:p>
          <a:p>
            <a:pPr>
              <a:spcBef>
                <a:spcPct val="20000"/>
              </a:spcBef>
              <a:spcAft>
                <a:spcPts val="900"/>
              </a:spcAft>
              <a:buClr>
                <a:schemeClr val="accent1"/>
              </a:buClr>
              <a:buSzPct val="65000"/>
            </a:pPr>
            <a:endParaRPr lang="en-US" baseline="30000" dirty="0">
              <a:solidFill>
                <a:srgbClr val="000090"/>
              </a:solidFill>
              <a:latin typeface="Arial" charset="0"/>
            </a:endParaRPr>
          </a:p>
          <a:p>
            <a:pPr>
              <a:spcBef>
                <a:spcPct val="20000"/>
              </a:spcBef>
              <a:spcAft>
                <a:spcPts val="900"/>
              </a:spcAft>
              <a:buClr>
                <a:schemeClr val="accent1"/>
              </a:buClr>
              <a:buSzPct val="65000"/>
            </a:pPr>
            <a:endParaRPr lang="en-US" baseline="30000" dirty="0">
              <a:solidFill>
                <a:srgbClr val="000090"/>
              </a:solidFill>
              <a:latin typeface="Arial" charset="0"/>
            </a:endParaRPr>
          </a:p>
          <a:p>
            <a:pPr>
              <a:spcBef>
                <a:spcPct val="20000"/>
              </a:spcBef>
              <a:spcAft>
                <a:spcPts val="900"/>
              </a:spcAft>
              <a:buClr>
                <a:schemeClr val="accent1"/>
              </a:buClr>
              <a:buSzPct val="65000"/>
            </a:pPr>
            <a:endParaRPr lang="en-US" dirty="0">
              <a:solidFill>
                <a:srgbClr val="000090"/>
              </a:solidFill>
              <a:latin typeface="Arial" charset="0"/>
            </a:endParaRPr>
          </a:p>
        </p:txBody>
      </p:sp>
      <p:pic>
        <p:nvPicPr>
          <p:cNvPr id="14" name="Picture 1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350096" y="2123241"/>
            <a:ext cx="2428140" cy="2476289"/>
          </a:xfrm>
          <a:prstGeom prst="rect">
            <a:avLst/>
          </a:prstGeom>
          <a:noFill/>
          <a:ln w="9525">
            <a:solidFill>
              <a:schemeClr val="accent1"/>
            </a:solidFill>
            <a:miter lim="800000"/>
            <a:headEnd/>
            <a:tailEnd/>
          </a:ln>
          <a:extLst>
            <a:ext uri="{909E8E84-426E-40dd-AFC4-6F175D3DCCD1}">
              <a14:hiddenFill xmlns="" xmlns:a14="http://schemas.microsoft.com/office/drawing/2010/main">
                <a:solidFill>
                  <a:schemeClr val="accent1"/>
                </a:solidFill>
              </a14:hiddenFill>
            </a:ext>
          </a:extLst>
        </p:spPr>
      </p:pic>
      <p:cxnSp>
        <p:nvCxnSpPr>
          <p:cNvPr id="15" name="Straight Arrow Connector 14"/>
          <p:cNvCxnSpPr/>
          <p:nvPr/>
        </p:nvCxnSpPr>
        <p:spPr>
          <a:xfrm flipH="1">
            <a:off x="8773459" y="1895811"/>
            <a:ext cx="236907" cy="844706"/>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8716275" y="1895811"/>
            <a:ext cx="294092" cy="1921264"/>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9010366" y="1895811"/>
            <a:ext cx="375784" cy="1385614"/>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8503875" y="1688339"/>
            <a:ext cx="1108658" cy="230832"/>
          </a:xfrm>
          <a:prstGeom prst="rect">
            <a:avLst/>
          </a:prstGeom>
          <a:noFill/>
        </p:spPr>
        <p:txBody>
          <a:bodyPr wrap="square" rtlCol="0">
            <a:spAutoFit/>
          </a:bodyPr>
          <a:lstStyle/>
          <a:p>
            <a:r>
              <a:rPr lang="en-GB" sz="900" dirty="0"/>
              <a:t>Tungsten blocks</a:t>
            </a:r>
          </a:p>
        </p:txBody>
      </p:sp>
      <p:sp>
        <p:nvSpPr>
          <p:cNvPr id="19" name="TextBox 18"/>
          <p:cNvSpPr txBox="1"/>
          <p:nvPr/>
        </p:nvSpPr>
        <p:spPr>
          <a:xfrm>
            <a:off x="8503875" y="4589650"/>
            <a:ext cx="1108658" cy="230832"/>
          </a:xfrm>
          <a:prstGeom prst="rect">
            <a:avLst/>
          </a:prstGeom>
          <a:noFill/>
        </p:spPr>
        <p:txBody>
          <a:bodyPr wrap="square" rtlCol="0">
            <a:spAutoFit/>
          </a:bodyPr>
          <a:lstStyle/>
          <a:p>
            <a:r>
              <a:rPr lang="en-GB" sz="900" dirty="0"/>
              <a:t>Capillaries</a:t>
            </a:r>
          </a:p>
        </p:txBody>
      </p:sp>
      <p:sp>
        <p:nvSpPr>
          <p:cNvPr id="20" name="Freeform 19"/>
          <p:cNvSpPr/>
          <p:nvPr/>
        </p:nvSpPr>
        <p:spPr>
          <a:xfrm>
            <a:off x="8043046" y="3108732"/>
            <a:ext cx="163196" cy="374168"/>
          </a:xfrm>
          <a:custGeom>
            <a:avLst/>
            <a:gdLst>
              <a:gd name="connsiteX0" fmla="*/ 190280 w 190280"/>
              <a:gd name="connsiteY0" fmla="*/ 0 h 480985"/>
              <a:gd name="connsiteX1" fmla="*/ 190280 w 190280"/>
              <a:gd name="connsiteY1" fmla="*/ 480985 h 480985"/>
              <a:gd name="connsiteX2" fmla="*/ 36999 w 190280"/>
              <a:gd name="connsiteY2" fmla="*/ 475699 h 480985"/>
              <a:gd name="connsiteX3" fmla="*/ 0 w 190280"/>
              <a:gd name="connsiteY3" fmla="*/ 243135 h 480985"/>
              <a:gd name="connsiteX4" fmla="*/ 36999 w 190280"/>
              <a:gd name="connsiteY4" fmla="*/ 0 h 480985"/>
              <a:gd name="connsiteX5" fmla="*/ 190280 w 190280"/>
              <a:gd name="connsiteY5" fmla="*/ 0 h 480985"/>
              <a:gd name="connsiteX0" fmla="*/ 190280 w 190280"/>
              <a:gd name="connsiteY0" fmla="*/ 0 h 480985"/>
              <a:gd name="connsiteX1" fmla="*/ 190280 w 190280"/>
              <a:gd name="connsiteY1" fmla="*/ 480985 h 480985"/>
              <a:gd name="connsiteX2" fmla="*/ 36999 w 190280"/>
              <a:gd name="connsiteY2" fmla="*/ 475699 h 480985"/>
              <a:gd name="connsiteX3" fmla="*/ 0 w 190280"/>
              <a:gd name="connsiteY3" fmla="*/ 243135 h 480985"/>
              <a:gd name="connsiteX4" fmla="*/ 36999 w 190280"/>
              <a:gd name="connsiteY4" fmla="*/ 0 h 480985"/>
              <a:gd name="connsiteX5" fmla="*/ 190280 w 190280"/>
              <a:gd name="connsiteY5" fmla="*/ 0 h 480985"/>
              <a:gd name="connsiteX0" fmla="*/ 190280 w 190280"/>
              <a:gd name="connsiteY0" fmla="*/ 0 h 480985"/>
              <a:gd name="connsiteX1" fmla="*/ 190280 w 190280"/>
              <a:gd name="connsiteY1" fmla="*/ 480985 h 480985"/>
              <a:gd name="connsiteX2" fmla="*/ 36999 w 190280"/>
              <a:gd name="connsiteY2" fmla="*/ 475699 h 480985"/>
              <a:gd name="connsiteX3" fmla="*/ 0 w 190280"/>
              <a:gd name="connsiteY3" fmla="*/ 243135 h 480985"/>
              <a:gd name="connsiteX4" fmla="*/ 36999 w 190280"/>
              <a:gd name="connsiteY4" fmla="*/ 0 h 480985"/>
              <a:gd name="connsiteX5" fmla="*/ 190280 w 190280"/>
              <a:gd name="connsiteY5" fmla="*/ 0 h 480985"/>
              <a:gd name="connsiteX0" fmla="*/ 190280 w 190280"/>
              <a:gd name="connsiteY0" fmla="*/ 0 h 480985"/>
              <a:gd name="connsiteX1" fmla="*/ 190280 w 190280"/>
              <a:gd name="connsiteY1" fmla="*/ 480985 h 480985"/>
              <a:gd name="connsiteX2" fmla="*/ 36999 w 190280"/>
              <a:gd name="connsiteY2" fmla="*/ 475699 h 480985"/>
              <a:gd name="connsiteX3" fmla="*/ 0 w 190280"/>
              <a:gd name="connsiteY3" fmla="*/ 243135 h 480985"/>
              <a:gd name="connsiteX4" fmla="*/ 36999 w 190280"/>
              <a:gd name="connsiteY4" fmla="*/ 0 h 480985"/>
              <a:gd name="connsiteX5" fmla="*/ 190280 w 190280"/>
              <a:gd name="connsiteY5" fmla="*/ 0 h 480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280" h="480985">
                <a:moveTo>
                  <a:pt x="190280" y="0"/>
                </a:moveTo>
                <a:lnTo>
                  <a:pt x="190280" y="480985"/>
                </a:lnTo>
                <a:lnTo>
                  <a:pt x="36999" y="475699"/>
                </a:lnTo>
                <a:cubicBezTo>
                  <a:pt x="24666" y="398178"/>
                  <a:pt x="5190" y="392093"/>
                  <a:pt x="0" y="243135"/>
                </a:cubicBezTo>
                <a:cubicBezTo>
                  <a:pt x="426" y="85890"/>
                  <a:pt x="24666" y="81045"/>
                  <a:pt x="36999" y="0"/>
                </a:cubicBezTo>
                <a:lnTo>
                  <a:pt x="190280" y="0"/>
                </a:lnTo>
                <a:close/>
              </a:path>
            </a:pathLst>
          </a:custGeom>
          <a:solidFill>
            <a:srgbClr val="FF0000">
              <a:alpha val="4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cxnSp>
        <p:nvCxnSpPr>
          <p:cNvPr id="21" name="Straight Arrow Connector 20"/>
          <p:cNvCxnSpPr/>
          <p:nvPr/>
        </p:nvCxnSpPr>
        <p:spPr>
          <a:xfrm flipH="1">
            <a:off x="8177106" y="1895811"/>
            <a:ext cx="833260" cy="1385614"/>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22" name="Freeform 21"/>
          <p:cNvSpPr/>
          <p:nvPr/>
        </p:nvSpPr>
        <p:spPr>
          <a:xfrm flipH="1">
            <a:off x="9260354" y="3108732"/>
            <a:ext cx="163196" cy="374168"/>
          </a:xfrm>
          <a:custGeom>
            <a:avLst/>
            <a:gdLst>
              <a:gd name="connsiteX0" fmla="*/ 190280 w 190280"/>
              <a:gd name="connsiteY0" fmla="*/ 0 h 480985"/>
              <a:gd name="connsiteX1" fmla="*/ 190280 w 190280"/>
              <a:gd name="connsiteY1" fmla="*/ 480985 h 480985"/>
              <a:gd name="connsiteX2" fmla="*/ 36999 w 190280"/>
              <a:gd name="connsiteY2" fmla="*/ 475699 h 480985"/>
              <a:gd name="connsiteX3" fmla="*/ 0 w 190280"/>
              <a:gd name="connsiteY3" fmla="*/ 243135 h 480985"/>
              <a:gd name="connsiteX4" fmla="*/ 36999 w 190280"/>
              <a:gd name="connsiteY4" fmla="*/ 0 h 480985"/>
              <a:gd name="connsiteX5" fmla="*/ 190280 w 190280"/>
              <a:gd name="connsiteY5" fmla="*/ 0 h 480985"/>
              <a:gd name="connsiteX0" fmla="*/ 190280 w 190280"/>
              <a:gd name="connsiteY0" fmla="*/ 0 h 480985"/>
              <a:gd name="connsiteX1" fmla="*/ 190280 w 190280"/>
              <a:gd name="connsiteY1" fmla="*/ 480985 h 480985"/>
              <a:gd name="connsiteX2" fmla="*/ 36999 w 190280"/>
              <a:gd name="connsiteY2" fmla="*/ 475699 h 480985"/>
              <a:gd name="connsiteX3" fmla="*/ 0 w 190280"/>
              <a:gd name="connsiteY3" fmla="*/ 243135 h 480985"/>
              <a:gd name="connsiteX4" fmla="*/ 36999 w 190280"/>
              <a:gd name="connsiteY4" fmla="*/ 0 h 480985"/>
              <a:gd name="connsiteX5" fmla="*/ 190280 w 190280"/>
              <a:gd name="connsiteY5" fmla="*/ 0 h 480985"/>
              <a:gd name="connsiteX0" fmla="*/ 190280 w 190280"/>
              <a:gd name="connsiteY0" fmla="*/ 0 h 480985"/>
              <a:gd name="connsiteX1" fmla="*/ 190280 w 190280"/>
              <a:gd name="connsiteY1" fmla="*/ 480985 h 480985"/>
              <a:gd name="connsiteX2" fmla="*/ 36999 w 190280"/>
              <a:gd name="connsiteY2" fmla="*/ 475699 h 480985"/>
              <a:gd name="connsiteX3" fmla="*/ 0 w 190280"/>
              <a:gd name="connsiteY3" fmla="*/ 243135 h 480985"/>
              <a:gd name="connsiteX4" fmla="*/ 36999 w 190280"/>
              <a:gd name="connsiteY4" fmla="*/ 0 h 480985"/>
              <a:gd name="connsiteX5" fmla="*/ 190280 w 190280"/>
              <a:gd name="connsiteY5" fmla="*/ 0 h 480985"/>
              <a:gd name="connsiteX0" fmla="*/ 190280 w 190280"/>
              <a:gd name="connsiteY0" fmla="*/ 0 h 480985"/>
              <a:gd name="connsiteX1" fmla="*/ 190280 w 190280"/>
              <a:gd name="connsiteY1" fmla="*/ 480985 h 480985"/>
              <a:gd name="connsiteX2" fmla="*/ 36999 w 190280"/>
              <a:gd name="connsiteY2" fmla="*/ 475699 h 480985"/>
              <a:gd name="connsiteX3" fmla="*/ 0 w 190280"/>
              <a:gd name="connsiteY3" fmla="*/ 243135 h 480985"/>
              <a:gd name="connsiteX4" fmla="*/ 36999 w 190280"/>
              <a:gd name="connsiteY4" fmla="*/ 0 h 480985"/>
              <a:gd name="connsiteX5" fmla="*/ 190280 w 190280"/>
              <a:gd name="connsiteY5" fmla="*/ 0 h 480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280" h="480985">
                <a:moveTo>
                  <a:pt x="190280" y="0"/>
                </a:moveTo>
                <a:lnTo>
                  <a:pt x="190280" y="480985"/>
                </a:lnTo>
                <a:lnTo>
                  <a:pt x="36999" y="475699"/>
                </a:lnTo>
                <a:cubicBezTo>
                  <a:pt x="24666" y="398178"/>
                  <a:pt x="5190" y="392093"/>
                  <a:pt x="0" y="243135"/>
                </a:cubicBezTo>
                <a:cubicBezTo>
                  <a:pt x="426" y="85890"/>
                  <a:pt x="24666" y="81045"/>
                  <a:pt x="36999" y="0"/>
                </a:cubicBezTo>
                <a:lnTo>
                  <a:pt x="190280" y="0"/>
                </a:lnTo>
                <a:close/>
              </a:path>
            </a:pathLst>
          </a:custGeom>
          <a:solidFill>
            <a:srgbClr val="FF0000">
              <a:alpha val="4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23" name="Freeform 22"/>
          <p:cNvSpPr/>
          <p:nvPr/>
        </p:nvSpPr>
        <p:spPr>
          <a:xfrm rot="5400000" flipH="1">
            <a:off x="8652463" y="3647684"/>
            <a:ext cx="148023" cy="412522"/>
          </a:xfrm>
          <a:custGeom>
            <a:avLst/>
            <a:gdLst>
              <a:gd name="connsiteX0" fmla="*/ 190280 w 190280"/>
              <a:gd name="connsiteY0" fmla="*/ 0 h 480985"/>
              <a:gd name="connsiteX1" fmla="*/ 190280 w 190280"/>
              <a:gd name="connsiteY1" fmla="*/ 480985 h 480985"/>
              <a:gd name="connsiteX2" fmla="*/ 36999 w 190280"/>
              <a:gd name="connsiteY2" fmla="*/ 475699 h 480985"/>
              <a:gd name="connsiteX3" fmla="*/ 0 w 190280"/>
              <a:gd name="connsiteY3" fmla="*/ 243135 h 480985"/>
              <a:gd name="connsiteX4" fmla="*/ 36999 w 190280"/>
              <a:gd name="connsiteY4" fmla="*/ 0 h 480985"/>
              <a:gd name="connsiteX5" fmla="*/ 190280 w 190280"/>
              <a:gd name="connsiteY5" fmla="*/ 0 h 480985"/>
              <a:gd name="connsiteX0" fmla="*/ 190280 w 190280"/>
              <a:gd name="connsiteY0" fmla="*/ 0 h 480985"/>
              <a:gd name="connsiteX1" fmla="*/ 190280 w 190280"/>
              <a:gd name="connsiteY1" fmla="*/ 480985 h 480985"/>
              <a:gd name="connsiteX2" fmla="*/ 36999 w 190280"/>
              <a:gd name="connsiteY2" fmla="*/ 475699 h 480985"/>
              <a:gd name="connsiteX3" fmla="*/ 0 w 190280"/>
              <a:gd name="connsiteY3" fmla="*/ 243135 h 480985"/>
              <a:gd name="connsiteX4" fmla="*/ 36999 w 190280"/>
              <a:gd name="connsiteY4" fmla="*/ 0 h 480985"/>
              <a:gd name="connsiteX5" fmla="*/ 190280 w 190280"/>
              <a:gd name="connsiteY5" fmla="*/ 0 h 480985"/>
              <a:gd name="connsiteX0" fmla="*/ 190280 w 190280"/>
              <a:gd name="connsiteY0" fmla="*/ 0 h 480985"/>
              <a:gd name="connsiteX1" fmla="*/ 190280 w 190280"/>
              <a:gd name="connsiteY1" fmla="*/ 480985 h 480985"/>
              <a:gd name="connsiteX2" fmla="*/ 36999 w 190280"/>
              <a:gd name="connsiteY2" fmla="*/ 475699 h 480985"/>
              <a:gd name="connsiteX3" fmla="*/ 0 w 190280"/>
              <a:gd name="connsiteY3" fmla="*/ 243135 h 480985"/>
              <a:gd name="connsiteX4" fmla="*/ 36999 w 190280"/>
              <a:gd name="connsiteY4" fmla="*/ 0 h 480985"/>
              <a:gd name="connsiteX5" fmla="*/ 190280 w 190280"/>
              <a:gd name="connsiteY5" fmla="*/ 0 h 480985"/>
              <a:gd name="connsiteX0" fmla="*/ 190280 w 190280"/>
              <a:gd name="connsiteY0" fmla="*/ 0 h 480985"/>
              <a:gd name="connsiteX1" fmla="*/ 190280 w 190280"/>
              <a:gd name="connsiteY1" fmla="*/ 480985 h 480985"/>
              <a:gd name="connsiteX2" fmla="*/ 36999 w 190280"/>
              <a:gd name="connsiteY2" fmla="*/ 475699 h 480985"/>
              <a:gd name="connsiteX3" fmla="*/ 0 w 190280"/>
              <a:gd name="connsiteY3" fmla="*/ 243135 h 480985"/>
              <a:gd name="connsiteX4" fmla="*/ 36999 w 190280"/>
              <a:gd name="connsiteY4" fmla="*/ 0 h 480985"/>
              <a:gd name="connsiteX5" fmla="*/ 190280 w 190280"/>
              <a:gd name="connsiteY5" fmla="*/ 0 h 480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280" h="480985">
                <a:moveTo>
                  <a:pt x="190280" y="0"/>
                </a:moveTo>
                <a:lnTo>
                  <a:pt x="190280" y="480985"/>
                </a:lnTo>
                <a:lnTo>
                  <a:pt x="36999" y="475699"/>
                </a:lnTo>
                <a:cubicBezTo>
                  <a:pt x="24666" y="398178"/>
                  <a:pt x="5190" y="392093"/>
                  <a:pt x="0" y="243135"/>
                </a:cubicBezTo>
                <a:cubicBezTo>
                  <a:pt x="426" y="85890"/>
                  <a:pt x="24666" y="81045"/>
                  <a:pt x="36999" y="0"/>
                </a:cubicBezTo>
                <a:lnTo>
                  <a:pt x="190280" y="0"/>
                </a:lnTo>
                <a:close/>
              </a:path>
            </a:pathLst>
          </a:custGeom>
          <a:solidFill>
            <a:srgbClr val="FF0000">
              <a:alpha val="4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24" name="Freeform 23"/>
          <p:cNvSpPr/>
          <p:nvPr/>
        </p:nvSpPr>
        <p:spPr>
          <a:xfrm rot="16200000" flipH="1" flipV="1">
            <a:off x="8660632" y="2536229"/>
            <a:ext cx="148023" cy="412522"/>
          </a:xfrm>
          <a:custGeom>
            <a:avLst/>
            <a:gdLst>
              <a:gd name="connsiteX0" fmla="*/ 190280 w 190280"/>
              <a:gd name="connsiteY0" fmla="*/ 0 h 480985"/>
              <a:gd name="connsiteX1" fmla="*/ 190280 w 190280"/>
              <a:gd name="connsiteY1" fmla="*/ 480985 h 480985"/>
              <a:gd name="connsiteX2" fmla="*/ 36999 w 190280"/>
              <a:gd name="connsiteY2" fmla="*/ 475699 h 480985"/>
              <a:gd name="connsiteX3" fmla="*/ 0 w 190280"/>
              <a:gd name="connsiteY3" fmla="*/ 243135 h 480985"/>
              <a:gd name="connsiteX4" fmla="*/ 36999 w 190280"/>
              <a:gd name="connsiteY4" fmla="*/ 0 h 480985"/>
              <a:gd name="connsiteX5" fmla="*/ 190280 w 190280"/>
              <a:gd name="connsiteY5" fmla="*/ 0 h 480985"/>
              <a:gd name="connsiteX0" fmla="*/ 190280 w 190280"/>
              <a:gd name="connsiteY0" fmla="*/ 0 h 480985"/>
              <a:gd name="connsiteX1" fmla="*/ 190280 w 190280"/>
              <a:gd name="connsiteY1" fmla="*/ 480985 h 480985"/>
              <a:gd name="connsiteX2" fmla="*/ 36999 w 190280"/>
              <a:gd name="connsiteY2" fmla="*/ 475699 h 480985"/>
              <a:gd name="connsiteX3" fmla="*/ 0 w 190280"/>
              <a:gd name="connsiteY3" fmla="*/ 243135 h 480985"/>
              <a:gd name="connsiteX4" fmla="*/ 36999 w 190280"/>
              <a:gd name="connsiteY4" fmla="*/ 0 h 480985"/>
              <a:gd name="connsiteX5" fmla="*/ 190280 w 190280"/>
              <a:gd name="connsiteY5" fmla="*/ 0 h 480985"/>
              <a:gd name="connsiteX0" fmla="*/ 190280 w 190280"/>
              <a:gd name="connsiteY0" fmla="*/ 0 h 480985"/>
              <a:gd name="connsiteX1" fmla="*/ 190280 w 190280"/>
              <a:gd name="connsiteY1" fmla="*/ 480985 h 480985"/>
              <a:gd name="connsiteX2" fmla="*/ 36999 w 190280"/>
              <a:gd name="connsiteY2" fmla="*/ 475699 h 480985"/>
              <a:gd name="connsiteX3" fmla="*/ 0 w 190280"/>
              <a:gd name="connsiteY3" fmla="*/ 243135 h 480985"/>
              <a:gd name="connsiteX4" fmla="*/ 36999 w 190280"/>
              <a:gd name="connsiteY4" fmla="*/ 0 h 480985"/>
              <a:gd name="connsiteX5" fmla="*/ 190280 w 190280"/>
              <a:gd name="connsiteY5" fmla="*/ 0 h 480985"/>
              <a:gd name="connsiteX0" fmla="*/ 190280 w 190280"/>
              <a:gd name="connsiteY0" fmla="*/ 0 h 480985"/>
              <a:gd name="connsiteX1" fmla="*/ 190280 w 190280"/>
              <a:gd name="connsiteY1" fmla="*/ 480985 h 480985"/>
              <a:gd name="connsiteX2" fmla="*/ 36999 w 190280"/>
              <a:gd name="connsiteY2" fmla="*/ 475699 h 480985"/>
              <a:gd name="connsiteX3" fmla="*/ 0 w 190280"/>
              <a:gd name="connsiteY3" fmla="*/ 243135 h 480985"/>
              <a:gd name="connsiteX4" fmla="*/ 36999 w 190280"/>
              <a:gd name="connsiteY4" fmla="*/ 0 h 480985"/>
              <a:gd name="connsiteX5" fmla="*/ 190280 w 190280"/>
              <a:gd name="connsiteY5" fmla="*/ 0 h 480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280" h="480985">
                <a:moveTo>
                  <a:pt x="190280" y="0"/>
                </a:moveTo>
                <a:lnTo>
                  <a:pt x="190280" y="480985"/>
                </a:lnTo>
                <a:lnTo>
                  <a:pt x="36999" y="475699"/>
                </a:lnTo>
                <a:cubicBezTo>
                  <a:pt x="24666" y="398178"/>
                  <a:pt x="5190" y="392093"/>
                  <a:pt x="0" y="243135"/>
                </a:cubicBezTo>
                <a:cubicBezTo>
                  <a:pt x="426" y="85890"/>
                  <a:pt x="24666" y="81045"/>
                  <a:pt x="36999" y="0"/>
                </a:cubicBezTo>
                <a:lnTo>
                  <a:pt x="190280" y="0"/>
                </a:lnTo>
                <a:close/>
              </a:path>
            </a:pathLst>
          </a:custGeom>
          <a:solidFill>
            <a:srgbClr val="FF0000">
              <a:alpha val="4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25" name="Oval 24"/>
          <p:cNvSpPr/>
          <p:nvPr/>
        </p:nvSpPr>
        <p:spPr>
          <a:xfrm>
            <a:off x="8206242" y="3609304"/>
            <a:ext cx="168969" cy="148401"/>
          </a:xfrm>
          <a:prstGeom prst="ellipse">
            <a:avLst/>
          </a:prstGeom>
          <a:solidFill>
            <a:srgbClr val="00B0F0">
              <a:alpha val="5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26" name="Oval 25"/>
          <p:cNvSpPr/>
          <p:nvPr/>
        </p:nvSpPr>
        <p:spPr>
          <a:xfrm>
            <a:off x="9069708" y="3609304"/>
            <a:ext cx="168969" cy="148401"/>
          </a:xfrm>
          <a:prstGeom prst="ellipse">
            <a:avLst/>
          </a:prstGeom>
          <a:solidFill>
            <a:srgbClr val="00B0F0">
              <a:alpha val="5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27" name="Oval 26"/>
          <p:cNvSpPr/>
          <p:nvPr/>
        </p:nvSpPr>
        <p:spPr>
          <a:xfrm>
            <a:off x="8220538" y="2834990"/>
            <a:ext cx="168969" cy="148401"/>
          </a:xfrm>
          <a:prstGeom prst="ellipse">
            <a:avLst/>
          </a:prstGeom>
          <a:solidFill>
            <a:srgbClr val="00B0F0">
              <a:alpha val="5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28" name="Oval 27"/>
          <p:cNvSpPr/>
          <p:nvPr/>
        </p:nvSpPr>
        <p:spPr>
          <a:xfrm>
            <a:off x="9071750" y="2833137"/>
            <a:ext cx="168969" cy="148401"/>
          </a:xfrm>
          <a:prstGeom prst="ellipse">
            <a:avLst/>
          </a:prstGeom>
          <a:solidFill>
            <a:srgbClr val="00B0F0">
              <a:alpha val="5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cxnSp>
        <p:nvCxnSpPr>
          <p:cNvPr id="29" name="Straight Arrow Connector 28"/>
          <p:cNvCxnSpPr>
            <a:stCxn id="19" idx="0"/>
          </p:cNvCxnSpPr>
          <p:nvPr/>
        </p:nvCxnSpPr>
        <p:spPr>
          <a:xfrm flipH="1" flipV="1">
            <a:off x="8348662" y="3718598"/>
            <a:ext cx="709542" cy="871052"/>
          </a:xfrm>
          <a:prstGeom prst="straightConnector1">
            <a:avLst/>
          </a:prstGeom>
          <a:ln>
            <a:solidFill>
              <a:schemeClr val="tx2">
                <a:lumMod val="60000"/>
                <a:lumOff val="4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a:stCxn id="19" idx="0"/>
          </p:cNvCxnSpPr>
          <p:nvPr/>
        </p:nvCxnSpPr>
        <p:spPr>
          <a:xfrm flipV="1">
            <a:off x="9058204" y="3718598"/>
            <a:ext cx="130707" cy="871052"/>
          </a:xfrm>
          <a:prstGeom prst="straightConnector1">
            <a:avLst/>
          </a:prstGeom>
          <a:ln>
            <a:solidFill>
              <a:schemeClr val="tx2">
                <a:lumMod val="60000"/>
                <a:lumOff val="4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H="1" flipV="1">
            <a:off x="8275138" y="2856442"/>
            <a:ext cx="783066" cy="1733208"/>
          </a:xfrm>
          <a:prstGeom prst="straightConnector1">
            <a:avLst/>
          </a:prstGeom>
          <a:ln>
            <a:solidFill>
              <a:schemeClr val="tx2">
                <a:lumMod val="60000"/>
                <a:lumOff val="4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9058204" y="2925760"/>
            <a:ext cx="130707" cy="1663890"/>
          </a:xfrm>
          <a:prstGeom prst="straightConnector1">
            <a:avLst/>
          </a:prstGeom>
          <a:ln>
            <a:solidFill>
              <a:schemeClr val="tx2">
                <a:lumMod val="60000"/>
                <a:lumOff val="4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38" name="Slide Number Placeholder 2"/>
          <p:cNvSpPr>
            <a:spLocks noGrp="1"/>
          </p:cNvSpPr>
          <p:nvPr>
            <p:ph type="sldNum" sz="quarter" idx="4294967295"/>
          </p:nvPr>
        </p:nvSpPr>
        <p:spPr>
          <a:xfrm>
            <a:off x="11807879" y="6559752"/>
            <a:ext cx="375519" cy="298248"/>
          </a:xfrm>
          <a:prstGeom prst="rect">
            <a:avLst/>
          </a:prstGeom>
        </p:spPr>
        <p:txBody>
          <a:bodyPr/>
          <a:lstStyle/>
          <a:p>
            <a:pPr>
              <a:defRPr/>
            </a:pPr>
            <a:fld id="{C78A2D03-466B-4AD7-AC70-B2955EB43184}" type="slidenum">
              <a:rPr lang="en-US">
                <a:solidFill>
                  <a:schemeClr val="tx1"/>
                </a:solidFill>
              </a:rPr>
              <a:pPr>
                <a:defRPr/>
              </a:pPr>
              <a:t>11</a:t>
            </a:fld>
            <a:endParaRPr lang="en-US" dirty="0">
              <a:solidFill>
                <a:schemeClr val="tx1"/>
              </a:solidFill>
            </a:endParaRPr>
          </a:p>
        </p:txBody>
      </p:sp>
      <p:pic>
        <p:nvPicPr>
          <p:cNvPr id="35"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5688" y="2187187"/>
            <a:ext cx="2181225" cy="2181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 name="TextBox 35"/>
          <p:cNvSpPr txBox="1"/>
          <p:nvPr/>
        </p:nvSpPr>
        <p:spPr>
          <a:xfrm>
            <a:off x="6215417" y="3536834"/>
            <a:ext cx="1378193" cy="923330"/>
          </a:xfrm>
          <a:prstGeom prst="rect">
            <a:avLst/>
          </a:prstGeom>
          <a:noFill/>
        </p:spPr>
        <p:txBody>
          <a:bodyPr wrap="square">
            <a:spAutoFit/>
          </a:bodyPr>
          <a:lstStyle/>
          <a:p>
            <a:pPr>
              <a:defRPr/>
            </a:pPr>
            <a:r>
              <a:rPr lang="en-US" sz="1350" b="1" dirty="0">
                <a:solidFill>
                  <a:prstClr val="black"/>
                </a:solidFill>
                <a:latin typeface="Calibri"/>
              </a:rPr>
              <a:t>US-LARP MQXF magnet design</a:t>
            </a:r>
          </a:p>
          <a:p>
            <a:pPr>
              <a:defRPr/>
            </a:pPr>
            <a:r>
              <a:rPr lang="en-US" sz="1350" b="1" dirty="0">
                <a:solidFill>
                  <a:prstClr val="black"/>
                </a:solidFill>
                <a:latin typeface="Calibri"/>
              </a:rPr>
              <a:t>Based on Nb</a:t>
            </a:r>
            <a:r>
              <a:rPr lang="en-US" sz="1350" b="1" baseline="-25000" dirty="0">
                <a:solidFill>
                  <a:prstClr val="black"/>
                </a:solidFill>
                <a:latin typeface="Calibri"/>
              </a:rPr>
              <a:t>3</a:t>
            </a:r>
            <a:r>
              <a:rPr lang="en-US" sz="1350" b="1" dirty="0">
                <a:solidFill>
                  <a:prstClr val="black"/>
                </a:solidFill>
                <a:latin typeface="Calibri"/>
              </a:rPr>
              <a:t>Sn</a:t>
            </a:r>
          </a:p>
          <a:p>
            <a:pPr>
              <a:defRPr/>
            </a:pPr>
            <a:r>
              <a:rPr lang="en-US" sz="1350" b="1" dirty="0">
                <a:solidFill>
                  <a:prstClr val="black"/>
                </a:solidFill>
                <a:latin typeface="Calibri"/>
              </a:rPr>
              <a:t>technology</a:t>
            </a:r>
          </a:p>
        </p:txBody>
      </p:sp>
      <p:sp>
        <p:nvSpPr>
          <p:cNvPr id="4" name="TextBox 3">
            <a:extLst>
              <a:ext uri="{FF2B5EF4-FFF2-40B4-BE49-F238E27FC236}">
                <a16:creationId xmlns:a16="http://schemas.microsoft.com/office/drawing/2014/main" id="{BDA82FEB-EF26-C640-92F7-34E16159A34A}"/>
              </a:ext>
            </a:extLst>
          </p:cNvPr>
          <p:cNvSpPr txBox="1"/>
          <p:nvPr/>
        </p:nvSpPr>
        <p:spPr>
          <a:xfrm>
            <a:off x="8249553" y="4986246"/>
            <a:ext cx="2488182" cy="415498"/>
          </a:xfrm>
          <a:prstGeom prst="rect">
            <a:avLst/>
          </a:prstGeom>
          <a:noFill/>
        </p:spPr>
        <p:txBody>
          <a:bodyPr wrap="none" rtlCol="0">
            <a:spAutoFit/>
          </a:bodyPr>
          <a:lstStyle/>
          <a:p>
            <a:r>
              <a:rPr lang="en-US" sz="2100" dirty="0">
                <a:solidFill>
                  <a:srgbClr val="FF0000"/>
                </a:solidFill>
                <a:sym typeface="Wingdings" pitchFamily="2" charset="2"/>
              </a:rPr>
              <a:t> Longer magnets</a:t>
            </a:r>
            <a:endParaRPr lang="en-US" sz="2100" dirty="0">
              <a:solidFill>
                <a:srgbClr val="FF0000"/>
              </a:solidFill>
            </a:endParaRPr>
          </a:p>
        </p:txBody>
      </p:sp>
      <p:sp>
        <p:nvSpPr>
          <p:cNvPr id="37" name="Content Placeholder 2">
            <a:extLst>
              <a:ext uri="{FF2B5EF4-FFF2-40B4-BE49-F238E27FC236}">
                <a16:creationId xmlns:a16="http://schemas.microsoft.com/office/drawing/2014/main" id="{4B88B400-2830-DC47-81B9-FAED9ECE79EC}"/>
              </a:ext>
            </a:extLst>
          </p:cNvPr>
          <p:cNvSpPr txBox="1">
            <a:spLocks/>
          </p:cNvSpPr>
          <p:nvPr/>
        </p:nvSpPr>
        <p:spPr bwMode="auto">
          <a:xfrm>
            <a:off x="2251367" y="4437449"/>
            <a:ext cx="6858000" cy="49730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68558" tIns="34279" rIns="68558" bIns="34279"/>
          <a:lstStyle>
            <a:lvl1pPr>
              <a:defRPr sz="2400">
                <a:solidFill>
                  <a:schemeClr val="accent2"/>
                </a:solidFill>
                <a:latin typeface="Times New Roman" charset="0"/>
                <a:ea typeface="ＭＳ Ｐゴシック" charset="0"/>
                <a:cs typeface="ＭＳ Ｐゴシック" charset="0"/>
              </a:defRPr>
            </a:lvl1pPr>
            <a:lvl2pPr marL="742950" indent="-285750">
              <a:defRPr sz="2400">
                <a:solidFill>
                  <a:schemeClr val="accent2"/>
                </a:solidFill>
                <a:latin typeface="Times New Roman" charset="0"/>
                <a:ea typeface="ＭＳ Ｐゴシック" charset="0"/>
              </a:defRPr>
            </a:lvl2pPr>
            <a:lvl3pPr marL="1143000" indent="-228600">
              <a:defRPr sz="2400">
                <a:solidFill>
                  <a:schemeClr val="accent2"/>
                </a:solidFill>
                <a:latin typeface="Times New Roman" charset="0"/>
                <a:ea typeface="ＭＳ Ｐゴシック" charset="0"/>
              </a:defRPr>
            </a:lvl3pPr>
            <a:lvl4pPr marL="1600200" indent="-228600">
              <a:defRPr sz="2400">
                <a:solidFill>
                  <a:schemeClr val="accent2"/>
                </a:solidFill>
                <a:latin typeface="Times New Roman" charset="0"/>
                <a:ea typeface="ＭＳ Ｐゴシック" charset="0"/>
              </a:defRPr>
            </a:lvl4pPr>
            <a:lvl5pPr marL="2057400" indent="-228600">
              <a:defRPr sz="2400">
                <a:solidFill>
                  <a:schemeClr val="accent2"/>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accent2"/>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accent2"/>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accent2"/>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accent2"/>
                </a:solidFill>
                <a:latin typeface="Times New Roman" charset="0"/>
                <a:ea typeface="ＭＳ Ｐゴシック" charset="0"/>
              </a:defRPr>
            </a:lvl9pPr>
          </a:lstStyle>
          <a:p>
            <a:pPr algn="l">
              <a:spcBef>
                <a:spcPct val="20000"/>
              </a:spcBef>
              <a:buClr>
                <a:schemeClr val="accent1"/>
              </a:buClr>
              <a:buSzPct val="65000"/>
            </a:pPr>
            <a:r>
              <a:rPr lang="en-US" sz="1500" dirty="0">
                <a:solidFill>
                  <a:srgbClr val="5BC1E6"/>
                </a:solidFill>
                <a:latin typeface="Arial" charset="0"/>
                <a:sym typeface="Wingdings" pitchFamily="2" charset="2"/>
              </a:rPr>
              <a:t></a:t>
            </a:r>
            <a:r>
              <a:rPr lang="en-US" dirty="0">
                <a:solidFill>
                  <a:srgbClr val="008000"/>
                </a:solidFill>
                <a:latin typeface="Arial" charset="0"/>
                <a:sym typeface="Wingdings" pitchFamily="2" charset="2"/>
              </a:rPr>
              <a:t>  </a:t>
            </a:r>
            <a:r>
              <a:rPr lang="en-US" dirty="0">
                <a:solidFill>
                  <a:srgbClr val="008000"/>
                </a:solidFill>
                <a:latin typeface="Arial" charset="0"/>
                <a:sym typeface="Wingdings"/>
              </a:rPr>
              <a:t>New, brittle superconductor!</a:t>
            </a:r>
            <a:endParaRPr lang="en-US" baseline="30000" dirty="0">
              <a:solidFill>
                <a:srgbClr val="000090"/>
              </a:solidFill>
              <a:latin typeface="Arial" charset="0"/>
            </a:endParaRPr>
          </a:p>
        </p:txBody>
      </p:sp>
      <p:sp>
        <p:nvSpPr>
          <p:cNvPr id="34" name="Content Placeholder 2">
            <a:extLst>
              <a:ext uri="{FF2B5EF4-FFF2-40B4-BE49-F238E27FC236}">
                <a16:creationId xmlns:a16="http://schemas.microsoft.com/office/drawing/2014/main" id="{2A3B1139-8F30-1446-9AC9-E88E17DDF008}"/>
              </a:ext>
            </a:extLst>
          </p:cNvPr>
          <p:cNvSpPr txBox="1">
            <a:spLocks/>
          </p:cNvSpPr>
          <p:nvPr/>
        </p:nvSpPr>
        <p:spPr bwMode="auto">
          <a:xfrm>
            <a:off x="2254767" y="4419905"/>
            <a:ext cx="6858000" cy="49730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68558" tIns="34279" rIns="68558" bIns="34279"/>
          <a:lstStyle>
            <a:lvl1pPr>
              <a:defRPr sz="2400">
                <a:solidFill>
                  <a:schemeClr val="accent2"/>
                </a:solidFill>
                <a:latin typeface="Times New Roman" charset="0"/>
                <a:ea typeface="ＭＳ Ｐゴシック" charset="0"/>
                <a:cs typeface="ＭＳ Ｐゴシック" charset="0"/>
              </a:defRPr>
            </a:lvl1pPr>
            <a:lvl2pPr marL="742950" indent="-285750">
              <a:defRPr sz="2400">
                <a:solidFill>
                  <a:schemeClr val="accent2"/>
                </a:solidFill>
                <a:latin typeface="Times New Roman" charset="0"/>
                <a:ea typeface="ＭＳ Ｐゴシック" charset="0"/>
              </a:defRPr>
            </a:lvl2pPr>
            <a:lvl3pPr marL="1143000" indent="-228600">
              <a:defRPr sz="2400">
                <a:solidFill>
                  <a:schemeClr val="accent2"/>
                </a:solidFill>
                <a:latin typeface="Times New Roman" charset="0"/>
                <a:ea typeface="ＭＳ Ｐゴシック" charset="0"/>
              </a:defRPr>
            </a:lvl3pPr>
            <a:lvl4pPr marL="1600200" indent="-228600">
              <a:defRPr sz="2400">
                <a:solidFill>
                  <a:schemeClr val="accent2"/>
                </a:solidFill>
                <a:latin typeface="Times New Roman" charset="0"/>
                <a:ea typeface="ＭＳ Ｐゴシック" charset="0"/>
              </a:defRPr>
            </a:lvl4pPr>
            <a:lvl5pPr marL="2057400" indent="-228600">
              <a:defRPr sz="2400">
                <a:solidFill>
                  <a:schemeClr val="accent2"/>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accent2"/>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accent2"/>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accent2"/>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accent2"/>
                </a:solidFill>
                <a:latin typeface="Times New Roman" charset="0"/>
                <a:ea typeface="ＭＳ Ｐゴシック" charset="0"/>
              </a:defRPr>
            </a:lvl9pPr>
          </a:lstStyle>
          <a:p>
            <a:pPr algn="l">
              <a:spcBef>
                <a:spcPct val="20000"/>
              </a:spcBef>
              <a:buClr>
                <a:schemeClr val="accent1"/>
              </a:buClr>
              <a:buSzPct val="65000"/>
            </a:pPr>
            <a:r>
              <a:rPr lang="en-US" sz="1500" dirty="0">
                <a:solidFill>
                  <a:srgbClr val="5BC1E6"/>
                </a:solidFill>
                <a:latin typeface="Arial" charset="0"/>
                <a:sym typeface="Wingdings" pitchFamily="2" charset="2"/>
              </a:rPr>
              <a:t></a:t>
            </a:r>
            <a:r>
              <a:rPr lang="en-US" dirty="0">
                <a:solidFill>
                  <a:srgbClr val="008000"/>
                </a:solidFill>
                <a:latin typeface="Arial" charset="0"/>
                <a:sym typeface="Wingdings" pitchFamily="2" charset="2"/>
              </a:rPr>
              <a:t>  </a:t>
            </a:r>
            <a:r>
              <a:rPr lang="en-US" dirty="0">
                <a:solidFill>
                  <a:srgbClr val="008000"/>
                </a:solidFill>
                <a:latin typeface="Arial" charset="0"/>
                <a:sym typeface="Wingdings"/>
              </a:rPr>
              <a:t>New magnet technology!</a:t>
            </a:r>
            <a:endParaRPr lang="en-US" baseline="30000" dirty="0">
              <a:solidFill>
                <a:srgbClr val="000090"/>
              </a:solidFill>
              <a:latin typeface="Arial" charset="0"/>
            </a:endParaRPr>
          </a:p>
        </p:txBody>
      </p:sp>
      <p:sp>
        <p:nvSpPr>
          <p:cNvPr id="3" name="Rounded Rectangle 2">
            <a:extLst>
              <a:ext uri="{FF2B5EF4-FFF2-40B4-BE49-F238E27FC236}">
                <a16:creationId xmlns:a16="http://schemas.microsoft.com/office/drawing/2014/main" id="{2D440885-E291-FE40-BA1C-04A85AFECAD9}"/>
              </a:ext>
            </a:extLst>
          </p:cNvPr>
          <p:cNvSpPr/>
          <p:nvPr/>
        </p:nvSpPr>
        <p:spPr>
          <a:xfrm>
            <a:off x="2632177" y="3800567"/>
            <a:ext cx="3491090" cy="1178058"/>
          </a:xfrm>
          <a:prstGeom prst="roundRect">
            <a:avLst/>
          </a:prstGeom>
          <a:noFill/>
          <a:ln w="635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40" name="TextBox 39">
            <a:extLst>
              <a:ext uri="{FF2B5EF4-FFF2-40B4-BE49-F238E27FC236}">
                <a16:creationId xmlns:a16="http://schemas.microsoft.com/office/drawing/2014/main" id="{368C7247-2AA1-CE47-A307-0BAC22D4F868}"/>
              </a:ext>
            </a:extLst>
          </p:cNvPr>
          <p:cNvSpPr txBox="1"/>
          <p:nvPr/>
        </p:nvSpPr>
        <p:spPr>
          <a:xfrm>
            <a:off x="8863321" y="5350381"/>
            <a:ext cx="3055645" cy="415498"/>
          </a:xfrm>
          <a:prstGeom prst="rect">
            <a:avLst/>
          </a:prstGeom>
          <a:noFill/>
        </p:spPr>
        <p:txBody>
          <a:bodyPr wrap="none" rtlCol="0">
            <a:spAutoFit/>
          </a:bodyPr>
          <a:lstStyle/>
          <a:p>
            <a:r>
              <a:rPr lang="en-US" sz="2100" dirty="0">
                <a:solidFill>
                  <a:srgbClr val="FF0000"/>
                </a:solidFill>
                <a:sym typeface="Wingdings" pitchFamily="2" charset="2"/>
              </a:rPr>
              <a:t> New Superconductor</a:t>
            </a:r>
            <a:endParaRPr lang="en-US" sz="2100" dirty="0">
              <a:solidFill>
                <a:srgbClr val="FF0000"/>
              </a:solidFill>
            </a:endParaRPr>
          </a:p>
        </p:txBody>
      </p:sp>
      <p:sp>
        <p:nvSpPr>
          <p:cNvPr id="5" name="Footer Placeholder 2">
            <a:extLst>
              <a:ext uri="{FF2B5EF4-FFF2-40B4-BE49-F238E27FC236}">
                <a16:creationId xmlns:a16="http://schemas.microsoft.com/office/drawing/2014/main" id="{88C8FEF3-7BEC-A8CC-C58E-3378EF792A57}"/>
              </a:ext>
            </a:extLst>
          </p:cNvPr>
          <p:cNvSpPr>
            <a:spLocks noGrp="1"/>
          </p:cNvSpPr>
          <p:nvPr>
            <p:ph type="ftr" sz="quarter" idx="11"/>
          </p:nvPr>
        </p:nvSpPr>
        <p:spPr>
          <a:xfrm>
            <a:off x="4749000" y="6374653"/>
            <a:ext cx="6627000" cy="360000"/>
          </a:xfrm>
        </p:spPr>
        <p:txBody>
          <a:bodyPr/>
          <a:lstStyle/>
          <a:p>
            <a:r>
              <a:rPr lang="en-GB" noProof="0"/>
              <a:t>Lessons from HL-LHC for future projects - B. Di Girolamo</a:t>
            </a:r>
            <a:endParaRPr lang="en-GB" noProof="0" dirty="0"/>
          </a:p>
        </p:txBody>
      </p:sp>
    </p:spTree>
    <p:extLst>
      <p:ext uri="{BB962C8B-B14F-4D97-AF65-F5344CB8AC3E}">
        <p14:creationId xmlns:p14="http://schemas.microsoft.com/office/powerpoint/2010/main" val="2804093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1"/>
                                        </p:tgtEl>
                                        <p:attrNameLst>
                                          <p:attrName>style.visibility</p:attrName>
                                        </p:attrNameLst>
                                      </p:cBhvr>
                                      <p:to>
                                        <p:strVal val="visible"/>
                                      </p:to>
                                    </p:set>
                                  </p:childTnLst>
                                </p:cTn>
                              </p:par>
                            </p:childTnLst>
                          </p:cTn>
                        </p:par>
                        <p:par>
                          <p:cTn id="10" fill="hold">
                            <p:stCondLst>
                              <p:cond delay="0"/>
                            </p:stCondLst>
                            <p:childTnLst>
                              <p:par>
                                <p:cTn id="11" presetID="9"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childTnLst>
                          </p:cTn>
                        </p:par>
                        <p:par>
                          <p:cTn id="14" fill="hold">
                            <p:stCondLst>
                              <p:cond delay="500"/>
                            </p:stCondLst>
                            <p:childTnLst>
                              <p:par>
                                <p:cTn id="15" presetID="9" presetClass="entr" presetSubtype="0" fill="hold" grpId="0" nodeType="after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dissolve">
                                      <p:cBhvr>
                                        <p:cTn id="17" dur="500"/>
                                        <p:tgtEl>
                                          <p:spTgt spid="40"/>
                                        </p:tgtEl>
                                      </p:cBhvr>
                                    </p:animEffect>
                                  </p:childTnLst>
                                </p:cTn>
                              </p:par>
                            </p:childTnLst>
                          </p:cTn>
                        </p:par>
                        <p:par>
                          <p:cTn id="18" fill="hold">
                            <p:stCondLst>
                              <p:cond delay="1000"/>
                            </p:stCondLst>
                            <p:childTnLst>
                              <p:par>
                                <p:cTn id="19" presetID="9" presetClass="entr" presetSubtype="0" fill="hold" grpId="0" nodeType="after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dissolve">
                                      <p:cBhvr>
                                        <p:cTn id="21" dur="5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childTnLst>
                                </p:cTn>
                              </p:par>
                              <p:par>
                                <p:cTn id="26" presetID="9" presetClass="entr" presetSubtype="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dissolve">
                                      <p:cBhvr>
                                        <p:cTn id="28" dur="500"/>
                                        <p:tgtEl>
                                          <p:spTgt spid="3"/>
                                        </p:tgtEl>
                                      </p:cBhvr>
                                    </p:animEffect>
                                  </p:childTnLst>
                                </p:cTn>
                              </p:par>
                              <p:par>
                                <p:cTn id="29" presetID="9" presetClass="entr" presetSubtype="0"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dissolve">
                                      <p:cBhvr>
                                        <p:cTn id="31" dur="500"/>
                                        <p:tgtEl>
                                          <p:spTgt spid="35"/>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dissolve">
                                      <p:cBhvr>
                                        <p:cTn id="3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3" grpId="0" animBg="1"/>
      <p:bldP spid="36" grpId="0"/>
      <p:bldP spid="4" grpId="0"/>
      <p:bldP spid="37" grpId="0" animBg="1"/>
      <p:bldP spid="34" grpId="0" animBg="1"/>
      <p:bldP spid="3" grpId="0" animBg="1"/>
      <p:bldP spid="4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83A4A-BBD6-41D3-63EB-E735AF61EC18}"/>
              </a:ext>
            </a:extLst>
          </p:cNvPr>
          <p:cNvSpPr>
            <a:spLocks noGrp="1"/>
          </p:cNvSpPr>
          <p:nvPr>
            <p:ph type="title"/>
          </p:nvPr>
        </p:nvSpPr>
        <p:spPr/>
        <p:txBody>
          <a:bodyPr/>
          <a:lstStyle/>
          <a:p>
            <a:r>
              <a:rPr lang="en-US" dirty="0"/>
              <a:t>WP3 Magnet Scope</a:t>
            </a:r>
            <a:endParaRPr lang="en-GB" dirty="0"/>
          </a:p>
        </p:txBody>
      </p:sp>
      <p:sp>
        <p:nvSpPr>
          <p:cNvPr id="4" name="Footer Placeholder 3">
            <a:extLst>
              <a:ext uri="{FF2B5EF4-FFF2-40B4-BE49-F238E27FC236}">
                <a16:creationId xmlns:a16="http://schemas.microsoft.com/office/drawing/2014/main" id="{43C4836A-0A99-A735-8EAB-77D7DE1DC7F5}"/>
              </a:ext>
            </a:extLst>
          </p:cNvPr>
          <p:cNvSpPr>
            <a:spLocks noGrp="1"/>
          </p:cNvSpPr>
          <p:nvPr>
            <p:ph type="ftr" sz="quarter" idx="11"/>
          </p:nvPr>
        </p:nvSpPr>
        <p:spPr/>
        <p:txBody>
          <a:bodyPr/>
          <a:lstStyle/>
          <a:p>
            <a:r>
              <a:rPr lang="es-ES"/>
              <a:t>Lessons from HL-LHC for future projects - B. Di Girolamo</a:t>
            </a:r>
            <a:endParaRPr lang="en-GB" dirty="0"/>
          </a:p>
        </p:txBody>
      </p:sp>
      <p:sp>
        <p:nvSpPr>
          <p:cNvPr id="5" name="Slide Number Placeholder 4">
            <a:extLst>
              <a:ext uri="{FF2B5EF4-FFF2-40B4-BE49-F238E27FC236}">
                <a16:creationId xmlns:a16="http://schemas.microsoft.com/office/drawing/2014/main" id="{143B5E82-8070-3287-FADC-8772E61D0BB0}"/>
              </a:ext>
            </a:extLst>
          </p:cNvPr>
          <p:cNvSpPr>
            <a:spLocks noGrp="1"/>
          </p:cNvSpPr>
          <p:nvPr>
            <p:ph type="sldNum" sz="quarter" idx="12"/>
          </p:nvPr>
        </p:nvSpPr>
        <p:spPr/>
        <p:txBody>
          <a:bodyPr/>
          <a:lstStyle/>
          <a:p>
            <a:fld id="{BFDCA1C4-9514-7B4F-976F-D92F7E296653}" type="slidenum">
              <a:rPr lang="fr-FR" smtClean="0"/>
              <a:pPr/>
              <a:t>12</a:t>
            </a:fld>
            <a:endParaRPr lang="fr-FR"/>
          </a:p>
        </p:txBody>
      </p:sp>
      <p:pic>
        <p:nvPicPr>
          <p:cNvPr id="6" name="Picture 4">
            <a:extLst>
              <a:ext uri="{FF2B5EF4-FFF2-40B4-BE49-F238E27FC236}">
                <a16:creationId xmlns:a16="http://schemas.microsoft.com/office/drawing/2014/main" id="{121EDC1F-222C-6558-89DB-9E91B201B309}"/>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a:ext>
            </a:extLst>
          </a:blip>
          <a:srcRect/>
          <a:stretch>
            <a:fillRect/>
          </a:stretch>
        </p:blipFill>
        <p:spPr bwMode="auto">
          <a:xfrm>
            <a:off x="5834386" y="1221904"/>
            <a:ext cx="6228014" cy="4681134"/>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2">
            <a:extLst>
              <a:ext uri="{FF2B5EF4-FFF2-40B4-BE49-F238E27FC236}">
                <a16:creationId xmlns:a16="http://schemas.microsoft.com/office/drawing/2014/main" id="{1BC206BA-F1DC-0C75-473F-45F1D86E41A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211158"/>
            <a:ext cx="5759530" cy="1760855"/>
          </a:xfrm>
          <a:prstGeom prst="rect">
            <a:avLst/>
          </a:prstGeom>
          <a:noFill/>
          <a:extLst>
            <a:ext uri="{909E8E84-426E-40dd-AFC4-6F175D3DCCD1}">
              <a14:hiddenFill xmlns:a14="http://schemas.microsoft.com/office/drawing/2010/main" xmlns="">
                <a:solidFill>
                  <a:srgbClr val="FFFFFF"/>
                </a:solidFill>
              </a14:hiddenFill>
            </a:ext>
          </a:extLst>
        </p:spPr>
      </p:pic>
      <p:sp>
        <p:nvSpPr>
          <p:cNvPr id="8" name="Content Placeholder 2">
            <a:extLst>
              <a:ext uri="{FF2B5EF4-FFF2-40B4-BE49-F238E27FC236}">
                <a16:creationId xmlns:a16="http://schemas.microsoft.com/office/drawing/2014/main" id="{7AFC032C-60C1-B676-1BCD-135451BD9548}"/>
              </a:ext>
            </a:extLst>
          </p:cNvPr>
          <p:cNvSpPr txBox="1">
            <a:spLocks/>
          </p:cNvSpPr>
          <p:nvPr/>
        </p:nvSpPr>
        <p:spPr>
          <a:xfrm>
            <a:off x="361778" y="1427998"/>
            <a:ext cx="5472608" cy="2783160"/>
          </a:xfrm>
          <a:prstGeom prst="rect">
            <a:avLst/>
          </a:prstGeom>
        </p:spPr>
        <p:txBody>
          <a:bodyPr vert="horz" lIns="0" tIns="0" rIns="0" bIns="0" rtlCol="0">
            <a:normAutofit fontScale="85000" lnSpcReduction="10000"/>
          </a:bodyPr>
          <a:lstStyle>
            <a:lvl1pPr marL="342900" indent="-342900" algn="l" defTabSz="457200" rtl="0" eaLnBrk="1" latinLnBrk="0" hangingPunct="1">
              <a:spcBef>
                <a:spcPct val="20000"/>
              </a:spcBef>
              <a:buClr>
                <a:schemeClr val="accent6"/>
              </a:buClr>
              <a:buFont typeface="Wingdings" charset="2"/>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2000" dirty="0"/>
              <a:t>Design, engineering, construction, test and installation the </a:t>
            </a:r>
            <a:r>
              <a:rPr lang="en-GB" sz="2000" dirty="0">
                <a:solidFill>
                  <a:schemeClr val="bg2"/>
                </a:solidFill>
              </a:rPr>
              <a:t>Insertion Region (IR) magnets </a:t>
            </a:r>
            <a:r>
              <a:rPr lang="en-GB" sz="2000" dirty="0"/>
              <a:t>of IR1 and IR5 for the HL-LHC upgrade. </a:t>
            </a:r>
          </a:p>
          <a:p>
            <a:pPr lvl="1"/>
            <a:r>
              <a:rPr lang="en-US" sz="1700" dirty="0">
                <a:solidFill>
                  <a:schemeClr val="bg2"/>
                </a:solidFill>
              </a:rPr>
              <a:t>Q1/Q3 </a:t>
            </a:r>
            <a:r>
              <a:rPr lang="en-US" sz="1700" dirty="0" err="1"/>
              <a:t>cryomagnets</a:t>
            </a:r>
            <a:r>
              <a:rPr lang="en-US" sz="1700" dirty="0"/>
              <a:t>: from AUP (US)</a:t>
            </a:r>
          </a:p>
          <a:p>
            <a:pPr lvl="1"/>
            <a:r>
              <a:rPr lang="en-US" sz="1700" dirty="0">
                <a:solidFill>
                  <a:schemeClr val="bg2"/>
                </a:solidFill>
              </a:rPr>
              <a:t>Q2: </a:t>
            </a:r>
            <a:r>
              <a:rPr lang="en-US" sz="1700" dirty="0"/>
              <a:t>from CERN</a:t>
            </a:r>
          </a:p>
          <a:p>
            <a:pPr lvl="1"/>
            <a:r>
              <a:rPr lang="en-US" sz="1700" dirty="0">
                <a:solidFill>
                  <a:schemeClr val="bg2"/>
                </a:solidFill>
              </a:rPr>
              <a:t>MCBXF</a:t>
            </a:r>
            <a:r>
              <a:rPr lang="en-US" sz="1700" dirty="0"/>
              <a:t> nested corrector magnets: from CIEMAT (Spain)</a:t>
            </a:r>
          </a:p>
          <a:p>
            <a:pPr lvl="1"/>
            <a:r>
              <a:rPr lang="en-US" sz="1700" dirty="0">
                <a:solidFill>
                  <a:schemeClr val="bg2"/>
                </a:solidFill>
              </a:rPr>
              <a:t>HO corrector </a:t>
            </a:r>
            <a:r>
              <a:rPr lang="en-US" sz="1700" dirty="0"/>
              <a:t>magnets: from INFN-LASA (Italy) [completed]</a:t>
            </a:r>
          </a:p>
          <a:p>
            <a:pPr lvl="1"/>
            <a:r>
              <a:rPr lang="en-US" sz="1700" dirty="0">
                <a:solidFill>
                  <a:schemeClr val="bg2"/>
                </a:solidFill>
              </a:rPr>
              <a:t>D1 </a:t>
            </a:r>
            <a:r>
              <a:rPr lang="en-US" sz="1700" dirty="0"/>
              <a:t>cold masses: from KEK (Japan)</a:t>
            </a:r>
          </a:p>
          <a:p>
            <a:pPr lvl="1"/>
            <a:r>
              <a:rPr lang="en-US" sz="1700" dirty="0">
                <a:solidFill>
                  <a:schemeClr val="bg2"/>
                </a:solidFill>
              </a:rPr>
              <a:t>D2 </a:t>
            </a:r>
            <a:r>
              <a:rPr lang="en-US" sz="1700" dirty="0"/>
              <a:t>magnets: from INFN-Ge (Italy)</a:t>
            </a:r>
          </a:p>
          <a:p>
            <a:pPr lvl="1"/>
            <a:r>
              <a:rPr lang="en-US" sz="1700" dirty="0">
                <a:solidFill>
                  <a:schemeClr val="bg2"/>
                </a:solidFill>
              </a:rPr>
              <a:t>D2</a:t>
            </a:r>
            <a:r>
              <a:rPr lang="en-US" sz="1700" dirty="0"/>
              <a:t> corrector magnets: from IHEP (China)</a:t>
            </a:r>
          </a:p>
          <a:p>
            <a:pPr lvl="1"/>
            <a:r>
              <a:rPr lang="en-US" sz="1700" dirty="0">
                <a:solidFill>
                  <a:schemeClr val="bg2"/>
                </a:solidFill>
              </a:rPr>
              <a:t>DCM: </a:t>
            </a:r>
            <a:r>
              <a:rPr lang="en-US" sz="1700" dirty="0"/>
              <a:t>from CERN</a:t>
            </a:r>
          </a:p>
          <a:p>
            <a:endParaRPr lang="en-GB" sz="2000" dirty="0"/>
          </a:p>
        </p:txBody>
      </p:sp>
      <p:cxnSp>
        <p:nvCxnSpPr>
          <p:cNvPr id="9" name="Straight Connector 8">
            <a:extLst>
              <a:ext uri="{FF2B5EF4-FFF2-40B4-BE49-F238E27FC236}">
                <a16:creationId xmlns:a16="http://schemas.microsoft.com/office/drawing/2014/main" id="{59B3032B-5E7C-D942-2D76-8EAFB6147EB0}"/>
              </a:ext>
            </a:extLst>
          </p:cNvPr>
          <p:cNvCxnSpPr/>
          <p:nvPr/>
        </p:nvCxnSpPr>
        <p:spPr>
          <a:xfrm>
            <a:off x="9912424" y="4581128"/>
            <a:ext cx="1872208" cy="1224136"/>
          </a:xfrm>
          <a:prstGeom prst="line">
            <a:avLst/>
          </a:prstGeom>
          <a:ln w="6350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761870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AD3DE-EEE4-E3BB-D9B7-AF4E3E56924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43A194A-2041-0020-EF81-444FC6A74F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689" b="16884"/>
          <a:stretch/>
        </p:blipFill>
        <p:spPr bwMode="auto">
          <a:xfrm>
            <a:off x="7994684" y="583858"/>
            <a:ext cx="4161849" cy="2693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a:extLst>
              <a:ext uri="{FF2B5EF4-FFF2-40B4-BE49-F238E27FC236}">
                <a16:creationId xmlns:a16="http://schemas.microsoft.com/office/drawing/2014/main" id="{C00702F6-3D77-6DDA-0CB9-289264566A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291" r="6490"/>
          <a:stretch/>
        </p:blipFill>
        <p:spPr bwMode="auto">
          <a:xfrm>
            <a:off x="3014512" y="3312950"/>
            <a:ext cx="3257447" cy="3207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a:extLst>
              <a:ext uri="{FF2B5EF4-FFF2-40B4-BE49-F238E27FC236}">
                <a16:creationId xmlns:a16="http://schemas.microsoft.com/office/drawing/2014/main" id="{1FAB8599-DD4F-CEE6-C19B-2EB70C62BCD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170" t="5256" r="30642"/>
          <a:stretch/>
        </p:blipFill>
        <p:spPr bwMode="auto">
          <a:xfrm>
            <a:off x="6283358" y="3309923"/>
            <a:ext cx="2688587" cy="3227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a:extLst>
              <a:ext uri="{FF2B5EF4-FFF2-40B4-BE49-F238E27FC236}">
                <a16:creationId xmlns:a16="http://schemas.microsoft.com/office/drawing/2014/main" id="{50BD0F8C-EB4F-4438-E245-825921F82EE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639" t="6729" r="16125" b="9129"/>
          <a:stretch/>
        </p:blipFill>
        <p:spPr bwMode="auto">
          <a:xfrm>
            <a:off x="9015283" y="3312950"/>
            <a:ext cx="3116981" cy="3224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5DEB28D-F9E2-DF39-8328-4FF4DD3C715B}"/>
              </a:ext>
            </a:extLst>
          </p:cNvPr>
          <p:cNvSpPr>
            <a:spLocks noGrp="1"/>
          </p:cNvSpPr>
          <p:nvPr>
            <p:ph type="title"/>
          </p:nvPr>
        </p:nvSpPr>
        <p:spPr>
          <a:xfrm>
            <a:off x="737950" y="646999"/>
            <a:ext cx="10800000" cy="890390"/>
          </a:xfrm>
        </p:spPr>
        <p:txBody>
          <a:bodyPr/>
          <a:lstStyle/>
          <a:p>
            <a:r>
              <a:rPr lang="en-US" dirty="0"/>
              <a:t>Q2 – Overall status</a:t>
            </a:r>
            <a:endParaRPr lang="en-GB" dirty="0"/>
          </a:p>
        </p:txBody>
      </p:sp>
      <p:sp>
        <p:nvSpPr>
          <p:cNvPr id="5" name="Slide Number Placeholder 4">
            <a:extLst>
              <a:ext uri="{FF2B5EF4-FFF2-40B4-BE49-F238E27FC236}">
                <a16:creationId xmlns:a16="http://schemas.microsoft.com/office/drawing/2014/main" id="{7A78E210-4F34-BA69-2D15-B04CB0630993}"/>
              </a:ext>
            </a:extLst>
          </p:cNvPr>
          <p:cNvSpPr>
            <a:spLocks noGrp="1"/>
          </p:cNvSpPr>
          <p:nvPr>
            <p:ph type="sldNum" sz="quarter" idx="4"/>
          </p:nvPr>
        </p:nvSpPr>
        <p:spPr>
          <a:xfrm>
            <a:off x="11107546" y="6119887"/>
            <a:ext cx="681254" cy="365125"/>
          </a:xfrm>
          <a:prstGeom prst="rect">
            <a:avLst/>
          </a:prstGeom>
        </p:spPr>
        <p:txBody>
          <a:bodyPr vert="horz" lIns="0" tIns="0" rIns="0" bIns="0" rtlCol="0" anchor="ctr"/>
          <a:lstStyle>
            <a:defPPr>
              <a:defRPr lang="fr-FR"/>
            </a:defPPr>
            <a:lvl1pPr marL="0" algn="r" defTabSz="914400" rtl="0" eaLnBrk="1" latinLnBrk="0" hangingPunct="1">
              <a:defRPr sz="85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6B5EA5A-BC32-A742-B11B-8E7414D5B535}" type="slidenum">
              <a:rPr lang="en-US" smtClean="0"/>
              <a:pPr algn="ctr"/>
              <a:t>13</a:t>
            </a:fld>
            <a:endParaRPr lang="en-US" dirty="0"/>
          </a:p>
        </p:txBody>
      </p:sp>
      <p:pic>
        <p:nvPicPr>
          <p:cNvPr id="10" name="Picture 7">
            <a:extLst>
              <a:ext uri="{FF2B5EF4-FFF2-40B4-BE49-F238E27FC236}">
                <a16:creationId xmlns:a16="http://schemas.microsoft.com/office/drawing/2014/main" id="{A76B1DCE-3052-0095-3DFD-4FF61730FF0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9876"/>
          <a:stretch/>
        </p:blipFill>
        <p:spPr bwMode="auto">
          <a:xfrm>
            <a:off x="0" y="583858"/>
            <a:ext cx="3994475" cy="27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5086D991-C427-26E7-246E-949AB407857C}"/>
              </a:ext>
            </a:extLst>
          </p:cNvPr>
          <p:cNvSpPr txBox="1"/>
          <p:nvPr/>
        </p:nvSpPr>
        <p:spPr>
          <a:xfrm>
            <a:off x="75507" y="2931017"/>
            <a:ext cx="3843431" cy="276999"/>
          </a:xfrm>
          <a:prstGeom prst="rect">
            <a:avLst/>
          </a:prstGeom>
          <a:solidFill>
            <a:schemeClr val="bg1"/>
          </a:solidFill>
        </p:spPr>
        <p:txBody>
          <a:bodyPr wrap="square" rtlCol="0">
            <a:spAutoFit/>
          </a:bodyPr>
          <a:lstStyle/>
          <a:p>
            <a:r>
              <a:rPr lang="en-US" sz="1200" dirty="0"/>
              <a:t>MQXFBP2: being prepared for the HL-LHC string</a:t>
            </a:r>
            <a:endParaRPr lang="en-GB" sz="1200" dirty="0"/>
          </a:p>
        </p:txBody>
      </p:sp>
      <p:sp>
        <p:nvSpPr>
          <p:cNvPr id="13" name="TextBox 12">
            <a:extLst>
              <a:ext uri="{FF2B5EF4-FFF2-40B4-BE49-F238E27FC236}">
                <a16:creationId xmlns:a16="http://schemas.microsoft.com/office/drawing/2014/main" id="{4A521673-AEDD-D6C0-9F85-32E45424B5CE}"/>
              </a:ext>
            </a:extLst>
          </p:cNvPr>
          <p:cNvSpPr txBox="1"/>
          <p:nvPr/>
        </p:nvSpPr>
        <p:spPr>
          <a:xfrm>
            <a:off x="9364515" y="2930211"/>
            <a:ext cx="1824538" cy="276999"/>
          </a:xfrm>
          <a:prstGeom prst="rect">
            <a:avLst/>
          </a:prstGeom>
          <a:solidFill>
            <a:schemeClr val="bg1"/>
          </a:solidFill>
        </p:spPr>
        <p:txBody>
          <a:bodyPr wrap="none" rtlCol="0">
            <a:spAutoFit/>
          </a:bodyPr>
          <a:lstStyle/>
          <a:p>
            <a:r>
              <a:rPr lang="en-US" sz="1200" dirty="0"/>
              <a:t>MQXFB03: test ongoing</a:t>
            </a:r>
          </a:p>
        </p:txBody>
      </p:sp>
      <p:pic>
        <p:nvPicPr>
          <p:cNvPr id="14" name="Picture 13" descr="A large machine in a factory&#10;&#10;Description automatically generated">
            <a:extLst>
              <a:ext uri="{FF2B5EF4-FFF2-40B4-BE49-F238E27FC236}">
                <a16:creationId xmlns:a16="http://schemas.microsoft.com/office/drawing/2014/main" id="{8D63154F-94F5-1AC3-0225-895DD0CEDC90}"/>
              </a:ext>
            </a:extLst>
          </p:cNvPr>
          <p:cNvPicPr>
            <a:picLocks noChangeAspect="1"/>
          </p:cNvPicPr>
          <p:nvPr/>
        </p:nvPicPr>
        <p:blipFill rotWithShape="1">
          <a:blip r:embed="rId7"/>
          <a:srcRect l="7282" t="20601" r="27129" b="18810"/>
          <a:stretch/>
        </p:blipFill>
        <p:spPr>
          <a:xfrm>
            <a:off x="4065084" y="583858"/>
            <a:ext cx="3897000" cy="2700000"/>
          </a:xfrm>
          <a:prstGeom prst="rect">
            <a:avLst/>
          </a:prstGeom>
        </p:spPr>
      </p:pic>
      <p:sp>
        <p:nvSpPr>
          <p:cNvPr id="15" name="TextBox 14">
            <a:extLst>
              <a:ext uri="{FF2B5EF4-FFF2-40B4-BE49-F238E27FC236}">
                <a16:creationId xmlns:a16="http://schemas.microsoft.com/office/drawing/2014/main" id="{639E4B36-B7AD-60EF-D056-1A086B549AFE}"/>
              </a:ext>
            </a:extLst>
          </p:cNvPr>
          <p:cNvSpPr txBox="1"/>
          <p:nvPr/>
        </p:nvSpPr>
        <p:spPr>
          <a:xfrm>
            <a:off x="4407106" y="2931017"/>
            <a:ext cx="2396810" cy="276999"/>
          </a:xfrm>
          <a:prstGeom prst="rect">
            <a:avLst/>
          </a:prstGeom>
          <a:solidFill>
            <a:schemeClr val="bg1"/>
          </a:solidFill>
        </p:spPr>
        <p:txBody>
          <a:bodyPr wrap="none" rtlCol="0">
            <a:spAutoFit/>
          </a:bodyPr>
          <a:lstStyle/>
          <a:p>
            <a:r>
              <a:rPr lang="en-US" sz="1200" dirty="0"/>
              <a:t>MQXFBP3: in the HL-LHC string</a:t>
            </a:r>
            <a:endParaRPr lang="en-GB" sz="1200" dirty="0"/>
          </a:p>
        </p:txBody>
      </p:sp>
      <p:sp>
        <p:nvSpPr>
          <p:cNvPr id="16" name="TextBox 15">
            <a:extLst>
              <a:ext uri="{FF2B5EF4-FFF2-40B4-BE49-F238E27FC236}">
                <a16:creationId xmlns:a16="http://schemas.microsoft.com/office/drawing/2014/main" id="{4B725DB3-6AED-C26E-67EB-3988AFCF96AE}"/>
              </a:ext>
            </a:extLst>
          </p:cNvPr>
          <p:cNvSpPr txBox="1"/>
          <p:nvPr/>
        </p:nvSpPr>
        <p:spPr>
          <a:xfrm>
            <a:off x="9465493" y="5896575"/>
            <a:ext cx="2284600" cy="276999"/>
          </a:xfrm>
          <a:prstGeom prst="rect">
            <a:avLst/>
          </a:prstGeom>
          <a:solidFill>
            <a:schemeClr val="bg1"/>
          </a:solidFill>
        </p:spPr>
        <p:txBody>
          <a:bodyPr wrap="none" rtlCol="0">
            <a:spAutoFit/>
          </a:bodyPr>
          <a:lstStyle/>
          <a:p>
            <a:r>
              <a:rPr lang="en-US" sz="1200" dirty="0"/>
              <a:t>MQXFB08: magnet assembled</a:t>
            </a:r>
            <a:endParaRPr lang="en-GB" sz="1200" dirty="0"/>
          </a:p>
        </p:txBody>
      </p:sp>
      <p:sp>
        <p:nvSpPr>
          <p:cNvPr id="19" name="TextBox 18">
            <a:extLst>
              <a:ext uri="{FF2B5EF4-FFF2-40B4-BE49-F238E27FC236}">
                <a16:creationId xmlns:a16="http://schemas.microsoft.com/office/drawing/2014/main" id="{19AF8DEF-3992-036F-1FD4-5A09FDBE678A}"/>
              </a:ext>
            </a:extLst>
          </p:cNvPr>
          <p:cNvSpPr txBox="1"/>
          <p:nvPr/>
        </p:nvSpPr>
        <p:spPr>
          <a:xfrm>
            <a:off x="3484104" y="5932098"/>
            <a:ext cx="2318263" cy="276999"/>
          </a:xfrm>
          <a:prstGeom prst="rect">
            <a:avLst/>
          </a:prstGeom>
          <a:solidFill>
            <a:schemeClr val="bg1"/>
          </a:solidFill>
        </p:spPr>
        <p:txBody>
          <a:bodyPr wrap="none" rtlCol="0">
            <a:spAutoFit/>
          </a:bodyPr>
          <a:lstStyle/>
          <a:p>
            <a:r>
              <a:rPr lang="en-US" sz="1200" dirty="0"/>
              <a:t>MQXFB06: </a:t>
            </a:r>
            <a:r>
              <a:rPr lang="en-US" sz="1200" dirty="0" err="1"/>
              <a:t>cryostating</a:t>
            </a:r>
            <a:r>
              <a:rPr lang="en-US" sz="1200" dirty="0"/>
              <a:t> ongoing</a:t>
            </a:r>
            <a:endParaRPr lang="en-GB" sz="1200" dirty="0"/>
          </a:p>
        </p:txBody>
      </p:sp>
      <p:sp>
        <p:nvSpPr>
          <p:cNvPr id="20" name="TextBox 19">
            <a:extLst>
              <a:ext uri="{FF2B5EF4-FFF2-40B4-BE49-F238E27FC236}">
                <a16:creationId xmlns:a16="http://schemas.microsoft.com/office/drawing/2014/main" id="{2510A723-2452-FB4D-4A44-38A901EC9A59}"/>
              </a:ext>
            </a:extLst>
          </p:cNvPr>
          <p:cNvSpPr txBox="1"/>
          <p:nvPr/>
        </p:nvSpPr>
        <p:spPr>
          <a:xfrm>
            <a:off x="6485351" y="5920543"/>
            <a:ext cx="2284600" cy="276999"/>
          </a:xfrm>
          <a:prstGeom prst="rect">
            <a:avLst/>
          </a:prstGeom>
          <a:solidFill>
            <a:schemeClr val="bg1"/>
          </a:solidFill>
        </p:spPr>
        <p:txBody>
          <a:bodyPr wrap="none" rtlCol="0">
            <a:spAutoFit/>
          </a:bodyPr>
          <a:lstStyle/>
          <a:p>
            <a:r>
              <a:rPr lang="en-US" sz="1200" dirty="0"/>
              <a:t>MQXFB07: cold mass finishing</a:t>
            </a:r>
            <a:endParaRPr lang="en-GB" sz="1200" dirty="0"/>
          </a:p>
        </p:txBody>
      </p:sp>
      <p:sp>
        <p:nvSpPr>
          <p:cNvPr id="23" name="TextBox 22">
            <a:extLst>
              <a:ext uri="{FF2B5EF4-FFF2-40B4-BE49-F238E27FC236}">
                <a16:creationId xmlns:a16="http://schemas.microsoft.com/office/drawing/2014/main" id="{C807F995-2F93-5C00-2963-14508AA00518}"/>
              </a:ext>
            </a:extLst>
          </p:cNvPr>
          <p:cNvSpPr txBox="1"/>
          <p:nvPr/>
        </p:nvSpPr>
        <p:spPr>
          <a:xfrm>
            <a:off x="7391738" y="6563748"/>
            <a:ext cx="2573140" cy="276999"/>
          </a:xfrm>
          <a:prstGeom prst="rect">
            <a:avLst/>
          </a:prstGeom>
          <a:solidFill>
            <a:srgbClr val="FFC000"/>
          </a:solidFill>
        </p:spPr>
        <p:txBody>
          <a:bodyPr wrap="none" rtlCol="0">
            <a:spAutoFit/>
          </a:bodyPr>
          <a:lstStyle/>
          <a:p>
            <a:r>
              <a:rPr lang="en-US" sz="1200" dirty="0"/>
              <a:t>3 more magnets to build (B10-B12)</a:t>
            </a:r>
            <a:endParaRPr lang="en-GB" sz="1200" dirty="0"/>
          </a:p>
        </p:txBody>
      </p:sp>
      <p:sp>
        <p:nvSpPr>
          <p:cNvPr id="22" name="Title 1">
            <a:extLst>
              <a:ext uri="{FF2B5EF4-FFF2-40B4-BE49-F238E27FC236}">
                <a16:creationId xmlns:a16="http://schemas.microsoft.com/office/drawing/2014/main" id="{51410F53-405B-816E-2A9D-A0742DB1B835}"/>
              </a:ext>
            </a:extLst>
          </p:cNvPr>
          <p:cNvSpPr txBox="1">
            <a:spLocks/>
          </p:cNvSpPr>
          <p:nvPr/>
        </p:nvSpPr>
        <p:spPr>
          <a:xfrm>
            <a:off x="816000" y="-125106"/>
            <a:ext cx="10560000" cy="720000"/>
          </a:xfrm>
          <a:prstGeom prst="rect">
            <a:avLst/>
          </a:prstGeom>
        </p:spPr>
        <p:txBody>
          <a:bodyPr vert="horz" lIns="0" tIns="0" rIns="0" bIns="0" rtlCol="0" anchor="ctr" anchorCtr="1">
            <a:noAutofit/>
          </a:bodyPr>
          <a:lstStyle>
            <a:lvl1pPr algn="ctr" defTabSz="457200" rtl="0" eaLnBrk="1" latinLnBrk="0" hangingPunct="1">
              <a:spcBef>
                <a:spcPct val="0"/>
              </a:spcBef>
              <a:buNone/>
              <a:defRPr sz="2800" b="1" kern="1200">
                <a:solidFill>
                  <a:schemeClr val="bg2"/>
                </a:solidFill>
                <a:latin typeface="+mj-lt"/>
                <a:ea typeface="+mj-ea"/>
                <a:cs typeface="+mj-cs"/>
              </a:defRPr>
            </a:lvl1pPr>
          </a:lstStyle>
          <a:p>
            <a:endParaRPr lang="en-GB" dirty="0"/>
          </a:p>
        </p:txBody>
      </p:sp>
      <p:sp>
        <p:nvSpPr>
          <p:cNvPr id="24" name="Title 1">
            <a:extLst>
              <a:ext uri="{FF2B5EF4-FFF2-40B4-BE49-F238E27FC236}">
                <a16:creationId xmlns:a16="http://schemas.microsoft.com/office/drawing/2014/main" id="{7FD720CC-5A06-091F-3604-1976A940A78A}"/>
              </a:ext>
            </a:extLst>
          </p:cNvPr>
          <p:cNvSpPr txBox="1">
            <a:spLocks/>
          </p:cNvSpPr>
          <p:nvPr/>
        </p:nvSpPr>
        <p:spPr>
          <a:xfrm>
            <a:off x="227382" y="-47602"/>
            <a:ext cx="11917290" cy="794407"/>
          </a:xfrm>
          <a:prstGeom prst="rect">
            <a:avLst/>
          </a:prstGeom>
        </p:spPr>
        <p:txBody>
          <a:bodyPr vert="horz" lIns="0" tIns="0" rIns="0" bIns="0" rtlCol="0" anchor="ctr" anchorCtr="1">
            <a:noAutofit/>
          </a:bodyPr>
          <a:lstStyle>
            <a:lvl1pPr algn="ctr" defTabSz="457200" rtl="0" eaLnBrk="1" latinLnBrk="0" hangingPunct="1">
              <a:spcBef>
                <a:spcPct val="0"/>
              </a:spcBef>
              <a:buNone/>
              <a:defRPr sz="2800" b="1" kern="1200">
                <a:solidFill>
                  <a:schemeClr val="bg2"/>
                </a:solidFill>
                <a:latin typeface="+mj-lt"/>
                <a:ea typeface="+mj-ea"/>
                <a:cs typeface="+mj-cs"/>
              </a:defRPr>
            </a:lvl1pPr>
          </a:lstStyle>
          <a:p>
            <a:r>
              <a:rPr lang="en-US" dirty="0"/>
              <a:t>At full production speed! Ca. 50% of Cold-Mass-Assemblies done </a:t>
            </a:r>
            <a:endParaRPr lang="en-GB" dirty="0"/>
          </a:p>
        </p:txBody>
      </p:sp>
      <p:pic>
        <p:nvPicPr>
          <p:cNvPr id="3077" name="Picture 5">
            <a:extLst>
              <a:ext uri="{FF2B5EF4-FFF2-40B4-BE49-F238E27FC236}">
                <a16:creationId xmlns:a16="http://schemas.microsoft.com/office/drawing/2014/main" id="{2B72F150-6EEE-CD51-B1DB-1551728BE55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7581" y="3523641"/>
            <a:ext cx="1976405" cy="148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a:extLst>
              <a:ext uri="{FF2B5EF4-FFF2-40B4-BE49-F238E27FC236}">
                <a16:creationId xmlns:a16="http://schemas.microsoft.com/office/drawing/2014/main" id="{0BFDBCF4-AD15-6148-AB51-82B589C06F5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4340" t="16186" r="21453" b="14540"/>
          <a:stretch/>
        </p:blipFill>
        <p:spPr bwMode="auto">
          <a:xfrm>
            <a:off x="105582" y="4695970"/>
            <a:ext cx="1996852" cy="1615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34C8D2A0-86BB-D730-7200-51C3BD853680}"/>
              </a:ext>
            </a:extLst>
          </p:cNvPr>
          <p:cNvSpPr txBox="1"/>
          <p:nvPr/>
        </p:nvSpPr>
        <p:spPr>
          <a:xfrm>
            <a:off x="162449" y="5810767"/>
            <a:ext cx="2852063" cy="461665"/>
          </a:xfrm>
          <a:prstGeom prst="rect">
            <a:avLst/>
          </a:prstGeom>
          <a:solidFill>
            <a:schemeClr val="bg1"/>
          </a:solidFill>
        </p:spPr>
        <p:txBody>
          <a:bodyPr wrap="none" rtlCol="0">
            <a:spAutoFit/>
          </a:bodyPr>
          <a:lstStyle/>
          <a:p>
            <a:r>
              <a:rPr lang="en-US" sz="1200" dirty="0"/>
              <a:t>MQXFB04: fully qualified for HL-LHC </a:t>
            </a:r>
            <a:r>
              <a:rPr lang="en-GB" sz="1200" b="1" i="0" dirty="0">
                <a:solidFill>
                  <a:srgbClr val="00B050"/>
                </a:solidFill>
                <a:effectLst/>
                <a:latin typeface="Google Sans"/>
              </a:rPr>
              <a:t>✓</a:t>
            </a:r>
          </a:p>
          <a:p>
            <a:r>
              <a:rPr lang="en-US" sz="1200" dirty="0"/>
              <a:t>MQXFB05: fully qualified for HL-LHC </a:t>
            </a:r>
            <a:r>
              <a:rPr lang="en-GB" sz="1200" b="1" i="0" dirty="0">
                <a:solidFill>
                  <a:srgbClr val="00B050"/>
                </a:solidFill>
                <a:effectLst/>
                <a:latin typeface="Google Sans"/>
              </a:rPr>
              <a:t>✓</a:t>
            </a:r>
            <a:endParaRPr lang="en-GB" sz="1200" b="1" dirty="0">
              <a:solidFill>
                <a:srgbClr val="00B050"/>
              </a:solidFill>
            </a:endParaRPr>
          </a:p>
        </p:txBody>
      </p:sp>
      <p:sp>
        <p:nvSpPr>
          <p:cNvPr id="6" name="Footer Placeholder 3">
            <a:extLst>
              <a:ext uri="{FF2B5EF4-FFF2-40B4-BE49-F238E27FC236}">
                <a16:creationId xmlns:a16="http://schemas.microsoft.com/office/drawing/2014/main" id="{741D06FA-D750-A0CC-8A78-F02A95ED3848}"/>
              </a:ext>
            </a:extLst>
          </p:cNvPr>
          <p:cNvSpPr>
            <a:spLocks noGrp="1"/>
          </p:cNvSpPr>
          <p:nvPr>
            <p:ph type="ftr" sz="quarter" idx="11"/>
          </p:nvPr>
        </p:nvSpPr>
        <p:spPr>
          <a:xfrm>
            <a:off x="1659496" y="6463734"/>
            <a:ext cx="4076464" cy="296416"/>
          </a:xfrm>
        </p:spPr>
        <p:txBody>
          <a:bodyPr/>
          <a:lstStyle/>
          <a:p>
            <a:r>
              <a:rPr lang="es-ES" dirty="0" err="1"/>
              <a:t>Lessons</a:t>
            </a:r>
            <a:r>
              <a:rPr lang="es-ES" dirty="0"/>
              <a:t> </a:t>
            </a:r>
            <a:r>
              <a:rPr lang="es-ES" dirty="0" err="1"/>
              <a:t>from</a:t>
            </a:r>
            <a:r>
              <a:rPr lang="es-ES" dirty="0"/>
              <a:t> HL-LHC </a:t>
            </a:r>
            <a:r>
              <a:rPr lang="es-ES" dirty="0" err="1"/>
              <a:t>for</a:t>
            </a:r>
            <a:r>
              <a:rPr lang="es-ES" dirty="0"/>
              <a:t> future </a:t>
            </a:r>
            <a:r>
              <a:rPr lang="es-ES" dirty="0" err="1"/>
              <a:t>projects</a:t>
            </a:r>
            <a:r>
              <a:rPr lang="es-ES" dirty="0"/>
              <a:t> - B. Di Girolamo</a:t>
            </a:r>
            <a:endParaRPr lang="en-GB" dirty="0"/>
          </a:p>
        </p:txBody>
      </p:sp>
    </p:spTree>
    <p:extLst>
      <p:ext uri="{BB962C8B-B14F-4D97-AF65-F5344CB8AC3E}">
        <p14:creationId xmlns:p14="http://schemas.microsoft.com/office/powerpoint/2010/main" val="31692205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457BD6-A0D6-EE5C-3AC5-A09300405E09}"/>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11B8D346-E93D-DD7D-B9F3-8CFD3B7DD99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1216" y="2611077"/>
            <a:ext cx="12170784" cy="3567299"/>
          </a:xfrm>
          <a:prstGeom prst="rect">
            <a:avLst/>
          </a:prstGeom>
        </p:spPr>
      </p:pic>
      <p:sp>
        <p:nvSpPr>
          <p:cNvPr id="12" name="TextBox 11">
            <a:extLst>
              <a:ext uri="{FF2B5EF4-FFF2-40B4-BE49-F238E27FC236}">
                <a16:creationId xmlns:a16="http://schemas.microsoft.com/office/drawing/2014/main" id="{1ABDC909-0561-A585-C5F2-DC6B5B98FBE9}"/>
              </a:ext>
            </a:extLst>
          </p:cNvPr>
          <p:cNvSpPr txBox="1"/>
          <p:nvPr/>
        </p:nvSpPr>
        <p:spPr>
          <a:xfrm>
            <a:off x="5861021" y="5615270"/>
            <a:ext cx="5626715" cy="646331"/>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The IT </a:t>
            </a:r>
            <a:r>
              <a:rPr lang="en-US" b="1" dirty="0">
                <a:latin typeface="Calibri" panose="020F0502020204030204" pitchFamily="34" charset="0"/>
                <a:cs typeface="Calibri" panose="020F0502020204030204" pitchFamily="34" charset="0"/>
              </a:rPr>
              <a:t>STRING</a:t>
            </a:r>
            <a:r>
              <a:rPr lang="en-US" dirty="0">
                <a:latin typeface="Calibri" panose="020F0502020204030204" pitchFamily="34" charset="0"/>
                <a:cs typeface="Calibri" panose="020F0502020204030204" pitchFamily="34" charset="0"/>
              </a:rPr>
              <a:t> will deliver </a:t>
            </a:r>
            <a:r>
              <a:rPr lang="en-US" b="1" dirty="0">
                <a:latin typeface="Calibri" panose="020F0502020204030204" pitchFamily="34" charset="0"/>
                <a:cs typeface="Calibri" panose="020F0502020204030204" pitchFamily="34" charset="0"/>
              </a:rPr>
              <a:t>the first complete experience </a:t>
            </a:r>
            <a:r>
              <a:rPr lang="en-US" dirty="0">
                <a:latin typeface="Calibri" panose="020F0502020204030204" pitchFamily="34" charset="0"/>
                <a:cs typeface="Calibri" panose="020F0502020204030204" pitchFamily="34" charset="0"/>
              </a:rPr>
              <a:t>of installing and operating the IT zone</a:t>
            </a:r>
          </a:p>
        </p:txBody>
      </p:sp>
      <p:sp>
        <p:nvSpPr>
          <p:cNvPr id="9" name="Content Placeholder 2">
            <a:extLst>
              <a:ext uri="{FF2B5EF4-FFF2-40B4-BE49-F238E27FC236}">
                <a16:creationId xmlns:a16="http://schemas.microsoft.com/office/drawing/2014/main" id="{2E898EF0-B20E-FACE-1168-74E48BA61609}"/>
              </a:ext>
            </a:extLst>
          </p:cNvPr>
          <p:cNvSpPr txBox="1">
            <a:spLocks/>
          </p:cNvSpPr>
          <p:nvPr/>
        </p:nvSpPr>
        <p:spPr>
          <a:xfrm>
            <a:off x="335361" y="821267"/>
            <a:ext cx="11487040" cy="1036629"/>
          </a:xfrm>
          <a:prstGeom prst="rect">
            <a:avLst/>
          </a:prstGeom>
        </p:spPr>
        <p:txBody>
          <a:bodyPr>
            <a:normAutofit lnSpcReduction="10000"/>
          </a:bodyPr>
          <a:lstStyle>
            <a:lvl1pPr marL="342891" indent="-342891" algn="l" defTabSz="457189"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32" indent="-285744" algn="l" defTabSz="457189"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2971" indent="-228594" algn="l" defTabSz="457189"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160" indent="-228594" algn="l" defTabSz="457189"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349" indent="-228594" algn="l" defTabSz="457189"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US" sz="1600" dirty="0">
                <a:latin typeface="Calibri" panose="020F0502020204030204" pitchFamily="34" charset="0"/>
                <a:ea typeface="Calibri" panose="020F0502020204030204" pitchFamily="34" charset="0"/>
                <a:cs typeface="Calibri" panose="020F0502020204030204" pitchFamily="34" charset="0"/>
              </a:rPr>
              <a:t>The </a:t>
            </a:r>
            <a:r>
              <a:rPr lang="en-US" sz="1600" b="1" i="1" dirty="0">
                <a:latin typeface="Calibri" panose="020F0502020204030204" pitchFamily="34" charset="0"/>
                <a:ea typeface="Calibri" panose="020F0502020204030204" pitchFamily="34" charset="0"/>
                <a:cs typeface="Calibri" panose="020F0502020204030204" pitchFamily="34" charset="0"/>
              </a:rPr>
              <a:t>scope</a:t>
            </a:r>
            <a:r>
              <a:rPr lang="en-US" sz="1600" b="1" dirty="0">
                <a:latin typeface="Calibri" panose="020F0502020204030204" pitchFamily="34" charset="0"/>
                <a:ea typeface="Calibri" panose="020F0502020204030204" pitchFamily="34" charset="0"/>
                <a:cs typeface="Calibri" panose="020F0502020204030204" pitchFamily="34" charset="0"/>
              </a:rPr>
              <a:t> </a:t>
            </a:r>
            <a:r>
              <a:rPr lang="en-US" sz="1600" dirty="0">
                <a:latin typeface="Calibri" panose="020F0502020204030204" pitchFamily="34" charset="0"/>
                <a:ea typeface="Calibri" panose="020F0502020204030204" pitchFamily="34" charset="0"/>
                <a:cs typeface="Calibri" panose="020F0502020204030204" pitchFamily="34" charset="0"/>
              </a:rPr>
              <a:t>of the IT STRING is to represent, as best as reasonably achievable in a surface building, the various operation modes </a:t>
            </a:r>
            <a:r>
              <a:rPr lang="en-GB" sz="1600" dirty="0">
                <a:latin typeface="Calibri" panose="020F0502020204030204" pitchFamily="34" charset="0"/>
                <a:ea typeface="Calibri" panose="020F0502020204030204" pitchFamily="34" charset="0"/>
                <a:cs typeface="Calibri" panose="020F0502020204030204" pitchFamily="34" charset="0"/>
              </a:rPr>
              <a:t>to </a:t>
            </a:r>
            <a:r>
              <a:rPr lang="en-GB" sz="1600" b="1" u="sng"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STUDY and VALIDATE the COLLECTIVE BEHAVIOUR </a:t>
            </a:r>
            <a:r>
              <a:rPr lang="en-GB" sz="1600" dirty="0">
                <a:latin typeface="Calibri" panose="020F0502020204030204" pitchFamily="34" charset="0"/>
                <a:ea typeface="Calibri" panose="020F0502020204030204" pitchFamily="34" charset="0"/>
                <a:cs typeface="Calibri" panose="020F0502020204030204" pitchFamily="34" charset="0"/>
              </a:rPr>
              <a:t>of the different systems of the HL-LHC’s IT zone (magnets, magnet protection, cryogenics of the magnets and of  the superconducting link, magnet powering, vacuum, alignment, interconnections between magnets, and the superconducting link itself). </a:t>
            </a:r>
          </a:p>
        </p:txBody>
      </p:sp>
      <p:sp>
        <p:nvSpPr>
          <p:cNvPr id="2" name="Title 1">
            <a:extLst>
              <a:ext uri="{FF2B5EF4-FFF2-40B4-BE49-F238E27FC236}">
                <a16:creationId xmlns:a16="http://schemas.microsoft.com/office/drawing/2014/main" id="{80F1D761-F9C0-EFB2-9B9C-913456D911C5}"/>
              </a:ext>
            </a:extLst>
          </p:cNvPr>
          <p:cNvSpPr>
            <a:spLocks noGrp="1"/>
          </p:cNvSpPr>
          <p:nvPr>
            <p:ph type="title"/>
          </p:nvPr>
        </p:nvSpPr>
        <p:spPr>
          <a:xfrm>
            <a:off x="2423592" y="-15445"/>
            <a:ext cx="7729728" cy="836712"/>
          </a:xfrm>
        </p:spPr>
        <p:txBody>
          <a:bodyPr>
            <a:normAutofit/>
          </a:bodyPr>
          <a:lstStyle/>
          <a:p>
            <a:r>
              <a:rPr lang="en-GB" dirty="0"/>
              <a:t>The IT STRING Scope</a:t>
            </a:r>
          </a:p>
        </p:txBody>
      </p:sp>
      <p:sp>
        <p:nvSpPr>
          <p:cNvPr id="3" name="Slide Number Placeholder 2">
            <a:extLst>
              <a:ext uri="{FF2B5EF4-FFF2-40B4-BE49-F238E27FC236}">
                <a16:creationId xmlns:a16="http://schemas.microsoft.com/office/drawing/2014/main" id="{5C36DD5F-5765-B21A-364F-6A9E71D55CCB}"/>
              </a:ext>
            </a:extLst>
          </p:cNvPr>
          <p:cNvSpPr>
            <a:spLocks noGrp="1"/>
          </p:cNvSpPr>
          <p:nvPr>
            <p:ph type="sldNum" sz="quarter" idx="4294967295"/>
          </p:nvPr>
        </p:nvSpPr>
        <p:spPr>
          <a:xfrm>
            <a:off x="11712575" y="6356350"/>
            <a:ext cx="479425" cy="360363"/>
          </a:xfrm>
          <a:prstGeom prst="rect">
            <a:avLst/>
          </a:prstGeom>
        </p:spPr>
        <p:txBody>
          <a:bodyPr vert="horz" lIns="0" tIns="0" rIns="0" bIns="0" rtlCol="0" anchor="b"/>
          <a:lstStyle>
            <a:defPPr>
              <a:defRPr lang="fr-FR"/>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FDCA1C4-9514-7B4F-976F-D92F7E296653}" type="slidenum">
              <a:rPr lang="fr-FR" smtClean="0"/>
              <a:pPr/>
              <a:t>14</a:t>
            </a:fld>
            <a:endParaRPr lang="fr-FR">
              <a:solidFill>
                <a:srgbClr val="64BCD9"/>
              </a:solidFill>
            </a:endParaRPr>
          </a:p>
        </p:txBody>
      </p:sp>
      <p:sp>
        <p:nvSpPr>
          <p:cNvPr id="7" name="TextBox 6">
            <a:extLst>
              <a:ext uri="{FF2B5EF4-FFF2-40B4-BE49-F238E27FC236}">
                <a16:creationId xmlns:a16="http://schemas.microsoft.com/office/drawing/2014/main" id="{D8BABB39-A155-1D08-99DA-5620C7C7827C}"/>
              </a:ext>
            </a:extLst>
          </p:cNvPr>
          <p:cNvSpPr txBox="1"/>
          <p:nvPr/>
        </p:nvSpPr>
        <p:spPr>
          <a:xfrm>
            <a:off x="263352" y="1809690"/>
            <a:ext cx="8320932" cy="646331"/>
          </a:xfrm>
          <a:prstGeom prst="rect">
            <a:avLst/>
          </a:prstGeom>
          <a:noFill/>
        </p:spPr>
        <p:txBody>
          <a:bodyPr wrap="none" rtlCol="0">
            <a:spAutoFit/>
          </a:bodyPr>
          <a:lstStyle/>
          <a:p>
            <a:r>
              <a:rPr lang="en-US" dirty="0">
                <a:latin typeface="Calibri" panose="020F0502020204030204" pitchFamily="34" charset="0"/>
                <a:ea typeface="Calibri" panose="020F0502020204030204" pitchFamily="34" charset="0"/>
                <a:cs typeface="Calibri" panose="020F0502020204030204" pitchFamily="34" charset="0"/>
              </a:rPr>
              <a:t>Installation of IT-String is now completed. </a:t>
            </a:r>
          </a:p>
          <a:p>
            <a:r>
              <a:rPr lang="en-US" dirty="0">
                <a:latin typeface="Calibri" panose="020F0502020204030204" pitchFamily="34" charset="0"/>
                <a:ea typeface="Calibri" panose="020F0502020204030204" pitchFamily="34" charset="0"/>
                <a:cs typeface="Calibri" panose="020F0502020204030204" pitchFamily="34" charset="0"/>
              </a:rPr>
              <a:t>Cooldown expected after summer, Hardware Commissioning to start in October 2025</a:t>
            </a:r>
          </a:p>
        </p:txBody>
      </p:sp>
      <p:sp>
        <p:nvSpPr>
          <p:cNvPr id="6" name="Footer Placeholder 5">
            <a:extLst>
              <a:ext uri="{FF2B5EF4-FFF2-40B4-BE49-F238E27FC236}">
                <a16:creationId xmlns:a16="http://schemas.microsoft.com/office/drawing/2014/main" id="{3E2F9745-6172-6713-FAF5-483A83743E70}"/>
              </a:ext>
            </a:extLst>
          </p:cNvPr>
          <p:cNvSpPr>
            <a:spLocks noGrp="1"/>
          </p:cNvSpPr>
          <p:nvPr>
            <p:ph type="ftr" sz="quarter" idx="11"/>
          </p:nvPr>
        </p:nvSpPr>
        <p:spPr/>
        <p:txBody>
          <a:bodyPr/>
          <a:lstStyle/>
          <a:p>
            <a:pPr defTabSz="457189"/>
            <a:r>
              <a:rPr lang="it-IT"/>
              <a:t>Lessons from HL-LHC for future projects - B. Di Girolamo</a:t>
            </a:r>
            <a:endParaRPr lang="en-GB"/>
          </a:p>
        </p:txBody>
      </p:sp>
      <p:grpSp>
        <p:nvGrpSpPr>
          <p:cNvPr id="10" name="Group 9">
            <a:extLst>
              <a:ext uri="{FF2B5EF4-FFF2-40B4-BE49-F238E27FC236}">
                <a16:creationId xmlns:a16="http://schemas.microsoft.com/office/drawing/2014/main" id="{8F92C24D-6438-7E17-B0DE-05D4B4979CEE}"/>
              </a:ext>
            </a:extLst>
          </p:cNvPr>
          <p:cNvGrpSpPr/>
          <p:nvPr/>
        </p:nvGrpSpPr>
        <p:grpSpPr>
          <a:xfrm>
            <a:off x="1631504" y="816895"/>
            <a:ext cx="8928992" cy="5224210"/>
            <a:chOff x="1631504" y="816895"/>
            <a:chExt cx="8928992" cy="5224210"/>
          </a:xfrm>
        </p:grpSpPr>
        <p:pic>
          <p:nvPicPr>
            <p:cNvPr id="5" name="Picture 4">
              <a:extLst>
                <a:ext uri="{FF2B5EF4-FFF2-40B4-BE49-F238E27FC236}">
                  <a16:creationId xmlns:a16="http://schemas.microsoft.com/office/drawing/2014/main" id="{4743AB52-B84C-8A72-63AC-3035D05ECAE1}"/>
                </a:ext>
              </a:extLst>
            </p:cNvPr>
            <p:cNvPicPr>
              <a:picLocks noChangeAspect="1"/>
            </p:cNvPicPr>
            <p:nvPr/>
          </p:nvPicPr>
          <p:blipFill>
            <a:blip r:embed="rId3"/>
            <a:srcRect l="13381" r="13382"/>
            <a:stretch/>
          </p:blipFill>
          <p:spPr>
            <a:xfrm>
              <a:off x="1631504" y="816895"/>
              <a:ext cx="8928992" cy="5224210"/>
            </a:xfrm>
            <a:prstGeom prst="rect">
              <a:avLst/>
            </a:prstGeom>
          </p:spPr>
        </p:pic>
        <p:sp>
          <p:nvSpPr>
            <p:cNvPr id="8" name="TextBox 7">
              <a:extLst>
                <a:ext uri="{FF2B5EF4-FFF2-40B4-BE49-F238E27FC236}">
                  <a16:creationId xmlns:a16="http://schemas.microsoft.com/office/drawing/2014/main" id="{343EAAEB-E467-21BB-29BC-5662A3E6E4D6}"/>
                </a:ext>
              </a:extLst>
            </p:cNvPr>
            <p:cNvSpPr txBox="1"/>
            <p:nvPr/>
          </p:nvSpPr>
          <p:spPr>
            <a:xfrm>
              <a:off x="2419670" y="905891"/>
              <a:ext cx="1734064" cy="523220"/>
            </a:xfrm>
            <a:prstGeom prst="rect">
              <a:avLst/>
            </a:prstGeom>
            <a:noFill/>
          </p:spPr>
          <p:txBody>
            <a:bodyPr wrap="none" rtlCol="0">
              <a:spAutoFit/>
            </a:bodyPr>
            <a:lstStyle/>
            <a:p>
              <a:pPr algn="l"/>
              <a:r>
                <a:rPr lang="en-GB" sz="2800" dirty="0">
                  <a:solidFill>
                    <a:schemeClr val="bg1"/>
                  </a:solidFill>
                  <a:latin typeface="Cambria" panose="02040503050406030204" pitchFamily="18" charset="0"/>
                  <a:ea typeface="Cambria" panose="02040503050406030204" pitchFamily="18" charset="0"/>
                  <a:cs typeface="Calibri" panose="020F0502020204030204" pitchFamily="34" charset="0"/>
                </a:rPr>
                <a:t>To reality!</a:t>
              </a:r>
            </a:p>
          </p:txBody>
        </p:sp>
      </p:grpSp>
    </p:spTree>
    <p:extLst>
      <p:ext uri="{BB962C8B-B14F-4D97-AF65-F5344CB8AC3E}">
        <p14:creationId xmlns:p14="http://schemas.microsoft.com/office/powerpoint/2010/main" val="1757875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19650-424F-ADF4-1216-C752615FB170}"/>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269BF5F8-F788-67E0-81B9-AE2A0D329BBD}"/>
              </a:ext>
            </a:extLst>
          </p:cNvPr>
          <p:cNvSpPr>
            <a:spLocks noGrp="1"/>
          </p:cNvSpPr>
          <p:nvPr>
            <p:ph type="title"/>
          </p:nvPr>
        </p:nvSpPr>
        <p:spPr/>
        <p:txBody>
          <a:bodyPr/>
          <a:lstStyle/>
          <a:p>
            <a:r>
              <a:rPr lang="en-GB" dirty="0">
                <a:cs typeface="Times New Roman" panose="02020603050405020304" pitchFamily="18" charset="0"/>
              </a:rPr>
              <a:t>Magnet Validation</a:t>
            </a:r>
            <a:r>
              <a:rPr lang="en-GB" b="0" dirty="0">
                <a:latin typeface="Times New Roman" panose="02020603050405020304" pitchFamily="18" charset="0"/>
                <a:cs typeface="Times New Roman" panose="02020603050405020304" pitchFamily="18" charset="0"/>
              </a:rPr>
              <a:t> for IT-String</a:t>
            </a:r>
          </a:p>
        </p:txBody>
      </p:sp>
      <p:pic>
        <p:nvPicPr>
          <p:cNvPr id="1038" name="Picture 14" descr="Aperçu de l’image">
            <a:extLst>
              <a:ext uri="{FF2B5EF4-FFF2-40B4-BE49-F238E27FC236}">
                <a16:creationId xmlns:a16="http://schemas.microsoft.com/office/drawing/2014/main" id="{58C05DEA-344A-56ED-150E-96D269FA151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42248" y="1063239"/>
            <a:ext cx="5022811" cy="2825331"/>
          </a:xfrm>
          <a:prstGeom prst="rect">
            <a:avLst/>
          </a:prstGeom>
          <a:noFill/>
          <a:extLst>
            <a:ext uri="{909E8E84-426E-40dd-AFC4-6F175D3DCCD1}">
              <a14:hiddenFill xmlns="" xmlns:a14="http://schemas.microsoft.com/office/drawing/2010/main">
                <a:solidFill>
                  <a:srgbClr val="FFFFFF"/>
                </a:solidFill>
              </a14:hiddenFill>
            </a:ext>
          </a:extLst>
        </p:spPr>
      </p:pic>
      <p:pic>
        <p:nvPicPr>
          <p:cNvPr id="1034" name="Picture 10" descr="Aperçu de l’image">
            <a:extLst>
              <a:ext uri="{FF2B5EF4-FFF2-40B4-BE49-F238E27FC236}">
                <a16:creationId xmlns:a16="http://schemas.microsoft.com/office/drawing/2014/main" id="{7D89E364-FDF4-9D55-A058-9256EDD35019}"/>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243441" y="1623044"/>
            <a:ext cx="4901200" cy="2756925"/>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A186B42A-E716-DF21-8370-4310E83B28CA}"/>
              </a:ext>
            </a:extLst>
          </p:cNvPr>
          <p:cNvPicPr>
            <a:picLocks noChangeAspect="1"/>
          </p:cNvPicPr>
          <p:nvPr/>
        </p:nvPicPr>
        <p:blipFill>
          <a:blip r:embed="rId5"/>
          <a:stretch>
            <a:fillRect/>
          </a:stretch>
        </p:blipFill>
        <p:spPr>
          <a:xfrm>
            <a:off x="6864086" y="933848"/>
            <a:ext cx="5175629" cy="1581984"/>
          </a:xfrm>
          <a:prstGeom prst="rect">
            <a:avLst/>
          </a:prstGeom>
        </p:spPr>
      </p:pic>
      <p:cxnSp>
        <p:nvCxnSpPr>
          <p:cNvPr id="11" name="Straight Arrow Connector 10">
            <a:extLst>
              <a:ext uri="{FF2B5EF4-FFF2-40B4-BE49-F238E27FC236}">
                <a16:creationId xmlns:a16="http://schemas.microsoft.com/office/drawing/2014/main" id="{EE89F71A-BD7D-E1DD-311D-F63A86AD4F1B}"/>
              </a:ext>
            </a:extLst>
          </p:cNvPr>
          <p:cNvCxnSpPr>
            <a:cxnSpLocks/>
          </p:cNvCxnSpPr>
          <p:nvPr/>
        </p:nvCxnSpPr>
        <p:spPr>
          <a:xfrm flipV="1">
            <a:off x="5095206" y="1818822"/>
            <a:ext cx="2824997" cy="335557"/>
          </a:xfrm>
          <a:prstGeom prst="straightConnector1">
            <a:avLst/>
          </a:prstGeom>
          <a:ln w="952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B37DA5EA-1541-AAA7-A1B4-1F0790B691BB}"/>
              </a:ext>
            </a:extLst>
          </p:cNvPr>
          <p:cNvCxnSpPr>
            <a:cxnSpLocks/>
          </p:cNvCxnSpPr>
          <p:nvPr/>
        </p:nvCxnSpPr>
        <p:spPr>
          <a:xfrm flipV="1">
            <a:off x="6155827" y="1764767"/>
            <a:ext cx="1490128" cy="389612"/>
          </a:xfrm>
          <a:prstGeom prst="straightConnector1">
            <a:avLst/>
          </a:prstGeom>
          <a:ln w="952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BC6131D9-8B67-AAD0-779E-9AF34C5E0ED0}"/>
              </a:ext>
            </a:extLst>
          </p:cNvPr>
          <p:cNvCxnSpPr>
            <a:cxnSpLocks/>
          </p:cNvCxnSpPr>
          <p:nvPr/>
        </p:nvCxnSpPr>
        <p:spPr>
          <a:xfrm flipV="1">
            <a:off x="7955299" y="1784974"/>
            <a:ext cx="582717" cy="1030959"/>
          </a:xfrm>
          <a:prstGeom prst="straightConnector1">
            <a:avLst/>
          </a:prstGeom>
          <a:ln w="952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399193FB-4DCA-722E-1634-4AB89C315169}"/>
              </a:ext>
            </a:extLst>
          </p:cNvPr>
          <p:cNvCxnSpPr>
            <a:cxnSpLocks/>
          </p:cNvCxnSpPr>
          <p:nvPr/>
        </p:nvCxnSpPr>
        <p:spPr>
          <a:xfrm flipV="1">
            <a:off x="8906605" y="1851521"/>
            <a:ext cx="0" cy="1528080"/>
          </a:xfrm>
          <a:prstGeom prst="straightConnector1">
            <a:avLst/>
          </a:prstGeom>
          <a:ln w="9525">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5" name="Picture 2">
            <a:extLst>
              <a:ext uri="{FF2B5EF4-FFF2-40B4-BE49-F238E27FC236}">
                <a16:creationId xmlns:a16="http://schemas.microsoft.com/office/drawing/2014/main" id="{FA08215F-B208-FED8-E5BE-E0EF6CB5FB77}"/>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973269" y="2592178"/>
            <a:ext cx="3819613" cy="2789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 name="Straight Arrow Connector 23">
            <a:extLst>
              <a:ext uri="{FF2B5EF4-FFF2-40B4-BE49-F238E27FC236}">
                <a16:creationId xmlns:a16="http://schemas.microsoft.com/office/drawing/2014/main" id="{CBCF38DC-8431-BB19-E914-7A93210EDDF3}"/>
              </a:ext>
            </a:extLst>
          </p:cNvPr>
          <p:cNvCxnSpPr>
            <a:cxnSpLocks/>
          </p:cNvCxnSpPr>
          <p:nvPr/>
        </p:nvCxnSpPr>
        <p:spPr>
          <a:xfrm flipH="1" flipV="1">
            <a:off x="7248128" y="1700808"/>
            <a:ext cx="3816424" cy="1589670"/>
          </a:xfrm>
          <a:prstGeom prst="straightConnector1">
            <a:avLst/>
          </a:prstGeom>
          <a:ln w="952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58552F0E-2DE2-2300-0F4A-4834D4AB4BA9}"/>
              </a:ext>
            </a:extLst>
          </p:cNvPr>
          <p:cNvCxnSpPr>
            <a:cxnSpLocks/>
          </p:cNvCxnSpPr>
          <p:nvPr/>
        </p:nvCxnSpPr>
        <p:spPr>
          <a:xfrm flipV="1">
            <a:off x="6885704" y="1784974"/>
            <a:ext cx="1403089" cy="1030959"/>
          </a:xfrm>
          <a:prstGeom prst="straightConnector1">
            <a:avLst/>
          </a:prstGeom>
          <a:ln w="9525">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1036" name="Picture 12" descr="Aperçu de l’image">
            <a:extLst>
              <a:ext uri="{FF2B5EF4-FFF2-40B4-BE49-F238E27FC236}">
                <a16:creationId xmlns:a16="http://schemas.microsoft.com/office/drawing/2014/main" id="{7D33B596-3EEE-9CFC-788A-A317F3CA23F4}"/>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194162" y="2836140"/>
            <a:ext cx="4052495" cy="3039371"/>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9803DB4F-097C-E4E4-EAC7-40ECE584BBE5}"/>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6018134" y="3290478"/>
            <a:ext cx="4136607" cy="3102457"/>
          </a:xfrm>
          <a:prstGeom prst="rect">
            <a:avLst/>
          </a:prstGeom>
          <a:noFill/>
          <a:extLst>
            <a:ext uri="{909E8E84-426E-40dd-AFC4-6F175D3DCCD1}">
              <a14:hiddenFill xmlns="" xmlns:a14="http://schemas.microsoft.com/office/drawing/2010/main">
                <a:solidFill>
                  <a:srgbClr val="FFFFFF"/>
                </a:solidFill>
              </a14:hiddenFill>
            </a:ext>
          </a:extLst>
        </p:spPr>
      </p:pic>
      <p:sp>
        <p:nvSpPr>
          <p:cNvPr id="8" name="Slide Number Placeholder 2">
            <a:extLst>
              <a:ext uri="{FF2B5EF4-FFF2-40B4-BE49-F238E27FC236}">
                <a16:creationId xmlns:a16="http://schemas.microsoft.com/office/drawing/2014/main" id="{6D116A80-590C-6BF7-9BB3-BAB78A099B00}"/>
              </a:ext>
            </a:extLst>
          </p:cNvPr>
          <p:cNvSpPr>
            <a:spLocks noGrp="1"/>
          </p:cNvSpPr>
          <p:nvPr>
            <p:ph type="sldNum" sz="quarter" idx="12"/>
          </p:nvPr>
        </p:nvSpPr>
        <p:spPr>
          <a:xfrm>
            <a:off x="11582400" y="6356350"/>
            <a:ext cx="480000" cy="360000"/>
          </a:xfrm>
        </p:spPr>
        <p:txBody>
          <a:bodyPr/>
          <a:lstStyle/>
          <a:p>
            <a:fld id="{BFDCA1C4-9514-7B4F-976F-D92F7E296653}" type="slidenum">
              <a:rPr lang="fr-FR" smtClean="0"/>
              <a:pPr/>
              <a:t>15</a:t>
            </a:fld>
            <a:endParaRPr lang="fr-FR"/>
          </a:p>
        </p:txBody>
      </p:sp>
      <p:pic>
        <p:nvPicPr>
          <p:cNvPr id="4" name="Picture 4">
            <a:extLst>
              <a:ext uri="{FF2B5EF4-FFF2-40B4-BE49-F238E27FC236}">
                <a16:creationId xmlns:a16="http://schemas.microsoft.com/office/drawing/2014/main" id="{2E3D882B-0BC2-0CD4-5F0A-40BFAFA4077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6847" b="2292"/>
          <a:stretch/>
        </p:blipFill>
        <p:spPr bwMode="auto">
          <a:xfrm>
            <a:off x="9010151" y="2592178"/>
            <a:ext cx="3182854" cy="1930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5">
            <a:extLst>
              <a:ext uri="{FF2B5EF4-FFF2-40B4-BE49-F238E27FC236}">
                <a16:creationId xmlns:a16="http://schemas.microsoft.com/office/drawing/2014/main" id="{B183C6AA-4CB8-8A70-60ED-52CEEDACA636}"/>
              </a:ext>
            </a:extLst>
          </p:cNvPr>
          <p:cNvSpPr>
            <a:spLocks noGrp="1"/>
          </p:cNvSpPr>
          <p:nvPr>
            <p:ph type="ftr" sz="quarter" idx="11"/>
          </p:nvPr>
        </p:nvSpPr>
        <p:spPr/>
        <p:txBody>
          <a:bodyPr/>
          <a:lstStyle/>
          <a:p>
            <a:r>
              <a:rPr lang="en-GB" noProof="0"/>
              <a:t>Lessons from HL-LHC for future projects - B. Di Girolamo</a:t>
            </a:r>
          </a:p>
        </p:txBody>
      </p:sp>
    </p:spTree>
    <p:extLst>
      <p:ext uri="{BB962C8B-B14F-4D97-AF65-F5344CB8AC3E}">
        <p14:creationId xmlns:p14="http://schemas.microsoft.com/office/powerpoint/2010/main" val="2978678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3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dissolve">
                                      <p:cBhvr>
                                        <p:cTn id="19" dur="500"/>
                                        <p:tgtEl>
                                          <p:spTgt spid="5"/>
                                        </p:tgtEl>
                                      </p:cBhvr>
                                    </p:animEffect>
                                  </p:childTnLst>
                                </p:cTn>
                              </p:par>
                              <p:par>
                                <p:cTn id="20" presetID="1"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036"/>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4"/>
                                        </p:tgtEl>
                                        <p:attrNameLst>
                                          <p:attrName>style.visibility</p:attrName>
                                        </p:attrNameLst>
                                      </p:cBhvr>
                                      <p:to>
                                        <p:strVal val="visible"/>
                                      </p:to>
                                    </p:set>
                                  </p:childTnLst>
                                </p:cTn>
                              </p:par>
                              <p:par>
                                <p:cTn id="38" presetID="9" presetClass="entr" presetSubtype="0"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dissolve">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oup 58">
            <a:extLst>
              <a:ext uri="{FF2B5EF4-FFF2-40B4-BE49-F238E27FC236}">
                <a16:creationId xmlns:a16="http://schemas.microsoft.com/office/drawing/2014/main" id="{26EFCBDC-1E06-B4CF-2A52-0BB492E73321}"/>
              </a:ext>
            </a:extLst>
          </p:cNvPr>
          <p:cNvGrpSpPr/>
          <p:nvPr/>
        </p:nvGrpSpPr>
        <p:grpSpPr>
          <a:xfrm>
            <a:off x="-34296" y="0"/>
            <a:ext cx="9010616" cy="6858000"/>
            <a:chOff x="4860032" y="160209"/>
            <a:chExt cx="4280860" cy="3014628"/>
          </a:xfrm>
        </p:grpSpPr>
        <p:grpSp>
          <p:nvGrpSpPr>
            <p:cNvPr id="6" name="Group 5">
              <a:extLst>
                <a:ext uri="{FF2B5EF4-FFF2-40B4-BE49-F238E27FC236}">
                  <a16:creationId xmlns:a16="http://schemas.microsoft.com/office/drawing/2014/main" id="{0772C728-ACA1-7960-D87A-4A55D6712812}"/>
                </a:ext>
              </a:extLst>
            </p:cNvPr>
            <p:cNvGrpSpPr/>
            <p:nvPr/>
          </p:nvGrpSpPr>
          <p:grpSpPr>
            <a:xfrm>
              <a:off x="4860032" y="160209"/>
              <a:ext cx="4280860" cy="3014628"/>
              <a:chOff x="920040" y="-1"/>
              <a:chExt cx="7303920" cy="5143500"/>
            </a:xfrm>
          </p:grpSpPr>
          <p:sp>
            <p:nvSpPr>
              <p:cNvPr id="7" name="Rectangle 6">
                <a:extLst>
                  <a:ext uri="{FF2B5EF4-FFF2-40B4-BE49-F238E27FC236}">
                    <a16:creationId xmlns:a16="http://schemas.microsoft.com/office/drawing/2014/main" id="{CF49E780-CD81-7224-4732-4E70ADAF3BFE}"/>
                  </a:ext>
                </a:extLst>
              </p:cNvPr>
              <p:cNvSpPr/>
              <p:nvPr/>
            </p:nvSpPr>
            <p:spPr>
              <a:xfrm>
                <a:off x="920040" y="18269"/>
                <a:ext cx="7303920" cy="4108455"/>
              </a:xfrm>
              <a:prstGeom prst="rect">
                <a:avLst/>
              </a:prstGeom>
              <a:solidFill>
                <a:sysClr val="window" lastClr="FFFFFF"/>
              </a:solidFill>
              <a:ln w="12700" cap="flat" cmpd="sng" algn="ctr">
                <a:noFill/>
                <a:prstDash val="solid"/>
                <a:miter lim="800000"/>
              </a:ln>
              <a:effectLst/>
            </p:spPr>
            <p:txBody>
              <a:bodyPr rtlCol="0" anchor="ctr"/>
              <a:lstStyle/>
              <a:p>
                <a:pPr algn="ctr" defTabSz="486910">
                  <a:defRPr/>
                </a:pPr>
                <a:endParaRPr lang="en-US" sz="867" kern="0">
                  <a:solidFill>
                    <a:prstClr val="black"/>
                  </a:solidFill>
                  <a:latin typeface="Calibri" panose="020F0502020204030204"/>
                </a:endParaRPr>
              </a:p>
            </p:txBody>
          </p:sp>
          <p:sp>
            <p:nvSpPr>
              <p:cNvPr id="8" name="Rectangle 7">
                <a:extLst>
                  <a:ext uri="{FF2B5EF4-FFF2-40B4-BE49-F238E27FC236}">
                    <a16:creationId xmlns:a16="http://schemas.microsoft.com/office/drawing/2014/main" id="{944DD348-54ED-E338-556B-AADC50459987}"/>
                  </a:ext>
                </a:extLst>
              </p:cNvPr>
              <p:cNvSpPr/>
              <p:nvPr/>
            </p:nvSpPr>
            <p:spPr>
              <a:xfrm>
                <a:off x="920041" y="-1"/>
                <a:ext cx="7303919" cy="5143500"/>
              </a:xfrm>
              <a:prstGeom prst="rect">
                <a:avLst/>
              </a:prstGeom>
              <a:solidFill>
                <a:sysClr val="window" lastClr="FFFFFF"/>
              </a:solidFill>
              <a:ln w="6350" cap="flat" cmpd="sng" algn="ctr">
                <a:noFill/>
                <a:prstDash val="solid"/>
                <a:miter lim="800000"/>
              </a:ln>
              <a:effectLst/>
            </p:spPr>
            <p:txBody>
              <a:bodyPr rtlCol="0" anchor="ctr"/>
              <a:lstStyle/>
              <a:p>
                <a:pPr algn="ctr" defTabSz="914377">
                  <a:defRPr/>
                </a:pPr>
                <a:endParaRPr lang="en-GB" sz="867" kern="0">
                  <a:solidFill>
                    <a:prstClr val="white"/>
                  </a:solidFill>
                  <a:latin typeface="Calibri" panose="020F0502020204030204"/>
                </a:endParaRPr>
              </a:p>
            </p:txBody>
          </p:sp>
          <p:pic>
            <p:nvPicPr>
              <p:cNvPr id="9" name="Content Placeholder 5" descr="A close up of a gun&#10;&#10;Description automatically generated">
                <a:extLst>
                  <a:ext uri="{FF2B5EF4-FFF2-40B4-BE49-F238E27FC236}">
                    <a16:creationId xmlns:a16="http://schemas.microsoft.com/office/drawing/2014/main" id="{91DE22C4-02C9-869A-CCB4-BF2818A63FAD}"/>
                  </a:ext>
                </a:extLst>
              </p:cNvPr>
              <p:cNvPicPr>
                <a:picLocks noChangeAspect="1"/>
              </p:cNvPicPr>
              <p:nvPr/>
            </p:nvPicPr>
            <p:blipFill>
              <a:blip r:embed="rId3" cstate="hqprint">
                <a:alphaModFix amt="50000"/>
                <a:extLst>
                  <a:ext uri="{28A0092B-C50C-407E-A947-70E740481C1C}">
                    <a14:useLocalDpi xmlns:a14="http://schemas.microsoft.com/office/drawing/2010/main"/>
                  </a:ext>
                </a:extLst>
              </a:blip>
              <a:stretch>
                <a:fillRect/>
              </a:stretch>
            </p:blipFill>
            <p:spPr>
              <a:xfrm>
                <a:off x="920040" y="194223"/>
                <a:ext cx="7303920" cy="3756551"/>
              </a:xfrm>
              <a:prstGeom prst="rect">
                <a:avLst/>
              </a:prstGeom>
            </p:spPr>
          </p:pic>
          <p:pic>
            <p:nvPicPr>
              <p:cNvPr id="10" name="Picture 9" descr="A close up of a device&#10;&#10;Description automatically generated">
                <a:extLst>
                  <a:ext uri="{FF2B5EF4-FFF2-40B4-BE49-F238E27FC236}">
                    <a16:creationId xmlns:a16="http://schemas.microsoft.com/office/drawing/2014/main" id="{77BBB952-44DB-1270-7EBB-FA624AFAEDFB}"/>
                  </a:ext>
                </a:extLst>
              </p:cNvPr>
              <p:cNvPicPr>
                <a:picLocks noChangeAspect="1"/>
              </p:cNvPicPr>
              <p:nvPr/>
            </p:nvPicPr>
            <p:blipFill rotWithShape="1">
              <a:blip r:embed="rId4" cstate="hqprint">
                <a:clrChange>
                  <a:clrFrom>
                    <a:srgbClr val="FFFFFF"/>
                  </a:clrFrom>
                  <a:clrTo>
                    <a:srgbClr val="FFFFFF">
                      <a:alpha val="0"/>
                    </a:srgbClr>
                  </a:clrTo>
                </a:clrChange>
                <a:extLst>
                  <a:ext uri="{28A0092B-C50C-407E-A947-70E740481C1C}">
                    <a14:useLocalDpi xmlns:a14="http://schemas.microsoft.com/office/drawing/2010/main"/>
                  </a:ext>
                </a:extLst>
              </a:blip>
              <a:srcRect l="1476"/>
              <a:stretch/>
            </p:blipFill>
            <p:spPr>
              <a:xfrm>
                <a:off x="1027837" y="194218"/>
                <a:ext cx="7196123" cy="3756557"/>
              </a:xfrm>
              <a:prstGeom prst="rect">
                <a:avLst/>
              </a:prstGeom>
            </p:spPr>
          </p:pic>
          <p:pic>
            <p:nvPicPr>
              <p:cNvPr id="11" name="Picture 10" descr="A picture containing boat, airplane, water, man&#10;&#10;Description automatically generated">
                <a:extLst>
                  <a:ext uri="{FF2B5EF4-FFF2-40B4-BE49-F238E27FC236}">
                    <a16:creationId xmlns:a16="http://schemas.microsoft.com/office/drawing/2014/main" id="{2EB8A640-A0A0-828D-EB6C-D4886F818803}"/>
                  </a:ext>
                </a:extLst>
              </p:cNvPr>
              <p:cNvPicPr>
                <a:picLocks noChangeAspect="1"/>
              </p:cNvPicPr>
              <p:nvPr/>
            </p:nvPicPr>
            <p:blipFill rotWithShape="1">
              <a:blip r:embed="rId5" cstate="hqprint">
                <a:clrChange>
                  <a:clrFrom>
                    <a:srgbClr val="FFFFFF"/>
                  </a:clrFrom>
                  <a:clrTo>
                    <a:srgbClr val="FFFFFF">
                      <a:alpha val="0"/>
                    </a:srgbClr>
                  </a:clrTo>
                </a:clrChange>
                <a:extLst>
                  <a:ext uri="{28A0092B-C50C-407E-A947-70E740481C1C}">
                    <a14:useLocalDpi xmlns:a14="http://schemas.microsoft.com/office/drawing/2010/main"/>
                  </a:ext>
                </a:extLst>
              </a:blip>
              <a:srcRect l="1476"/>
              <a:stretch/>
            </p:blipFill>
            <p:spPr>
              <a:xfrm>
                <a:off x="1027837" y="194218"/>
                <a:ext cx="7196123" cy="3756556"/>
              </a:xfrm>
              <a:prstGeom prst="rect">
                <a:avLst/>
              </a:prstGeom>
            </p:spPr>
          </p:pic>
          <p:sp>
            <p:nvSpPr>
              <p:cNvPr id="12" name="Rectangle: Rounded Corners 11">
                <a:extLst>
                  <a:ext uri="{FF2B5EF4-FFF2-40B4-BE49-F238E27FC236}">
                    <a16:creationId xmlns:a16="http://schemas.microsoft.com/office/drawing/2014/main" id="{6CDC5867-4BA6-E63C-DD4E-8257167565CC}"/>
                  </a:ext>
                </a:extLst>
              </p:cNvPr>
              <p:cNvSpPr/>
              <p:nvPr/>
            </p:nvSpPr>
            <p:spPr>
              <a:xfrm>
                <a:off x="932898" y="3422964"/>
                <a:ext cx="220157" cy="146078"/>
              </a:xfrm>
              <a:prstGeom prst="roundRect">
                <a:avLst/>
              </a:prstGeom>
              <a:solidFill>
                <a:srgbClr val="00B0F0"/>
              </a:solidFill>
              <a:ln w="12700" cap="flat" cmpd="sng" algn="ctr">
                <a:solidFill>
                  <a:srgbClr val="4472C4"/>
                </a:solidFill>
                <a:prstDash val="solid"/>
                <a:miter lim="800000"/>
              </a:ln>
              <a:effectLst/>
            </p:spPr>
            <p:txBody>
              <a:bodyPr wrap="none" rtlCol="0" anchor="ctr"/>
              <a:lstStyle/>
              <a:p>
                <a:pPr algn="ctr" defTabSz="486910">
                  <a:defRPr/>
                </a:pPr>
                <a:r>
                  <a:rPr lang="en-US" sz="867" b="1" kern="0" dirty="0">
                    <a:solidFill>
                      <a:prstClr val="white"/>
                    </a:solidFill>
                    <a:latin typeface="Calibri" panose="020F0502020204030204"/>
                  </a:rPr>
                  <a:t>D2</a:t>
                </a:r>
                <a:endParaRPr lang="en-GB" sz="867" b="1" kern="0" dirty="0">
                  <a:solidFill>
                    <a:prstClr val="white"/>
                  </a:solidFill>
                  <a:latin typeface="Calibri" panose="020F0502020204030204"/>
                </a:endParaRPr>
              </a:p>
            </p:txBody>
          </p:sp>
          <p:grpSp>
            <p:nvGrpSpPr>
              <p:cNvPr id="13" name="Group 12">
                <a:extLst>
                  <a:ext uri="{FF2B5EF4-FFF2-40B4-BE49-F238E27FC236}">
                    <a16:creationId xmlns:a16="http://schemas.microsoft.com/office/drawing/2014/main" id="{8D42C083-69A2-A5C5-357F-6C6455D7CCC0}"/>
                  </a:ext>
                </a:extLst>
              </p:cNvPr>
              <p:cNvGrpSpPr/>
              <p:nvPr/>
            </p:nvGrpSpPr>
            <p:grpSpPr>
              <a:xfrm>
                <a:off x="3399789" y="2139854"/>
                <a:ext cx="861431" cy="258105"/>
                <a:chOff x="6404292" y="4140007"/>
                <a:chExt cx="1078452" cy="323130"/>
              </a:xfrm>
            </p:grpSpPr>
            <p:sp>
              <p:nvSpPr>
                <p:cNvPr id="49" name="Rectangle: Rounded Corners 48">
                  <a:extLst>
                    <a:ext uri="{FF2B5EF4-FFF2-40B4-BE49-F238E27FC236}">
                      <a16:creationId xmlns:a16="http://schemas.microsoft.com/office/drawing/2014/main" id="{BF81B267-1203-ABCF-C5B3-23E102744D9F}"/>
                    </a:ext>
                  </a:extLst>
                </p:cNvPr>
                <p:cNvSpPr/>
                <p:nvPr/>
              </p:nvSpPr>
              <p:spPr>
                <a:xfrm>
                  <a:off x="6404292" y="4140007"/>
                  <a:ext cx="650274" cy="323130"/>
                </a:xfrm>
                <a:prstGeom prst="roundRect">
                  <a:avLst/>
                </a:prstGeom>
                <a:solidFill>
                  <a:schemeClr val="bg2">
                    <a:lumMod val="60000"/>
                    <a:lumOff val="40000"/>
                  </a:schemeClr>
                </a:solidFill>
                <a:ln w="3175" cap="flat" cmpd="sng" algn="ctr">
                  <a:solidFill>
                    <a:srgbClr val="E7E6E6">
                      <a:lumMod val="50000"/>
                    </a:srgbClr>
                  </a:solidFill>
                  <a:prstDash val="solid"/>
                  <a:miter lim="800000"/>
                </a:ln>
                <a:effectLst/>
              </p:spPr>
              <p:txBody>
                <a:bodyPr wrap="none" rtlCol="0" anchor="ctr"/>
                <a:lstStyle/>
                <a:p>
                  <a:pPr algn="ctr" defTabSz="486910">
                    <a:defRPr/>
                  </a:pPr>
                  <a:r>
                    <a:rPr lang="en-US" sz="1067" b="1" kern="0" dirty="0" err="1">
                      <a:solidFill>
                        <a:prstClr val="white"/>
                      </a:solidFill>
                      <a:latin typeface="Calibri" panose="020F0502020204030204"/>
                    </a:rPr>
                    <a:t>DSHM</a:t>
                  </a:r>
                  <a:endParaRPr lang="en-GB" sz="1067" b="1" kern="0" dirty="0">
                    <a:solidFill>
                      <a:prstClr val="white"/>
                    </a:solidFill>
                    <a:latin typeface="Calibri" panose="020F0502020204030204"/>
                  </a:endParaRPr>
                </a:p>
              </p:txBody>
            </p:sp>
            <p:cxnSp>
              <p:nvCxnSpPr>
                <p:cNvPr id="50" name="Straight Arrow Connector 49">
                  <a:extLst>
                    <a:ext uri="{FF2B5EF4-FFF2-40B4-BE49-F238E27FC236}">
                      <a16:creationId xmlns:a16="http://schemas.microsoft.com/office/drawing/2014/main" id="{E216F351-684C-7DC6-4A03-4B22BD2E76BB}"/>
                    </a:ext>
                  </a:extLst>
                </p:cNvPr>
                <p:cNvCxnSpPr>
                  <a:cxnSpLocks/>
                  <a:stCxn id="49" idx="3"/>
                </p:cNvCxnSpPr>
                <p:nvPr/>
              </p:nvCxnSpPr>
              <p:spPr>
                <a:xfrm>
                  <a:off x="7054566" y="4301572"/>
                  <a:ext cx="428178" cy="9472"/>
                </a:xfrm>
                <a:prstGeom prst="straightConnector1">
                  <a:avLst/>
                </a:prstGeom>
                <a:noFill/>
                <a:ln w="6350" cap="flat" cmpd="sng" algn="ctr">
                  <a:solidFill>
                    <a:srgbClr val="E7E6E6">
                      <a:lumMod val="50000"/>
                    </a:srgbClr>
                  </a:solidFill>
                  <a:prstDash val="solid"/>
                  <a:miter lim="800000"/>
                  <a:tailEnd type="triangle"/>
                </a:ln>
                <a:effectLst/>
              </p:spPr>
            </p:cxnSp>
          </p:grpSp>
          <p:grpSp>
            <p:nvGrpSpPr>
              <p:cNvPr id="14" name="Group 13">
                <a:extLst>
                  <a:ext uri="{FF2B5EF4-FFF2-40B4-BE49-F238E27FC236}">
                    <a16:creationId xmlns:a16="http://schemas.microsoft.com/office/drawing/2014/main" id="{7B22E868-9540-68B9-988B-D49E6BECFF3D}"/>
                  </a:ext>
                </a:extLst>
              </p:cNvPr>
              <p:cNvGrpSpPr/>
              <p:nvPr/>
            </p:nvGrpSpPr>
            <p:grpSpPr>
              <a:xfrm>
                <a:off x="3309512" y="1004944"/>
                <a:ext cx="519419" cy="542139"/>
                <a:chOff x="7910201" y="3553176"/>
                <a:chExt cx="650275" cy="678720"/>
              </a:xfrm>
            </p:grpSpPr>
            <p:sp>
              <p:nvSpPr>
                <p:cNvPr id="47" name="Rectangle: Rounded Corners 46">
                  <a:extLst>
                    <a:ext uri="{FF2B5EF4-FFF2-40B4-BE49-F238E27FC236}">
                      <a16:creationId xmlns:a16="http://schemas.microsoft.com/office/drawing/2014/main" id="{34CEBFAD-DD7F-1864-51A0-395BECC4E089}"/>
                    </a:ext>
                  </a:extLst>
                </p:cNvPr>
                <p:cNvSpPr/>
                <p:nvPr/>
              </p:nvSpPr>
              <p:spPr>
                <a:xfrm>
                  <a:off x="7910201" y="3553176"/>
                  <a:ext cx="650275" cy="323130"/>
                </a:xfrm>
                <a:prstGeom prst="roundRect">
                  <a:avLst/>
                </a:prstGeom>
                <a:solidFill>
                  <a:srgbClr val="ED7D31"/>
                </a:solidFill>
                <a:ln w="3175" cap="flat" cmpd="sng" algn="ctr">
                  <a:solidFill>
                    <a:srgbClr val="E7E6E6">
                      <a:lumMod val="50000"/>
                    </a:srgbClr>
                  </a:solidFill>
                  <a:prstDash val="solid"/>
                  <a:miter lim="800000"/>
                </a:ln>
                <a:effectLst/>
              </p:spPr>
              <p:txBody>
                <a:bodyPr wrap="none" rtlCol="0" anchor="ctr"/>
                <a:lstStyle/>
                <a:p>
                  <a:pPr algn="ctr" defTabSz="486910">
                    <a:defRPr/>
                  </a:pPr>
                  <a:r>
                    <a:rPr lang="en-US" sz="1067" b="1" kern="0" dirty="0" err="1">
                      <a:solidFill>
                        <a:prstClr val="white"/>
                      </a:solidFill>
                      <a:latin typeface="Calibri" panose="020F0502020204030204"/>
                    </a:rPr>
                    <a:t>DFHM</a:t>
                  </a:r>
                  <a:endParaRPr lang="en-GB" sz="1067" b="1" kern="0" dirty="0">
                    <a:solidFill>
                      <a:prstClr val="white"/>
                    </a:solidFill>
                    <a:latin typeface="Calibri" panose="020F0502020204030204"/>
                  </a:endParaRPr>
                </a:p>
              </p:txBody>
            </p:sp>
            <p:cxnSp>
              <p:nvCxnSpPr>
                <p:cNvPr id="48" name="Straight Arrow Connector 47">
                  <a:extLst>
                    <a:ext uri="{FF2B5EF4-FFF2-40B4-BE49-F238E27FC236}">
                      <a16:creationId xmlns:a16="http://schemas.microsoft.com/office/drawing/2014/main" id="{70280159-075A-1B13-3E21-F1642D24F43D}"/>
                    </a:ext>
                  </a:extLst>
                </p:cNvPr>
                <p:cNvCxnSpPr>
                  <a:cxnSpLocks/>
                  <a:stCxn id="47" idx="2"/>
                </p:cNvCxnSpPr>
                <p:nvPr/>
              </p:nvCxnSpPr>
              <p:spPr>
                <a:xfrm>
                  <a:off x="8235339" y="3876306"/>
                  <a:ext cx="325137" cy="355590"/>
                </a:xfrm>
                <a:prstGeom prst="straightConnector1">
                  <a:avLst/>
                </a:prstGeom>
                <a:noFill/>
                <a:ln w="6350" cap="flat" cmpd="sng" algn="ctr">
                  <a:solidFill>
                    <a:srgbClr val="E7E6E6">
                      <a:lumMod val="50000"/>
                    </a:srgbClr>
                  </a:solidFill>
                  <a:prstDash val="solid"/>
                  <a:miter lim="800000"/>
                  <a:tailEnd type="triangle"/>
                </a:ln>
                <a:effectLst/>
              </p:spPr>
            </p:cxnSp>
          </p:grpSp>
          <p:grpSp>
            <p:nvGrpSpPr>
              <p:cNvPr id="15" name="Group 14">
                <a:extLst>
                  <a:ext uri="{FF2B5EF4-FFF2-40B4-BE49-F238E27FC236}">
                    <a16:creationId xmlns:a16="http://schemas.microsoft.com/office/drawing/2014/main" id="{06C65A89-0512-8D60-4DA8-8A5B0855395F}"/>
                  </a:ext>
                </a:extLst>
              </p:cNvPr>
              <p:cNvGrpSpPr/>
              <p:nvPr/>
            </p:nvGrpSpPr>
            <p:grpSpPr>
              <a:xfrm>
                <a:off x="4532690" y="3419719"/>
                <a:ext cx="3419969" cy="186657"/>
                <a:chOff x="4522786" y="4258371"/>
                <a:chExt cx="4281563" cy="233681"/>
              </a:xfrm>
            </p:grpSpPr>
            <p:grpSp>
              <p:nvGrpSpPr>
                <p:cNvPr id="39" name="Group 38">
                  <a:extLst>
                    <a:ext uri="{FF2B5EF4-FFF2-40B4-BE49-F238E27FC236}">
                      <a16:creationId xmlns:a16="http://schemas.microsoft.com/office/drawing/2014/main" id="{8C2A0154-C574-AA79-62B2-D54D5E88AE83}"/>
                    </a:ext>
                  </a:extLst>
                </p:cNvPr>
                <p:cNvGrpSpPr/>
                <p:nvPr/>
              </p:nvGrpSpPr>
              <p:grpSpPr>
                <a:xfrm>
                  <a:off x="5090560" y="4258371"/>
                  <a:ext cx="3713789" cy="233681"/>
                  <a:chOff x="7218698" y="3176407"/>
                  <a:chExt cx="3880995" cy="245362"/>
                </a:xfrm>
              </p:grpSpPr>
              <p:sp>
                <p:nvSpPr>
                  <p:cNvPr id="41" name="Rectangle: Rounded Corners 40">
                    <a:extLst>
                      <a:ext uri="{FF2B5EF4-FFF2-40B4-BE49-F238E27FC236}">
                        <a16:creationId xmlns:a16="http://schemas.microsoft.com/office/drawing/2014/main" id="{89D1C799-C21D-947B-960B-C4991D463B9E}"/>
                      </a:ext>
                    </a:extLst>
                  </p:cNvPr>
                  <p:cNvSpPr/>
                  <p:nvPr/>
                </p:nvSpPr>
                <p:spPr>
                  <a:xfrm>
                    <a:off x="10811664" y="3176407"/>
                    <a:ext cx="288029" cy="192020"/>
                  </a:xfrm>
                  <a:prstGeom prst="roundRect">
                    <a:avLst/>
                  </a:prstGeom>
                  <a:solidFill>
                    <a:srgbClr val="00B0F0"/>
                  </a:solidFill>
                  <a:ln w="12700" cap="flat" cmpd="sng" algn="ctr">
                    <a:solidFill>
                      <a:srgbClr val="4472C4"/>
                    </a:solidFill>
                    <a:prstDash val="solid"/>
                    <a:miter lim="800000"/>
                  </a:ln>
                  <a:effectLst/>
                </p:spPr>
                <p:txBody>
                  <a:bodyPr wrap="none" rtlCol="0" anchor="ctr"/>
                  <a:lstStyle/>
                  <a:p>
                    <a:pPr algn="ctr" defTabSz="486910">
                      <a:defRPr/>
                    </a:pPr>
                    <a:r>
                      <a:rPr lang="en-US" sz="867" b="1" kern="0" dirty="0">
                        <a:solidFill>
                          <a:prstClr val="white"/>
                        </a:solidFill>
                        <a:latin typeface="Calibri" panose="020F0502020204030204"/>
                      </a:rPr>
                      <a:t>Q1</a:t>
                    </a:r>
                    <a:endParaRPr lang="en-GB" sz="867" b="1" kern="0" dirty="0">
                      <a:solidFill>
                        <a:prstClr val="white"/>
                      </a:solidFill>
                      <a:latin typeface="Calibri" panose="020F0502020204030204"/>
                    </a:endParaRPr>
                  </a:p>
                </p:txBody>
              </p:sp>
              <p:sp>
                <p:nvSpPr>
                  <p:cNvPr id="42" name="Rectangle: Rounded Corners 41">
                    <a:extLst>
                      <a:ext uri="{FF2B5EF4-FFF2-40B4-BE49-F238E27FC236}">
                        <a16:creationId xmlns:a16="http://schemas.microsoft.com/office/drawing/2014/main" id="{9AEBCB8A-5884-B8FB-D077-225347077322}"/>
                      </a:ext>
                    </a:extLst>
                  </p:cNvPr>
                  <p:cNvSpPr/>
                  <p:nvPr/>
                </p:nvSpPr>
                <p:spPr>
                  <a:xfrm>
                    <a:off x="10055199" y="3185299"/>
                    <a:ext cx="288032" cy="192021"/>
                  </a:xfrm>
                  <a:prstGeom prst="roundRect">
                    <a:avLst/>
                  </a:prstGeom>
                  <a:solidFill>
                    <a:srgbClr val="00B0F0"/>
                  </a:solidFill>
                  <a:ln w="12700" cap="flat" cmpd="sng" algn="ctr">
                    <a:solidFill>
                      <a:srgbClr val="4472C4"/>
                    </a:solidFill>
                    <a:prstDash val="solid"/>
                    <a:miter lim="800000"/>
                  </a:ln>
                  <a:effectLst/>
                </p:spPr>
                <p:txBody>
                  <a:bodyPr wrap="none" rtlCol="0" anchor="ctr"/>
                  <a:lstStyle/>
                  <a:p>
                    <a:pPr algn="ctr" defTabSz="486910">
                      <a:defRPr/>
                    </a:pPr>
                    <a:r>
                      <a:rPr lang="en-US" sz="867" b="1" kern="0" dirty="0">
                        <a:solidFill>
                          <a:prstClr val="white"/>
                        </a:solidFill>
                        <a:latin typeface="Calibri" panose="020F0502020204030204"/>
                      </a:rPr>
                      <a:t>Q2A</a:t>
                    </a:r>
                    <a:endParaRPr lang="en-GB" sz="867" b="1" kern="0" dirty="0">
                      <a:solidFill>
                        <a:prstClr val="white"/>
                      </a:solidFill>
                      <a:latin typeface="Calibri" panose="020F0502020204030204"/>
                    </a:endParaRPr>
                  </a:p>
                </p:txBody>
              </p:sp>
              <p:sp>
                <p:nvSpPr>
                  <p:cNvPr id="43" name="Rectangle: Rounded Corners 42">
                    <a:extLst>
                      <a:ext uri="{FF2B5EF4-FFF2-40B4-BE49-F238E27FC236}">
                        <a16:creationId xmlns:a16="http://schemas.microsoft.com/office/drawing/2014/main" id="{E488C6BF-B4BE-7C99-3C47-EA3A6386B45C}"/>
                      </a:ext>
                    </a:extLst>
                  </p:cNvPr>
                  <p:cNvSpPr/>
                  <p:nvPr/>
                </p:nvSpPr>
                <p:spPr>
                  <a:xfrm>
                    <a:off x="9298734" y="3194190"/>
                    <a:ext cx="288032" cy="192022"/>
                  </a:xfrm>
                  <a:prstGeom prst="roundRect">
                    <a:avLst/>
                  </a:prstGeom>
                  <a:solidFill>
                    <a:srgbClr val="00B0F0"/>
                  </a:solidFill>
                  <a:ln w="12700" cap="flat" cmpd="sng" algn="ctr">
                    <a:solidFill>
                      <a:srgbClr val="4472C4"/>
                    </a:solidFill>
                    <a:prstDash val="solid"/>
                    <a:miter lim="800000"/>
                  </a:ln>
                  <a:effectLst/>
                </p:spPr>
                <p:txBody>
                  <a:bodyPr wrap="none" rtlCol="0" anchor="ctr"/>
                  <a:lstStyle/>
                  <a:p>
                    <a:pPr algn="ctr" defTabSz="486910">
                      <a:defRPr/>
                    </a:pPr>
                    <a:r>
                      <a:rPr lang="en-US" sz="867" b="1" kern="0" dirty="0">
                        <a:solidFill>
                          <a:prstClr val="white"/>
                        </a:solidFill>
                        <a:latin typeface="Calibri" panose="020F0502020204030204"/>
                      </a:rPr>
                      <a:t>Q2B</a:t>
                    </a:r>
                    <a:endParaRPr lang="en-GB" sz="867" b="1" kern="0" dirty="0">
                      <a:solidFill>
                        <a:prstClr val="white"/>
                      </a:solidFill>
                      <a:latin typeface="Calibri" panose="020F0502020204030204"/>
                    </a:endParaRPr>
                  </a:p>
                </p:txBody>
              </p:sp>
              <p:sp>
                <p:nvSpPr>
                  <p:cNvPr id="44" name="Rectangle: Rounded Corners 43">
                    <a:extLst>
                      <a:ext uri="{FF2B5EF4-FFF2-40B4-BE49-F238E27FC236}">
                        <a16:creationId xmlns:a16="http://schemas.microsoft.com/office/drawing/2014/main" id="{B9068EF4-B3ED-10D7-ABAE-7FADE3C239A2}"/>
                      </a:ext>
                    </a:extLst>
                  </p:cNvPr>
                  <p:cNvSpPr/>
                  <p:nvPr/>
                </p:nvSpPr>
                <p:spPr>
                  <a:xfrm>
                    <a:off x="8544960" y="3203077"/>
                    <a:ext cx="288032" cy="192021"/>
                  </a:xfrm>
                  <a:prstGeom prst="roundRect">
                    <a:avLst/>
                  </a:prstGeom>
                  <a:solidFill>
                    <a:srgbClr val="00B0F0"/>
                  </a:solidFill>
                  <a:ln w="12700" cap="flat" cmpd="sng" algn="ctr">
                    <a:solidFill>
                      <a:srgbClr val="4472C4"/>
                    </a:solidFill>
                    <a:prstDash val="solid"/>
                    <a:miter lim="800000"/>
                  </a:ln>
                  <a:effectLst/>
                </p:spPr>
                <p:txBody>
                  <a:bodyPr wrap="none" rtlCol="0" anchor="ctr"/>
                  <a:lstStyle/>
                  <a:p>
                    <a:pPr algn="ctr" defTabSz="486910">
                      <a:defRPr/>
                    </a:pPr>
                    <a:r>
                      <a:rPr lang="en-US" sz="867" b="1" kern="0" dirty="0">
                        <a:solidFill>
                          <a:prstClr val="white"/>
                        </a:solidFill>
                        <a:latin typeface="Calibri" panose="020F0502020204030204"/>
                      </a:rPr>
                      <a:t>Q3</a:t>
                    </a:r>
                    <a:endParaRPr lang="en-GB" sz="867" b="1" kern="0" dirty="0">
                      <a:solidFill>
                        <a:prstClr val="white"/>
                      </a:solidFill>
                      <a:latin typeface="Calibri" panose="020F0502020204030204"/>
                    </a:endParaRPr>
                  </a:p>
                </p:txBody>
              </p:sp>
              <p:sp>
                <p:nvSpPr>
                  <p:cNvPr id="45" name="Rectangle: Rounded Corners 44">
                    <a:extLst>
                      <a:ext uri="{FF2B5EF4-FFF2-40B4-BE49-F238E27FC236}">
                        <a16:creationId xmlns:a16="http://schemas.microsoft.com/office/drawing/2014/main" id="{DB39FCE1-B25E-7F67-1F79-57D5CEABC0C8}"/>
                      </a:ext>
                    </a:extLst>
                  </p:cNvPr>
                  <p:cNvSpPr/>
                  <p:nvPr/>
                </p:nvSpPr>
                <p:spPr>
                  <a:xfrm>
                    <a:off x="7884518" y="3220857"/>
                    <a:ext cx="288032" cy="192021"/>
                  </a:xfrm>
                  <a:prstGeom prst="roundRect">
                    <a:avLst/>
                  </a:prstGeom>
                  <a:solidFill>
                    <a:srgbClr val="00B0F0"/>
                  </a:solidFill>
                  <a:ln w="12700" cap="flat" cmpd="sng" algn="ctr">
                    <a:solidFill>
                      <a:srgbClr val="4472C4"/>
                    </a:solidFill>
                    <a:prstDash val="solid"/>
                    <a:miter lim="800000"/>
                  </a:ln>
                  <a:effectLst/>
                </p:spPr>
                <p:txBody>
                  <a:bodyPr wrap="none" rtlCol="0" anchor="ctr"/>
                  <a:lstStyle/>
                  <a:p>
                    <a:pPr algn="ctr" defTabSz="486910">
                      <a:defRPr/>
                    </a:pPr>
                    <a:r>
                      <a:rPr lang="en-US" sz="867" b="1" kern="0" dirty="0">
                        <a:solidFill>
                          <a:prstClr val="white"/>
                        </a:solidFill>
                        <a:latin typeface="Calibri" panose="020F0502020204030204"/>
                      </a:rPr>
                      <a:t>CP</a:t>
                    </a:r>
                    <a:endParaRPr lang="en-GB" sz="867" b="1" kern="0" dirty="0">
                      <a:solidFill>
                        <a:prstClr val="white"/>
                      </a:solidFill>
                      <a:latin typeface="Calibri" panose="020F0502020204030204"/>
                    </a:endParaRPr>
                  </a:p>
                </p:txBody>
              </p:sp>
              <p:sp>
                <p:nvSpPr>
                  <p:cNvPr id="46" name="Rectangle: Rounded Corners 45">
                    <a:extLst>
                      <a:ext uri="{FF2B5EF4-FFF2-40B4-BE49-F238E27FC236}">
                        <a16:creationId xmlns:a16="http://schemas.microsoft.com/office/drawing/2014/main" id="{5BD9828E-6BC4-DE98-3C2B-30EEEA5CC317}"/>
                      </a:ext>
                    </a:extLst>
                  </p:cNvPr>
                  <p:cNvSpPr/>
                  <p:nvPr/>
                </p:nvSpPr>
                <p:spPr>
                  <a:xfrm>
                    <a:off x="7218698" y="3229748"/>
                    <a:ext cx="288032" cy="192021"/>
                  </a:xfrm>
                  <a:prstGeom prst="roundRect">
                    <a:avLst/>
                  </a:prstGeom>
                  <a:solidFill>
                    <a:srgbClr val="00B0F0"/>
                  </a:solidFill>
                  <a:ln w="12700" cap="flat" cmpd="sng" algn="ctr">
                    <a:solidFill>
                      <a:srgbClr val="4472C4"/>
                    </a:solidFill>
                    <a:prstDash val="solid"/>
                    <a:miter lim="800000"/>
                  </a:ln>
                  <a:effectLst/>
                </p:spPr>
                <p:txBody>
                  <a:bodyPr wrap="none" rtlCol="0" anchor="ctr"/>
                  <a:lstStyle/>
                  <a:p>
                    <a:pPr algn="ctr" defTabSz="486910">
                      <a:defRPr/>
                    </a:pPr>
                    <a:r>
                      <a:rPr lang="en-US" sz="867" b="1" kern="0" dirty="0">
                        <a:solidFill>
                          <a:prstClr val="white"/>
                        </a:solidFill>
                        <a:latin typeface="Calibri" panose="020F0502020204030204"/>
                      </a:rPr>
                      <a:t>D1</a:t>
                    </a:r>
                    <a:endParaRPr lang="en-GB" sz="867" b="1" kern="0" dirty="0">
                      <a:solidFill>
                        <a:prstClr val="white"/>
                      </a:solidFill>
                      <a:latin typeface="Calibri" panose="020F0502020204030204"/>
                    </a:endParaRPr>
                  </a:p>
                </p:txBody>
              </p:sp>
            </p:grpSp>
            <p:sp>
              <p:nvSpPr>
                <p:cNvPr id="40" name="Rectangle: Rounded Corners 39">
                  <a:extLst>
                    <a:ext uri="{FF2B5EF4-FFF2-40B4-BE49-F238E27FC236}">
                      <a16:creationId xmlns:a16="http://schemas.microsoft.com/office/drawing/2014/main" id="{DA19C270-974E-16FC-17BA-EB63CF9C9CF7}"/>
                    </a:ext>
                  </a:extLst>
                </p:cNvPr>
                <p:cNvSpPr/>
                <p:nvPr/>
              </p:nvSpPr>
              <p:spPr>
                <a:xfrm>
                  <a:off x="4522786" y="4309173"/>
                  <a:ext cx="275622" cy="182879"/>
                </a:xfrm>
                <a:prstGeom prst="roundRect">
                  <a:avLst/>
                </a:prstGeom>
                <a:solidFill>
                  <a:srgbClr val="00B0F0"/>
                </a:solidFill>
                <a:ln w="12700" cap="flat" cmpd="sng" algn="ctr">
                  <a:solidFill>
                    <a:srgbClr val="4472C4"/>
                  </a:solidFill>
                  <a:prstDash val="solid"/>
                  <a:miter lim="800000"/>
                </a:ln>
                <a:effectLst/>
              </p:spPr>
              <p:txBody>
                <a:bodyPr wrap="none" rtlCol="0" anchor="ctr"/>
                <a:lstStyle/>
                <a:p>
                  <a:pPr algn="ctr" defTabSz="486910">
                    <a:defRPr/>
                  </a:pPr>
                  <a:r>
                    <a:rPr lang="en-US" sz="867" b="1" kern="0" dirty="0">
                      <a:solidFill>
                        <a:prstClr val="white"/>
                      </a:solidFill>
                      <a:latin typeface="Calibri" panose="020F0502020204030204"/>
                    </a:rPr>
                    <a:t>DCM</a:t>
                  </a:r>
                  <a:endParaRPr lang="en-GB" sz="867" b="1" kern="0" dirty="0">
                    <a:solidFill>
                      <a:prstClr val="white"/>
                    </a:solidFill>
                    <a:latin typeface="Calibri" panose="020F0502020204030204"/>
                  </a:endParaRPr>
                </a:p>
              </p:txBody>
            </p:sp>
          </p:grpSp>
          <p:pic>
            <p:nvPicPr>
              <p:cNvPr id="16" name="Picture 15">
                <a:extLst>
                  <a:ext uri="{FF2B5EF4-FFF2-40B4-BE49-F238E27FC236}">
                    <a16:creationId xmlns:a16="http://schemas.microsoft.com/office/drawing/2014/main" id="{32ADAC6E-FF49-95E6-79FC-7E6C27819705}"/>
                  </a:ext>
                </a:extLst>
              </p:cNvPr>
              <p:cNvPicPr>
                <a:picLocks noChangeAspect="1"/>
              </p:cNvPicPr>
              <p:nvPr/>
            </p:nvPicPr>
            <p:blipFill rotWithShape="1">
              <a:blip r:embed="rId6"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flipH="1">
                <a:off x="1370236" y="3622637"/>
                <a:ext cx="1968520" cy="926462"/>
              </a:xfrm>
              <a:prstGeom prst="rect">
                <a:avLst/>
              </a:prstGeom>
            </p:spPr>
          </p:pic>
          <p:grpSp>
            <p:nvGrpSpPr>
              <p:cNvPr id="17" name="Group 16">
                <a:extLst>
                  <a:ext uri="{FF2B5EF4-FFF2-40B4-BE49-F238E27FC236}">
                    <a16:creationId xmlns:a16="http://schemas.microsoft.com/office/drawing/2014/main" id="{C0A34DFE-4E72-EE8D-91D7-37700581D484}"/>
                  </a:ext>
                </a:extLst>
              </p:cNvPr>
              <p:cNvGrpSpPr/>
              <p:nvPr/>
            </p:nvGrpSpPr>
            <p:grpSpPr>
              <a:xfrm>
                <a:off x="1443419" y="3494900"/>
                <a:ext cx="519419" cy="516550"/>
                <a:chOff x="6412848" y="3676989"/>
                <a:chExt cx="650275" cy="646684"/>
              </a:xfrm>
            </p:grpSpPr>
            <p:sp>
              <p:nvSpPr>
                <p:cNvPr id="37" name="Rectangle: Rounded Corners 36">
                  <a:extLst>
                    <a:ext uri="{FF2B5EF4-FFF2-40B4-BE49-F238E27FC236}">
                      <a16:creationId xmlns:a16="http://schemas.microsoft.com/office/drawing/2014/main" id="{F6B01E6B-C599-4F6D-3BE3-6E4339FE5537}"/>
                    </a:ext>
                  </a:extLst>
                </p:cNvPr>
                <p:cNvSpPr/>
                <p:nvPr/>
              </p:nvSpPr>
              <p:spPr>
                <a:xfrm>
                  <a:off x="6412848" y="4000543"/>
                  <a:ext cx="650275" cy="323130"/>
                </a:xfrm>
                <a:prstGeom prst="roundRect">
                  <a:avLst/>
                </a:prstGeom>
                <a:solidFill>
                  <a:srgbClr val="92D050"/>
                </a:solidFill>
                <a:ln w="3175" cap="flat" cmpd="sng" algn="ctr">
                  <a:solidFill>
                    <a:srgbClr val="E7E6E6">
                      <a:lumMod val="50000"/>
                    </a:srgbClr>
                  </a:solidFill>
                  <a:prstDash val="solid"/>
                  <a:miter lim="800000"/>
                </a:ln>
                <a:effectLst/>
              </p:spPr>
              <p:txBody>
                <a:bodyPr wrap="none" rtlCol="0" anchor="ctr"/>
                <a:lstStyle/>
                <a:p>
                  <a:pPr algn="ctr" defTabSz="486910">
                    <a:defRPr/>
                  </a:pPr>
                  <a:r>
                    <a:rPr lang="en-US" sz="1067" b="1" kern="0" dirty="0" err="1">
                      <a:solidFill>
                        <a:schemeClr val="bg1"/>
                      </a:solidFill>
                      <a:latin typeface="Calibri" panose="020F0502020204030204"/>
                    </a:rPr>
                    <a:t>DFM</a:t>
                  </a:r>
                  <a:endParaRPr lang="en-GB" sz="1067" b="1" kern="0" dirty="0">
                    <a:solidFill>
                      <a:schemeClr val="bg1"/>
                    </a:solidFill>
                    <a:latin typeface="Calibri" panose="020F0502020204030204"/>
                  </a:endParaRPr>
                </a:p>
              </p:txBody>
            </p:sp>
            <p:cxnSp>
              <p:nvCxnSpPr>
                <p:cNvPr id="38" name="Straight Arrow Connector 37">
                  <a:extLst>
                    <a:ext uri="{FF2B5EF4-FFF2-40B4-BE49-F238E27FC236}">
                      <a16:creationId xmlns:a16="http://schemas.microsoft.com/office/drawing/2014/main" id="{20A564B0-DD18-D940-E2FF-CA5717AEAF42}"/>
                    </a:ext>
                  </a:extLst>
                </p:cNvPr>
                <p:cNvCxnSpPr>
                  <a:cxnSpLocks/>
                  <a:stCxn id="37" idx="0"/>
                </p:cNvCxnSpPr>
                <p:nvPr/>
              </p:nvCxnSpPr>
              <p:spPr>
                <a:xfrm flipV="1">
                  <a:off x="6737986" y="3676989"/>
                  <a:ext cx="0" cy="323554"/>
                </a:xfrm>
                <a:prstGeom prst="straightConnector1">
                  <a:avLst/>
                </a:prstGeom>
                <a:noFill/>
                <a:ln w="6350" cap="flat" cmpd="sng" algn="ctr">
                  <a:solidFill>
                    <a:srgbClr val="E7E6E6">
                      <a:lumMod val="50000"/>
                    </a:srgbClr>
                  </a:solidFill>
                  <a:prstDash val="solid"/>
                  <a:miter lim="800000"/>
                  <a:tailEnd type="triangle"/>
                </a:ln>
                <a:effectLst/>
              </p:spPr>
            </p:cxnSp>
          </p:grpSp>
          <p:pic>
            <p:nvPicPr>
              <p:cNvPr id="18" name="Picture 17">
                <a:extLst>
                  <a:ext uri="{FF2B5EF4-FFF2-40B4-BE49-F238E27FC236}">
                    <a16:creationId xmlns:a16="http://schemas.microsoft.com/office/drawing/2014/main" id="{85D60C30-C170-4891-22BD-FF294B961244}"/>
                  </a:ext>
                </a:extLst>
              </p:cNvPr>
              <p:cNvPicPr>
                <a:picLocks noChangeAspect="1"/>
              </p:cNvPicPr>
              <p:nvPr/>
            </p:nvPicPr>
            <p:blipFill>
              <a:blip r:embed="rId7"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565888" y="3686042"/>
                <a:ext cx="1747254" cy="1342404"/>
              </a:xfrm>
              <a:prstGeom prst="rect">
                <a:avLst/>
              </a:prstGeom>
            </p:spPr>
          </p:pic>
          <p:grpSp>
            <p:nvGrpSpPr>
              <p:cNvPr id="19" name="Group 18">
                <a:extLst>
                  <a:ext uri="{FF2B5EF4-FFF2-40B4-BE49-F238E27FC236}">
                    <a16:creationId xmlns:a16="http://schemas.microsoft.com/office/drawing/2014/main" id="{73944CE1-C039-77C7-3049-06341E715E41}"/>
                  </a:ext>
                </a:extLst>
              </p:cNvPr>
              <p:cNvGrpSpPr/>
              <p:nvPr/>
            </p:nvGrpSpPr>
            <p:grpSpPr>
              <a:xfrm>
                <a:off x="4006380" y="1004943"/>
                <a:ext cx="1429306" cy="3006508"/>
                <a:chOff x="3863885" y="1235249"/>
                <a:chExt cx="1789391" cy="3763939"/>
              </a:xfrm>
            </p:grpSpPr>
            <p:grpSp>
              <p:nvGrpSpPr>
                <p:cNvPr id="28" name="Group 27">
                  <a:extLst>
                    <a:ext uri="{FF2B5EF4-FFF2-40B4-BE49-F238E27FC236}">
                      <a16:creationId xmlns:a16="http://schemas.microsoft.com/office/drawing/2014/main" id="{728D2F6E-FBAF-E02C-0FAF-979AB4D5AF9C}"/>
                    </a:ext>
                  </a:extLst>
                </p:cNvPr>
                <p:cNvGrpSpPr/>
                <p:nvPr/>
              </p:nvGrpSpPr>
              <p:grpSpPr>
                <a:xfrm>
                  <a:off x="3863885" y="4258382"/>
                  <a:ext cx="650274" cy="740806"/>
                  <a:chOff x="6308135" y="2887845"/>
                  <a:chExt cx="650274" cy="740806"/>
                </a:xfrm>
              </p:grpSpPr>
              <p:sp>
                <p:nvSpPr>
                  <p:cNvPr id="35" name="Rectangle: Rounded Corners 34">
                    <a:extLst>
                      <a:ext uri="{FF2B5EF4-FFF2-40B4-BE49-F238E27FC236}">
                        <a16:creationId xmlns:a16="http://schemas.microsoft.com/office/drawing/2014/main" id="{A2DF122F-AE2B-336A-D445-65BAB7237AEA}"/>
                      </a:ext>
                    </a:extLst>
                  </p:cNvPr>
                  <p:cNvSpPr/>
                  <p:nvPr/>
                </p:nvSpPr>
                <p:spPr>
                  <a:xfrm>
                    <a:off x="6308135" y="3305521"/>
                    <a:ext cx="650274" cy="323130"/>
                  </a:xfrm>
                  <a:prstGeom prst="roundRect">
                    <a:avLst/>
                  </a:prstGeom>
                  <a:solidFill>
                    <a:srgbClr val="92D050"/>
                  </a:solidFill>
                  <a:ln w="3175" cap="flat" cmpd="sng" algn="ctr">
                    <a:solidFill>
                      <a:srgbClr val="E7E6E6">
                        <a:lumMod val="50000"/>
                      </a:srgbClr>
                    </a:solidFill>
                    <a:prstDash val="solid"/>
                    <a:miter lim="800000"/>
                  </a:ln>
                  <a:effectLst/>
                </p:spPr>
                <p:txBody>
                  <a:bodyPr wrap="none" rtlCol="0" anchor="ctr"/>
                  <a:lstStyle/>
                  <a:p>
                    <a:pPr algn="ctr" defTabSz="486910">
                      <a:defRPr/>
                    </a:pPr>
                    <a:r>
                      <a:rPr lang="en-US" sz="1067" b="1" kern="0" dirty="0">
                        <a:solidFill>
                          <a:schemeClr val="bg1"/>
                        </a:solidFill>
                        <a:latin typeface="Calibri" panose="020F0502020204030204"/>
                      </a:rPr>
                      <a:t>DFX</a:t>
                    </a:r>
                    <a:endParaRPr lang="en-GB" sz="1067" b="1" kern="0" dirty="0">
                      <a:solidFill>
                        <a:schemeClr val="bg1"/>
                      </a:solidFill>
                      <a:latin typeface="Calibri" panose="020F0502020204030204"/>
                    </a:endParaRPr>
                  </a:p>
                </p:txBody>
              </p:sp>
              <p:cxnSp>
                <p:nvCxnSpPr>
                  <p:cNvPr id="36" name="Straight Arrow Connector 35">
                    <a:extLst>
                      <a:ext uri="{FF2B5EF4-FFF2-40B4-BE49-F238E27FC236}">
                        <a16:creationId xmlns:a16="http://schemas.microsoft.com/office/drawing/2014/main" id="{FD7507E2-7C98-9C52-E21E-09248D6C0317}"/>
                      </a:ext>
                    </a:extLst>
                  </p:cNvPr>
                  <p:cNvCxnSpPr>
                    <a:cxnSpLocks/>
                    <a:stCxn id="35" idx="0"/>
                  </p:cNvCxnSpPr>
                  <p:nvPr/>
                </p:nvCxnSpPr>
                <p:spPr>
                  <a:xfrm flipV="1">
                    <a:off x="6633273" y="2887845"/>
                    <a:ext cx="2225" cy="417675"/>
                  </a:xfrm>
                  <a:prstGeom prst="straightConnector1">
                    <a:avLst/>
                  </a:prstGeom>
                  <a:noFill/>
                  <a:ln w="6350" cap="flat" cmpd="sng" algn="ctr">
                    <a:solidFill>
                      <a:srgbClr val="E7E6E6">
                        <a:lumMod val="50000"/>
                      </a:srgbClr>
                    </a:solidFill>
                    <a:prstDash val="solid"/>
                    <a:miter lim="800000"/>
                    <a:tailEnd type="triangle"/>
                  </a:ln>
                  <a:effectLst/>
                </p:spPr>
              </p:cxnSp>
            </p:grpSp>
            <p:grpSp>
              <p:nvGrpSpPr>
                <p:cNvPr id="29" name="Group 28">
                  <a:extLst>
                    <a:ext uri="{FF2B5EF4-FFF2-40B4-BE49-F238E27FC236}">
                      <a16:creationId xmlns:a16="http://schemas.microsoft.com/office/drawing/2014/main" id="{741C5E2F-4E46-2DBC-EE9F-22E0D75FB357}"/>
                    </a:ext>
                  </a:extLst>
                </p:cNvPr>
                <p:cNvGrpSpPr/>
                <p:nvPr/>
              </p:nvGrpSpPr>
              <p:grpSpPr>
                <a:xfrm>
                  <a:off x="4282259" y="2666867"/>
                  <a:ext cx="882175" cy="323130"/>
                  <a:chOff x="4685490" y="3100525"/>
                  <a:chExt cx="882175" cy="323130"/>
                </a:xfrm>
              </p:grpSpPr>
              <p:sp>
                <p:nvSpPr>
                  <p:cNvPr id="33" name="Rectangle: Rounded Corners 32">
                    <a:extLst>
                      <a:ext uri="{FF2B5EF4-FFF2-40B4-BE49-F238E27FC236}">
                        <a16:creationId xmlns:a16="http://schemas.microsoft.com/office/drawing/2014/main" id="{BC4FE8D4-0CAA-BDED-8F77-8B69090CC759}"/>
                      </a:ext>
                    </a:extLst>
                  </p:cNvPr>
                  <p:cNvSpPr/>
                  <p:nvPr/>
                </p:nvSpPr>
                <p:spPr>
                  <a:xfrm>
                    <a:off x="4917392" y="3100525"/>
                    <a:ext cx="650273" cy="323130"/>
                  </a:xfrm>
                  <a:prstGeom prst="roundRect">
                    <a:avLst/>
                  </a:prstGeom>
                  <a:solidFill>
                    <a:schemeClr val="bg2">
                      <a:lumMod val="60000"/>
                      <a:lumOff val="40000"/>
                    </a:schemeClr>
                  </a:solidFill>
                  <a:ln w="3175" cap="flat" cmpd="sng" algn="ctr">
                    <a:solidFill>
                      <a:srgbClr val="E7E6E6">
                        <a:lumMod val="50000"/>
                      </a:srgbClr>
                    </a:solidFill>
                    <a:prstDash val="solid"/>
                    <a:miter lim="800000"/>
                  </a:ln>
                  <a:effectLst/>
                </p:spPr>
                <p:txBody>
                  <a:bodyPr wrap="none" rtlCol="0" anchor="ctr"/>
                  <a:lstStyle/>
                  <a:p>
                    <a:pPr algn="ctr" defTabSz="486910">
                      <a:defRPr/>
                    </a:pPr>
                    <a:r>
                      <a:rPr lang="en-US" sz="1067" b="1" kern="0" dirty="0">
                        <a:solidFill>
                          <a:prstClr val="white"/>
                        </a:solidFill>
                        <a:latin typeface="Calibri" panose="020F0502020204030204"/>
                      </a:rPr>
                      <a:t>DSHX</a:t>
                    </a:r>
                    <a:endParaRPr lang="en-GB" sz="1067" b="1" kern="0" dirty="0">
                      <a:solidFill>
                        <a:prstClr val="white"/>
                      </a:solidFill>
                      <a:latin typeface="Calibri" panose="020F0502020204030204"/>
                    </a:endParaRPr>
                  </a:p>
                </p:txBody>
              </p:sp>
              <p:cxnSp>
                <p:nvCxnSpPr>
                  <p:cNvPr id="34" name="Straight Arrow Connector 33">
                    <a:extLst>
                      <a:ext uri="{FF2B5EF4-FFF2-40B4-BE49-F238E27FC236}">
                        <a16:creationId xmlns:a16="http://schemas.microsoft.com/office/drawing/2014/main" id="{7C112189-1BCA-F13A-7374-0F2B8E11E3AF}"/>
                      </a:ext>
                    </a:extLst>
                  </p:cNvPr>
                  <p:cNvCxnSpPr>
                    <a:cxnSpLocks/>
                    <a:stCxn id="33" idx="1"/>
                  </p:cNvCxnSpPr>
                  <p:nvPr/>
                </p:nvCxnSpPr>
                <p:spPr>
                  <a:xfrm flipH="1" flipV="1">
                    <a:off x="4685490" y="3262089"/>
                    <a:ext cx="231902" cy="2"/>
                  </a:xfrm>
                  <a:prstGeom prst="straightConnector1">
                    <a:avLst/>
                  </a:prstGeom>
                  <a:noFill/>
                  <a:ln w="6350" cap="flat" cmpd="sng" algn="ctr">
                    <a:solidFill>
                      <a:srgbClr val="E7E6E6">
                        <a:lumMod val="50000"/>
                      </a:srgbClr>
                    </a:solidFill>
                    <a:prstDash val="solid"/>
                    <a:miter lim="800000"/>
                    <a:tailEnd type="triangle"/>
                  </a:ln>
                  <a:effectLst/>
                </p:spPr>
              </p:cxnSp>
            </p:grpSp>
            <p:grpSp>
              <p:nvGrpSpPr>
                <p:cNvPr id="30" name="Group 29">
                  <a:extLst>
                    <a:ext uri="{FF2B5EF4-FFF2-40B4-BE49-F238E27FC236}">
                      <a16:creationId xmlns:a16="http://schemas.microsoft.com/office/drawing/2014/main" id="{5E025FD3-0132-0335-C329-A69A64682BB8}"/>
                    </a:ext>
                  </a:extLst>
                </p:cNvPr>
                <p:cNvGrpSpPr/>
                <p:nvPr/>
              </p:nvGrpSpPr>
              <p:grpSpPr>
                <a:xfrm>
                  <a:off x="5003004" y="1235249"/>
                  <a:ext cx="650272" cy="677367"/>
                  <a:chOff x="7025167" y="2875736"/>
                  <a:chExt cx="650272" cy="677367"/>
                </a:xfrm>
              </p:grpSpPr>
              <p:sp>
                <p:nvSpPr>
                  <p:cNvPr id="31" name="Rectangle: Rounded Corners 30">
                    <a:extLst>
                      <a:ext uri="{FF2B5EF4-FFF2-40B4-BE49-F238E27FC236}">
                        <a16:creationId xmlns:a16="http://schemas.microsoft.com/office/drawing/2014/main" id="{2EBDB7D9-5795-7F0D-6F08-BCB469A7A35F}"/>
                      </a:ext>
                    </a:extLst>
                  </p:cNvPr>
                  <p:cNvSpPr/>
                  <p:nvPr/>
                </p:nvSpPr>
                <p:spPr>
                  <a:xfrm>
                    <a:off x="7025167" y="2875736"/>
                    <a:ext cx="650272" cy="323132"/>
                  </a:xfrm>
                  <a:prstGeom prst="roundRect">
                    <a:avLst/>
                  </a:prstGeom>
                  <a:solidFill>
                    <a:srgbClr val="ED7D31"/>
                  </a:solidFill>
                  <a:ln w="3175" cap="flat" cmpd="sng" algn="ctr">
                    <a:solidFill>
                      <a:srgbClr val="E7E6E6">
                        <a:lumMod val="50000"/>
                      </a:srgbClr>
                    </a:solidFill>
                    <a:prstDash val="solid"/>
                    <a:miter lim="800000"/>
                  </a:ln>
                  <a:effectLst/>
                </p:spPr>
                <p:txBody>
                  <a:bodyPr wrap="none" rtlCol="0" anchor="ctr"/>
                  <a:lstStyle/>
                  <a:p>
                    <a:pPr algn="ctr" defTabSz="486910">
                      <a:defRPr/>
                    </a:pPr>
                    <a:r>
                      <a:rPr lang="en-US" sz="1067" b="1" kern="0" dirty="0">
                        <a:solidFill>
                          <a:prstClr val="white"/>
                        </a:solidFill>
                        <a:latin typeface="Calibri" panose="020F0502020204030204"/>
                      </a:rPr>
                      <a:t>DFHX</a:t>
                    </a:r>
                    <a:endParaRPr lang="en-GB" sz="1067" b="1" kern="0" dirty="0">
                      <a:solidFill>
                        <a:prstClr val="white"/>
                      </a:solidFill>
                      <a:latin typeface="Calibri" panose="020F0502020204030204"/>
                    </a:endParaRPr>
                  </a:p>
                </p:txBody>
              </p:sp>
              <p:cxnSp>
                <p:nvCxnSpPr>
                  <p:cNvPr id="32" name="Straight Arrow Connector 31">
                    <a:extLst>
                      <a:ext uri="{FF2B5EF4-FFF2-40B4-BE49-F238E27FC236}">
                        <a16:creationId xmlns:a16="http://schemas.microsoft.com/office/drawing/2014/main" id="{34B287A3-8272-0A9B-0C8C-5D37EF8E35DE}"/>
                      </a:ext>
                    </a:extLst>
                  </p:cNvPr>
                  <p:cNvCxnSpPr>
                    <a:cxnSpLocks/>
                    <a:stCxn id="31" idx="2"/>
                  </p:cNvCxnSpPr>
                  <p:nvPr/>
                </p:nvCxnSpPr>
                <p:spPr>
                  <a:xfrm flipH="1">
                    <a:off x="7025167" y="3198868"/>
                    <a:ext cx="325136" cy="354235"/>
                  </a:xfrm>
                  <a:prstGeom prst="straightConnector1">
                    <a:avLst/>
                  </a:prstGeom>
                  <a:noFill/>
                  <a:ln w="6350" cap="flat" cmpd="sng" algn="ctr">
                    <a:solidFill>
                      <a:srgbClr val="E7E6E6">
                        <a:lumMod val="50000"/>
                      </a:srgbClr>
                    </a:solidFill>
                    <a:prstDash val="solid"/>
                    <a:miter lim="800000"/>
                    <a:tailEnd type="triangle"/>
                  </a:ln>
                  <a:effectLst/>
                </p:spPr>
              </p:cxnSp>
            </p:grpSp>
          </p:grpSp>
          <p:pic>
            <p:nvPicPr>
              <p:cNvPr id="20" name="Picture 19">
                <a:extLst>
                  <a:ext uri="{FF2B5EF4-FFF2-40B4-BE49-F238E27FC236}">
                    <a16:creationId xmlns:a16="http://schemas.microsoft.com/office/drawing/2014/main" id="{4B2134A1-91D5-42A0-9A35-0E4C38B65C00}"/>
                  </a:ext>
                </a:extLst>
              </p:cNvPr>
              <p:cNvPicPr>
                <a:picLocks noChangeAspect="1"/>
              </p:cNvPicPr>
              <p:nvPr/>
            </p:nvPicPr>
            <p:blipFill>
              <a:blip r:embed="rId8"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702645" y="31032"/>
                <a:ext cx="1814739" cy="932922"/>
              </a:xfrm>
              <a:prstGeom prst="rect">
                <a:avLst/>
              </a:prstGeom>
            </p:spPr>
          </p:pic>
          <p:pic>
            <p:nvPicPr>
              <p:cNvPr id="21" name="Picture 20">
                <a:extLst>
                  <a:ext uri="{FF2B5EF4-FFF2-40B4-BE49-F238E27FC236}">
                    <a16:creationId xmlns:a16="http://schemas.microsoft.com/office/drawing/2014/main" id="{242B1E0B-56F0-000D-2577-4E21F493E609}"/>
                  </a:ext>
                </a:extLst>
              </p:cNvPr>
              <p:cNvPicPr>
                <a:picLocks noChangeAspect="1"/>
              </p:cNvPicPr>
              <p:nvPr/>
            </p:nvPicPr>
            <p:blipFill>
              <a:blip r:embed="rId9"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03401" y="47144"/>
                <a:ext cx="1814740" cy="853822"/>
              </a:xfrm>
              <a:prstGeom prst="rect">
                <a:avLst/>
              </a:prstGeom>
            </p:spPr>
          </p:pic>
          <p:cxnSp>
            <p:nvCxnSpPr>
              <p:cNvPr id="22" name="Straight Connector 21">
                <a:extLst>
                  <a:ext uri="{FF2B5EF4-FFF2-40B4-BE49-F238E27FC236}">
                    <a16:creationId xmlns:a16="http://schemas.microsoft.com/office/drawing/2014/main" id="{C87F6A27-3DEE-4643-0E61-0AE740874BFC}"/>
                  </a:ext>
                </a:extLst>
              </p:cNvPr>
              <p:cNvCxnSpPr/>
              <p:nvPr/>
            </p:nvCxnSpPr>
            <p:spPr>
              <a:xfrm flipV="1">
                <a:off x="1622039" y="3010944"/>
                <a:ext cx="0" cy="311997"/>
              </a:xfrm>
              <a:prstGeom prst="line">
                <a:avLst/>
              </a:prstGeom>
              <a:noFill/>
              <a:ln w="6350" cap="flat" cmpd="sng" algn="ctr">
                <a:solidFill>
                  <a:srgbClr val="4472C4"/>
                </a:solidFill>
                <a:prstDash val="dashDot"/>
                <a:miter lim="800000"/>
              </a:ln>
              <a:effectLst/>
            </p:spPr>
          </p:cxnSp>
          <p:cxnSp>
            <p:nvCxnSpPr>
              <p:cNvPr id="23" name="Straight Arrow Connector 22">
                <a:extLst>
                  <a:ext uri="{FF2B5EF4-FFF2-40B4-BE49-F238E27FC236}">
                    <a16:creationId xmlns:a16="http://schemas.microsoft.com/office/drawing/2014/main" id="{12231603-404A-5703-2DF0-10EA76711046}"/>
                  </a:ext>
                </a:extLst>
              </p:cNvPr>
              <p:cNvCxnSpPr/>
              <p:nvPr/>
            </p:nvCxnSpPr>
            <p:spPr>
              <a:xfrm flipH="1">
                <a:off x="1622039" y="3076706"/>
                <a:ext cx="164821" cy="0"/>
              </a:xfrm>
              <a:prstGeom prst="straightConnector1">
                <a:avLst/>
              </a:prstGeom>
              <a:noFill/>
              <a:ln w="6350" cap="flat" cmpd="sng" algn="ctr">
                <a:solidFill>
                  <a:srgbClr val="4472C4"/>
                </a:solidFill>
                <a:prstDash val="solid"/>
                <a:miter lim="800000"/>
                <a:tailEnd type="triangle"/>
              </a:ln>
              <a:effectLst/>
            </p:spPr>
          </p:cxnSp>
          <p:sp>
            <p:nvSpPr>
              <p:cNvPr id="24" name="TextBox 23">
                <a:extLst>
                  <a:ext uri="{FF2B5EF4-FFF2-40B4-BE49-F238E27FC236}">
                    <a16:creationId xmlns:a16="http://schemas.microsoft.com/office/drawing/2014/main" id="{7D7D7DB3-1535-D927-18C1-F723CC5052C3}"/>
                  </a:ext>
                </a:extLst>
              </p:cNvPr>
              <p:cNvSpPr txBox="1"/>
              <p:nvPr/>
            </p:nvSpPr>
            <p:spPr>
              <a:xfrm>
                <a:off x="1738230" y="2971335"/>
                <a:ext cx="493220" cy="237731"/>
              </a:xfrm>
              <a:prstGeom prst="rect">
                <a:avLst/>
              </a:prstGeom>
              <a:noFill/>
            </p:spPr>
            <p:txBody>
              <a:bodyPr wrap="none" rtlCol="0">
                <a:spAutoFit/>
              </a:bodyPr>
              <a:lstStyle/>
              <a:p>
                <a:pPr defTabSz="914377"/>
                <a:r>
                  <a:rPr lang="en-US" sz="867" b="1" dirty="0">
                    <a:solidFill>
                      <a:prstClr val="black"/>
                    </a:solidFill>
                    <a:latin typeface="Calibri" panose="020F0502020204030204"/>
                  </a:rPr>
                  <a:t>140 m</a:t>
                </a:r>
                <a:endParaRPr lang="en-GB" sz="867" b="1" dirty="0">
                  <a:solidFill>
                    <a:prstClr val="black"/>
                  </a:solidFill>
                  <a:latin typeface="Calibri" panose="020F0502020204030204"/>
                </a:endParaRPr>
              </a:p>
            </p:txBody>
          </p:sp>
          <p:cxnSp>
            <p:nvCxnSpPr>
              <p:cNvPr id="25" name="Straight Connector 24">
                <a:extLst>
                  <a:ext uri="{FF2B5EF4-FFF2-40B4-BE49-F238E27FC236}">
                    <a16:creationId xmlns:a16="http://schemas.microsoft.com/office/drawing/2014/main" id="{7620F92D-E957-1195-D0D3-5BEEC8AAC74E}"/>
                  </a:ext>
                </a:extLst>
              </p:cNvPr>
              <p:cNvCxnSpPr/>
              <p:nvPr/>
            </p:nvCxnSpPr>
            <p:spPr>
              <a:xfrm flipV="1">
                <a:off x="4432897" y="3019283"/>
                <a:ext cx="0" cy="311997"/>
              </a:xfrm>
              <a:prstGeom prst="line">
                <a:avLst/>
              </a:prstGeom>
              <a:noFill/>
              <a:ln w="6350" cap="flat" cmpd="sng" algn="ctr">
                <a:solidFill>
                  <a:srgbClr val="4472C4"/>
                </a:solidFill>
                <a:prstDash val="dashDot"/>
                <a:miter lim="800000"/>
              </a:ln>
              <a:effectLst/>
            </p:spPr>
          </p:cxnSp>
          <p:cxnSp>
            <p:nvCxnSpPr>
              <p:cNvPr id="26" name="Straight Arrow Connector 25">
                <a:extLst>
                  <a:ext uri="{FF2B5EF4-FFF2-40B4-BE49-F238E27FC236}">
                    <a16:creationId xmlns:a16="http://schemas.microsoft.com/office/drawing/2014/main" id="{D9F32B4C-0644-C1A0-6986-99C4D785BEA7}"/>
                  </a:ext>
                </a:extLst>
              </p:cNvPr>
              <p:cNvCxnSpPr/>
              <p:nvPr/>
            </p:nvCxnSpPr>
            <p:spPr>
              <a:xfrm flipH="1">
                <a:off x="4432897" y="3085045"/>
                <a:ext cx="164821" cy="0"/>
              </a:xfrm>
              <a:prstGeom prst="straightConnector1">
                <a:avLst/>
              </a:prstGeom>
              <a:noFill/>
              <a:ln w="6350" cap="flat" cmpd="sng" algn="ctr">
                <a:solidFill>
                  <a:srgbClr val="4472C4"/>
                </a:solidFill>
                <a:prstDash val="solid"/>
                <a:miter lim="800000"/>
                <a:tailEnd type="triangle"/>
              </a:ln>
              <a:effectLst/>
            </p:spPr>
          </p:cxnSp>
          <p:sp>
            <p:nvSpPr>
              <p:cNvPr id="27" name="TextBox 26">
                <a:extLst>
                  <a:ext uri="{FF2B5EF4-FFF2-40B4-BE49-F238E27FC236}">
                    <a16:creationId xmlns:a16="http://schemas.microsoft.com/office/drawing/2014/main" id="{C832311A-C84F-50A5-432B-22AC2B514467}"/>
                  </a:ext>
                </a:extLst>
              </p:cNvPr>
              <p:cNvSpPr txBox="1"/>
              <p:nvPr/>
            </p:nvSpPr>
            <p:spPr>
              <a:xfrm>
                <a:off x="4549090" y="2979675"/>
                <a:ext cx="525291" cy="237731"/>
              </a:xfrm>
              <a:prstGeom prst="rect">
                <a:avLst/>
              </a:prstGeom>
              <a:noFill/>
            </p:spPr>
            <p:txBody>
              <a:bodyPr wrap="none" rtlCol="0">
                <a:spAutoFit/>
              </a:bodyPr>
              <a:lstStyle/>
              <a:p>
                <a:pPr defTabSz="914377"/>
                <a:r>
                  <a:rPr lang="en-US" sz="867" b="1" dirty="0">
                    <a:solidFill>
                      <a:prstClr val="black"/>
                    </a:solidFill>
                    <a:latin typeface="Calibri" panose="020F0502020204030204"/>
                  </a:rPr>
                  <a:t>89.5 m</a:t>
                </a:r>
                <a:endParaRPr lang="en-GB" sz="867" b="1" dirty="0">
                  <a:solidFill>
                    <a:prstClr val="black"/>
                  </a:solidFill>
                  <a:latin typeface="Calibri" panose="020F0502020204030204"/>
                </a:endParaRPr>
              </a:p>
            </p:txBody>
          </p:sp>
        </p:grpSp>
        <p:pic>
          <p:nvPicPr>
            <p:cNvPr id="57" name="Picture 56">
              <a:extLst>
                <a:ext uri="{FF2B5EF4-FFF2-40B4-BE49-F238E27FC236}">
                  <a16:creationId xmlns:a16="http://schemas.microsoft.com/office/drawing/2014/main" id="{ECBC5630-0FB5-E711-6FAA-0A1641A6BACD}"/>
                </a:ext>
              </a:extLst>
            </p:cNvPr>
            <p:cNvPicPr>
              <a:picLocks noChangeAspect="1"/>
            </p:cNvPicPr>
            <p:nvPr/>
          </p:nvPicPr>
          <p:blipFill>
            <a:blip r:embed="rId10" cstate="hqprint">
              <a:clrChange>
                <a:clrFrom>
                  <a:srgbClr val="FFFFFF"/>
                </a:clrFrom>
                <a:clrTo>
                  <a:srgbClr val="FFFFFF">
                    <a:alpha val="0"/>
                  </a:srgbClr>
                </a:clrTo>
              </a:clrChange>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7239402" y="1238557"/>
              <a:ext cx="439496" cy="405368"/>
            </a:xfrm>
            <a:prstGeom prst="rect">
              <a:avLst/>
            </a:prstGeom>
          </p:spPr>
        </p:pic>
        <p:pic>
          <p:nvPicPr>
            <p:cNvPr id="58" name="Picture 57">
              <a:extLst>
                <a:ext uri="{FF2B5EF4-FFF2-40B4-BE49-F238E27FC236}">
                  <a16:creationId xmlns:a16="http://schemas.microsoft.com/office/drawing/2014/main" id="{36A0275C-EFA2-2B53-427E-083E1F39D639}"/>
                </a:ext>
              </a:extLst>
            </p:cNvPr>
            <p:cNvPicPr>
              <a:picLocks noChangeAspect="1"/>
            </p:cNvPicPr>
            <p:nvPr/>
          </p:nvPicPr>
          <p:blipFill>
            <a:blip r:embed="rId10" cstate="hqprint">
              <a:clrChange>
                <a:clrFrom>
                  <a:srgbClr val="FFFFFF"/>
                </a:clrFrom>
                <a:clrTo>
                  <a:srgbClr val="FFFFFF">
                    <a:alpha val="0"/>
                  </a:srgbClr>
                </a:clrTo>
              </a:clrChange>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5858603" y="1240541"/>
              <a:ext cx="439495" cy="405368"/>
            </a:xfrm>
            <a:prstGeom prst="rect">
              <a:avLst/>
            </a:prstGeom>
          </p:spPr>
        </p:pic>
      </p:grpSp>
      <p:sp>
        <p:nvSpPr>
          <p:cNvPr id="2" name="Title 1">
            <a:extLst>
              <a:ext uri="{FF2B5EF4-FFF2-40B4-BE49-F238E27FC236}">
                <a16:creationId xmlns:a16="http://schemas.microsoft.com/office/drawing/2014/main" id="{FB6E9BFD-CCB5-4E25-ACE1-A0F104B6D252}"/>
              </a:ext>
            </a:extLst>
          </p:cNvPr>
          <p:cNvSpPr>
            <a:spLocks noGrp="1"/>
          </p:cNvSpPr>
          <p:nvPr>
            <p:ph type="title"/>
          </p:nvPr>
        </p:nvSpPr>
        <p:spPr>
          <a:xfrm>
            <a:off x="6876126" y="-18566"/>
            <a:ext cx="5262957" cy="1029153"/>
          </a:xfrm>
          <a:solidFill>
            <a:schemeClr val="bg1"/>
          </a:solidFill>
        </p:spPr>
        <p:txBody>
          <a:bodyPr/>
          <a:lstStyle/>
          <a:p>
            <a:r>
              <a:rPr lang="en-US" sz="3200" dirty="0"/>
              <a:t>Cold Powering System</a:t>
            </a:r>
            <a:endParaRPr lang="en-GB" sz="3200" dirty="0"/>
          </a:p>
        </p:txBody>
      </p:sp>
      <p:sp>
        <p:nvSpPr>
          <p:cNvPr id="5" name="Slide Number Placeholder 4">
            <a:extLst>
              <a:ext uri="{FF2B5EF4-FFF2-40B4-BE49-F238E27FC236}">
                <a16:creationId xmlns:a16="http://schemas.microsoft.com/office/drawing/2014/main" id="{74A639F1-C8FB-6F39-FC05-2CADC7CA53B1}"/>
              </a:ext>
            </a:extLst>
          </p:cNvPr>
          <p:cNvSpPr>
            <a:spLocks noGrp="1"/>
          </p:cNvSpPr>
          <p:nvPr>
            <p:ph type="sldNum" sz="quarter" idx="12"/>
          </p:nvPr>
        </p:nvSpPr>
        <p:spPr/>
        <p:txBody>
          <a:bodyPr/>
          <a:lstStyle/>
          <a:p>
            <a:fld id="{BFDCA1C4-9514-7B4F-976F-D92F7E296653}" type="slidenum">
              <a:rPr lang="fr-FR" smtClean="0"/>
              <a:pPr/>
              <a:t>16</a:t>
            </a:fld>
            <a:endParaRPr lang="fr-FR"/>
          </a:p>
        </p:txBody>
      </p:sp>
      <p:sp>
        <p:nvSpPr>
          <p:cNvPr id="67" name="Rectangle: Rounded Corners 66">
            <a:extLst>
              <a:ext uri="{FF2B5EF4-FFF2-40B4-BE49-F238E27FC236}">
                <a16:creationId xmlns:a16="http://schemas.microsoft.com/office/drawing/2014/main" id="{E235FC69-085E-9CB6-F844-AA5C24E3CE14}"/>
              </a:ext>
            </a:extLst>
          </p:cNvPr>
          <p:cNvSpPr/>
          <p:nvPr/>
        </p:nvSpPr>
        <p:spPr>
          <a:xfrm>
            <a:off x="5090784" y="2075874"/>
            <a:ext cx="1544531" cy="168000"/>
          </a:xfrm>
          <a:prstGeom prst="roundRect">
            <a:avLst/>
          </a:prstGeom>
          <a:solidFill>
            <a:srgbClr val="F0F0F0"/>
          </a:solidFill>
          <a:ln w="3175" cap="flat" cmpd="sng" algn="ctr">
            <a:solidFill>
              <a:srgbClr val="E7E6E6">
                <a:lumMod val="50000"/>
              </a:srgbClr>
            </a:solidFill>
            <a:prstDash val="solid"/>
            <a:miter lim="800000"/>
          </a:ln>
          <a:effectLst/>
        </p:spPr>
        <p:txBody>
          <a:bodyPr wrap="none" rtlCol="0" anchor="ctr"/>
          <a:lstStyle/>
          <a:p>
            <a:pPr algn="ctr" defTabSz="486910">
              <a:defRPr/>
            </a:pPr>
            <a:r>
              <a:rPr lang="en-US" sz="933" b="1" kern="0" dirty="0">
                <a:latin typeface="Calibri" panose="020F0502020204030204"/>
              </a:rPr>
              <a:t>Power converters: (18, 7, 2) kA</a:t>
            </a:r>
            <a:endParaRPr lang="en-GB" sz="933" b="1" kern="0" dirty="0">
              <a:latin typeface="Calibri" panose="020F0502020204030204"/>
            </a:endParaRPr>
          </a:p>
        </p:txBody>
      </p:sp>
      <p:sp>
        <p:nvSpPr>
          <p:cNvPr id="68" name="Rectangle: Rounded Corners 67">
            <a:extLst>
              <a:ext uri="{FF2B5EF4-FFF2-40B4-BE49-F238E27FC236}">
                <a16:creationId xmlns:a16="http://schemas.microsoft.com/office/drawing/2014/main" id="{103A308D-26D3-941A-8C66-094918840C18}"/>
              </a:ext>
            </a:extLst>
          </p:cNvPr>
          <p:cNvSpPr/>
          <p:nvPr/>
        </p:nvSpPr>
        <p:spPr>
          <a:xfrm>
            <a:off x="1757829" y="2060607"/>
            <a:ext cx="1544531" cy="168000"/>
          </a:xfrm>
          <a:prstGeom prst="roundRect">
            <a:avLst/>
          </a:prstGeom>
          <a:solidFill>
            <a:srgbClr val="F0F0F0"/>
          </a:solidFill>
          <a:ln w="3175" cap="flat" cmpd="sng" algn="ctr">
            <a:solidFill>
              <a:srgbClr val="E7E6E6">
                <a:lumMod val="50000"/>
              </a:srgbClr>
            </a:solidFill>
            <a:prstDash val="solid"/>
            <a:miter lim="800000"/>
          </a:ln>
          <a:effectLst/>
        </p:spPr>
        <p:txBody>
          <a:bodyPr wrap="none" rtlCol="0" anchor="ctr"/>
          <a:lstStyle/>
          <a:p>
            <a:pPr algn="ctr" defTabSz="486910">
              <a:defRPr/>
            </a:pPr>
            <a:r>
              <a:rPr lang="en-US" sz="933" b="1" kern="0" dirty="0">
                <a:latin typeface="Calibri" panose="020F0502020204030204"/>
              </a:rPr>
              <a:t>Power converters: (18, 0.6) kA</a:t>
            </a:r>
            <a:endParaRPr lang="en-GB" sz="933" b="1" kern="0" dirty="0">
              <a:latin typeface="Calibri" panose="020F0502020204030204"/>
            </a:endParaRPr>
          </a:p>
        </p:txBody>
      </p:sp>
      <p:sp>
        <p:nvSpPr>
          <p:cNvPr id="69" name="Rectangle: Rounded Corners 68">
            <a:extLst>
              <a:ext uri="{FF2B5EF4-FFF2-40B4-BE49-F238E27FC236}">
                <a16:creationId xmlns:a16="http://schemas.microsoft.com/office/drawing/2014/main" id="{74156817-6A22-1640-2105-936E02AEE19A}"/>
              </a:ext>
            </a:extLst>
          </p:cNvPr>
          <p:cNvSpPr/>
          <p:nvPr/>
        </p:nvSpPr>
        <p:spPr>
          <a:xfrm>
            <a:off x="6369953" y="4172222"/>
            <a:ext cx="1714957" cy="168000"/>
          </a:xfrm>
          <a:prstGeom prst="roundRect">
            <a:avLst/>
          </a:prstGeom>
          <a:solidFill>
            <a:srgbClr val="F0F0F0"/>
          </a:solidFill>
          <a:ln w="3175" cap="flat" cmpd="sng" algn="ctr">
            <a:solidFill>
              <a:srgbClr val="E7E6E6">
                <a:lumMod val="50000"/>
              </a:srgbClr>
            </a:solidFill>
            <a:prstDash val="solid"/>
            <a:miter lim="800000"/>
          </a:ln>
          <a:effectLst/>
        </p:spPr>
        <p:txBody>
          <a:bodyPr wrap="none" rtlCol="0" anchor="ctr"/>
          <a:lstStyle/>
          <a:p>
            <a:pPr algn="ctr" defTabSz="486910">
              <a:defRPr/>
            </a:pPr>
            <a:r>
              <a:rPr lang="en-US" sz="933" b="1" kern="0" dirty="0">
                <a:latin typeface="Calibri" panose="020F0502020204030204"/>
              </a:rPr>
              <a:t>Power converters: (60, 120, 200) A</a:t>
            </a:r>
            <a:endParaRPr lang="en-GB" sz="933" b="1" kern="0" dirty="0">
              <a:latin typeface="Calibri" panose="020F0502020204030204"/>
            </a:endParaRPr>
          </a:p>
        </p:txBody>
      </p:sp>
      <p:sp>
        <p:nvSpPr>
          <p:cNvPr id="3" name="Footer Placeholder 2">
            <a:extLst>
              <a:ext uri="{FF2B5EF4-FFF2-40B4-BE49-F238E27FC236}">
                <a16:creationId xmlns:a16="http://schemas.microsoft.com/office/drawing/2014/main" id="{989A891C-4721-382D-2DB7-252EEDB7D23C}"/>
              </a:ext>
            </a:extLst>
          </p:cNvPr>
          <p:cNvSpPr>
            <a:spLocks noGrp="1"/>
          </p:cNvSpPr>
          <p:nvPr>
            <p:ph type="ftr" sz="quarter" idx="11"/>
          </p:nvPr>
        </p:nvSpPr>
        <p:spPr>
          <a:xfrm>
            <a:off x="4749000" y="6453376"/>
            <a:ext cx="6627000" cy="360000"/>
          </a:xfrm>
        </p:spPr>
        <p:txBody>
          <a:bodyPr/>
          <a:lstStyle/>
          <a:p>
            <a:r>
              <a:rPr lang="en-GB" noProof="0"/>
              <a:t>Lessons from HL-LHC for future projects - B. Di Girolamo</a:t>
            </a:r>
            <a:endParaRPr lang="en-GB" noProof="0" dirty="0"/>
          </a:p>
        </p:txBody>
      </p:sp>
      <p:sp>
        <p:nvSpPr>
          <p:cNvPr id="4" name="Rectangle 3">
            <a:extLst>
              <a:ext uri="{FF2B5EF4-FFF2-40B4-BE49-F238E27FC236}">
                <a16:creationId xmlns:a16="http://schemas.microsoft.com/office/drawing/2014/main" id="{48B5CCB6-8891-9A40-9A0C-C2BAC61D94FD}"/>
              </a:ext>
            </a:extLst>
          </p:cNvPr>
          <p:cNvSpPr/>
          <p:nvPr/>
        </p:nvSpPr>
        <p:spPr>
          <a:xfrm>
            <a:off x="9332558" y="968150"/>
            <a:ext cx="2467346" cy="4837113"/>
          </a:xfrm>
          <a:prstGeom prst="rect">
            <a:avLst/>
          </a:prstGeom>
          <a:gradFill>
            <a:gsLst>
              <a:gs pos="0">
                <a:srgbClr val="00B050"/>
              </a:gs>
              <a:gs pos="100000">
                <a:srgbClr val="92D050"/>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dirty="0">
              <a:solidFill>
                <a:prstClr val="white"/>
              </a:solidFill>
              <a:sym typeface="Wingdings" pitchFamily="2" charset="2"/>
            </a:endParaRPr>
          </a:p>
          <a:p>
            <a:pPr lvl="0" algn="ctr"/>
            <a:endParaRPr lang="en-US" b="1" dirty="0">
              <a:solidFill>
                <a:prstClr val="white"/>
              </a:solidFill>
              <a:sym typeface="Wingdings" pitchFamily="2" charset="2"/>
            </a:endParaRPr>
          </a:p>
          <a:p>
            <a:pPr lvl="0" algn="ctr"/>
            <a:r>
              <a:rPr lang="en-US" b="1" dirty="0">
                <a:solidFill>
                  <a:prstClr val="white"/>
                </a:solidFill>
                <a:sym typeface="Wingdings" pitchFamily="2" charset="2"/>
              </a:rPr>
              <a:t>Superconducting link to minimize thermal losses when transporting over 100kA over 100m!</a:t>
            </a:r>
          </a:p>
          <a:p>
            <a:pPr lvl="0" algn="ctr"/>
            <a:endParaRPr lang="en-US" b="1" dirty="0">
              <a:solidFill>
                <a:prstClr val="white"/>
              </a:solidFill>
              <a:sym typeface="Wingdings" pitchFamily="2" charset="2"/>
            </a:endParaRPr>
          </a:p>
          <a:p>
            <a:pPr marL="285750" lvl="0" indent="-285750" algn="ctr">
              <a:buFont typeface="Wingdings" pitchFamily="2" charset="2"/>
              <a:buChar char="è"/>
            </a:pPr>
            <a:r>
              <a:rPr lang="en-US" b="1" dirty="0">
                <a:solidFill>
                  <a:prstClr val="white"/>
                </a:solidFill>
                <a:sym typeface="Wingdings" pitchFamily="2" charset="2"/>
              </a:rPr>
              <a:t>High Temperature Superconductor, MgB</a:t>
            </a:r>
            <a:r>
              <a:rPr lang="en-US" b="1" baseline="-25000" dirty="0">
                <a:solidFill>
                  <a:prstClr val="white"/>
                </a:solidFill>
                <a:sym typeface="Wingdings" pitchFamily="2" charset="2"/>
              </a:rPr>
              <a:t>2</a:t>
            </a:r>
            <a:r>
              <a:rPr lang="en-US" b="1" dirty="0">
                <a:solidFill>
                  <a:prstClr val="white"/>
                </a:solidFill>
                <a:sym typeface="Wingdings" pitchFamily="2" charset="2"/>
              </a:rPr>
              <a:t> operating at ca. 20K to 30K</a:t>
            </a:r>
          </a:p>
          <a:p>
            <a:pPr marL="285750" lvl="0" indent="-285750" algn="ctr">
              <a:buFont typeface="Wingdings" pitchFamily="2" charset="2"/>
              <a:buChar char="è"/>
            </a:pPr>
            <a:endParaRPr lang="en-US" b="1" dirty="0">
              <a:solidFill>
                <a:prstClr val="white"/>
              </a:solidFill>
              <a:sym typeface="Wingdings" pitchFamily="2" charset="2"/>
            </a:endParaRPr>
          </a:p>
          <a:p>
            <a:pPr marL="285750" lvl="0" indent="-285750" algn="ctr">
              <a:buFont typeface="Wingdings" pitchFamily="2" charset="2"/>
              <a:buChar char="è"/>
            </a:pPr>
            <a:r>
              <a:rPr lang="en-US" b="1" dirty="0">
                <a:solidFill>
                  <a:prstClr val="white"/>
                </a:solidFill>
                <a:sym typeface="Wingdings" pitchFamily="2" charset="2"/>
              </a:rPr>
              <a:t>Cooling with gaseous He from liquid He boil off</a:t>
            </a:r>
          </a:p>
          <a:p>
            <a:pPr lvl="0" algn="ctr"/>
            <a:endParaRPr lang="en-US" b="1" dirty="0">
              <a:solidFill>
                <a:prstClr val="white"/>
              </a:solidFill>
              <a:sym typeface="Wingdings" pitchFamily="2" charset="2"/>
            </a:endParaRPr>
          </a:p>
          <a:p>
            <a:pPr lvl="0" algn="ctr"/>
            <a:endParaRPr lang="en-US" dirty="0"/>
          </a:p>
        </p:txBody>
      </p:sp>
    </p:spTree>
    <p:extLst>
      <p:ext uri="{BB962C8B-B14F-4D97-AF65-F5344CB8AC3E}">
        <p14:creationId xmlns:p14="http://schemas.microsoft.com/office/powerpoint/2010/main" val="28614060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365A8D-A4E7-B194-A29B-AE8644AE3E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E62B06-9142-374A-BC4A-3E8F3F76481F}"/>
              </a:ext>
            </a:extLst>
          </p:cNvPr>
          <p:cNvSpPr>
            <a:spLocks noGrp="1"/>
          </p:cNvSpPr>
          <p:nvPr>
            <p:ph type="title"/>
          </p:nvPr>
        </p:nvSpPr>
        <p:spPr>
          <a:xfrm>
            <a:off x="816827" y="0"/>
            <a:ext cx="10560000" cy="720000"/>
          </a:xfrm>
        </p:spPr>
        <p:txBody>
          <a:bodyPr/>
          <a:lstStyle/>
          <a:p>
            <a:r>
              <a:rPr lang="en-GB" dirty="0"/>
              <a:t>Sc Link INSTALLATION IN THE IT STRING </a:t>
            </a:r>
          </a:p>
        </p:txBody>
      </p:sp>
      <p:pic>
        <p:nvPicPr>
          <p:cNvPr id="14" name="Picture 13" descr="A large factory with yellow pipes and machinery&#10;&#10;Description automatically generated with medium confidence">
            <a:extLst>
              <a:ext uri="{FF2B5EF4-FFF2-40B4-BE49-F238E27FC236}">
                <a16:creationId xmlns:a16="http://schemas.microsoft.com/office/drawing/2014/main" id="{21B1AF80-64CB-B4E1-37E0-B1D9423DEDDC}"/>
              </a:ext>
            </a:extLst>
          </p:cNvPr>
          <p:cNvPicPr>
            <a:picLocks noChangeAspect="1"/>
          </p:cNvPicPr>
          <p:nvPr/>
        </p:nvPicPr>
        <p:blipFill>
          <a:blip r:embed="rId3"/>
          <a:stretch>
            <a:fillRect/>
          </a:stretch>
        </p:blipFill>
        <p:spPr>
          <a:xfrm>
            <a:off x="335011" y="720000"/>
            <a:ext cx="6506165" cy="487962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2" name="Picture 11" descr="A large machine in a factory&#10;&#10;Description automatically generated">
            <a:extLst>
              <a:ext uri="{FF2B5EF4-FFF2-40B4-BE49-F238E27FC236}">
                <a16:creationId xmlns:a16="http://schemas.microsoft.com/office/drawing/2014/main" id="{7CBC1B7B-E930-43E6-79DC-A4D2961C4C77}"/>
              </a:ext>
            </a:extLst>
          </p:cNvPr>
          <p:cNvPicPr>
            <a:picLocks noChangeAspect="1"/>
          </p:cNvPicPr>
          <p:nvPr/>
        </p:nvPicPr>
        <p:blipFill>
          <a:blip r:embed="rId4"/>
          <a:stretch>
            <a:fillRect/>
          </a:stretch>
        </p:blipFill>
        <p:spPr>
          <a:xfrm>
            <a:off x="5316235" y="1258376"/>
            <a:ext cx="6506165" cy="487962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8" name="Picture 17" descr="A large machine in a factory&#10;&#10;Description automatically generated">
            <a:extLst>
              <a:ext uri="{FF2B5EF4-FFF2-40B4-BE49-F238E27FC236}">
                <a16:creationId xmlns:a16="http://schemas.microsoft.com/office/drawing/2014/main" id="{078D205A-D800-B3E8-F086-24CDE7AE77FE}"/>
              </a:ext>
            </a:extLst>
          </p:cNvPr>
          <p:cNvPicPr>
            <a:picLocks noChangeAspect="1"/>
          </p:cNvPicPr>
          <p:nvPr/>
        </p:nvPicPr>
        <p:blipFill>
          <a:blip r:embed="rId5"/>
          <a:stretch>
            <a:fillRect/>
          </a:stretch>
        </p:blipFill>
        <p:spPr>
          <a:xfrm>
            <a:off x="1672683" y="818595"/>
            <a:ext cx="4423317" cy="589775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22" name="Picture 21" descr="A large metal coil in a factory&#10;&#10;Description automatically generated">
            <a:extLst>
              <a:ext uri="{FF2B5EF4-FFF2-40B4-BE49-F238E27FC236}">
                <a16:creationId xmlns:a16="http://schemas.microsoft.com/office/drawing/2014/main" id="{1CA24363-5C95-7F9F-D451-C275581D185E}"/>
              </a:ext>
            </a:extLst>
          </p:cNvPr>
          <p:cNvPicPr>
            <a:picLocks noChangeAspect="1"/>
          </p:cNvPicPr>
          <p:nvPr/>
        </p:nvPicPr>
        <p:blipFill>
          <a:blip r:embed="rId6"/>
          <a:stretch>
            <a:fillRect/>
          </a:stretch>
        </p:blipFill>
        <p:spPr>
          <a:xfrm>
            <a:off x="5384800" y="818595"/>
            <a:ext cx="4267200" cy="56896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23" name="Content Placeholder 10" descr="A large machine in a factory&#10;&#10;Description automatically generated">
            <a:extLst>
              <a:ext uri="{FF2B5EF4-FFF2-40B4-BE49-F238E27FC236}">
                <a16:creationId xmlns:a16="http://schemas.microsoft.com/office/drawing/2014/main" id="{D6FBBB91-2B5C-EC76-0C61-058CF66B110F}"/>
              </a:ext>
            </a:extLst>
          </p:cNvPr>
          <p:cNvPicPr>
            <a:picLocks noGrp="1" noChangeAspect="1"/>
          </p:cNvPicPr>
          <p:nvPr>
            <p:ph idx="1"/>
          </p:nvPr>
        </p:nvPicPr>
        <p:blipFill>
          <a:blip r:embed="rId7"/>
          <a:stretch>
            <a:fillRect/>
          </a:stretch>
        </p:blipFill>
        <p:spPr>
          <a:xfrm>
            <a:off x="2540000" y="814930"/>
            <a:ext cx="8539899" cy="569326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Footer Placeholder 2">
            <a:extLst>
              <a:ext uri="{FF2B5EF4-FFF2-40B4-BE49-F238E27FC236}">
                <a16:creationId xmlns:a16="http://schemas.microsoft.com/office/drawing/2014/main" id="{80D84A37-EFBE-6D68-960E-45912B454555}"/>
              </a:ext>
            </a:extLst>
          </p:cNvPr>
          <p:cNvSpPr>
            <a:spLocks noGrp="1"/>
          </p:cNvSpPr>
          <p:nvPr>
            <p:ph type="ftr" sz="quarter" idx="11"/>
          </p:nvPr>
        </p:nvSpPr>
        <p:spPr>
          <a:xfrm>
            <a:off x="4655840" y="6453376"/>
            <a:ext cx="6627000" cy="360000"/>
          </a:xfrm>
        </p:spPr>
        <p:txBody>
          <a:bodyPr/>
          <a:lstStyle/>
          <a:p>
            <a:r>
              <a:rPr lang="en-GB" noProof="0"/>
              <a:t>Lessons from HL-LHC for future projects - B. Di Girolamo</a:t>
            </a:r>
            <a:endParaRPr lang="en-GB" noProof="0" dirty="0"/>
          </a:p>
        </p:txBody>
      </p:sp>
      <p:sp>
        <p:nvSpPr>
          <p:cNvPr id="6" name="Slide Number Placeholder 2">
            <a:extLst>
              <a:ext uri="{FF2B5EF4-FFF2-40B4-BE49-F238E27FC236}">
                <a16:creationId xmlns:a16="http://schemas.microsoft.com/office/drawing/2014/main" id="{4DE25006-0118-0262-A09D-4105C557F043}"/>
              </a:ext>
            </a:extLst>
          </p:cNvPr>
          <p:cNvSpPr>
            <a:spLocks noGrp="1"/>
          </p:cNvSpPr>
          <p:nvPr>
            <p:ph type="sldNum" sz="quarter" idx="12"/>
          </p:nvPr>
        </p:nvSpPr>
        <p:spPr>
          <a:xfrm>
            <a:off x="11582400" y="6356350"/>
            <a:ext cx="480000" cy="360000"/>
          </a:xfrm>
        </p:spPr>
        <p:txBody>
          <a:bodyPr/>
          <a:lstStyle/>
          <a:p>
            <a:fld id="{BFDCA1C4-9514-7B4F-976F-D92F7E296653}" type="slidenum">
              <a:rPr lang="fr-FR" smtClean="0"/>
              <a:pPr/>
              <a:t>17</a:t>
            </a:fld>
            <a:endParaRPr lang="fr-FR"/>
          </a:p>
        </p:txBody>
      </p:sp>
    </p:spTree>
    <p:extLst>
      <p:ext uri="{BB962C8B-B14F-4D97-AF65-F5344CB8AC3E}">
        <p14:creationId xmlns:p14="http://schemas.microsoft.com/office/powerpoint/2010/main" val="2531990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0AE3FA-7560-E660-90F4-E4B31FD8D424}"/>
            </a:ext>
          </a:extLst>
        </p:cNvPr>
        <p:cNvGrpSpPr/>
        <p:nvPr/>
      </p:nvGrpSpPr>
      <p:grpSpPr>
        <a:xfrm>
          <a:off x="0" y="0"/>
          <a:ext cx="0" cy="0"/>
          <a:chOff x="0" y="0"/>
          <a:chExt cx="0" cy="0"/>
        </a:xfrm>
      </p:grpSpPr>
      <p:sp>
        <p:nvSpPr>
          <p:cNvPr id="71682" name="Rectangle 3">
            <a:extLst>
              <a:ext uri="{FF2B5EF4-FFF2-40B4-BE49-F238E27FC236}">
                <a16:creationId xmlns:a16="http://schemas.microsoft.com/office/drawing/2014/main" id="{B8717A9A-9422-7D73-42C2-84E7F6FDB9E2}"/>
              </a:ext>
            </a:extLst>
          </p:cNvPr>
          <p:cNvSpPr>
            <a:spLocks noChangeArrowheads="1"/>
          </p:cNvSpPr>
          <p:nvPr/>
        </p:nvSpPr>
        <p:spPr bwMode="auto">
          <a:xfrm>
            <a:off x="1600200" y="1090798"/>
            <a:ext cx="534988" cy="227012"/>
          </a:xfrm>
          <a:prstGeom prst="rect">
            <a:avLst/>
          </a:prstGeom>
          <a:solidFill>
            <a:srgbClr val="00CC00"/>
          </a:solidFill>
          <a:ln w="25400">
            <a:solidFill>
              <a:srgbClr val="3366FF"/>
            </a:solidFill>
            <a:miter lim="800000"/>
            <a:headEnd/>
            <a:tailEnd/>
          </a:ln>
        </p:spPr>
        <p:txBody>
          <a:bodyPr wrap="none" lIns="91359" tIns="45680" rIns="91359" bIns="45680" anchor="ctr"/>
          <a:lstStyle/>
          <a:p>
            <a:pPr algn="l" eaLnBrk="1" hangingPunct="1"/>
            <a:endParaRPr lang="en-GB">
              <a:solidFill>
                <a:srgbClr val="000000"/>
              </a:solidFill>
            </a:endParaRPr>
          </a:p>
        </p:txBody>
      </p:sp>
      <p:sp>
        <p:nvSpPr>
          <p:cNvPr id="115718" name="Text Box 5">
            <a:extLst>
              <a:ext uri="{FF2B5EF4-FFF2-40B4-BE49-F238E27FC236}">
                <a16:creationId xmlns:a16="http://schemas.microsoft.com/office/drawing/2014/main" id="{A50F5165-29CF-0C26-1BA7-6EF9922AFE6D}"/>
              </a:ext>
            </a:extLst>
          </p:cNvPr>
          <p:cNvSpPr txBox="1">
            <a:spLocks noChangeArrowheads="1"/>
          </p:cNvSpPr>
          <p:nvPr/>
        </p:nvSpPr>
        <p:spPr bwMode="auto">
          <a:xfrm>
            <a:off x="2209800" y="933451"/>
            <a:ext cx="3295932" cy="8924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59" tIns="45680" rIns="91359" bIns="45680">
            <a:spAutoFit/>
          </a:bodyPr>
          <a:lstStyle>
            <a:lvl1pPr>
              <a:defRPr sz="2400">
                <a:solidFill>
                  <a:schemeClr val="accent2"/>
                </a:solidFill>
                <a:latin typeface="Times New Roman" charset="0"/>
                <a:ea typeface="ＭＳ Ｐゴシック" charset="0"/>
                <a:cs typeface="ＭＳ Ｐゴシック" charset="0"/>
              </a:defRPr>
            </a:lvl1pPr>
            <a:lvl2pPr marL="742950" indent="-285750">
              <a:defRPr sz="2400">
                <a:solidFill>
                  <a:schemeClr val="accent2"/>
                </a:solidFill>
                <a:latin typeface="Times New Roman" charset="0"/>
                <a:ea typeface="ＭＳ Ｐゴシック" charset="0"/>
              </a:defRPr>
            </a:lvl2pPr>
            <a:lvl3pPr marL="1143000" indent="-228600">
              <a:defRPr sz="2400">
                <a:solidFill>
                  <a:schemeClr val="accent2"/>
                </a:solidFill>
                <a:latin typeface="Times New Roman" charset="0"/>
                <a:ea typeface="ＭＳ Ｐゴシック" charset="0"/>
              </a:defRPr>
            </a:lvl3pPr>
            <a:lvl4pPr marL="1600200" indent="-228600">
              <a:defRPr sz="2400">
                <a:solidFill>
                  <a:schemeClr val="accent2"/>
                </a:solidFill>
                <a:latin typeface="Times New Roman" charset="0"/>
                <a:ea typeface="ＭＳ Ｐゴシック" charset="0"/>
              </a:defRPr>
            </a:lvl4pPr>
            <a:lvl5pPr marL="2057400" indent="-228600">
              <a:defRPr sz="2400">
                <a:solidFill>
                  <a:schemeClr val="accent2"/>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accent2"/>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accent2"/>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accent2"/>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accent2"/>
                </a:solidFill>
                <a:latin typeface="Times New Roman" charset="0"/>
                <a:ea typeface="ＭＳ Ｐゴシック" charset="0"/>
              </a:defRPr>
            </a:lvl9pPr>
          </a:lstStyle>
          <a:p>
            <a:pPr algn="l" eaLnBrk="1" hangingPunct="1"/>
            <a:r>
              <a:rPr lang="en-US" sz="2600" dirty="0">
                <a:solidFill>
                  <a:srgbClr val="3333CC"/>
                </a:solidFill>
              </a:rPr>
              <a:t>Geometric Luminosity </a:t>
            </a:r>
          </a:p>
          <a:p>
            <a:pPr algn="l" eaLnBrk="1" hangingPunct="1"/>
            <a:r>
              <a:rPr lang="en-US" sz="2600" dirty="0">
                <a:solidFill>
                  <a:srgbClr val="3333CC"/>
                </a:solidFill>
              </a:rPr>
              <a:t>Reduction Factor:</a:t>
            </a:r>
          </a:p>
        </p:txBody>
      </p:sp>
      <p:graphicFrame>
        <p:nvGraphicFramePr>
          <p:cNvPr id="71684" name="Object 2">
            <a:extLst>
              <a:ext uri="{FF2B5EF4-FFF2-40B4-BE49-F238E27FC236}">
                <a16:creationId xmlns:a16="http://schemas.microsoft.com/office/drawing/2014/main" id="{0687BD03-9F9D-0573-10FE-5FD878ACEB62}"/>
              </a:ext>
            </a:extLst>
          </p:cNvPr>
          <p:cNvGraphicFramePr>
            <a:graphicFrameLocks noGrp="1" noChangeAspect="1"/>
          </p:cNvGraphicFramePr>
          <p:nvPr>
            <p:ph idx="1"/>
          </p:nvPr>
        </p:nvGraphicFramePr>
        <p:xfrm>
          <a:off x="3224214" y="2924176"/>
          <a:ext cx="3100387" cy="885825"/>
        </p:xfrm>
        <a:graphic>
          <a:graphicData uri="http://schemas.openxmlformats.org/presentationml/2006/ole">
            <mc:AlternateContent xmlns:mc="http://schemas.openxmlformats.org/markup-compatibility/2006">
              <mc:Choice xmlns:v="urn:schemas-microsoft-com:vml" Requires="v">
                <p:oleObj name="Equation" r:id="rId3" imgW="1511300" imgH="431800" progId="Equation.3">
                  <p:embed/>
                </p:oleObj>
              </mc:Choice>
              <mc:Fallback>
                <p:oleObj name="Equation" r:id="rId3" imgW="1511300" imgH="431800" progId="Equation.3">
                  <p:embed/>
                  <p:pic>
                    <p:nvPicPr>
                      <p:cNvPr id="71684" name="Object 2">
                        <a:extLst>
                          <a:ext uri="{FF2B5EF4-FFF2-40B4-BE49-F238E27FC236}">
                            <a16:creationId xmlns:a16="http://schemas.microsoft.com/office/drawing/2014/main" id="{0687BD03-9F9D-0573-10FE-5FD878ACEB62}"/>
                          </a:ext>
                        </a:extLst>
                      </p:cNvPr>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4214" y="2924176"/>
                        <a:ext cx="3100387" cy="885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19" name="Content Placeholder 2">
            <a:extLst>
              <a:ext uri="{FF2B5EF4-FFF2-40B4-BE49-F238E27FC236}">
                <a16:creationId xmlns:a16="http://schemas.microsoft.com/office/drawing/2014/main" id="{E9CD1C36-9326-DD3E-9121-E9B6B4A964AE}"/>
              </a:ext>
            </a:extLst>
          </p:cNvPr>
          <p:cNvSpPr txBox="1">
            <a:spLocks/>
          </p:cNvSpPr>
          <p:nvPr/>
        </p:nvSpPr>
        <p:spPr>
          <a:xfrm>
            <a:off x="1952625" y="1788368"/>
            <a:ext cx="4343400" cy="4953000"/>
          </a:xfrm>
          <a:prstGeom prst="rect">
            <a:avLst/>
          </a:prstGeom>
        </p:spPr>
        <p:txBody>
          <a:bodyPr tIns="0" bIns="0">
            <a:normAutofit fontScale="92500" lnSpcReduction="10000"/>
          </a:bodyPr>
          <a:lstStyle>
            <a:lvl1pPr marL="228600" indent="-228600" algn="l" defTabSz="457200" rtl="0" eaLnBrk="1" latinLnBrk="0" hangingPunct="1">
              <a:lnSpc>
                <a:spcPct val="120000"/>
              </a:lnSpc>
              <a:spcBef>
                <a:spcPts val="600"/>
              </a:spcBef>
              <a:buClr>
                <a:srgbClr val="0089B5"/>
              </a:buClr>
              <a:buFont typeface="Arial"/>
              <a:buChar char="•"/>
              <a:defRPr sz="3200" kern="120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1pPr>
            <a:lvl2pPr marL="457200" indent="-228600" algn="l" defTabSz="457200" rtl="0" eaLnBrk="1" latinLnBrk="0" hangingPunct="1">
              <a:lnSpc>
                <a:spcPct val="120000"/>
              </a:lnSpc>
              <a:spcBef>
                <a:spcPts val="400"/>
              </a:spcBef>
              <a:buClr>
                <a:srgbClr val="0089B5"/>
              </a:buClr>
              <a:buSzPct val="95000"/>
              <a:buFont typeface="Arial"/>
              <a:buChar char="•"/>
              <a:defRPr sz="32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2pPr>
            <a:lvl3pPr marL="6858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3pPr>
            <a:lvl4pPr marL="9144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4pPr>
            <a:lvl5pPr marL="1143000" indent="-228600" algn="l" defTabSz="457200" rtl="0" eaLnBrk="1" latinLnBrk="0" hangingPunct="1">
              <a:lnSpc>
                <a:spcPct val="120000"/>
              </a:lnSpc>
              <a:spcBef>
                <a:spcPts val="0"/>
              </a:spcBef>
              <a:buClr>
                <a:schemeClr val="bg1">
                  <a:lumMod val="50000"/>
                </a:schemeClr>
              </a:buClr>
              <a:buSzPct val="90000"/>
              <a:buFont typeface="Arial"/>
              <a:buChar char="•"/>
              <a:defRPr sz="2800" kern="1200" baseline="0">
                <a:solidFill>
                  <a:schemeClr val="tx1">
                    <a:lumMod val="50000"/>
                    <a:lumOff val="50000"/>
                  </a:schemeClr>
                </a:solidFill>
                <a:effectLst>
                  <a:outerShdw blurRad="63500" dist="63500" dir="2700000" algn="tl" rotWithShape="0">
                    <a:schemeClr val="bg1">
                      <a:lumMod val="75000"/>
                      <a:alpha val="50000"/>
                    </a:schemeClr>
                  </a:outerShdw>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GB" sz="2400" dirty="0">
                <a:solidFill>
                  <a:srgbClr val="00B050"/>
                </a:solidFill>
              </a:rPr>
              <a:t>Reduces the effect of geometrical reduction factor </a:t>
            </a:r>
          </a:p>
          <a:p>
            <a:pPr>
              <a:defRPr/>
            </a:pPr>
            <a:r>
              <a:rPr lang="en-GB" sz="2400" dirty="0">
                <a:solidFill>
                  <a:srgbClr val="00B050"/>
                </a:solidFill>
              </a:rPr>
              <a:t>Independent for each IP</a:t>
            </a:r>
          </a:p>
          <a:p>
            <a:pPr marL="0" indent="0">
              <a:buNone/>
              <a:defRPr/>
            </a:pPr>
            <a:endParaRPr lang="en-GB" sz="2000" dirty="0"/>
          </a:p>
          <a:p>
            <a:pPr marL="0" indent="0">
              <a:buNone/>
              <a:defRPr/>
            </a:pPr>
            <a:endParaRPr lang="en-GB" sz="2000" dirty="0"/>
          </a:p>
          <a:p>
            <a:pPr>
              <a:defRPr/>
            </a:pPr>
            <a:r>
              <a:rPr lang="en-GB" sz="2400" dirty="0">
                <a:solidFill>
                  <a:srgbClr val="FF0000"/>
                </a:solidFill>
              </a:rPr>
              <a:t>Noise from cavities to beam </a:t>
            </a:r>
          </a:p>
          <a:p>
            <a:pPr marL="0" indent="0">
              <a:buNone/>
              <a:defRPr/>
            </a:pPr>
            <a:r>
              <a:rPr lang="en-GB" sz="2400" dirty="0">
                <a:solidFill>
                  <a:srgbClr val="FF0000"/>
                </a:solidFill>
                <a:sym typeface="Wingdings" pitchFamily="2" charset="2"/>
              </a:rPr>
              <a:t>   </a:t>
            </a:r>
            <a:r>
              <a:rPr lang="en-GB" sz="2400" dirty="0">
                <a:solidFill>
                  <a:srgbClr val="FF0000"/>
                </a:solidFill>
              </a:rPr>
              <a:t>Beam size; losses and </a:t>
            </a:r>
          </a:p>
          <a:p>
            <a:pPr marL="0" indent="0">
              <a:buNone/>
              <a:defRPr/>
            </a:pPr>
            <a:r>
              <a:rPr lang="en-GB" sz="2400" dirty="0">
                <a:solidFill>
                  <a:srgbClr val="FF0000"/>
                </a:solidFill>
              </a:rPr>
              <a:t>       phase control!!!</a:t>
            </a:r>
          </a:p>
          <a:p>
            <a:pPr>
              <a:defRPr/>
            </a:pPr>
            <a:r>
              <a:rPr lang="en-GB" sz="2400" dirty="0">
                <a:solidFill>
                  <a:schemeClr val="tx1"/>
                </a:solidFill>
              </a:rPr>
              <a:t>Challenging space constraints:</a:t>
            </a:r>
          </a:p>
          <a:p>
            <a:pPr marL="0" indent="0">
              <a:buNone/>
              <a:defRPr/>
            </a:pPr>
            <a:r>
              <a:rPr lang="en-GB" sz="2400" dirty="0">
                <a:solidFill>
                  <a:srgbClr val="FF0000"/>
                </a:solidFill>
              </a:rPr>
              <a:t>	</a:t>
            </a:r>
            <a:r>
              <a:rPr lang="en-GB" sz="2400" dirty="0">
                <a:solidFill>
                  <a:srgbClr val="FF0000"/>
                </a:solidFill>
                <a:sym typeface="Wingdings"/>
              </a:rPr>
              <a:t> requires novel compact </a:t>
            </a:r>
          </a:p>
          <a:p>
            <a:pPr marL="0" indent="0">
              <a:buNone/>
              <a:defRPr/>
            </a:pPr>
            <a:r>
              <a:rPr lang="en-GB" sz="2400" dirty="0">
                <a:solidFill>
                  <a:srgbClr val="FF0000"/>
                </a:solidFill>
                <a:sym typeface="Wingdings"/>
              </a:rPr>
              <a:t>		cavity design</a:t>
            </a:r>
            <a:endParaRPr lang="en-GB" sz="2400" dirty="0">
              <a:solidFill>
                <a:srgbClr val="FF0000"/>
              </a:solidFill>
            </a:endParaRPr>
          </a:p>
          <a:p>
            <a:pPr>
              <a:defRPr/>
            </a:pPr>
            <a:endParaRPr lang="en-GB" sz="2000" dirty="0"/>
          </a:p>
          <a:p>
            <a:pPr>
              <a:defRPr/>
            </a:pPr>
            <a:endParaRPr lang="en-GB" sz="2000" dirty="0"/>
          </a:p>
        </p:txBody>
      </p:sp>
      <p:sp>
        <p:nvSpPr>
          <p:cNvPr id="24" name="Text Box 5">
            <a:extLst>
              <a:ext uri="{FF2B5EF4-FFF2-40B4-BE49-F238E27FC236}">
                <a16:creationId xmlns:a16="http://schemas.microsoft.com/office/drawing/2014/main" id="{94CF461C-F6A4-3352-4EE7-51F526EB4FF6}"/>
              </a:ext>
            </a:extLst>
          </p:cNvPr>
          <p:cNvSpPr txBox="1">
            <a:spLocks noChangeArrowheads="1"/>
          </p:cNvSpPr>
          <p:nvPr/>
        </p:nvSpPr>
        <p:spPr bwMode="auto">
          <a:xfrm>
            <a:off x="2209800" y="955676"/>
            <a:ext cx="2101850" cy="492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59" tIns="45680" rIns="91359" bIns="45680">
            <a:spAutoFit/>
          </a:bodyPr>
          <a:lstStyle>
            <a:lvl1pPr>
              <a:defRPr sz="2400">
                <a:solidFill>
                  <a:schemeClr val="accent2"/>
                </a:solidFill>
                <a:latin typeface="Times New Roman" charset="0"/>
                <a:ea typeface="ＭＳ Ｐゴシック" charset="0"/>
                <a:cs typeface="ＭＳ Ｐゴシック" charset="0"/>
              </a:defRPr>
            </a:lvl1pPr>
            <a:lvl2pPr marL="742950" indent="-285750">
              <a:defRPr sz="2400">
                <a:solidFill>
                  <a:schemeClr val="accent2"/>
                </a:solidFill>
                <a:latin typeface="Times New Roman" charset="0"/>
                <a:ea typeface="ＭＳ Ｐゴシック" charset="0"/>
              </a:defRPr>
            </a:lvl2pPr>
            <a:lvl3pPr marL="1143000" indent="-228600">
              <a:defRPr sz="2400">
                <a:solidFill>
                  <a:schemeClr val="accent2"/>
                </a:solidFill>
                <a:latin typeface="Times New Roman" charset="0"/>
                <a:ea typeface="ＭＳ Ｐゴシック" charset="0"/>
              </a:defRPr>
            </a:lvl3pPr>
            <a:lvl4pPr marL="1600200" indent="-228600">
              <a:defRPr sz="2400">
                <a:solidFill>
                  <a:schemeClr val="accent2"/>
                </a:solidFill>
                <a:latin typeface="Times New Roman" charset="0"/>
                <a:ea typeface="ＭＳ Ｐゴシック" charset="0"/>
              </a:defRPr>
            </a:lvl4pPr>
            <a:lvl5pPr marL="2057400" indent="-228600">
              <a:defRPr sz="2400">
                <a:solidFill>
                  <a:schemeClr val="accent2"/>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accent2"/>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accent2"/>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accent2"/>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accent2"/>
                </a:solidFill>
                <a:latin typeface="Times New Roman" charset="0"/>
                <a:ea typeface="ＭＳ Ｐゴシック" charset="0"/>
              </a:defRPr>
            </a:lvl9pPr>
          </a:lstStyle>
          <a:p>
            <a:pPr algn="l" eaLnBrk="1" hangingPunct="1"/>
            <a:r>
              <a:rPr lang="en-US" sz="2600">
                <a:solidFill>
                  <a:srgbClr val="3333CC"/>
                </a:solidFill>
              </a:rPr>
              <a:t>Crab Cavities:</a:t>
            </a:r>
          </a:p>
        </p:txBody>
      </p:sp>
      <p:sp>
        <p:nvSpPr>
          <p:cNvPr id="26" name="Rectangle 2">
            <a:extLst>
              <a:ext uri="{FF2B5EF4-FFF2-40B4-BE49-F238E27FC236}">
                <a16:creationId xmlns:a16="http://schemas.microsoft.com/office/drawing/2014/main" id="{BE05835F-6593-B56C-DAD5-AD26E03DD51F}"/>
              </a:ext>
            </a:extLst>
          </p:cNvPr>
          <p:cNvSpPr>
            <a:spLocks noGrp="1" noChangeArrowheads="1"/>
          </p:cNvSpPr>
          <p:nvPr>
            <p:ph type="title"/>
          </p:nvPr>
        </p:nvSpPr>
        <p:spPr>
          <a:xfrm>
            <a:off x="1524001" y="87314"/>
            <a:ext cx="9144000" cy="720725"/>
          </a:xfrm>
        </p:spPr>
        <p:txBody>
          <a:bodyPr/>
          <a:lstStyle/>
          <a:p>
            <a:pPr eaLnBrk="1" hangingPunct="1">
              <a:defRPr/>
            </a:pPr>
            <a:r>
              <a:rPr lang="en-US" sz="3600" u="sng" dirty="0">
                <a:solidFill>
                  <a:srgbClr val="FF0000"/>
                </a:solidFill>
                <a:latin typeface="Garamond"/>
                <a:cs typeface="Garamond"/>
              </a:rPr>
              <a:t>HL-LHC Upgrade Ingredients: Crab Cavities</a:t>
            </a:r>
          </a:p>
        </p:txBody>
      </p:sp>
      <p:sp>
        <p:nvSpPr>
          <p:cNvPr id="28" name="Slide Number Placeholder 2">
            <a:extLst>
              <a:ext uri="{FF2B5EF4-FFF2-40B4-BE49-F238E27FC236}">
                <a16:creationId xmlns:a16="http://schemas.microsoft.com/office/drawing/2014/main" id="{B722A31F-1301-0C1E-C621-66668CB8B56D}"/>
              </a:ext>
            </a:extLst>
          </p:cNvPr>
          <p:cNvSpPr>
            <a:spLocks noGrp="1"/>
          </p:cNvSpPr>
          <p:nvPr>
            <p:ph type="sldNum" sz="quarter" idx="4294967295"/>
          </p:nvPr>
        </p:nvSpPr>
        <p:spPr>
          <a:xfrm>
            <a:off x="11784632" y="6510394"/>
            <a:ext cx="355600" cy="320040"/>
          </a:xfrm>
          <a:prstGeom prst="rect">
            <a:avLst/>
          </a:prstGeom>
        </p:spPr>
        <p:txBody>
          <a:bodyPr/>
          <a:lstStyle/>
          <a:p>
            <a:pPr>
              <a:defRPr/>
            </a:pPr>
            <a:fld id="{C78A2D03-466B-4AD7-AC70-B2955EB43184}" type="slidenum">
              <a:rPr lang="en-US"/>
              <a:pPr>
                <a:defRPr/>
              </a:pPr>
              <a:t>18</a:t>
            </a:fld>
            <a:endParaRPr lang="en-US" dirty="0"/>
          </a:p>
        </p:txBody>
      </p:sp>
      <p:sp>
        <p:nvSpPr>
          <p:cNvPr id="2" name="Footer Placeholder 2">
            <a:extLst>
              <a:ext uri="{FF2B5EF4-FFF2-40B4-BE49-F238E27FC236}">
                <a16:creationId xmlns:a16="http://schemas.microsoft.com/office/drawing/2014/main" id="{67918D31-0721-D688-5CFE-01BA3DD9A4AD}"/>
              </a:ext>
            </a:extLst>
          </p:cNvPr>
          <p:cNvSpPr>
            <a:spLocks noGrp="1"/>
          </p:cNvSpPr>
          <p:nvPr>
            <p:ph type="ftr" sz="quarter" idx="11"/>
          </p:nvPr>
        </p:nvSpPr>
        <p:spPr>
          <a:xfrm>
            <a:off x="4655840" y="6453376"/>
            <a:ext cx="6627000" cy="360000"/>
          </a:xfrm>
        </p:spPr>
        <p:txBody>
          <a:bodyPr/>
          <a:lstStyle/>
          <a:p>
            <a:r>
              <a:rPr lang="en-GB" noProof="0"/>
              <a:t>Lessons from HL-LHC for future projects - B. Di Girolamo</a:t>
            </a:r>
            <a:endParaRPr lang="en-GB" noProof="0" dirty="0"/>
          </a:p>
        </p:txBody>
      </p:sp>
      <p:pic>
        <p:nvPicPr>
          <p:cNvPr id="5" name="Picture 2">
            <a:extLst>
              <a:ext uri="{FF2B5EF4-FFF2-40B4-BE49-F238E27FC236}">
                <a16:creationId xmlns:a16="http://schemas.microsoft.com/office/drawing/2014/main" id="{7E8108B1-1CD8-1227-1790-8E1D181AC669}"/>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t="3481" b="7676"/>
          <a:stretch/>
        </p:blipFill>
        <p:spPr bwMode="auto">
          <a:xfrm>
            <a:off x="7921940" y="4346688"/>
            <a:ext cx="3352800" cy="21691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8" descr="lumi-reduction.png">
            <a:extLst>
              <a:ext uri="{FF2B5EF4-FFF2-40B4-BE49-F238E27FC236}">
                <a16:creationId xmlns:a16="http://schemas.microsoft.com/office/drawing/2014/main" id="{E22266F5-25AF-7644-417C-F19BF97C204D}"/>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7690333" y="1387476"/>
            <a:ext cx="3656012" cy="2727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7" name="Group 23">
            <a:extLst>
              <a:ext uri="{FF2B5EF4-FFF2-40B4-BE49-F238E27FC236}">
                <a16:creationId xmlns:a16="http://schemas.microsoft.com/office/drawing/2014/main" id="{8159911C-F116-E431-C97E-C3059A418575}"/>
              </a:ext>
            </a:extLst>
          </p:cNvPr>
          <p:cNvGrpSpPr>
            <a:grpSpLocks/>
          </p:cNvGrpSpPr>
          <p:nvPr/>
        </p:nvGrpSpPr>
        <p:grpSpPr bwMode="auto">
          <a:xfrm>
            <a:off x="8376133" y="914400"/>
            <a:ext cx="3217862" cy="1893888"/>
            <a:chOff x="3456" y="576"/>
            <a:chExt cx="2027" cy="1193"/>
          </a:xfrm>
        </p:grpSpPr>
        <p:sp>
          <p:nvSpPr>
            <p:cNvPr id="8" name="Oval 15">
              <a:extLst>
                <a:ext uri="{FF2B5EF4-FFF2-40B4-BE49-F238E27FC236}">
                  <a16:creationId xmlns:a16="http://schemas.microsoft.com/office/drawing/2014/main" id="{C27043A7-5AEA-253E-1C8A-A27353171A7D}"/>
                </a:ext>
              </a:extLst>
            </p:cNvPr>
            <p:cNvSpPr>
              <a:spLocks noChangeArrowheads="1"/>
            </p:cNvSpPr>
            <p:nvPr/>
          </p:nvSpPr>
          <p:spPr bwMode="auto">
            <a:xfrm rot="-1632241">
              <a:off x="3600" y="912"/>
              <a:ext cx="1392" cy="240"/>
            </a:xfrm>
            <a:prstGeom prst="ellipse">
              <a:avLst/>
            </a:prstGeom>
            <a:solidFill>
              <a:srgbClr val="FF0000">
                <a:alpha val="54901"/>
              </a:srgbClr>
            </a:solidFill>
            <a:ln w="12700">
              <a:solidFill>
                <a:srgbClr val="FF0000"/>
              </a:solidFill>
              <a:round/>
              <a:headEnd type="none" w="sm" len="sm"/>
              <a:tailEnd type="none" w="sm" len="sm"/>
            </a:ln>
          </p:spPr>
          <p:txBody>
            <a:bodyPr rot="10800000" vert="eaVert" wrap="none" anchor="ctr"/>
            <a:lstStyle/>
            <a:p>
              <a:endParaRPr lang="de-DE">
                <a:solidFill>
                  <a:srgbClr val="3B812F"/>
                </a:solidFill>
              </a:endParaRPr>
            </a:p>
          </p:txBody>
        </p:sp>
        <p:sp>
          <p:nvSpPr>
            <p:cNvPr id="9" name="Oval 16">
              <a:extLst>
                <a:ext uri="{FF2B5EF4-FFF2-40B4-BE49-F238E27FC236}">
                  <a16:creationId xmlns:a16="http://schemas.microsoft.com/office/drawing/2014/main" id="{5D4D9D8C-A014-4992-88A1-FB54B0FC1AF5}"/>
                </a:ext>
              </a:extLst>
            </p:cNvPr>
            <p:cNvSpPr>
              <a:spLocks noChangeArrowheads="1"/>
            </p:cNvSpPr>
            <p:nvPr/>
          </p:nvSpPr>
          <p:spPr bwMode="auto">
            <a:xfrm rot="1640686">
              <a:off x="3648" y="912"/>
              <a:ext cx="1392" cy="240"/>
            </a:xfrm>
            <a:prstGeom prst="ellipse">
              <a:avLst/>
            </a:prstGeom>
            <a:solidFill>
              <a:srgbClr val="0066FF">
                <a:alpha val="54901"/>
              </a:srgbClr>
            </a:solidFill>
            <a:ln w="12700">
              <a:solidFill>
                <a:srgbClr val="0066FF"/>
              </a:solidFill>
              <a:round/>
              <a:headEnd type="none" w="sm" len="sm"/>
              <a:tailEnd type="none" w="sm" len="sm"/>
            </a:ln>
          </p:spPr>
          <p:txBody>
            <a:bodyPr rot="10800000" vert="eaVert" wrap="none" anchor="ctr"/>
            <a:lstStyle/>
            <a:p>
              <a:endParaRPr lang="de-DE">
                <a:solidFill>
                  <a:srgbClr val="3B812F"/>
                </a:solidFill>
              </a:endParaRPr>
            </a:p>
          </p:txBody>
        </p:sp>
        <p:sp>
          <p:nvSpPr>
            <p:cNvPr id="10" name="Line 17">
              <a:extLst>
                <a:ext uri="{FF2B5EF4-FFF2-40B4-BE49-F238E27FC236}">
                  <a16:creationId xmlns:a16="http://schemas.microsoft.com/office/drawing/2014/main" id="{6A44A633-04B5-C39D-4173-E16924BAA17D}"/>
                </a:ext>
              </a:extLst>
            </p:cNvPr>
            <p:cNvSpPr>
              <a:spLocks noChangeShapeType="1"/>
            </p:cNvSpPr>
            <p:nvPr/>
          </p:nvSpPr>
          <p:spPr bwMode="auto">
            <a:xfrm>
              <a:off x="4320" y="864"/>
              <a:ext cx="0" cy="288"/>
            </a:xfrm>
            <a:prstGeom prst="line">
              <a:avLst/>
            </a:prstGeom>
            <a:noFill/>
            <a:ln w="31750">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rot="10800000" vert="eaVert" wrap="none" anchor="ctr"/>
            <a:lstStyle/>
            <a:p>
              <a:endParaRPr lang="en-US"/>
            </a:p>
          </p:txBody>
        </p:sp>
        <p:sp>
          <p:nvSpPr>
            <p:cNvPr id="11" name="Text Box 18">
              <a:extLst>
                <a:ext uri="{FF2B5EF4-FFF2-40B4-BE49-F238E27FC236}">
                  <a16:creationId xmlns:a16="http://schemas.microsoft.com/office/drawing/2014/main" id="{B245F7D0-FDB4-F622-4C62-3F8E2428B629}"/>
                </a:ext>
              </a:extLst>
            </p:cNvPr>
            <p:cNvSpPr txBox="1">
              <a:spLocks noChangeArrowheads="1"/>
            </p:cNvSpPr>
            <p:nvPr/>
          </p:nvSpPr>
          <p:spPr bwMode="auto">
            <a:xfrm>
              <a:off x="4074" y="1536"/>
              <a:ext cx="1409"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accent2"/>
                  </a:solidFill>
                  <a:latin typeface="Times New Roman" charset="0"/>
                  <a:ea typeface="ＭＳ Ｐゴシック" charset="0"/>
                  <a:cs typeface="ＭＳ Ｐゴシック" charset="0"/>
                </a:defRPr>
              </a:lvl1pPr>
              <a:lvl2pPr marL="742950" indent="-285750">
                <a:defRPr sz="2400">
                  <a:solidFill>
                    <a:schemeClr val="accent2"/>
                  </a:solidFill>
                  <a:latin typeface="Times New Roman" charset="0"/>
                  <a:ea typeface="ＭＳ Ｐゴシック" charset="0"/>
                </a:defRPr>
              </a:lvl2pPr>
              <a:lvl3pPr marL="1143000" indent="-228600">
                <a:defRPr sz="2400">
                  <a:solidFill>
                    <a:schemeClr val="accent2"/>
                  </a:solidFill>
                  <a:latin typeface="Times New Roman" charset="0"/>
                  <a:ea typeface="ＭＳ Ｐゴシック" charset="0"/>
                </a:defRPr>
              </a:lvl3pPr>
              <a:lvl4pPr marL="1600200" indent="-228600">
                <a:defRPr sz="2400">
                  <a:solidFill>
                    <a:schemeClr val="accent2"/>
                  </a:solidFill>
                  <a:latin typeface="Times New Roman" charset="0"/>
                  <a:ea typeface="ＭＳ Ｐゴシック" charset="0"/>
                </a:defRPr>
              </a:lvl4pPr>
              <a:lvl5pPr marL="2057400" indent="-228600">
                <a:defRPr sz="2400">
                  <a:solidFill>
                    <a:schemeClr val="accent2"/>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accent2"/>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accent2"/>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accent2"/>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accent2"/>
                  </a:solidFill>
                  <a:latin typeface="Times New Roman" charset="0"/>
                  <a:ea typeface="ＭＳ Ｐゴシック" charset="0"/>
                </a:defRPr>
              </a:lvl9pPr>
            </a:lstStyle>
            <a:p>
              <a:r>
                <a:rPr lang="en-US" sz="1800">
                  <a:solidFill>
                    <a:srgbClr val="000000"/>
                  </a:solidFill>
                </a:rPr>
                <a:t>effective cross section</a:t>
              </a:r>
              <a:endParaRPr lang="en-GB" sz="1800">
                <a:solidFill>
                  <a:srgbClr val="000000"/>
                </a:solidFill>
              </a:endParaRPr>
            </a:p>
          </p:txBody>
        </p:sp>
        <p:sp>
          <p:nvSpPr>
            <p:cNvPr id="12" name="Line 19">
              <a:extLst>
                <a:ext uri="{FF2B5EF4-FFF2-40B4-BE49-F238E27FC236}">
                  <a16:creationId xmlns:a16="http://schemas.microsoft.com/office/drawing/2014/main" id="{AD050DF3-2A0F-06AB-95CF-9ECECBFCC650}"/>
                </a:ext>
              </a:extLst>
            </p:cNvPr>
            <p:cNvSpPr>
              <a:spLocks noChangeShapeType="1"/>
            </p:cNvSpPr>
            <p:nvPr/>
          </p:nvSpPr>
          <p:spPr bwMode="auto">
            <a:xfrm flipH="1" flipV="1">
              <a:off x="4320" y="1200"/>
              <a:ext cx="192" cy="384"/>
            </a:xfrm>
            <a:prstGeom prst="line">
              <a:avLst/>
            </a:prstGeom>
            <a:noFill/>
            <a:ln w="12700">
              <a:solidFill>
                <a:schemeClr val="tx1"/>
              </a:solidFill>
              <a:round/>
              <a:headEnd type="none" w="sm" len="sm"/>
              <a:tailEnd type="stealth" w="lg" len="lg"/>
            </a:ln>
            <a:extLst>
              <a:ext uri="{909E8E84-426E-40dd-AFC4-6F175D3DCCD1}">
                <a14:hiddenFill xmlns="" xmlns:a14="http://schemas.microsoft.com/office/drawing/2010/main">
                  <a:noFill/>
                </a14:hiddenFill>
              </a:ext>
            </a:extLst>
          </p:spPr>
          <p:txBody>
            <a:bodyPr rot="10800000" vert="eaVert" wrap="none" anchor="ctr"/>
            <a:lstStyle/>
            <a:p>
              <a:endParaRPr lang="en-US"/>
            </a:p>
          </p:txBody>
        </p:sp>
        <p:sp>
          <p:nvSpPr>
            <p:cNvPr id="13" name="Line 21">
              <a:extLst>
                <a:ext uri="{FF2B5EF4-FFF2-40B4-BE49-F238E27FC236}">
                  <a16:creationId xmlns:a16="http://schemas.microsoft.com/office/drawing/2014/main" id="{8B277CC3-A143-86B7-6B13-A32EDDF0DFA0}"/>
                </a:ext>
              </a:extLst>
            </p:cNvPr>
            <p:cNvSpPr>
              <a:spLocks noChangeShapeType="1"/>
            </p:cNvSpPr>
            <p:nvPr/>
          </p:nvSpPr>
          <p:spPr bwMode="auto">
            <a:xfrm flipH="1" flipV="1">
              <a:off x="3456" y="576"/>
              <a:ext cx="1776" cy="960"/>
            </a:xfrm>
            <a:prstGeom prst="line">
              <a:avLst/>
            </a:prstGeom>
            <a:noFill/>
            <a:ln w="12700">
              <a:solidFill>
                <a:schemeClr val="tx1"/>
              </a:solidFill>
              <a:round/>
              <a:headEnd type="none" w="sm" len="sm"/>
              <a:tailEnd type="stealth" w="lg" len="lg"/>
            </a:ln>
            <a:extLst>
              <a:ext uri="{909E8E84-426E-40dd-AFC4-6F175D3DCCD1}">
                <a14:hiddenFill xmlns="" xmlns:a14="http://schemas.microsoft.com/office/drawing/2010/main">
                  <a:noFill/>
                </a14:hiddenFill>
              </a:ext>
            </a:extLst>
          </p:spPr>
          <p:txBody>
            <a:bodyPr rot="10800000" vert="eaVert" wrap="none" anchor="ctr"/>
            <a:lstStyle/>
            <a:p>
              <a:endParaRPr lang="en-US"/>
            </a:p>
          </p:txBody>
        </p:sp>
        <p:sp>
          <p:nvSpPr>
            <p:cNvPr id="14" name="Line 22">
              <a:extLst>
                <a:ext uri="{FF2B5EF4-FFF2-40B4-BE49-F238E27FC236}">
                  <a16:creationId xmlns:a16="http://schemas.microsoft.com/office/drawing/2014/main" id="{3498542B-C201-E8D6-2877-49468D95315B}"/>
                </a:ext>
              </a:extLst>
            </p:cNvPr>
            <p:cNvSpPr>
              <a:spLocks noChangeShapeType="1"/>
            </p:cNvSpPr>
            <p:nvPr/>
          </p:nvSpPr>
          <p:spPr bwMode="auto">
            <a:xfrm flipV="1">
              <a:off x="3552" y="576"/>
              <a:ext cx="1632" cy="864"/>
            </a:xfrm>
            <a:prstGeom prst="line">
              <a:avLst/>
            </a:prstGeom>
            <a:noFill/>
            <a:ln w="12700">
              <a:solidFill>
                <a:schemeClr val="tx1"/>
              </a:solidFill>
              <a:round/>
              <a:headEnd type="none" w="sm" len="sm"/>
              <a:tailEnd type="stealth" w="lg" len="lg"/>
            </a:ln>
            <a:extLst>
              <a:ext uri="{909E8E84-426E-40dd-AFC4-6F175D3DCCD1}">
                <a14:hiddenFill xmlns="" xmlns:a14="http://schemas.microsoft.com/office/drawing/2010/main">
                  <a:noFill/>
                </a14:hiddenFill>
              </a:ext>
            </a:extLst>
          </p:spPr>
          <p:txBody>
            <a:bodyPr rot="10800000" vert="eaVert" wrap="none" anchor="ctr"/>
            <a:lstStyle/>
            <a:p>
              <a:endParaRPr lang="en-US"/>
            </a:p>
          </p:txBody>
        </p:sp>
      </p:grpSp>
      <p:graphicFrame>
        <p:nvGraphicFramePr>
          <p:cNvPr id="15" name="Object 5">
            <a:extLst>
              <a:ext uri="{FF2B5EF4-FFF2-40B4-BE49-F238E27FC236}">
                <a16:creationId xmlns:a16="http://schemas.microsoft.com/office/drawing/2014/main" id="{58232EBE-B0C6-BA8C-8522-476B45B05627}"/>
              </a:ext>
            </a:extLst>
          </p:cNvPr>
          <p:cNvGraphicFramePr>
            <a:graphicFrameLocks noChangeAspect="1"/>
          </p:cNvGraphicFramePr>
          <p:nvPr/>
        </p:nvGraphicFramePr>
        <p:xfrm>
          <a:off x="11479695" y="3733800"/>
          <a:ext cx="306388" cy="374650"/>
        </p:xfrm>
        <a:graphic>
          <a:graphicData uri="http://schemas.openxmlformats.org/presentationml/2006/ole">
            <mc:AlternateContent xmlns:mc="http://schemas.openxmlformats.org/markup-compatibility/2006">
              <mc:Choice xmlns:v="urn:schemas-microsoft-com:vml" Requires="v">
                <p:oleObj name="Equation" r:id="rId7" imgW="165100" imgH="203200" progId="Equation.3">
                  <p:embed/>
                </p:oleObj>
              </mc:Choice>
              <mc:Fallback>
                <p:oleObj name="Equation" r:id="rId7" imgW="165100" imgH="203200" progId="Equation.3">
                  <p:embed/>
                  <p:pic>
                    <p:nvPicPr>
                      <p:cNvPr id="7168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79695" y="3733800"/>
                        <a:ext cx="306388" cy="374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6" name="Object 4">
            <a:extLst>
              <a:ext uri="{FF2B5EF4-FFF2-40B4-BE49-F238E27FC236}">
                <a16:creationId xmlns:a16="http://schemas.microsoft.com/office/drawing/2014/main" id="{28DA4516-F5B7-7E42-5580-987E3EEB7E3F}"/>
              </a:ext>
            </a:extLst>
          </p:cNvPr>
          <p:cNvGraphicFramePr>
            <a:graphicFrameLocks noChangeAspect="1"/>
          </p:cNvGraphicFramePr>
          <p:nvPr/>
        </p:nvGraphicFramePr>
        <p:xfrm>
          <a:off x="7517296" y="969963"/>
          <a:ext cx="650875" cy="366712"/>
        </p:xfrm>
        <a:graphic>
          <a:graphicData uri="http://schemas.openxmlformats.org/presentationml/2006/ole">
            <mc:AlternateContent xmlns:mc="http://schemas.openxmlformats.org/markup-compatibility/2006">
              <mc:Choice xmlns:v="urn:schemas-microsoft-com:vml" Requires="v">
                <p:oleObj name="Equation" r:id="rId9" imgW="406400" imgH="228600" progId="Equation.3">
                  <p:embed/>
                </p:oleObj>
              </mc:Choice>
              <mc:Fallback>
                <p:oleObj name="Equation" r:id="rId9" imgW="406400" imgH="228600" progId="Equation.3">
                  <p:embed/>
                  <p:pic>
                    <p:nvPicPr>
                      <p:cNvPr id="71687"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17296" y="969963"/>
                        <a:ext cx="650875"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cxnSp>
        <p:nvCxnSpPr>
          <p:cNvPr id="17" name="Straight Connector 16">
            <a:extLst>
              <a:ext uri="{FF2B5EF4-FFF2-40B4-BE49-F238E27FC236}">
                <a16:creationId xmlns:a16="http://schemas.microsoft.com/office/drawing/2014/main" id="{C79CC7D6-86B5-C0AE-0252-000C0782BC67}"/>
              </a:ext>
            </a:extLst>
          </p:cNvPr>
          <p:cNvCxnSpPr/>
          <p:nvPr/>
        </p:nvCxnSpPr>
        <p:spPr>
          <a:xfrm>
            <a:off x="8376133" y="1231746"/>
            <a:ext cx="0" cy="2879725"/>
          </a:xfrm>
          <a:prstGeom prst="line">
            <a:avLst/>
          </a:prstGeom>
          <a:ln w="38100">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0CB5A89F-54B5-53BC-40B4-C6BE148284E4}"/>
              </a:ext>
            </a:extLst>
          </p:cNvPr>
          <p:cNvCxnSpPr/>
          <p:nvPr/>
        </p:nvCxnSpPr>
        <p:spPr>
          <a:xfrm>
            <a:off x="8515833" y="1231746"/>
            <a:ext cx="0" cy="2879725"/>
          </a:xfrm>
          <a:prstGeom prst="line">
            <a:avLst/>
          </a:prstGeom>
          <a:ln w="38100">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82642E3B-AAF7-CD7E-1556-6B962893FF6A}"/>
              </a:ext>
            </a:extLst>
          </p:cNvPr>
          <p:cNvCxnSpPr/>
          <p:nvPr/>
        </p:nvCxnSpPr>
        <p:spPr>
          <a:xfrm>
            <a:off x="9614568" y="1231746"/>
            <a:ext cx="0" cy="2879725"/>
          </a:xfrm>
          <a:prstGeom prst="line">
            <a:avLst/>
          </a:prstGeom>
          <a:ln w="38100">
            <a:solidFill>
              <a:srgbClr val="3861AA"/>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D39FBDA7-5193-3518-6E76-87438E60C56F}"/>
              </a:ext>
            </a:extLst>
          </p:cNvPr>
          <p:cNvCxnSpPr/>
          <p:nvPr/>
        </p:nvCxnSpPr>
        <p:spPr>
          <a:xfrm>
            <a:off x="10541668" y="1231746"/>
            <a:ext cx="0" cy="2879725"/>
          </a:xfrm>
          <a:prstGeom prst="line">
            <a:avLst/>
          </a:prstGeom>
          <a:ln w="38100">
            <a:solidFill>
              <a:srgbClr val="800000"/>
            </a:solidFill>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6183FD91-17E6-1BB9-D962-83A0E3C4EA85}"/>
              </a:ext>
            </a:extLst>
          </p:cNvPr>
          <p:cNvSpPr txBox="1"/>
          <p:nvPr/>
        </p:nvSpPr>
        <p:spPr>
          <a:xfrm>
            <a:off x="9165447" y="4054979"/>
            <a:ext cx="934871" cy="338554"/>
          </a:xfrm>
          <a:prstGeom prst="rect">
            <a:avLst/>
          </a:prstGeom>
          <a:noFill/>
        </p:spPr>
        <p:txBody>
          <a:bodyPr wrap="none" rtlCol="0">
            <a:spAutoFit/>
          </a:bodyPr>
          <a:lstStyle/>
          <a:p>
            <a:r>
              <a:rPr lang="en-GB" sz="1600" dirty="0">
                <a:solidFill>
                  <a:srgbClr val="0070C0"/>
                </a:solidFill>
                <a:latin typeface="Calibri" panose="020F0502020204030204" pitchFamily="34" charset="0"/>
                <a:cs typeface="Calibri" panose="020F0502020204030204" pitchFamily="34" charset="0"/>
              </a:rPr>
              <a:t>nom</a:t>
            </a:r>
            <a:r>
              <a:rPr lang="en-FR" sz="1600" dirty="0">
                <a:solidFill>
                  <a:srgbClr val="0070C0"/>
                </a:solidFill>
                <a:latin typeface="Calibri" panose="020F0502020204030204" pitchFamily="34" charset="0"/>
                <a:cs typeface="Calibri" panose="020F0502020204030204" pitchFamily="34" charset="0"/>
              </a:rPr>
              <a:t> LHC</a:t>
            </a:r>
          </a:p>
        </p:txBody>
      </p:sp>
      <p:sp>
        <p:nvSpPr>
          <p:cNvPr id="25" name="TextBox 24">
            <a:extLst>
              <a:ext uri="{FF2B5EF4-FFF2-40B4-BE49-F238E27FC236}">
                <a16:creationId xmlns:a16="http://schemas.microsoft.com/office/drawing/2014/main" id="{F2EE522F-123A-20D3-9E58-861770B99D23}"/>
              </a:ext>
            </a:extLst>
          </p:cNvPr>
          <p:cNvSpPr txBox="1"/>
          <p:nvPr/>
        </p:nvSpPr>
        <p:spPr>
          <a:xfrm>
            <a:off x="7864464" y="4051067"/>
            <a:ext cx="1258678" cy="338554"/>
          </a:xfrm>
          <a:prstGeom prst="rect">
            <a:avLst/>
          </a:prstGeom>
          <a:noFill/>
        </p:spPr>
        <p:txBody>
          <a:bodyPr wrap="none" rtlCol="0">
            <a:spAutoFit/>
          </a:bodyPr>
          <a:lstStyle/>
          <a:p>
            <a:r>
              <a:rPr lang="en-GB" sz="1600" dirty="0">
                <a:solidFill>
                  <a:srgbClr val="00B050"/>
                </a:solidFill>
                <a:latin typeface="Calibri" panose="020F0502020204030204" pitchFamily="34" charset="0"/>
                <a:cs typeface="Calibri" panose="020F0502020204030204" pitchFamily="34" charset="0"/>
              </a:rPr>
              <a:t>n</a:t>
            </a:r>
            <a:r>
              <a:rPr lang="en-FR" sz="1600" dirty="0">
                <a:solidFill>
                  <a:srgbClr val="00B050"/>
                </a:solidFill>
                <a:latin typeface="Calibri" panose="020F0502020204030204" pitchFamily="34" charset="0"/>
                <a:cs typeface="Calibri" panose="020F0502020204030204" pitchFamily="34" charset="0"/>
              </a:rPr>
              <a:t>om HL-LHC</a:t>
            </a:r>
          </a:p>
        </p:txBody>
      </p:sp>
      <p:sp>
        <p:nvSpPr>
          <p:cNvPr id="27" name="TextBox 26">
            <a:extLst>
              <a:ext uri="{FF2B5EF4-FFF2-40B4-BE49-F238E27FC236}">
                <a16:creationId xmlns:a16="http://schemas.microsoft.com/office/drawing/2014/main" id="{0E6069DB-1C07-38F9-050B-D096C7EE9C96}"/>
              </a:ext>
            </a:extLst>
          </p:cNvPr>
          <p:cNvSpPr txBox="1"/>
          <p:nvPr/>
        </p:nvSpPr>
        <p:spPr>
          <a:xfrm>
            <a:off x="10082003" y="4043080"/>
            <a:ext cx="966931" cy="338554"/>
          </a:xfrm>
          <a:prstGeom prst="rect">
            <a:avLst/>
          </a:prstGeom>
          <a:noFill/>
        </p:spPr>
        <p:txBody>
          <a:bodyPr wrap="none" rtlCol="0">
            <a:spAutoFit/>
          </a:bodyPr>
          <a:lstStyle/>
          <a:p>
            <a:r>
              <a:rPr lang="en-GB" sz="1600" dirty="0">
                <a:solidFill>
                  <a:schemeClr val="accent6">
                    <a:lumMod val="50000"/>
                  </a:schemeClr>
                </a:solidFill>
                <a:latin typeface="Calibri" panose="020F0502020204030204" pitchFamily="34" charset="0"/>
                <a:cs typeface="Calibri" panose="020F0502020204030204" pitchFamily="34" charset="0"/>
              </a:rPr>
              <a:t>early</a:t>
            </a:r>
            <a:r>
              <a:rPr lang="en-FR" sz="1600" dirty="0">
                <a:solidFill>
                  <a:schemeClr val="accent6">
                    <a:lumMod val="50000"/>
                  </a:schemeClr>
                </a:solidFill>
                <a:latin typeface="Calibri" panose="020F0502020204030204" pitchFamily="34" charset="0"/>
                <a:cs typeface="Calibri" panose="020F0502020204030204" pitchFamily="34" charset="0"/>
              </a:rPr>
              <a:t> LHC</a:t>
            </a:r>
          </a:p>
        </p:txBody>
      </p:sp>
    </p:spTree>
    <p:extLst>
      <p:ext uri="{BB962C8B-B14F-4D97-AF65-F5344CB8AC3E}">
        <p14:creationId xmlns:p14="http://schemas.microsoft.com/office/powerpoint/2010/main" val="22351364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xit" presetSubtype="0" fill="hold" grpId="0" nodeType="withEffect">
                                  <p:stCondLst>
                                    <p:cond delay="0"/>
                                  </p:stCondLst>
                                  <p:childTnLst>
                                    <p:set>
                                      <p:cBhvr>
                                        <p:cTn id="6" dur="1" fill="hold">
                                          <p:stCondLst>
                                            <p:cond delay="0"/>
                                          </p:stCondLst>
                                        </p:cTn>
                                        <p:tgtEl>
                                          <p:spTgt spid="115718"/>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19">
                                            <p:txEl>
                                              <p:pRg st="0" end="0"/>
                                            </p:txEl>
                                          </p:spTgt>
                                        </p:tgtEl>
                                        <p:attrNameLst>
                                          <p:attrName>style.visibility</p:attrName>
                                        </p:attrNameLst>
                                      </p:cBhvr>
                                      <p:to>
                                        <p:strVal val="visible"/>
                                      </p:to>
                                    </p:set>
                                    <p:animEffect transition="in" filter="dissolve">
                                      <p:cBhvr>
                                        <p:cTn id="13" dur="500"/>
                                        <p:tgtEl>
                                          <p:spTgt spid="1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19">
                                            <p:txEl>
                                              <p:pRg st="1" end="1"/>
                                            </p:txEl>
                                          </p:spTgt>
                                        </p:tgtEl>
                                        <p:attrNameLst>
                                          <p:attrName>style.visibility</p:attrName>
                                        </p:attrNameLst>
                                      </p:cBhvr>
                                      <p:to>
                                        <p:strVal val="visible"/>
                                      </p:to>
                                    </p:set>
                                    <p:animEffect transition="in" filter="dissolve">
                                      <p:cBhvr>
                                        <p:cTn id="18" dur="500"/>
                                        <p:tgtEl>
                                          <p:spTgt spid="19">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9">
                                            <p:txEl>
                                              <p:pRg st="4" end="4"/>
                                            </p:txEl>
                                          </p:spTgt>
                                        </p:tgtEl>
                                        <p:attrNameLst>
                                          <p:attrName>style.visibility</p:attrName>
                                        </p:attrNameLst>
                                      </p:cBhvr>
                                      <p:to>
                                        <p:strVal val="visible"/>
                                      </p:to>
                                    </p:set>
                                    <p:animEffect transition="in" filter="dissolve">
                                      <p:cBhvr>
                                        <p:cTn id="23" dur="500"/>
                                        <p:tgtEl>
                                          <p:spTgt spid="19">
                                            <p:txEl>
                                              <p:pRg st="4" end="4"/>
                                            </p:txEl>
                                          </p:spTgt>
                                        </p:tgtEl>
                                      </p:cBhvr>
                                    </p:animEffect>
                                  </p:childTnLst>
                                </p:cTn>
                              </p:par>
                            </p:childTnLst>
                          </p:cTn>
                        </p:par>
                        <p:par>
                          <p:cTn id="24" fill="hold">
                            <p:stCondLst>
                              <p:cond delay="500"/>
                            </p:stCondLst>
                            <p:childTnLst>
                              <p:par>
                                <p:cTn id="25" presetID="9" presetClass="entr" presetSubtype="0" fill="hold" nodeType="afterEffect">
                                  <p:stCondLst>
                                    <p:cond delay="0"/>
                                  </p:stCondLst>
                                  <p:childTnLst>
                                    <p:set>
                                      <p:cBhvr>
                                        <p:cTn id="26" dur="1" fill="hold">
                                          <p:stCondLst>
                                            <p:cond delay="0"/>
                                          </p:stCondLst>
                                        </p:cTn>
                                        <p:tgtEl>
                                          <p:spTgt spid="19">
                                            <p:txEl>
                                              <p:pRg st="5" end="5"/>
                                            </p:txEl>
                                          </p:spTgt>
                                        </p:tgtEl>
                                        <p:attrNameLst>
                                          <p:attrName>style.visibility</p:attrName>
                                        </p:attrNameLst>
                                      </p:cBhvr>
                                      <p:to>
                                        <p:strVal val="visible"/>
                                      </p:to>
                                    </p:set>
                                    <p:animEffect transition="in" filter="dissolve">
                                      <p:cBhvr>
                                        <p:cTn id="27" dur="500"/>
                                        <p:tgtEl>
                                          <p:spTgt spid="19">
                                            <p:txEl>
                                              <p:pRg st="5" end="5"/>
                                            </p:txEl>
                                          </p:spTgt>
                                        </p:tgtEl>
                                      </p:cBhvr>
                                    </p:animEffect>
                                  </p:childTnLst>
                                </p:cTn>
                              </p:par>
                              <p:par>
                                <p:cTn id="28" presetID="9" presetClass="entr" presetSubtype="0" fill="hold" nodeType="withEffect">
                                  <p:stCondLst>
                                    <p:cond delay="0"/>
                                  </p:stCondLst>
                                  <p:childTnLst>
                                    <p:set>
                                      <p:cBhvr>
                                        <p:cTn id="29" dur="1" fill="hold">
                                          <p:stCondLst>
                                            <p:cond delay="0"/>
                                          </p:stCondLst>
                                        </p:cTn>
                                        <p:tgtEl>
                                          <p:spTgt spid="19">
                                            <p:txEl>
                                              <p:pRg st="6" end="6"/>
                                            </p:txEl>
                                          </p:spTgt>
                                        </p:tgtEl>
                                        <p:attrNameLst>
                                          <p:attrName>style.visibility</p:attrName>
                                        </p:attrNameLst>
                                      </p:cBhvr>
                                      <p:to>
                                        <p:strVal val="visible"/>
                                      </p:to>
                                    </p:set>
                                    <p:animEffect transition="in" filter="dissolve">
                                      <p:cBhvr>
                                        <p:cTn id="30" dur="500"/>
                                        <p:tgtEl>
                                          <p:spTgt spid="19">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19">
                                            <p:txEl>
                                              <p:pRg st="7" end="7"/>
                                            </p:txEl>
                                          </p:spTgt>
                                        </p:tgtEl>
                                        <p:attrNameLst>
                                          <p:attrName>style.visibility</p:attrName>
                                        </p:attrNameLst>
                                      </p:cBhvr>
                                      <p:to>
                                        <p:strVal val="visible"/>
                                      </p:to>
                                    </p:set>
                                    <p:animEffect transition="in" filter="dissolve">
                                      <p:cBhvr>
                                        <p:cTn id="35" dur="500"/>
                                        <p:tgtEl>
                                          <p:spTgt spid="19">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19">
                                            <p:txEl>
                                              <p:pRg st="8" end="8"/>
                                            </p:txEl>
                                          </p:spTgt>
                                        </p:tgtEl>
                                        <p:attrNameLst>
                                          <p:attrName>style.visibility</p:attrName>
                                        </p:attrNameLst>
                                      </p:cBhvr>
                                      <p:to>
                                        <p:strVal val="visible"/>
                                      </p:to>
                                    </p:set>
                                    <p:animEffect transition="in" filter="dissolve">
                                      <p:cBhvr>
                                        <p:cTn id="40" dur="500"/>
                                        <p:tgtEl>
                                          <p:spTgt spid="19">
                                            <p:txEl>
                                              <p:pRg st="8" end="8"/>
                                            </p:txEl>
                                          </p:spTgt>
                                        </p:tgtEl>
                                      </p:cBhvr>
                                    </p:animEffect>
                                  </p:childTnLst>
                                </p:cTn>
                              </p:par>
                              <p:par>
                                <p:cTn id="41" presetID="9" presetClass="entr" presetSubtype="0" fill="hold" nodeType="withEffect">
                                  <p:stCondLst>
                                    <p:cond delay="0"/>
                                  </p:stCondLst>
                                  <p:childTnLst>
                                    <p:set>
                                      <p:cBhvr>
                                        <p:cTn id="42" dur="1" fill="hold">
                                          <p:stCondLst>
                                            <p:cond delay="0"/>
                                          </p:stCondLst>
                                        </p:cTn>
                                        <p:tgtEl>
                                          <p:spTgt spid="19">
                                            <p:txEl>
                                              <p:pRg st="9" end="9"/>
                                            </p:txEl>
                                          </p:spTgt>
                                        </p:tgtEl>
                                        <p:attrNameLst>
                                          <p:attrName>style.visibility</p:attrName>
                                        </p:attrNameLst>
                                      </p:cBhvr>
                                      <p:to>
                                        <p:strVal val="visible"/>
                                      </p:to>
                                    </p:set>
                                    <p:animEffect transition="in" filter="dissolve">
                                      <p:cBhvr>
                                        <p:cTn id="43" dur="500"/>
                                        <p:tgtEl>
                                          <p:spTgt spid="19">
                                            <p:txEl>
                                              <p:pRg st="9" end="9"/>
                                            </p:txEl>
                                          </p:spTgt>
                                        </p:tgtEl>
                                      </p:cBhvr>
                                    </p:animEffect>
                                  </p:childTnLst>
                                </p:cTn>
                              </p:par>
                              <p:par>
                                <p:cTn id="44" presetID="9" presetClass="entr" presetSubtype="0" fill="hold" nodeType="with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dissolve">
                                      <p:cBhvr>
                                        <p:cTn id="46" dur="500"/>
                                        <p:tgtEl>
                                          <p:spTgt spid="6"/>
                                        </p:tgtEl>
                                      </p:cBhvr>
                                    </p:animEffect>
                                  </p:childTnLst>
                                </p:cTn>
                              </p:par>
                              <p:par>
                                <p:cTn id="47" presetID="9" presetClass="entr" presetSubtype="0"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dissolve">
                                      <p:cBhvr>
                                        <p:cTn id="49" dur="500"/>
                                        <p:tgtEl>
                                          <p:spTgt spid="15"/>
                                        </p:tgtEl>
                                      </p:cBhvr>
                                    </p:animEffect>
                                  </p:childTnLst>
                                </p:cTn>
                              </p:par>
                              <p:par>
                                <p:cTn id="50" presetID="9" presetClass="entr" presetSubtype="0"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dissolve">
                                      <p:cBhvr>
                                        <p:cTn id="52" dur="500"/>
                                        <p:tgtEl>
                                          <p:spTgt spid="16"/>
                                        </p:tgtEl>
                                      </p:cBhvr>
                                    </p:animEffect>
                                  </p:childTnLst>
                                </p:cTn>
                              </p:par>
                              <p:par>
                                <p:cTn id="53" presetID="9" presetClass="entr" presetSubtype="0" fill="hold" nodeType="with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dissolve">
                                      <p:cBhvr>
                                        <p:cTn id="55" dur="500"/>
                                        <p:tgtEl>
                                          <p:spTgt spid="7"/>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nodeType="click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dissolve">
                                      <p:cBhvr>
                                        <p:cTn id="60" dur="500"/>
                                        <p:tgtEl>
                                          <p:spTgt spid="22"/>
                                        </p:tgtEl>
                                      </p:cBhvr>
                                    </p:animEffect>
                                  </p:childTnLst>
                                </p:cTn>
                              </p:par>
                              <p:par>
                                <p:cTn id="61" presetID="9" presetClass="entr" presetSubtype="0" fill="hold" grpId="0"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dissolve">
                                      <p:cBhvr>
                                        <p:cTn id="63" dur="500"/>
                                        <p:tgtEl>
                                          <p:spTgt spid="27"/>
                                        </p:tgtEl>
                                      </p:cBhvr>
                                    </p:animEffect>
                                  </p:childTnLst>
                                </p:cTn>
                              </p:par>
                            </p:childTnLst>
                          </p:cTn>
                        </p:par>
                      </p:childTnLst>
                    </p:cTn>
                  </p:par>
                  <p:par>
                    <p:cTn id="64" fill="hold">
                      <p:stCondLst>
                        <p:cond delay="indefinite"/>
                      </p:stCondLst>
                      <p:childTnLst>
                        <p:par>
                          <p:cTn id="65" fill="hold">
                            <p:stCondLst>
                              <p:cond delay="0"/>
                            </p:stCondLst>
                            <p:childTnLst>
                              <p:par>
                                <p:cTn id="66" presetID="9" presetClass="entr" presetSubtype="0" fill="hold" nodeType="click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dissolve">
                                      <p:cBhvr>
                                        <p:cTn id="68" dur="500"/>
                                        <p:tgtEl>
                                          <p:spTgt spid="21"/>
                                        </p:tgtEl>
                                      </p:cBhvr>
                                    </p:animEffect>
                                  </p:childTnLst>
                                </p:cTn>
                              </p:par>
                              <p:par>
                                <p:cTn id="69" presetID="9" presetClass="entr" presetSubtype="0" fill="hold" grpId="0" nodeType="with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dissolve">
                                      <p:cBhvr>
                                        <p:cTn id="71" dur="500"/>
                                        <p:tgtEl>
                                          <p:spTgt spid="23"/>
                                        </p:tgtEl>
                                      </p:cBhvr>
                                    </p:animEffect>
                                  </p:childTnLst>
                                </p:cTn>
                              </p:par>
                            </p:childTnLst>
                          </p:cTn>
                        </p:par>
                      </p:childTnLst>
                    </p:cTn>
                  </p:par>
                  <p:par>
                    <p:cTn id="72" fill="hold">
                      <p:stCondLst>
                        <p:cond delay="indefinite"/>
                      </p:stCondLst>
                      <p:childTnLst>
                        <p:par>
                          <p:cTn id="73" fill="hold">
                            <p:stCondLst>
                              <p:cond delay="0"/>
                            </p:stCondLst>
                            <p:childTnLst>
                              <p:par>
                                <p:cTn id="74" presetID="9" presetClass="entr" presetSubtype="0" fill="hold" nodeType="clickEffect">
                                  <p:stCondLst>
                                    <p:cond delay="0"/>
                                  </p:stCondLst>
                                  <p:childTnLst>
                                    <p:set>
                                      <p:cBhvr>
                                        <p:cTn id="75" dur="1" fill="hold">
                                          <p:stCondLst>
                                            <p:cond delay="0"/>
                                          </p:stCondLst>
                                        </p:cTn>
                                        <p:tgtEl>
                                          <p:spTgt spid="20"/>
                                        </p:tgtEl>
                                        <p:attrNameLst>
                                          <p:attrName>style.visibility</p:attrName>
                                        </p:attrNameLst>
                                      </p:cBhvr>
                                      <p:to>
                                        <p:strVal val="visible"/>
                                      </p:to>
                                    </p:set>
                                    <p:animEffect transition="in" filter="dissolve">
                                      <p:cBhvr>
                                        <p:cTn id="76" dur="500"/>
                                        <p:tgtEl>
                                          <p:spTgt spid="20"/>
                                        </p:tgtEl>
                                      </p:cBhvr>
                                    </p:animEffect>
                                  </p:childTnLst>
                                </p:cTn>
                              </p:par>
                              <p:par>
                                <p:cTn id="77" presetID="9" presetClass="entr" presetSubtype="0" fill="hold" nodeType="with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dissolve">
                                      <p:cBhvr>
                                        <p:cTn id="79" dur="500"/>
                                        <p:tgtEl>
                                          <p:spTgt spid="17"/>
                                        </p:tgtEl>
                                      </p:cBhvr>
                                    </p:animEffect>
                                  </p:childTnLst>
                                </p:cTn>
                              </p:par>
                              <p:par>
                                <p:cTn id="80" presetID="9" presetClass="entr" presetSubtype="0" fill="hold" grpId="0" nodeType="with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dissolve">
                                      <p:cBhvr>
                                        <p:cTn id="82" dur="500"/>
                                        <p:tgtEl>
                                          <p:spTgt spid="25"/>
                                        </p:tgtEl>
                                      </p:cBhvr>
                                    </p:animEffec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8" grpId="0"/>
      <p:bldP spid="24" grpId="0"/>
      <p:bldP spid="23" grpId="0"/>
      <p:bldP spid="25" grpId="0"/>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36700" y="20638"/>
            <a:ext cx="8559800" cy="914400"/>
          </a:xfrm>
        </p:spPr>
        <p:txBody>
          <a:bodyPr/>
          <a:lstStyle/>
          <a:p>
            <a:pPr algn="l"/>
            <a:r>
              <a:rPr lang="en-GB" sz="4000" u="sng" dirty="0">
                <a:solidFill>
                  <a:srgbClr val="FF0000"/>
                </a:solidFill>
                <a:latin typeface="Garamond"/>
                <a:cs typeface="Garamond"/>
              </a:rPr>
              <a:t>HL-LHC cavity designs</a:t>
            </a:r>
          </a:p>
        </p:txBody>
      </p:sp>
      <p:pic>
        <p:nvPicPr>
          <p:cNvPr id="1026" name="Picture 2"/>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32224" y="1052737"/>
            <a:ext cx="3095625" cy="2481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Rectangle 5"/>
          <p:cNvSpPr/>
          <p:nvPr/>
        </p:nvSpPr>
        <p:spPr>
          <a:xfrm>
            <a:off x="476544" y="984221"/>
            <a:ext cx="2592288" cy="584776"/>
          </a:xfrm>
          <a:prstGeom prst="rect">
            <a:avLst/>
          </a:prstGeom>
        </p:spPr>
        <p:txBody>
          <a:bodyPr wrap="square">
            <a:spAutoFit/>
          </a:bodyPr>
          <a:lstStyle/>
          <a:p>
            <a:r>
              <a:rPr lang="en-GB" sz="1600" dirty="0"/>
              <a:t>RF Dipole: Waveguide or</a:t>
            </a:r>
          </a:p>
          <a:p>
            <a:r>
              <a:rPr lang="en-GB" sz="1600" dirty="0"/>
              <a:t>waveguide-coax couplers</a:t>
            </a:r>
          </a:p>
        </p:txBody>
      </p:sp>
      <p:pic>
        <p:nvPicPr>
          <p:cNvPr id="1027"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240439" y="1276609"/>
            <a:ext cx="1800200" cy="276656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7" name="Rectangle 6"/>
          <p:cNvSpPr/>
          <p:nvPr/>
        </p:nvSpPr>
        <p:spPr>
          <a:xfrm>
            <a:off x="7997539" y="4075331"/>
            <a:ext cx="2286000" cy="861774"/>
          </a:xfrm>
          <a:prstGeom prst="rect">
            <a:avLst/>
          </a:prstGeom>
        </p:spPr>
        <p:txBody>
          <a:bodyPr wrap="square">
            <a:spAutoFit/>
          </a:bodyPr>
          <a:lstStyle/>
          <a:p>
            <a:r>
              <a:rPr lang="en-GB" sz="1600" dirty="0"/>
              <a:t>Double ¼-wave: Coaxial couplers with</a:t>
            </a:r>
          </a:p>
          <a:p>
            <a:r>
              <a:rPr lang="en-GB" sz="1600" dirty="0"/>
              <a:t>hook-type anten</a:t>
            </a:r>
            <a:r>
              <a:rPr lang="en-GB" dirty="0"/>
              <a:t>na</a:t>
            </a:r>
          </a:p>
        </p:txBody>
      </p:sp>
      <p:sp>
        <p:nvSpPr>
          <p:cNvPr id="9" name="TextBox 8"/>
          <p:cNvSpPr txBox="1"/>
          <p:nvPr/>
        </p:nvSpPr>
        <p:spPr>
          <a:xfrm>
            <a:off x="4304469" y="1443019"/>
            <a:ext cx="3786614" cy="1323439"/>
          </a:xfrm>
          <a:prstGeom prst="rect">
            <a:avLst/>
          </a:prstGeom>
          <a:noFill/>
        </p:spPr>
        <p:txBody>
          <a:bodyPr wrap="none" rtlCol="0">
            <a:spAutoFit/>
          </a:bodyPr>
          <a:lstStyle/>
          <a:p>
            <a:pPr algn="ctr"/>
            <a:r>
              <a:rPr lang="en-GB" sz="2000" u="sng" dirty="0"/>
              <a:t>2 Designs with </a:t>
            </a:r>
          </a:p>
          <a:p>
            <a:pPr algn="ctr"/>
            <a:r>
              <a:rPr lang="en-GB" sz="2000" u="sng" dirty="0"/>
              <a:t>Different Coupler concepts and</a:t>
            </a:r>
          </a:p>
          <a:p>
            <a:pPr algn="ctr"/>
            <a:r>
              <a:rPr lang="en-GB" sz="2000" u="sng" dirty="0"/>
              <a:t>for crossings in the vertical and </a:t>
            </a:r>
          </a:p>
          <a:p>
            <a:pPr algn="ctr"/>
            <a:r>
              <a:rPr lang="en-GB" sz="2000" u="sng" dirty="0"/>
              <a:t>horizontal planes</a:t>
            </a:r>
          </a:p>
        </p:txBody>
      </p:sp>
      <p:sp>
        <p:nvSpPr>
          <p:cNvPr id="22" name="TextBox 21"/>
          <p:cNvSpPr txBox="1"/>
          <p:nvPr/>
        </p:nvSpPr>
        <p:spPr>
          <a:xfrm>
            <a:off x="6197776" y="5089688"/>
            <a:ext cx="5652003"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b="1" dirty="0"/>
              <a:t>Present baseline: 4 cavities / IP / side </a:t>
            </a:r>
            <a:r>
              <a:rPr lang="en-US" b="1" dirty="0">
                <a:sym typeface="Wingdings" pitchFamily="2" charset="2"/>
              </a:rPr>
              <a:t> 16 total</a:t>
            </a:r>
            <a:endParaRPr lang="en-US" b="1" dirty="0"/>
          </a:p>
        </p:txBody>
      </p:sp>
      <p:sp>
        <p:nvSpPr>
          <p:cNvPr id="24" name="Slide Number Placeholder 2"/>
          <p:cNvSpPr>
            <a:spLocks noGrp="1"/>
          </p:cNvSpPr>
          <p:nvPr>
            <p:ph type="sldNum" sz="quarter" idx="4294967295"/>
          </p:nvPr>
        </p:nvSpPr>
        <p:spPr>
          <a:xfrm>
            <a:off x="11809578" y="6528033"/>
            <a:ext cx="355600" cy="320040"/>
          </a:xfrm>
          <a:prstGeom prst="rect">
            <a:avLst/>
          </a:prstGeom>
        </p:spPr>
        <p:txBody>
          <a:bodyPr/>
          <a:lstStyle/>
          <a:p>
            <a:pPr>
              <a:defRPr/>
            </a:pPr>
            <a:fld id="{C78A2D03-466B-4AD7-AC70-B2955EB43184}" type="slidenum">
              <a:rPr lang="en-US"/>
              <a:pPr>
                <a:defRPr/>
              </a:pPr>
              <a:t>19</a:t>
            </a:fld>
            <a:endParaRPr lang="en-US" dirty="0"/>
          </a:p>
        </p:txBody>
      </p:sp>
      <p:pic>
        <p:nvPicPr>
          <p:cNvPr id="2" name="Picture 1">
            <a:extLst>
              <a:ext uri="{FF2B5EF4-FFF2-40B4-BE49-F238E27FC236}">
                <a16:creationId xmlns:a16="http://schemas.microsoft.com/office/drawing/2014/main" id="{A2621D86-9746-9174-40AA-1071793E6C3C}"/>
              </a:ext>
            </a:extLst>
          </p:cNvPr>
          <p:cNvPicPr>
            <a:picLocks noChangeAspect="1"/>
          </p:cNvPicPr>
          <p:nvPr/>
        </p:nvPicPr>
        <p:blipFill>
          <a:blip r:embed="rId5"/>
          <a:stretch>
            <a:fillRect/>
          </a:stretch>
        </p:blipFill>
        <p:spPr>
          <a:xfrm>
            <a:off x="26822" y="3339179"/>
            <a:ext cx="5966400" cy="3508894"/>
          </a:xfrm>
          <a:prstGeom prst="rect">
            <a:avLst/>
          </a:prstGeom>
        </p:spPr>
      </p:pic>
      <p:sp>
        <p:nvSpPr>
          <p:cNvPr id="3" name="TextBox 2">
            <a:extLst>
              <a:ext uri="{FF2B5EF4-FFF2-40B4-BE49-F238E27FC236}">
                <a16:creationId xmlns:a16="http://schemas.microsoft.com/office/drawing/2014/main" id="{972A4987-1823-DC2D-E25B-73A51DBAE646}"/>
              </a:ext>
            </a:extLst>
          </p:cNvPr>
          <p:cNvSpPr txBox="1"/>
          <p:nvPr/>
        </p:nvSpPr>
        <p:spPr>
          <a:xfrm>
            <a:off x="6227256" y="5808860"/>
            <a:ext cx="5652003" cy="646331"/>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b="1" dirty="0"/>
              <a:t>Present baseline: 2 cavities within one common cryostat </a:t>
            </a:r>
            <a:r>
              <a:rPr lang="en-US" b="1" dirty="0">
                <a:sym typeface="Wingdings" pitchFamily="2" charset="2"/>
              </a:rPr>
              <a:t> need 4 cryo-modules per CC type</a:t>
            </a:r>
            <a:endParaRPr lang="en-US" b="1" dirty="0"/>
          </a:p>
        </p:txBody>
      </p:sp>
      <p:sp>
        <p:nvSpPr>
          <p:cNvPr id="8" name="Footer Placeholder 2">
            <a:extLst>
              <a:ext uri="{FF2B5EF4-FFF2-40B4-BE49-F238E27FC236}">
                <a16:creationId xmlns:a16="http://schemas.microsoft.com/office/drawing/2014/main" id="{C4FE2E7B-43C2-306C-47ED-79B5BE6CA1E6}"/>
              </a:ext>
            </a:extLst>
          </p:cNvPr>
          <p:cNvSpPr>
            <a:spLocks noGrp="1"/>
          </p:cNvSpPr>
          <p:nvPr>
            <p:ph type="ftr" sz="quarter" idx="11"/>
          </p:nvPr>
        </p:nvSpPr>
        <p:spPr>
          <a:xfrm>
            <a:off x="4655840" y="6453376"/>
            <a:ext cx="6627000" cy="360000"/>
          </a:xfrm>
        </p:spPr>
        <p:txBody>
          <a:bodyPr/>
          <a:lstStyle/>
          <a:p>
            <a:r>
              <a:rPr lang="en-GB" noProof="0"/>
              <a:t>Lessons from HL-LHC for future projects - B. Di Girolamo</a:t>
            </a:r>
            <a:endParaRPr lang="en-GB" noProof="0" dirty="0"/>
          </a:p>
        </p:txBody>
      </p:sp>
    </p:spTree>
    <p:extLst>
      <p:ext uri="{BB962C8B-B14F-4D97-AF65-F5344CB8AC3E}">
        <p14:creationId xmlns:p14="http://schemas.microsoft.com/office/powerpoint/2010/main" val="12962650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7BAF34E-1ABE-5F46-C3F2-13BED8614C12}"/>
              </a:ext>
            </a:extLst>
          </p:cNvPr>
          <p:cNvSpPr>
            <a:spLocks noGrp="1"/>
          </p:cNvSpPr>
          <p:nvPr>
            <p:ph type="sldNum" sz="quarter" idx="12"/>
          </p:nvPr>
        </p:nvSpPr>
        <p:spPr/>
        <p:txBody>
          <a:bodyPr/>
          <a:lstStyle/>
          <a:p>
            <a:fld id="{BFDCA1C4-9514-7B4F-976F-D92F7E296653}" type="slidenum">
              <a:rPr lang="fr-FR" smtClean="0"/>
              <a:pPr/>
              <a:t>2</a:t>
            </a:fld>
            <a:endParaRPr lang="fr-FR"/>
          </a:p>
        </p:txBody>
      </p:sp>
      <p:sp>
        <p:nvSpPr>
          <p:cNvPr id="5" name="Title 6">
            <a:extLst>
              <a:ext uri="{FF2B5EF4-FFF2-40B4-BE49-F238E27FC236}">
                <a16:creationId xmlns:a16="http://schemas.microsoft.com/office/drawing/2014/main" id="{69FD3C2F-B35F-8E5D-0676-D081DE4D04BF}"/>
              </a:ext>
            </a:extLst>
          </p:cNvPr>
          <p:cNvSpPr txBox="1">
            <a:spLocks/>
          </p:cNvSpPr>
          <p:nvPr/>
        </p:nvSpPr>
        <p:spPr>
          <a:xfrm>
            <a:off x="816000" y="180000"/>
            <a:ext cx="10560000" cy="720000"/>
          </a:xfrm>
          <a:prstGeom prst="rect">
            <a:avLst/>
          </a:prstGeom>
        </p:spPr>
        <p:txBody>
          <a:bodyPr/>
          <a:lstStyle>
            <a:lvl1pPr algn="ctr" defTabSz="457200" rtl="0" eaLnBrk="1" latinLnBrk="0" hangingPunct="1">
              <a:spcBef>
                <a:spcPct val="0"/>
              </a:spcBef>
              <a:buNone/>
              <a:defRPr sz="2800" b="1" kern="1200">
                <a:solidFill>
                  <a:schemeClr val="bg2"/>
                </a:solidFill>
                <a:latin typeface="+mj-lt"/>
                <a:ea typeface="+mj-ea"/>
                <a:cs typeface="+mj-cs"/>
              </a:defRPr>
            </a:lvl1pPr>
          </a:lstStyle>
          <a:p>
            <a:r>
              <a:rPr lang="en-US" sz="4400" u="sng" dirty="0">
                <a:solidFill>
                  <a:srgbClr val="FF0000"/>
                </a:solidFill>
                <a:latin typeface="Garamond" panose="02020404030301010803" pitchFamily="18" charset="0"/>
              </a:rPr>
              <a:t>Outline</a:t>
            </a:r>
            <a:endParaRPr lang="en-FR" sz="4400" u="sng" dirty="0">
              <a:solidFill>
                <a:srgbClr val="FF0000"/>
              </a:solidFill>
              <a:latin typeface="Garamond" panose="02020404030301010803" pitchFamily="18" charset="0"/>
            </a:endParaRPr>
          </a:p>
        </p:txBody>
      </p:sp>
      <p:sp>
        <p:nvSpPr>
          <p:cNvPr id="6" name="Content Placeholder 2">
            <a:extLst>
              <a:ext uri="{FF2B5EF4-FFF2-40B4-BE49-F238E27FC236}">
                <a16:creationId xmlns:a16="http://schemas.microsoft.com/office/drawing/2014/main" id="{10034BF5-20D6-8F30-36DD-E8AD00A28B56}"/>
              </a:ext>
            </a:extLst>
          </p:cNvPr>
          <p:cNvSpPr txBox="1">
            <a:spLocks/>
          </p:cNvSpPr>
          <p:nvPr/>
        </p:nvSpPr>
        <p:spPr>
          <a:xfrm>
            <a:off x="623392" y="1123691"/>
            <a:ext cx="11161240" cy="4897597"/>
          </a:xfrm>
          <a:prstGeom prst="rect">
            <a:avLst/>
          </a:prstGeom>
        </p:spPr>
        <p:txBody>
          <a:bodyPr/>
          <a:lstStyle>
            <a:lvl1pPr marL="342900" indent="-342900" algn="ctr"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ctr"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ctr"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ctr"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ctr"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189" indent="-457189" algn="l" defTabSz="609585">
              <a:buClr>
                <a:srgbClr val="FB963C"/>
              </a:buClr>
            </a:pPr>
            <a:r>
              <a:rPr lang="en-US" b="1" dirty="0">
                <a:solidFill>
                  <a:prstClr val="black"/>
                </a:solidFill>
                <a:latin typeface="Times New Roman" panose="02020603050405020304" pitchFamily="18" charset="0"/>
                <a:cs typeface="Times New Roman" panose="02020603050405020304" pitchFamily="18" charset="0"/>
              </a:rPr>
              <a:t>Very short introduction LHC</a:t>
            </a:r>
          </a:p>
          <a:p>
            <a:pPr marL="457189" indent="-457189" algn="l" defTabSz="609585">
              <a:buClr>
                <a:srgbClr val="FB963C"/>
              </a:buClr>
            </a:pPr>
            <a:endParaRPr lang="en-US" b="1" dirty="0">
              <a:solidFill>
                <a:prstClr val="black"/>
              </a:solidFill>
              <a:latin typeface="Times New Roman" panose="02020603050405020304" pitchFamily="18" charset="0"/>
              <a:cs typeface="Times New Roman" panose="02020603050405020304" pitchFamily="18" charset="0"/>
            </a:endParaRPr>
          </a:p>
          <a:p>
            <a:pPr marL="457189" indent="-457189" algn="l" defTabSz="609585">
              <a:buClr>
                <a:srgbClr val="FB963C"/>
              </a:buClr>
            </a:pPr>
            <a:r>
              <a:rPr lang="en-US" b="1" dirty="0">
                <a:solidFill>
                  <a:prstClr val="black"/>
                </a:solidFill>
                <a:latin typeface="Times New Roman" panose="02020603050405020304" pitchFamily="18" charset="0"/>
                <a:cs typeface="Times New Roman" panose="02020603050405020304" pitchFamily="18" charset="0"/>
              </a:rPr>
              <a:t>HL-LHC </a:t>
            </a:r>
            <a:r>
              <a:rPr lang="en-US" b="1" dirty="0">
                <a:solidFill>
                  <a:prstClr val="black"/>
                </a:solidFill>
                <a:latin typeface="Times New Roman" panose="02020603050405020304" pitchFamily="18" charset="0"/>
                <a:cs typeface="Times New Roman" panose="02020603050405020304" pitchFamily="18" charset="0"/>
                <a:sym typeface="Wingdings" pitchFamily="2" charset="2"/>
              </a:rPr>
              <a:t></a:t>
            </a:r>
            <a:r>
              <a:rPr lang="en-US" b="1" dirty="0">
                <a:solidFill>
                  <a:prstClr val="black"/>
                </a:solidFill>
                <a:latin typeface="Times New Roman" panose="02020603050405020304" pitchFamily="18" charset="0"/>
                <a:cs typeface="Times New Roman" panose="02020603050405020304" pitchFamily="18" charset="0"/>
              </a:rPr>
              <a:t> key project goals and challenges</a:t>
            </a:r>
          </a:p>
          <a:p>
            <a:pPr marL="457189" indent="-457189" algn="l" defTabSz="609585">
              <a:buClr>
                <a:srgbClr val="FB963C"/>
              </a:buClr>
            </a:pPr>
            <a:endParaRPr lang="en-US" b="1" dirty="0">
              <a:solidFill>
                <a:prstClr val="black"/>
              </a:solidFill>
              <a:latin typeface="Times New Roman" panose="02020603050405020304" pitchFamily="18" charset="0"/>
              <a:cs typeface="Times New Roman" panose="02020603050405020304" pitchFamily="18" charset="0"/>
            </a:endParaRPr>
          </a:p>
          <a:p>
            <a:pPr marL="457189" indent="-457189" algn="l" defTabSz="609585">
              <a:buClr>
                <a:srgbClr val="FB963C"/>
              </a:buClr>
            </a:pPr>
            <a:r>
              <a:rPr lang="en-US" b="1" dirty="0">
                <a:solidFill>
                  <a:prstClr val="black"/>
                </a:solidFill>
                <a:latin typeface="Times New Roman" panose="02020603050405020304" pitchFamily="18" charset="0"/>
                <a:cs typeface="Times New Roman" panose="02020603050405020304" pitchFamily="18" charset="0"/>
              </a:rPr>
              <a:t>Specific points of attention </a:t>
            </a:r>
          </a:p>
          <a:p>
            <a:pPr marL="0" indent="0" algn="l" defTabSz="609585">
              <a:buClr>
                <a:srgbClr val="FB963C"/>
              </a:buClr>
              <a:buNone/>
            </a:pPr>
            <a:endParaRPr lang="en-US" b="1" dirty="0">
              <a:solidFill>
                <a:prstClr val="black"/>
              </a:solidFill>
              <a:latin typeface="Times New Roman" panose="02020603050405020304" pitchFamily="18" charset="0"/>
              <a:cs typeface="Times New Roman" panose="02020603050405020304" pitchFamily="18" charset="0"/>
            </a:endParaRPr>
          </a:p>
          <a:p>
            <a:pPr marL="457189" indent="-457189" algn="l" defTabSz="609585">
              <a:buClr>
                <a:srgbClr val="FB963C"/>
              </a:buClr>
            </a:pPr>
            <a:r>
              <a:rPr lang="en-US" b="1" dirty="0">
                <a:solidFill>
                  <a:prstClr val="black"/>
                </a:solidFill>
                <a:latin typeface="Times New Roman" panose="02020603050405020304" pitchFamily="18" charset="0"/>
                <a:cs typeface="Times New Roman" panose="02020603050405020304" pitchFamily="18" charset="0"/>
              </a:rPr>
              <a:t>Lessons learned for future projects</a:t>
            </a:r>
          </a:p>
          <a:p>
            <a:pPr marL="457189" indent="-457189" algn="l" defTabSz="609585">
              <a:buClr>
                <a:srgbClr val="FB963C"/>
              </a:buClr>
            </a:pPr>
            <a:endParaRPr kumimoji="0" lang="en-US"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indent="0" algn="l" defTabSz="609585">
              <a:buClr>
                <a:srgbClr val="FB963C"/>
              </a:buClr>
              <a:buNone/>
            </a:pPr>
            <a:endParaRPr lang="en-US" b="1" baseline="0" dirty="0">
              <a:solidFill>
                <a:prstClr val="black"/>
              </a:solidFill>
              <a:latin typeface="Times New Roman" panose="02020603050405020304" pitchFamily="18" charset="0"/>
              <a:cs typeface="Times New Roman" panose="02020603050405020304" pitchFamily="18" charset="0"/>
            </a:endParaRPr>
          </a:p>
        </p:txBody>
      </p:sp>
      <p:sp>
        <p:nvSpPr>
          <p:cNvPr id="4" name="Footer Placeholder 2">
            <a:extLst>
              <a:ext uri="{FF2B5EF4-FFF2-40B4-BE49-F238E27FC236}">
                <a16:creationId xmlns:a16="http://schemas.microsoft.com/office/drawing/2014/main" id="{3E8ADC0B-C3D1-744F-97F4-410463456259}"/>
              </a:ext>
            </a:extLst>
          </p:cNvPr>
          <p:cNvSpPr>
            <a:spLocks noGrp="1"/>
          </p:cNvSpPr>
          <p:nvPr>
            <p:ph type="ftr" sz="quarter" idx="11"/>
          </p:nvPr>
        </p:nvSpPr>
        <p:spPr>
          <a:xfrm>
            <a:off x="4749000" y="6374653"/>
            <a:ext cx="6627000" cy="360000"/>
          </a:xfrm>
        </p:spPr>
        <p:txBody>
          <a:bodyPr/>
          <a:lstStyle/>
          <a:p>
            <a:r>
              <a:rPr lang="en-GB" noProof="0"/>
              <a:t>Lessons from HL-LHC for future projects - B. Di Girolamo</a:t>
            </a:r>
            <a:endParaRPr lang="en-GB" noProof="0" dirty="0"/>
          </a:p>
        </p:txBody>
      </p:sp>
    </p:spTree>
    <p:extLst>
      <p:ext uri="{BB962C8B-B14F-4D97-AF65-F5344CB8AC3E}">
        <p14:creationId xmlns:p14="http://schemas.microsoft.com/office/powerpoint/2010/main" val="251776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1A75D-34CA-527F-78B3-C1B17CD4FC0B}"/>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4D6D040A-E7CC-4965-D6BB-F2BEEC047AD4}"/>
              </a:ext>
            </a:extLst>
          </p:cNvPr>
          <p:cNvSpPr/>
          <p:nvPr/>
        </p:nvSpPr>
        <p:spPr>
          <a:xfrm>
            <a:off x="695400" y="103279"/>
            <a:ext cx="11496600" cy="584775"/>
          </a:xfrm>
          <a:prstGeom prst="rect">
            <a:avLst/>
          </a:prstGeom>
          <a:noFill/>
        </p:spPr>
        <p:txBody>
          <a:bodyPr wrap="square">
            <a:spAutoFit/>
          </a:bodyPr>
          <a:lstStyle/>
          <a:p>
            <a:pPr algn="ctr"/>
            <a:r>
              <a:rPr lang="fr-CH" sz="3200" u="sng" dirty="0">
                <a:solidFill>
                  <a:srgbClr val="FF0000"/>
                </a:solidFill>
                <a:latin typeface="Garamond" panose="02020404030301010803" pitchFamily="18" charset="0"/>
              </a:rPr>
              <a:t>DQW </a:t>
            </a:r>
            <a:r>
              <a:rPr lang="fr-CH" sz="3200" u="sng" dirty="0" err="1">
                <a:solidFill>
                  <a:srgbClr val="FF0000"/>
                </a:solidFill>
                <a:latin typeface="Garamond" panose="02020404030301010803" pitchFamily="18" charset="0"/>
              </a:rPr>
              <a:t>Crab</a:t>
            </a:r>
            <a:r>
              <a:rPr lang="fr-CH" sz="3200" u="sng" dirty="0">
                <a:solidFill>
                  <a:srgbClr val="FF0000"/>
                </a:solidFill>
                <a:latin typeface="Garamond" panose="02020404030301010803" pitchFamily="18" charset="0"/>
              </a:rPr>
              <a:t> </a:t>
            </a:r>
            <a:r>
              <a:rPr lang="fr-CH" sz="3200" u="sng" dirty="0" err="1">
                <a:solidFill>
                  <a:srgbClr val="FF0000"/>
                </a:solidFill>
                <a:latin typeface="Garamond" panose="02020404030301010803" pitchFamily="18" charset="0"/>
              </a:rPr>
              <a:t>cavity</a:t>
            </a:r>
            <a:r>
              <a:rPr lang="fr-CH" sz="3200" u="sng" dirty="0">
                <a:solidFill>
                  <a:srgbClr val="FF0000"/>
                </a:solidFill>
                <a:latin typeface="Garamond" panose="02020404030301010803" pitchFamily="18" charset="0"/>
              </a:rPr>
              <a:t> </a:t>
            </a:r>
            <a:r>
              <a:rPr lang="fr-CH" sz="3200" u="sng" dirty="0" err="1">
                <a:solidFill>
                  <a:srgbClr val="FF0000"/>
                </a:solidFill>
                <a:latin typeface="Garamond" panose="02020404030301010803" pitchFamily="18" charset="0"/>
              </a:rPr>
              <a:t>cryo</a:t>
            </a:r>
            <a:r>
              <a:rPr lang="fr-CH" sz="3200" u="sng" dirty="0">
                <a:solidFill>
                  <a:srgbClr val="FF0000"/>
                </a:solidFill>
                <a:latin typeface="Garamond" panose="02020404030301010803" pitchFamily="18" charset="0"/>
              </a:rPr>
              <a:t>-module for installation in the SPS</a:t>
            </a:r>
            <a:endParaRPr lang="en-GB" sz="3200" u="sng" dirty="0">
              <a:solidFill>
                <a:srgbClr val="FF0000"/>
              </a:solidFill>
              <a:latin typeface="Garamond" panose="02020404030301010803" pitchFamily="18" charset="0"/>
            </a:endParaRPr>
          </a:p>
        </p:txBody>
      </p:sp>
      <p:pic>
        <p:nvPicPr>
          <p:cNvPr id="5" name="Picture 4">
            <a:extLst>
              <a:ext uri="{FF2B5EF4-FFF2-40B4-BE49-F238E27FC236}">
                <a16:creationId xmlns:a16="http://schemas.microsoft.com/office/drawing/2014/main" id="{7140DF50-35E0-E20D-62E2-82FCDF62996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2528"/>
          <a:stretch/>
        </p:blipFill>
        <p:spPr>
          <a:xfrm>
            <a:off x="7896200" y="658183"/>
            <a:ext cx="2537384" cy="2970330"/>
          </a:xfrm>
          <a:prstGeom prst="rect">
            <a:avLst/>
          </a:prstGeom>
        </p:spPr>
      </p:pic>
      <p:pic>
        <p:nvPicPr>
          <p:cNvPr id="6" name="Picture 5">
            <a:extLst>
              <a:ext uri="{FF2B5EF4-FFF2-40B4-BE49-F238E27FC236}">
                <a16:creationId xmlns:a16="http://schemas.microsoft.com/office/drawing/2014/main" id="{E7057D58-A9B3-492B-12C0-D3C6F7F5308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3118"/>
          <a:stretch/>
        </p:blipFill>
        <p:spPr>
          <a:xfrm>
            <a:off x="5231905" y="652139"/>
            <a:ext cx="2524437" cy="2935252"/>
          </a:xfrm>
          <a:prstGeom prst="rect">
            <a:avLst/>
          </a:prstGeom>
        </p:spPr>
      </p:pic>
      <p:pic>
        <p:nvPicPr>
          <p:cNvPr id="7" name="Picture 6">
            <a:extLst>
              <a:ext uri="{FF2B5EF4-FFF2-40B4-BE49-F238E27FC236}">
                <a16:creationId xmlns:a16="http://schemas.microsoft.com/office/drawing/2014/main" id="{A535668A-082B-E91D-DBE9-4B24047929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0723"/>
          <a:stretch/>
        </p:blipFill>
        <p:spPr>
          <a:xfrm>
            <a:off x="1524000" y="3673362"/>
            <a:ext cx="4775114" cy="2397970"/>
          </a:xfrm>
          <a:prstGeom prst="rect">
            <a:avLst/>
          </a:prstGeom>
        </p:spPr>
      </p:pic>
      <p:pic>
        <p:nvPicPr>
          <p:cNvPr id="2" name="Picture 1">
            <a:extLst>
              <a:ext uri="{FF2B5EF4-FFF2-40B4-BE49-F238E27FC236}">
                <a16:creationId xmlns:a16="http://schemas.microsoft.com/office/drawing/2014/main" id="{B804DAF7-0B75-6B3B-703C-E84F8C280B4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61949" y="808369"/>
            <a:ext cx="3930096" cy="2622793"/>
          </a:xfrm>
          <a:prstGeom prst="rect">
            <a:avLst/>
          </a:prstGeom>
        </p:spPr>
      </p:pic>
      <p:pic>
        <p:nvPicPr>
          <p:cNvPr id="4" name="Picture 3">
            <a:extLst>
              <a:ext uri="{FF2B5EF4-FFF2-40B4-BE49-F238E27FC236}">
                <a16:creationId xmlns:a16="http://schemas.microsoft.com/office/drawing/2014/main" id="{0476378E-0010-BFE8-AF69-79699E6FC35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95600" y="724738"/>
            <a:ext cx="7128792" cy="5346594"/>
          </a:xfrm>
          <a:prstGeom prst="rect">
            <a:avLst/>
          </a:prstGeom>
        </p:spPr>
      </p:pic>
      <p:pic>
        <p:nvPicPr>
          <p:cNvPr id="3" name="Picture 2">
            <a:extLst>
              <a:ext uri="{FF2B5EF4-FFF2-40B4-BE49-F238E27FC236}">
                <a16:creationId xmlns:a16="http://schemas.microsoft.com/office/drawing/2014/main" id="{ADB08C2B-BDC7-2A67-E694-61842841999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450838" y="3673362"/>
            <a:ext cx="4037650" cy="2397970"/>
          </a:xfrm>
          <a:prstGeom prst="rect">
            <a:avLst/>
          </a:prstGeom>
        </p:spPr>
      </p:pic>
      <p:sp>
        <p:nvSpPr>
          <p:cNvPr id="10" name="Slide Number Placeholder 2">
            <a:extLst>
              <a:ext uri="{FF2B5EF4-FFF2-40B4-BE49-F238E27FC236}">
                <a16:creationId xmlns:a16="http://schemas.microsoft.com/office/drawing/2014/main" id="{C612E52F-D19B-5E50-DD83-CFD2EE3113CB}"/>
              </a:ext>
            </a:extLst>
          </p:cNvPr>
          <p:cNvSpPr txBox="1">
            <a:spLocks/>
          </p:cNvSpPr>
          <p:nvPr/>
        </p:nvSpPr>
        <p:spPr>
          <a:xfrm>
            <a:off x="11836400" y="6537960"/>
            <a:ext cx="355600" cy="320040"/>
          </a:xfrm>
          <a:prstGeom prst="rect">
            <a:avLst/>
          </a:prstGeom>
        </p:spPr>
        <p:txBody>
          <a:bodyPr vert="horz" lIns="91440" tIns="0" rIns="91440" bIns="0" rtlCol="0" anchor="ctr" anchorCtr="0"/>
          <a:lstStyle>
            <a:defPPr>
              <a:defRPr lang="en-US"/>
            </a:defPPr>
            <a:lvl1pPr marL="0" algn="r" defTabSz="457200" rtl="0" eaLnBrk="1" latinLnBrk="0" hangingPunct="1">
              <a:defRPr sz="1200" b="1" kern="1200" baseline="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C78A2D03-466B-4AD7-AC70-B2955EB43184}" type="slidenum">
              <a:rPr lang="en-US"/>
              <a:pPr>
                <a:defRPr/>
              </a:pPr>
              <a:t>20</a:t>
            </a:fld>
            <a:endParaRPr lang="en-US" dirty="0"/>
          </a:p>
        </p:txBody>
      </p:sp>
      <p:sp>
        <p:nvSpPr>
          <p:cNvPr id="8" name="Footer Placeholder 2">
            <a:extLst>
              <a:ext uri="{FF2B5EF4-FFF2-40B4-BE49-F238E27FC236}">
                <a16:creationId xmlns:a16="http://schemas.microsoft.com/office/drawing/2014/main" id="{03E8B1B6-B4E8-4FF2-74FD-DA754C42EC05}"/>
              </a:ext>
            </a:extLst>
          </p:cNvPr>
          <p:cNvSpPr>
            <a:spLocks noGrp="1"/>
          </p:cNvSpPr>
          <p:nvPr>
            <p:ph type="ftr" sz="quarter" idx="11"/>
          </p:nvPr>
        </p:nvSpPr>
        <p:spPr>
          <a:xfrm>
            <a:off x="4655840" y="6453376"/>
            <a:ext cx="6627000" cy="360000"/>
          </a:xfrm>
        </p:spPr>
        <p:txBody>
          <a:bodyPr/>
          <a:lstStyle/>
          <a:p>
            <a:r>
              <a:rPr lang="en-GB" noProof="0"/>
              <a:t>Lessons from HL-LHC for future projects - B. Di Girolamo</a:t>
            </a:r>
            <a:endParaRPr lang="en-GB" noProof="0" dirty="0"/>
          </a:p>
        </p:txBody>
      </p:sp>
      <p:sp>
        <p:nvSpPr>
          <p:cNvPr id="11" name="Slide Number Placeholder 10">
            <a:extLst>
              <a:ext uri="{FF2B5EF4-FFF2-40B4-BE49-F238E27FC236}">
                <a16:creationId xmlns:a16="http://schemas.microsoft.com/office/drawing/2014/main" id="{6BB0B25C-63A4-53DD-887D-B62C20E31953}"/>
              </a:ext>
            </a:extLst>
          </p:cNvPr>
          <p:cNvSpPr>
            <a:spLocks noGrp="1"/>
          </p:cNvSpPr>
          <p:nvPr>
            <p:ph type="sldNum" sz="quarter" idx="12"/>
          </p:nvPr>
        </p:nvSpPr>
        <p:spPr/>
        <p:txBody>
          <a:bodyPr/>
          <a:lstStyle/>
          <a:p>
            <a:fld id="{BFDCA1C4-9514-7B4F-976F-D92F7E296653}" type="slidenum">
              <a:rPr lang="fr-FR" smtClean="0"/>
              <a:pPr/>
              <a:t>20</a:t>
            </a:fld>
            <a:endParaRPr lang="fr-FR"/>
          </a:p>
        </p:txBody>
      </p:sp>
    </p:spTree>
    <p:extLst>
      <p:ext uri="{BB962C8B-B14F-4D97-AF65-F5344CB8AC3E}">
        <p14:creationId xmlns:p14="http://schemas.microsoft.com/office/powerpoint/2010/main" val="382618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2"/>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FC8AD3-D0CF-B696-4C6C-A3F0F5806B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9E7D0D-A1ED-88AC-BAFC-826D76C5B85B}"/>
              </a:ext>
            </a:extLst>
          </p:cNvPr>
          <p:cNvSpPr>
            <a:spLocks noGrp="1"/>
          </p:cNvSpPr>
          <p:nvPr>
            <p:ph type="title"/>
          </p:nvPr>
        </p:nvSpPr>
        <p:spPr/>
        <p:txBody>
          <a:bodyPr/>
          <a:lstStyle/>
          <a:p>
            <a:r>
              <a:rPr lang="fr-CH" sz="4000" u="sng" dirty="0">
                <a:solidFill>
                  <a:srgbClr val="FF0000"/>
                </a:solidFill>
                <a:latin typeface="Garamond" panose="02020404030301010803" pitchFamily="18" charset="0"/>
              </a:rPr>
              <a:t>First proton </a:t>
            </a:r>
            <a:r>
              <a:rPr lang="fr-CH" sz="4000" u="sng" dirty="0" err="1">
                <a:solidFill>
                  <a:srgbClr val="FF0000"/>
                </a:solidFill>
                <a:latin typeface="Garamond" panose="02020404030301010803" pitchFamily="18" charset="0"/>
              </a:rPr>
              <a:t>crabbing</a:t>
            </a:r>
            <a:r>
              <a:rPr lang="fr-CH" sz="4000" u="sng" dirty="0">
                <a:solidFill>
                  <a:srgbClr val="FF0000"/>
                </a:solidFill>
                <a:latin typeface="Garamond" panose="02020404030301010803" pitchFamily="18" charset="0"/>
              </a:rPr>
              <a:t> </a:t>
            </a:r>
            <a:r>
              <a:rPr lang="fr-CH" sz="4000" u="sng" dirty="0" err="1">
                <a:solidFill>
                  <a:srgbClr val="FF0000"/>
                </a:solidFill>
                <a:latin typeface="Garamond" panose="02020404030301010803" pitchFamily="18" charset="0"/>
              </a:rPr>
              <a:t>ever</a:t>
            </a:r>
            <a:r>
              <a:rPr lang="fr-CH" sz="4000" u="sng" dirty="0">
                <a:solidFill>
                  <a:srgbClr val="FF0000"/>
                </a:solidFill>
                <a:latin typeface="Garamond" panose="02020404030301010803" pitchFamily="18" charset="0"/>
              </a:rPr>
              <a:t>!</a:t>
            </a:r>
            <a:endParaRPr lang="en-GB" sz="4000" u="sng" dirty="0">
              <a:solidFill>
                <a:srgbClr val="FF0000"/>
              </a:solidFill>
              <a:latin typeface="Garamond" panose="02020404030301010803" pitchFamily="18" charset="0"/>
            </a:endParaRPr>
          </a:p>
        </p:txBody>
      </p:sp>
      <p:sp>
        <p:nvSpPr>
          <p:cNvPr id="4" name="Slide Number Placeholder 3">
            <a:extLst>
              <a:ext uri="{FF2B5EF4-FFF2-40B4-BE49-F238E27FC236}">
                <a16:creationId xmlns:a16="http://schemas.microsoft.com/office/drawing/2014/main" id="{2A1A9036-F1A1-B613-CCE7-07A5C9FDB67F}"/>
              </a:ext>
            </a:extLst>
          </p:cNvPr>
          <p:cNvSpPr>
            <a:spLocks noGrp="1"/>
          </p:cNvSpPr>
          <p:nvPr>
            <p:ph type="sldNum" sz="quarter" idx="12"/>
          </p:nvPr>
        </p:nvSpPr>
        <p:spPr/>
        <p:txBody>
          <a:bodyPr/>
          <a:lstStyle/>
          <a:p>
            <a:fld id="{BFDCA1C4-9514-7B4F-976F-D92F7E296653}" type="slidenum">
              <a:rPr lang="fr-FR" smtClean="0"/>
              <a:pPr/>
              <a:t>21</a:t>
            </a:fld>
            <a:endParaRPr lang="fr-FR"/>
          </a:p>
        </p:txBody>
      </p:sp>
      <p:pic>
        <p:nvPicPr>
          <p:cNvPr id="5" name="Picture 4">
            <a:extLst>
              <a:ext uri="{FF2B5EF4-FFF2-40B4-BE49-F238E27FC236}">
                <a16:creationId xmlns:a16="http://schemas.microsoft.com/office/drawing/2014/main" id="{11299A07-4641-7C8D-1A6B-D89DE780F0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5610" y="1558641"/>
            <a:ext cx="6858014" cy="4114808"/>
          </a:xfrm>
          <a:prstGeom prst="rect">
            <a:avLst/>
          </a:prstGeom>
        </p:spPr>
      </p:pic>
      <p:sp>
        <p:nvSpPr>
          <p:cNvPr id="6" name="TextBox 5">
            <a:extLst>
              <a:ext uri="{FF2B5EF4-FFF2-40B4-BE49-F238E27FC236}">
                <a16:creationId xmlns:a16="http://schemas.microsoft.com/office/drawing/2014/main" id="{D3DB4D53-0453-1F78-AA78-208E6EA5B1C1}"/>
              </a:ext>
            </a:extLst>
          </p:cNvPr>
          <p:cNvSpPr txBox="1"/>
          <p:nvPr/>
        </p:nvSpPr>
        <p:spPr>
          <a:xfrm>
            <a:off x="1531200" y="3223361"/>
            <a:ext cx="1547664" cy="1015663"/>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GB" sz="1500" noProof="0" dirty="0"/>
              <a:t>Study and R&amp;D </a:t>
            </a:r>
          </a:p>
          <a:p>
            <a:r>
              <a:rPr lang="en-GB" sz="1500" noProof="0" dirty="0"/>
              <a:t>has been very useful to obtain this result</a:t>
            </a:r>
          </a:p>
        </p:txBody>
      </p:sp>
      <p:sp>
        <p:nvSpPr>
          <p:cNvPr id="8" name="TextBox 7">
            <a:extLst>
              <a:ext uri="{FF2B5EF4-FFF2-40B4-BE49-F238E27FC236}">
                <a16:creationId xmlns:a16="http://schemas.microsoft.com/office/drawing/2014/main" id="{2C5C0571-55F9-59D5-5A6D-AD25F41CD46E}"/>
              </a:ext>
            </a:extLst>
          </p:cNvPr>
          <p:cNvSpPr txBox="1"/>
          <p:nvPr/>
        </p:nvSpPr>
        <p:spPr>
          <a:xfrm>
            <a:off x="2478504" y="938435"/>
            <a:ext cx="5393695"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b="1" dirty="0">
                <a:solidFill>
                  <a:srgbClr val="FFFF00"/>
                </a:solidFill>
              </a:rPr>
              <a:t>Beam TEST in SPS ongoing between 2018-2023</a:t>
            </a:r>
          </a:p>
        </p:txBody>
      </p:sp>
      <p:sp>
        <p:nvSpPr>
          <p:cNvPr id="3" name="Footer Placeholder 2">
            <a:extLst>
              <a:ext uri="{FF2B5EF4-FFF2-40B4-BE49-F238E27FC236}">
                <a16:creationId xmlns:a16="http://schemas.microsoft.com/office/drawing/2014/main" id="{536530DC-7BCC-F760-5739-00FE9665803A}"/>
              </a:ext>
            </a:extLst>
          </p:cNvPr>
          <p:cNvSpPr>
            <a:spLocks noGrp="1"/>
          </p:cNvSpPr>
          <p:nvPr>
            <p:ph type="ftr" sz="quarter" idx="11"/>
          </p:nvPr>
        </p:nvSpPr>
        <p:spPr>
          <a:xfrm>
            <a:off x="4655840" y="6453376"/>
            <a:ext cx="6627000" cy="360000"/>
          </a:xfrm>
        </p:spPr>
        <p:txBody>
          <a:bodyPr/>
          <a:lstStyle/>
          <a:p>
            <a:r>
              <a:rPr lang="en-GB" noProof="0"/>
              <a:t>Lessons from HL-LHC for future projects - B. Di Girolamo</a:t>
            </a:r>
            <a:endParaRPr lang="en-GB" noProof="0" dirty="0"/>
          </a:p>
        </p:txBody>
      </p:sp>
    </p:spTree>
    <p:extLst>
      <p:ext uri="{BB962C8B-B14F-4D97-AF65-F5344CB8AC3E}">
        <p14:creationId xmlns:p14="http://schemas.microsoft.com/office/powerpoint/2010/main" val="36154969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Picture 103" descr="A diagram of a factory&#10;&#10;Description automatically generated">
            <a:extLst>
              <a:ext uri="{FF2B5EF4-FFF2-40B4-BE49-F238E27FC236}">
                <a16:creationId xmlns:a16="http://schemas.microsoft.com/office/drawing/2014/main" id="{F9F6B496-E7C2-80F8-3935-B78EA9EFF6F1}"/>
              </a:ext>
            </a:extLst>
          </p:cNvPr>
          <p:cNvPicPr>
            <a:picLocks noChangeAspect="1"/>
          </p:cNvPicPr>
          <p:nvPr/>
        </p:nvPicPr>
        <p:blipFill>
          <a:blip r:embed="rId3"/>
          <a:stretch>
            <a:fillRect/>
          </a:stretch>
        </p:blipFill>
        <p:spPr>
          <a:xfrm>
            <a:off x="120650" y="396512"/>
            <a:ext cx="11950700" cy="6064977"/>
          </a:xfrm>
          <a:prstGeom prst="rect">
            <a:avLst/>
          </a:prstGeom>
          <a:noFill/>
        </p:spPr>
      </p:pic>
      <p:sp>
        <p:nvSpPr>
          <p:cNvPr id="2" name="Slide Number Placeholder 1" hidden="1">
            <a:extLst>
              <a:ext uri="{FF2B5EF4-FFF2-40B4-BE49-F238E27FC236}">
                <a16:creationId xmlns:a16="http://schemas.microsoft.com/office/drawing/2014/main" id="{E268CF64-4AD5-CFF6-9B47-EC8927266E41}"/>
              </a:ext>
            </a:extLst>
          </p:cNvPr>
          <p:cNvSpPr>
            <a:spLocks noGrp="1"/>
          </p:cNvSpPr>
          <p:nvPr>
            <p:ph type="sldNum" sz="quarter" idx="12"/>
          </p:nvPr>
        </p:nvSpPr>
        <p:spPr/>
        <p:txBody>
          <a:bodyPr/>
          <a:lstStyle/>
          <a:p>
            <a:pPr>
              <a:spcAft>
                <a:spcPts val="600"/>
              </a:spcAft>
            </a:pPr>
            <a:fld id="{36B5EA5A-BC32-A742-B11B-8E7414D5B535}" type="slidenum">
              <a:rPr lang="en-US" smtClean="0"/>
              <a:pPr>
                <a:spcAft>
                  <a:spcPts val="600"/>
                </a:spcAft>
              </a:pPr>
              <a:t>22</a:t>
            </a:fld>
            <a:endParaRPr lang="en-US"/>
          </a:p>
        </p:txBody>
      </p:sp>
      <p:sp>
        <p:nvSpPr>
          <p:cNvPr id="3" name="Rectangle 2">
            <a:extLst>
              <a:ext uri="{FF2B5EF4-FFF2-40B4-BE49-F238E27FC236}">
                <a16:creationId xmlns:a16="http://schemas.microsoft.com/office/drawing/2014/main" id="{DCF353C2-86DD-88D0-A7B8-9282C336A816}"/>
              </a:ext>
            </a:extLst>
          </p:cNvPr>
          <p:cNvSpPr/>
          <p:nvPr/>
        </p:nvSpPr>
        <p:spPr>
          <a:xfrm>
            <a:off x="2713383" y="1262270"/>
            <a:ext cx="1639956" cy="9541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D916DBA6-1AD7-E053-5573-5C1440D88768}"/>
              </a:ext>
            </a:extLst>
          </p:cNvPr>
          <p:cNvSpPr/>
          <p:nvPr/>
        </p:nvSpPr>
        <p:spPr>
          <a:xfrm>
            <a:off x="6899412" y="5256051"/>
            <a:ext cx="5292588" cy="1601949"/>
          </a:xfrm>
          <a:prstGeom prst="rect">
            <a:avLst/>
          </a:prstGeom>
          <a:gradFill>
            <a:gsLst>
              <a:gs pos="0">
                <a:srgbClr val="00B050"/>
              </a:gs>
              <a:gs pos="100000">
                <a:srgbClr val="92D050"/>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dirty="0">
              <a:solidFill>
                <a:prstClr val="white"/>
              </a:solidFill>
              <a:sym typeface="Wingdings" pitchFamily="2" charset="2"/>
            </a:endParaRPr>
          </a:p>
          <a:p>
            <a:pPr lvl="0" algn="ctr"/>
            <a:r>
              <a:rPr lang="en-US" b="1" dirty="0">
                <a:solidFill>
                  <a:prstClr val="white"/>
                </a:solidFill>
                <a:sym typeface="Wingdings" pitchFamily="2" charset="2"/>
              </a:rPr>
              <a:t>New underground galleries and surface buildings for technical infrastructure finished!</a:t>
            </a:r>
          </a:p>
          <a:p>
            <a:pPr lvl="0" algn="ctr"/>
            <a:endParaRPr lang="en-US" b="1" dirty="0">
              <a:solidFill>
                <a:prstClr val="white"/>
              </a:solidFill>
              <a:sym typeface="Wingdings" pitchFamily="2" charset="2"/>
            </a:endParaRPr>
          </a:p>
          <a:p>
            <a:pPr lvl="0" algn="ctr"/>
            <a:r>
              <a:rPr lang="en-US" b="1" dirty="0">
                <a:solidFill>
                  <a:prstClr val="white"/>
                </a:solidFill>
                <a:sym typeface="Wingdings" pitchFamily="2" charset="2"/>
              </a:rPr>
              <a:t> Installation of services ongoing</a:t>
            </a:r>
            <a:endParaRPr lang="en-US" dirty="0"/>
          </a:p>
        </p:txBody>
      </p:sp>
      <p:sp>
        <p:nvSpPr>
          <p:cNvPr id="7" name="Footer Placeholder 2">
            <a:extLst>
              <a:ext uri="{FF2B5EF4-FFF2-40B4-BE49-F238E27FC236}">
                <a16:creationId xmlns:a16="http://schemas.microsoft.com/office/drawing/2014/main" id="{C2985702-1CCF-4D45-4D04-53BB34BD69DE}"/>
              </a:ext>
            </a:extLst>
          </p:cNvPr>
          <p:cNvSpPr>
            <a:spLocks noGrp="1"/>
          </p:cNvSpPr>
          <p:nvPr>
            <p:ph type="ftr" sz="quarter" idx="11"/>
          </p:nvPr>
        </p:nvSpPr>
        <p:spPr>
          <a:xfrm>
            <a:off x="4749000" y="6453376"/>
            <a:ext cx="6627000" cy="360000"/>
          </a:xfrm>
        </p:spPr>
        <p:txBody>
          <a:bodyPr/>
          <a:lstStyle/>
          <a:p>
            <a:r>
              <a:rPr lang="en-GB" noProof="0"/>
              <a:t>Lessons from HL-LHC for future projects - B. Di Girolamo</a:t>
            </a:r>
            <a:endParaRPr lang="en-GB" noProof="0" dirty="0"/>
          </a:p>
        </p:txBody>
      </p:sp>
    </p:spTree>
    <p:extLst>
      <p:ext uri="{BB962C8B-B14F-4D97-AF65-F5344CB8AC3E}">
        <p14:creationId xmlns:p14="http://schemas.microsoft.com/office/powerpoint/2010/main" val="34066438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55507-C89C-A548-B97A-3CEE921AE31A}"/>
              </a:ext>
            </a:extLst>
          </p:cNvPr>
          <p:cNvSpPr>
            <a:spLocks noGrp="1"/>
          </p:cNvSpPr>
          <p:nvPr>
            <p:ph type="title"/>
          </p:nvPr>
        </p:nvSpPr>
        <p:spPr>
          <a:xfrm>
            <a:off x="1272278" y="24245"/>
            <a:ext cx="10032527" cy="758349"/>
          </a:xfrm>
        </p:spPr>
        <p:txBody>
          <a:bodyPr/>
          <a:lstStyle/>
          <a:p>
            <a:r>
              <a:rPr lang="en-US" dirty="0"/>
              <a:t>Completion of CE on January</a:t>
            </a:r>
            <a:r>
              <a:rPr lang="en-CH" dirty="0"/>
              <a:t> </a:t>
            </a:r>
            <a:r>
              <a:rPr lang="en-US" dirty="0"/>
              <a:t>20</a:t>
            </a:r>
            <a:r>
              <a:rPr lang="en-US" baseline="30000" dirty="0"/>
              <a:t>th </a:t>
            </a:r>
            <a:r>
              <a:rPr lang="en-CH" dirty="0"/>
              <a:t>202</a:t>
            </a:r>
            <a:r>
              <a:rPr lang="en-US" dirty="0"/>
              <a:t>3</a:t>
            </a:r>
            <a:endParaRPr lang="en-CH" dirty="0"/>
          </a:p>
        </p:txBody>
      </p:sp>
      <p:pic>
        <p:nvPicPr>
          <p:cNvPr id="3" name="Picture 2">
            <a:extLst>
              <a:ext uri="{FF2B5EF4-FFF2-40B4-BE49-F238E27FC236}">
                <a16:creationId xmlns:a16="http://schemas.microsoft.com/office/drawing/2014/main" id="{8637A5F5-527F-732F-6094-4277DCA3209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982401" y="1445124"/>
            <a:ext cx="2208244" cy="1656183"/>
          </a:xfrm>
          <a:prstGeom prst="rect">
            <a:avLst/>
          </a:prstGeom>
        </p:spPr>
      </p:pic>
      <p:pic>
        <p:nvPicPr>
          <p:cNvPr id="4" name="Picture 3">
            <a:extLst>
              <a:ext uri="{FF2B5EF4-FFF2-40B4-BE49-F238E27FC236}">
                <a16:creationId xmlns:a16="http://schemas.microsoft.com/office/drawing/2014/main" id="{6F343398-30F1-D19D-AED2-E8B63375844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7370" y="4044462"/>
            <a:ext cx="3888393" cy="2511642"/>
          </a:xfrm>
          <a:prstGeom prst="rect">
            <a:avLst/>
          </a:prstGeom>
        </p:spPr>
      </p:pic>
      <p:pic>
        <p:nvPicPr>
          <p:cNvPr id="6" name="Picture 5" descr="A picture containing indoor, blue&#10;&#10;Description automatically generated">
            <a:extLst>
              <a:ext uri="{FF2B5EF4-FFF2-40B4-BE49-F238E27FC236}">
                <a16:creationId xmlns:a16="http://schemas.microsoft.com/office/drawing/2014/main" id="{AD0E861E-32D4-48F0-A31F-7BC11774549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07368" y="620689"/>
            <a:ext cx="2448272" cy="3264362"/>
          </a:xfrm>
          <a:prstGeom prst="rect">
            <a:avLst/>
          </a:prstGeom>
        </p:spPr>
      </p:pic>
      <p:sp>
        <p:nvSpPr>
          <p:cNvPr id="5" name="Slide Number Placeholder 2">
            <a:extLst>
              <a:ext uri="{FF2B5EF4-FFF2-40B4-BE49-F238E27FC236}">
                <a16:creationId xmlns:a16="http://schemas.microsoft.com/office/drawing/2014/main" id="{047A2E87-DAFF-ED90-32C4-9DCB70E444D5}"/>
              </a:ext>
            </a:extLst>
          </p:cNvPr>
          <p:cNvSpPr>
            <a:spLocks noGrp="1"/>
          </p:cNvSpPr>
          <p:nvPr>
            <p:ph type="sldNum" sz="quarter" idx="12"/>
          </p:nvPr>
        </p:nvSpPr>
        <p:spPr>
          <a:xfrm>
            <a:off x="11582400" y="6356350"/>
            <a:ext cx="480000" cy="360000"/>
          </a:xfrm>
        </p:spPr>
        <p:txBody>
          <a:bodyPr/>
          <a:lstStyle/>
          <a:p>
            <a:fld id="{BFDCA1C4-9514-7B4F-976F-D92F7E296653}" type="slidenum">
              <a:rPr lang="fr-FR" smtClean="0"/>
              <a:pPr/>
              <a:t>23</a:t>
            </a:fld>
            <a:endParaRPr lang="fr-FR" dirty="0"/>
          </a:p>
        </p:txBody>
      </p:sp>
      <p:sp>
        <p:nvSpPr>
          <p:cNvPr id="8" name="Footer Placeholder 2">
            <a:extLst>
              <a:ext uri="{FF2B5EF4-FFF2-40B4-BE49-F238E27FC236}">
                <a16:creationId xmlns:a16="http://schemas.microsoft.com/office/drawing/2014/main" id="{EC081C05-F24A-4584-D31B-441CD5E6A98B}"/>
              </a:ext>
            </a:extLst>
          </p:cNvPr>
          <p:cNvSpPr>
            <a:spLocks noGrp="1"/>
          </p:cNvSpPr>
          <p:nvPr>
            <p:ph type="ftr" sz="quarter" idx="11"/>
          </p:nvPr>
        </p:nvSpPr>
        <p:spPr>
          <a:xfrm>
            <a:off x="4655840" y="6453376"/>
            <a:ext cx="6627000" cy="360000"/>
          </a:xfrm>
        </p:spPr>
        <p:txBody>
          <a:bodyPr/>
          <a:lstStyle/>
          <a:p>
            <a:r>
              <a:rPr lang="en-GB" noProof="0"/>
              <a:t>Lessons from HL-LHC for future projects - B. Di Girolamo</a:t>
            </a:r>
            <a:endParaRPr lang="en-GB" noProof="0" dirty="0"/>
          </a:p>
        </p:txBody>
      </p:sp>
      <p:pic>
        <p:nvPicPr>
          <p:cNvPr id="7" name="Picture 4">
            <a:extLst>
              <a:ext uri="{FF2B5EF4-FFF2-40B4-BE49-F238E27FC236}">
                <a16:creationId xmlns:a16="http://schemas.microsoft.com/office/drawing/2014/main" id="{712466F5-A6E2-B797-12F5-5C233DED86A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91781" y="1628800"/>
            <a:ext cx="5880067" cy="4410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69684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diagram of a machine&#10;&#10;Description automatically generated">
            <a:extLst>
              <a:ext uri="{FF2B5EF4-FFF2-40B4-BE49-F238E27FC236}">
                <a16:creationId xmlns:a16="http://schemas.microsoft.com/office/drawing/2014/main" id="{7D88EF4F-F400-D19E-F906-31449ED89F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7925" y="4118"/>
            <a:ext cx="7936467" cy="6809258"/>
          </a:xfrm>
          <a:prstGeom prst="rect">
            <a:avLst/>
          </a:prstGeom>
        </p:spPr>
      </p:pic>
      <p:sp>
        <p:nvSpPr>
          <p:cNvPr id="3" name="Slide Number Placeholder 2">
            <a:extLst>
              <a:ext uri="{FF2B5EF4-FFF2-40B4-BE49-F238E27FC236}">
                <a16:creationId xmlns:a16="http://schemas.microsoft.com/office/drawing/2014/main" id="{E7D939B6-C10B-5C4D-6E58-F22FB892731D}"/>
              </a:ext>
            </a:extLst>
          </p:cNvPr>
          <p:cNvSpPr>
            <a:spLocks noGrp="1"/>
          </p:cNvSpPr>
          <p:nvPr>
            <p:ph type="sldNum" sz="quarter" idx="12"/>
          </p:nvPr>
        </p:nvSpPr>
        <p:spPr/>
        <p:txBody>
          <a:bodyPr/>
          <a:lstStyle/>
          <a:p>
            <a:fld id="{BFDCA1C4-9514-7B4F-976F-D92F7E296653}" type="slidenum">
              <a:rPr lang="fr-FR" smtClean="0"/>
              <a:pPr/>
              <a:t>24</a:t>
            </a:fld>
            <a:endParaRPr lang="fr-FR"/>
          </a:p>
        </p:txBody>
      </p:sp>
      <p:sp>
        <p:nvSpPr>
          <p:cNvPr id="5" name="TextBox 4">
            <a:extLst>
              <a:ext uri="{FF2B5EF4-FFF2-40B4-BE49-F238E27FC236}">
                <a16:creationId xmlns:a16="http://schemas.microsoft.com/office/drawing/2014/main" id="{CD5C5E83-E3C5-96A5-ED2D-C80338FBD475}"/>
              </a:ext>
            </a:extLst>
          </p:cNvPr>
          <p:cNvSpPr txBox="1"/>
          <p:nvPr/>
        </p:nvSpPr>
        <p:spPr>
          <a:xfrm>
            <a:off x="4896" y="0"/>
            <a:ext cx="2058656" cy="1938992"/>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spAutoFit/>
          </a:bodyPr>
          <a:lstStyle/>
          <a:p>
            <a:endParaRPr lang="fr-CH" sz="2400" b="1" dirty="0">
              <a:latin typeface="Tahoma" panose="020B0604030504040204" pitchFamily="34" charset="0"/>
              <a:ea typeface="Tahoma" panose="020B0604030504040204" pitchFamily="34" charset="0"/>
              <a:cs typeface="Tahoma" panose="020B0604030504040204" pitchFamily="34" charset="0"/>
            </a:endParaRPr>
          </a:p>
          <a:p>
            <a:pPr algn="ctr"/>
            <a:r>
              <a:rPr lang="en-US" sz="2400" b="1" dirty="0">
                <a:latin typeface="Tahoma" panose="020B0604030504040204" pitchFamily="34" charset="0"/>
                <a:ea typeface="Tahoma" panose="020B0604030504040204" pitchFamily="34" charset="0"/>
                <a:cs typeface="Tahoma" panose="020B0604030504040204" pitchFamily="34" charset="0"/>
              </a:rPr>
              <a:t>Technology</a:t>
            </a:r>
          </a:p>
          <a:p>
            <a:pPr algn="ctr"/>
            <a:endParaRPr lang="en-US" sz="2400" b="1" dirty="0">
              <a:latin typeface="Tahoma" panose="020B0604030504040204" pitchFamily="34" charset="0"/>
              <a:ea typeface="Tahoma" panose="020B0604030504040204" pitchFamily="34" charset="0"/>
              <a:cs typeface="Tahoma" panose="020B0604030504040204" pitchFamily="34" charset="0"/>
            </a:endParaRPr>
          </a:p>
          <a:p>
            <a:pPr algn="ctr"/>
            <a:r>
              <a:rPr lang="en-US" sz="2400" b="1" dirty="0">
                <a:latin typeface="Tahoma" panose="020B0604030504040204" pitchFamily="34" charset="0"/>
                <a:ea typeface="Tahoma" panose="020B0604030504040204" pitchFamily="34" charset="0"/>
                <a:cs typeface="Tahoma" panose="020B0604030504040204" pitchFamily="34" charset="0"/>
              </a:rPr>
              <a:t>Landmarks</a:t>
            </a:r>
          </a:p>
          <a:p>
            <a:endParaRPr lang="en-GB" sz="2400" b="1"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2" descr="MBXF_cross-section.jpg">
            <a:extLst>
              <a:ext uri="{FF2B5EF4-FFF2-40B4-BE49-F238E27FC236}">
                <a16:creationId xmlns:a16="http://schemas.microsoft.com/office/drawing/2014/main" id="{F64D3920-14E9-1753-0C14-935B834808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0812" y="3789040"/>
            <a:ext cx="2257900" cy="1693425"/>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2F07E90-6C71-6020-C403-91158FC1A354}"/>
              </a:ext>
            </a:extLst>
          </p:cNvPr>
          <p:cNvPicPr>
            <a:picLocks noChangeAspect="1"/>
          </p:cNvPicPr>
          <p:nvPr/>
        </p:nvPicPr>
        <p:blipFill>
          <a:blip r:embed="rId4"/>
          <a:stretch>
            <a:fillRect/>
          </a:stretch>
        </p:blipFill>
        <p:spPr>
          <a:xfrm>
            <a:off x="9696400" y="2132856"/>
            <a:ext cx="2349614" cy="1411063"/>
          </a:xfrm>
          <a:prstGeom prst="rect">
            <a:avLst/>
          </a:prstGeom>
        </p:spPr>
      </p:pic>
      <p:sp>
        <p:nvSpPr>
          <p:cNvPr id="8" name="TextBox 7">
            <a:extLst>
              <a:ext uri="{FF2B5EF4-FFF2-40B4-BE49-F238E27FC236}">
                <a16:creationId xmlns:a16="http://schemas.microsoft.com/office/drawing/2014/main" id="{6D751A0E-0AFF-1B28-C13E-979331B271A1}"/>
              </a:ext>
            </a:extLst>
          </p:cNvPr>
          <p:cNvSpPr txBox="1"/>
          <p:nvPr/>
        </p:nvSpPr>
        <p:spPr>
          <a:xfrm>
            <a:off x="8987784" y="1124744"/>
            <a:ext cx="3300904" cy="923330"/>
          </a:xfrm>
          <a:prstGeom prst="rect">
            <a:avLst/>
          </a:prstGeom>
          <a:noFill/>
        </p:spPr>
        <p:txBody>
          <a:bodyPr wrap="none" rtlCol="0">
            <a:spAutoFit/>
          </a:bodyPr>
          <a:lstStyle/>
          <a:p>
            <a:r>
              <a:rPr lang="en-US" b="1" dirty="0"/>
              <a:t>Nb-Ti Technology</a:t>
            </a:r>
          </a:p>
          <a:p>
            <a:r>
              <a:rPr lang="en-US" b="1" dirty="0"/>
              <a:t>Separation / Recombination </a:t>
            </a:r>
          </a:p>
          <a:p>
            <a:r>
              <a:rPr lang="en-US" b="1" dirty="0"/>
              <a:t>dipole magnets: D1 &amp; D2</a:t>
            </a:r>
          </a:p>
        </p:txBody>
      </p:sp>
      <p:sp>
        <p:nvSpPr>
          <p:cNvPr id="4" name="Rounded Rectangle 3">
            <a:extLst>
              <a:ext uri="{FF2B5EF4-FFF2-40B4-BE49-F238E27FC236}">
                <a16:creationId xmlns:a16="http://schemas.microsoft.com/office/drawing/2014/main" id="{33D71BD1-E298-E8A9-F74B-13A6A3579487}"/>
              </a:ext>
            </a:extLst>
          </p:cNvPr>
          <p:cNvSpPr/>
          <p:nvPr/>
        </p:nvSpPr>
        <p:spPr>
          <a:xfrm>
            <a:off x="1196073" y="1988840"/>
            <a:ext cx="2033080" cy="535022"/>
          </a:xfrm>
          <a:prstGeom prst="round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Finished in 2023</a:t>
            </a:r>
          </a:p>
        </p:txBody>
      </p:sp>
      <p:sp>
        <p:nvSpPr>
          <p:cNvPr id="10" name="Rounded Rectangle 9">
            <a:extLst>
              <a:ext uri="{FF2B5EF4-FFF2-40B4-BE49-F238E27FC236}">
                <a16:creationId xmlns:a16="http://schemas.microsoft.com/office/drawing/2014/main" id="{A9D750CA-D3E5-4D7A-4B80-89F8D4D04FB0}"/>
              </a:ext>
            </a:extLst>
          </p:cNvPr>
          <p:cNvSpPr/>
          <p:nvPr/>
        </p:nvSpPr>
        <p:spPr>
          <a:xfrm>
            <a:off x="6954704" y="3092483"/>
            <a:ext cx="2033080" cy="535022"/>
          </a:xfrm>
          <a:prstGeom prst="round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Finished in 2023</a:t>
            </a:r>
          </a:p>
        </p:txBody>
      </p:sp>
      <p:sp>
        <p:nvSpPr>
          <p:cNvPr id="11" name="Rounded Rectangle 10">
            <a:extLst>
              <a:ext uri="{FF2B5EF4-FFF2-40B4-BE49-F238E27FC236}">
                <a16:creationId xmlns:a16="http://schemas.microsoft.com/office/drawing/2014/main" id="{9EB42274-4A2A-EFF0-9EDE-64426B8F796C}"/>
              </a:ext>
            </a:extLst>
          </p:cNvPr>
          <p:cNvSpPr/>
          <p:nvPr/>
        </p:nvSpPr>
        <p:spPr>
          <a:xfrm>
            <a:off x="7378269" y="5790031"/>
            <a:ext cx="2097984" cy="879329"/>
          </a:xfrm>
          <a:prstGeom prst="round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Successfully deployed  in 2023 Pb-Pb run</a:t>
            </a:r>
          </a:p>
        </p:txBody>
      </p:sp>
      <p:sp>
        <p:nvSpPr>
          <p:cNvPr id="12" name="Rounded Rectangle 11">
            <a:extLst>
              <a:ext uri="{FF2B5EF4-FFF2-40B4-BE49-F238E27FC236}">
                <a16:creationId xmlns:a16="http://schemas.microsoft.com/office/drawing/2014/main" id="{E867E25F-0188-C255-4D27-782B37110EDC}"/>
              </a:ext>
            </a:extLst>
          </p:cNvPr>
          <p:cNvSpPr/>
          <p:nvPr/>
        </p:nvSpPr>
        <p:spPr>
          <a:xfrm>
            <a:off x="4795378" y="5829170"/>
            <a:ext cx="2520582" cy="840190"/>
          </a:xfrm>
          <a:prstGeom prst="round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½ system already installed for Run3</a:t>
            </a:r>
          </a:p>
        </p:txBody>
      </p:sp>
      <p:sp>
        <p:nvSpPr>
          <p:cNvPr id="13" name="Rounded Rectangle 12">
            <a:extLst>
              <a:ext uri="{FF2B5EF4-FFF2-40B4-BE49-F238E27FC236}">
                <a16:creationId xmlns:a16="http://schemas.microsoft.com/office/drawing/2014/main" id="{9D25CCE3-8D34-9D2C-4500-93054B33516E}"/>
              </a:ext>
            </a:extLst>
          </p:cNvPr>
          <p:cNvSpPr/>
          <p:nvPr/>
        </p:nvSpPr>
        <p:spPr>
          <a:xfrm>
            <a:off x="8880975" y="141650"/>
            <a:ext cx="2941425" cy="719999"/>
          </a:xfrm>
          <a:prstGeom prst="round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Series production started</a:t>
            </a:r>
          </a:p>
          <a:p>
            <a:pPr algn="ctr"/>
            <a:r>
              <a:rPr lang="en-US" dirty="0"/>
              <a:t>in Industry</a:t>
            </a:r>
          </a:p>
        </p:txBody>
      </p:sp>
      <p:sp>
        <p:nvSpPr>
          <p:cNvPr id="14" name="Rounded Rectangle 13">
            <a:extLst>
              <a:ext uri="{FF2B5EF4-FFF2-40B4-BE49-F238E27FC236}">
                <a16:creationId xmlns:a16="http://schemas.microsoft.com/office/drawing/2014/main" id="{A0091693-4F52-EAF1-8A8C-187A666AE763}"/>
              </a:ext>
            </a:extLst>
          </p:cNvPr>
          <p:cNvSpPr/>
          <p:nvPr/>
        </p:nvSpPr>
        <p:spPr>
          <a:xfrm>
            <a:off x="-24680" y="5579491"/>
            <a:ext cx="2603023" cy="1233885"/>
          </a:xfrm>
          <a:prstGeom prst="round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Complete Prototype System validated in 2024</a:t>
            </a:r>
          </a:p>
        </p:txBody>
      </p:sp>
      <p:sp>
        <p:nvSpPr>
          <p:cNvPr id="15" name="Rounded Rectangle 14">
            <a:extLst>
              <a:ext uri="{FF2B5EF4-FFF2-40B4-BE49-F238E27FC236}">
                <a16:creationId xmlns:a16="http://schemas.microsoft.com/office/drawing/2014/main" id="{66937A4A-30CC-9607-2773-22CA787C83D3}"/>
              </a:ext>
            </a:extLst>
          </p:cNvPr>
          <p:cNvSpPr/>
          <p:nvPr/>
        </p:nvSpPr>
        <p:spPr>
          <a:xfrm>
            <a:off x="3749855" y="3343037"/>
            <a:ext cx="2033080" cy="1115806"/>
          </a:xfrm>
          <a:prstGeom prst="round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Fully validated in 2023 and first magnets ready for installation</a:t>
            </a:r>
          </a:p>
        </p:txBody>
      </p:sp>
      <p:sp>
        <p:nvSpPr>
          <p:cNvPr id="16" name="Rounded Rectangle 15">
            <a:extLst>
              <a:ext uri="{FF2B5EF4-FFF2-40B4-BE49-F238E27FC236}">
                <a16:creationId xmlns:a16="http://schemas.microsoft.com/office/drawing/2014/main" id="{6AAA5A10-4A46-87C9-1E2C-062E161BBB87}"/>
              </a:ext>
            </a:extLst>
          </p:cNvPr>
          <p:cNvSpPr/>
          <p:nvPr/>
        </p:nvSpPr>
        <p:spPr>
          <a:xfrm>
            <a:off x="9654861" y="991513"/>
            <a:ext cx="2033080" cy="1115806"/>
          </a:xfrm>
          <a:prstGeom prst="round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First series magnets delivered to CERN</a:t>
            </a:r>
          </a:p>
        </p:txBody>
      </p:sp>
      <p:sp>
        <p:nvSpPr>
          <p:cNvPr id="17" name="Rounded Rectangle 16">
            <a:extLst>
              <a:ext uri="{FF2B5EF4-FFF2-40B4-BE49-F238E27FC236}">
                <a16:creationId xmlns:a16="http://schemas.microsoft.com/office/drawing/2014/main" id="{F8C603C4-317D-2702-9EC8-99B7D0DB6694}"/>
              </a:ext>
            </a:extLst>
          </p:cNvPr>
          <p:cNvSpPr/>
          <p:nvPr/>
        </p:nvSpPr>
        <p:spPr>
          <a:xfrm>
            <a:off x="9854666" y="5645470"/>
            <a:ext cx="2337333" cy="1115806"/>
          </a:xfrm>
          <a:prstGeom prst="round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Prototype validated by CERN &amp;</a:t>
            </a:r>
          </a:p>
          <a:p>
            <a:pPr algn="ctr"/>
            <a:r>
              <a:rPr lang="en-US" dirty="0"/>
              <a:t>Half of series [3/6] completed</a:t>
            </a:r>
          </a:p>
        </p:txBody>
      </p:sp>
      <p:sp>
        <p:nvSpPr>
          <p:cNvPr id="9" name="Oval 8">
            <a:extLst>
              <a:ext uri="{FF2B5EF4-FFF2-40B4-BE49-F238E27FC236}">
                <a16:creationId xmlns:a16="http://schemas.microsoft.com/office/drawing/2014/main" id="{3381CCFF-AC3B-791D-322C-969376289046}"/>
              </a:ext>
            </a:extLst>
          </p:cNvPr>
          <p:cNvSpPr/>
          <p:nvPr/>
        </p:nvSpPr>
        <p:spPr>
          <a:xfrm>
            <a:off x="7664385" y="584222"/>
            <a:ext cx="1154281" cy="1125675"/>
          </a:xfrm>
          <a:prstGeom prst="ellipse">
            <a:avLst/>
          </a:prstGeom>
          <a:noFill/>
          <a:ln w="381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4A8E7F30-1AFE-BDF3-E399-E1E6171325DA}"/>
              </a:ext>
            </a:extLst>
          </p:cNvPr>
          <p:cNvSpPr>
            <a:spLocks noGrp="1"/>
          </p:cNvSpPr>
          <p:nvPr>
            <p:ph type="ftr" sz="quarter" idx="11"/>
          </p:nvPr>
        </p:nvSpPr>
        <p:spPr/>
        <p:txBody>
          <a:bodyPr/>
          <a:lstStyle/>
          <a:p>
            <a:r>
              <a:rPr lang="en-GB" noProof="0"/>
              <a:t>Lessons from HL-LHC for future projects - B. Di Girolamo</a:t>
            </a:r>
          </a:p>
        </p:txBody>
      </p:sp>
      <p:sp>
        <p:nvSpPr>
          <p:cNvPr id="18" name="TextBox 17">
            <a:extLst>
              <a:ext uri="{FF2B5EF4-FFF2-40B4-BE49-F238E27FC236}">
                <a16:creationId xmlns:a16="http://schemas.microsoft.com/office/drawing/2014/main" id="{DC863F11-6D31-A2E3-7B6E-05DAC1DB165F}"/>
              </a:ext>
            </a:extLst>
          </p:cNvPr>
          <p:cNvSpPr txBox="1"/>
          <p:nvPr/>
        </p:nvSpPr>
        <p:spPr>
          <a:xfrm>
            <a:off x="77050" y="3000257"/>
            <a:ext cx="2601994" cy="646331"/>
          </a:xfrm>
          <a:prstGeom prst="rect">
            <a:avLst/>
          </a:prstGeom>
          <a:solidFill>
            <a:schemeClr val="bg2">
              <a:lumMod val="20000"/>
              <a:lumOff val="80000"/>
            </a:schemeClr>
          </a:solidFill>
        </p:spPr>
        <p:txBody>
          <a:bodyPr wrap="none" rtlCol="0">
            <a:spAutoFit/>
          </a:bodyPr>
          <a:lstStyle/>
          <a:p>
            <a:r>
              <a:rPr lang="en-IT" dirty="0">
                <a:solidFill>
                  <a:srgbClr val="FF0000"/>
                </a:solidFill>
              </a:rPr>
              <a:t>New Civil Engineering</a:t>
            </a:r>
          </a:p>
          <a:p>
            <a:r>
              <a:rPr lang="en-IT" dirty="0">
                <a:solidFill>
                  <a:srgbClr val="FF0000"/>
                </a:solidFill>
              </a:rPr>
              <a:t>~ 1 km of LHC modified</a:t>
            </a:r>
          </a:p>
        </p:txBody>
      </p:sp>
    </p:spTree>
    <p:extLst>
      <p:ext uri="{BB962C8B-B14F-4D97-AF65-F5344CB8AC3E}">
        <p14:creationId xmlns:p14="http://schemas.microsoft.com/office/powerpoint/2010/main" val="1834247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dissolve">
                                      <p:cBhvr>
                                        <p:cTn id="15" dur="500"/>
                                        <p:tgtEl>
                                          <p:spTgt spid="12"/>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dissolv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dissolv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dissolv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dissolv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dissolve">
                                      <p:cBhvr>
                                        <p:cTn id="38" dur="500"/>
                                        <p:tgtEl>
                                          <p:spTgt spid="8"/>
                                        </p:tgtEl>
                                      </p:cBhvr>
                                    </p:animEffect>
                                  </p:childTnLst>
                                </p:cTn>
                              </p:par>
                            </p:childTnLst>
                          </p:cTn>
                        </p:par>
                        <p:par>
                          <p:cTn id="39" fill="hold">
                            <p:stCondLst>
                              <p:cond delay="500"/>
                            </p:stCondLst>
                            <p:childTnLst>
                              <p:par>
                                <p:cTn id="40" presetID="9" presetClass="entr" presetSubtype="0" fill="hold"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dissolve">
                                      <p:cBhvr>
                                        <p:cTn id="42" dur="500"/>
                                        <p:tgtEl>
                                          <p:spTgt spid="7"/>
                                        </p:tgtEl>
                                      </p:cBhvr>
                                    </p:animEffect>
                                  </p:childTnLst>
                                </p:cTn>
                              </p:par>
                            </p:childTnLst>
                          </p:cTn>
                        </p:par>
                        <p:par>
                          <p:cTn id="43" fill="hold">
                            <p:stCondLst>
                              <p:cond delay="1000"/>
                            </p:stCondLst>
                            <p:childTnLst>
                              <p:par>
                                <p:cTn id="44" presetID="9" presetClass="entr" presetSubtype="0" fill="hold" nodeType="after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dissolve">
                                      <p:cBhvr>
                                        <p:cTn id="46" dur="500"/>
                                        <p:tgtEl>
                                          <p:spTgt spid="6"/>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dissolve">
                                      <p:cBhvr>
                                        <p:cTn id="51" dur="500"/>
                                        <p:tgtEl>
                                          <p:spTgt spid="16"/>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dissolve">
                                      <p:cBhvr>
                                        <p:cTn id="56" dur="500"/>
                                        <p:tgtEl>
                                          <p:spTgt spid="17"/>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dissolve">
                                      <p:cBhvr>
                                        <p:cTn id="5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animBg="1"/>
      <p:bldP spid="10" grpId="0" animBg="1"/>
      <p:bldP spid="11" grpId="0" animBg="1"/>
      <p:bldP spid="12" grpId="0" animBg="1"/>
      <p:bldP spid="13" grpId="0" animBg="1"/>
      <p:bldP spid="14" grpId="0" animBg="1"/>
      <p:bldP spid="15" grpId="0" animBg="1"/>
      <p:bldP spid="16" grpId="0" animBg="1"/>
      <p:bldP spid="17"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74900F-F7ED-1041-95D8-8195074A83D1}"/>
              </a:ext>
            </a:extLst>
          </p:cNvPr>
          <p:cNvSpPr>
            <a:spLocks noGrp="1"/>
          </p:cNvSpPr>
          <p:nvPr>
            <p:ph type="title"/>
          </p:nvPr>
        </p:nvSpPr>
        <p:spPr/>
        <p:txBody>
          <a:bodyPr/>
          <a:lstStyle/>
          <a:p>
            <a:pPr lvl="0"/>
            <a:r>
              <a:rPr lang="en-US" dirty="0"/>
              <a:t>HL-LHC physics production</a:t>
            </a:r>
          </a:p>
        </p:txBody>
      </p:sp>
      <p:sp>
        <p:nvSpPr>
          <p:cNvPr id="5" name="Footer Placeholder 4">
            <a:extLst>
              <a:ext uri="{FF2B5EF4-FFF2-40B4-BE49-F238E27FC236}">
                <a16:creationId xmlns:a16="http://schemas.microsoft.com/office/drawing/2014/main" id="{FF7A345D-4042-EF4F-A56F-95ECEDB3BAC7}"/>
              </a:ext>
            </a:extLst>
          </p:cNvPr>
          <p:cNvSpPr>
            <a:spLocks noGrp="1"/>
          </p:cNvSpPr>
          <p:nvPr>
            <p:ph type="ftr" sz="quarter" idx="11"/>
          </p:nvPr>
        </p:nvSpPr>
        <p:spPr/>
        <p:txBody>
          <a:bodyPr/>
          <a:lstStyle/>
          <a:p>
            <a:r>
              <a:rPr lang="en-US"/>
              <a:t>Lessons from HL-LHC for future projects - B. Di Girolamo</a:t>
            </a:r>
            <a:endParaRPr lang="en-US" dirty="0"/>
          </a:p>
        </p:txBody>
      </p:sp>
      <p:sp>
        <p:nvSpPr>
          <p:cNvPr id="6" name="Slide Number Placeholder 5">
            <a:extLst>
              <a:ext uri="{FF2B5EF4-FFF2-40B4-BE49-F238E27FC236}">
                <a16:creationId xmlns:a16="http://schemas.microsoft.com/office/drawing/2014/main" id="{148EA874-9DE5-674F-92B6-10032BB19350}"/>
              </a:ext>
            </a:extLst>
          </p:cNvPr>
          <p:cNvSpPr>
            <a:spLocks noGrp="1"/>
          </p:cNvSpPr>
          <p:nvPr>
            <p:ph type="sldNum" sz="quarter" idx="12"/>
          </p:nvPr>
        </p:nvSpPr>
        <p:spPr/>
        <p:txBody>
          <a:bodyPr/>
          <a:lstStyle/>
          <a:p>
            <a:fld id="{36B5EA5A-BC32-A742-B11B-8E7414D5B535}" type="slidenum">
              <a:rPr lang="en-US" smtClean="0"/>
              <a:pPr/>
              <a:t>25</a:t>
            </a:fld>
            <a:endParaRPr lang="en-US" dirty="0"/>
          </a:p>
        </p:txBody>
      </p:sp>
      <p:grpSp>
        <p:nvGrpSpPr>
          <p:cNvPr id="2" name="Gruppo 1"/>
          <p:cNvGrpSpPr/>
          <p:nvPr/>
        </p:nvGrpSpPr>
        <p:grpSpPr>
          <a:xfrm>
            <a:off x="435824" y="1913408"/>
            <a:ext cx="5714535" cy="3059803"/>
            <a:chOff x="181631" y="1577843"/>
            <a:chExt cx="5714535" cy="3059803"/>
          </a:xfrm>
        </p:grpSpPr>
        <p:pic>
          <p:nvPicPr>
            <p:cNvPr id="8" name="Google Shape;243;p40">
              <a:extLst>
                <a:ext uri="{FF2B5EF4-FFF2-40B4-BE49-F238E27FC236}">
                  <a16:creationId xmlns:a16="http://schemas.microsoft.com/office/drawing/2014/main" id="{855959B4-F9E1-D6C8-66B6-9AB6D15E1352}"/>
                </a:ext>
              </a:extLst>
            </p:cNvPr>
            <p:cNvPicPr preferRelativeResize="0"/>
            <p:nvPr/>
          </p:nvPicPr>
          <p:blipFill>
            <a:blip r:embed="rId3">
              <a:alphaModFix/>
            </a:blip>
            <a:srcRect r="11004"/>
            <a:stretch/>
          </p:blipFill>
          <p:spPr>
            <a:xfrm>
              <a:off x="181631" y="1577843"/>
              <a:ext cx="5184000" cy="3059803"/>
            </a:xfrm>
            <a:prstGeom prst="rect">
              <a:avLst/>
            </a:prstGeom>
            <a:noFill/>
            <a:ln>
              <a:noFill/>
            </a:ln>
          </p:spPr>
        </p:pic>
        <p:pic>
          <p:nvPicPr>
            <p:cNvPr id="11" name="Google Shape;243;p40">
              <a:extLst>
                <a:ext uri="{FF2B5EF4-FFF2-40B4-BE49-F238E27FC236}">
                  <a16:creationId xmlns:a16="http://schemas.microsoft.com/office/drawing/2014/main" id="{8159B3DD-4D53-BC02-C92A-9EE14A6E73F4}"/>
                </a:ext>
              </a:extLst>
            </p:cNvPr>
            <p:cNvPicPr preferRelativeResize="0"/>
            <p:nvPr/>
          </p:nvPicPr>
          <p:blipFill>
            <a:blip r:embed="rId3">
              <a:alphaModFix/>
            </a:blip>
            <a:srcRect l="92705" r="-740"/>
            <a:stretch/>
          </p:blipFill>
          <p:spPr>
            <a:xfrm>
              <a:off x="5392166" y="1577843"/>
              <a:ext cx="504000" cy="3059803"/>
            </a:xfrm>
            <a:prstGeom prst="rect">
              <a:avLst/>
            </a:prstGeom>
            <a:noFill/>
            <a:ln>
              <a:noFill/>
            </a:ln>
          </p:spPr>
        </p:pic>
      </p:grpSp>
      <p:sp>
        <p:nvSpPr>
          <p:cNvPr id="13" name="CasellaDiTesto 12"/>
          <p:cNvSpPr txBox="1"/>
          <p:nvPr/>
        </p:nvSpPr>
        <p:spPr>
          <a:xfrm>
            <a:off x="284061" y="1111271"/>
            <a:ext cx="5302734" cy="276999"/>
          </a:xfrm>
          <a:prstGeom prst="rect">
            <a:avLst/>
          </a:prstGeom>
          <a:noFill/>
        </p:spPr>
        <p:txBody>
          <a:bodyPr wrap="none" lIns="0" tIns="0" rIns="0" bIns="0" rtlCol="0">
            <a:spAutoFit/>
          </a:bodyPr>
          <a:lstStyle/>
          <a:p>
            <a:pPr marL="285750" indent="-285750" algn="l">
              <a:buClr>
                <a:schemeClr val="tx2"/>
              </a:buClr>
              <a:buFont typeface="Arial" charset="0"/>
              <a:buChar char="•"/>
            </a:pPr>
            <a:r>
              <a:rPr lang="en-GB" b="1" dirty="0">
                <a:solidFill>
                  <a:schemeClr val="tx1">
                    <a:lumMod val="60000"/>
                    <a:lumOff val="40000"/>
                  </a:schemeClr>
                </a:solidFill>
              </a:rPr>
              <a:t>Ions</a:t>
            </a:r>
            <a:r>
              <a:rPr lang="en-GB" dirty="0">
                <a:solidFill>
                  <a:schemeClr val="tx1">
                    <a:lumMod val="60000"/>
                    <a:lumOff val="40000"/>
                  </a:schemeClr>
                </a:solidFill>
              </a:rPr>
              <a:t> </a:t>
            </a:r>
            <a:r>
              <a:rPr lang="en-GB" dirty="0">
                <a:solidFill>
                  <a:schemeClr val="tx2"/>
                </a:solidFill>
              </a:rPr>
              <a:t>physics run recently approved in </a:t>
            </a:r>
            <a:r>
              <a:rPr lang="en-GB" b="1" dirty="0">
                <a:solidFill>
                  <a:schemeClr val="tx1">
                    <a:lumMod val="60000"/>
                    <a:lumOff val="40000"/>
                  </a:schemeClr>
                </a:solidFill>
              </a:rPr>
              <a:t>2031-2041</a:t>
            </a:r>
          </a:p>
        </p:txBody>
      </p:sp>
      <p:pic>
        <p:nvPicPr>
          <p:cNvPr id="14" name="Picture 2" descr="A table with numbers and numbers&#10;&#10;AI-generated content may be incorrect.">
            <a:extLst>
              <a:ext uri="{FF2B5EF4-FFF2-40B4-BE49-F238E27FC236}">
                <a16:creationId xmlns:a16="http://schemas.microsoft.com/office/drawing/2014/main" id="{291B5098-EC95-E85A-1C24-280A207A0A5D}"/>
              </a:ext>
            </a:extLst>
          </p:cNvPr>
          <p:cNvPicPr>
            <a:picLocks noChangeAspect="1"/>
          </p:cNvPicPr>
          <p:nvPr/>
        </p:nvPicPr>
        <p:blipFill rotWithShape="1">
          <a:blip r:embed="rId4">
            <a:extLst>
              <a:ext uri="{28A0092B-C50C-407E-A947-70E740481C1C}">
                <a14:useLocalDpi xmlns:a14="http://schemas.microsoft.com/office/drawing/2010/main" val="0"/>
              </a:ext>
            </a:extLst>
          </a:blip>
          <a:srcRect r="38490"/>
          <a:stretch/>
        </p:blipFill>
        <p:spPr>
          <a:xfrm>
            <a:off x="6702517" y="1111271"/>
            <a:ext cx="3201879" cy="3923049"/>
          </a:xfrm>
          <a:prstGeom prst="rect">
            <a:avLst/>
          </a:prstGeom>
        </p:spPr>
      </p:pic>
      <p:sp>
        <p:nvSpPr>
          <p:cNvPr id="15" name="CasellaDiTesto 14"/>
          <p:cNvSpPr txBox="1"/>
          <p:nvPr/>
        </p:nvSpPr>
        <p:spPr>
          <a:xfrm>
            <a:off x="1139665" y="1499382"/>
            <a:ext cx="5427768" cy="276999"/>
          </a:xfrm>
          <a:prstGeom prst="rect">
            <a:avLst/>
          </a:prstGeom>
          <a:noFill/>
        </p:spPr>
        <p:txBody>
          <a:bodyPr wrap="none" lIns="0" tIns="0" rIns="0" bIns="0" rtlCol="0">
            <a:spAutoFit/>
          </a:bodyPr>
          <a:lstStyle/>
          <a:p>
            <a:r>
              <a:rPr lang="en-GB" dirty="0">
                <a:solidFill>
                  <a:schemeClr val="tx2"/>
                </a:solidFill>
              </a:rPr>
              <a:t>Expected target reduced </a:t>
            </a:r>
            <a:r>
              <a:rPr lang="en-GB" b="1" dirty="0">
                <a:solidFill>
                  <a:srgbClr val="9300D3"/>
                </a:solidFill>
              </a:rPr>
              <a:t>from</a:t>
            </a:r>
            <a:r>
              <a:rPr lang="en-GB" dirty="0">
                <a:solidFill>
                  <a:srgbClr val="9300D3"/>
                </a:solidFill>
              </a:rPr>
              <a:t> </a:t>
            </a:r>
            <a:r>
              <a:rPr lang="en-GB" b="1" dirty="0">
                <a:solidFill>
                  <a:srgbClr val="9300D3"/>
                </a:solidFill>
              </a:rPr>
              <a:t>3000 fb</a:t>
            </a:r>
            <a:r>
              <a:rPr lang="en-GB" b="1" baseline="30000" dirty="0">
                <a:solidFill>
                  <a:srgbClr val="9300D3"/>
                </a:solidFill>
              </a:rPr>
              <a:t>-1</a:t>
            </a:r>
            <a:r>
              <a:rPr lang="en-GB" b="1" dirty="0">
                <a:solidFill>
                  <a:srgbClr val="9300D3"/>
                </a:solidFill>
              </a:rPr>
              <a:t> </a:t>
            </a:r>
            <a:r>
              <a:rPr lang="en-GB" b="1" dirty="0">
                <a:solidFill>
                  <a:srgbClr val="7D73FA"/>
                </a:solidFill>
              </a:rPr>
              <a:t>to</a:t>
            </a:r>
            <a:r>
              <a:rPr lang="en-GB" dirty="0">
                <a:solidFill>
                  <a:schemeClr val="tx2"/>
                </a:solidFill>
              </a:rPr>
              <a:t> </a:t>
            </a:r>
            <a:r>
              <a:rPr lang="en-GB" b="1" dirty="0">
                <a:solidFill>
                  <a:srgbClr val="7D73FA"/>
                </a:solidFill>
              </a:rPr>
              <a:t>2771 fb</a:t>
            </a:r>
            <a:r>
              <a:rPr lang="en-GB" b="1" baseline="30000" dirty="0">
                <a:solidFill>
                  <a:srgbClr val="7D73FA"/>
                </a:solidFill>
              </a:rPr>
              <a:t>-1</a:t>
            </a:r>
            <a:r>
              <a:rPr lang="en-GB" dirty="0">
                <a:solidFill>
                  <a:schemeClr val="tx2"/>
                </a:solidFill>
              </a:rPr>
              <a:t> </a:t>
            </a:r>
          </a:p>
        </p:txBody>
      </p:sp>
      <p:sp>
        <p:nvSpPr>
          <p:cNvPr id="16" name="Freccia curva 15"/>
          <p:cNvSpPr/>
          <p:nvPr/>
        </p:nvSpPr>
        <p:spPr>
          <a:xfrm flipV="1">
            <a:off x="279658" y="1372913"/>
            <a:ext cx="802600" cy="376964"/>
          </a:xfrm>
          <a:prstGeom prst="bentArrow">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8" name="Connettore 4 17"/>
          <p:cNvCxnSpPr/>
          <p:nvPr/>
        </p:nvCxnSpPr>
        <p:spPr>
          <a:xfrm>
            <a:off x="4259262" y="1776381"/>
            <a:ext cx="712788" cy="470454"/>
          </a:xfrm>
          <a:prstGeom prst="bentConnector3">
            <a:avLst>
              <a:gd name="adj1" fmla="val -334"/>
            </a:avLst>
          </a:prstGeom>
          <a:ln w="19050">
            <a:solidFill>
              <a:srgbClr val="9300D3"/>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ttore 4 20"/>
          <p:cNvCxnSpPr/>
          <p:nvPr/>
        </p:nvCxnSpPr>
        <p:spPr>
          <a:xfrm rot="5400000">
            <a:off x="5048286" y="1816061"/>
            <a:ext cx="578306" cy="564771"/>
          </a:xfrm>
          <a:prstGeom prst="bentConnector3">
            <a:avLst>
              <a:gd name="adj1" fmla="val 99961"/>
            </a:avLst>
          </a:prstGeom>
          <a:ln w="19050">
            <a:solidFill>
              <a:srgbClr val="7D73FA"/>
            </a:solidFill>
            <a:tailEnd type="triangle"/>
          </a:ln>
        </p:spPr>
        <p:style>
          <a:lnRef idx="1">
            <a:schemeClr val="accent1"/>
          </a:lnRef>
          <a:fillRef idx="0">
            <a:schemeClr val="accent1"/>
          </a:fillRef>
          <a:effectRef idx="0">
            <a:schemeClr val="accent1"/>
          </a:effectRef>
          <a:fontRef idx="minor">
            <a:schemeClr val="tx1"/>
          </a:fontRef>
        </p:style>
      </p:cxnSp>
      <p:grpSp>
        <p:nvGrpSpPr>
          <p:cNvPr id="37" name="Gruppo 36"/>
          <p:cNvGrpSpPr/>
          <p:nvPr/>
        </p:nvGrpSpPr>
        <p:grpSpPr>
          <a:xfrm>
            <a:off x="279658" y="1111271"/>
            <a:ext cx="11694077" cy="5061919"/>
            <a:chOff x="279658" y="1111271"/>
            <a:chExt cx="11694077" cy="5061919"/>
          </a:xfrm>
        </p:grpSpPr>
        <p:pic>
          <p:nvPicPr>
            <p:cNvPr id="27" name="Picture 2" descr="A table with numbers and numbers&#10;&#10;AI-generated content may be incorrect.">
              <a:extLst>
                <a:ext uri="{FF2B5EF4-FFF2-40B4-BE49-F238E27FC236}">
                  <a16:creationId xmlns:a16="http://schemas.microsoft.com/office/drawing/2014/main" id="{291B5098-EC95-E85A-1C24-280A207A0A5D}"/>
                </a:ext>
              </a:extLst>
            </p:cNvPr>
            <p:cNvPicPr>
              <a:picLocks noChangeAspect="1"/>
            </p:cNvPicPr>
            <p:nvPr/>
          </p:nvPicPr>
          <p:blipFill rotWithShape="1">
            <a:blip r:embed="rId4">
              <a:extLst>
                <a:ext uri="{28A0092B-C50C-407E-A947-70E740481C1C}">
                  <a14:useLocalDpi xmlns:a14="http://schemas.microsoft.com/office/drawing/2010/main" val="0"/>
                </a:ext>
              </a:extLst>
            </a:blip>
            <a:srcRect l="61732"/>
            <a:stretch/>
          </p:blipFill>
          <p:spPr>
            <a:xfrm>
              <a:off x="9981729" y="1111271"/>
              <a:ext cx="1992006" cy="3923049"/>
            </a:xfrm>
            <a:prstGeom prst="rect">
              <a:avLst/>
            </a:prstGeom>
          </p:spPr>
        </p:pic>
        <p:sp>
          <p:nvSpPr>
            <p:cNvPr id="28" name="CasellaDiTesto 27"/>
            <p:cNvSpPr txBox="1"/>
            <p:nvPr/>
          </p:nvSpPr>
          <p:spPr>
            <a:xfrm>
              <a:off x="279658" y="5170285"/>
              <a:ext cx="4605428" cy="276999"/>
            </a:xfrm>
            <a:prstGeom prst="rect">
              <a:avLst/>
            </a:prstGeom>
            <a:noFill/>
          </p:spPr>
          <p:txBody>
            <a:bodyPr wrap="none" lIns="0" tIns="0" rIns="0" bIns="0" rtlCol="0">
              <a:spAutoFit/>
            </a:bodyPr>
            <a:lstStyle/>
            <a:p>
              <a:pPr marL="285750" indent="-285750" algn="l">
                <a:buFont typeface="Arial" charset="0"/>
                <a:buChar char="•"/>
              </a:pPr>
              <a:r>
                <a:rPr lang="en-GB" dirty="0">
                  <a:solidFill>
                    <a:schemeClr val="tx2"/>
                  </a:solidFill>
                </a:rPr>
                <a:t>How could </a:t>
              </a:r>
              <a:r>
                <a:rPr lang="en-GB" b="1" dirty="0">
                  <a:solidFill>
                    <a:schemeClr val="tx1">
                      <a:lumMod val="60000"/>
                      <a:lumOff val="40000"/>
                    </a:schemeClr>
                  </a:solidFill>
                </a:rPr>
                <a:t>3000 fb</a:t>
              </a:r>
              <a:r>
                <a:rPr lang="en-GB" b="1" baseline="30000" dirty="0">
                  <a:solidFill>
                    <a:schemeClr val="tx1">
                      <a:lumMod val="60000"/>
                      <a:lumOff val="40000"/>
                    </a:schemeClr>
                  </a:solidFill>
                </a:rPr>
                <a:t>-1</a:t>
              </a:r>
              <a:r>
                <a:rPr lang="en-GB" dirty="0">
                  <a:solidFill>
                    <a:schemeClr val="tx2"/>
                  </a:solidFill>
                </a:rPr>
                <a:t> could be </a:t>
              </a:r>
              <a:r>
                <a:rPr lang="en-GB" b="1" dirty="0">
                  <a:solidFill>
                    <a:schemeClr val="tx1">
                      <a:lumMod val="60000"/>
                      <a:lumOff val="40000"/>
                    </a:schemeClr>
                  </a:solidFill>
                </a:rPr>
                <a:t>recovered?</a:t>
              </a:r>
            </a:p>
          </p:txBody>
        </p:sp>
        <p:sp>
          <p:nvSpPr>
            <p:cNvPr id="29" name="CasellaDiTesto 28"/>
            <p:cNvSpPr txBox="1"/>
            <p:nvPr/>
          </p:nvSpPr>
          <p:spPr>
            <a:xfrm>
              <a:off x="1174834" y="5508393"/>
              <a:ext cx="8540800" cy="664797"/>
            </a:xfrm>
            <a:prstGeom prst="rect">
              <a:avLst/>
            </a:prstGeom>
            <a:noFill/>
          </p:spPr>
          <p:txBody>
            <a:bodyPr wrap="none" lIns="0" tIns="0" rIns="0" bIns="0" rtlCol="0">
              <a:spAutoFit/>
            </a:bodyPr>
            <a:lstStyle/>
            <a:p>
              <a:pPr algn="l">
                <a:lnSpc>
                  <a:spcPct val="120000"/>
                </a:lnSpc>
              </a:pPr>
              <a:r>
                <a:rPr lang="en-GB" dirty="0">
                  <a:solidFill>
                    <a:schemeClr val="tx2"/>
                  </a:solidFill>
                </a:rPr>
                <a:t>Machine could provide </a:t>
              </a:r>
              <a:r>
                <a:rPr lang="en-GB" b="1" dirty="0">
                  <a:solidFill>
                    <a:schemeClr val="tx1">
                      <a:lumMod val="60000"/>
                      <a:lumOff val="40000"/>
                    </a:schemeClr>
                  </a:solidFill>
                </a:rPr>
                <a:t>higher pile-up </a:t>
              </a:r>
              <a:r>
                <a:rPr lang="en-GB" dirty="0">
                  <a:solidFill>
                    <a:schemeClr val="tx2"/>
                  </a:solidFill>
                </a:rPr>
                <a:t>to compensate, </a:t>
              </a:r>
              <a:r>
                <a:rPr lang="en-GB" b="1" dirty="0">
                  <a:solidFill>
                    <a:schemeClr val="tx1">
                      <a:lumMod val="60000"/>
                      <a:lumOff val="40000"/>
                    </a:schemeClr>
                  </a:solidFill>
                </a:rPr>
                <a:t>if requested </a:t>
              </a:r>
              <a:r>
                <a:rPr lang="en-GB" dirty="0">
                  <a:solidFill>
                    <a:schemeClr val="tx2"/>
                  </a:solidFill>
                </a:rPr>
                <a:t>by experiments</a:t>
              </a:r>
            </a:p>
            <a:p>
              <a:pPr algn="l">
                <a:lnSpc>
                  <a:spcPct val="120000"/>
                </a:lnSpc>
              </a:pPr>
              <a:r>
                <a:rPr lang="en-GB" b="1" dirty="0">
                  <a:solidFill>
                    <a:schemeClr val="tx1">
                      <a:lumMod val="60000"/>
                      <a:lumOff val="40000"/>
                    </a:schemeClr>
                  </a:solidFill>
                </a:rPr>
                <a:t>Limit</a:t>
              </a:r>
              <a:r>
                <a:rPr lang="en-GB" dirty="0">
                  <a:solidFill>
                    <a:schemeClr val="tx1">
                      <a:lumMod val="60000"/>
                      <a:lumOff val="40000"/>
                    </a:schemeClr>
                  </a:solidFill>
                </a:rPr>
                <a:t> </a:t>
              </a:r>
              <a:r>
                <a:rPr lang="en-GB" dirty="0">
                  <a:solidFill>
                    <a:schemeClr val="tx2"/>
                  </a:solidFill>
                </a:rPr>
                <a:t>considering engineering margins </a:t>
              </a:r>
              <a:r>
                <a:rPr lang="en-GB" b="1" dirty="0">
                  <a:solidFill>
                    <a:schemeClr val="tx1">
                      <a:lumMod val="60000"/>
                      <a:lumOff val="40000"/>
                    </a:schemeClr>
                  </a:solidFill>
                </a:rPr>
                <a:t>PU = 200</a:t>
              </a:r>
              <a:endParaRPr lang="en-GB" dirty="0">
                <a:solidFill>
                  <a:schemeClr val="tx2"/>
                </a:solidFill>
              </a:endParaRPr>
            </a:p>
          </p:txBody>
        </p:sp>
        <p:sp>
          <p:nvSpPr>
            <p:cNvPr id="30" name="Freccia curva 29"/>
            <p:cNvSpPr/>
            <p:nvPr/>
          </p:nvSpPr>
          <p:spPr>
            <a:xfrm flipV="1">
              <a:off x="279658" y="5447284"/>
              <a:ext cx="802600" cy="506171"/>
            </a:xfrm>
            <a:prstGeom prst="bentArrow">
              <a:avLst>
                <a:gd name="adj1" fmla="val 18648"/>
                <a:gd name="adj2" fmla="val 25000"/>
                <a:gd name="adj3" fmla="val 25000"/>
                <a:gd name="adj4" fmla="val 43750"/>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1" name="Rettangolo arrotondato 30"/>
            <p:cNvSpPr/>
            <p:nvPr/>
          </p:nvSpPr>
          <p:spPr>
            <a:xfrm>
              <a:off x="8218841" y="3022899"/>
              <a:ext cx="564777" cy="1513932"/>
            </a:xfrm>
            <a:prstGeom prst="roundRect">
              <a:avLst/>
            </a:prstGeom>
            <a:solidFill>
              <a:srgbClr val="6BB8BF">
                <a:alpha val="50000"/>
              </a:srgbClr>
            </a:solidFill>
            <a:ln w="19050">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ttangolo arrotondato 31"/>
            <p:cNvSpPr/>
            <p:nvPr/>
          </p:nvSpPr>
          <p:spPr>
            <a:xfrm>
              <a:off x="10151013" y="3022899"/>
              <a:ext cx="564777" cy="1513932"/>
            </a:xfrm>
            <a:prstGeom prst="roundRect">
              <a:avLst/>
            </a:prstGeom>
            <a:solidFill>
              <a:srgbClr val="6BB8BF">
                <a:alpha val="50000"/>
              </a:srgbClr>
            </a:solidFill>
            <a:ln w="19050">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ttangolo arrotondato 32"/>
            <p:cNvSpPr/>
            <p:nvPr/>
          </p:nvSpPr>
          <p:spPr>
            <a:xfrm>
              <a:off x="9114432" y="4679560"/>
              <a:ext cx="564777" cy="344002"/>
            </a:xfrm>
            <a:prstGeom prst="roundRect">
              <a:avLst/>
            </a:prstGeom>
            <a:solidFill>
              <a:srgbClr val="6BB8BF">
                <a:alpha val="50000"/>
              </a:srgbClr>
            </a:solidFill>
            <a:ln w="19050">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ttangolo arrotondato 33"/>
            <p:cNvSpPr/>
            <p:nvPr/>
          </p:nvSpPr>
          <p:spPr>
            <a:xfrm>
              <a:off x="11066797" y="4675417"/>
              <a:ext cx="564777" cy="344002"/>
            </a:xfrm>
            <a:prstGeom prst="roundRect">
              <a:avLst/>
            </a:prstGeom>
            <a:solidFill>
              <a:srgbClr val="6BB8BF">
                <a:alpha val="50000"/>
              </a:srgbClr>
            </a:solidFill>
            <a:ln w="19050">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Freccia circolare in giù 34"/>
            <p:cNvSpPr/>
            <p:nvPr/>
          </p:nvSpPr>
          <p:spPr>
            <a:xfrm>
              <a:off x="8423379" y="2525410"/>
              <a:ext cx="2101303" cy="432000"/>
            </a:xfrm>
            <a:prstGeom prst="curvedDownArrow">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6" name="Freccia circolare in giù 35"/>
            <p:cNvSpPr/>
            <p:nvPr/>
          </p:nvSpPr>
          <p:spPr>
            <a:xfrm flipV="1">
              <a:off x="9346870" y="5076393"/>
              <a:ext cx="2101303" cy="432000"/>
            </a:xfrm>
            <a:prstGeom prst="curvedDownArrow">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Tree>
    <p:extLst>
      <p:ext uri="{BB962C8B-B14F-4D97-AF65-F5344CB8AC3E}">
        <p14:creationId xmlns:p14="http://schemas.microsoft.com/office/powerpoint/2010/main" val="445661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dissolve">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24F6B6-6C09-693B-EC89-1063F2D0DA9C}"/>
              </a:ext>
            </a:extLst>
          </p:cNvPr>
          <p:cNvSpPr>
            <a:spLocks noGrp="1"/>
          </p:cNvSpPr>
          <p:nvPr>
            <p:ph type="title"/>
          </p:nvPr>
        </p:nvSpPr>
        <p:spPr/>
        <p:txBody>
          <a:bodyPr/>
          <a:lstStyle/>
          <a:p>
            <a:r>
              <a:rPr lang="en-IT" dirty="0"/>
              <a:t>Physics opportunities at HL-LHC</a:t>
            </a:r>
          </a:p>
        </p:txBody>
      </p:sp>
      <p:sp>
        <p:nvSpPr>
          <p:cNvPr id="2" name="Content Placeholder 1">
            <a:extLst>
              <a:ext uri="{FF2B5EF4-FFF2-40B4-BE49-F238E27FC236}">
                <a16:creationId xmlns:a16="http://schemas.microsoft.com/office/drawing/2014/main" id="{FE4197B8-6D48-24F3-FD57-40937F8A92FC}"/>
              </a:ext>
            </a:extLst>
          </p:cNvPr>
          <p:cNvSpPr>
            <a:spLocks noGrp="1"/>
          </p:cNvSpPr>
          <p:nvPr>
            <p:ph idx="1"/>
          </p:nvPr>
        </p:nvSpPr>
        <p:spPr/>
        <p:txBody>
          <a:bodyPr>
            <a:normAutofit fontScale="92500"/>
          </a:bodyPr>
          <a:lstStyle/>
          <a:p>
            <a:r>
              <a:rPr lang="en-GB" sz="2000" dirty="0"/>
              <a:t>Both experiments and theorists are systematically exploring the physics potential of the HL-LHC, identifying new opportunities and achievable goals while assessing potential limitations</a:t>
            </a:r>
          </a:p>
          <a:p>
            <a:pPr marL="0" indent="0">
              <a:buNone/>
            </a:pPr>
            <a:endParaRPr lang="en-GB" sz="2000" dirty="0"/>
          </a:p>
          <a:p>
            <a:r>
              <a:rPr lang="en-GB" sz="2000" dirty="0"/>
              <a:t>The HL-LHC offers several key advantages</a:t>
            </a:r>
          </a:p>
          <a:p>
            <a:pPr lvl="1"/>
            <a:r>
              <a:rPr lang="en-GB" sz="1600" dirty="0"/>
              <a:t>A vastly larger dataset</a:t>
            </a:r>
          </a:p>
          <a:p>
            <a:pPr lvl="1"/>
            <a:r>
              <a:rPr lang="en-GB" sz="1600" dirty="0"/>
              <a:t>Reduced statistical uncertainties</a:t>
            </a:r>
          </a:p>
          <a:p>
            <a:pPr lvl="1"/>
            <a:r>
              <a:rPr lang="en-GB" sz="1600" dirty="0"/>
              <a:t>Lower experimental systematic uncertainties, thanks to larger calibration datasets</a:t>
            </a:r>
          </a:p>
          <a:p>
            <a:pPr lvl="1"/>
            <a:r>
              <a:rPr lang="en-GB" sz="1600" dirty="0"/>
              <a:t>Decreased background uncertainties, achieved through precise high-statistics control measurements</a:t>
            </a:r>
          </a:p>
          <a:p>
            <a:pPr lvl="1"/>
            <a:r>
              <a:rPr lang="en-GB" sz="1600" dirty="0"/>
              <a:t>Enhanced detector capabilities, such as forward tracking and improved timing</a:t>
            </a:r>
          </a:p>
          <a:p>
            <a:pPr marL="457200" lvl="1" indent="0">
              <a:buNone/>
            </a:pPr>
            <a:endParaRPr lang="en-GB" sz="1600" dirty="0"/>
          </a:p>
          <a:p>
            <a:r>
              <a:rPr lang="en-GB" sz="2000" dirty="0"/>
              <a:t>A wide program is planned for HL-LHC!</a:t>
            </a:r>
          </a:p>
          <a:p>
            <a:pPr lvl="1"/>
            <a:r>
              <a:rPr lang="en-GB" sz="1600" dirty="0"/>
              <a:t>Precise characterization of the Higgs boson (precise measurements of its properties and search for sign of BSM physics)</a:t>
            </a:r>
          </a:p>
          <a:p>
            <a:pPr lvl="1"/>
            <a:r>
              <a:rPr lang="en-GB" sz="1600" dirty="0"/>
              <a:t>Detailed exploration of electroweak SM and top sectors (precise measurements and rare signature observations)</a:t>
            </a:r>
          </a:p>
          <a:p>
            <a:pPr lvl="1"/>
            <a:r>
              <a:rPr lang="en-GB" sz="1600" dirty="0"/>
              <a:t>Dedicated searches for BSM physics (long-lived particles, DM, heavy resonances)</a:t>
            </a:r>
          </a:p>
          <a:p>
            <a:pPr lvl="1"/>
            <a:r>
              <a:rPr lang="en-GB" sz="1600" dirty="0"/>
              <a:t>QCD (and high-density QCD) measurements</a:t>
            </a:r>
          </a:p>
          <a:p>
            <a:pPr lvl="1"/>
            <a:r>
              <a:rPr lang="en-GB" sz="1600" dirty="0"/>
              <a:t>Flavour Physics program</a:t>
            </a:r>
          </a:p>
          <a:p>
            <a:endParaRPr lang="en-IT" sz="2000" dirty="0"/>
          </a:p>
        </p:txBody>
      </p:sp>
      <p:sp>
        <p:nvSpPr>
          <p:cNvPr id="5" name="Footer Placeholder 4">
            <a:extLst>
              <a:ext uri="{FF2B5EF4-FFF2-40B4-BE49-F238E27FC236}">
                <a16:creationId xmlns:a16="http://schemas.microsoft.com/office/drawing/2014/main" id="{7CCACCB9-2462-FB42-E248-9DA2460C6D09}"/>
              </a:ext>
            </a:extLst>
          </p:cNvPr>
          <p:cNvSpPr>
            <a:spLocks noGrp="1"/>
          </p:cNvSpPr>
          <p:nvPr>
            <p:ph type="ftr" sz="quarter" idx="11"/>
          </p:nvPr>
        </p:nvSpPr>
        <p:spPr/>
        <p:txBody>
          <a:bodyPr/>
          <a:lstStyle/>
          <a:p>
            <a:r>
              <a:rPr lang="en-GB"/>
              <a:t>Lessons from HL-LHC for future projects - B. Di Girolamo</a:t>
            </a:r>
            <a:endParaRPr lang="en-GB" dirty="0"/>
          </a:p>
        </p:txBody>
      </p:sp>
      <p:sp>
        <p:nvSpPr>
          <p:cNvPr id="4" name="Slide Number Placeholder 3">
            <a:extLst>
              <a:ext uri="{FF2B5EF4-FFF2-40B4-BE49-F238E27FC236}">
                <a16:creationId xmlns:a16="http://schemas.microsoft.com/office/drawing/2014/main" id="{ED426C6D-6CFE-8E38-C95E-482197CCCA03}"/>
              </a:ext>
            </a:extLst>
          </p:cNvPr>
          <p:cNvSpPr>
            <a:spLocks noGrp="1"/>
          </p:cNvSpPr>
          <p:nvPr>
            <p:ph type="sldNum" sz="quarter" idx="12"/>
          </p:nvPr>
        </p:nvSpPr>
        <p:spPr/>
        <p:txBody>
          <a:bodyPr/>
          <a:lstStyle/>
          <a:p>
            <a:fld id="{36B5EA5A-BC32-A742-B11B-8E7414D5B535}" type="slidenum">
              <a:rPr lang="en-US" smtClean="0"/>
              <a:pPr/>
              <a:t>26</a:t>
            </a:fld>
            <a:endParaRPr lang="en-US"/>
          </a:p>
        </p:txBody>
      </p:sp>
    </p:spTree>
    <p:extLst>
      <p:ext uri="{BB962C8B-B14F-4D97-AF65-F5344CB8AC3E}">
        <p14:creationId xmlns:p14="http://schemas.microsoft.com/office/powerpoint/2010/main" val="40029628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8C04A-108B-D511-4856-A52837CFAA92}"/>
              </a:ext>
            </a:extLst>
          </p:cNvPr>
          <p:cNvSpPr>
            <a:spLocks noGrp="1"/>
          </p:cNvSpPr>
          <p:nvPr>
            <p:ph type="title"/>
          </p:nvPr>
        </p:nvSpPr>
        <p:spPr/>
        <p:txBody>
          <a:bodyPr/>
          <a:lstStyle/>
          <a:p>
            <a:r>
              <a:rPr lang="en-IT" dirty="0"/>
              <a:t>Higgs factory (~180 million Higgs)</a:t>
            </a:r>
          </a:p>
        </p:txBody>
      </p:sp>
      <p:sp>
        <p:nvSpPr>
          <p:cNvPr id="4" name="Footer Placeholder 3">
            <a:extLst>
              <a:ext uri="{FF2B5EF4-FFF2-40B4-BE49-F238E27FC236}">
                <a16:creationId xmlns:a16="http://schemas.microsoft.com/office/drawing/2014/main" id="{E2E4415F-E1E4-6857-D91A-3455D7A260F9}"/>
              </a:ext>
            </a:extLst>
          </p:cNvPr>
          <p:cNvSpPr>
            <a:spLocks noGrp="1"/>
          </p:cNvSpPr>
          <p:nvPr>
            <p:ph type="ftr" sz="quarter" idx="11"/>
          </p:nvPr>
        </p:nvSpPr>
        <p:spPr/>
        <p:txBody>
          <a:bodyPr/>
          <a:lstStyle/>
          <a:p>
            <a:r>
              <a:rPr lang="en-GB" noProof="0"/>
              <a:t>Lessons from HL-LHC for future projects - B. Di Girolamo</a:t>
            </a:r>
          </a:p>
        </p:txBody>
      </p:sp>
      <p:sp>
        <p:nvSpPr>
          <p:cNvPr id="5" name="Slide Number Placeholder 4">
            <a:extLst>
              <a:ext uri="{FF2B5EF4-FFF2-40B4-BE49-F238E27FC236}">
                <a16:creationId xmlns:a16="http://schemas.microsoft.com/office/drawing/2014/main" id="{E49F54E0-3A49-52CF-CBDB-63D4B25655BD}"/>
              </a:ext>
            </a:extLst>
          </p:cNvPr>
          <p:cNvSpPr>
            <a:spLocks noGrp="1"/>
          </p:cNvSpPr>
          <p:nvPr>
            <p:ph type="sldNum" sz="quarter" idx="12"/>
          </p:nvPr>
        </p:nvSpPr>
        <p:spPr/>
        <p:txBody>
          <a:bodyPr/>
          <a:lstStyle/>
          <a:p>
            <a:fld id="{BFDCA1C4-9514-7B4F-976F-D92F7E296653}" type="slidenum">
              <a:rPr lang="fr-FR" smtClean="0"/>
              <a:pPr/>
              <a:t>27</a:t>
            </a:fld>
            <a:endParaRPr lang="fr-FR"/>
          </a:p>
        </p:txBody>
      </p:sp>
      <p:pic>
        <p:nvPicPr>
          <p:cNvPr id="7" name="Picture 6" descr="A screenshot of a graph&#10;&#10;AI-generated content may be incorrect.">
            <a:extLst>
              <a:ext uri="{FF2B5EF4-FFF2-40B4-BE49-F238E27FC236}">
                <a16:creationId xmlns:a16="http://schemas.microsoft.com/office/drawing/2014/main" id="{E99976D9-005C-F5ED-9CB2-23C64D26AA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1464" y="857190"/>
            <a:ext cx="3840696" cy="4044852"/>
          </a:xfrm>
          <a:prstGeom prst="rect">
            <a:avLst/>
          </a:prstGeom>
        </p:spPr>
      </p:pic>
      <p:pic>
        <p:nvPicPr>
          <p:cNvPr id="9" name="Picture 8" descr="A graph of a scientific experiment&#10;&#10;AI-generated content may be incorrect.">
            <a:extLst>
              <a:ext uri="{FF2B5EF4-FFF2-40B4-BE49-F238E27FC236}">
                <a16:creationId xmlns:a16="http://schemas.microsoft.com/office/drawing/2014/main" id="{163D36C8-A3E5-10C1-4801-3237E79E45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2064" y="896114"/>
            <a:ext cx="3623816" cy="4146168"/>
          </a:xfrm>
          <a:prstGeom prst="rect">
            <a:avLst/>
          </a:prstGeom>
        </p:spPr>
      </p:pic>
      <p:sp>
        <p:nvSpPr>
          <p:cNvPr id="10" name="TextBox 9">
            <a:extLst>
              <a:ext uri="{FF2B5EF4-FFF2-40B4-BE49-F238E27FC236}">
                <a16:creationId xmlns:a16="http://schemas.microsoft.com/office/drawing/2014/main" id="{458AFCB3-DD06-5B05-DAD8-368DB64F64CB}"/>
              </a:ext>
            </a:extLst>
          </p:cNvPr>
          <p:cNvSpPr txBox="1"/>
          <p:nvPr/>
        </p:nvSpPr>
        <p:spPr>
          <a:xfrm>
            <a:off x="6456040" y="5051614"/>
            <a:ext cx="4432624" cy="830997"/>
          </a:xfrm>
          <a:prstGeom prst="rect">
            <a:avLst/>
          </a:prstGeom>
          <a:noFill/>
        </p:spPr>
        <p:txBody>
          <a:bodyPr wrap="none" rtlCol="0">
            <a:spAutoFit/>
          </a:bodyPr>
          <a:lstStyle/>
          <a:p>
            <a:r>
              <a:rPr lang="en-GB" sz="1600" dirty="0"/>
              <a:t>Gauge boson decays can reach ~3% precision</a:t>
            </a:r>
          </a:p>
          <a:p>
            <a:r>
              <a:rPr lang="en-GB" sz="1600" dirty="0"/>
              <a:t>Fermion decays (bb,</a:t>
            </a:r>
            <a:r>
              <a:rPr lang="el-GR" sz="1600" dirty="0" err="1"/>
              <a:t>ττ</a:t>
            </a:r>
            <a:r>
              <a:rPr lang="el-GR" sz="1600" dirty="0"/>
              <a:t>) </a:t>
            </a:r>
            <a:r>
              <a:rPr lang="en-GB" sz="1600" dirty="0"/>
              <a:t>can reach ~3-4%</a:t>
            </a:r>
          </a:p>
          <a:p>
            <a:r>
              <a:rPr lang="el-GR" sz="1600" dirty="0" err="1"/>
              <a:t>μμ</a:t>
            </a:r>
            <a:r>
              <a:rPr lang="el-GR" sz="1600" dirty="0"/>
              <a:t> </a:t>
            </a:r>
            <a:r>
              <a:rPr lang="en-GB" sz="1600" dirty="0"/>
              <a:t>can be observed with ~8%</a:t>
            </a:r>
          </a:p>
        </p:txBody>
      </p:sp>
      <p:sp>
        <p:nvSpPr>
          <p:cNvPr id="11" name="TextBox 10">
            <a:extLst>
              <a:ext uri="{FF2B5EF4-FFF2-40B4-BE49-F238E27FC236}">
                <a16:creationId xmlns:a16="http://schemas.microsoft.com/office/drawing/2014/main" id="{2A88EA92-A7FE-733C-0F6F-13240EA0679C}"/>
              </a:ext>
            </a:extLst>
          </p:cNvPr>
          <p:cNvSpPr txBox="1"/>
          <p:nvPr/>
        </p:nvSpPr>
        <p:spPr>
          <a:xfrm>
            <a:off x="1847528" y="5052985"/>
            <a:ext cx="3217547" cy="646331"/>
          </a:xfrm>
          <a:prstGeom prst="rect">
            <a:avLst/>
          </a:prstGeom>
          <a:noFill/>
        </p:spPr>
        <p:txBody>
          <a:bodyPr wrap="none" rtlCol="0">
            <a:spAutoFit/>
          </a:bodyPr>
          <a:lstStyle/>
          <a:p>
            <a:r>
              <a:rPr lang="en-GB" dirty="0" err="1"/>
              <a:t>ggH</a:t>
            </a:r>
            <a:r>
              <a:rPr lang="en-GB" dirty="0"/>
              <a:t> can be measured at ~2%</a:t>
            </a:r>
          </a:p>
          <a:p>
            <a:r>
              <a:rPr lang="en-GB" dirty="0"/>
              <a:t>WH can be measured at ~6%</a:t>
            </a:r>
          </a:p>
        </p:txBody>
      </p:sp>
      <p:sp>
        <p:nvSpPr>
          <p:cNvPr id="14" name="TextBox 13">
            <a:extLst>
              <a:ext uri="{FF2B5EF4-FFF2-40B4-BE49-F238E27FC236}">
                <a16:creationId xmlns:a16="http://schemas.microsoft.com/office/drawing/2014/main" id="{E62DF462-0D45-7813-27C9-F798A2477B54}"/>
              </a:ext>
            </a:extLst>
          </p:cNvPr>
          <p:cNvSpPr txBox="1"/>
          <p:nvPr/>
        </p:nvSpPr>
        <p:spPr>
          <a:xfrm>
            <a:off x="1703512" y="6356350"/>
            <a:ext cx="1992853" cy="369332"/>
          </a:xfrm>
          <a:prstGeom prst="rect">
            <a:avLst/>
          </a:prstGeom>
          <a:noFill/>
        </p:spPr>
        <p:txBody>
          <a:bodyPr wrap="none" rtlCol="0">
            <a:spAutoFit/>
          </a:bodyPr>
          <a:lstStyle/>
          <a:p>
            <a:r>
              <a:rPr lang="en-GB" dirty="0"/>
              <a:t>arXiv:1902.00134</a:t>
            </a:r>
          </a:p>
        </p:txBody>
      </p:sp>
      <p:sp>
        <p:nvSpPr>
          <p:cNvPr id="15" name="TextBox 14">
            <a:extLst>
              <a:ext uri="{FF2B5EF4-FFF2-40B4-BE49-F238E27FC236}">
                <a16:creationId xmlns:a16="http://schemas.microsoft.com/office/drawing/2014/main" id="{1167920E-8D3A-3941-F9F0-839DC60A2F17}"/>
              </a:ext>
            </a:extLst>
          </p:cNvPr>
          <p:cNvSpPr txBox="1"/>
          <p:nvPr/>
        </p:nvSpPr>
        <p:spPr>
          <a:xfrm>
            <a:off x="5954273" y="6039241"/>
            <a:ext cx="5059398" cy="307777"/>
          </a:xfrm>
          <a:prstGeom prst="rect">
            <a:avLst/>
          </a:prstGeom>
          <a:noFill/>
        </p:spPr>
        <p:txBody>
          <a:bodyPr wrap="none" rtlCol="0">
            <a:spAutoFit/>
          </a:bodyPr>
          <a:lstStyle/>
          <a:p>
            <a:r>
              <a:rPr lang="en-GB" sz="1400" dirty="0">
                <a:solidFill>
                  <a:srgbClr val="FF0000"/>
                </a:solidFill>
              </a:rPr>
              <a:t>In several cases the uncertainties will be dominated by theory</a:t>
            </a:r>
          </a:p>
        </p:txBody>
      </p:sp>
      <p:sp>
        <p:nvSpPr>
          <p:cNvPr id="16" name="TextBox 15">
            <a:extLst>
              <a:ext uri="{FF2B5EF4-FFF2-40B4-BE49-F238E27FC236}">
                <a16:creationId xmlns:a16="http://schemas.microsoft.com/office/drawing/2014/main" id="{2F0250EB-94CA-3886-5DDC-D56021F1DB8E}"/>
              </a:ext>
            </a:extLst>
          </p:cNvPr>
          <p:cNvSpPr txBox="1"/>
          <p:nvPr/>
        </p:nvSpPr>
        <p:spPr>
          <a:xfrm rot="16200000">
            <a:off x="-257906" y="3284954"/>
            <a:ext cx="1864613" cy="369332"/>
          </a:xfrm>
          <a:prstGeom prst="rect">
            <a:avLst/>
          </a:prstGeom>
          <a:noFill/>
        </p:spPr>
        <p:txBody>
          <a:bodyPr wrap="none" rtlCol="0">
            <a:spAutoFit/>
          </a:bodyPr>
          <a:lstStyle/>
          <a:p>
            <a:r>
              <a:rPr lang="en-GB" dirty="0">
                <a:solidFill>
                  <a:srgbClr val="FF0000"/>
                </a:solidFill>
              </a:rPr>
              <a:t>J</a:t>
            </a:r>
            <a:r>
              <a:rPr lang="en-IT" dirty="0">
                <a:solidFill>
                  <a:srgbClr val="FF0000"/>
                </a:solidFill>
              </a:rPr>
              <a:t>ust an example</a:t>
            </a:r>
          </a:p>
        </p:txBody>
      </p:sp>
    </p:spTree>
    <p:extLst>
      <p:ext uri="{BB962C8B-B14F-4D97-AF65-F5344CB8AC3E}">
        <p14:creationId xmlns:p14="http://schemas.microsoft.com/office/powerpoint/2010/main" val="22414680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74C3A8-7ED0-1111-CCC4-74E89359AA06}"/>
              </a:ext>
            </a:extLst>
          </p:cNvPr>
          <p:cNvSpPr>
            <a:spLocks noGrp="1"/>
          </p:cNvSpPr>
          <p:nvPr>
            <p:ph type="title"/>
          </p:nvPr>
        </p:nvSpPr>
        <p:spPr>
          <a:xfrm>
            <a:off x="816000" y="3069000"/>
            <a:ext cx="10560000" cy="720000"/>
          </a:xfrm>
        </p:spPr>
        <p:txBody>
          <a:bodyPr/>
          <a:lstStyle/>
          <a:p>
            <a:r>
              <a:rPr lang="en-IT" dirty="0"/>
              <a:t>Lessons learned from a 1.2 BCHF CtC project</a:t>
            </a:r>
          </a:p>
        </p:txBody>
      </p:sp>
      <p:sp>
        <p:nvSpPr>
          <p:cNvPr id="2" name="Footer Placeholder 1">
            <a:extLst>
              <a:ext uri="{FF2B5EF4-FFF2-40B4-BE49-F238E27FC236}">
                <a16:creationId xmlns:a16="http://schemas.microsoft.com/office/drawing/2014/main" id="{31E17F9B-A0BF-E817-74FC-DF05A93B95F7}"/>
              </a:ext>
            </a:extLst>
          </p:cNvPr>
          <p:cNvSpPr>
            <a:spLocks noGrp="1"/>
          </p:cNvSpPr>
          <p:nvPr>
            <p:ph type="ftr" sz="quarter" idx="11"/>
          </p:nvPr>
        </p:nvSpPr>
        <p:spPr/>
        <p:txBody>
          <a:bodyPr/>
          <a:lstStyle/>
          <a:p>
            <a:r>
              <a:rPr lang="en-GB" noProof="0"/>
              <a:t>Lessons from HL-LHC for future projects - B. Di Girolamo</a:t>
            </a:r>
          </a:p>
        </p:txBody>
      </p:sp>
      <p:sp>
        <p:nvSpPr>
          <p:cNvPr id="3" name="Slide Number Placeholder 2">
            <a:extLst>
              <a:ext uri="{FF2B5EF4-FFF2-40B4-BE49-F238E27FC236}">
                <a16:creationId xmlns:a16="http://schemas.microsoft.com/office/drawing/2014/main" id="{C7BCB3A6-EE96-65A5-A27F-45EEFD0969F5}"/>
              </a:ext>
            </a:extLst>
          </p:cNvPr>
          <p:cNvSpPr>
            <a:spLocks noGrp="1"/>
          </p:cNvSpPr>
          <p:nvPr>
            <p:ph type="sldNum" sz="quarter" idx="12"/>
          </p:nvPr>
        </p:nvSpPr>
        <p:spPr/>
        <p:txBody>
          <a:bodyPr/>
          <a:lstStyle/>
          <a:p>
            <a:fld id="{BFDCA1C4-9514-7B4F-976F-D92F7E296653}" type="slidenum">
              <a:rPr lang="fr-FR" smtClean="0"/>
              <a:pPr/>
              <a:t>28</a:t>
            </a:fld>
            <a:endParaRPr lang="fr-FR"/>
          </a:p>
        </p:txBody>
      </p:sp>
    </p:spTree>
    <p:extLst>
      <p:ext uri="{BB962C8B-B14F-4D97-AF65-F5344CB8AC3E}">
        <p14:creationId xmlns:p14="http://schemas.microsoft.com/office/powerpoint/2010/main" val="5122549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93FF1-2532-BF73-88C5-342396B6315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BEA758-B3E7-6714-BD50-EFF272A1A1EF}"/>
              </a:ext>
            </a:extLst>
          </p:cNvPr>
          <p:cNvSpPr>
            <a:spLocks noGrp="1"/>
          </p:cNvSpPr>
          <p:nvPr>
            <p:ph type="sldNum" sz="quarter" idx="12"/>
          </p:nvPr>
        </p:nvSpPr>
        <p:spPr/>
        <p:txBody>
          <a:bodyPr/>
          <a:lstStyle/>
          <a:p>
            <a:fld id="{BFDCA1C4-9514-7B4F-976F-D92F7E296653}" type="slidenum">
              <a:rPr lang="fr-FR" smtClean="0"/>
              <a:pPr/>
              <a:t>29</a:t>
            </a:fld>
            <a:endParaRPr lang="fr-FR"/>
          </a:p>
        </p:txBody>
      </p:sp>
      <p:sp>
        <p:nvSpPr>
          <p:cNvPr id="5" name="Title 6">
            <a:extLst>
              <a:ext uri="{FF2B5EF4-FFF2-40B4-BE49-F238E27FC236}">
                <a16:creationId xmlns:a16="http://schemas.microsoft.com/office/drawing/2014/main" id="{903FBD33-40E2-75FD-126A-CCF9E6494000}"/>
              </a:ext>
            </a:extLst>
          </p:cNvPr>
          <p:cNvSpPr txBox="1">
            <a:spLocks/>
          </p:cNvSpPr>
          <p:nvPr/>
        </p:nvSpPr>
        <p:spPr>
          <a:xfrm>
            <a:off x="816000" y="180000"/>
            <a:ext cx="10560000" cy="720000"/>
          </a:xfrm>
          <a:prstGeom prst="rect">
            <a:avLst/>
          </a:prstGeom>
        </p:spPr>
        <p:txBody>
          <a:bodyPr/>
          <a:lstStyle>
            <a:lvl1pPr algn="ctr" defTabSz="457200" rtl="0" eaLnBrk="1" latinLnBrk="0" hangingPunct="1">
              <a:spcBef>
                <a:spcPct val="0"/>
              </a:spcBef>
              <a:buNone/>
              <a:defRPr sz="2800" b="1" kern="1200">
                <a:solidFill>
                  <a:schemeClr val="bg2"/>
                </a:solidFill>
                <a:latin typeface="+mj-lt"/>
                <a:ea typeface="+mj-ea"/>
                <a:cs typeface="+mj-cs"/>
              </a:defRPr>
            </a:lvl1pPr>
          </a:lstStyle>
          <a:p>
            <a:r>
              <a:rPr lang="en-US" sz="4400" u="sng" dirty="0">
                <a:solidFill>
                  <a:srgbClr val="FF0000"/>
                </a:solidFill>
                <a:latin typeface="Garamond" panose="02020404030301010803" pitchFamily="18" charset="0"/>
              </a:rPr>
              <a:t>The obvious recipe</a:t>
            </a:r>
            <a:endParaRPr lang="en-FR" sz="4400" u="sng" dirty="0">
              <a:solidFill>
                <a:srgbClr val="FF0000"/>
              </a:solidFill>
              <a:latin typeface="Garamond" panose="02020404030301010803" pitchFamily="18" charset="0"/>
            </a:endParaRPr>
          </a:p>
        </p:txBody>
      </p:sp>
      <p:sp>
        <p:nvSpPr>
          <p:cNvPr id="6" name="Content Placeholder 2">
            <a:extLst>
              <a:ext uri="{FF2B5EF4-FFF2-40B4-BE49-F238E27FC236}">
                <a16:creationId xmlns:a16="http://schemas.microsoft.com/office/drawing/2014/main" id="{F908815D-16E0-3F71-741E-30C254B5652B}"/>
              </a:ext>
            </a:extLst>
          </p:cNvPr>
          <p:cNvSpPr txBox="1">
            <a:spLocks/>
          </p:cNvSpPr>
          <p:nvPr/>
        </p:nvSpPr>
        <p:spPr>
          <a:xfrm>
            <a:off x="623392" y="1123691"/>
            <a:ext cx="11161240" cy="4897597"/>
          </a:xfrm>
          <a:prstGeom prst="rect">
            <a:avLst/>
          </a:prstGeom>
        </p:spPr>
        <p:txBody>
          <a:bodyPr/>
          <a:lstStyle>
            <a:lvl1pPr marL="342900" indent="-342900" algn="ctr"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ctr"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ctr"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ctr"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ctr"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189" indent="-457189" algn="l" defTabSz="609585">
              <a:buClr>
                <a:srgbClr val="FB963C"/>
              </a:buClr>
            </a:pPr>
            <a:r>
              <a:rPr lang="en-US" b="1" dirty="0">
                <a:solidFill>
                  <a:prstClr val="black"/>
                </a:solidFill>
                <a:latin typeface="Times New Roman" panose="02020603050405020304" pitchFamily="18" charset="0"/>
                <a:cs typeface="Times New Roman" panose="02020603050405020304" pitchFamily="18" charset="0"/>
              </a:rPr>
              <a:t>It takes time and it needs money</a:t>
            </a:r>
          </a:p>
          <a:p>
            <a:pPr marL="457189" indent="-457189" algn="l" defTabSz="609585">
              <a:buClr>
                <a:srgbClr val="FB963C"/>
              </a:buClr>
            </a:pPr>
            <a:endParaRPr lang="en-US" b="1" dirty="0">
              <a:solidFill>
                <a:prstClr val="black"/>
              </a:solidFill>
              <a:latin typeface="Times New Roman" panose="02020603050405020304" pitchFamily="18" charset="0"/>
              <a:cs typeface="Times New Roman" panose="02020603050405020304" pitchFamily="18" charset="0"/>
            </a:endParaRPr>
          </a:p>
          <a:p>
            <a:pPr marL="457189" indent="-457189" algn="l" defTabSz="609585">
              <a:buClr>
                <a:srgbClr val="FB963C"/>
              </a:buClr>
            </a:pPr>
            <a:r>
              <a:rPr lang="en-US" b="1" dirty="0">
                <a:solidFill>
                  <a:prstClr val="black"/>
                </a:solidFill>
                <a:latin typeface="Times New Roman" panose="02020603050405020304" pitchFamily="18" charset="0"/>
                <a:cs typeface="Times New Roman" panose="02020603050405020304" pitchFamily="18" charset="0"/>
              </a:rPr>
              <a:t>It needs a </a:t>
            </a:r>
            <a:r>
              <a:rPr lang="en-US" b="1" u="sng" dirty="0">
                <a:solidFill>
                  <a:prstClr val="black"/>
                </a:solidFill>
                <a:latin typeface="Times New Roman" panose="02020603050405020304" pitchFamily="18" charset="0"/>
                <a:cs typeface="Times New Roman" panose="02020603050405020304" pitchFamily="18" charset="0"/>
              </a:rPr>
              <a:t>sustained</a:t>
            </a:r>
            <a:r>
              <a:rPr lang="en-US" b="1" dirty="0">
                <a:solidFill>
                  <a:prstClr val="black"/>
                </a:solidFill>
                <a:latin typeface="Times New Roman" panose="02020603050405020304" pitchFamily="18" charset="0"/>
                <a:cs typeface="Times New Roman" panose="02020603050405020304" pitchFamily="18" charset="0"/>
              </a:rPr>
              <a:t> international interest and support of the scope</a:t>
            </a:r>
          </a:p>
          <a:p>
            <a:pPr marL="457189" indent="-457189" algn="l" defTabSz="609585">
              <a:buClr>
                <a:srgbClr val="FB963C"/>
              </a:buClr>
            </a:pPr>
            <a:endParaRPr lang="en-US" b="1" dirty="0">
              <a:solidFill>
                <a:prstClr val="black"/>
              </a:solidFill>
              <a:latin typeface="Times New Roman" panose="02020603050405020304" pitchFamily="18" charset="0"/>
              <a:cs typeface="Times New Roman" panose="02020603050405020304" pitchFamily="18" charset="0"/>
            </a:endParaRPr>
          </a:p>
          <a:p>
            <a:pPr marL="457189" indent="-457189" algn="l" defTabSz="609585">
              <a:buClr>
                <a:srgbClr val="FB963C"/>
              </a:buClr>
            </a:pPr>
            <a:r>
              <a:rPr lang="en-US" b="1" dirty="0">
                <a:solidFill>
                  <a:prstClr val="black"/>
                </a:solidFill>
                <a:latin typeface="Times New Roman" panose="02020603050405020304" pitchFamily="18" charset="0"/>
                <a:cs typeface="Times New Roman" panose="02020603050405020304" pitchFamily="18" charset="0"/>
              </a:rPr>
              <a:t>It needs international collaborations</a:t>
            </a:r>
          </a:p>
          <a:p>
            <a:pPr marL="457189" indent="-457189" algn="l" defTabSz="609585">
              <a:buClr>
                <a:srgbClr val="FB963C"/>
              </a:buClr>
            </a:pPr>
            <a:endParaRPr lang="en-US" b="1" dirty="0">
              <a:solidFill>
                <a:prstClr val="black"/>
              </a:solidFill>
              <a:latin typeface="Times New Roman" panose="02020603050405020304" pitchFamily="18" charset="0"/>
              <a:cs typeface="Times New Roman" panose="02020603050405020304" pitchFamily="18" charset="0"/>
            </a:endParaRPr>
          </a:p>
          <a:p>
            <a:pPr marL="457189" indent="-457189" algn="l" defTabSz="609585">
              <a:buClr>
                <a:srgbClr val="FB963C"/>
              </a:buClr>
            </a:pPr>
            <a:r>
              <a:rPr lang="en-US" b="1" dirty="0">
                <a:solidFill>
                  <a:prstClr val="black"/>
                </a:solidFill>
                <a:latin typeface="Times New Roman" panose="02020603050405020304" pitchFamily="18" charset="0"/>
                <a:cs typeface="Times New Roman" panose="02020603050405020304" pitchFamily="18" charset="0"/>
              </a:rPr>
              <a:t>It needs a careful Project Management, a robust Quality Plan, a rigorous and flexible Budget and Schedule</a:t>
            </a:r>
            <a:endParaRPr kumimoji="0" lang="en-US"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indent="0" algn="l" defTabSz="609585">
              <a:buClr>
                <a:srgbClr val="FB963C"/>
              </a:buClr>
              <a:buNone/>
            </a:pPr>
            <a:endParaRPr lang="en-US" b="1" baseline="0" dirty="0">
              <a:solidFill>
                <a:prstClr val="black"/>
              </a:solidFill>
              <a:latin typeface="Times New Roman" panose="02020603050405020304" pitchFamily="18" charset="0"/>
              <a:cs typeface="Times New Roman" panose="02020603050405020304" pitchFamily="18" charset="0"/>
            </a:endParaRPr>
          </a:p>
        </p:txBody>
      </p:sp>
      <p:sp>
        <p:nvSpPr>
          <p:cNvPr id="4" name="Footer Placeholder 2">
            <a:extLst>
              <a:ext uri="{FF2B5EF4-FFF2-40B4-BE49-F238E27FC236}">
                <a16:creationId xmlns:a16="http://schemas.microsoft.com/office/drawing/2014/main" id="{029DBCAE-E71F-B326-CDA9-A935FEE8A5E4}"/>
              </a:ext>
            </a:extLst>
          </p:cNvPr>
          <p:cNvSpPr>
            <a:spLocks noGrp="1"/>
          </p:cNvSpPr>
          <p:nvPr>
            <p:ph type="ftr" sz="quarter" idx="11"/>
          </p:nvPr>
        </p:nvSpPr>
        <p:spPr>
          <a:xfrm>
            <a:off x="4749000" y="6374653"/>
            <a:ext cx="6627000" cy="360000"/>
          </a:xfrm>
        </p:spPr>
        <p:txBody>
          <a:bodyPr/>
          <a:lstStyle/>
          <a:p>
            <a:r>
              <a:rPr lang="en-GB" noProof="0"/>
              <a:t>Lessons from HL-LHC for future projects - B. Di Girolamo</a:t>
            </a:r>
            <a:endParaRPr lang="en-GB" noProof="0" dirty="0"/>
          </a:p>
        </p:txBody>
      </p:sp>
    </p:spTree>
    <p:extLst>
      <p:ext uri="{BB962C8B-B14F-4D97-AF65-F5344CB8AC3E}">
        <p14:creationId xmlns:p14="http://schemas.microsoft.com/office/powerpoint/2010/main" val="35935114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FDCA1C4-9514-7B4F-976F-D92F7E296653}" type="slidenum">
              <a:rPr lang="fr-FR" smtClean="0"/>
              <a:pPr/>
              <a:t>3</a:t>
            </a:fld>
            <a:endParaRPr lang="fr-FR"/>
          </a:p>
        </p:txBody>
      </p:sp>
      <p:pic>
        <p:nvPicPr>
          <p:cNvPr id="4" name="Picture 3" descr="0807031_01-A4-at-144-dpi.jpg"/>
          <p:cNvPicPr>
            <a:picLocks noChangeAspect="1"/>
          </p:cNvPicPr>
          <p:nvPr/>
        </p:nvPicPr>
        <p:blipFill>
          <a:blip r:embed="rId2">
            <a:lum bright="-2000" contrast="2000"/>
          </a:blip>
          <a:stretch>
            <a:fillRect/>
          </a:stretch>
        </p:blipFill>
        <p:spPr>
          <a:xfrm>
            <a:off x="1524001" y="-12958"/>
            <a:ext cx="9161277" cy="6870958"/>
          </a:xfrm>
          <a:prstGeom prst="rect">
            <a:avLst/>
          </a:prstGeom>
        </p:spPr>
      </p:pic>
      <p:sp>
        <p:nvSpPr>
          <p:cNvPr id="5" name="Rectangle 4"/>
          <p:cNvSpPr txBox="1">
            <a:spLocks noChangeArrowheads="1"/>
          </p:cNvSpPr>
          <p:nvPr/>
        </p:nvSpPr>
        <p:spPr bwMode="auto">
          <a:xfrm>
            <a:off x="711200" y="88107"/>
            <a:ext cx="10668000" cy="457200"/>
          </a:xfrm>
          <a:prstGeom prst="rect">
            <a:avLst/>
          </a:prstGeom>
          <a:noFill/>
          <a:ln w="9525">
            <a:noFill/>
            <a:miter lim="800000"/>
            <a:headEnd/>
            <a:tailEnd/>
          </a:ln>
          <a:effectLst>
            <a:outerShdw blurRad="38100" dist="38100" dir="2700000" algn="tl" rotWithShape="0">
              <a:prstClr val="black"/>
            </a:outerShdw>
          </a:effectLst>
        </p:spPr>
        <p:txBody>
          <a:bodyPr vert="horz" wrap="square" lIns="91440" tIns="45720" rIns="91440" bIns="45720" numCol="1" anchor="ctr" anchorCtr="0" compatLnSpc="1">
            <a:prstTxWarp prst="textNoShape">
              <a:avLst/>
            </a:prstTxWarp>
          </a:bodyPr>
          <a:lstStyle/>
          <a:p>
            <a:pPr algn="ctr">
              <a:defRPr/>
            </a:pPr>
            <a:r>
              <a:rPr lang="fr-CH" sz="3200" kern="0" dirty="0">
                <a:solidFill>
                  <a:srgbClr val="FFFFFF"/>
                </a:solidFill>
                <a:effectLst>
                  <a:outerShdw blurRad="38100" dist="38100" dir="2700000" algn="tl" rotWithShape="0">
                    <a:prstClr val="black"/>
                  </a:outerShdw>
                </a:effectLst>
                <a:latin typeface="Helvetica"/>
                <a:ea typeface="ＭＳ Ｐゴシック" pitchFamily="-111" charset="-128"/>
                <a:cs typeface="ＭＳ Ｐゴシック" pitchFamily="-111" charset="-128"/>
              </a:rPr>
              <a:t>LHC in the Geneva Basin and </a:t>
            </a:r>
            <a:r>
              <a:rPr lang="fr-CH" sz="3200" kern="0" dirty="0" err="1">
                <a:solidFill>
                  <a:srgbClr val="FFFFFF"/>
                </a:solidFill>
                <a:effectLst>
                  <a:outerShdw blurRad="38100" dist="38100" dir="2700000" algn="tl" rotWithShape="0">
                    <a:prstClr val="black"/>
                  </a:outerShdw>
                </a:effectLst>
                <a:latin typeface="Helvetica"/>
                <a:ea typeface="ＭＳ Ｐゴシック" pitchFamily="-111" charset="-128"/>
                <a:cs typeface="ＭＳ Ｐゴシック" pitchFamily="-111" charset="-128"/>
              </a:rPr>
              <a:t>its</a:t>
            </a:r>
            <a:r>
              <a:rPr lang="fr-CH" sz="3200" kern="0" dirty="0">
                <a:solidFill>
                  <a:srgbClr val="FFFFFF"/>
                </a:solidFill>
                <a:effectLst>
                  <a:outerShdw blurRad="38100" dist="38100" dir="2700000" algn="tl" rotWithShape="0">
                    <a:prstClr val="black"/>
                  </a:outerShdw>
                </a:effectLst>
                <a:latin typeface="Helvetica"/>
                <a:ea typeface="ＭＳ Ｐゴシック" pitchFamily="-111" charset="-128"/>
                <a:cs typeface="ＭＳ Ｐゴシック" pitchFamily="-111" charset="-128"/>
              </a:rPr>
              <a:t> </a:t>
            </a:r>
            <a:r>
              <a:rPr lang="fr-CH" sz="3200" kern="0" dirty="0" err="1">
                <a:solidFill>
                  <a:srgbClr val="FFFFFF"/>
                </a:solidFill>
                <a:effectLst>
                  <a:outerShdw blurRad="38100" dist="38100" dir="2700000" algn="tl" rotWithShape="0">
                    <a:prstClr val="black"/>
                  </a:outerShdw>
                </a:effectLst>
                <a:latin typeface="Helvetica"/>
                <a:ea typeface="ＭＳ Ｐゴシック" pitchFamily="-111" charset="-128"/>
                <a:cs typeface="ＭＳ Ｐゴシック" pitchFamily="-111" charset="-128"/>
              </a:rPr>
              <a:t>Experiments</a:t>
            </a:r>
            <a:endParaRPr lang="en-GB" sz="3200" kern="0" dirty="0">
              <a:solidFill>
                <a:srgbClr val="FFFFFF"/>
              </a:solidFill>
              <a:effectLst>
                <a:outerShdw blurRad="38100" dist="38100" dir="2700000" algn="tl" rotWithShape="0">
                  <a:prstClr val="black"/>
                </a:outerShdw>
              </a:effectLst>
              <a:latin typeface="Helvetica"/>
              <a:ea typeface="ＭＳ Ｐゴシック" pitchFamily="-111" charset="-128"/>
              <a:cs typeface="ＭＳ Ｐゴシック" pitchFamily="-111" charset="-128"/>
            </a:endParaRPr>
          </a:p>
        </p:txBody>
      </p:sp>
      <p:pic>
        <p:nvPicPr>
          <p:cNvPr id="7" name="Picture 42" descr="0510028_03-A4-at-144-dpi.jpg"/>
          <p:cNvPicPr>
            <a:picLocks noChangeAspect="1"/>
          </p:cNvPicPr>
          <p:nvPr/>
        </p:nvPicPr>
        <p:blipFill>
          <a:blip r:embed="rId3"/>
          <a:srcRect/>
          <a:stretch>
            <a:fillRect/>
          </a:stretch>
        </p:blipFill>
        <p:spPr bwMode="auto">
          <a:xfrm>
            <a:off x="4876801" y="4917072"/>
            <a:ext cx="2947987" cy="1935163"/>
          </a:xfrm>
          <a:prstGeom prst="rect">
            <a:avLst/>
          </a:prstGeom>
          <a:noFill/>
          <a:ln w="9525">
            <a:noFill/>
            <a:miter lim="800000"/>
            <a:headEnd/>
            <a:tailEnd/>
          </a:ln>
          <a:effectLst>
            <a:outerShdw blurRad="38100" dist="38100" dir="2700000" algn="tl" rotWithShape="0">
              <a:prstClr val="black"/>
            </a:outerShdw>
          </a:effectLst>
        </p:spPr>
      </p:pic>
      <p:sp>
        <p:nvSpPr>
          <p:cNvPr id="8" name="Rectangle 8"/>
          <p:cNvSpPr>
            <a:spLocks noChangeArrowheads="1"/>
          </p:cNvSpPr>
          <p:nvPr/>
        </p:nvSpPr>
        <p:spPr bwMode="auto">
          <a:xfrm>
            <a:off x="4849153" y="4221088"/>
            <a:ext cx="2326967" cy="595548"/>
          </a:xfrm>
          <a:prstGeom prst="rect">
            <a:avLst/>
          </a:prstGeom>
          <a:noFill/>
          <a:ln w="9525">
            <a:noFill/>
            <a:miter lim="800000"/>
            <a:headEnd/>
            <a:tailEnd/>
          </a:ln>
          <a:effectLst>
            <a:outerShdw blurRad="38100" dist="38100" dir="2700000" algn="tl" rotWithShape="0">
              <a:prstClr val="black"/>
            </a:outerShdw>
          </a:effectLst>
        </p:spPr>
        <p:txBody>
          <a:bodyPr wrap="none">
            <a:prstTxWarp prst="textNoShape">
              <a:avLst/>
            </a:prstTxWarp>
            <a:spAutoFit/>
          </a:bodyPr>
          <a:lstStyle/>
          <a:p>
            <a:pPr eaLnBrk="0" hangingPunct="0">
              <a:lnSpc>
                <a:spcPct val="90000"/>
              </a:lnSpc>
            </a:pPr>
            <a:r>
              <a:rPr lang="en-GB" dirty="0">
                <a:solidFill>
                  <a:srgbClr val="FFFFFF"/>
                </a:solidFill>
                <a:effectLst>
                  <a:outerShdw blurRad="38100" dist="38100" dir="2700000" algn="tl" rotWithShape="0">
                    <a:prstClr val="black"/>
                  </a:outerShdw>
                </a:effectLst>
                <a:latin typeface="Arial" charset="0"/>
                <a:ea typeface="ＭＳ Ｐゴシック" charset="-128"/>
              </a:rPr>
              <a:t>LHC ring:</a:t>
            </a:r>
          </a:p>
          <a:p>
            <a:pPr eaLnBrk="0" hangingPunct="0">
              <a:lnSpc>
                <a:spcPct val="90000"/>
              </a:lnSpc>
            </a:pPr>
            <a:r>
              <a:rPr lang="en-GB" dirty="0">
                <a:solidFill>
                  <a:srgbClr val="FFFFFF"/>
                </a:solidFill>
                <a:effectLst>
                  <a:outerShdw blurRad="38100" dist="38100" dir="2700000" algn="tl" rotWithShape="0">
                    <a:prstClr val="black"/>
                  </a:outerShdw>
                </a:effectLst>
                <a:latin typeface="Arial" charset="0"/>
                <a:ea typeface="ＭＳ Ｐゴシック" charset="-128"/>
              </a:rPr>
              <a:t>27 km circumference</a:t>
            </a:r>
            <a:endParaRPr lang="en-GB" dirty="0">
              <a:solidFill>
                <a:srgbClr val="000000"/>
              </a:solidFill>
              <a:effectLst>
                <a:outerShdw blurRad="38100" dist="38100" dir="2700000" algn="tl" rotWithShape="0">
                  <a:prstClr val="black"/>
                </a:outerShdw>
              </a:effectLst>
              <a:latin typeface="Arial" charset="0"/>
              <a:ea typeface="ＭＳ Ｐゴシック" charset="-128"/>
            </a:endParaRPr>
          </a:p>
        </p:txBody>
      </p:sp>
      <p:grpSp>
        <p:nvGrpSpPr>
          <p:cNvPr id="9" name="Group 69"/>
          <p:cNvGrpSpPr>
            <a:grpSpLocks/>
          </p:cNvGrpSpPr>
          <p:nvPr/>
        </p:nvGrpSpPr>
        <p:grpSpPr bwMode="auto">
          <a:xfrm>
            <a:off x="1524000" y="1676400"/>
            <a:ext cx="2667000" cy="2438400"/>
            <a:chOff x="288" y="1072"/>
            <a:chExt cx="1680" cy="1536"/>
          </a:xfrm>
        </p:grpSpPr>
        <p:sp>
          <p:nvSpPr>
            <p:cNvPr id="10" name="Line 70"/>
            <p:cNvSpPr>
              <a:spLocks noChangeShapeType="1"/>
            </p:cNvSpPr>
            <p:nvPr/>
          </p:nvSpPr>
          <p:spPr bwMode="auto">
            <a:xfrm flipH="1">
              <a:off x="816" y="2176"/>
              <a:ext cx="1152" cy="400"/>
            </a:xfrm>
            <a:prstGeom prst="line">
              <a:avLst/>
            </a:prstGeom>
            <a:noFill/>
            <a:ln w="38100">
              <a:solidFill>
                <a:schemeClr val="bg1"/>
              </a:solidFill>
              <a:prstDash val="sysDot"/>
              <a:round/>
              <a:headEnd/>
              <a:tailEnd/>
            </a:ln>
          </p:spPr>
          <p:txBody>
            <a:bodyPr wrap="none" anchor="ctr">
              <a:prstTxWarp prst="textNoShape">
                <a:avLst/>
              </a:prstTxWarp>
            </a:bodyPr>
            <a:lstStyle/>
            <a:p>
              <a:endParaRPr lang="en-US" dirty="0">
                <a:solidFill>
                  <a:srgbClr val="000000"/>
                </a:solidFill>
                <a:latin typeface="Arial" charset="0"/>
                <a:ea typeface="ＭＳ Ｐゴシック" charset="-128"/>
              </a:endParaRPr>
            </a:p>
          </p:txBody>
        </p:sp>
        <p:sp>
          <p:nvSpPr>
            <p:cNvPr id="11" name="Line 71"/>
            <p:cNvSpPr>
              <a:spLocks noChangeShapeType="1"/>
            </p:cNvSpPr>
            <p:nvPr/>
          </p:nvSpPr>
          <p:spPr bwMode="auto">
            <a:xfrm>
              <a:off x="288" y="2176"/>
              <a:ext cx="528" cy="408"/>
            </a:xfrm>
            <a:prstGeom prst="line">
              <a:avLst/>
            </a:prstGeom>
            <a:noFill/>
            <a:ln w="38100">
              <a:solidFill>
                <a:schemeClr val="bg1"/>
              </a:solidFill>
              <a:prstDash val="sysDot"/>
              <a:round/>
              <a:headEnd/>
              <a:tailEnd/>
            </a:ln>
          </p:spPr>
          <p:txBody>
            <a:bodyPr wrap="none" anchor="ctr">
              <a:prstTxWarp prst="textNoShape">
                <a:avLst/>
              </a:prstTxWarp>
            </a:bodyPr>
            <a:lstStyle/>
            <a:p>
              <a:endParaRPr lang="en-US" dirty="0">
                <a:solidFill>
                  <a:srgbClr val="000000"/>
                </a:solidFill>
                <a:latin typeface="Arial" charset="0"/>
                <a:ea typeface="ＭＳ Ｐゴシック" charset="-128"/>
              </a:endParaRPr>
            </a:p>
          </p:txBody>
        </p:sp>
        <p:sp>
          <p:nvSpPr>
            <p:cNvPr id="12" name="Oval 72"/>
            <p:cNvSpPr>
              <a:spLocks noChangeArrowheads="1"/>
            </p:cNvSpPr>
            <p:nvPr/>
          </p:nvSpPr>
          <p:spPr bwMode="auto">
            <a:xfrm>
              <a:off x="768" y="2537"/>
              <a:ext cx="93" cy="71"/>
            </a:xfrm>
            <a:prstGeom prst="ellipse">
              <a:avLst/>
            </a:prstGeom>
            <a:solidFill>
              <a:schemeClr val="accent1"/>
            </a:solidFill>
            <a:ln w="9525">
              <a:solidFill>
                <a:schemeClr val="accent2"/>
              </a:solidFill>
              <a:round/>
              <a:headEnd/>
              <a:tailEnd/>
            </a:ln>
          </p:spPr>
          <p:txBody>
            <a:bodyPr wrap="none" anchor="ctr">
              <a:prstTxWarp prst="textNoShape">
                <a:avLst/>
              </a:prstTxWarp>
            </a:bodyPr>
            <a:lstStyle/>
            <a:p>
              <a:endParaRPr lang="en-US" dirty="0">
                <a:solidFill>
                  <a:srgbClr val="000000"/>
                </a:solidFill>
                <a:latin typeface="Arial" charset="0"/>
                <a:ea typeface="ＭＳ Ｐゴシック" charset="-128"/>
              </a:endParaRPr>
            </a:p>
          </p:txBody>
        </p:sp>
        <p:pic>
          <p:nvPicPr>
            <p:cNvPr id="13" name="Picture 73" descr="bul-pho-2007-079"/>
            <p:cNvPicPr>
              <a:picLocks noChangeAspect="1" noChangeArrowheads="1"/>
            </p:cNvPicPr>
            <p:nvPr/>
          </p:nvPicPr>
          <p:blipFill>
            <a:blip r:embed="rId4"/>
            <a:srcRect/>
            <a:stretch>
              <a:fillRect/>
            </a:stretch>
          </p:blipFill>
          <p:spPr bwMode="auto">
            <a:xfrm>
              <a:off x="336" y="1072"/>
              <a:ext cx="1632" cy="1088"/>
            </a:xfrm>
            <a:prstGeom prst="rect">
              <a:avLst/>
            </a:prstGeom>
            <a:noFill/>
            <a:ln w="9525">
              <a:noFill/>
              <a:miter lim="800000"/>
              <a:headEnd/>
              <a:tailEnd/>
            </a:ln>
            <a:effectLst>
              <a:outerShdw blurRad="38100" dist="38100" dir="2700000" algn="tl" rotWithShape="0">
                <a:prstClr val="black"/>
              </a:outerShdw>
            </a:effectLst>
          </p:spPr>
        </p:pic>
        <p:sp>
          <p:nvSpPr>
            <p:cNvPr id="14" name="Text Box 74"/>
            <p:cNvSpPr txBox="1">
              <a:spLocks noChangeArrowheads="1"/>
            </p:cNvSpPr>
            <p:nvPr/>
          </p:nvSpPr>
          <p:spPr bwMode="auto">
            <a:xfrm>
              <a:off x="1488" y="1168"/>
              <a:ext cx="401" cy="212"/>
            </a:xfrm>
            <a:prstGeom prst="rect">
              <a:avLst/>
            </a:prstGeom>
            <a:noFill/>
            <a:ln w="9525">
              <a:noFill/>
              <a:miter lim="800000"/>
              <a:headEnd/>
              <a:tailEnd/>
            </a:ln>
            <a:effectLst>
              <a:outerShdw blurRad="38100" dist="38100" dir="2700000" algn="tl" rotWithShape="0">
                <a:prstClr val="black"/>
              </a:outerShdw>
            </a:effectLst>
          </p:spPr>
          <p:txBody>
            <a:bodyPr wrap="none">
              <a:prstTxWarp prst="textNoShape">
                <a:avLst/>
              </a:prstTxWarp>
              <a:spAutoFit/>
            </a:bodyPr>
            <a:lstStyle/>
            <a:p>
              <a:pPr eaLnBrk="0" hangingPunct="0">
                <a:defRPr/>
              </a:pPr>
              <a:r>
                <a:rPr lang="de-CH" sz="1600" dirty="0">
                  <a:solidFill>
                    <a:srgbClr val="EAEAEA"/>
                  </a:solidFill>
                  <a:effectLst>
                    <a:outerShdw blurRad="38100" dist="38100" dir="2700000" algn="tl" rotWithShape="0">
                      <a:prstClr val="black"/>
                    </a:outerShdw>
                  </a:effectLst>
                  <a:latin typeface="Helvetica"/>
                  <a:ea typeface="ＭＳ Ｐゴシック" pitchFamily="-111" charset="-128"/>
                  <a:cs typeface="ＭＳ Ｐゴシック" pitchFamily="-111" charset="-128"/>
                </a:rPr>
                <a:t>CMS</a:t>
              </a:r>
              <a:endParaRPr lang="de-CH" sz="2000" dirty="0">
                <a:solidFill>
                  <a:srgbClr val="EAEAEA"/>
                </a:solidFill>
                <a:effectLst>
                  <a:outerShdw blurRad="38100" dist="38100" dir="2700000" algn="tl" rotWithShape="0">
                    <a:prstClr val="black"/>
                  </a:outerShdw>
                </a:effectLst>
                <a:latin typeface="Helvetica"/>
                <a:ea typeface="ＭＳ Ｐゴシック" pitchFamily="-111" charset="-128"/>
                <a:cs typeface="ＭＳ Ｐゴシック" pitchFamily="-111" charset="-128"/>
              </a:endParaRPr>
            </a:p>
          </p:txBody>
        </p:sp>
      </p:grpSp>
      <p:grpSp>
        <p:nvGrpSpPr>
          <p:cNvPr id="15" name="Group 75"/>
          <p:cNvGrpSpPr>
            <a:grpSpLocks/>
          </p:cNvGrpSpPr>
          <p:nvPr/>
        </p:nvGrpSpPr>
        <p:grpSpPr bwMode="auto">
          <a:xfrm>
            <a:off x="8559800" y="3733799"/>
            <a:ext cx="1955800" cy="1830388"/>
            <a:chOff x="304" y="2344"/>
            <a:chExt cx="1232" cy="1153"/>
          </a:xfrm>
        </p:grpSpPr>
        <p:sp>
          <p:nvSpPr>
            <p:cNvPr id="16" name="Oval 76"/>
            <p:cNvSpPr>
              <a:spLocks noChangeArrowheads="1"/>
            </p:cNvSpPr>
            <p:nvPr/>
          </p:nvSpPr>
          <p:spPr bwMode="auto">
            <a:xfrm>
              <a:off x="1089" y="2344"/>
              <a:ext cx="84" cy="65"/>
            </a:xfrm>
            <a:prstGeom prst="ellipse">
              <a:avLst/>
            </a:prstGeom>
            <a:solidFill>
              <a:schemeClr val="accent1"/>
            </a:solidFill>
            <a:ln w="9525">
              <a:solidFill>
                <a:schemeClr val="accent2"/>
              </a:solidFill>
              <a:round/>
              <a:headEnd/>
              <a:tailEnd/>
            </a:ln>
          </p:spPr>
          <p:txBody>
            <a:bodyPr wrap="none" anchor="ctr">
              <a:prstTxWarp prst="textNoShape">
                <a:avLst/>
              </a:prstTxWarp>
            </a:bodyPr>
            <a:lstStyle/>
            <a:p>
              <a:endParaRPr lang="en-US" dirty="0">
                <a:solidFill>
                  <a:srgbClr val="000000"/>
                </a:solidFill>
                <a:latin typeface="Arial" charset="0"/>
                <a:ea typeface="ＭＳ Ｐゴシック" charset="-128"/>
              </a:endParaRPr>
            </a:p>
          </p:txBody>
        </p:sp>
        <p:sp>
          <p:nvSpPr>
            <p:cNvPr id="17" name="Line 77"/>
            <p:cNvSpPr>
              <a:spLocks noChangeShapeType="1"/>
            </p:cNvSpPr>
            <p:nvPr/>
          </p:nvSpPr>
          <p:spPr bwMode="auto">
            <a:xfrm flipV="1">
              <a:off x="336" y="2392"/>
              <a:ext cx="792" cy="192"/>
            </a:xfrm>
            <a:prstGeom prst="line">
              <a:avLst/>
            </a:prstGeom>
            <a:noFill/>
            <a:ln w="38100">
              <a:solidFill>
                <a:schemeClr val="bg1"/>
              </a:solidFill>
              <a:prstDash val="sysDot"/>
              <a:round/>
              <a:headEnd/>
              <a:tailEnd/>
            </a:ln>
          </p:spPr>
          <p:txBody>
            <a:bodyPr wrap="none" anchor="ctr">
              <a:prstTxWarp prst="textNoShape">
                <a:avLst/>
              </a:prstTxWarp>
            </a:bodyPr>
            <a:lstStyle/>
            <a:p>
              <a:endParaRPr lang="en-US" dirty="0">
                <a:solidFill>
                  <a:srgbClr val="000000"/>
                </a:solidFill>
                <a:latin typeface="Arial" charset="0"/>
                <a:ea typeface="ＭＳ Ｐゴシック" charset="-128"/>
              </a:endParaRPr>
            </a:p>
          </p:txBody>
        </p:sp>
        <p:sp>
          <p:nvSpPr>
            <p:cNvPr id="18" name="Line 78"/>
            <p:cNvSpPr>
              <a:spLocks noChangeShapeType="1"/>
            </p:cNvSpPr>
            <p:nvPr/>
          </p:nvSpPr>
          <p:spPr bwMode="auto">
            <a:xfrm flipH="1" flipV="1">
              <a:off x="1152" y="2392"/>
              <a:ext cx="384" cy="240"/>
            </a:xfrm>
            <a:prstGeom prst="line">
              <a:avLst/>
            </a:prstGeom>
            <a:noFill/>
            <a:ln w="38100">
              <a:solidFill>
                <a:schemeClr val="bg1"/>
              </a:solidFill>
              <a:prstDash val="sysDot"/>
              <a:round/>
              <a:headEnd/>
              <a:tailEnd/>
            </a:ln>
          </p:spPr>
          <p:txBody>
            <a:bodyPr wrap="none" anchor="ctr">
              <a:prstTxWarp prst="textNoShape">
                <a:avLst/>
              </a:prstTxWarp>
            </a:bodyPr>
            <a:lstStyle/>
            <a:p>
              <a:endParaRPr lang="en-US" dirty="0">
                <a:solidFill>
                  <a:srgbClr val="000000"/>
                </a:solidFill>
                <a:latin typeface="Arial" charset="0"/>
                <a:ea typeface="ＭＳ Ｐゴシック" charset="-128"/>
              </a:endParaRPr>
            </a:p>
          </p:txBody>
        </p:sp>
        <p:pic>
          <p:nvPicPr>
            <p:cNvPr id="19" name="Picture 79" descr="Picture 2"/>
            <p:cNvPicPr>
              <a:picLocks noChangeAspect="1" noChangeArrowheads="1"/>
            </p:cNvPicPr>
            <p:nvPr/>
          </p:nvPicPr>
          <p:blipFill>
            <a:blip r:embed="rId5"/>
            <a:srcRect/>
            <a:stretch>
              <a:fillRect/>
            </a:stretch>
          </p:blipFill>
          <p:spPr bwMode="auto">
            <a:xfrm>
              <a:off x="304" y="2584"/>
              <a:ext cx="1232" cy="913"/>
            </a:xfrm>
            <a:prstGeom prst="rect">
              <a:avLst/>
            </a:prstGeom>
            <a:noFill/>
            <a:ln w="9525">
              <a:noFill/>
              <a:miter lim="800000"/>
              <a:headEnd/>
              <a:tailEnd/>
            </a:ln>
            <a:effectLst>
              <a:outerShdw blurRad="38100" dist="38100" dir="2700000" algn="tl" rotWithShape="0">
                <a:prstClr val="black"/>
              </a:outerShdw>
            </a:effectLst>
          </p:spPr>
        </p:pic>
        <p:sp>
          <p:nvSpPr>
            <p:cNvPr id="20" name="Text Box 80"/>
            <p:cNvSpPr txBox="1">
              <a:spLocks noChangeArrowheads="1"/>
            </p:cNvSpPr>
            <p:nvPr/>
          </p:nvSpPr>
          <p:spPr bwMode="auto">
            <a:xfrm>
              <a:off x="960" y="2611"/>
              <a:ext cx="490" cy="213"/>
            </a:xfrm>
            <a:prstGeom prst="rect">
              <a:avLst/>
            </a:prstGeom>
            <a:noFill/>
            <a:ln w="9525">
              <a:noFill/>
              <a:miter lim="800000"/>
              <a:headEnd/>
              <a:tailEnd/>
            </a:ln>
            <a:effectLst>
              <a:outerShdw blurRad="38100" dist="38100" dir="2700000" algn="tl" rotWithShape="0">
                <a:prstClr val="black"/>
              </a:outerShdw>
            </a:effectLst>
          </p:spPr>
          <p:txBody>
            <a:bodyPr wrap="none">
              <a:prstTxWarp prst="textNoShape">
                <a:avLst/>
              </a:prstTxWarp>
              <a:spAutoFit/>
            </a:bodyPr>
            <a:lstStyle/>
            <a:p>
              <a:pPr eaLnBrk="0" hangingPunct="0"/>
              <a:r>
                <a:rPr lang="de-CH" sz="1600" dirty="0">
                  <a:solidFill>
                    <a:srgbClr val="EAEAEA"/>
                  </a:solidFill>
                  <a:effectLst>
                    <a:outerShdw blurRad="38100" dist="38100" dir="2700000" algn="tl" rotWithShape="0">
                      <a:prstClr val="black"/>
                    </a:outerShdw>
                  </a:effectLst>
                  <a:latin typeface="Helvetica"/>
                  <a:ea typeface="ＭＳ Ｐゴシック" charset="-128"/>
                </a:rPr>
                <a:t>ALICE</a:t>
              </a:r>
              <a:endParaRPr lang="de-CH" sz="2000" dirty="0">
                <a:solidFill>
                  <a:srgbClr val="EAEAEA"/>
                </a:solidFill>
                <a:effectLst>
                  <a:outerShdw blurRad="38100" dist="38100" dir="2700000" algn="tl" rotWithShape="0">
                    <a:prstClr val="black"/>
                  </a:outerShdw>
                </a:effectLst>
                <a:latin typeface="Helvetica"/>
                <a:ea typeface="ＭＳ Ｐゴシック" charset="-128"/>
              </a:endParaRPr>
            </a:p>
          </p:txBody>
        </p:sp>
      </p:grpSp>
      <p:grpSp>
        <p:nvGrpSpPr>
          <p:cNvPr id="21" name="Group 81"/>
          <p:cNvGrpSpPr>
            <a:grpSpLocks/>
          </p:cNvGrpSpPr>
          <p:nvPr/>
        </p:nvGrpSpPr>
        <p:grpSpPr bwMode="auto">
          <a:xfrm>
            <a:off x="5410201" y="762001"/>
            <a:ext cx="2244725" cy="1978025"/>
            <a:chOff x="4224" y="1084"/>
            <a:chExt cx="1414" cy="1246"/>
          </a:xfrm>
        </p:grpSpPr>
        <p:grpSp>
          <p:nvGrpSpPr>
            <p:cNvPr id="22" name="Group 82"/>
            <p:cNvGrpSpPr>
              <a:grpSpLocks/>
            </p:cNvGrpSpPr>
            <p:nvPr/>
          </p:nvGrpSpPr>
          <p:grpSpPr bwMode="auto">
            <a:xfrm>
              <a:off x="4224" y="1104"/>
              <a:ext cx="1364" cy="1226"/>
              <a:chOff x="4224" y="1104"/>
              <a:chExt cx="1364" cy="1226"/>
            </a:xfrm>
          </p:grpSpPr>
          <p:sp>
            <p:nvSpPr>
              <p:cNvPr id="25" name="Oval 83"/>
              <p:cNvSpPr>
                <a:spLocks noChangeArrowheads="1"/>
              </p:cNvSpPr>
              <p:nvPr/>
            </p:nvSpPr>
            <p:spPr bwMode="auto">
              <a:xfrm>
                <a:off x="4977" y="2274"/>
                <a:ext cx="76" cy="56"/>
              </a:xfrm>
              <a:prstGeom prst="ellipse">
                <a:avLst/>
              </a:prstGeom>
              <a:solidFill>
                <a:schemeClr val="accent1"/>
              </a:solidFill>
              <a:ln w="9525">
                <a:solidFill>
                  <a:schemeClr val="accent2"/>
                </a:solidFill>
                <a:round/>
                <a:headEnd/>
                <a:tailEnd/>
              </a:ln>
            </p:spPr>
            <p:txBody>
              <a:bodyPr wrap="none" anchor="ctr">
                <a:prstTxWarp prst="textNoShape">
                  <a:avLst/>
                </a:prstTxWarp>
              </a:bodyPr>
              <a:lstStyle/>
              <a:p>
                <a:endParaRPr lang="en-US" dirty="0">
                  <a:solidFill>
                    <a:srgbClr val="000000"/>
                  </a:solidFill>
                  <a:latin typeface="Arial" charset="0"/>
                  <a:ea typeface="ＭＳ Ｐゴシック" charset="-128"/>
                </a:endParaRPr>
              </a:p>
            </p:txBody>
          </p:sp>
          <p:sp>
            <p:nvSpPr>
              <p:cNvPr id="26" name="Line 84"/>
              <p:cNvSpPr>
                <a:spLocks noChangeShapeType="1"/>
              </p:cNvSpPr>
              <p:nvPr/>
            </p:nvSpPr>
            <p:spPr bwMode="auto">
              <a:xfrm>
                <a:off x="4272" y="1968"/>
                <a:ext cx="743" cy="344"/>
              </a:xfrm>
              <a:prstGeom prst="line">
                <a:avLst/>
              </a:prstGeom>
              <a:noFill/>
              <a:ln w="38100">
                <a:solidFill>
                  <a:schemeClr val="bg1"/>
                </a:solidFill>
                <a:prstDash val="sysDot"/>
                <a:round/>
                <a:headEnd/>
                <a:tailEnd/>
              </a:ln>
            </p:spPr>
            <p:txBody>
              <a:bodyPr wrap="none" anchor="ctr">
                <a:prstTxWarp prst="textNoShape">
                  <a:avLst/>
                </a:prstTxWarp>
              </a:bodyPr>
              <a:lstStyle/>
              <a:p>
                <a:endParaRPr lang="en-US" dirty="0">
                  <a:solidFill>
                    <a:srgbClr val="000000"/>
                  </a:solidFill>
                  <a:latin typeface="Arial" charset="0"/>
                  <a:ea typeface="ＭＳ Ｐゴシック" charset="-128"/>
                </a:endParaRPr>
              </a:p>
            </p:txBody>
          </p:sp>
          <p:sp>
            <p:nvSpPr>
              <p:cNvPr id="27" name="Line 85"/>
              <p:cNvSpPr>
                <a:spLocks noChangeShapeType="1"/>
              </p:cNvSpPr>
              <p:nvPr/>
            </p:nvSpPr>
            <p:spPr bwMode="auto">
              <a:xfrm flipH="1">
                <a:off x="5015" y="1968"/>
                <a:ext cx="553" cy="344"/>
              </a:xfrm>
              <a:prstGeom prst="line">
                <a:avLst/>
              </a:prstGeom>
              <a:noFill/>
              <a:ln w="38100">
                <a:solidFill>
                  <a:schemeClr val="bg1"/>
                </a:solidFill>
                <a:prstDash val="sysDot"/>
                <a:round/>
                <a:headEnd/>
                <a:tailEnd/>
              </a:ln>
            </p:spPr>
            <p:txBody>
              <a:bodyPr wrap="none" anchor="ctr">
                <a:prstTxWarp prst="textNoShape">
                  <a:avLst/>
                </a:prstTxWarp>
              </a:bodyPr>
              <a:lstStyle/>
              <a:p>
                <a:endParaRPr lang="en-US" dirty="0">
                  <a:solidFill>
                    <a:srgbClr val="000000"/>
                  </a:solidFill>
                  <a:latin typeface="Arial" charset="0"/>
                  <a:ea typeface="ＭＳ Ｐゴシック" charset="-128"/>
                </a:endParaRPr>
              </a:p>
            </p:txBody>
          </p:sp>
          <p:pic>
            <p:nvPicPr>
              <p:cNvPr id="28" name="Picture 86" descr="Picture 3"/>
              <p:cNvPicPr>
                <a:picLocks noChangeAspect="1" noChangeArrowheads="1"/>
              </p:cNvPicPr>
              <p:nvPr/>
            </p:nvPicPr>
            <p:blipFill>
              <a:blip r:embed="rId6"/>
              <a:srcRect/>
              <a:stretch>
                <a:fillRect/>
              </a:stretch>
            </p:blipFill>
            <p:spPr bwMode="auto">
              <a:xfrm>
                <a:off x="4224" y="1104"/>
                <a:ext cx="1364" cy="867"/>
              </a:xfrm>
              <a:prstGeom prst="rect">
                <a:avLst/>
              </a:prstGeom>
              <a:noFill/>
              <a:ln w="9525">
                <a:noFill/>
                <a:miter lim="800000"/>
                <a:headEnd/>
                <a:tailEnd/>
              </a:ln>
              <a:effectLst>
                <a:outerShdw blurRad="50800" dist="38100" dir="2700000">
                  <a:srgbClr val="000000"/>
                </a:outerShdw>
              </a:effectLst>
            </p:spPr>
          </p:pic>
        </p:grpSp>
        <p:sp>
          <p:nvSpPr>
            <p:cNvPr id="23" name="Rectangle 87"/>
            <p:cNvSpPr>
              <a:spLocks noChangeArrowheads="1"/>
            </p:cNvSpPr>
            <p:nvPr/>
          </p:nvSpPr>
          <p:spPr bwMode="auto">
            <a:xfrm>
              <a:off x="5208" y="1104"/>
              <a:ext cx="384" cy="192"/>
            </a:xfrm>
            <a:prstGeom prst="rect">
              <a:avLst/>
            </a:prstGeom>
            <a:gradFill rotWithShape="0">
              <a:gsLst>
                <a:gs pos="0">
                  <a:srgbClr val="C89A09"/>
                </a:gs>
                <a:gs pos="100000">
                  <a:srgbClr val="D3D90D"/>
                </a:gs>
              </a:gsLst>
              <a:lin ang="5400000" scaled="1"/>
            </a:gradFill>
            <a:ln w="9525">
              <a:noFill/>
              <a:miter lim="800000"/>
              <a:headEnd/>
              <a:tailEnd/>
            </a:ln>
          </p:spPr>
          <p:txBody>
            <a:bodyPr wrap="none" anchor="ctr">
              <a:prstTxWarp prst="textNoShape">
                <a:avLst/>
              </a:prstTxWarp>
            </a:bodyPr>
            <a:lstStyle/>
            <a:p>
              <a:endParaRPr lang="en-US" dirty="0">
                <a:solidFill>
                  <a:srgbClr val="000000"/>
                </a:solidFill>
                <a:latin typeface="Arial" charset="0"/>
                <a:ea typeface="ＭＳ Ｐゴシック" charset="-128"/>
              </a:endParaRPr>
            </a:p>
          </p:txBody>
        </p:sp>
        <p:sp>
          <p:nvSpPr>
            <p:cNvPr id="24" name="Text Box 88"/>
            <p:cNvSpPr txBox="1">
              <a:spLocks noChangeArrowheads="1"/>
            </p:cNvSpPr>
            <p:nvPr/>
          </p:nvSpPr>
          <p:spPr bwMode="auto">
            <a:xfrm>
              <a:off x="5184" y="1084"/>
              <a:ext cx="454" cy="212"/>
            </a:xfrm>
            <a:prstGeom prst="rect">
              <a:avLst/>
            </a:prstGeom>
            <a:noFill/>
            <a:ln w="9525">
              <a:noFill/>
              <a:miter lim="800000"/>
              <a:headEnd/>
              <a:tailEnd/>
            </a:ln>
            <a:effectLst>
              <a:outerShdw blurRad="38100" dist="38100" dir="2700000" algn="tl" rotWithShape="0">
                <a:prstClr val="black"/>
              </a:outerShdw>
            </a:effectLst>
          </p:spPr>
          <p:txBody>
            <a:bodyPr wrap="none">
              <a:prstTxWarp prst="textNoShape">
                <a:avLst/>
              </a:prstTxWarp>
              <a:spAutoFit/>
            </a:bodyPr>
            <a:lstStyle/>
            <a:p>
              <a:pPr eaLnBrk="0" hangingPunct="0">
                <a:defRPr/>
              </a:pPr>
              <a:r>
                <a:rPr lang="de-CH" sz="1600" dirty="0" err="1">
                  <a:solidFill>
                    <a:srgbClr val="EAEAEA"/>
                  </a:solidFill>
                  <a:effectLst>
                    <a:outerShdw blurRad="38100" dist="38100" dir="2700000" algn="tl">
                      <a:srgbClr val="000000">
                        <a:alpha val="43137"/>
                      </a:srgbClr>
                    </a:outerShdw>
                  </a:effectLst>
                  <a:latin typeface="Helvetica"/>
                  <a:ea typeface="ＭＳ Ｐゴシック" pitchFamily="-111" charset="-128"/>
                  <a:cs typeface="ＭＳ Ｐゴシック" pitchFamily="-111" charset="-128"/>
                </a:rPr>
                <a:t>LHCb</a:t>
              </a:r>
              <a:endParaRPr lang="de-CH" sz="2000" dirty="0">
                <a:solidFill>
                  <a:srgbClr val="EAEAEA"/>
                </a:solidFill>
                <a:effectLst>
                  <a:outerShdw blurRad="38100" dist="38100" dir="2700000" algn="tl">
                    <a:srgbClr val="000000">
                      <a:alpha val="43137"/>
                    </a:srgbClr>
                  </a:outerShdw>
                </a:effectLst>
                <a:latin typeface="Helvetica"/>
                <a:ea typeface="ＭＳ Ｐゴシック" pitchFamily="-111" charset="-128"/>
                <a:cs typeface="ＭＳ Ｐゴシック" pitchFamily="-111" charset="-128"/>
              </a:endParaRPr>
            </a:p>
          </p:txBody>
        </p:sp>
      </p:grpSp>
      <p:grpSp>
        <p:nvGrpSpPr>
          <p:cNvPr id="29" name="Group 89"/>
          <p:cNvGrpSpPr>
            <a:grpSpLocks/>
          </p:cNvGrpSpPr>
          <p:nvPr/>
        </p:nvGrpSpPr>
        <p:grpSpPr bwMode="auto">
          <a:xfrm>
            <a:off x="8001001" y="761999"/>
            <a:ext cx="2667002" cy="2286000"/>
            <a:chOff x="3408" y="2112"/>
            <a:chExt cx="1680" cy="1440"/>
          </a:xfrm>
        </p:grpSpPr>
        <p:grpSp>
          <p:nvGrpSpPr>
            <p:cNvPr id="30" name="Group 90"/>
            <p:cNvGrpSpPr>
              <a:grpSpLocks/>
            </p:cNvGrpSpPr>
            <p:nvPr/>
          </p:nvGrpSpPr>
          <p:grpSpPr bwMode="auto">
            <a:xfrm>
              <a:off x="3408" y="2112"/>
              <a:ext cx="1680" cy="1440"/>
              <a:chOff x="3408" y="2112"/>
              <a:chExt cx="1680" cy="1440"/>
            </a:xfrm>
          </p:grpSpPr>
          <p:sp>
            <p:nvSpPr>
              <p:cNvPr id="32" name="Oval 91"/>
              <p:cNvSpPr>
                <a:spLocks noChangeArrowheads="1"/>
              </p:cNvSpPr>
              <p:nvPr/>
            </p:nvSpPr>
            <p:spPr bwMode="auto">
              <a:xfrm>
                <a:off x="3669" y="3492"/>
                <a:ext cx="75" cy="60"/>
              </a:xfrm>
              <a:prstGeom prst="ellipse">
                <a:avLst/>
              </a:prstGeom>
              <a:solidFill>
                <a:schemeClr val="accent1"/>
              </a:solidFill>
              <a:ln w="9525">
                <a:solidFill>
                  <a:schemeClr val="accent2"/>
                </a:solidFill>
                <a:round/>
                <a:headEnd/>
                <a:tailEnd/>
              </a:ln>
            </p:spPr>
            <p:txBody>
              <a:bodyPr wrap="none" anchor="ctr">
                <a:prstTxWarp prst="textNoShape">
                  <a:avLst/>
                </a:prstTxWarp>
              </a:bodyPr>
              <a:lstStyle/>
              <a:p>
                <a:endParaRPr lang="en-US" dirty="0">
                  <a:solidFill>
                    <a:srgbClr val="000000"/>
                  </a:solidFill>
                  <a:latin typeface="Arial" charset="0"/>
                  <a:ea typeface="ＭＳ Ｐゴシック" charset="-128"/>
                </a:endParaRPr>
              </a:p>
            </p:txBody>
          </p:sp>
          <p:sp>
            <p:nvSpPr>
              <p:cNvPr id="33" name="Line 92"/>
              <p:cNvSpPr>
                <a:spLocks noChangeShapeType="1"/>
              </p:cNvSpPr>
              <p:nvPr/>
            </p:nvSpPr>
            <p:spPr bwMode="auto">
              <a:xfrm flipH="1" flipV="1">
                <a:off x="3456" y="3168"/>
                <a:ext cx="240" cy="288"/>
              </a:xfrm>
              <a:prstGeom prst="line">
                <a:avLst/>
              </a:prstGeom>
              <a:noFill/>
              <a:ln w="38100">
                <a:solidFill>
                  <a:schemeClr val="bg1"/>
                </a:solidFill>
                <a:prstDash val="sysDot"/>
                <a:round/>
                <a:headEnd/>
                <a:tailEnd/>
              </a:ln>
            </p:spPr>
            <p:txBody>
              <a:bodyPr wrap="none" anchor="ctr">
                <a:prstTxWarp prst="textNoShape">
                  <a:avLst/>
                </a:prstTxWarp>
              </a:bodyPr>
              <a:lstStyle/>
              <a:p>
                <a:endParaRPr lang="en-US" dirty="0">
                  <a:solidFill>
                    <a:srgbClr val="000000"/>
                  </a:solidFill>
                  <a:latin typeface="Arial" charset="0"/>
                  <a:ea typeface="ＭＳ Ｐゴシック" charset="-128"/>
                </a:endParaRPr>
              </a:p>
            </p:txBody>
          </p:sp>
          <p:sp>
            <p:nvSpPr>
              <p:cNvPr id="34" name="Line 93"/>
              <p:cNvSpPr>
                <a:spLocks noChangeShapeType="1"/>
              </p:cNvSpPr>
              <p:nvPr/>
            </p:nvSpPr>
            <p:spPr bwMode="auto">
              <a:xfrm flipV="1">
                <a:off x="3696" y="3168"/>
                <a:ext cx="1392" cy="336"/>
              </a:xfrm>
              <a:prstGeom prst="line">
                <a:avLst/>
              </a:prstGeom>
              <a:noFill/>
              <a:ln w="38100">
                <a:solidFill>
                  <a:schemeClr val="bg1"/>
                </a:solidFill>
                <a:prstDash val="sysDot"/>
                <a:round/>
                <a:headEnd/>
                <a:tailEnd/>
              </a:ln>
            </p:spPr>
            <p:txBody>
              <a:bodyPr wrap="none" anchor="ctr">
                <a:prstTxWarp prst="textNoShape">
                  <a:avLst/>
                </a:prstTxWarp>
              </a:bodyPr>
              <a:lstStyle/>
              <a:p>
                <a:endParaRPr lang="en-US" dirty="0">
                  <a:solidFill>
                    <a:srgbClr val="000000"/>
                  </a:solidFill>
                  <a:latin typeface="Arial" charset="0"/>
                  <a:ea typeface="ＭＳ Ｐゴシック" charset="-128"/>
                </a:endParaRPr>
              </a:p>
            </p:txBody>
          </p:sp>
          <p:pic>
            <p:nvPicPr>
              <p:cNvPr id="35" name="Picture 94" descr="0511013_01"/>
              <p:cNvPicPr>
                <a:picLocks noChangeAspect="1" noChangeArrowheads="1"/>
              </p:cNvPicPr>
              <p:nvPr/>
            </p:nvPicPr>
            <p:blipFill>
              <a:blip r:embed="rId7"/>
              <a:srcRect/>
              <a:stretch>
                <a:fillRect/>
              </a:stretch>
            </p:blipFill>
            <p:spPr bwMode="auto">
              <a:xfrm>
                <a:off x="3408" y="2112"/>
                <a:ext cx="1632" cy="1063"/>
              </a:xfrm>
              <a:prstGeom prst="rect">
                <a:avLst/>
              </a:prstGeom>
              <a:noFill/>
              <a:ln w="9525">
                <a:noFill/>
                <a:miter lim="800000"/>
                <a:headEnd/>
                <a:tailEnd/>
              </a:ln>
              <a:effectLst>
                <a:outerShdw blurRad="38100" dist="38100" dir="2700000" algn="tl" rotWithShape="0">
                  <a:prstClr val="black"/>
                </a:outerShdw>
              </a:effectLst>
            </p:spPr>
          </p:pic>
        </p:grpSp>
        <p:sp>
          <p:nvSpPr>
            <p:cNvPr id="31" name="Text Box 96"/>
            <p:cNvSpPr txBox="1">
              <a:spLocks noChangeArrowheads="1"/>
            </p:cNvSpPr>
            <p:nvPr/>
          </p:nvSpPr>
          <p:spPr bwMode="auto">
            <a:xfrm>
              <a:off x="4464" y="2928"/>
              <a:ext cx="516" cy="213"/>
            </a:xfrm>
            <a:prstGeom prst="rect">
              <a:avLst/>
            </a:prstGeom>
            <a:solidFill>
              <a:srgbClr val="7AA5BF"/>
            </a:solidFill>
            <a:ln w="9525">
              <a:noFill/>
              <a:miter lim="800000"/>
              <a:headEnd/>
              <a:tailEnd/>
            </a:ln>
            <a:effectLst>
              <a:outerShdw blurRad="38100" dist="38100" dir="2700000" algn="tl" rotWithShape="0">
                <a:prstClr val="black"/>
              </a:outerShdw>
            </a:effectLst>
          </p:spPr>
          <p:txBody>
            <a:bodyPr wrap="none">
              <a:prstTxWarp prst="textNoShape">
                <a:avLst/>
              </a:prstTxWarp>
              <a:spAutoFit/>
            </a:bodyPr>
            <a:lstStyle/>
            <a:p>
              <a:pPr eaLnBrk="0" hangingPunct="0"/>
              <a:r>
                <a:rPr lang="de-CH" sz="1600" dirty="0">
                  <a:solidFill>
                    <a:srgbClr val="FFFFFF"/>
                  </a:solidFill>
                  <a:effectLst>
                    <a:outerShdw blurRad="38100" dist="38100" dir="2700000" algn="tl" rotWithShape="0">
                      <a:prstClr val="black"/>
                    </a:outerShdw>
                  </a:effectLst>
                  <a:latin typeface="Helvetica"/>
                  <a:ea typeface="ＭＳ Ｐゴシック" charset="-128"/>
                </a:rPr>
                <a:t>ATLAS</a:t>
              </a:r>
            </a:p>
          </p:txBody>
        </p:sp>
      </p:grpSp>
      <p:sp>
        <p:nvSpPr>
          <p:cNvPr id="36" name="Footer Placeholder 2">
            <a:extLst>
              <a:ext uri="{FF2B5EF4-FFF2-40B4-BE49-F238E27FC236}">
                <a16:creationId xmlns:a16="http://schemas.microsoft.com/office/drawing/2014/main" id="{82434C20-8748-8D47-B3D3-ACD28E8E0FA8}"/>
              </a:ext>
            </a:extLst>
          </p:cNvPr>
          <p:cNvSpPr>
            <a:spLocks noGrp="1"/>
          </p:cNvSpPr>
          <p:nvPr>
            <p:ph type="ftr" sz="quarter" idx="11"/>
          </p:nvPr>
        </p:nvSpPr>
        <p:spPr>
          <a:xfrm>
            <a:off x="4749000" y="6374653"/>
            <a:ext cx="6627000" cy="360000"/>
          </a:xfrm>
        </p:spPr>
        <p:txBody>
          <a:bodyPr/>
          <a:lstStyle/>
          <a:p>
            <a:r>
              <a:rPr lang="en-GB" noProof="0"/>
              <a:t>Lessons from HL-LHC for future projects - B. Di Girolamo</a:t>
            </a:r>
            <a:endParaRPr lang="en-GB" noProof="0" dirty="0"/>
          </a:p>
        </p:txBody>
      </p:sp>
      <p:sp>
        <p:nvSpPr>
          <p:cNvPr id="37" name="Rectangle 8">
            <a:extLst>
              <a:ext uri="{FF2B5EF4-FFF2-40B4-BE49-F238E27FC236}">
                <a16:creationId xmlns:a16="http://schemas.microsoft.com/office/drawing/2014/main" id="{DBCB8DBE-5239-1045-A42D-D75C98CBA91D}"/>
              </a:ext>
            </a:extLst>
          </p:cNvPr>
          <p:cNvSpPr>
            <a:spLocks noChangeArrowheads="1"/>
          </p:cNvSpPr>
          <p:nvPr/>
        </p:nvSpPr>
        <p:spPr bwMode="auto">
          <a:xfrm>
            <a:off x="4852100" y="4941168"/>
            <a:ext cx="2980303" cy="590931"/>
          </a:xfrm>
          <a:prstGeom prst="rect">
            <a:avLst/>
          </a:prstGeom>
          <a:noFill/>
          <a:ln w="9525">
            <a:noFill/>
            <a:miter lim="800000"/>
            <a:headEnd/>
            <a:tailEnd/>
          </a:ln>
          <a:effectLst>
            <a:outerShdw blurRad="38100" dist="38100" dir="2700000" algn="tl" rotWithShape="0">
              <a:prstClr val="black"/>
            </a:outerShdw>
          </a:effectLst>
        </p:spPr>
        <p:txBody>
          <a:bodyPr wrap="none">
            <a:prstTxWarp prst="textNoShape">
              <a:avLst/>
            </a:prstTxWarp>
            <a:spAutoFit/>
          </a:bodyPr>
          <a:lstStyle/>
          <a:p>
            <a:pPr eaLnBrk="0" hangingPunct="0">
              <a:lnSpc>
                <a:spcPct val="90000"/>
              </a:lnSpc>
            </a:pPr>
            <a:r>
              <a:rPr lang="en-GB" dirty="0">
                <a:solidFill>
                  <a:srgbClr val="FFFFFF"/>
                </a:solidFill>
                <a:effectLst>
                  <a:outerShdw blurRad="38100" dist="38100" dir="2700000" algn="tl" rotWithShape="0">
                    <a:prstClr val="black"/>
                  </a:outerShdw>
                </a:effectLst>
                <a:latin typeface="Arial" charset="0"/>
                <a:ea typeface="ＭＳ Ｐゴシック" charset="-128"/>
              </a:rPr>
              <a:t>22 km arcs with</a:t>
            </a:r>
            <a:endParaRPr lang="en-GB" dirty="0">
              <a:solidFill>
                <a:srgbClr val="000000"/>
              </a:solidFill>
              <a:effectLst>
                <a:outerShdw blurRad="38100" dist="38100" dir="2700000" algn="tl" rotWithShape="0">
                  <a:prstClr val="black"/>
                </a:outerShdw>
              </a:effectLst>
              <a:latin typeface="Arial" charset="0"/>
              <a:ea typeface="ＭＳ Ｐゴシック" charset="-128"/>
            </a:endParaRPr>
          </a:p>
          <a:p>
            <a:pPr eaLnBrk="0" hangingPunct="0">
              <a:lnSpc>
                <a:spcPct val="90000"/>
              </a:lnSpc>
            </a:pPr>
            <a:r>
              <a:rPr lang="en-GB" dirty="0">
                <a:solidFill>
                  <a:srgbClr val="FFFFFF"/>
                </a:solidFill>
                <a:effectLst>
                  <a:outerShdw blurRad="38100" dist="38100" dir="2700000" algn="tl" rotWithShape="0">
                    <a:prstClr val="black"/>
                  </a:outerShdw>
                </a:effectLst>
                <a:latin typeface="Arial" charset="0"/>
                <a:ea typeface="ＭＳ Ｐゴシック" charset="-128"/>
              </a:rPr>
              <a:t>Super Conducting Magnets</a:t>
            </a:r>
          </a:p>
        </p:txBody>
      </p:sp>
      <p:sp>
        <p:nvSpPr>
          <p:cNvPr id="38" name="TextBox 37">
            <a:extLst>
              <a:ext uri="{FF2B5EF4-FFF2-40B4-BE49-F238E27FC236}">
                <a16:creationId xmlns:a16="http://schemas.microsoft.com/office/drawing/2014/main" id="{428441C3-CEAB-4640-807D-D1DB322529DD}"/>
              </a:ext>
            </a:extLst>
          </p:cNvPr>
          <p:cNvSpPr txBox="1"/>
          <p:nvPr/>
        </p:nvSpPr>
        <p:spPr>
          <a:xfrm>
            <a:off x="2544272" y="3745467"/>
            <a:ext cx="6994222" cy="369332"/>
          </a:xfrm>
          <a:prstGeom prst="rect">
            <a:avLst/>
          </a:prstGeom>
          <a:noFill/>
        </p:spPr>
        <p:txBody>
          <a:bodyPr wrap="none" rtlCol="0">
            <a:spAutoFit/>
          </a:bodyPr>
          <a:lstStyle/>
          <a:p>
            <a:pPr eaLnBrk="0" hangingPunct="0"/>
            <a:r>
              <a:rPr lang="en-US" dirty="0">
                <a:solidFill>
                  <a:srgbClr val="FFFFFF"/>
                </a:solidFill>
                <a:ea typeface="ＭＳ Ｐゴシック" pitchFamily="-112" charset="-128"/>
              </a:rPr>
              <a:t>Features proton-proton and Lead-Lead and Lead-proton collisions!</a:t>
            </a:r>
          </a:p>
        </p:txBody>
      </p:sp>
      <p:sp>
        <p:nvSpPr>
          <p:cNvPr id="2" name="TextBox 1">
            <a:extLst>
              <a:ext uri="{FF2B5EF4-FFF2-40B4-BE49-F238E27FC236}">
                <a16:creationId xmlns:a16="http://schemas.microsoft.com/office/drawing/2014/main" id="{6E8B4B55-C58E-4E50-ED55-9028E1464782}"/>
              </a:ext>
            </a:extLst>
          </p:cNvPr>
          <p:cNvSpPr txBox="1"/>
          <p:nvPr/>
        </p:nvSpPr>
        <p:spPr>
          <a:xfrm>
            <a:off x="6069078" y="4018519"/>
            <a:ext cx="2544286" cy="369332"/>
          </a:xfrm>
          <a:prstGeom prst="rect">
            <a:avLst/>
          </a:prstGeom>
          <a:noFill/>
        </p:spPr>
        <p:txBody>
          <a:bodyPr wrap="none" rtlCol="0">
            <a:spAutoFit/>
          </a:bodyPr>
          <a:lstStyle/>
          <a:p>
            <a:pPr eaLnBrk="0" hangingPunct="0"/>
            <a:r>
              <a:rPr lang="en-US" dirty="0">
                <a:solidFill>
                  <a:srgbClr val="FFFFFF"/>
                </a:solidFill>
                <a:ea typeface="ＭＳ Ｐゴシック" pitchFamily="-112" charset="-128"/>
              </a:rPr>
              <a:t>[plus other ion species]</a:t>
            </a:r>
          </a:p>
        </p:txBody>
      </p:sp>
    </p:spTree>
    <p:extLst>
      <p:ext uri="{BB962C8B-B14F-4D97-AF65-F5344CB8AC3E}">
        <p14:creationId xmlns:p14="http://schemas.microsoft.com/office/powerpoint/2010/main" val="3330489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500"/>
                                        <p:tgtEl>
                                          <p:spTgt spid="7"/>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dissolve">
                                      <p:cBhvr>
                                        <p:cTn id="15" dur="500"/>
                                        <p:tgtEl>
                                          <p:spTgt spid="37"/>
                                        </p:tgtEl>
                                      </p:cBhvr>
                                    </p:animEffect>
                                  </p:childTnLst>
                                </p:cTn>
                              </p:par>
                              <p:par>
                                <p:cTn id="16" presetID="9" presetClass="entr" presetSubtype="0" fill="hold" nodeType="withEffect">
                                  <p:stCondLst>
                                    <p:cond delay="0"/>
                                  </p:stCondLst>
                                  <p:childTnLst>
                                    <p:set>
                                      <p:cBhvr>
                                        <p:cTn id="17" dur="1" fill="hold">
                                          <p:stCondLst>
                                            <p:cond delay="0"/>
                                          </p:stCondLst>
                                        </p:cTn>
                                        <p:tgtEl>
                                          <p:spTgt spid="38">
                                            <p:txEl>
                                              <p:pRg st="0" end="0"/>
                                            </p:txEl>
                                          </p:spTgt>
                                        </p:tgtEl>
                                        <p:attrNameLst>
                                          <p:attrName>style.visibility</p:attrName>
                                        </p:attrNameLst>
                                      </p:cBhvr>
                                      <p:to>
                                        <p:strVal val="visible"/>
                                      </p:to>
                                    </p:set>
                                    <p:animEffect transition="in" filter="dissolve">
                                      <p:cBhvr>
                                        <p:cTn id="18" dur="500"/>
                                        <p:tgtEl>
                                          <p:spTgt spid="38">
                                            <p:txEl>
                                              <p:pRg st="0" end="0"/>
                                            </p:txEl>
                                          </p:spTgt>
                                        </p:tgtEl>
                                      </p:cBhvr>
                                    </p:animEffect>
                                  </p:childTnLst>
                                </p:cTn>
                              </p:par>
                            </p:childTnLst>
                          </p:cTn>
                        </p:par>
                        <p:par>
                          <p:cTn id="19" fill="hold">
                            <p:stCondLst>
                              <p:cond delay="1500"/>
                            </p:stCondLst>
                            <p:childTnLst>
                              <p:par>
                                <p:cTn id="20" presetID="9" presetClass="entr" presetSubtype="0" fill="hold" nodeType="after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dissolve">
                                      <p:cBhvr>
                                        <p:cTn id="22" dur="500"/>
                                        <p:tgtEl>
                                          <p:spTgt spid="2">
                                            <p:txEl>
                                              <p:pRg st="0" end="0"/>
                                            </p:txEl>
                                          </p:spTgt>
                                        </p:tgtEl>
                                      </p:cBhvr>
                                    </p:animEffect>
                                  </p:childTnLst>
                                </p:cTn>
                              </p:par>
                              <p:par>
                                <p:cTn id="23" presetID="17" presetClass="entr" presetSubtype="4"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p:cTn id="25" dur="1000" fill="hold"/>
                                        <p:tgtEl>
                                          <p:spTgt spid="29"/>
                                        </p:tgtEl>
                                        <p:attrNameLst>
                                          <p:attrName>ppt_x</p:attrName>
                                        </p:attrNameLst>
                                      </p:cBhvr>
                                      <p:tavLst>
                                        <p:tav tm="0">
                                          <p:val>
                                            <p:strVal val="#ppt_x"/>
                                          </p:val>
                                        </p:tav>
                                        <p:tav tm="100000">
                                          <p:val>
                                            <p:strVal val="#ppt_x"/>
                                          </p:val>
                                        </p:tav>
                                      </p:tavLst>
                                    </p:anim>
                                    <p:anim calcmode="lin" valueType="num">
                                      <p:cBhvr>
                                        <p:cTn id="26" dur="1000" fill="hold"/>
                                        <p:tgtEl>
                                          <p:spTgt spid="29"/>
                                        </p:tgtEl>
                                        <p:attrNameLst>
                                          <p:attrName>ppt_y</p:attrName>
                                        </p:attrNameLst>
                                      </p:cBhvr>
                                      <p:tavLst>
                                        <p:tav tm="0">
                                          <p:val>
                                            <p:strVal val="#ppt_y+#ppt_h/2"/>
                                          </p:val>
                                        </p:tav>
                                        <p:tav tm="100000">
                                          <p:val>
                                            <p:strVal val="#ppt_y"/>
                                          </p:val>
                                        </p:tav>
                                      </p:tavLst>
                                    </p:anim>
                                    <p:anim calcmode="lin" valueType="num">
                                      <p:cBhvr>
                                        <p:cTn id="27" dur="1000" fill="hold"/>
                                        <p:tgtEl>
                                          <p:spTgt spid="29"/>
                                        </p:tgtEl>
                                        <p:attrNameLst>
                                          <p:attrName>ppt_w</p:attrName>
                                        </p:attrNameLst>
                                      </p:cBhvr>
                                      <p:tavLst>
                                        <p:tav tm="0">
                                          <p:val>
                                            <p:strVal val="#ppt_w"/>
                                          </p:val>
                                        </p:tav>
                                        <p:tav tm="100000">
                                          <p:val>
                                            <p:strVal val="#ppt_w"/>
                                          </p:val>
                                        </p:tav>
                                      </p:tavLst>
                                    </p:anim>
                                    <p:anim calcmode="lin" valueType="num">
                                      <p:cBhvr>
                                        <p:cTn id="28" dur="1000" fill="hold"/>
                                        <p:tgtEl>
                                          <p:spTgt spid="29"/>
                                        </p:tgtEl>
                                        <p:attrNameLst>
                                          <p:attrName>ppt_h</p:attrName>
                                        </p:attrNameLst>
                                      </p:cBhvr>
                                      <p:tavLst>
                                        <p:tav tm="0">
                                          <p:val>
                                            <p:fltVal val="0"/>
                                          </p:val>
                                        </p:tav>
                                        <p:tav tm="100000">
                                          <p:val>
                                            <p:strVal val="#ppt_h"/>
                                          </p:val>
                                        </p:tav>
                                      </p:tavLst>
                                    </p:anim>
                                  </p:childTnLst>
                                </p:cTn>
                              </p:par>
                            </p:childTnLst>
                          </p:cTn>
                        </p:par>
                        <p:par>
                          <p:cTn id="29" fill="hold">
                            <p:stCondLst>
                              <p:cond delay="2500"/>
                            </p:stCondLst>
                            <p:childTnLst>
                              <p:par>
                                <p:cTn id="30" presetID="17" presetClass="entr" presetSubtype="4"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ppt_h/2"/>
                                          </p:val>
                                        </p:tav>
                                        <p:tav tm="100000">
                                          <p:val>
                                            <p:strVal val="#ppt_y"/>
                                          </p:val>
                                        </p:tav>
                                      </p:tavLst>
                                    </p:anim>
                                    <p:anim calcmode="lin" valueType="num">
                                      <p:cBhvr>
                                        <p:cTn id="34" dur="1000" fill="hold"/>
                                        <p:tgtEl>
                                          <p:spTgt spid="9"/>
                                        </p:tgtEl>
                                        <p:attrNameLst>
                                          <p:attrName>ppt_w</p:attrName>
                                        </p:attrNameLst>
                                      </p:cBhvr>
                                      <p:tavLst>
                                        <p:tav tm="0">
                                          <p:val>
                                            <p:strVal val="#ppt_w"/>
                                          </p:val>
                                        </p:tav>
                                        <p:tav tm="100000">
                                          <p:val>
                                            <p:strVal val="#ppt_w"/>
                                          </p:val>
                                        </p:tav>
                                      </p:tavLst>
                                    </p:anim>
                                    <p:anim calcmode="lin" valueType="num">
                                      <p:cBhvr>
                                        <p:cTn id="35" dur="1000" fill="hold"/>
                                        <p:tgtEl>
                                          <p:spTgt spid="9"/>
                                        </p:tgtEl>
                                        <p:attrNameLst>
                                          <p:attrName>ppt_h</p:attrName>
                                        </p:attrNameLst>
                                      </p:cBhvr>
                                      <p:tavLst>
                                        <p:tav tm="0">
                                          <p:val>
                                            <p:fltVal val="0"/>
                                          </p:val>
                                        </p:tav>
                                        <p:tav tm="100000">
                                          <p:val>
                                            <p:strVal val="#ppt_h"/>
                                          </p:val>
                                        </p:tav>
                                      </p:tavLst>
                                    </p:anim>
                                  </p:childTnLst>
                                </p:cTn>
                              </p:par>
                            </p:childTnLst>
                          </p:cTn>
                        </p:par>
                        <p:par>
                          <p:cTn id="36" fill="hold">
                            <p:stCondLst>
                              <p:cond delay="3500"/>
                            </p:stCondLst>
                            <p:childTnLst>
                              <p:par>
                                <p:cTn id="37" presetID="17" presetClass="entr" presetSubtype="4" fill="hold" nodeType="after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p:cTn id="39" dur="1000" fill="hold"/>
                                        <p:tgtEl>
                                          <p:spTgt spid="21"/>
                                        </p:tgtEl>
                                        <p:attrNameLst>
                                          <p:attrName>ppt_x</p:attrName>
                                        </p:attrNameLst>
                                      </p:cBhvr>
                                      <p:tavLst>
                                        <p:tav tm="0">
                                          <p:val>
                                            <p:strVal val="#ppt_x"/>
                                          </p:val>
                                        </p:tav>
                                        <p:tav tm="100000">
                                          <p:val>
                                            <p:strVal val="#ppt_x"/>
                                          </p:val>
                                        </p:tav>
                                      </p:tavLst>
                                    </p:anim>
                                    <p:anim calcmode="lin" valueType="num">
                                      <p:cBhvr>
                                        <p:cTn id="40" dur="1000" fill="hold"/>
                                        <p:tgtEl>
                                          <p:spTgt spid="21"/>
                                        </p:tgtEl>
                                        <p:attrNameLst>
                                          <p:attrName>ppt_y</p:attrName>
                                        </p:attrNameLst>
                                      </p:cBhvr>
                                      <p:tavLst>
                                        <p:tav tm="0">
                                          <p:val>
                                            <p:strVal val="#ppt_y+#ppt_h/2"/>
                                          </p:val>
                                        </p:tav>
                                        <p:tav tm="100000">
                                          <p:val>
                                            <p:strVal val="#ppt_y"/>
                                          </p:val>
                                        </p:tav>
                                      </p:tavLst>
                                    </p:anim>
                                    <p:anim calcmode="lin" valueType="num">
                                      <p:cBhvr>
                                        <p:cTn id="41" dur="1000" fill="hold"/>
                                        <p:tgtEl>
                                          <p:spTgt spid="21"/>
                                        </p:tgtEl>
                                        <p:attrNameLst>
                                          <p:attrName>ppt_w</p:attrName>
                                        </p:attrNameLst>
                                      </p:cBhvr>
                                      <p:tavLst>
                                        <p:tav tm="0">
                                          <p:val>
                                            <p:strVal val="#ppt_w"/>
                                          </p:val>
                                        </p:tav>
                                        <p:tav tm="100000">
                                          <p:val>
                                            <p:strVal val="#ppt_w"/>
                                          </p:val>
                                        </p:tav>
                                      </p:tavLst>
                                    </p:anim>
                                    <p:anim calcmode="lin" valueType="num">
                                      <p:cBhvr>
                                        <p:cTn id="42" dur="1000" fill="hold"/>
                                        <p:tgtEl>
                                          <p:spTgt spid="21"/>
                                        </p:tgtEl>
                                        <p:attrNameLst>
                                          <p:attrName>ppt_h</p:attrName>
                                        </p:attrNameLst>
                                      </p:cBhvr>
                                      <p:tavLst>
                                        <p:tav tm="0">
                                          <p:val>
                                            <p:fltVal val="0"/>
                                          </p:val>
                                        </p:tav>
                                        <p:tav tm="100000">
                                          <p:val>
                                            <p:strVal val="#ppt_h"/>
                                          </p:val>
                                        </p:tav>
                                      </p:tavLst>
                                    </p:anim>
                                  </p:childTnLst>
                                </p:cTn>
                              </p:par>
                            </p:childTnLst>
                          </p:cTn>
                        </p:par>
                        <p:par>
                          <p:cTn id="43" fill="hold">
                            <p:stCondLst>
                              <p:cond delay="4500"/>
                            </p:stCondLst>
                            <p:childTnLst>
                              <p:par>
                                <p:cTn id="44" presetID="17" presetClass="entr" presetSubtype="1"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p:cTn id="46" dur="1000" fill="hold"/>
                                        <p:tgtEl>
                                          <p:spTgt spid="15"/>
                                        </p:tgtEl>
                                        <p:attrNameLst>
                                          <p:attrName>ppt_x</p:attrName>
                                        </p:attrNameLst>
                                      </p:cBhvr>
                                      <p:tavLst>
                                        <p:tav tm="0">
                                          <p:val>
                                            <p:strVal val="#ppt_x"/>
                                          </p:val>
                                        </p:tav>
                                        <p:tav tm="100000">
                                          <p:val>
                                            <p:strVal val="#ppt_x"/>
                                          </p:val>
                                        </p:tav>
                                      </p:tavLst>
                                    </p:anim>
                                    <p:anim calcmode="lin" valueType="num">
                                      <p:cBhvr>
                                        <p:cTn id="47" dur="1000" fill="hold"/>
                                        <p:tgtEl>
                                          <p:spTgt spid="15"/>
                                        </p:tgtEl>
                                        <p:attrNameLst>
                                          <p:attrName>ppt_y</p:attrName>
                                        </p:attrNameLst>
                                      </p:cBhvr>
                                      <p:tavLst>
                                        <p:tav tm="0">
                                          <p:val>
                                            <p:strVal val="#ppt_y-#ppt_h/2"/>
                                          </p:val>
                                        </p:tav>
                                        <p:tav tm="100000">
                                          <p:val>
                                            <p:strVal val="#ppt_y"/>
                                          </p:val>
                                        </p:tav>
                                      </p:tavLst>
                                    </p:anim>
                                    <p:anim calcmode="lin" valueType="num">
                                      <p:cBhvr>
                                        <p:cTn id="48" dur="1000" fill="hold"/>
                                        <p:tgtEl>
                                          <p:spTgt spid="15"/>
                                        </p:tgtEl>
                                        <p:attrNameLst>
                                          <p:attrName>ppt_w</p:attrName>
                                        </p:attrNameLst>
                                      </p:cBhvr>
                                      <p:tavLst>
                                        <p:tav tm="0">
                                          <p:val>
                                            <p:strVal val="#ppt_w"/>
                                          </p:val>
                                        </p:tav>
                                        <p:tav tm="100000">
                                          <p:val>
                                            <p:strVal val="#ppt_w"/>
                                          </p:val>
                                        </p:tav>
                                      </p:tavLst>
                                    </p:anim>
                                    <p:anim calcmode="lin" valueType="num">
                                      <p:cBhvr>
                                        <p:cTn id="49" dur="10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16E074-81EA-23E7-BC77-C237B3F9749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B87498B-2F9E-5F3C-0146-0BC99501B9C5}"/>
              </a:ext>
            </a:extLst>
          </p:cNvPr>
          <p:cNvSpPr>
            <a:spLocks noGrp="1"/>
          </p:cNvSpPr>
          <p:nvPr>
            <p:ph type="title"/>
          </p:nvPr>
        </p:nvSpPr>
        <p:spPr>
          <a:xfrm>
            <a:off x="1631504" y="2808312"/>
            <a:ext cx="10014832" cy="836712"/>
          </a:xfrm>
        </p:spPr>
        <p:txBody>
          <a:bodyPr>
            <a:normAutofit/>
          </a:bodyPr>
          <a:lstStyle/>
          <a:p>
            <a:pPr algn="l"/>
            <a:r>
              <a:rPr lang="en-US" dirty="0"/>
              <a:t>TIME MANAGEMENT</a:t>
            </a:r>
            <a:endParaRPr lang="en-GB" dirty="0"/>
          </a:p>
        </p:txBody>
      </p:sp>
      <p:sp>
        <p:nvSpPr>
          <p:cNvPr id="5" name="Footer Placeholder 4">
            <a:extLst>
              <a:ext uri="{FF2B5EF4-FFF2-40B4-BE49-F238E27FC236}">
                <a16:creationId xmlns:a16="http://schemas.microsoft.com/office/drawing/2014/main" id="{51B1EDE1-85E9-92E1-030A-F2AF18FDABB4}"/>
              </a:ext>
            </a:extLst>
          </p:cNvPr>
          <p:cNvSpPr>
            <a:spLocks noGrp="1"/>
          </p:cNvSpPr>
          <p:nvPr>
            <p:ph type="ftr" sz="quarter" idx="11"/>
          </p:nvPr>
        </p:nvSpPr>
        <p:spPr/>
        <p:txBody>
          <a:bodyPr/>
          <a:lstStyle/>
          <a:p>
            <a:pPr defTabSz="457189"/>
            <a:r>
              <a:rPr lang="it-IT"/>
              <a:t>Lessons from HL-LHC for future projects - B. Di Girolamo</a:t>
            </a:r>
            <a:endParaRPr lang="en-GB" dirty="0"/>
          </a:p>
        </p:txBody>
      </p:sp>
      <p:sp>
        <p:nvSpPr>
          <p:cNvPr id="6" name="Slide Number Placeholder 5">
            <a:extLst>
              <a:ext uri="{FF2B5EF4-FFF2-40B4-BE49-F238E27FC236}">
                <a16:creationId xmlns:a16="http://schemas.microsoft.com/office/drawing/2014/main" id="{727E89A3-454D-7A3A-919F-DDD849808468}"/>
              </a:ext>
            </a:extLst>
          </p:cNvPr>
          <p:cNvSpPr>
            <a:spLocks noGrp="1"/>
          </p:cNvSpPr>
          <p:nvPr>
            <p:ph type="sldNum" sz="quarter" idx="4"/>
          </p:nvPr>
        </p:nvSpPr>
        <p:spPr>
          <a:xfrm>
            <a:off x="11712624" y="6464853"/>
            <a:ext cx="365760" cy="365760"/>
          </a:xfrm>
          <a:prstGeom prst="ellipse">
            <a:avLst/>
          </a:prstGeom>
          <a:solidFill>
            <a:srgbClr val="1D1D1D">
              <a:alpha val="70000"/>
            </a:srgbClr>
          </a:solidFill>
        </p:spPr>
        <p:txBody>
          <a:bodyPr vert="horz" lIns="18288" tIns="45720" rIns="18288" bIns="45720" rtlCol="0" anchor="ctr">
            <a:noAutofit/>
          </a:bodyPr>
          <a:lstStyle>
            <a:defPPr>
              <a:defRPr lang="en-US"/>
            </a:defPPr>
            <a:lvl1pPr marL="0" algn="ctr" defTabSz="914400" rtl="0" eaLnBrk="1" latinLnBrk="0" hangingPunct="1">
              <a:defRPr sz="1400" kern="1200" spc="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189"/>
            <a:fld id="{BFDCA1C4-9514-7B4F-976F-D92F7E296653}" type="slidenum">
              <a:rPr lang="fr-FR" smtClean="0"/>
              <a:pPr defTabSz="457189"/>
              <a:t>30</a:t>
            </a:fld>
            <a:endParaRPr lang="fr-FR" dirty="0"/>
          </a:p>
        </p:txBody>
      </p:sp>
      <p:cxnSp>
        <p:nvCxnSpPr>
          <p:cNvPr id="8" name="Straight Connector 7">
            <a:extLst>
              <a:ext uri="{FF2B5EF4-FFF2-40B4-BE49-F238E27FC236}">
                <a16:creationId xmlns:a16="http://schemas.microsoft.com/office/drawing/2014/main" id="{F6550508-6872-FDFE-11F7-89CAC10780E0}"/>
              </a:ext>
            </a:extLst>
          </p:cNvPr>
          <p:cNvCxnSpPr>
            <a:cxnSpLocks/>
          </p:cNvCxnSpPr>
          <p:nvPr/>
        </p:nvCxnSpPr>
        <p:spPr>
          <a:xfrm>
            <a:off x="1848166" y="3645024"/>
            <a:ext cx="9631424"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92889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and white diagram with red text&#10;&#10;Description automatically generated">
            <a:extLst>
              <a:ext uri="{FF2B5EF4-FFF2-40B4-BE49-F238E27FC236}">
                <a16:creationId xmlns:a16="http://schemas.microsoft.com/office/drawing/2014/main" id="{258FCFA9-A9F2-9070-0F5C-99D219765342}"/>
              </a:ext>
            </a:extLst>
          </p:cNvPr>
          <p:cNvPicPr>
            <a:picLocks noChangeAspect="1"/>
          </p:cNvPicPr>
          <p:nvPr/>
        </p:nvPicPr>
        <p:blipFill>
          <a:blip r:embed="rId3"/>
          <a:stretch>
            <a:fillRect/>
          </a:stretch>
        </p:blipFill>
        <p:spPr>
          <a:xfrm>
            <a:off x="431950" y="108276"/>
            <a:ext cx="11492158" cy="5754771"/>
          </a:xfrm>
          <a:prstGeom prst="rect">
            <a:avLst/>
          </a:prstGeom>
        </p:spPr>
      </p:pic>
      <p:cxnSp>
        <p:nvCxnSpPr>
          <p:cNvPr id="8" name="Straight Connector 7">
            <a:extLst>
              <a:ext uri="{FF2B5EF4-FFF2-40B4-BE49-F238E27FC236}">
                <a16:creationId xmlns:a16="http://schemas.microsoft.com/office/drawing/2014/main" id="{F5BA8BA4-7503-7E47-A7A9-F205AA4064AB}"/>
              </a:ext>
            </a:extLst>
          </p:cNvPr>
          <p:cNvCxnSpPr/>
          <p:nvPr/>
        </p:nvCxnSpPr>
        <p:spPr>
          <a:xfrm>
            <a:off x="7968208" y="836712"/>
            <a:ext cx="0" cy="4800533"/>
          </a:xfrm>
          <a:prstGeom prst="line">
            <a:avLst/>
          </a:prstGeom>
        </p:spPr>
        <p:style>
          <a:lnRef idx="3">
            <a:schemeClr val="accent3"/>
          </a:lnRef>
          <a:fillRef idx="0">
            <a:schemeClr val="accent3"/>
          </a:fillRef>
          <a:effectRef idx="2">
            <a:schemeClr val="accent3"/>
          </a:effectRef>
          <a:fontRef idx="minor">
            <a:schemeClr val="tx1"/>
          </a:fontRef>
        </p:style>
      </p:cxnSp>
      <p:sp>
        <p:nvSpPr>
          <p:cNvPr id="9" name="TextBox 8">
            <a:extLst>
              <a:ext uri="{FF2B5EF4-FFF2-40B4-BE49-F238E27FC236}">
                <a16:creationId xmlns:a16="http://schemas.microsoft.com/office/drawing/2014/main" id="{F4A4260F-2E52-9A49-8085-BDB8E94055F2}"/>
              </a:ext>
            </a:extLst>
          </p:cNvPr>
          <p:cNvSpPr txBox="1"/>
          <p:nvPr/>
        </p:nvSpPr>
        <p:spPr>
          <a:xfrm flipH="1">
            <a:off x="5927983" y="4431886"/>
            <a:ext cx="2688297" cy="4205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dirty="0">
                <a:ln>
                  <a:noFill/>
                </a:ln>
                <a:solidFill>
                  <a:srgbClr val="C00000"/>
                </a:solidFill>
                <a:effectLst/>
                <a:uLnTx/>
                <a:uFillTx/>
                <a:latin typeface="Calibri" panose="020F0502020204030204" pitchFamily="34" charset="0"/>
                <a:cs typeface="Calibri" panose="020F0502020204030204" pitchFamily="34" charset="0"/>
              </a:rPr>
              <a:t>Run3  operation</a:t>
            </a:r>
          </a:p>
        </p:txBody>
      </p:sp>
      <p:sp>
        <p:nvSpPr>
          <p:cNvPr id="15" name="Slide Number Placeholder 3">
            <a:extLst>
              <a:ext uri="{FF2B5EF4-FFF2-40B4-BE49-F238E27FC236}">
                <a16:creationId xmlns:a16="http://schemas.microsoft.com/office/drawing/2014/main" id="{301163C2-1C1A-7143-BBAA-83E2121358A2}"/>
              </a:ext>
            </a:extLst>
          </p:cNvPr>
          <p:cNvSpPr>
            <a:spLocks noGrp="1"/>
          </p:cNvSpPr>
          <p:nvPr>
            <p:ph type="sldNum" sz="quarter" idx="12"/>
          </p:nvPr>
        </p:nvSpPr>
        <p:spPr>
          <a:xfrm>
            <a:off x="11582400" y="6356350"/>
            <a:ext cx="480000" cy="360000"/>
          </a:xfrm>
          <a:prstGeom prst="rect">
            <a:avLst/>
          </a:prstGeom>
        </p:spPr>
        <p:txBody>
          <a:bodyPr vert="horz" lIns="0" tIns="0" rIns="0" bIns="0" rtlCol="0" anchor="b"/>
          <a:lstStyle>
            <a:defPPr>
              <a:defRPr lang="en-US"/>
            </a:defPPr>
            <a:lvl1pPr marL="0" algn="r" defTabSz="914400" rtl="0" eaLnBrk="1" latinLnBrk="0" hangingPunct="1">
              <a:defRPr sz="12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lang="fr-FR" smtClean="0"/>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fr-FR" sz="1200" b="0" i="0" u="none" strike="noStrike" kern="1200" cap="none" spc="0" normalizeH="0" baseline="0" noProof="0" dirty="0">
              <a:ln>
                <a:noFill/>
              </a:ln>
              <a:solidFill>
                <a:srgbClr val="64BCD9"/>
              </a:solidFill>
              <a:effectLst/>
              <a:uLnTx/>
              <a:uFillTx/>
              <a:latin typeface="Arial"/>
              <a:ea typeface="+mn-ea"/>
              <a:cs typeface="+mn-cs"/>
            </a:endParaRPr>
          </a:p>
        </p:txBody>
      </p:sp>
      <p:sp>
        <p:nvSpPr>
          <p:cNvPr id="3" name="TextBox 2">
            <a:extLst>
              <a:ext uri="{FF2B5EF4-FFF2-40B4-BE49-F238E27FC236}">
                <a16:creationId xmlns:a16="http://schemas.microsoft.com/office/drawing/2014/main" id="{5BA297DD-3F8D-EC40-958F-5D0D26D79097}"/>
              </a:ext>
            </a:extLst>
          </p:cNvPr>
          <p:cNvSpPr txBox="1"/>
          <p:nvPr/>
        </p:nvSpPr>
        <p:spPr>
          <a:xfrm>
            <a:off x="3215680" y="1009134"/>
            <a:ext cx="1267014" cy="523220"/>
          </a:xfrm>
          <a:prstGeom prst="rect">
            <a:avLst/>
          </a:prstGeom>
          <a:noFill/>
        </p:spPr>
        <p:txBody>
          <a:bodyPr wrap="none" rtlCol="0">
            <a:spAutoFit/>
          </a:bodyPr>
          <a:lstStyle/>
          <a:p>
            <a:r>
              <a:rPr lang="en-US" sz="1400" dirty="0">
                <a:solidFill>
                  <a:srgbClr val="00B050"/>
                </a:solidFill>
                <a:latin typeface="Calibri" panose="020F0502020204030204" pitchFamily="34" charset="0"/>
                <a:cs typeface="Calibri" panose="020F0502020204030204" pitchFamily="34" charset="0"/>
              </a:rPr>
              <a:t>Approval of </a:t>
            </a:r>
          </a:p>
          <a:p>
            <a:r>
              <a:rPr lang="en-US" sz="1400" dirty="0">
                <a:solidFill>
                  <a:srgbClr val="00B050"/>
                </a:solidFill>
                <a:latin typeface="Calibri" panose="020F0502020204030204" pitchFamily="34" charset="0"/>
                <a:cs typeface="Calibri" panose="020F0502020204030204" pitchFamily="34" charset="0"/>
              </a:rPr>
              <a:t>HL-LHC Project</a:t>
            </a:r>
          </a:p>
        </p:txBody>
      </p:sp>
      <p:cxnSp>
        <p:nvCxnSpPr>
          <p:cNvPr id="13" name="Straight Connector 12">
            <a:extLst>
              <a:ext uri="{FF2B5EF4-FFF2-40B4-BE49-F238E27FC236}">
                <a16:creationId xmlns:a16="http://schemas.microsoft.com/office/drawing/2014/main" id="{8707762C-DF95-8B45-8F7B-44D0AF5B9EFA}"/>
              </a:ext>
            </a:extLst>
          </p:cNvPr>
          <p:cNvCxnSpPr/>
          <p:nvPr/>
        </p:nvCxnSpPr>
        <p:spPr>
          <a:xfrm>
            <a:off x="3143672" y="913123"/>
            <a:ext cx="0" cy="4800533"/>
          </a:xfrm>
          <a:prstGeom prst="line">
            <a:avLst/>
          </a:prstGeom>
          <a:ln>
            <a:solidFill>
              <a:srgbClr val="00B050"/>
            </a:solidFill>
          </a:ln>
        </p:spPr>
        <p:style>
          <a:lnRef idx="3">
            <a:schemeClr val="accent3"/>
          </a:lnRef>
          <a:fillRef idx="0">
            <a:schemeClr val="accent3"/>
          </a:fillRef>
          <a:effectRef idx="2">
            <a:schemeClr val="accent3"/>
          </a:effectRef>
          <a:fontRef idx="minor">
            <a:schemeClr val="tx1"/>
          </a:fontRef>
        </p:style>
      </p:cxnSp>
      <p:cxnSp>
        <p:nvCxnSpPr>
          <p:cNvPr id="14" name="Straight Connector 13">
            <a:extLst>
              <a:ext uri="{FF2B5EF4-FFF2-40B4-BE49-F238E27FC236}">
                <a16:creationId xmlns:a16="http://schemas.microsoft.com/office/drawing/2014/main" id="{DE5083B5-70E5-7E44-8353-87021E97C7BF}"/>
              </a:ext>
            </a:extLst>
          </p:cNvPr>
          <p:cNvCxnSpPr/>
          <p:nvPr/>
        </p:nvCxnSpPr>
        <p:spPr>
          <a:xfrm>
            <a:off x="779806" y="919456"/>
            <a:ext cx="0" cy="4800533"/>
          </a:xfrm>
          <a:prstGeom prst="line">
            <a:avLst/>
          </a:prstGeom>
          <a:ln>
            <a:solidFill>
              <a:srgbClr val="0070C0"/>
            </a:solidFill>
          </a:ln>
        </p:spPr>
        <p:style>
          <a:lnRef idx="3">
            <a:schemeClr val="accent3"/>
          </a:lnRef>
          <a:fillRef idx="0">
            <a:schemeClr val="accent3"/>
          </a:fillRef>
          <a:effectRef idx="2">
            <a:schemeClr val="accent3"/>
          </a:effectRef>
          <a:fontRef idx="minor">
            <a:schemeClr val="tx1"/>
          </a:fontRef>
        </p:style>
      </p:cxnSp>
      <p:sp>
        <p:nvSpPr>
          <p:cNvPr id="17" name="TextBox 16">
            <a:extLst>
              <a:ext uri="{FF2B5EF4-FFF2-40B4-BE49-F238E27FC236}">
                <a16:creationId xmlns:a16="http://schemas.microsoft.com/office/drawing/2014/main" id="{3CF64E8C-560F-6840-BCF9-F089A648EB5D}"/>
              </a:ext>
            </a:extLst>
          </p:cNvPr>
          <p:cNvSpPr txBox="1"/>
          <p:nvPr/>
        </p:nvSpPr>
        <p:spPr>
          <a:xfrm>
            <a:off x="755806" y="1035556"/>
            <a:ext cx="1499128" cy="523220"/>
          </a:xfrm>
          <a:prstGeom prst="rect">
            <a:avLst/>
          </a:prstGeom>
          <a:noFill/>
        </p:spPr>
        <p:txBody>
          <a:bodyPr wrap="none" rtlCol="0">
            <a:spAutoFit/>
          </a:bodyPr>
          <a:lstStyle/>
          <a:p>
            <a:r>
              <a:rPr lang="en-US" sz="1400" dirty="0">
                <a:solidFill>
                  <a:srgbClr val="0070C0"/>
                </a:solidFill>
                <a:latin typeface="Calibri" panose="020F0502020204030204" pitchFamily="34" charset="0"/>
                <a:cs typeface="Calibri" panose="020F0502020204030204" pitchFamily="34" charset="0"/>
              </a:rPr>
              <a:t>EU funded </a:t>
            </a:r>
            <a:r>
              <a:rPr lang="en-US" sz="1400" dirty="0" err="1">
                <a:solidFill>
                  <a:srgbClr val="0070C0"/>
                </a:solidFill>
                <a:latin typeface="Calibri" panose="020F0502020204030204" pitchFamily="34" charset="0"/>
                <a:cs typeface="Calibri" panose="020F0502020204030204" pitchFamily="34" charset="0"/>
              </a:rPr>
              <a:t>HiLumi</a:t>
            </a:r>
            <a:endParaRPr lang="en-US" sz="1400" dirty="0">
              <a:solidFill>
                <a:srgbClr val="0070C0"/>
              </a:solidFill>
              <a:latin typeface="Calibri" panose="020F0502020204030204" pitchFamily="34" charset="0"/>
              <a:cs typeface="Calibri" panose="020F0502020204030204" pitchFamily="34" charset="0"/>
            </a:endParaRPr>
          </a:p>
          <a:p>
            <a:r>
              <a:rPr lang="en-US" sz="1400" dirty="0">
                <a:solidFill>
                  <a:srgbClr val="0070C0"/>
                </a:solidFill>
                <a:latin typeface="Calibri" panose="020F0502020204030204" pitchFamily="34" charset="0"/>
                <a:cs typeface="Calibri" panose="020F0502020204030204" pitchFamily="34" charset="0"/>
              </a:rPr>
              <a:t>Design Study</a:t>
            </a:r>
          </a:p>
        </p:txBody>
      </p:sp>
      <p:cxnSp>
        <p:nvCxnSpPr>
          <p:cNvPr id="12" name="Straight Connector 11">
            <a:extLst>
              <a:ext uri="{FF2B5EF4-FFF2-40B4-BE49-F238E27FC236}">
                <a16:creationId xmlns:a16="http://schemas.microsoft.com/office/drawing/2014/main" id="{C78A5286-010B-1769-01C5-3699D371A185}"/>
              </a:ext>
            </a:extLst>
          </p:cNvPr>
          <p:cNvCxnSpPr/>
          <p:nvPr/>
        </p:nvCxnSpPr>
        <p:spPr>
          <a:xfrm>
            <a:off x="10516478" y="913122"/>
            <a:ext cx="0" cy="4800533"/>
          </a:xfrm>
          <a:prstGeom prst="line">
            <a:avLst/>
          </a:prstGeom>
          <a:ln>
            <a:solidFill>
              <a:srgbClr val="00B050"/>
            </a:solidFill>
          </a:ln>
        </p:spPr>
        <p:style>
          <a:lnRef idx="3">
            <a:schemeClr val="accent3"/>
          </a:lnRef>
          <a:fillRef idx="0">
            <a:schemeClr val="accent3"/>
          </a:fillRef>
          <a:effectRef idx="2">
            <a:schemeClr val="accent3"/>
          </a:effectRef>
          <a:fontRef idx="minor">
            <a:schemeClr val="tx1"/>
          </a:fontRef>
        </p:style>
      </p:cxnSp>
      <p:sp>
        <p:nvSpPr>
          <p:cNvPr id="19" name="TextBox 18">
            <a:extLst>
              <a:ext uri="{FF2B5EF4-FFF2-40B4-BE49-F238E27FC236}">
                <a16:creationId xmlns:a16="http://schemas.microsoft.com/office/drawing/2014/main" id="{E255E500-5337-36D8-0F0C-9284763BA859}"/>
              </a:ext>
            </a:extLst>
          </p:cNvPr>
          <p:cNvSpPr txBox="1"/>
          <p:nvPr/>
        </p:nvSpPr>
        <p:spPr>
          <a:xfrm>
            <a:off x="10539296" y="1143277"/>
            <a:ext cx="1488997" cy="307777"/>
          </a:xfrm>
          <a:prstGeom prst="rect">
            <a:avLst/>
          </a:prstGeom>
          <a:noFill/>
        </p:spPr>
        <p:txBody>
          <a:bodyPr wrap="none" rtlCol="0">
            <a:spAutoFit/>
          </a:bodyPr>
          <a:lstStyle/>
          <a:p>
            <a:r>
              <a:rPr lang="en-US" sz="1400" dirty="0">
                <a:solidFill>
                  <a:srgbClr val="00B050"/>
                </a:solidFill>
                <a:latin typeface="Calibri" panose="020F0502020204030204" pitchFamily="34" charset="0"/>
                <a:cs typeface="Calibri" panose="020F0502020204030204" pitchFamily="34" charset="0"/>
              </a:rPr>
              <a:t>HL-LHC Operation</a:t>
            </a:r>
          </a:p>
        </p:txBody>
      </p:sp>
      <p:sp>
        <p:nvSpPr>
          <p:cNvPr id="20" name="TextBox 19">
            <a:extLst>
              <a:ext uri="{FF2B5EF4-FFF2-40B4-BE49-F238E27FC236}">
                <a16:creationId xmlns:a16="http://schemas.microsoft.com/office/drawing/2014/main" id="{3FCCAFDC-7348-9D64-DA21-8B969B49F8B8}"/>
              </a:ext>
            </a:extLst>
          </p:cNvPr>
          <p:cNvSpPr txBox="1"/>
          <p:nvPr/>
        </p:nvSpPr>
        <p:spPr>
          <a:xfrm>
            <a:off x="6529197" y="1124502"/>
            <a:ext cx="1079013" cy="307777"/>
          </a:xfrm>
          <a:prstGeom prst="rect">
            <a:avLst/>
          </a:prstGeom>
          <a:noFill/>
        </p:spPr>
        <p:txBody>
          <a:bodyPr wrap="none" rtlCol="0">
            <a:spAutoFit/>
          </a:bodyPr>
          <a:lstStyle/>
          <a:p>
            <a:r>
              <a:rPr lang="en-US" sz="1400" dirty="0">
                <a:solidFill>
                  <a:srgbClr val="FF0000"/>
                </a:solidFill>
                <a:latin typeface="Calibri" panose="020F0502020204030204" pitchFamily="34" charset="0"/>
                <a:cs typeface="Calibri" panose="020F0502020204030204" pitchFamily="34" charset="0"/>
              </a:rPr>
              <a:t>We are here</a:t>
            </a:r>
          </a:p>
        </p:txBody>
      </p:sp>
      <p:sp>
        <p:nvSpPr>
          <p:cNvPr id="4" name="TextBox 3">
            <a:extLst>
              <a:ext uri="{FF2B5EF4-FFF2-40B4-BE49-F238E27FC236}">
                <a16:creationId xmlns:a16="http://schemas.microsoft.com/office/drawing/2014/main" id="{24015367-E080-326B-FAC4-2D113B61A3C4}"/>
              </a:ext>
            </a:extLst>
          </p:cNvPr>
          <p:cNvSpPr txBox="1"/>
          <p:nvPr/>
        </p:nvSpPr>
        <p:spPr>
          <a:xfrm>
            <a:off x="237229" y="5027006"/>
            <a:ext cx="11716218" cy="143116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342900" lvl="0" indent="-342900" algn="ctr">
              <a:spcAft>
                <a:spcPts val="600"/>
              </a:spcAft>
              <a:buFont typeface="Wingdings" pitchFamily="2" charset="2"/>
              <a:buChar char="è"/>
              <a:defRPr/>
            </a:pPr>
            <a:endParaRPr lang="en-US" b="1" dirty="0">
              <a:solidFill>
                <a:srgbClr val="00B050"/>
              </a:solidFill>
              <a:latin typeface="Calibri" panose="020F0502020204030204" pitchFamily="34" charset="0"/>
              <a:cs typeface="Calibri" panose="020F0502020204030204" pitchFamily="34" charset="0"/>
              <a:sym typeface="Wingdings" pitchFamily="2" charset="2"/>
            </a:endParaRPr>
          </a:p>
          <a:p>
            <a:pPr marL="342900" lvl="0" indent="-342900" algn="ctr">
              <a:spcAft>
                <a:spcPts val="600"/>
              </a:spcAft>
              <a:buFont typeface="Wingdings" pitchFamily="2" charset="2"/>
              <a:buChar char="è"/>
              <a:defRPr/>
            </a:pPr>
            <a:r>
              <a:rPr lang="en-US" b="1" dirty="0">
                <a:solidFill>
                  <a:srgbClr val="00B050"/>
                </a:solidFill>
                <a:latin typeface="Calibri" panose="020F0502020204030204" pitchFamily="34" charset="0"/>
                <a:cs typeface="Calibri" panose="020F0502020204030204" pitchFamily="34" charset="0"/>
                <a:sym typeface="Wingdings" pitchFamily="2" charset="2"/>
              </a:rPr>
              <a:t>~1 year until start of Long Shutdown 3</a:t>
            </a:r>
          </a:p>
          <a:p>
            <a:pPr marL="342900" lvl="0" indent="-342900" algn="ctr">
              <a:spcAft>
                <a:spcPts val="600"/>
              </a:spcAft>
              <a:buFont typeface="Wingdings" pitchFamily="2" charset="2"/>
              <a:buChar char="è"/>
              <a:defRPr/>
            </a:pPr>
            <a:r>
              <a:rPr lang="en-US" b="1" dirty="0">
                <a:solidFill>
                  <a:srgbClr val="00B050"/>
                </a:solidFill>
                <a:latin typeface="Calibri" panose="020F0502020204030204" pitchFamily="34" charset="0"/>
                <a:cs typeface="Calibri" panose="020F0502020204030204" pitchFamily="34" charset="0"/>
                <a:sym typeface="Wingdings" pitchFamily="2" charset="2"/>
              </a:rPr>
              <a:t>&gt; 80% of the project budget of ~1.2 BCHF already committed</a:t>
            </a:r>
          </a:p>
          <a:p>
            <a:pPr marL="342900" lvl="0" indent="-342900" algn="ctr">
              <a:spcAft>
                <a:spcPts val="600"/>
              </a:spcAft>
              <a:buFont typeface="Wingdings" pitchFamily="2" charset="2"/>
              <a:buChar char="è"/>
              <a:defRPr/>
            </a:pPr>
            <a:r>
              <a:rPr lang="en-US" b="1" dirty="0">
                <a:solidFill>
                  <a:srgbClr val="00B050"/>
                </a:solidFill>
                <a:latin typeface="Calibri" panose="020F0502020204030204" pitchFamily="34" charset="0"/>
                <a:cs typeface="Calibri" panose="020F0502020204030204" pitchFamily="34" charset="0"/>
                <a:sym typeface="Wingdings" pitchFamily="2" charset="2"/>
              </a:rPr>
              <a:t>The project is ready for installation start in mid 2026!</a:t>
            </a:r>
          </a:p>
        </p:txBody>
      </p:sp>
      <p:sp>
        <p:nvSpPr>
          <p:cNvPr id="2" name="Footer Placeholder 1">
            <a:extLst>
              <a:ext uri="{FF2B5EF4-FFF2-40B4-BE49-F238E27FC236}">
                <a16:creationId xmlns:a16="http://schemas.microsoft.com/office/drawing/2014/main" id="{507F5FFF-E3A7-C733-3458-0915CAFC3123}"/>
              </a:ext>
            </a:extLst>
          </p:cNvPr>
          <p:cNvSpPr>
            <a:spLocks noGrp="1"/>
          </p:cNvSpPr>
          <p:nvPr>
            <p:ph type="ftr" sz="quarter" idx="11"/>
          </p:nvPr>
        </p:nvSpPr>
        <p:spPr/>
        <p:txBody>
          <a:bodyPr/>
          <a:lstStyle/>
          <a:p>
            <a:r>
              <a:rPr lang="en-GB" noProof="0"/>
              <a:t>Lessons from HL-LHC for future projects - B. Di Girolamo</a:t>
            </a:r>
          </a:p>
        </p:txBody>
      </p:sp>
    </p:spTree>
    <p:extLst>
      <p:ext uri="{BB962C8B-B14F-4D97-AF65-F5344CB8AC3E}">
        <p14:creationId xmlns:p14="http://schemas.microsoft.com/office/powerpoint/2010/main" val="2822920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childTnLst>
                          </p:cTn>
                        </p:par>
                        <p:par>
                          <p:cTn id="21" fill="hold">
                            <p:stCondLst>
                              <p:cond delay="2000"/>
                            </p:stCondLst>
                            <p:childTnLst>
                              <p:par>
                                <p:cTn id="22" presetID="9" presetClass="entr" presetSubtype="0"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dissolve">
                                      <p:cBhvr>
                                        <p:cTn id="24" dur="500"/>
                                        <p:tgtEl>
                                          <p:spTgt spid="17"/>
                                        </p:tgtEl>
                                      </p:cBhvr>
                                    </p:animEffect>
                                  </p:childTnLst>
                                </p:cTn>
                              </p:par>
                            </p:childTnLst>
                          </p:cTn>
                        </p:par>
                        <p:par>
                          <p:cTn id="25" fill="hold">
                            <p:stCondLst>
                              <p:cond delay="2500"/>
                            </p:stCondLst>
                            <p:childTnLst>
                              <p:par>
                                <p:cTn id="26" presetID="26" presetClass="entr" presetSubtype="0"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80">
                                          <p:stCondLst>
                                            <p:cond delay="0"/>
                                          </p:stCondLst>
                                        </p:cTn>
                                        <p:tgtEl>
                                          <p:spTgt spid="13"/>
                                        </p:tgtEl>
                                      </p:cBhvr>
                                    </p:animEffect>
                                    <p:anim calcmode="lin" valueType="num">
                                      <p:cBhvr>
                                        <p:cTn id="29"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4" dur="26">
                                          <p:stCondLst>
                                            <p:cond delay="650"/>
                                          </p:stCondLst>
                                        </p:cTn>
                                        <p:tgtEl>
                                          <p:spTgt spid="13"/>
                                        </p:tgtEl>
                                      </p:cBhvr>
                                      <p:to x="100000" y="60000"/>
                                    </p:animScale>
                                    <p:animScale>
                                      <p:cBhvr>
                                        <p:cTn id="35" dur="166" decel="50000">
                                          <p:stCondLst>
                                            <p:cond delay="676"/>
                                          </p:stCondLst>
                                        </p:cTn>
                                        <p:tgtEl>
                                          <p:spTgt spid="13"/>
                                        </p:tgtEl>
                                      </p:cBhvr>
                                      <p:to x="100000" y="100000"/>
                                    </p:animScale>
                                    <p:animScale>
                                      <p:cBhvr>
                                        <p:cTn id="36" dur="26">
                                          <p:stCondLst>
                                            <p:cond delay="1312"/>
                                          </p:stCondLst>
                                        </p:cTn>
                                        <p:tgtEl>
                                          <p:spTgt spid="13"/>
                                        </p:tgtEl>
                                      </p:cBhvr>
                                      <p:to x="100000" y="80000"/>
                                    </p:animScale>
                                    <p:animScale>
                                      <p:cBhvr>
                                        <p:cTn id="37" dur="166" decel="50000">
                                          <p:stCondLst>
                                            <p:cond delay="1338"/>
                                          </p:stCondLst>
                                        </p:cTn>
                                        <p:tgtEl>
                                          <p:spTgt spid="13"/>
                                        </p:tgtEl>
                                      </p:cBhvr>
                                      <p:to x="100000" y="100000"/>
                                    </p:animScale>
                                    <p:animScale>
                                      <p:cBhvr>
                                        <p:cTn id="38" dur="26">
                                          <p:stCondLst>
                                            <p:cond delay="1642"/>
                                          </p:stCondLst>
                                        </p:cTn>
                                        <p:tgtEl>
                                          <p:spTgt spid="13"/>
                                        </p:tgtEl>
                                      </p:cBhvr>
                                      <p:to x="100000" y="90000"/>
                                    </p:animScale>
                                    <p:animScale>
                                      <p:cBhvr>
                                        <p:cTn id="39" dur="166" decel="50000">
                                          <p:stCondLst>
                                            <p:cond delay="1668"/>
                                          </p:stCondLst>
                                        </p:cTn>
                                        <p:tgtEl>
                                          <p:spTgt spid="13"/>
                                        </p:tgtEl>
                                      </p:cBhvr>
                                      <p:to x="100000" y="100000"/>
                                    </p:animScale>
                                    <p:animScale>
                                      <p:cBhvr>
                                        <p:cTn id="40" dur="26">
                                          <p:stCondLst>
                                            <p:cond delay="1808"/>
                                          </p:stCondLst>
                                        </p:cTn>
                                        <p:tgtEl>
                                          <p:spTgt spid="13"/>
                                        </p:tgtEl>
                                      </p:cBhvr>
                                      <p:to x="100000" y="95000"/>
                                    </p:animScale>
                                    <p:animScale>
                                      <p:cBhvr>
                                        <p:cTn id="41" dur="166" decel="50000">
                                          <p:stCondLst>
                                            <p:cond delay="1834"/>
                                          </p:stCondLst>
                                        </p:cTn>
                                        <p:tgtEl>
                                          <p:spTgt spid="13"/>
                                        </p:tgtEl>
                                      </p:cBhvr>
                                      <p:to x="100000" y="100000"/>
                                    </p:animScale>
                                  </p:childTnLst>
                                </p:cTn>
                              </p:par>
                            </p:childTnLst>
                          </p:cTn>
                        </p:par>
                        <p:par>
                          <p:cTn id="42" fill="hold">
                            <p:stCondLst>
                              <p:cond delay="4500"/>
                            </p:stCondLst>
                            <p:childTnLst>
                              <p:par>
                                <p:cTn id="43" presetID="9" presetClass="entr" presetSubtype="0" fill="hold" grpId="0" nodeType="after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dissolve">
                                      <p:cBhvr>
                                        <p:cTn id="45" dur="500"/>
                                        <p:tgtEl>
                                          <p:spTgt spid="3"/>
                                        </p:tgtEl>
                                      </p:cBhvr>
                                    </p:animEffect>
                                  </p:childTnLst>
                                </p:cTn>
                              </p:par>
                            </p:childTnLst>
                          </p:cTn>
                        </p:par>
                        <p:par>
                          <p:cTn id="46" fill="hold">
                            <p:stCondLst>
                              <p:cond delay="5000"/>
                            </p:stCondLst>
                            <p:childTnLst>
                              <p:par>
                                <p:cTn id="47" presetID="26" presetClass="entr" presetSubtype="0" fill="hold"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down)">
                                      <p:cBhvr>
                                        <p:cTn id="49" dur="580">
                                          <p:stCondLst>
                                            <p:cond delay="0"/>
                                          </p:stCondLst>
                                        </p:cTn>
                                        <p:tgtEl>
                                          <p:spTgt spid="8"/>
                                        </p:tgtEl>
                                      </p:cBhvr>
                                    </p:animEffect>
                                    <p:anim calcmode="lin" valueType="num">
                                      <p:cBhvr>
                                        <p:cTn id="5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55" dur="26">
                                          <p:stCondLst>
                                            <p:cond delay="650"/>
                                          </p:stCondLst>
                                        </p:cTn>
                                        <p:tgtEl>
                                          <p:spTgt spid="8"/>
                                        </p:tgtEl>
                                      </p:cBhvr>
                                      <p:to x="100000" y="60000"/>
                                    </p:animScale>
                                    <p:animScale>
                                      <p:cBhvr>
                                        <p:cTn id="56" dur="166" decel="50000">
                                          <p:stCondLst>
                                            <p:cond delay="676"/>
                                          </p:stCondLst>
                                        </p:cTn>
                                        <p:tgtEl>
                                          <p:spTgt spid="8"/>
                                        </p:tgtEl>
                                      </p:cBhvr>
                                      <p:to x="100000" y="100000"/>
                                    </p:animScale>
                                    <p:animScale>
                                      <p:cBhvr>
                                        <p:cTn id="57" dur="26">
                                          <p:stCondLst>
                                            <p:cond delay="1312"/>
                                          </p:stCondLst>
                                        </p:cTn>
                                        <p:tgtEl>
                                          <p:spTgt spid="8"/>
                                        </p:tgtEl>
                                      </p:cBhvr>
                                      <p:to x="100000" y="80000"/>
                                    </p:animScale>
                                    <p:animScale>
                                      <p:cBhvr>
                                        <p:cTn id="58" dur="166" decel="50000">
                                          <p:stCondLst>
                                            <p:cond delay="1338"/>
                                          </p:stCondLst>
                                        </p:cTn>
                                        <p:tgtEl>
                                          <p:spTgt spid="8"/>
                                        </p:tgtEl>
                                      </p:cBhvr>
                                      <p:to x="100000" y="100000"/>
                                    </p:animScale>
                                    <p:animScale>
                                      <p:cBhvr>
                                        <p:cTn id="59" dur="26">
                                          <p:stCondLst>
                                            <p:cond delay="1642"/>
                                          </p:stCondLst>
                                        </p:cTn>
                                        <p:tgtEl>
                                          <p:spTgt spid="8"/>
                                        </p:tgtEl>
                                      </p:cBhvr>
                                      <p:to x="100000" y="90000"/>
                                    </p:animScale>
                                    <p:animScale>
                                      <p:cBhvr>
                                        <p:cTn id="60" dur="166" decel="50000">
                                          <p:stCondLst>
                                            <p:cond delay="1668"/>
                                          </p:stCondLst>
                                        </p:cTn>
                                        <p:tgtEl>
                                          <p:spTgt spid="8"/>
                                        </p:tgtEl>
                                      </p:cBhvr>
                                      <p:to x="100000" y="100000"/>
                                    </p:animScale>
                                    <p:animScale>
                                      <p:cBhvr>
                                        <p:cTn id="61" dur="26">
                                          <p:stCondLst>
                                            <p:cond delay="1808"/>
                                          </p:stCondLst>
                                        </p:cTn>
                                        <p:tgtEl>
                                          <p:spTgt spid="8"/>
                                        </p:tgtEl>
                                      </p:cBhvr>
                                      <p:to x="100000" y="95000"/>
                                    </p:animScale>
                                    <p:animScale>
                                      <p:cBhvr>
                                        <p:cTn id="62" dur="166" decel="50000">
                                          <p:stCondLst>
                                            <p:cond delay="1834"/>
                                          </p:stCondLst>
                                        </p:cTn>
                                        <p:tgtEl>
                                          <p:spTgt spid="8"/>
                                        </p:tgtEl>
                                      </p:cBhvr>
                                      <p:to x="100000" y="100000"/>
                                    </p:animScale>
                                  </p:childTnLst>
                                </p:cTn>
                              </p:par>
                            </p:childTnLst>
                          </p:cTn>
                        </p:par>
                        <p:par>
                          <p:cTn id="63" fill="hold">
                            <p:stCondLst>
                              <p:cond delay="7000"/>
                            </p:stCondLst>
                            <p:childTnLst>
                              <p:par>
                                <p:cTn id="64" presetID="9" presetClass="entr" presetSubtype="0" fill="hold" grpId="0" nodeType="after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dissolve">
                                      <p:cBhvr>
                                        <p:cTn id="66" dur="500"/>
                                        <p:tgtEl>
                                          <p:spTgt spid="20"/>
                                        </p:tgtEl>
                                      </p:cBhvr>
                                    </p:animEffect>
                                  </p:childTnLst>
                                </p:cTn>
                              </p:par>
                            </p:childTnLst>
                          </p:cTn>
                        </p:par>
                        <p:par>
                          <p:cTn id="67" fill="hold">
                            <p:stCondLst>
                              <p:cond delay="7500"/>
                            </p:stCondLst>
                            <p:childTnLst>
                              <p:par>
                                <p:cTn id="68" presetID="9" presetClass="entr" presetSubtype="0" fill="hold" grpId="0" nodeType="after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dissolve">
                                      <p:cBhvr>
                                        <p:cTn id="70" dur="500"/>
                                        <p:tgtEl>
                                          <p:spTgt spid="9"/>
                                        </p:tgtEl>
                                      </p:cBhvr>
                                    </p:animEffect>
                                  </p:childTnLst>
                                </p:cTn>
                              </p:par>
                            </p:childTnLst>
                          </p:cTn>
                        </p:par>
                        <p:par>
                          <p:cTn id="71" fill="hold">
                            <p:stCondLst>
                              <p:cond delay="8000"/>
                            </p:stCondLst>
                            <p:childTnLst>
                              <p:par>
                                <p:cTn id="72" presetID="26" presetClass="entr" presetSubtype="0" fill="hold" nodeType="after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wipe(down)">
                                      <p:cBhvr>
                                        <p:cTn id="74" dur="580">
                                          <p:stCondLst>
                                            <p:cond delay="0"/>
                                          </p:stCondLst>
                                        </p:cTn>
                                        <p:tgtEl>
                                          <p:spTgt spid="12"/>
                                        </p:tgtEl>
                                      </p:cBhvr>
                                    </p:animEffect>
                                    <p:anim calcmode="lin" valueType="num">
                                      <p:cBhvr>
                                        <p:cTn id="75"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76"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77"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78"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79"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80" dur="26">
                                          <p:stCondLst>
                                            <p:cond delay="650"/>
                                          </p:stCondLst>
                                        </p:cTn>
                                        <p:tgtEl>
                                          <p:spTgt spid="12"/>
                                        </p:tgtEl>
                                      </p:cBhvr>
                                      <p:to x="100000" y="60000"/>
                                    </p:animScale>
                                    <p:animScale>
                                      <p:cBhvr>
                                        <p:cTn id="81" dur="166" decel="50000">
                                          <p:stCondLst>
                                            <p:cond delay="676"/>
                                          </p:stCondLst>
                                        </p:cTn>
                                        <p:tgtEl>
                                          <p:spTgt spid="12"/>
                                        </p:tgtEl>
                                      </p:cBhvr>
                                      <p:to x="100000" y="100000"/>
                                    </p:animScale>
                                    <p:animScale>
                                      <p:cBhvr>
                                        <p:cTn id="82" dur="26">
                                          <p:stCondLst>
                                            <p:cond delay="1312"/>
                                          </p:stCondLst>
                                        </p:cTn>
                                        <p:tgtEl>
                                          <p:spTgt spid="12"/>
                                        </p:tgtEl>
                                      </p:cBhvr>
                                      <p:to x="100000" y="80000"/>
                                    </p:animScale>
                                    <p:animScale>
                                      <p:cBhvr>
                                        <p:cTn id="83" dur="166" decel="50000">
                                          <p:stCondLst>
                                            <p:cond delay="1338"/>
                                          </p:stCondLst>
                                        </p:cTn>
                                        <p:tgtEl>
                                          <p:spTgt spid="12"/>
                                        </p:tgtEl>
                                      </p:cBhvr>
                                      <p:to x="100000" y="100000"/>
                                    </p:animScale>
                                    <p:animScale>
                                      <p:cBhvr>
                                        <p:cTn id="84" dur="26">
                                          <p:stCondLst>
                                            <p:cond delay="1642"/>
                                          </p:stCondLst>
                                        </p:cTn>
                                        <p:tgtEl>
                                          <p:spTgt spid="12"/>
                                        </p:tgtEl>
                                      </p:cBhvr>
                                      <p:to x="100000" y="90000"/>
                                    </p:animScale>
                                    <p:animScale>
                                      <p:cBhvr>
                                        <p:cTn id="85" dur="166" decel="50000">
                                          <p:stCondLst>
                                            <p:cond delay="1668"/>
                                          </p:stCondLst>
                                        </p:cTn>
                                        <p:tgtEl>
                                          <p:spTgt spid="12"/>
                                        </p:tgtEl>
                                      </p:cBhvr>
                                      <p:to x="100000" y="100000"/>
                                    </p:animScale>
                                    <p:animScale>
                                      <p:cBhvr>
                                        <p:cTn id="86" dur="26">
                                          <p:stCondLst>
                                            <p:cond delay="1808"/>
                                          </p:stCondLst>
                                        </p:cTn>
                                        <p:tgtEl>
                                          <p:spTgt spid="12"/>
                                        </p:tgtEl>
                                      </p:cBhvr>
                                      <p:to x="100000" y="95000"/>
                                    </p:animScale>
                                    <p:animScale>
                                      <p:cBhvr>
                                        <p:cTn id="87" dur="166" decel="50000">
                                          <p:stCondLst>
                                            <p:cond delay="1834"/>
                                          </p:stCondLst>
                                        </p:cTn>
                                        <p:tgtEl>
                                          <p:spTgt spid="12"/>
                                        </p:tgtEl>
                                      </p:cBhvr>
                                      <p:to x="100000" y="100000"/>
                                    </p:animScale>
                                  </p:childTnLst>
                                </p:cTn>
                              </p:par>
                            </p:childTnLst>
                          </p:cTn>
                        </p:par>
                        <p:par>
                          <p:cTn id="88" fill="hold">
                            <p:stCondLst>
                              <p:cond delay="10000"/>
                            </p:stCondLst>
                            <p:childTnLst>
                              <p:par>
                                <p:cTn id="89" presetID="9" presetClass="entr" presetSubtype="0" fill="hold" grpId="0" nodeType="afterEffect">
                                  <p:stCondLst>
                                    <p:cond delay="0"/>
                                  </p:stCondLst>
                                  <p:childTnLst>
                                    <p:set>
                                      <p:cBhvr>
                                        <p:cTn id="90" dur="1" fill="hold">
                                          <p:stCondLst>
                                            <p:cond delay="0"/>
                                          </p:stCondLst>
                                        </p:cTn>
                                        <p:tgtEl>
                                          <p:spTgt spid="19"/>
                                        </p:tgtEl>
                                        <p:attrNameLst>
                                          <p:attrName>style.visibility</p:attrName>
                                        </p:attrNameLst>
                                      </p:cBhvr>
                                      <p:to>
                                        <p:strVal val="visible"/>
                                      </p:to>
                                    </p:set>
                                    <p:animEffect transition="in" filter="dissolve">
                                      <p:cBhvr>
                                        <p:cTn id="91" dur="500"/>
                                        <p:tgtEl>
                                          <p:spTgt spid="19"/>
                                        </p:tgtEl>
                                      </p:cBhvr>
                                    </p:animEffect>
                                  </p:childTnLst>
                                </p:cTn>
                              </p:par>
                            </p:childTnLst>
                          </p:cTn>
                        </p:par>
                      </p:childTnLst>
                    </p:cTn>
                  </p:par>
                  <p:par>
                    <p:cTn id="92" fill="hold">
                      <p:stCondLst>
                        <p:cond delay="indefinite"/>
                      </p:stCondLst>
                      <p:childTnLst>
                        <p:par>
                          <p:cTn id="93" fill="hold">
                            <p:stCondLst>
                              <p:cond delay="0"/>
                            </p:stCondLst>
                            <p:childTnLst>
                              <p:par>
                                <p:cTn id="94" presetID="6" presetClass="entr" presetSubtype="16" fill="hold" grpId="0" nodeType="clickEffect">
                                  <p:stCondLst>
                                    <p:cond delay="0"/>
                                  </p:stCondLst>
                                  <p:childTnLst>
                                    <p:set>
                                      <p:cBhvr>
                                        <p:cTn id="95" dur="1" fill="hold">
                                          <p:stCondLst>
                                            <p:cond delay="0"/>
                                          </p:stCondLst>
                                        </p:cTn>
                                        <p:tgtEl>
                                          <p:spTgt spid="4"/>
                                        </p:tgtEl>
                                        <p:attrNameLst>
                                          <p:attrName>style.visibility</p:attrName>
                                        </p:attrNameLst>
                                      </p:cBhvr>
                                      <p:to>
                                        <p:strVal val="visible"/>
                                      </p:to>
                                    </p:set>
                                    <p:animEffect transition="in" filter="circle(in)">
                                      <p:cBhvr>
                                        <p:cTn id="9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P spid="17" grpId="0"/>
      <p:bldP spid="19" grpId="0"/>
      <p:bldP spid="20" grpId="0"/>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8"/>
          <p:cNvSpPr txBox="1">
            <a:spLocks/>
          </p:cNvSpPr>
          <p:nvPr/>
        </p:nvSpPr>
        <p:spPr>
          <a:xfrm>
            <a:off x="2291220" y="116645"/>
            <a:ext cx="6482954" cy="556257"/>
          </a:xfrm>
          <a:prstGeom prst="rect">
            <a:avLst/>
          </a:prstGeom>
        </p:spPr>
        <p:txBody>
          <a:bodyPr>
            <a:normAutofit lnSpcReduction="10000"/>
          </a:bodyPr>
          <a:lstStyle>
            <a:lvl1pPr algn="l" rtl="0" eaLnBrk="0" fontAlgn="base" hangingPunct="0">
              <a:spcBef>
                <a:spcPct val="0"/>
              </a:spcBef>
              <a:spcAft>
                <a:spcPct val="0"/>
              </a:spcAft>
              <a:defRPr sz="4200">
                <a:solidFill>
                  <a:schemeClr val="tx2"/>
                </a:solidFill>
                <a:latin typeface="+mj-lt"/>
                <a:ea typeface="+mj-ea"/>
                <a:cs typeface="ＭＳ Ｐゴシック" charset="0"/>
              </a:defRPr>
            </a:lvl1pPr>
            <a:lvl2pPr algn="l" rtl="0" eaLnBrk="0" fontAlgn="base" hangingPunct="0">
              <a:spcBef>
                <a:spcPct val="0"/>
              </a:spcBef>
              <a:spcAft>
                <a:spcPct val="0"/>
              </a:spcAft>
              <a:defRPr sz="4200">
                <a:solidFill>
                  <a:schemeClr val="tx2"/>
                </a:solidFill>
                <a:latin typeface="Garamond" charset="0"/>
                <a:ea typeface="ＭＳ Ｐゴシック" charset="0"/>
                <a:cs typeface="ＭＳ Ｐゴシック" charset="0"/>
              </a:defRPr>
            </a:lvl2pPr>
            <a:lvl3pPr algn="l" rtl="0" eaLnBrk="0" fontAlgn="base" hangingPunct="0">
              <a:spcBef>
                <a:spcPct val="0"/>
              </a:spcBef>
              <a:spcAft>
                <a:spcPct val="0"/>
              </a:spcAft>
              <a:defRPr sz="4200">
                <a:solidFill>
                  <a:schemeClr val="tx2"/>
                </a:solidFill>
                <a:latin typeface="Garamond" charset="0"/>
                <a:ea typeface="ＭＳ Ｐゴシック" charset="0"/>
                <a:cs typeface="ＭＳ Ｐゴシック" charset="0"/>
              </a:defRPr>
            </a:lvl3pPr>
            <a:lvl4pPr algn="l" rtl="0" eaLnBrk="0" fontAlgn="base" hangingPunct="0">
              <a:spcBef>
                <a:spcPct val="0"/>
              </a:spcBef>
              <a:spcAft>
                <a:spcPct val="0"/>
              </a:spcAft>
              <a:defRPr sz="4200">
                <a:solidFill>
                  <a:schemeClr val="tx2"/>
                </a:solidFill>
                <a:latin typeface="Garamond" charset="0"/>
                <a:ea typeface="ＭＳ Ｐゴシック" charset="0"/>
                <a:cs typeface="ＭＳ Ｐゴシック" charset="0"/>
              </a:defRPr>
            </a:lvl4pPr>
            <a:lvl5pPr algn="l" rtl="0" eaLnBrk="0" fontAlgn="base" hangingPunct="0">
              <a:spcBef>
                <a:spcPct val="0"/>
              </a:spcBef>
              <a:spcAft>
                <a:spcPct val="0"/>
              </a:spcAft>
              <a:defRPr sz="4200">
                <a:solidFill>
                  <a:schemeClr val="tx2"/>
                </a:solidFill>
                <a:latin typeface="Garamond" charset="0"/>
                <a:ea typeface="ＭＳ Ｐゴシック" charset="0"/>
                <a:cs typeface="ＭＳ Ｐゴシック" charset="0"/>
              </a:defRPr>
            </a:lvl5pPr>
            <a:lvl6pPr marL="457059" algn="l" rtl="0" fontAlgn="base">
              <a:spcBef>
                <a:spcPct val="0"/>
              </a:spcBef>
              <a:spcAft>
                <a:spcPct val="0"/>
              </a:spcAft>
              <a:defRPr sz="4200">
                <a:solidFill>
                  <a:schemeClr val="tx2"/>
                </a:solidFill>
                <a:latin typeface="Garamond" charset="0"/>
                <a:ea typeface="ＭＳ Ｐゴシック" charset="0"/>
              </a:defRPr>
            </a:lvl6pPr>
            <a:lvl7pPr marL="914118" algn="l" rtl="0" fontAlgn="base">
              <a:spcBef>
                <a:spcPct val="0"/>
              </a:spcBef>
              <a:spcAft>
                <a:spcPct val="0"/>
              </a:spcAft>
              <a:defRPr sz="4200">
                <a:solidFill>
                  <a:schemeClr val="tx2"/>
                </a:solidFill>
                <a:latin typeface="Garamond" charset="0"/>
                <a:ea typeface="ＭＳ Ｐゴシック" charset="0"/>
              </a:defRPr>
            </a:lvl7pPr>
            <a:lvl8pPr marL="1371180" algn="l" rtl="0" fontAlgn="base">
              <a:spcBef>
                <a:spcPct val="0"/>
              </a:spcBef>
              <a:spcAft>
                <a:spcPct val="0"/>
              </a:spcAft>
              <a:defRPr sz="4200">
                <a:solidFill>
                  <a:schemeClr val="tx2"/>
                </a:solidFill>
                <a:latin typeface="Garamond" charset="0"/>
                <a:ea typeface="ＭＳ Ｐゴシック" charset="0"/>
              </a:defRPr>
            </a:lvl8pPr>
            <a:lvl9pPr marL="1828239" algn="l" rtl="0" fontAlgn="base">
              <a:spcBef>
                <a:spcPct val="0"/>
              </a:spcBef>
              <a:spcAft>
                <a:spcPct val="0"/>
              </a:spcAft>
              <a:defRPr sz="4200">
                <a:solidFill>
                  <a:schemeClr val="tx2"/>
                </a:solidFill>
                <a:latin typeface="Garamond" charset="0"/>
                <a:ea typeface="ＭＳ Ｐゴシック" charset="0"/>
              </a:defRPr>
            </a:lvl9pPr>
          </a:lstStyle>
          <a:p>
            <a:r>
              <a:rPr lang="en-GB" sz="3150" u="sng" kern="0" dirty="0">
                <a:solidFill>
                  <a:srgbClr val="FF0000"/>
                </a:solidFill>
              </a:rPr>
              <a:t>High Field SC Magnets</a:t>
            </a:r>
          </a:p>
        </p:txBody>
      </p:sp>
      <p:sp>
        <p:nvSpPr>
          <p:cNvPr id="7" name="TextBox 6"/>
          <p:cNvSpPr txBox="1"/>
          <p:nvPr/>
        </p:nvSpPr>
        <p:spPr>
          <a:xfrm>
            <a:off x="7695748" y="1360136"/>
            <a:ext cx="2156851" cy="3831818"/>
          </a:xfrm>
          <a:prstGeom prst="rect">
            <a:avLst/>
          </a:prstGeom>
          <a:solidFill>
            <a:schemeClr val="bg1"/>
          </a:solidFill>
        </p:spPr>
        <p:txBody>
          <a:bodyPr wrap="square" rtlCol="0">
            <a:spAutoFit/>
          </a:bodyPr>
          <a:lstStyle/>
          <a:p>
            <a:pPr algn="just"/>
            <a:r>
              <a:rPr lang="en-US" sz="1350" dirty="0">
                <a:solidFill>
                  <a:schemeClr val="bg1"/>
                </a:solidFill>
              </a:rPr>
              <a:t>Transition from </a:t>
            </a:r>
            <a:r>
              <a:rPr lang="en-US" sz="1350" dirty="0" err="1">
                <a:solidFill>
                  <a:schemeClr val="bg1"/>
                </a:solidFill>
              </a:rPr>
              <a:t>NbTi</a:t>
            </a:r>
            <a:r>
              <a:rPr lang="en-US" sz="1350" dirty="0">
                <a:solidFill>
                  <a:schemeClr val="bg1"/>
                </a:solidFill>
              </a:rPr>
              <a:t> to Nb</a:t>
            </a:r>
            <a:r>
              <a:rPr lang="en-US" sz="1350" baseline="-25000" dirty="0">
                <a:solidFill>
                  <a:schemeClr val="bg1"/>
                </a:solidFill>
              </a:rPr>
              <a:t>3</a:t>
            </a:r>
            <a:r>
              <a:rPr lang="en-US" sz="1350" dirty="0">
                <a:solidFill>
                  <a:schemeClr val="bg1"/>
                </a:solidFill>
              </a:rPr>
              <a:t>Sn:</a:t>
            </a:r>
          </a:p>
          <a:p>
            <a:pPr algn="just"/>
            <a:endParaRPr lang="en-US" sz="1350" dirty="0">
              <a:solidFill>
                <a:schemeClr val="bg1"/>
              </a:solidFill>
            </a:endParaRPr>
          </a:p>
          <a:p>
            <a:pPr algn="just"/>
            <a:r>
              <a:rPr lang="en-US" sz="1350" dirty="0">
                <a:solidFill>
                  <a:schemeClr val="bg1"/>
                </a:solidFill>
              </a:rPr>
              <a:t>HL-LH lead the R&amp;D for 11-15T magnets based on Nb</a:t>
            </a:r>
            <a:r>
              <a:rPr lang="en-US" sz="1350" baseline="-25000" dirty="0">
                <a:solidFill>
                  <a:schemeClr val="bg1"/>
                </a:solidFill>
              </a:rPr>
              <a:t>3</a:t>
            </a:r>
            <a:r>
              <a:rPr lang="en-US" sz="1350" dirty="0">
                <a:solidFill>
                  <a:schemeClr val="bg1"/>
                </a:solidFill>
              </a:rPr>
              <a:t>Sn technology:</a:t>
            </a:r>
          </a:p>
          <a:p>
            <a:r>
              <a:rPr lang="en-US" sz="1350" dirty="0">
                <a:solidFill>
                  <a:schemeClr val="bg1"/>
                </a:solidFill>
                <a:sym typeface="Wingdings"/>
              </a:rPr>
              <a:t>15-20 years R&amp;D program</a:t>
            </a:r>
          </a:p>
          <a:p>
            <a:endParaRPr lang="en-US" sz="1350" dirty="0">
              <a:solidFill>
                <a:schemeClr val="bg1"/>
              </a:solidFill>
              <a:sym typeface="Wingdings"/>
            </a:endParaRPr>
          </a:p>
          <a:p>
            <a:pPr algn="just"/>
            <a:r>
              <a:rPr lang="en-US" sz="1350" dirty="0">
                <a:solidFill>
                  <a:schemeClr val="bg1"/>
                </a:solidFill>
                <a:sym typeface="Wingdings"/>
              </a:rPr>
              <a:t>Transition to HTS:</a:t>
            </a:r>
          </a:p>
          <a:p>
            <a:pPr algn="just"/>
            <a:endParaRPr lang="en-US" sz="1350" dirty="0">
              <a:solidFill>
                <a:schemeClr val="bg1"/>
              </a:solidFill>
              <a:sym typeface="Wingdings"/>
            </a:endParaRPr>
          </a:p>
          <a:p>
            <a:pPr algn="just"/>
            <a:r>
              <a:rPr lang="en-US" sz="1350" dirty="0">
                <a:solidFill>
                  <a:schemeClr val="bg1"/>
                </a:solidFill>
                <a:sym typeface="Wingdings"/>
              </a:rPr>
              <a:t>Assume R&amp;D period of similar </a:t>
            </a:r>
            <a:r>
              <a:rPr lang="en-US" sz="1350" dirty="0" err="1">
                <a:solidFill>
                  <a:schemeClr val="bg1"/>
                </a:solidFill>
                <a:sym typeface="Wingdings"/>
              </a:rPr>
              <a:t>siz</a:t>
            </a:r>
            <a:endParaRPr lang="en-US" sz="1350" dirty="0">
              <a:solidFill>
                <a:schemeClr val="bg1"/>
              </a:solidFill>
              <a:sym typeface="Wingdings"/>
            </a:endParaRPr>
          </a:p>
          <a:p>
            <a:pPr algn="just"/>
            <a:endParaRPr lang="en-US" sz="1350" dirty="0">
              <a:solidFill>
                <a:schemeClr val="bg1"/>
              </a:solidFill>
              <a:sym typeface="Wingdings"/>
            </a:endParaRPr>
          </a:p>
          <a:p>
            <a:pPr algn="just"/>
            <a:endParaRPr lang="en-US" sz="1350" dirty="0">
              <a:solidFill>
                <a:schemeClr val="bg1"/>
              </a:solidFill>
              <a:sym typeface="Wingdings"/>
            </a:endParaRPr>
          </a:p>
          <a:p>
            <a:pPr algn="just"/>
            <a:endParaRPr lang="en-US" sz="1350" dirty="0">
              <a:solidFill>
                <a:schemeClr val="bg1"/>
              </a:solidFill>
              <a:sym typeface="Wingdings"/>
            </a:endParaRPr>
          </a:p>
          <a:p>
            <a:pPr algn="just"/>
            <a:r>
              <a:rPr lang="en-US" sz="1350" dirty="0">
                <a:solidFill>
                  <a:schemeClr val="bg1"/>
                </a:solidFill>
                <a:sym typeface="Wingdings"/>
              </a:rPr>
              <a:t>e  2035?</a:t>
            </a:r>
          </a:p>
          <a:p>
            <a:pPr algn="just"/>
            <a:endParaRPr lang="en-US" sz="1350" dirty="0">
              <a:solidFill>
                <a:schemeClr val="bg1"/>
              </a:solidFill>
              <a:sym typeface="Wingdings"/>
            </a:endParaRPr>
          </a:p>
        </p:txBody>
      </p:sp>
      <p:sp>
        <p:nvSpPr>
          <p:cNvPr id="9" name="Slide Number Placeholder 2">
            <a:extLst>
              <a:ext uri="{FF2B5EF4-FFF2-40B4-BE49-F238E27FC236}">
                <a16:creationId xmlns:a16="http://schemas.microsoft.com/office/drawing/2014/main" id="{7747B9CF-B9F0-8443-9EC9-3E71D4C27A64}"/>
              </a:ext>
            </a:extLst>
          </p:cNvPr>
          <p:cNvSpPr txBox="1">
            <a:spLocks/>
          </p:cNvSpPr>
          <p:nvPr/>
        </p:nvSpPr>
        <p:spPr>
          <a:xfrm>
            <a:off x="11898769" y="6608624"/>
            <a:ext cx="266700" cy="240030"/>
          </a:xfrm>
          <a:prstGeom prst="rect">
            <a:avLst/>
          </a:prstGeom>
        </p:spPr>
        <p:txBody>
          <a:bodyPr vert="horz" lIns="68580" tIns="0" rIns="68580" bIns="0" rtlCol="0" anchor="ctr" anchorCtr="0"/>
          <a:lstStyle>
            <a:defPPr>
              <a:defRPr lang="en-US"/>
            </a:defPPr>
            <a:lvl1pPr marL="0" algn="r" defTabSz="457200" rtl="0" eaLnBrk="1" latinLnBrk="0" hangingPunct="1">
              <a:defRPr sz="1200" b="1" kern="1200" baseline="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C78A2D03-466B-4AD7-AC70-B2955EB43184}" type="slidenum">
              <a:rPr lang="en-US" sz="900"/>
              <a:pPr>
                <a:defRPr/>
              </a:pPr>
              <a:t>32</a:t>
            </a:fld>
            <a:endParaRPr lang="en-US" sz="900" dirty="0"/>
          </a:p>
        </p:txBody>
      </p:sp>
      <p:sp>
        <p:nvSpPr>
          <p:cNvPr id="10" name="Rectangle 9">
            <a:extLst>
              <a:ext uri="{FF2B5EF4-FFF2-40B4-BE49-F238E27FC236}">
                <a16:creationId xmlns:a16="http://schemas.microsoft.com/office/drawing/2014/main" id="{1266FEF4-FDF6-5943-B77C-119548C059D9}"/>
              </a:ext>
            </a:extLst>
          </p:cNvPr>
          <p:cNvSpPr/>
          <p:nvPr/>
        </p:nvSpPr>
        <p:spPr>
          <a:xfrm>
            <a:off x="2076312" y="703085"/>
            <a:ext cx="7546286" cy="509221"/>
          </a:xfrm>
          <a:prstGeom prst="rect">
            <a:avLst/>
          </a:prstGeom>
          <a:solidFill>
            <a:schemeClr val="bg1"/>
          </a:solidFill>
          <a:ln>
            <a:solidFill>
              <a:schemeClr val="bg1"/>
            </a:solidFill>
          </a:ln>
          <a:effectLst>
            <a:outerShdw blurRad="50800" dist="50800" dir="5400000" algn="ctr" rotWithShape="0">
              <a:schemeClr val="bg1"/>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8" name="TextBox 7"/>
          <p:cNvSpPr txBox="1"/>
          <p:nvPr/>
        </p:nvSpPr>
        <p:spPr>
          <a:xfrm>
            <a:off x="8817283" y="1520207"/>
            <a:ext cx="2787024" cy="715581"/>
          </a:xfrm>
          <a:prstGeom prst="rect">
            <a:avLst/>
          </a:prstGeom>
          <a:solidFill>
            <a:srgbClr val="407EC0"/>
          </a:solidFill>
        </p:spPr>
        <p:txBody>
          <a:bodyPr wrap="square" rtlCol="0">
            <a:spAutoFit/>
          </a:bodyPr>
          <a:lstStyle/>
          <a:p>
            <a:pPr algn="just"/>
            <a:r>
              <a:rPr lang="en-US" sz="1350" dirty="0">
                <a:solidFill>
                  <a:schemeClr val="bg1"/>
                </a:solidFill>
              </a:rPr>
              <a:t>Ca. 30 years of </a:t>
            </a:r>
            <a:r>
              <a:rPr lang="en-US" sz="1350" dirty="0" err="1">
                <a:solidFill>
                  <a:schemeClr val="bg1"/>
                </a:solidFill>
              </a:rPr>
              <a:t>NbTi</a:t>
            </a:r>
            <a:r>
              <a:rPr lang="en-US" sz="1350" dirty="0">
                <a:solidFill>
                  <a:schemeClr val="bg1"/>
                </a:solidFill>
              </a:rPr>
              <a:t> magnet R&amp;D leading up to the LHC dipole magnets!</a:t>
            </a:r>
          </a:p>
        </p:txBody>
      </p:sp>
      <p:sp>
        <p:nvSpPr>
          <p:cNvPr id="15" name="TextBox 14">
            <a:extLst>
              <a:ext uri="{FF2B5EF4-FFF2-40B4-BE49-F238E27FC236}">
                <a16:creationId xmlns:a16="http://schemas.microsoft.com/office/drawing/2014/main" id="{621A1AF5-328E-E644-8C2F-76B49BEAF054}"/>
              </a:ext>
            </a:extLst>
          </p:cNvPr>
          <p:cNvSpPr txBox="1"/>
          <p:nvPr/>
        </p:nvSpPr>
        <p:spPr>
          <a:xfrm>
            <a:off x="8817315" y="2289293"/>
            <a:ext cx="2787025" cy="2793072"/>
          </a:xfrm>
          <a:prstGeom prst="rect">
            <a:avLst/>
          </a:prstGeom>
          <a:solidFill>
            <a:srgbClr val="407EC0"/>
          </a:solidFill>
        </p:spPr>
        <p:txBody>
          <a:bodyPr wrap="square" rtlCol="0">
            <a:spAutoFit/>
          </a:bodyPr>
          <a:lstStyle/>
          <a:p>
            <a:pPr algn="just"/>
            <a:r>
              <a:rPr lang="en-US" sz="1350" dirty="0">
                <a:solidFill>
                  <a:schemeClr val="bg1"/>
                </a:solidFill>
              </a:rPr>
              <a:t>Transition from </a:t>
            </a:r>
            <a:r>
              <a:rPr lang="en-US" sz="1350" dirty="0" err="1">
                <a:solidFill>
                  <a:schemeClr val="bg1"/>
                </a:solidFill>
              </a:rPr>
              <a:t>NbTi</a:t>
            </a:r>
            <a:r>
              <a:rPr lang="en-US" sz="1350" dirty="0">
                <a:solidFill>
                  <a:schemeClr val="bg1"/>
                </a:solidFill>
              </a:rPr>
              <a:t> to Nb</a:t>
            </a:r>
            <a:r>
              <a:rPr lang="en-US" sz="1350" baseline="-25000" dirty="0">
                <a:solidFill>
                  <a:schemeClr val="bg1"/>
                </a:solidFill>
              </a:rPr>
              <a:t>3</a:t>
            </a:r>
            <a:r>
              <a:rPr lang="en-US" sz="1350" dirty="0">
                <a:solidFill>
                  <a:schemeClr val="bg1"/>
                </a:solidFill>
              </a:rPr>
              <a:t>Sn: requires similar length of R&amp;D!</a:t>
            </a:r>
          </a:p>
          <a:p>
            <a:pPr algn="just"/>
            <a:endParaRPr lang="en-US" sz="1350" dirty="0">
              <a:solidFill>
                <a:schemeClr val="bg1"/>
              </a:solidFill>
            </a:endParaRPr>
          </a:p>
          <a:p>
            <a:pPr algn="just"/>
            <a:r>
              <a:rPr lang="en-US" sz="1350" dirty="0">
                <a:solidFill>
                  <a:schemeClr val="bg1"/>
                </a:solidFill>
              </a:rPr>
              <a:t>HL-LHC led the R&amp;D for 11-15T magnets based on Nb</a:t>
            </a:r>
            <a:r>
              <a:rPr lang="en-US" sz="1350" baseline="-25000" dirty="0">
                <a:solidFill>
                  <a:schemeClr val="bg1"/>
                </a:solidFill>
              </a:rPr>
              <a:t>3</a:t>
            </a:r>
            <a:r>
              <a:rPr lang="en-US" sz="1350" dirty="0">
                <a:solidFill>
                  <a:schemeClr val="bg1"/>
                </a:solidFill>
              </a:rPr>
              <a:t>Sn technology:</a:t>
            </a:r>
          </a:p>
          <a:p>
            <a:pPr algn="just"/>
            <a:endParaRPr lang="en-US" sz="1350" dirty="0">
              <a:solidFill>
                <a:schemeClr val="bg1"/>
              </a:solidFill>
            </a:endParaRPr>
          </a:p>
          <a:p>
            <a:pPr marL="214313" indent="-214313" algn="just">
              <a:buFont typeface="Wingdings" pitchFamily="2" charset="2"/>
              <a:buChar char="è"/>
            </a:pPr>
            <a:r>
              <a:rPr lang="en-US" sz="1350" dirty="0">
                <a:solidFill>
                  <a:schemeClr val="bg1"/>
                </a:solidFill>
                <a:sym typeface="Wingdings" pitchFamily="2" charset="2"/>
              </a:rPr>
              <a:t>Started in early 2000</a:t>
            </a:r>
          </a:p>
          <a:p>
            <a:pPr marL="214313" indent="-214313" algn="just">
              <a:buFont typeface="Wingdings" pitchFamily="2" charset="2"/>
              <a:buChar char="è"/>
            </a:pPr>
            <a:endParaRPr lang="en-US" sz="1350" dirty="0">
              <a:solidFill>
                <a:schemeClr val="bg1"/>
              </a:solidFill>
            </a:endParaRPr>
          </a:p>
          <a:p>
            <a:r>
              <a:rPr lang="en-US" sz="1350" dirty="0">
                <a:solidFill>
                  <a:schemeClr val="bg1"/>
                </a:solidFill>
                <a:sym typeface="Wingdings"/>
              </a:rPr>
              <a:t>15-20 years R&amp;D program</a:t>
            </a:r>
          </a:p>
          <a:p>
            <a:endParaRPr lang="en-US" sz="1350" dirty="0">
              <a:solidFill>
                <a:schemeClr val="bg1"/>
              </a:solidFill>
              <a:sym typeface="Wingdings"/>
            </a:endParaRPr>
          </a:p>
          <a:p>
            <a:r>
              <a:rPr lang="en-US" sz="1350" dirty="0">
                <a:solidFill>
                  <a:schemeClr val="bg1"/>
                </a:solidFill>
                <a:sym typeface="Wingdings" pitchFamily="2" charset="2"/>
              </a:rPr>
              <a:t></a:t>
            </a:r>
            <a:r>
              <a:rPr lang="en-US" sz="1350" dirty="0">
                <a:solidFill>
                  <a:schemeClr val="bg1"/>
                </a:solidFill>
                <a:sym typeface="Wingdings"/>
              </a:rPr>
              <a:t> Ready for installation in 2028</a:t>
            </a:r>
          </a:p>
          <a:p>
            <a:endParaRPr lang="en-US" sz="1350" dirty="0">
              <a:solidFill>
                <a:schemeClr val="bg1"/>
              </a:solidFill>
              <a:sym typeface="Wingdings"/>
            </a:endParaRPr>
          </a:p>
        </p:txBody>
      </p:sp>
      <p:sp>
        <p:nvSpPr>
          <p:cNvPr id="11" name="Rectangle 10">
            <a:extLst>
              <a:ext uri="{FF2B5EF4-FFF2-40B4-BE49-F238E27FC236}">
                <a16:creationId xmlns:a16="http://schemas.microsoft.com/office/drawing/2014/main" id="{60B9E8D9-B9C1-8740-B720-BD1A07FAA772}"/>
              </a:ext>
            </a:extLst>
          </p:cNvPr>
          <p:cNvSpPr/>
          <p:nvPr/>
        </p:nvSpPr>
        <p:spPr>
          <a:xfrm>
            <a:off x="1935474" y="5434747"/>
            <a:ext cx="933450" cy="5049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2" name="Picture 1"/>
          <p:cNvPicPr>
            <a:picLocks noChangeAspect="1"/>
          </p:cNvPicPr>
          <p:nvPr/>
        </p:nvPicPr>
        <p:blipFill>
          <a:blip r:embed="rId2"/>
          <a:stretch>
            <a:fillRect/>
          </a:stretch>
        </p:blipFill>
        <p:spPr>
          <a:xfrm>
            <a:off x="1200421" y="671635"/>
            <a:ext cx="7546285" cy="5116009"/>
          </a:xfrm>
          <a:prstGeom prst="rect">
            <a:avLst/>
          </a:prstGeom>
        </p:spPr>
      </p:pic>
      <p:sp>
        <p:nvSpPr>
          <p:cNvPr id="12" name="Rectangle 11">
            <a:extLst>
              <a:ext uri="{FF2B5EF4-FFF2-40B4-BE49-F238E27FC236}">
                <a16:creationId xmlns:a16="http://schemas.microsoft.com/office/drawing/2014/main" id="{39D2E497-A143-4644-A23E-F970D665C1D2}"/>
              </a:ext>
            </a:extLst>
          </p:cNvPr>
          <p:cNvSpPr/>
          <p:nvPr/>
        </p:nvSpPr>
        <p:spPr>
          <a:xfrm>
            <a:off x="1935474" y="5410926"/>
            <a:ext cx="933450" cy="5049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 name="TextBox 2"/>
          <p:cNvSpPr txBox="1"/>
          <p:nvPr/>
        </p:nvSpPr>
        <p:spPr>
          <a:xfrm>
            <a:off x="1344788" y="781229"/>
            <a:ext cx="6912768" cy="415498"/>
          </a:xfrm>
          <a:prstGeom prst="rect">
            <a:avLst/>
          </a:prstGeom>
          <a:solidFill>
            <a:schemeClr val="bg1"/>
          </a:solidFill>
        </p:spPr>
        <p:txBody>
          <a:bodyPr wrap="square" rtlCol="0">
            <a:spAutoFit/>
          </a:bodyPr>
          <a:lstStyle/>
          <a:p>
            <a:pPr algn="l"/>
            <a:r>
              <a:rPr lang="en-US" sz="2100" dirty="0"/>
              <a:t>Magnet development requires substantial R&amp;D effort!!!</a:t>
            </a:r>
          </a:p>
        </p:txBody>
      </p:sp>
      <p:pic>
        <p:nvPicPr>
          <p:cNvPr id="17" name="Content Placeholder 4">
            <a:extLst>
              <a:ext uri="{FF2B5EF4-FFF2-40B4-BE49-F238E27FC236}">
                <a16:creationId xmlns:a16="http://schemas.microsoft.com/office/drawing/2014/main" id="{2317617E-6880-0C47-9947-ED0CE7CCAF0B}"/>
              </a:ext>
            </a:extLst>
          </p:cNvPr>
          <p:cNvPicPr>
            <a:picLocks noChangeAspect="1"/>
          </p:cNvPicPr>
          <p:nvPr/>
        </p:nvPicPr>
        <p:blipFill>
          <a:blip r:embed="rId3"/>
          <a:stretch>
            <a:fillRect/>
          </a:stretch>
        </p:blipFill>
        <p:spPr>
          <a:xfrm>
            <a:off x="2351584" y="3573016"/>
            <a:ext cx="2391085" cy="1071768"/>
          </a:xfrm>
          <a:prstGeom prst="rect">
            <a:avLst/>
          </a:prstGeom>
        </p:spPr>
      </p:pic>
      <p:sp>
        <p:nvSpPr>
          <p:cNvPr id="13" name="Oval 12">
            <a:extLst>
              <a:ext uri="{FF2B5EF4-FFF2-40B4-BE49-F238E27FC236}">
                <a16:creationId xmlns:a16="http://schemas.microsoft.com/office/drawing/2014/main" id="{AA1520BC-87AE-A6BF-725A-C06A8A4355F5}"/>
              </a:ext>
            </a:extLst>
          </p:cNvPr>
          <p:cNvSpPr/>
          <p:nvPr/>
        </p:nvSpPr>
        <p:spPr>
          <a:xfrm>
            <a:off x="5076442" y="2095670"/>
            <a:ext cx="986408" cy="419974"/>
          </a:xfrm>
          <a:prstGeom prst="ellipse">
            <a:avLst/>
          </a:prstGeom>
          <a:gradFill>
            <a:gsLst>
              <a:gs pos="0">
                <a:srgbClr val="00B050"/>
              </a:gs>
              <a:gs pos="100000">
                <a:srgbClr val="92D050"/>
              </a:gs>
            </a:gsLst>
          </a:gra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a:solidFill>
                  <a:srgbClr val="008B3F"/>
                </a:solidFill>
              </a:rPr>
              <a:t>FCC-</a:t>
            </a:r>
            <a:r>
              <a:rPr lang="en-US" sz="1100" b="1" dirty="0" err="1">
                <a:solidFill>
                  <a:srgbClr val="008B3F"/>
                </a:solidFill>
              </a:rPr>
              <a:t>hh</a:t>
            </a:r>
            <a:endParaRPr lang="en-US" sz="1100" b="1" dirty="0">
              <a:solidFill>
                <a:srgbClr val="008B3F"/>
              </a:solidFill>
            </a:endParaRPr>
          </a:p>
        </p:txBody>
      </p:sp>
      <p:sp>
        <p:nvSpPr>
          <p:cNvPr id="5" name="Rectangle 4">
            <a:extLst>
              <a:ext uri="{FF2B5EF4-FFF2-40B4-BE49-F238E27FC236}">
                <a16:creationId xmlns:a16="http://schemas.microsoft.com/office/drawing/2014/main" id="{EC9A3F4A-5C6C-F9CA-37C1-ED102D388EAA}"/>
              </a:ext>
            </a:extLst>
          </p:cNvPr>
          <p:cNvSpPr/>
          <p:nvPr/>
        </p:nvSpPr>
        <p:spPr>
          <a:xfrm>
            <a:off x="7011622" y="1509573"/>
            <a:ext cx="1670062" cy="367174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HLHL</a:t>
            </a:r>
          </a:p>
        </p:txBody>
      </p:sp>
      <p:sp>
        <p:nvSpPr>
          <p:cNvPr id="16" name="Rectangle 15">
            <a:extLst>
              <a:ext uri="{FF2B5EF4-FFF2-40B4-BE49-F238E27FC236}">
                <a16:creationId xmlns:a16="http://schemas.microsoft.com/office/drawing/2014/main" id="{BC52543C-370A-31A7-E52B-59F1FFE4F98C}"/>
              </a:ext>
            </a:extLst>
          </p:cNvPr>
          <p:cNvSpPr/>
          <p:nvPr/>
        </p:nvSpPr>
        <p:spPr>
          <a:xfrm>
            <a:off x="8410415" y="447676"/>
            <a:ext cx="480658" cy="533996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ooter Placeholder 2">
            <a:extLst>
              <a:ext uri="{FF2B5EF4-FFF2-40B4-BE49-F238E27FC236}">
                <a16:creationId xmlns:a16="http://schemas.microsoft.com/office/drawing/2014/main" id="{BDB60A35-838C-79C9-A8BA-E1543EE0F27F}"/>
              </a:ext>
            </a:extLst>
          </p:cNvPr>
          <p:cNvSpPr>
            <a:spLocks noGrp="1"/>
          </p:cNvSpPr>
          <p:nvPr>
            <p:ph type="ftr" sz="quarter" idx="11"/>
          </p:nvPr>
        </p:nvSpPr>
        <p:spPr>
          <a:xfrm>
            <a:off x="4749000" y="6374653"/>
            <a:ext cx="6627000" cy="360000"/>
          </a:xfrm>
        </p:spPr>
        <p:txBody>
          <a:bodyPr/>
          <a:lstStyle/>
          <a:p>
            <a:r>
              <a:rPr lang="en-GB" noProof="0"/>
              <a:t>Lessons from HL-LHC for future projects - B. Di Girolamo</a:t>
            </a:r>
            <a:endParaRPr lang="en-GB" noProof="0" dirty="0"/>
          </a:p>
        </p:txBody>
      </p:sp>
      <p:sp>
        <p:nvSpPr>
          <p:cNvPr id="18" name="Right Arrow 17">
            <a:extLst>
              <a:ext uri="{FF2B5EF4-FFF2-40B4-BE49-F238E27FC236}">
                <a16:creationId xmlns:a16="http://schemas.microsoft.com/office/drawing/2014/main" id="{C0918574-64BA-28C6-1AEE-178001AAA671}"/>
              </a:ext>
            </a:extLst>
          </p:cNvPr>
          <p:cNvSpPr/>
          <p:nvPr/>
        </p:nvSpPr>
        <p:spPr>
          <a:xfrm rot="13010501">
            <a:off x="5825810" y="3155980"/>
            <a:ext cx="1857908" cy="16448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E215718-868D-72EE-AA58-BC852C060367}"/>
              </a:ext>
            </a:extLst>
          </p:cNvPr>
          <p:cNvSpPr txBox="1"/>
          <p:nvPr/>
        </p:nvSpPr>
        <p:spPr>
          <a:xfrm>
            <a:off x="6944885" y="4085008"/>
            <a:ext cx="1915909" cy="923330"/>
          </a:xfrm>
          <a:prstGeom prst="rect">
            <a:avLst/>
          </a:prstGeom>
          <a:noFill/>
        </p:spPr>
        <p:txBody>
          <a:bodyPr wrap="none" rtlCol="0">
            <a:spAutoFit/>
          </a:bodyPr>
          <a:lstStyle/>
          <a:p>
            <a:r>
              <a:rPr lang="en-US" dirty="0"/>
              <a:t>HL-LHC magnet </a:t>
            </a:r>
          </a:p>
          <a:p>
            <a:r>
              <a:rPr lang="en-US" dirty="0"/>
              <a:t>Installation from </a:t>
            </a:r>
          </a:p>
          <a:p>
            <a:r>
              <a:rPr lang="en-US" dirty="0"/>
              <a:t>2028 to 2029</a:t>
            </a:r>
          </a:p>
        </p:txBody>
      </p:sp>
      <p:sp>
        <p:nvSpPr>
          <p:cNvPr id="14" name="Slide Number Placeholder 13">
            <a:extLst>
              <a:ext uri="{FF2B5EF4-FFF2-40B4-BE49-F238E27FC236}">
                <a16:creationId xmlns:a16="http://schemas.microsoft.com/office/drawing/2014/main" id="{99031F0E-8504-F9E6-480A-0E650A33A821}"/>
              </a:ext>
            </a:extLst>
          </p:cNvPr>
          <p:cNvSpPr>
            <a:spLocks noGrp="1"/>
          </p:cNvSpPr>
          <p:nvPr>
            <p:ph type="sldNum" sz="quarter" idx="12"/>
          </p:nvPr>
        </p:nvSpPr>
        <p:spPr/>
        <p:txBody>
          <a:bodyPr/>
          <a:lstStyle/>
          <a:p>
            <a:fld id="{BFDCA1C4-9514-7B4F-976F-D92F7E296653}" type="slidenum">
              <a:rPr lang="fr-FR" smtClean="0"/>
              <a:pPr/>
              <a:t>32</a:t>
            </a:fld>
            <a:endParaRPr lang="fr-FR"/>
          </a:p>
        </p:txBody>
      </p:sp>
    </p:spTree>
    <p:extLst>
      <p:ext uri="{BB962C8B-B14F-4D97-AF65-F5344CB8AC3E}">
        <p14:creationId xmlns:p14="http://schemas.microsoft.com/office/powerpoint/2010/main" val="2554908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dissolve">
                                      <p:cBhvr>
                                        <p:cTn id="11" dur="500"/>
                                        <p:tgtEl>
                                          <p:spTgt spid="18"/>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dissolve">
                                      <p:cBhvr>
                                        <p:cTn id="15" dur="500"/>
                                        <p:tgtEl>
                                          <p:spTgt spid="19"/>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dissolv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P spid="18" grpId="0" animBg="1"/>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584298-6C0F-B811-0DA4-9254EBD364A9}"/>
              </a:ext>
            </a:extLst>
          </p:cNvPr>
          <p:cNvSpPr>
            <a:spLocks noGrp="1"/>
          </p:cNvSpPr>
          <p:nvPr>
            <p:ph type="title"/>
          </p:nvPr>
        </p:nvSpPr>
        <p:spPr>
          <a:xfrm>
            <a:off x="2063552" y="2164028"/>
            <a:ext cx="7729728" cy="757130"/>
          </a:xfrm>
        </p:spPr>
        <p:txBody>
          <a:bodyPr>
            <a:spAutoFit/>
          </a:bodyPr>
          <a:lstStyle/>
          <a:p>
            <a:pPr algn="l"/>
            <a:r>
              <a:rPr lang="en-US" dirty="0"/>
              <a:t>SCHEDULE Management</a:t>
            </a:r>
            <a:endParaRPr lang="en-GB" dirty="0"/>
          </a:p>
        </p:txBody>
      </p:sp>
      <p:sp>
        <p:nvSpPr>
          <p:cNvPr id="5" name="Footer Placeholder 4">
            <a:extLst>
              <a:ext uri="{FF2B5EF4-FFF2-40B4-BE49-F238E27FC236}">
                <a16:creationId xmlns:a16="http://schemas.microsoft.com/office/drawing/2014/main" id="{F4A63221-7534-0EA2-3422-46CC89D5F68B}"/>
              </a:ext>
            </a:extLst>
          </p:cNvPr>
          <p:cNvSpPr>
            <a:spLocks noGrp="1"/>
          </p:cNvSpPr>
          <p:nvPr>
            <p:ph type="ftr" sz="quarter" idx="11"/>
          </p:nvPr>
        </p:nvSpPr>
        <p:spPr/>
        <p:txBody>
          <a:bodyPr/>
          <a:lstStyle/>
          <a:p>
            <a:pPr defTabSz="457189"/>
            <a:r>
              <a:rPr lang="it-IT"/>
              <a:t>Lessons from HL-LHC for future projects - B. Di Girolamo</a:t>
            </a:r>
            <a:endParaRPr lang="en-GB" dirty="0"/>
          </a:p>
        </p:txBody>
      </p:sp>
      <p:sp>
        <p:nvSpPr>
          <p:cNvPr id="6" name="Slide Number Placeholder 5">
            <a:extLst>
              <a:ext uri="{FF2B5EF4-FFF2-40B4-BE49-F238E27FC236}">
                <a16:creationId xmlns:a16="http://schemas.microsoft.com/office/drawing/2014/main" id="{EB0BA046-D111-4F5D-28F6-F98127854364}"/>
              </a:ext>
            </a:extLst>
          </p:cNvPr>
          <p:cNvSpPr>
            <a:spLocks noGrp="1"/>
          </p:cNvSpPr>
          <p:nvPr>
            <p:ph type="sldNum" sz="quarter" idx="4"/>
          </p:nvPr>
        </p:nvSpPr>
        <p:spPr>
          <a:xfrm>
            <a:off x="11712624" y="6464853"/>
            <a:ext cx="365760" cy="365760"/>
          </a:xfrm>
          <a:prstGeom prst="ellipse">
            <a:avLst/>
          </a:prstGeom>
          <a:solidFill>
            <a:srgbClr val="1D1D1D">
              <a:alpha val="70000"/>
            </a:srgbClr>
          </a:solidFill>
        </p:spPr>
        <p:txBody>
          <a:bodyPr vert="horz" lIns="18288" tIns="45720" rIns="18288" bIns="45720" rtlCol="0" anchor="ctr">
            <a:noAutofit/>
          </a:bodyPr>
          <a:lstStyle>
            <a:defPPr>
              <a:defRPr lang="en-US"/>
            </a:defPPr>
            <a:lvl1pPr marL="0" algn="ctr" defTabSz="914400" rtl="0" eaLnBrk="1" latinLnBrk="0" hangingPunct="1">
              <a:defRPr sz="1400" kern="1200" spc="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189"/>
            <a:fld id="{BFDCA1C4-9514-7B4F-976F-D92F7E296653}" type="slidenum">
              <a:rPr lang="fr-FR" smtClean="0"/>
              <a:pPr defTabSz="457189"/>
              <a:t>33</a:t>
            </a:fld>
            <a:endParaRPr lang="fr-FR" dirty="0"/>
          </a:p>
        </p:txBody>
      </p:sp>
      <p:cxnSp>
        <p:nvCxnSpPr>
          <p:cNvPr id="7" name="Straight Connector 6">
            <a:extLst>
              <a:ext uri="{FF2B5EF4-FFF2-40B4-BE49-F238E27FC236}">
                <a16:creationId xmlns:a16="http://schemas.microsoft.com/office/drawing/2014/main" id="{019B1E66-150B-F675-4FC0-C19E99765AEB}"/>
              </a:ext>
            </a:extLst>
          </p:cNvPr>
          <p:cNvCxnSpPr>
            <a:cxnSpLocks/>
          </p:cNvCxnSpPr>
          <p:nvPr/>
        </p:nvCxnSpPr>
        <p:spPr>
          <a:xfrm>
            <a:off x="2063552" y="3068960"/>
            <a:ext cx="8208912" cy="0"/>
          </a:xfrm>
          <a:prstGeom prst="line">
            <a:avLst/>
          </a:prstGeom>
          <a:ln w="571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B6293AA1-FF9E-D6D7-3874-0B578564B54D}"/>
              </a:ext>
            </a:extLst>
          </p:cNvPr>
          <p:cNvSpPr txBox="1"/>
          <p:nvPr/>
        </p:nvSpPr>
        <p:spPr>
          <a:xfrm>
            <a:off x="1991544" y="3573016"/>
            <a:ext cx="3669787" cy="1477328"/>
          </a:xfrm>
          <a:prstGeom prst="rect">
            <a:avLst/>
          </a:prstGeom>
          <a:solidFill>
            <a:srgbClr val="E8EEF8"/>
          </a:solidFill>
          <a:effectLst>
            <a:outerShdw blurRad="50800" dist="38100" dir="5400000" algn="t" rotWithShape="0">
              <a:prstClr val="black">
                <a:alpha val="40000"/>
              </a:prstClr>
            </a:outerShdw>
          </a:effectLst>
        </p:spPr>
        <p:txBody>
          <a:bodyPr wrap="none" rtlCol="0">
            <a:spAutoFit/>
          </a:bodyPr>
          <a:lstStyle/>
          <a:p>
            <a:pPr algn="l"/>
            <a:r>
              <a:rPr lang="en-US" dirty="0">
                <a:solidFill>
                  <a:srgbClr val="002060"/>
                </a:solidFill>
                <a:latin typeface="Cambria" panose="02040503050406030204" pitchFamily="18" charset="0"/>
                <a:ea typeface="Cambria" panose="02040503050406030204" pitchFamily="18" charset="0"/>
                <a:cs typeface="Calibri" panose="020F0502020204030204" pitchFamily="34" charset="0"/>
              </a:rPr>
              <a:t>We work with 2 different schedules</a:t>
            </a:r>
          </a:p>
          <a:p>
            <a:pPr algn="l"/>
            <a:endParaRPr lang="en-US" dirty="0">
              <a:solidFill>
                <a:srgbClr val="002060"/>
              </a:solidFill>
              <a:latin typeface="Cambria" panose="02040503050406030204" pitchFamily="18" charset="0"/>
              <a:ea typeface="Cambria" panose="02040503050406030204" pitchFamily="18" charset="0"/>
              <a:cs typeface="Calibri" panose="020F0502020204030204" pitchFamily="34" charset="0"/>
            </a:endParaRPr>
          </a:p>
          <a:p>
            <a:pPr marL="285750" indent="-285750" algn="l">
              <a:buFontTx/>
              <a:buChar char="-"/>
            </a:pPr>
            <a:r>
              <a:rPr lang="en-US" dirty="0">
                <a:solidFill>
                  <a:srgbClr val="002060"/>
                </a:solidFill>
                <a:latin typeface="Cambria" panose="02040503050406030204" pitchFamily="18" charset="0"/>
                <a:ea typeface="Cambria" panose="02040503050406030204" pitchFamily="18" charset="0"/>
                <a:cs typeface="Calibri" panose="020F0502020204030204" pitchFamily="34" charset="0"/>
              </a:rPr>
              <a:t>Equipment readiness schedule</a:t>
            </a:r>
          </a:p>
          <a:p>
            <a:pPr marL="285750" indent="-285750" algn="l">
              <a:buFontTx/>
              <a:buChar char="-"/>
            </a:pPr>
            <a:endParaRPr lang="en-US" dirty="0">
              <a:solidFill>
                <a:srgbClr val="002060"/>
              </a:solidFill>
              <a:latin typeface="Cambria" panose="02040503050406030204" pitchFamily="18" charset="0"/>
              <a:ea typeface="Cambria" panose="02040503050406030204" pitchFamily="18" charset="0"/>
              <a:cs typeface="Calibri" panose="020F0502020204030204" pitchFamily="34" charset="0"/>
            </a:endParaRPr>
          </a:p>
          <a:p>
            <a:pPr marL="285750" indent="-285750" algn="l">
              <a:buFontTx/>
              <a:buChar char="-"/>
            </a:pPr>
            <a:r>
              <a:rPr lang="en-US" dirty="0">
                <a:solidFill>
                  <a:srgbClr val="002060"/>
                </a:solidFill>
                <a:latin typeface="Cambria" panose="02040503050406030204" pitchFamily="18" charset="0"/>
                <a:ea typeface="Cambria" panose="02040503050406030204" pitchFamily="18" charset="0"/>
                <a:cs typeface="Calibri" panose="020F0502020204030204" pitchFamily="34" charset="0"/>
              </a:rPr>
              <a:t>Long shutdown 3 schedule</a:t>
            </a:r>
            <a:endParaRPr lang="en-GB"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
        <p:nvSpPr>
          <p:cNvPr id="4" name="Isosceles Triangle 3">
            <a:extLst>
              <a:ext uri="{FF2B5EF4-FFF2-40B4-BE49-F238E27FC236}">
                <a16:creationId xmlns:a16="http://schemas.microsoft.com/office/drawing/2014/main" id="{655C3AF6-C234-F73D-0844-DA24D3A409FD}"/>
              </a:ext>
            </a:extLst>
          </p:cNvPr>
          <p:cNvSpPr/>
          <p:nvPr/>
        </p:nvSpPr>
        <p:spPr>
          <a:xfrm rot="16200000">
            <a:off x="5141888" y="4167168"/>
            <a:ext cx="720000" cy="828000"/>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646E1F58-CFB8-D68A-B265-FE131940E386}"/>
              </a:ext>
            </a:extLst>
          </p:cNvPr>
          <p:cNvSpPr/>
          <p:nvPr/>
        </p:nvSpPr>
        <p:spPr>
          <a:xfrm>
            <a:off x="5916126" y="4221088"/>
            <a:ext cx="5066786" cy="720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Float: </a:t>
            </a:r>
          </a:p>
          <a:p>
            <a:pPr algn="ctr"/>
            <a:r>
              <a:rPr lang="en-US" sz="1600" dirty="0"/>
              <a:t>Time lag btw READY and NEEDED for installation</a:t>
            </a:r>
            <a:endParaRPr lang="en-GB" sz="1600" dirty="0"/>
          </a:p>
        </p:txBody>
      </p:sp>
    </p:spTree>
    <p:extLst>
      <p:ext uri="{BB962C8B-B14F-4D97-AF65-F5344CB8AC3E}">
        <p14:creationId xmlns:p14="http://schemas.microsoft.com/office/powerpoint/2010/main" val="17945555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49937-FFF6-4929-8160-68CBC4112105}"/>
              </a:ext>
            </a:extLst>
          </p:cNvPr>
          <p:cNvSpPr>
            <a:spLocks noGrp="1"/>
          </p:cNvSpPr>
          <p:nvPr>
            <p:ph type="title"/>
          </p:nvPr>
        </p:nvSpPr>
        <p:spPr>
          <a:xfrm>
            <a:off x="2351584" y="245614"/>
            <a:ext cx="8784976" cy="836712"/>
          </a:xfrm>
        </p:spPr>
        <p:txBody>
          <a:bodyPr>
            <a:normAutofit/>
          </a:bodyPr>
          <a:lstStyle/>
          <a:p>
            <a:r>
              <a:rPr lang="en-US" cap="none" dirty="0"/>
              <a:t>Equipment readiness </a:t>
            </a:r>
            <a:r>
              <a:rPr lang="en-US" dirty="0"/>
              <a:t>Schedule: </a:t>
            </a:r>
            <a:r>
              <a:rPr lang="en-US" cap="none" dirty="0"/>
              <a:t>Bottom-up</a:t>
            </a:r>
            <a:endParaRPr lang="en-GB" dirty="0"/>
          </a:p>
        </p:txBody>
      </p:sp>
      <p:grpSp>
        <p:nvGrpSpPr>
          <p:cNvPr id="13" name="Group 12">
            <a:extLst>
              <a:ext uri="{FF2B5EF4-FFF2-40B4-BE49-F238E27FC236}">
                <a16:creationId xmlns:a16="http://schemas.microsoft.com/office/drawing/2014/main" id="{77E2F8E2-E0F3-492C-81B6-884D32C9309F}"/>
              </a:ext>
            </a:extLst>
          </p:cNvPr>
          <p:cNvGrpSpPr/>
          <p:nvPr/>
        </p:nvGrpSpPr>
        <p:grpSpPr>
          <a:xfrm>
            <a:off x="658569" y="1188679"/>
            <a:ext cx="7741687" cy="4583162"/>
            <a:chOff x="658569" y="1482750"/>
            <a:chExt cx="7741687" cy="4583162"/>
          </a:xfrm>
        </p:grpSpPr>
        <p:sp>
          <p:nvSpPr>
            <p:cNvPr id="5" name="TextBox 4">
              <a:extLst>
                <a:ext uri="{FF2B5EF4-FFF2-40B4-BE49-F238E27FC236}">
                  <a16:creationId xmlns:a16="http://schemas.microsoft.com/office/drawing/2014/main" id="{B31C4122-783E-43A0-BC6F-5302111D82E1}"/>
                </a:ext>
              </a:extLst>
            </p:cNvPr>
            <p:cNvSpPr txBox="1"/>
            <p:nvPr/>
          </p:nvSpPr>
          <p:spPr>
            <a:xfrm>
              <a:off x="658569" y="1482750"/>
              <a:ext cx="3826817" cy="369332"/>
            </a:xfrm>
            <a:prstGeom prst="rect">
              <a:avLst/>
            </a:prstGeom>
            <a:noFill/>
          </p:spPr>
          <p:txBody>
            <a:bodyPr wrap="none" rtlCol="0">
              <a:spAutoFit/>
            </a:bodyPr>
            <a:lstStyle/>
            <a:p>
              <a:pPr algn="l"/>
              <a:r>
                <a:rPr lang="en-US" dirty="0">
                  <a:latin typeface="Calibri" panose="020F0502020204030204" pitchFamily="34" charset="0"/>
                  <a:cs typeface="Calibri" panose="020F0502020204030204" pitchFamily="34" charset="0"/>
                </a:rPr>
                <a:t>Each WP manages its In-work schedule</a:t>
              </a:r>
              <a:endParaRPr lang="en-GB" dirty="0">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2B7C1C7F-BFDB-494A-BFC7-565E27946B94}"/>
                </a:ext>
              </a:extLst>
            </p:cNvPr>
            <p:cNvPicPr>
              <a:picLocks noChangeAspect="1"/>
            </p:cNvPicPr>
            <p:nvPr/>
          </p:nvPicPr>
          <p:blipFill>
            <a:blip r:embed="rId3"/>
            <a:stretch>
              <a:fillRect/>
            </a:stretch>
          </p:blipFill>
          <p:spPr>
            <a:xfrm>
              <a:off x="4807613" y="1916832"/>
              <a:ext cx="3592643" cy="4149080"/>
            </a:xfrm>
            <a:prstGeom prst="rect">
              <a:avLst/>
            </a:prstGeom>
          </p:spPr>
        </p:pic>
      </p:grpSp>
      <p:grpSp>
        <p:nvGrpSpPr>
          <p:cNvPr id="17" name="Group 16">
            <a:extLst>
              <a:ext uri="{FF2B5EF4-FFF2-40B4-BE49-F238E27FC236}">
                <a16:creationId xmlns:a16="http://schemas.microsoft.com/office/drawing/2014/main" id="{9B0D45DA-07CD-487A-8425-C8663BA73FD6}"/>
              </a:ext>
            </a:extLst>
          </p:cNvPr>
          <p:cNvGrpSpPr/>
          <p:nvPr/>
        </p:nvGrpSpPr>
        <p:grpSpPr>
          <a:xfrm>
            <a:off x="638647" y="1124414"/>
            <a:ext cx="11189040" cy="4563746"/>
            <a:chOff x="638647" y="1418485"/>
            <a:chExt cx="11189040" cy="4563746"/>
          </a:xfrm>
        </p:grpSpPr>
        <p:grpSp>
          <p:nvGrpSpPr>
            <p:cNvPr id="15" name="Group 14">
              <a:extLst>
                <a:ext uri="{FF2B5EF4-FFF2-40B4-BE49-F238E27FC236}">
                  <a16:creationId xmlns:a16="http://schemas.microsoft.com/office/drawing/2014/main" id="{57062829-94F1-4D4B-91DE-45CF33EE9BCC}"/>
                </a:ext>
              </a:extLst>
            </p:cNvPr>
            <p:cNvGrpSpPr/>
            <p:nvPr/>
          </p:nvGrpSpPr>
          <p:grpSpPr>
            <a:xfrm>
              <a:off x="5791335" y="1418485"/>
              <a:ext cx="6036352" cy="4193919"/>
              <a:chOff x="5791335" y="1418485"/>
              <a:chExt cx="6036352" cy="4193919"/>
            </a:xfrm>
          </p:grpSpPr>
          <p:sp>
            <p:nvSpPr>
              <p:cNvPr id="8" name="TextBox 7">
                <a:extLst>
                  <a:ext uri="{FF2B5EF4-FFF2-40B4-BE49-F238E27FC236}">
                    <a16:creationId xmlns:a16="http://schemas.microsoft.com/office/drawing/2014/main" id="{12C7E542-E7A8-4842-91A7-B18A891211A2}"/>
                  </a:ext>
                </a:extLst>
              </p:cNvPr>
              <p:cNvSpPr txBox="1"/>
              <p:nvPr/>
            </p:nvSpPr>
            <p:spPr>
              <a:xfrm>
                <a:off x="6680444" y="1418485"/>
                <a:ext cx="5147243" cy="369332"/>
              </a:xfrm>
              <a:prstGeom prst="rect">
                <a:avLst/>
              </a:prstGeom>
              <a:noFill/>
            </p:spPr>
            <p:txBody>
              <a:bodyPr wrap="none" rtlCol="0">
                <a:spAutoFit/>
              </a:bodyPr>
              <a:lstStyle/>
              <a:p>
                <a:pPr algn="l"/>
                <a:r>
                  <a:rPr lang="en-US" dirty="0">
                    <a:latin typeface="Calibri" panose="020F0502020204030204" pitchFamily="34" charset="0"/>
                    <a:cs typeface="Calibri" panose="020F0502020204030204" pitchFamily="34" charset="0"/>
                  </a:rPr>
                  <a:t>Data are exchanged with Monitoring &amp; Control Office</a:t>
                </a:r>
                <a:endParaRPr lang="en-GB" b="1" dirty="0">
                  <a:solidFill>
                    <a:schemeClr val="bg2">
                      <a:lumMod val="50000"/>
                    </a:schemeClr>
                  </a:solidFill>
                  <a:latin typeface="Calibri" panose="020F0502020204030204" pitchFamily="34" charset="0"/>
                  <a:cs typeface="Calibri" panose="020F0502020204030204" pitchFamily="34" charset="0"/>
                </a:endParaRPr>
              </a:p>
            </p:txBody>
          </p:sp>
          <p:sp>
            <p:nvSpPr>
              <p:cNvPr id="9" name="Arrow: Right 8">
                <a:extLst>
                  <a:ext uri="{FF2B5EF4-FFF2-40B4-BE49-F238E27FC236}">
                    <a16:creationId xmlns:a16="http://schemas.microsoft.com/office/drawing/2014/main" id="{14FB339C-FE8D-442C-A86A-3314EAA3FCDF}"/>
                  </a:ext>
                </a:extLst>
              </p:cNvPr>
              <p:cNvSpPr/>
              <p:nvPr/>
            </p:nvSpPr>
            <p:spPr>
              <a:xfrm rot="10800000">
                <a:off x="5791335" y="1485723"/>
                <a:ext cx="576064" cy="369332"/>
              </a:xfrm>
              <a:prstGeom prst="rightArrow">
                <a:avLst/>
              </a:prstGeom>
              <a:solidFill>
                <a:schemeClr val="accent1">
                  <a:lumMod val="20000"/>
                  <a:lumOff val="80000"/>
                </a:schemeClr>
              </a:solidFill>
              <a:ln>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endParaRPr lang="en-GB" dirty="0">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937837B0-A3C0-4481-9A61-2027501CF828}"/>
                  </a:ext>
                </a:extLst>
              </p:cNvPr>
              <p:cNvPicPr>
                <a:picLocks noChangeAspect="1"/>
              </p:cNvPicPr>
              <p:nvPr/>
            </p:nvPicPr>
            <p:blipFill rotWithShape="1">
              <a:blip r:embed="rId4"/>
              <a:srcRect r="19468"/>
              <a:stretch/>
            </p:blipFill>
            <p:spPr>
              <a:xfrm>
                <a:off x="7924613" y="2676295"/>
                <a:ext cx="3903074" cy="2936109"/>
              </a:xfrm>
              <a:prstGeom prst="rect">
                <a:avLst/>
              </a:prstGeom>
            </p:spPr>
          </p:pic>
        </p:grpSp>
        <p:sp>
          <p:nvSpPr>
            <p:cNvPr id="6" name="TextBox 5">
              <a:extLst>
                <a:ext uri="{FF2B5EF4-FFF2-40B4-BE49-F238E27FC236}">
                  <a16:creationId xmlns:a16="http://schemas.microsoft.com/office/drawing/2014/main" id="{05313A51-45A9-46E7-B299-EE405CCE6BA7}"/>
                </a:ext>
              </a:extLst>
            </p:cNvPr>
            <p:cNvSpPr txBox="1"/>
            <p:nvPr/>
          </p:nvSpPr>
          <p:spPr>
            <a:xfrm>
              <a:off x="638647" y="5612899"/>
              <a:ext cx="4330224" cy="369332"/>
            </a:xfrm>
            <a:prstGeom prst="rect">
              <a:avLst/>
            </a:prstGeom>
            <a:noFill/>
          </p:spPr>
          <p:txBody>
            <a:bodyPr wrap="square" rtlCol="0">
              <a:spAutoFit/>
            </a:bodyPr>
            <a:lstStyle/>
            <a:p>
              <a:pPr algn="l"/>
              <a:r>
                <a:rPr lang="en-US" dirty="0">
                  <a:latin typeface="Calibri" panose="020F0502020204030204" pitchFamily="34" charset="0"/>
                  <a:cs typeface="Calibri" panose="020F0502020204030204" pitchFamily="34" charset="0"/>
                </a:rPr>
                <a:t>EVM provides complementary monitoring</a:t>
              </a:r>
              <a:endParaRPr lang="en-GB" dirty="0">
                <a:latin typeface="Calibri" panose="020F0502020204030204" pitchFamily="34" charset="0"/>
                <a:cs typeface="Calibri" panose="020F0502020204030204" pitchFamily="34" charset="0"/>
              </a:endParaRPr>
            </a:p>
          </p:txBody>
        </p:sp>
      </p:grpSp>
      <p:sp>
        <p:nvSpPr>
          <p:cNvPr id="7" name="TextBox 6">
            <a:extLst>
              <a:ext uri="{FF2B5EF4-FFF2-40B4-BE49-F238E27FC236}">
                <a16:creationId xmlns:a16="http://schemas.microsoft.com/office/drawing/2014/main" id="{E46C28FE-B764-47AF-ABCE-62486C5C4CC5}"/>
              </a:ext>
            </a:extLst>
          </p:cNvPr>
          <p:cNvSpPr txBox="1"/>
          <p:nvPr/>
        </p:nvSpPr>
        <p:spPr>
          <a:xfrm>
            <a:off x="1271464" y="1620935"/>
            <a:ext cx="3419508" cy="3416320"/>
          </a:xfrm>
          <a:prstGeom prst="rect">
            <a:avLst/>
          </a:prstGeom>
          <a:solidFill>
            <a:schemeClr val="bg1">
              <a:lumMod val="95000"/>
            </a:schemeClr>
          </a:solidFill>
        </p:spPr>
        <p:txBody>
          <a:bodyPr wrap="square" rtlCol="0">
            <a:spAutoFit/>
          </a:bodyPr>
          <a:lstStyle/>
          <a:p>
            <a:pPr algn="l"/>
            <a:r>
              <a:rPr lang="en-US" dirty="0">
                <a:solidFill>
                  <a:srgbClr val="0070C0"/>
                </a:solidFill>
                <a:latin typeface="Cambria" panose="02040503050406030204" pitchFamily="18" charset="0"/>
                <a:ea typeface="Cambria" panose="02040503050406030204" pitchFamily="18" charset="0"/>
                <a:cs typeface="Calibri" panose="020F0502020204030204" pitchFamily="34" charset="0"/>
              </a:rPr>
              <a:t>The HL-MCO manages</a:t>
            </a:r>
            <a:r>
              <a:rPr lang="en-US" dirty="0">
                <a:latin typeface="Calibri" panose="020F0502020204030204" pitchFamily="34" charset="0"/>
                <a:cs typeface="Calibri" panose="020F0502020204030204" pitchFamily="34" charset="0"/>
              </a:rPr>
              <a:t>:</a:t>
            </a:r>
          </a:p>
          <a:p>
            <a:pPr algn="l"/>
            <a:endParaRPr lang="en-US" dirty="0">
              <a:latin typeface="Calibri" panose="020F0502020204030204" pitchFamily="34" charset="0"/>
              <a:cs typeface="Calibri" panose="020F0502020204030204" pitchFamily="34" charset="0"/>
            </a:endParaRPr>
          </a:p>
          <a:p>
            <a:pPr algn="l"/>
            <a:r>
              <a:rPr lang="en-US" dirty="0">
                <a:latin typeface="Calibri" panose="020F0502020204030204" pitchFamily="34" charset="0"/>
                <a:cs typeface="Calibri" panose="020F0502020204030204" pitchFamily="34" charset="0"/>
              </a:rPr>
              <a:t>Schedule baseline</a:t>
            </a:r>
          </a:p>
          <a:p>
            <a:pPr algn="l"/>
            <a:r>
              <a:rPr lang="en-US" dirty="0">
                <a:latin typeface="Calibri" panose="020F0502020204030204" pitchFamily="34" charset="0"/>
                <a:cs typeface="Calibri" panose="020F0502020204030204" pitchFamily="34" charset="0"/>
              </a:rPr>
              <a:t>Isochrone line</a:t>
            </a:r>
          </a:p>
          <a:p>
            <a:pPr algn="l"/>
            <a:r>
              <a:rPr lang="en-US" dirty="0">
                <a:latin typeface="Calibri" panose="020F0502020204030204" pitchFamily="34" charset="0"/>
                <a:cs typeface="Calibri" panose="020F0502020204030204" pitchFamily="34" charset="0"/>
              </a:rPr>
              <a:t>Schedule change</a:t>
            </a:r>
          </a:p>
          <a:p>
            <a:pPr algn="l"/>
            <a:endParaRPr lang="en-US" dirty="0">
              <a:latin typeface="Calibri" panose="020F0502020204030204" pitchFamily="34" charset="0"/>
              <a:cs typeface="Calibri" panose="020F0502020204030204" pitchFamily="34" charset="0"/>
            </a:endParaRPr>
          </a:p>
          <a:p>
            <a:pPr algn="l"/>
            <a:r>
              <a:rPr lang="en-US" dirty="0">
                <a:latin typeface="Calibri" panose="020F0502020204030204" pitchFamily="34" charset="0"/>
                <a:cs typeface="Calibri" panose="020F0502020204030204" pitchFamily="34" charset="0"/>
              </a:rPr>
              <a:t>Interlinked deliverables</a:t>
            </a:r>
          </a:p>
          <a:p>
            <a:pPr algn="l"/>
            <a:r>
              <a:rPr lang="en-US" dirty="0">
                <a:latin typeface="Calibri" panose="020F0502020204030204" pitchFamily="34" charset="0"/>
                <a:cs typeface="Calibri" panose="020F0502020204030204" pitchFamily="34" charset="0"/>
              </a:rPr>
              <a:t>Project master schedule</a:t>
            </a:r>
          </a:p>
          <a:p>
            <a:pPr algn="l"/>
            <a:endParaRPr lang="en-US" dirty="0">
              <a:latin typeface="Calibri" panose="020F0502020204030204" pitchFamily="34" charset="0"/>
              <a:cs typeface="Calibri" panose="020F0502020204030204" pitchFamily="34" charset="0"/>
            </a:endParaRPr>
          </a:p>
          <a:p>
            <a:pPr algn="l"/>
            <a:r>
              <a:rPr lang="en-US" dirty="0">
                <a:latin typeface="Calibri" panose="020F0502020204030204" pitchFamily="34" charset="0"/>
                <a:cs typeface="Calibri" panose="020F0502020204030204" pitchFamily="34" charset="0"/>
              </a:rPr>
              <a:t>Critical/ sub-critical path</a:t>
            </a:r>
          </a:p>
          <a:p>
            <a:pPr algn="l"/>
            <a:r>
              <a:rPr lang="en-US" dirty="0">
                <a:latin typeface="Calibri" panose="020F0502020204030204" pitchFamily="34" charset="0"/>
                <a:cs typeface="Calibri" panose="020F0502020204030204" pitchFamily="34" charset="0"/>
              </a:rPr>
              <a:t>Schedule margins via installation plan </a:t>
            </a:r>
            <a:endParaRPr lang="en-GB" dirty="0">
              <a:latin typeface="Calibri" panose="020F0502020204030204" pitchFamily="34" charset="0"/>
              <a:cs typeface="Calibri" panose="020F0502020204030204" pitchFamily="34" charset="0"/>
            </a:endParaRPr>
          </a:p>
        </p:txBody>
      </p:sp>
      <p:sp>
        <p:nvSpPr>
          <p:cNvPr id="21" name="Footer Placeholder 20">
            <a:extLst>
              <a:ext uri="{FF2B5EF4-FFF2-40B4-BE49-F238E27FC236}">
                <a16:creationId xmlns:a16="http://schemas.microsoft.com/office/drawing/2014/main" id="{B62A27DB-F4C4-6832-9763-C43A4B6C2549}"/>
              </a:ext>
            </a:extLst>
          </p:cNvPr>
          <p:cNvSpPr>
            <a:spLocks noGrp="1"/>
          </p:cNvSpPr>
          <p:nvPr>
            <p:ph type="ftr" sz="quarter" idx="11"/>
          </p:nvPr>
        </p:nvSpPr>
        <p:spPr/>
        <p:txBody>
          <a:bodyPr/>
          <a:lstStyle/>
          <a:p>
            <a:pPr defTabSz="457189"/>
            <a:r>
              <a:rPr lang="it-IT"/>
              <a:t>Lessons from HL-LHC for future projects - B. Di Girolamo</a:t>
            </a:r>
            <a:endParaRPr lang="en-GB"/>
          </a:p>
        </p:txBody>
      </p:sp>
      <p:sp>
        <p:nvSpPr>
          <p:cNvPr id="22" name="Slide Number Placeholder 21">
            <a:extLst>
              <a:ext uri="{FF2B5EF4-FFF2-40B4-BE49-F238E27FC236}">
                <a16:creationId xmlns:a16="http://schemas.microsoft.com/office/drawing/2014/main" id="{208262BF-A1C9-B900-79B3-F511E681D69C}"/>
              </a:ext>
            </a:extLst>
          </p:cNvPr>
          <p:cNvSpPr>
            <a:spLocks noGrp="1"/>
          </p:cNvSpPr>
          <p:nvPr>
            <p:ph type="sldNum" sz="quarter" idx="4"/>
          </p:nvPr>
        </p:nvSpPr>
        <p:spPr>
          <a:xfrm>
            <a:off x="11712624" y="6464853"/>
            <a:ext cx="365760" cy="365760"/>
          </a:xfrm>
          <a:prstGeom prst="ellipse">
            <a:avLst/>
          </a:prstGeom>
          <a:solidFill>
            <a:srgbClr val="1D1D1D">
              <a:alpha val="70000"/>
            </a:srgbClr>
          </a:solidFill>
        </p:spPr>
        <p:txBody>
          <a:bodyPr vert="horz" lIns="18288" tIns="45720" rIns="18288" bIns="45720" rtlCol="0" anchor="ctr">
            <a:noAutofit/>
          </a:bodyPr>
          <a:lstStyle>
            <a:defPPr>
              <a:defRPr lang="en-US"/>
            </a:defPPr>
            <a:lvl1pPr marL="0" algn="ctr" defTabSz="914400" rtl="0" eaLnBrk="1" latinLnBrk="0" hangingPunct="1">
              <a:defRPr sz="1400" kern="1200" spc="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189"/>
            <a:fld id="{BFDCA1C4-9514-7B4F-976F-D92F7E296653}" type="slidenum">
              <a:rPr lang="fr-FR" smtClean="0"/>
              <a:pPr defTabSz="457189"/>
              <a:t>34</a:t>
            </a:fld>
            <a:endParaRPr lang="fr-FR" dirty="0"/>
          </a:p>
        </p:txBody>
      </p:sp>
    </p:spTree>
    <p:extLst>
      <p:ext uri="{BB962C8B-B14F-4D97-AF65-F5344CB8AC3E}">
        <p14:creationId xmlns:p14="http://schemas.microsoft.com/office/powerpoint/2010/main" val="21276993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8598E9-539E-8DDD-3233-0E53E9276DD4}"/>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D46615DE-4896-0345-8BD1-9C986A7FE93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1543" y="1252758"/>
            <a:ext cx="8198714" cy="4815460"/>
          </a:xfrm>
          <a:prstGeom prst="rect">
            <a:avLst/>
          </a:prstGeom>
        </p:spPr>
      </p:pic>
      <p:pic>
        <p:nvPicPr>
          <p:cNvPr id="8" name="Picture 7">
            <a:extLst>
              <a:ext uri="{FF2B5EF4-FFF2-40B4-BE49-F238E27FC236}">
                <a16:creationId xmlns:a16="http://schemas.microsoft.com/office/drawing/2014/main" id="{613C5419-A916-1552-103F-C12213D178B2}"/>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4394314" y="1640962"/>
            <a:ext cx="4146528" cy="4419564"/>
          </a:xfrm>
          <a:prstGeom prst="rect">
            <a:avLst/>
          </a:prstGeom>
        </p:spPr>
      </p:pic>
      <p:pic>
        <p:nvPicPr>
          <p:cNvPr id="26" name="Picture 25" descr="A screen shot of a computer screen&#10;&#10;Description automatically generated">
            <a:extLst>
              <a:ext uri="{FF2B5EF4-FFF2-40B4-BE49-F238E27FC236}">
                <a16:creationId xmlns:a16="http://schemas.microsoft.com/office/drawing/2014/main" id="{C485748C-EB2C-F563-9B94-71310C5AEBAE}"/>
              </a:ext>
            </a:extLst>
          </p:cNvPr>
          <p:cNvPicPr>
            <a:picLocks noChangeAspect="1"/>
          </p:cNvPicPr>
          <p:nvPr/>
        </p:nvPicPr>
        <p:blipFill>
          <a:blip r:embed="rId4">
            <a:extLst>
              <a:ext uri="{28A0092B-C50C-407E-A947-70E740481C1C}">
                <a14:useLocalDpi xmlns:a14="http://schemas.microsoft.com/office/drawing/2010/main"/>
              </a:ext>
            </a:extLst>
          </a:blip>
          <a:srcRect r="-2"/>
          <a:stretch/>
        </p:blipFill>
        <p:spPr>
          <a:xfrm>
            <a:off x="3625391" y="1262466"/>
            <a:ext cx="5040560" cy="388095"/>
          </a:xfrm>
          <a:prstGeom prst="rect">
            <a:avLst/>
          </a:prstGeom>
        </p:spPr>
      </p:pic>
      <p:sp>
        <p:nvSpPr>
          <p:cNvPr id="6" name="Rectangle 5">
            <a:extLst>
              <a:ext uri="{FF2B5EF4-FFF2-40B4-BE49-F238E27FC236}">
                <a16:creationId xmlns:a16="http://schemas.microsoft.com/office/drawing/2014/main" id="{F1F22C46-84A2-DE10-AE67-07DE16502429}"/>
              </a:ext>
            </a:extLst>
          </p:cNvPr>
          <p:cNvSpPr/>
          <p:nvPr/>
        </p:nvSpPr>
        <p:spPr>
          <a:xfrm>
            <a:off x="4259262" y="1124744"/>
            <a:ext cx="3929690" cy="4918323"/>
          </a:xfrm>
          <a:prstGeom prst="rect">
            <a:avLst/>
          </a:prstGeom>
          <a:noFill/>
          <a:ln w="381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7F72E3FC-6C5E-D55A-235E-AE2E34AB3AFD}"/>
              </a:ext>
            </a:extLst>
          </p:cNvPr>
          <p:cNvSpPr>
            <a:spLocks noGrp="1"/>
          </p:cNvSpPr>
          <p:nvPr>
            <p:ph idx="1"/>
          </p:nvPr>
        </p:nvSpPr>
        <p:spPr>
          <a:xfrm>
            <a:off x="407987" y="930500"/>
            <a:ext cx="11376024" cy="4608512"/>
          </a:xfrm>
        </p:spPr>
        <p:txBody>
          <a:bodyPr>
            <a:normAutofit/>
          </a:bodyPr>
          <a:lstStyle/>
          <a:p>
            <a:pPr>
              <a:lnSpc>
                <a:spcPct val="100000"/>
              </a:lnSpc>
            </a:pPr>
            <a:r>
              <a:rPr lang="en-US" sz="2400" dirty="0">
                <a:solidFill>
                  <a:schemeClr val="accent1">
                    <a:lumMod val="50000"/>
                  </a:schemeClr>
                </a:solidFill>
                <a:latin typeface="Source Sans Pro" panose="020B0503030403020204" pitchFamily="34" charset="0"/>
                <a:ea typeface="Source Sans Pro" panose="020B0503030403020204" pitchFamily="34" charset="0"/>
                <a:sym typeface="Wingdings" panose="05000000000000000000" pitchFamily="2" charset="2"/>
              </a:rPr>
              <a:t>Impact of LS3 shift</a:t>
            </a:r>
          </a:p>
          <a:p>
            <a:pPr>
              <a:lnSpc>
                <a:spcPct val="100000"/>
              </a:lnSpc>
            </a:pPr>
            <a:endParaRPr lang="en-US" sz="2400" dirty="0">
              <a:solidFill>
                <a:schemeClr val="accent1">
                  <a:lumMod val="50000"/>
                </a:schemeClr>
              </a:solidFill>
              <a:latin typeface="Source Sans Pro" panose="020B0503030403020204" pitchFamily="34" charset="0"/>
              <a:ea typeface="Source Sans Pro" panose="020B0503030403020204" pitchFamily="34" charset="0"/>
              <a:sym typeface="Wingdings" panose="05000000000000000000" pitchFamily="2" charset="2"/>
            </a:endParaRPr>
          </a:p>
          <a:p>
            <a:pPr>
              <a:lnSpc>
                <a:spcPct val="100000"/>
              </a:lnSpc>
            </a:pPr>
            <a:endParaRPr lang="en-US" sz="2400" dirty="0">
              <a:solidFill>
                <a:schemeClr val="accent1">
                  <a:lumMod val="50000"/>
                </a:schemeClr>
              </a:solidFill>
            </a:endParaRPr>
          </a:p>
          <a:p>
            <a:endParaRPr lang="en-US" sz="2400" dirty="0">
              <a:solidFill>
                <a:schemeClr val="accent1">
                  <a:lumMod val="50000"/>
                </a:schemeClr>
              </a:solidFill>
            </a:endParaRPr>
          </a:p>
          <a:p>
            <a:pPr marL="0" lvl="1" indent="0">
              <a:buNone/>
            </a:pPr>
            <a:endParaRPr lang="en-US" sz="2000" dirty="0">
              <a:solidFill>
                <a:schemeClr val="accent1">
                  <a:lumMod val="50000"/>
                </a:schemeClr>
              </a:solidFill>
              <a:sym typeface="Wingdings" panose="05000000000000000000" pitchFamily="2" charset="2"/>
            </a:endParaRPr>
          </a:p>
          <a:p>
            <a:pPr lvl="1"/>
            <a:endParaRPr lang="en-US" sz="2000" dirty="0">
              <a:solidFill>
                <a:schemeClr val="accent1">
                  <a:lumMod val="50000"/>
                </a:schemeClr>
              </a:solidFill>
              <a:sym typeface="Wingdings" panose="05000000000000000000" pitchFamily="2" charset="2"/>
            </a:endParaRPr>
          </a:p>
        </p:txBody>
      </p:sp>
      <p:sp>
        <p:nvSpPr>
          <p:cNvPr id="2" name="Title 1">
            <a:extLst>
              <a:ext uri="{FF2B5EF4-FFF2-40B4-BE49-F238E27FC236}">
                <a16:creationId xmlns:a16="http://schemas.microsoft.com/office/drawing/2014/main" id="{9E9D6E49-ECC6-6C8A-AB2C-FC81205A6095}"/>
              </a:ext>
            </a:extLst>
          </p:cNvPr>
          <p:cNvSpPr>
            <a:spLocks noGrp="1"/>
          </p:cNvSpPr>
          <p:nvPr>
            <p:ph type="title"/>
          </p:nvPr>
        </p:nvSpPr>
        <p:spPr>
          <a:xfrm>
            <a:off x="2351138" y="115249"/>
            <a:ext cx="7729728" cy="836712"/>
          </a:xfrm>
        </p:spPr>
        <p:txBody>
          <a:bodyPr>
            <a:normAutofit/>
          </a:bodyPr>
          <a:lstStyle/>
          <a:p>
            <a:r>
              <a:rPr lang="en-US" dirty="0"/>
              <a:t>Master Schedule – LS3 shift </a:t>
            </a:r>
            <a:endParaRPr lang="en-GB" dirty="0"/>
          </a:p>
        </p:txBody>
      </p:sp>
      <p:sp>
        <p:nvSpPr>
          <p:cNvPr id="19" name="Footer Placeholder 18">
            <a:extLst>
              <a:ext uri="{FF2B5EF4-FFF2-40B4-BE49-F238E27FC236}">
                <a16:creationId xmlns:a16="http://schemas.microsoft.com/office/drawing/2014/main" id="{FE08B465-8AD6-02F1-EAF5-B71334A49907}"/>
              </a:ext>
            </a:extLst>
          </p:cNvPr>
          <p:cNvSpPr>
            <a:spLocks noGrp="1"/>
          </p:cNvSpPr>
          <p:nvPr>
            <p:ph type="ftr" sz="quarter" idx="3"/>
          </p:nvPr>
        </p:nvSpPr>
        <p:spPr/>
        <p:txBody>
          <a:bodyPr/>
          <a:lstStyle/>
          <a:p>
            <a:r>
              <a:rPr lang="it-IT"/>
              <a:t>Lessons from HL-LHC for future projects - B. Di Girolamo</a:t>
            </a:r>
            <a:endParaRPr lang="en-US" dirty="0"/>
          </a:p>
        </p:txBody>
      </p:sp>
      <p:grpSp>
        <p:nvGrpSpPr>
          <p:cNvPr id="18" name="Group 17">
            <a:extLst>
              <a:ext uri="{FF2B5EF4-FFF2-40B4-BE49-F238E27FC236}">
                <a16:creationId xmlns:a16="http://schemas.microsoft.com/office/drawing/2014/main" id="{C551590D-3E3C-13B7-68DF-B9EE9E39DB6E}"/>
              </a:ext>
            </a:extLst>
          </p:cNvPr>
          <p:cNvGrpSpPr/>
          <p:nvPr/>
        </p:nvGrpSpPr>
        <p:grpSpPr>
          <a:xfrm>
            <a:off x="7127944" y="3183402"/>
            <a:ext cx="5105287" cy="2360542"/>
            <a:chOff x="6816080" y="2410578"/>
            <a:chExt cx="5105287" cy="2360542"/>
          </a:xfrm>
        </p:grpSpPr>
        <p:pic>
          <p:nvPicPr>
            <p:cNvPr id="13" name="Picture 12" descr="A chart of a schedule&#10;&#10;Description automatically generated with medium confidence">
              <a:extLst>
                <a:ext uri="{FF2B5EF4-FFF2-40B4-BE49-F238E27FC236}">
                  <a16:creationId xmlns:a16="http://schemas.microsoft.com/office/drawing/2014/main" id="{73E644EC-5D1E-E3CE-B8F7-AEE34387B932}"/>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6816080" y="4533049"/>
              <a:ext cx="4693219" cy="238071"/>
            </a:xfrm>
            <a:prstGeom prst="rect">
              <a:avLst/>
            </a:prstGeom>
          </p:spPr>
        </p:pic>
        <p:grpSp>
          <p:nvGrpSpPr>
            <p:cNvPr id="15" name="Group 14">
              <a:extLst>
                <a:ext uri="{FF2B5EF4-FFF2-40B4-BE49-F238E27FC236}">
                  <a16:creationId xmlns:a16="http://schemas.microsoft.com/office/drawing/2014/main" id="{3C6067DF-1718-6B6F-95DD-0AE484E6E6C8}"/>
                </a:ext>
              </a:extLst>
            </p:cNvPr>
            <p:cNvGrpSpPr/>
            <p:nvPr/>
          </p:nvGrpSpPr>
          <p:grpSpPr>
            <a:xfrm>
              <a:off x="6816080" y="2410578"/>
              <a:ext cx="5105287" cy="2122471"/>
              <a:chOff x="6816080" y="2410578"/>
              <a:chExt cx="5105287" cy="2122471"/>
            </a:xfrm>
          </p:grpSpPr>
          <p:pic>
            <p:nvPicPr>
              <p:cNvPr id="4" name="Picture 3">
                <a:extLst>
                  <a:ext uri="{FF2B5EF4-FFF2-40B4-BE49-F238E27FC236}">
                    <a16:creationId xmlns:a16="http://schemas.microsoft.com/office/drawing/2014/main" id="{83B4FE08-675E-770F-2F65-B1230F123FAB}"/>
                  </a:ext>
                </a:extLst>
              </p:cNvPr>
              <p:cNvPicPr>
                <a:picLocks noChangeAspect="1"/>
              </p:cNvPicPr>
              <p:nvPr/>
            </p:nvPicPr>
            <p:blipFill>
              <a:blip r:embed="rId6"/>
              <a:stretch>
                <a:fillRect/>
              </a:stretch>
            </p:blipFill>
            <p:spPr>
              <a:xfrm>
                <a:off x="9769002" y="2410578"/>
                <a:ext cx="1728192" cy="327913"/>
              </a:xfrm>
              <a:prstGeom prst="rect">
                <a:avLst/>
              </a:prstGeom>
            </p:spPr>
          </p:pic>
          <p:pic>
            <p:nvPicPr>
              <p:cNvPr id="12" name="Picture 11" descr="A chart of a schedule&#10;&#10;Description automatically generated with medium confidence">
                <a:extLst>
                  <a:ext uri="{FF2B5EF4-FFF2-40B4-BE49-F238E27FC236}">
                    <a16:creationId xmlns:a16="http://schemas.microsoft.com/office/drawing/2014/main" id="{DC998BAE-B7BA-A355-AD5E-0A1EDBBF8531}"/>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6816080" y="2996952"/>
                <a:ext cx="4693219" cy="1536097"/>
              </a:xfrm>
              <a:prstGeom prst="rect">
                <a:avLst/>
              </a:prstGeom>
            </p:spPr>
          </p:pic>
          <p:sp>
            <p:nvSpPr>
              <p:cNvPr id="14" name="Content Placeholder 4">
                <a:extLst>
                  <a:ext uri="{FF2B5EF4-FFF2-40B4-BE49-F238E27FC236}">
                    <a16:creationId xmlns:a16="http://schemas.microsoft.com/office/drawing/2014/main" id="{BA243339-0C02-3A42-4F96-7474AD353BC5}"/>
                  </a:ext>
                </a:extLst>
              </p:cNvPr>
              <p:cNvSpPr txBox="1">
                <a:spLocks/>
              </p:cNvSpPr>
              <p:nvPr/>
            </p:nvSpPr>
            <p:spPr>
              <a:xfrm>
                <a:off x="6956014" y="2794523"/>
                <a:ext cx="4965353" cy="327913"/>
              </a:xfrm>
              <a:prstGeom prst="rect">
                <a:avLst/>
              </a:prstGeom>
            </p:spPr>
            <p:txBody>
              <a:bodyPr vert="horz" lIns="0" tIns="0" rIns="0" bIns="0" rtlCol="0">
                <a:noAutofit/>
              </a:bodyPr>
              <a:lstStyle>
                <a:lvl1pPr marL="0" indent="0" algn="l" defTabSz="914400" rtl="0" eaLnBrk="1" latinLnBrk="0" hangingPunct="1">
                  <a:lnSpc>
                    <a:spcPct val="90000"/>
                  </a:lnSpc>
                  <a:spcBef>
                    <a:spcPts val="1800"/>
                  </a:spcBef>
                  <a:spcAft>
                    <a:spcPts val="400"/>
                  </a:spcAft>
                  <a:buFont typeface="Arial"/>
                  <a:buNone/>
                  <a:tabLst/>
                  <a:defRPr sz="2100" b="1" kern="1200">
                    <a:solidFill>
                      <a:schemeClr val="tx2"/>
                    </a:solidFill>
                    <a:latin typeface="+mn-lt"/>
                    <a:ea typeface="+mn-ea"/>
                    <a:cs typeface="+mn-cs"/>
                  </a:defRPr>
                </a:lvl1pPr>
                <a:lvl2pPr marL="324000" indent="-324000" algn="l" defTabSz="914400" rtl="0" eaLnBrk="1" latinLnBrk="0" hangingPunct="1">
                  <a:lnSpc>
                    <a:spcPct val="100000"/>
                  </a:lnSpc>
                  <a:spcBef>
                    <a:spcPts val="500"/>
                  </a:spcBef>
                  <a:spcAft>
                    <a:spcPts val="300"/>
                  </a:spcAft>
                  <a:buFont typeface="Arial" charset="0"/>
                  <a:buChar char="•"/>
                  <a:tabLst/>
                  <a:defRPr sz="1800" kern="1200">
                    <a:solidFill>
                      <a:schemeClr val="tx2"/>
                    </a:solidFill>
                    <a:latin typeface="+mn-lt"/>
                    <a:ea typeface="+mn-ea"/>
                    <a:cs typeface="+mn-cs"/>
                  </a:defRPr>
                </a:lvl2pPr>
                <a:lvl3pPr marL="648000" indent="-32400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700" kern="1200">
                    <a:solidFill>
                      <a:schemeClr val="tx2"/>
                    </a:solidFill>
                    <a:latin typeface="+mn-lt"/>
                    <a:ea typeface="+mn-ea"/>
                    <a:cs typeface="+mn-cs"/>
                  </a:defRPr>
                </a:lvl3pPr>
                <a:lvl4pPr marL="972000" indent="-324000" algn="l" defTabSz="914400" rtl="0" eaLnBrk="1" latinLnBrk="0" hangingPunct="1">
                  <a:lnSpc>
                    <a:spcPct val="100000"/>
                  </a:lnSpc>
                  <a:spcBef>
                    <a:spcPts val="500"/>
                  </a:spcBef>
                  <a:spcAft>
                    <a:spcPts val="300"/>
                  </a:spcAft>
                  <a:buSzPct val="100000"/>
                  <a:buFont typeface="Arial" charset="0"/>
                  <a:buChar char="•"/>
                  <a:tabLst/>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600"/>
                  </a:spcBef>
                  <a:spcAft>
                    <a:spcPts val="600"/>
                  </a:spcAft>
                </a:pPr>
                <a:r>
                  <a:rPr lang="en-GB" sz="1200" dirty="0">
                    <a:solidFill>
                      <a:srgbClr val="002060"/>
                    </a:solidFill>
                    <a:latin typeface="Source Sans Pro" panose="020B0503030403020204" pitchFamily="34" charset="0"/>
                    <a:ea typeface="Source Sans Pro" panose="020B0503030403020204" pitchFamily="34" charset="0"/>
                  </a:rPr>
                  <a:t>Long Term Schedule v.4.1 Engineering Check (</a:t>
                </a:r>
                <a:r>
                  <a:rPr lang="en-GB" sz="1200" dirty="0">
                    <a:solidFill>
                      <a:srgbClr val="002060"/>
                    </a:solidFill>
                    <a:latin typeface="Source Sans Pro" panose="020B0503030403020204" pitchFamily="34" charset="0"/>
                    <a:ea typeface="Source Sans Pro" panose="020B0503030403020204" pitchFamily="34" charset="0"/>
                    <a:hlinkClick r:id="rId8"/>
                  </a:rPr>
                  <a:t>ACC-PM-MS-0004</a:t>
                </a:r>
                <a:r>
                  <a:rPr lang="en-GB" sz="1200" dirty="0">
                    <a:solidFill>
                      <a:srgbClr val="002060"/>
                    </a:solidFill>
                    <a:latin typeface="Source Sans Pro" panose="020B0503030403020204" pitchFamily="34" charset="0"/>
                    <a:ea typeface="Source Sans Pro" panose="020B0503030403020204" pitchFamily="34" charset="0"/>
                  </a:rPr>
                  <a:t>)</a:t>
                </a:r>
                <a:endParaRPr lang="en-GB" sz="1200" dirty="0"/>
              </a:p>
            </p:txBody>
          </p:sp>
        </p:grpSp>
      </p:grpSp>
      <p:sp>
        <p:nvSpPr>
          <p:cNvPr id="24" name="TextBox 23">
            <a:extLst>
              <a:ext uri="{FF2B5EF4-FFF2-40B4-BE49-F238E27FC236}">
                <a16:creationId xmlns:a16="http://schemas.microsoft.com/office/drawing/2014/main" id="{C765DB2C-8D7C-7F9A-395F-BEA28F0E237D}"/>
              </a:ext>
            </a:extLst>
          </p:cNvPr>
          <p:cNvSpPr txBox="1"/>
          <p:nvPr/>
        </p:nvSpPr>
        <p:spPr>
          <a:xfrm>
            <a:off x="9070904" y="5520771"/>
            <a:ext cx="2203568" cy="461665"/>
          </a:xfrm>
          <a:prstGeom prst="rect">
            <a:avLst/>
          </a:prstGeom>
          <a:noFill/>
          <a:ln w="25400">
            <a:noFill/>
          </a:ln>
        </p:spPr>
        <p:txBody>
          <a:bodyPr wrap="square" rtlCol="0">
            <a:spAutoFit/>
          </a:bodyPr>
          <a:lstStyle/>
          <a:p>
            <a:r>
              <a:rPr lang="en-GB" sz="1200" dirty="0">
                <a:solidFill>
                  <a:schemeClr val="accent1">
                    <a:lumMod val="50000"/>
                  </a:schemeClr>
                </a:solidFill>
                <a:latin typeface="Source Sans Pro" panose="020B0503030403020204" pitchFamily="34" charset="0"/>
                <a:ea typeface="Source Sans Pro" panose="020B0503030403020204" pitchFamily="34" charset="0"/>
                <a:sym typeface="Wingdings" panose="05000000000000000000" pitchFamily="2" charset="2"/>
              </a:rPr>
              <a:t>still </a:t>
            </a:r>
            <a:r>
              <a:rPr lang="en-US" sz="1200" dirty="0">
                <a:solidFill>
                  <a:schemeClr val="accent1">
                    <a:lumMod val="50000"/>
                  </a:schemeClr>
                </a:solidFill>
                <a:latin typeface="Source Sans Pro" panose="020B0503030403020204" pitchFamily="34" charset="0"/>
                <a:ea typeface="Source Sans Pro" panose="020B0503030403020204" pitchFamily="34" charset="0"/>
                <a:sym typeface="Wingdings" panose="05000000000000000000" pitchFamily="2" charset="2"/>
              </a:rPr>
              <a:t>4.5 </a:t>
            </a:r>
            <a:r>
              <a:rPr lang="en-US" sz="1200" b="0" dirty="0">
                <a:solidFill>
                  <a:schemeClr val="accent1">
                    <a:lumMod val="50000"/>
                  </a:schemeClr>
                </a:solidFill>
                <a:latin typeface="Source Sans Pro" panose="020B0503030403020204" pitchFamily="34" charset="0"/>
                <a:ea typeface="Source Sans Pro" panose="020B0503030403020204" pitchFamily="34" charset="0"/>
                <a:sym typeface="Wingdings" panose="05000000000000000000" pitchFamily="2" charset="2"/>
              </a:rPr>
              <a:t>months to be gain</a:t>
            </a:r>
            <a:endParaRPr lang="en-US" sz="2000" dirty="0">
              <a:solidFill>
                <a:schemeClr val="accent1">
                  <a:lumMod val="50000"/>
                </a:schemeClr>
              </a:solidFill>
              <a:latin typeface="Source Sans Pro" panose="020B0503030403020204" pitchFamily="34" charset="0"/>
              <a:ea typeface="Source Sans Pro" panose="020B0503030403020204" pitchFamily="34" charset="0"/>
              <a:sym typeface="Wingdings" panose="05000000000000000000" pitchFamily="2" charset="2"/>
            </a:endParaRPr>
          </a:p>
          <a:p>
            <a:endParaRPr lang="en-GB" sz="1200" b="1" i="1" dirty="0">
              <a:solidFill>
                <a:srgbClr val="C00000"/>
              </a:solidFill>
              <a:highlight>
                <a:srgbClr val="FFFF00"/>
              </a:highlight>
              <a:latin typeface="Source Sans Pro" panose="020B0503030403020204" pitchFamily="34" charset="0"/>
              <a:ea typeface="Source Sans Pro" panose="020B0503030403020204" pitchFamily="34" charset="0"/>
            </a:endParaRPr>
          </a:p>
        </p:txBody>
      </p:sp>
      <p:sp>
        <p:nvSpPr>
          <p:cNvPr id="5" name="Rectangle 4">
            <a:extLst>
              <a:ext uri="{FF2B5EF4-FFF2-40B4-BE49-F238E27FC236}">
                <a16:creationId xmlns:a16="http://schemas.microsoft.com/office/drawing/2014/main" id="{A15AE513-DD0E-6A8F-AE34-12B1B40284A2}"/>
              </a:ext>
            </a:extLst>
          </p:cNvPr>
          <p:cNvSpPr/>
          <p:nvPr/>
        </p:nvSpPr>
        <p:spPr>
          <a:xfrm>
            <a:off x="3749672" y="1196752"/>
            <a:ext cx="436410" cy="4757112"/>
          </a:xfrm>
          <a:prstGeom prst="rect">
            <a:avLst/>
          </a:prstGeom>
          <a:solidFill>
            <a:srgbClr val="FFC0C2">
              <a:alpha val="50196"/>
            </a:srgb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dirty="0">
                <a:solidFill>
                  <a:srgbClr val="303030"/>
                </a:solidFill>
                <a:latin typeface="Source Sans Pro" panose="020B0503030403020204" pitchFamily="34" charset="0"/>
                <a:ea typeface="Source Sans Pro" panose="020B0503030403020204" pitchFamily="34" charset="0"/>
              </a:rPr>
              <a:t>YETS 2025-26</a:t>
            </a:r>
            <a:endParaRPr lang="en-GB" dirty="0">
              <a:solidFill>
                <a:srgbClr val="303030"/>
              </a:solidFill>
              <a:latin typeface="Source Sans Pro" panose="020B0503030403020204" pitchFamily="34" charset="0"/>
              <a:ea typeface="Source Sans Pro" panose="020B0503030403020204" pitchFamily="34" charset="0"/>
            </a:endParaRPr>
          </a:p>
        </p:txBody>
      </p:sp>
      <p:sp>
        <p:nvSpPr>
          <p:cNvPr id="10" name="TextBox 9">
            <a:extLst>
              <a:ext uri="{FF2B5EF4-FFF2-40B4-BE49-F238E27FC236}">
                <a16:creationId xmlns:a16="http://schemas.microsoft.com/office/drawing/2014/main" id="{832A5B64-1A12-50CF-B741-0875FA4A2FCE}"/>
              </a:ext>
            </a:extLst>
          </p:cNvPr>
          <p:cNvSpPr txBox="1"/>
          <p:nvPr/>
        </p:nvSpPr>
        <p:spPr>
          <a:xfrm>
            <a:off x="8684841" y="1366813"/>
            <a:ext cx="3112906" cy="1600438"/>
          </a:xfrm>
          <a:prstGeom prst="rect">
            <a:avLst/>
          </a:prstGeom>
          <a:noFill/>
          <a:ln>
            <a:noFill/>
          </a:ln>
        </p:spPr>
        <p:txBody>
          <a:bodyPr wrap="square">
            <a:spAutoFit/>
          </a:bodyPr>
          <a:lstStyle/>
          <a:p>
            <a:pPr>
              <a:spcBef>
                <a:spcPts val="600"/>
              </a:spcBef>
            </a:pPr>
            <a:r>
              <a:rPr lang="en-GB" sz="1400" b="1" dirty="0">
                <a:solidFill>
                  <a:schemeClr val="accent1">
                    <a:lumMod val="50000"/>
                  </a:schemeClr>
                </a:solidFill>
                <a:effectLst/>
                <a:latin typeface="Source Sans Pro" panose="020B0503030403020204" pitchFamily="34" charset="0"/>
                <a:ea typeface="Source Sans Pro" panose="020B0503030403020204" pitchFamily="34" charset="0"/>
                <a:cs typeface="Aptos" panose="020B0004020202020204" pitchFamily="34" charset="0"/>
              </a:rPr>
              <a:t>LS3 LHC start shifted to 2026 and extended</a:t>
            </a:r>
            <a:endParaRPr lang="en-GB" sz="1400" dirty="0">
              <a:solidFill>
                <a:schemeClr val="accent1">
                  <a:lumMod val="50000"/>
                </a:schemeClr>
              </a:solidFill>
              <a:effectLst/>
              <a:latin typeface="Source Sans Pro" panose="020B0503030403020204" pitchFamily="34" charset="0"/>
              <a:ea typeface="Source Sans Pro" panose="020B0503030403020204" pitchFamily="34" charset="0"/>
              <a:cs typeface="Aptos" panose="020B0004020202020204" pitchFamily="34" charset="0"/>
            </a:endParaRPr>
          </a:p>
          <a:p>
            <a:pPr marL="171450" indent="-171450">
              <a:spcBef>
                <a:spcPts val="600"/>
              </a:spcBef>
              <a:buFont typeface="Arial" panose="020B0604020202020204" pitchFamily="34" charset="0"/>
              <a:buChar char="•"/>
            </a:pPr>
            <a:r>
              <a:rPr lang="en-GB" sz="1200" dirty="0">
                <a:solidFill>
                  <a:srgbClr val="C71F1F"/>
                </a:solidFill>
                <a:effectLst/>
                <a:latin typeface="Source Sans Pro" panose="020B0503030403020204" pitchFamily="34" charset="0"/>
                <a:ea typeface="Source Sans Pro" panose="020B0503030403020204" pitchFamily="34" charset="0"/>
                <a:cs typeface="Aptos" panose="020B0004020202020204" pitchFamily="34" charset="0"/>
              </a:rPr>
              <a:t>Start delayed to the 29</a:t>
            </a:r>
            <a:r>
              <a:rPr lang="en-GB" sz="1200" baseline="30000" dirty="0">
                <a:solidFill>
                  <a:srgbClr val="C71F1F"/>
                </a:solidFill>
                <a:effectLst/>
                <a:latin typeface="Source Sans Pro" panose="020B0503030403020204" pitchFamily="34" charset="0"/>
                <a:ea typeface="Source Sans Pro" panose="020B0503030403020204" pitchFamily="34" charset="0"/>
                <a:cs typeface="Aptos" panose="020B0004020202020204" pitchFamily="34" charset="0"/>
              </a:rPr>
              <a:t>th</a:t>
            </a:r>
            <a:r>
              <a:rPr lang="en-GB" sz="1200" dirty="0">
                <a:solidFill>
                  <a:srgbClr val="C71F1F"/>
                </a:solidFill>
                <a:effectLst/>
                <a:latin typeface="Source Sans Pro" panose="020B0503030403020204" pitchFamily="34" charset="0"/>
                <a:ea typeface="Source Sans Pro" panose="020B0503030403020204" pitchFamily="34" charset="0"/>
                <a:cs typeface="Aptos" panose="020B0004020202020204" pitchFamily="34" charset="0"/>
              </a:rPr>
              <a:t> of June 2026 for the LHC</a:t>
            </a:r>
          </a:p>
          <a:p>
            <a:pPr marL="171450" indent="-171450">
              <a:spcBef>
                <a:spcPts val="600"/>
              </a:spcBef>
              <a:buFont typeface="Arial" panose="020B0604020202020204" pitchFamily="34" charset="0"/>
              <a:buChar char="•"/>
            </a:pPr>
            <a:r>
              <a:rPr lang="en-GB" sz="1200" dirty="0">
                <a:solidFill>
                  <a:srgbClr val="C71F1F"/>
                </a:solidFill>
                <a:latin typeface="Source Sans Pro" panose="020B0503030403020204" pitchFamily="34" charset="0"/>
                <a:ea typeface="Source Sans Pro" panose="020B0503030403020204" pitchFamily="34" charset="0"/>
              </a:rPr>
              <a:t>Duration beam to beam in the LHC: 47 months (+4.5 months </a:t>
            </a:r>
            <a:r>
              <a:rPr lang="en-GB" sz="1200" dirty="0" err="1">
                <a:solidFill>
                  <a:srgbClr val="C71F1F"/>
                </a:solidFill>
                <a:latin typeface="Source Sans Pro" panose="020B0503030403020204" pitchFamily="34" charset="0"/>
                <a:ea typeface="Source Sans Pro" panose="020B0503030403020204" pitchFamily="34" charset="0"/>
              </a:rPr>
              <a:t>wrt</a:t>
            </a:r>
            <a:r>
              <a:rPr lang="en-GB" sz="1200" dirty="0">
                <a:solidFill>
                  <a:srgbClr val="C71F1F"/>
                </a:solidFill>
                <a:latin typeface="Source Sans Pro" panose="020B0503030403020204" pitchFamily="34" charset="0"/>
                <a:ea typeface="Source Sans Pro" panose="020B0503030403020204" pitchFamily="34" charset="0"/>
              </a:rPr>
              <a:t> long term revision 4.0)</a:t>
            </a:r>
          </a:p>
        </p:txBody>
      </p:sp>
      <p:sp>
        <p:nvSpPr>
          <p:cNvPr id="11" name="TextBox 10">
            <a:extLst>
              <a:ext uri="{FF2B5EF4-FFF2-40B4-BE49-F238E27FC236}">
                <a16:creationId xmlns:a16="http://schemas.microsoft.com/office/drawing/2014/main" id="{66DF6C77-1017-355C-0BD8-D86A5A0076B0}"/>
              </a:ext>
            </a:extLst>
          </p:cNvPr>
          <p:cNvSpPr txBox="1"/>
          <p:nvPr/>
        </p:nvSpPr>
        <p:spPr>
          <a:xfrm>
            <a:off x="2669783" y="6033422"/>
            <a:ext cx="3178958" cy="276999"/>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1200" i="1" dirty="0">
                <a:solidFill>
                  <a:schemeClr val="bg1">
                    <a:lumMod val="65000"/>
                  </a:schemeClr>
                </a:solidFill>
                <a:latin typeface="Source Sans Pro" panose="020B0503030403020204" pitchFamily="34" charset="0"/>
                <a:ea typeface="Source Sans Pro" panose="020B0503030403020204" pitchFamily="34" charset="0"/>
              </a:rPr>
              <a:t>Master Schedule In Work CSR2024</a:t>
            </a:r>
            <a:endParaRPr kumimoji="0" lang="en-US" sz="1200" b="0" i="1" u="none" strike="noStrike" kern="1200" cap="none" spc="0" normalizeH="0" baseline="0" noProof="0" dirty="0">
              <a:ln>
                <a:noFill/>
              </a:ln>
              <a:solidFill>
                <a:schemeClr val="bg1">
                  <a:lumMod val="65000"/>
                </a:schemeClr>
              </a:solidFill>
              <a:effectLst/>
              <a:uLnTx/>
              <a:uFillTx/>
              <a:latin typeface="Source Sans Pro" panose="020B0503030403020204" pitchFamily="34" charset="0"/>
              <a:ea typeface="Source Sans Pro" panose="020B0503030403020204" pitchFamily="34" charset="0"/>
            </a:endParaRPr>
          </a:p>
        </p:txBody>
      </p:sp>
      <p:sp>
        <p:nvSpPr>
          <p:cNvPr id="9" name="Slide Number Placeholder 8">
            <a:extLst>
              <a:ext uri="{FF2B5EF4-FFF2-40B4-BE49-F238E27FC236}">
                <a16:creationId xmlns:a16="http://schemas.microsoft.com/office/drawing/2014/main" id="{18C17867-D0B4-8DF4-3A9B-17AF10856A8D}"/>
              </a:ext>
            </a:extLst>
          </p:cNvPr>
          <p:cNvSpPr>
            <a:spLocks noGrp="1"/>
          </p:cNvSpPr>
          <p:nvPr>
            <p:ph type="sldNum" sz="quarter" idx="4"/>
          </p:nvPr>
        </p:nvSpPr>
        <p:spPr/>
        <p:txBody>
          <a:bodyPr/>
          <a:lstStyle/>
          <a:p>
            <a:fld id="{36B5EA5A-BC32-A742-B11B-8E7414D5B535}" type="slidenum">
              <a:rPr lang="en-US" smtClean="0"/>
              <a:pPr/>
              <a:t>35</a:t>
            </a:fld>
            <a:endParaRPr lang="en-US" dirty="0"/>
          </a:p>
        </p:txBody>
      </p:sp>
      <p:grpSp>
        <p:nvGrpSpPr>
          <p:cNvPr id="29" name="Group 28">
            <a:extLst>
              <a:ext uri="{FF2B5EF4-FFF2-40B4-BE49-F238E27FC236}">
                <a16:creationId xmlns:a16="http://schemas.microsoft.com/office/drawing/2014/main" id="{FBFB412E-DD1A-891C-8917-C37282DCECF0}"/>
              </a:ext>
            </a:extLst>
          </p:cNvPr>
          <p:cNvGrpSpPr/>
          <p:nvPr/>
        </p:nvGrpSpPr>
        <p:grpSpPr>
          <a:xfrm>
            <a:off x="403481" y="6137622"/>
            <a:ext cx="7128792" cy="276999"/>
            <a:chOff x="263352" y="5805264"/>
            <a:chExt cx="7128792" cy="276999"/>
          </a:xfrm>
        </p:grpSpPr>
        <p:sp>
          <p:nvSpPr>
            <p:cNvPr id="25" name="TextBox 24">
              <a:extLst>
                <a:ext uri="{FF2B5EF4-FFF2-40B4-BE49-F238E27FC236}">
                  <a16:creationId xmlns:a16="http://schemas.microsoft.com/office/drawing/2014/main" id="{E158BC4C-A97E-2858-A492-A0255E4247D4}"/>
                </a:ext>
              </a:extLst>
            </p:cNvPr>
            <p:cNvSpPr txBox="1"/>
            <p:nvPr/>
          </p:nvSpPr>
          <p:spPr>
            <a:xfrm>
              <a:off x="6694452" y="5805264"/>
              <a:ext cx="697692" cy="276999"/>
            </a:xfrm>
            <a:prstGeom prst="rect">
              <a:avLst/>
            </a:prstGeom>
            <a:solidFill>
              <a:srgbClr val="FF9900"/>
            </a:solidFill>
          </p:spPr>
          <p:txBody>
            <a:bodyPr wrap="none" rtlCol="0">
              <a:spAutoFit/>
            </a:bodyPr>
            <a:lstStyle/>
            <a:p>
              <a:pPr algn="l"/>
              <a:r>
                <a:rPr lang="en-US" sz="1200" dirty="0">
                  <a:latin typeface="Calibri" panose="020F0502020204030204" pitchFamily="34" charset="0"/>
                  <a:cs typeface="Calibri" panose="020F0502020204030204" pitchFamily="34" charset="0"/>
                </a:rPr>
                <a:t>upgrade</a:t>
              </a:r>
              <a:endParaRPr lang="en-GB" sz="1200" dirty="0">
                <a:latin typeface="Calibri" panose="020F0502020204030204" pitchFamily="34" charset="0"/>
                <a:cs typeface="Calibri" panose="020F0502020204030204" pitchFamily="34" charset="0"/>
              </a:endParaRPr>
            </a:p>
          </p:txBody>
        </p:sp>
        <p:grpSp>
          <p:nvGrpSpPr>
            <p:cNvPr id="28" name="Group 27">
              <a:extLst>
                <a:ext uri="{FF2B5EF4-FFF2-40B4-BE49-F238E27FC236}">
                  <a16:creationId xmlns:a16="http://schemas.microsoft.com/office/drawing/2014/main" id="{6F50D07B-98C7-C1F3-9798-96F38AE5C860}"/>
                </a:ext>
              </a:extLst>
            </p:cNvPr>
            <p:cNvGrpSpPr/>
            <p:nvPr/>
          </p:nvGrpSpPr>
          <p:grpSpPr>
            <a:xfrm>
              <a:off x="263352" y="5805264"/>
              <a:ext cx="6380931" cy="276999"/>
              <a:chOff x="263352" y="5805264"/>
              <a:chExt cx="6380931" cy="276999"/>
            </a:xfrm>
          </p:grpSpPr>
          <p:sp>
            <p:nvSpPr>
              <p:cNvPr id="16" name="TextBox 15">
                <a:extLst>
                  <a:ext uri="{FF2B5EF4-FFF2-40B4-BE49-F238E27FC236}">
                    <a16:creationId xmlns:a16="http://schemas.microsoft.com/office/drawing/2014/main" id="{295633AB-5917-1883-C87F-42DA6DFE81B4}"/>
                  </a:ext>
                </a:extLst>
              </p:cNvPr>
              <p:cNvSpPr txBox="1"/>
              <p:nvPr/>
            </p:nvSpPr>
            <p:spPr>
              <a:xfrm>
                <a:off x="1326488" y="5805264"/>
                <a:ext cx="1031564" cy="276999"/>
              </a:xfrm>
              <a:prstGeom prst="rect">
                <a:avLst/>
              </a:prstGeom>
              <a:solidFill>
                <a:srgbClr val="FFCC66"/>
              </a:solidFill>
            </p:spPr>
            <p:txBody>
              <a:bodyPr wrap="none" rtlCol="0">
                <a:spAutoFit/>
              </a:bodyPr>
              <a:lstStyle/>
              <a:p>
                <a:pPr algn="l"/>
                <a:r>
                  <a:rPr lang="en-US" sz="1200" dirty="0">
                    <a:latin typeface="Calibri" panose="020F0502020204030204" pitchFamily="34" charset="0"/>
                    <a:cs typeface="Calibri" panose="020F0502020204030204" pitchFamily="34" charset="0"/>
                  </a:rPr>
                  <a:t>specifications</a:t>
                </a:r>
                <a:endParaRPr lang="en-GB" sz="1200" dirty="0">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99E9E3DD-1FFB-4D8F-6E81-CC5B182D2F00}"/>
                  </a:ext>
                </a:extLst>
              </p:cNvPr>
              <p:cNvSpPr txBox="1"/>
              <p:nvPr/>
            </p:nvSpPr>
            <p:spPr>
              <a:xfrm>
                <a:off x="2408218" y="5805264"/>
                <a:ext cx="855427" cy="276999"/>
              </a:xfrm>
              <a:prstGeom prst="rect">
                <a:avLst/>
              </a:prstGeom>
              <a:solidFill>
                <a:srgbClr val="247794"/>
              </a:solidFill>
            </p:spPr>
            <p:txBody>
              <a:bodyPr wrap="none" rtlCol="0">
                <a:spAutoFit/>
              </a:bodyPr>
              <a:lstStyle/>
              <a:p>
                <a:pPr algn="l"/>
                <a:r>
                  <a:rPr lang="en-US" sz="1200" dirty="0">
                    <a:solidFill>
                      <a:schemeClr val="bg1"/>
                    </a:solidFill>
                    <a:latin typeface="Calibri" panose="020F0502020204030204" pitchFamily="34" charset="0"/>
                    <a:cs typeface="Calibri" panose="020F0502020204030204" pitchFamily="34" charset="0"/>
                  </a:rPr>
                  <a:t>fabrication</a:t>
                </a:r>
                <a:endParaRPr lang="en-GB" sz="1200" dirty="0">
                  <a:solidFill>
                    <a:schemeClr val="bg1"/>
                  </a:solidFill>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D201808E-4D8A-4C8D-79C4-A125D30E1663}"/>
                  </a:ext>
                </a:extLst>
              </p:cNvPr>
              <p:cNvSpPr txBox="1"/>
              <p:nvPr/>
            </p:nvSpPr>
            <p:spPr>
              <a:xfrm>
                <a:off x="3313811" y="5805264"/>
                <a:ext cx="764953" cy="276999"/>
              </a:xfrm>
              <a:prstGeom prst="rect">
                <a:avLst/>
              </a:prstGeom>
              <a:solidFill>
                <a:srgbClr val="9999FF"/>
              </a:solidFill>
            </p:spPr>
            <p:txBody>
              <a:bodyPr wrap="none" rtlCol="0">
                <a:spAutoFit/>
              </a:bodyPr>
              <a:lstStyle/>
              <a:p>
                <a:pPr algn="l"/>
                <a:r>
                  <a:rPr lang="en-US" sz="1200" dirty="0">
                    <a:latin typeface="Calibri" panose="020F0502020204030204" pitchFamily="34" charset="0"/>
                    <a:cs typeface="Calibri" panose="020F0502020204030204" pitchFamily="34" charset="0"/>
                  </a:rPr>
                  <a:t>assembly</a:t>
                </a:r>
                <a:endParaRPr lang="en-GB" sz="1200" dirty="0">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9034482A-2FC8-8531-F6E9-B990943CCAD6}"/>
                  </a:ext>
                </a:extLst>
              </p:cNvPr>
              <p:cNvSpPr txBox="1"/>
              <p:nvPr/>
            </p:nvSpPr>
            <p:spPr>
              <a:xfrm>
                <a:off x="4128930" y="5805264"/>
                <a:ext cx="421719" cy="276999"/>
              </a:xfrm>
              <a:prstGeom prst="rect">
                <a:avLst/>
              </a:prstGeom>
              <a:solidFill>
                <a:srgbClr val="33CCCC"/>
              </a:solidFill>
            </p:spPr>
            <p:txBody>
              <a:bodyPr wrap="none" rtlCol="0">
                <a:spAutoFit/>
              </a:bodyPr>
              <a:lstStyle/>
              <a:p>
                <a:pPr algn="l"/>
                <a:r>
                  <a:rPr lang="en-US" sz="1200" dirty="0">
                    <a:latin typeface="Calibri" panose="020F0502020204030204" pitchFamily="34" charset="0"/>
                    <a:cs typeface="Calibri" panose="020F0502020204030204" pitchFamily="34" charset="0"/>
                  </a:rPr>
                  <a:t>test</a:t>
                </a:r>
                <a:endParaRPr lang="en-GB" sz="1200" dirty="0">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A4214F18-25F3-42CF-4FE2-236A1D14259A}"/>
                  </a:ext>
                </a:extLst>
              </p:cNvPr>
              <p:cNvSpPr txBox="1"/>
              <p:nvPr/>
            </p:nvSpPr>
            <p:spPr>
              <a:xfrm>
                <a:off x="4600815" y="5805264"/>
                <a:ext cx="873765" cy="276999"/>
              </a:xfrm>
              <a:prstGeom prst="rect">
                <a:avLst/>
              </a:prstGeom>
              <a:solidFill>
                <a:schemeClr val="tx2">
                  <a:lumMod val="75000"/>
                </a:schemeClr>
              </a:solidFill>
            </p:spPr>
            <p:txBody>
              <a:bodyPr wrap="none" rtlCol="0">
                <a:spAutoFit/>
              </a:bodyPr>
              <a:lstStyle/>
              <a:p>
                <a:pPr algn="l"/>
                <a:r>
                  <a:rPr lang="en-US" sz="1200" dirty="0">
                    <a:solidFill>
                      <a:schemeClr val="bg1"/>
                    </a:solidFill>
                    <a:latin typeface="Calibri" panose="020F0502020204030204" pitchFamily="34" charset="0"/>
                    <a:cs typeface="Calibri" panose="020F0502020204030204" pitchFamily="34" charset="0"/>
                  </a:rPr>
                  <a:t>installation</a:t>
                </a:r>
                <a:endParaRPr lang="en-GB" sz="1200" dirty="0">
                  <a:solidFill>
                    <a:schemeClr val="bg1"/>
                  </a:solidFill>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721BFC0B-86B0-A8EE-5662-5672696618F4}"/>
                  </a:ext>
                </a:extLst>
              </p:cNvPr>
              <p:cNvSpPr txBox="1"/>
              <p:nvPr/>
            </p:nvSpPr>
            <p:spPr>
              <a:xfrm>
                <a:off x="5524746" y="5805264"/>
                <a:ext cx="1119537" cy="276999"/>
              </a:xfrm>
              <a:prstGeom prst="rect">
                <a:avLst/>
              </a:prstGeom>
              <a:solidFill>
                <a:srgbClr val="00B0F0"/>
              </a:solidFill>
            </p:spPr>
            <p:txBody>
              <a:bodyPr wrap="none" rtlCol="0">
                <a:spAutoFit/>
              </a:bodyPr>
              <a:lstStyle/>
              <a:p>
                <a:pPr algn="l"/>
                <a:r>
                  <a:rPr lang="en-US" sz="1200" dirty="0">
                    <a:solidFill>
                      <a:schemeClr val="bg1"/>
                    </a:solidFill>
                    <a:latin typeface="Calibri" panose="020F0502020204030204" pitchFamily="34" charset="0"/>
                    <a:cs typeface="Calibri" panose="020F0502020204030204" pitchFamily="34" charset="0"/>
                  </a:rPr>
                  <a:t>commissioning</a:t>
                </a:r>
                <a:endParaRPr lang="en-GB" sz="1200" dirty="0">
                  <a:solidFill>
                    <a:schemeClr val="bg1"/>
                  </a:solidFill>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6565A5E4-DE67-A90C-EA03-76A92258B00C}"/>
                  </a:ext>
                </a:extLst>
              </p:cNvPr>
              <p:cNvSpPr txBox="1"/>
              <p:nvPr/>
            </p:nvSpPr>
            <p:spPr>
              <a:xfrm>
                <a:off x="263352" y="5805264"/>
                <a:ext cx="1012970" cy="276999"/>
              </a:xfrm>
              <a:prstGeom prst="rect">
                <a:avLst/>
              </a:prstGeom>
              <a:solidFill>
                <a:srgbClr val="FFCCFF"/>
              </a:solidFill>
            </p:spPr>
            <p:txBody>
              <a:bodyPr wrap="none" rtlCol="0">
                <a:spAutoFit/>
              </a:bodyPr>
              <a:lstStyle/>
              <a:p>
                <a:pPr algn="l"/>
                <a:r>
                  <a:rPr lang="en-US" sz="1200" dirty="0">
                    <a:latin typeface="Calibri" panose="020F0502020204030204" pitchFamily="34" charset="0"/>
                    <a:cs typeface="Calibri" panose="020F0502020204030204" pitchFamily="34" charset="0"/>
                  </a:rPr>
                  <a:t>development</a:t>
                </a:r>
                <a:endParaRPr lang="en-GB" sz="1200" dirty="0">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30716396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07D7F-838D-3348-96A0-636F34BF5311}"/>
              </a:ext>
            </a:extLst>
          </p:cNvPr>
          <p:cNvSpPr>
            <a:spLocks noGrp="1"/>
          </p:cNvSpPr>
          <p:nvPr>
            <p:ph type="title"/>
          </p:nvPr>
        </p:nvSpPr>
        <p:spPr>
          <a:xfrm>
            <a:off x="22228" y="0"/>
            <a:ext cx="8352928" cy="836712"/>
          </a:xfrm>
        </p:spPr>
        <p:txBody>
          <a:bodyPr>
            <a:normAutofit/>
          </a:bodyPr>
          <a:lstStyle/>
          <a:p>
            <a:r>
              <a:rPr lang="en-US" dirty="0"/>
              <a:t>Long shutdown Installation schedule</a:t>
            </a:r>
            <a:endParaRPr lang="en-GB" dirty="0"/>
          </a:p>
        </p:txBody>
      </p:sp>
      <p:sp>
        <p:nvSpPr>
          <p:cNvPr id="3" name="Footer Placeholder 2">
            <a:extLst>
              <a:ext uri="{FF2B5EF4-FFF2-40B4-BE49-F238E27FC236}">
                <a16:creationId xmlns:a16="http://schemas.microsoft.com/office/drawing/2014/main" id="{F9CC237E-4E9B-90C4-FA3A-6C75C7BF4EB3}"/>
              </a:ext>
            </a:extLst>
          </p:cNvPr>
          <p:cNvSpPr>
            <a:spLocks noGrp="1"/>
          </p:cNvSpPr>
          <p:nvPr>
            <p:ph type="ftr" sz="quarter" idx="11"/>
          </p:nvPr>
        </p:nvSpPr>
        <p:spPr/>
        <p:txBody>
          <a:bodyPr/>
          <a:lstStyle/>
          <a:p>
            <a:pPr defTabSz="457189"/>
            <a:r>
              <a:rPr lang="it-IT"/>
              <a:t>Lessons from HL-LHC for future projects - B. Di Girolamo</a:t>
            </a:r>
            <a:endParaRPr lang="en-GB"/>
          </a:p>
        </p:txBody>
      </p:sp>
      <p:sp>
        <p:nvSpPr>
          <p:cNvPr id="4" name="Slide Number Placeholder 3">
            <a:extLst>
              <a:ext uri="{FF2B5EF4-FFF2-40B4-BE49-F238E27FC236}">
                <a16:creationId xmlns:a16="http://schemas.microsoft.com/office/drawing/2014/main" id="{73D44B33-ACB1-E0A5-1BF0-21E93F4D8D38}"/>
              </a:ext>
            </a:extLst>
          </p:cNvPr>
          <p:cNvSpPr>
            <a:spLocks noGrp="1"/>
          </p:cNvSpPr>
          <p:nvPr>
            <p:ph type="sldNum" sz="quarter" idx="4"/>
          </p:nvPr>
        </p:nvSpPr>
        <p:spPr>
          <a:xfrm>
            <a:off x="11712624" y="6464853"/>
            <a:ext cx="365760" cy="365760"/>
          </a:xfrm>
          <a:prstGeom prst="ellipse">
            <a:avLst/>
          </a:prstGeom>
          <a:solidFill>
            <a:srgbClr val="1D1D1D">
              <a:alpha val="70000"/>
            </a:srgbClr>
          </a:solidFill>
        </p:spPr>
        <p:txBody>
          <a:bodyPr vert="horz" lIns="18288" tIns="45720" rIns="18288" bIns="45720" rtlCol="0" anchor="ctr">
            <a:noAutofit/>
          </a:bodyPr>
          <a:lstStyle>
            <a:defPPr>
              <a:defRPr lang="en-US"/>
            </a:defPPr>
            <a:lvl1pPr marL="0" algn="ctr" defTabSz="914400" rtl="0" eaLnBrk="1" latinLnBrk="0" hangingPunct="1">
              <a:defRPr sz="1400" kern="1200" spc="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189"/>
            <a:fld id="{BFDCA1C4-9514-7B4F-976F-D92F7E296653}" type="slidenum">
              <a:rPr lang="fr-FR" smtClean="0"/>
              <a:pPr defTabSz="457189"/>
              <a:t>36</a:t>
            </a:fld>
            <a:endParaRPr lang="fr-FR" dirty="0"/>
          </a:p>
        </p:txBody>
      </p:sp>
      <p:pic>
        <p:nvPicPr>
          <p:cNvPr id="6" name="Picture 5">
            <a:extLst>
              <a:ext uri="{FF2B5EF4-FFF2-40B4-BE49-F238E27FC236}">
                <a16:creationId xmlns:a16="http://schemas.microsoft.com/office/drawing/2014/main" id="{45CDDFB1-A03D-FC57-31C1-5505BA721F6A}"/>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078218" y="1157126"/>
            <a:ext cx="2631627" cy="4873752"/>
          </a:xfrm>
          <a:prstGeom prst="rect">
            <a:avLst/>
          </a:prstGeom>
        </p:spPr>
      </p:pic>
      <p:grpSp>
        <p:nvGrpSpPr>
          <p:cNvPr id="7" name="Group 6">
            <a:extLst>
              <a:ext uri="{FF2B5EF4-FFF2-40B4-BE49-F238E27FC236}">
                <a16:creationId xmlns:a16="http://schemas.microsoft.com/office/drawing/2014/main" id="{3BD7BA61-66BE-F283-C7EF-F0A0A10C8135}"/>
              </a:ext>
            </a:extLst>
          </p:cNvPr>
          <p:cNvGrpSpPr/>
          <p:nvPr/>
        </p:nvGrpSpPr>
        <p:grpSpPr>
          <a:xfrm>
            <a:off x="191344" y="1250460"/>
            <a:ext cx="6614072" cy="4642036"/>
            <a:chOff x="127772" y="915441"/>
            <a:chExt cx="7451720" cy="5147941"/>
          </a:xfrm>
        </p:grpSpPr>
        <p:sp>
          <p:nvSpPr>
            <p:cNvPr id="8" name="Rectangle: Rounded Corners 7">
              <a:extLst>
                <a:ext uri="{FF2B5EF4-FFF2-40B4-BE49-F238E27FC236}">
                  <a16:creationId xmlns:a16="http://schemas.microsoft.com/office/drawing/2014/main" id="{FBE0214A-A0C0-B810-BB2F-3FE112475BC6}"/>
                </a:ext>
              </a:extLst>
            </p:cNvPr>
            <p:cNvSpPr/>
            <p:nvPr/>
          </p:nvSpPr>
          <p:spPr>
            <a:xfrm rot="10800000" flipV="1">
              <a:off x="1554732" y="1194240"/>
              <a:ext cx="4653573" cy="420994"/>
            </a:xfrm>
            <a:prstGeom prst="roundRect">
              <a:avLst/>
            </a:prstGeom>
            <a:noFill/>
            <a:ln w="1905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B5D2B5B2-BB10-055A-152F-A0FB318AEA99}"/>
                </a:ext>
              </a:extLst>
            </p:cNvPr>
            <p:cNvSpPr txBox="1"/>
            <p:nvPr/>
          </p:nvSpPr>
          <p:spPr>
            <a:xfrm>
              <a:off x="133523" y="915441"/>
              <a:ext cx="2074045" cy="276999"/>
            </a:xfrm>
            <a:prstGeom prst="rect">
              <a:avLst/>
            </a:prstGeom>
            <a:noFill/>
            <a:ln w="25400">
              <a:noFill/>
            </a:ln>
          </p:spPr>
          <p:txBody>
            <a:bodyPr wrap="square" rtlCol="0">
              <a:spAutoFit/>
            </a:bodyPr>
            <a:lstStyle/>
            <a:p>
              <a:r>
                <a:rPr lang="en-GB" sz="1200" i="1" dirty="0">
                  <a:solidFill>
                    <a:srgbClr val="00B0F0"/>
                  </a:solidFill>
                  <a:latin typeface="Source Sans Pro" panose="020B0503030403020204" pitchFamily="34" charset="0"/>
                  <a:ea typeface="Source Sans Pro" panose="020B0503030403020204" pitchFamily="34" charset="0"/>
                </a:rPr>
                <a:t>Warm-up and related tests </a:t>
              </a:r>
              <a:endParaRPr lang="en-GB" sz="1200" i="1" dirty="0">
                <a:solidFill>
                  <a:srgbClr val="00B0F0"/>
                </a:solidFill>
                <a:highlight>
                  <a:srgbClr val="FFFF00"/>
                </a:highlight>
                <a:latin typeface="Source Sans Pro" panose="020B0503030403020204" pitchFamily="34" charset="0"/>
                <a:ea typeface="Source Sans Pro" panose="020B0503030403020204" pitchFamily="34" charset="0"/>
              </a:endParaRPr>
            </a:p>
          </p:txBody>
        </p:sp>
        <p:sp>
          <p:nvSpPr>
            <p:cNvPr id="10" name="Rectangle: Rounded Corners 9">
              <a:extLst>
                <a:ext uri="{FF2B5EF4-FFF2-40B4-BE49-F238E27FC236}">
                  <a16:creationId xmlns:a16="http://schemas.microsoft.com/office/drawing/2014/main" id="{A98DEE2F-08FA-6D31-0283-C90D88E09971}"/>
                </a:ext>
              </a:extLst>
            </p:cNvPr>
            <p:cNvSpPr/>
            <p:nvPr/>
          </p:nvSpPr>
          <p:spPr>
            <a:xfrm>
              <a:off x="1562448" y="1615233"/>
              <a:ext cx="4645858" cy="697245"/>
            </a:xfrm>
            <a:prstGeom prst="roundRect">
              <a:avLst/>
            </a:prstGeom>
            <a:noFill/>
            <a:ln w="1905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57FEE8D6-D367-A7DD-44A4-86BA5551A4D5}"/>
                </a:ext>
              </a:extLst>
            </p:cNvPr>
            <p:cNvSpPr txBox="1"/>
            <p:nvPr/>
          </p:nvSpPr>
          <p:spPr>
            <a:xfrm>
              <a:off x="127772" y="1841696"/>
              <a:ext cx="2074046" cy="276999"/>
            </a:xfrm>
            <a:prstGeom prst="rect">
              <a:avLst/>
            </a:prstGeom>
            <a:noFill/>
            <a:ln w="25400">
              <a:noFill/>
            </a:ln>
          </p:spPr>
          <p:txBody>
            <a:bodyPr wrap="square" rtlCol="0">
              <a:spAutoFit/>
            </a:bodyPr>
            <a:lstStyle/>
            <a:p>
              <a:r>
                <a:rPr lang="en-GB" sz="1200" i="1" dirty="0">
                  <a:solidFill>
                    <a:srgbClr val="7030A0"/>
                  </a:solidFill>
                  <a:latin typeface="Source Sans Pro" panose="020B0503030403020204" pitchFamily="34" charset="0"/>
                  <a:ea typeface="Source Sans Pro" panose="020B0503030403020204" pitchFamily="34" charset="0"/>
                </a:rPr>
                <a:t>Cabling and CV dismantling </a:t>
              </a:r>
              <a:endParaRPr lang="en-GB" sz="1200" i="1" dirty="0">
                <a:solidFill>
                  <a:srgbClr val="7030A0"/>
                </a:solidFill>
                <a:highlight>
                  <a:srgbClr val="FFFF00"/>
                </a:highlight>
                <a:latin typeface="Source Sans Pro" panose="020B0503030403020204" pitchFamily="34" charset="0"/>
                <a:ea typeface="Source Sans Pro" panose="020B0503030403020204" pitchFamily="34" charset="0"/>
              </a:endParaRPr>
            </a:p>
          </p:txBody>
        </p:sp>
        <p:sp>
          <p:nvSpPr>
            <p:cNvPr id="12" name="Rectangle: Rounded Corners 11">
              <a:extLst>
                <a:ext uri="{FF2B5EF4-FFF2-40B4-BE49-F238E27FC236}">
                  <a16:creationId xmlns:a16="http://schemas.microsoft.com/office/drawing/2014/main" id="{2E369BCC-31D1-1B12-FD71-2BFC23CED6F6}"/>
                </a:ext>
              </a:extLst>
            </p:cNvPr>
            <p:cNvSpPr/>
            <p:nvPr/>
          </p:nvSpPr>
          <p:spPr>
            <a:xfrm>
              <a:off x="1828800" y="1451015"/>
              <a:ext cx="4347569" cy="518406"/>
            </a:xfrm>
            <a:prstGeom prst="roundRect">
              <a:avLst/>
            </a:prstGeom>
            <a:noFill/>
            <a:ln w="19050">
              <a:solidFill>
                <a:srgbClr val="F787D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0CCD1541-CD5C-1D70-CCB1-A59D9DB1590C}"/>
                </a:ext>
              </a:extLst>
            </p:cNvPr>
            <p:cNvSpPr txBox="1"/>
            <p:nvPr/>
          </p:nvSpPr>
          <p:spPr>
            <a:xfrm>
              <a:off x="6277838" y="1407825"/>
              <a:ext cx="1255674" cy="830997"/>
            </a:xfrm>
            <a:prstGeom prst="rect">
              <a:avLst/>
            </a:prstGeom>
            <a:noFill/>
            <a:ln w="25400">
              <a:noFill/>
            </a:ln>
          </p:spPr>
          <p:txBody>
            <a:bodyPr wrap="square" rtlCol="0">
              <a:spAutoFit/>
            </a:bodyPr>
            <a:lstStyle/>
            <a:p>
              <a:r>
                <a:rPr lang="en-GB" sz="1200" i="1" dirty="0">
                  <a:solidFill>
                    <a:srgbClr val="F787DF"/>
                  </a:solidFill>
                  <a:latin typeface="Source Sans Pro" panose="020B0503030403020204" pitchFamily="34" charset="0"/>
                  <a:ea typeface="Source Sans Pro" panose="020B0503030403020204" pitchFamily="34" charset="0"/>
                </a:rPr>
                <a:t>LSS dismantling and transport after </a:t>
              </a:r>
              <a:br>
                <a:rPr lang="en-GB" sz="1200" i="1" dirty="0">
                  <a:solidFill>
                    <a:srgbClr val="F787DF"/>
                  </a:solidFill>
                  <a:latin typeface="Source Sans Pro" panose="020B0503030403020204" pitchFamily="34" charset="0"/>
                  <a:ea typeface="Source Sans Pro" panose="020B0503030403020204" pitchFamily="34" charset="0"/>
                </a:rPr>
              </a:br>
              <a:r>
                <a:rPr lang="en-GB" sz="1200" i="1" dirty="0">
                  <a:solidFill>
                    <a:srgbClr val="F787DF"/>
                  </a:solidFill>
                  <a:latin typeface="Source Sans Pro" panose="020B0503030403020204" pitchFamily="34" charset="0"/>
                  <a:ea typeface="Source Sans Pro" panose="020B0503030403020204" pitchFamily="34" charset="0"/>
                </a:rPr>
                <a:t>cryo lockout </a:t>
              </a:r>
              <a:endParaRPr lang="en-GB" sz="1200" i="1" dirty="0">
                <a:solidFill>
                  <a:srgbClr val="F787DF"/>
                </a:solidFill>
                <a:highlight>
                  <a:srgbClr val="FFFF00"/>
                </a:highlight>
                <a:latin typeface="Source Sans Pro" panose="020B0503030403020204" pitchFamily="34" charset="0"/>
                <a:ea typeface="Source Sans Pro" panose="020B0503030403020204" pitchFamily="34" charset="0"/>
              </a:endParaRPr>
            </a:p>
          </p:txBody>
        </p:sp>
        <p:sp>
          <p:nvSpPr>
            <p:cNvPr id="14" name="Rectangle: Rounded Corners 13">
              <a:extLst>
                <a:ext uri="{FF2B5EF4-FFF2-40B4-BE49-F238E27FC236}">
                  <a16:creationId xmlns:a16="http://schemas.microsoft.com/office/drawing/2014/main" id="{7B34291D-EA82-026C-7B14-8F59A8F9DA70}"/>
                </a:ext>
              </a:extLst>
            </p:cNvPr>
            <p:cNvSpPr/>
            <p:nvPr/>
          </p:nvSpPr>
          <p:spPr>
            <a:xfrm>
              <a:off x="1631980" y="1952206"/>
              <a:ext cx="4625406" cy="1091574"/>
            </a:xfrm>
            <a:prstGeom prst="roundRect">
              <a:avLst/>
            </a:prstGeom>
            <a:noFill/>
            <a:ln w="19050">
              <a:solidFill>
                <a:srgbClr val="CC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5" name="Rectangle: Rounded Corners 14">
              <a:extLst>
                <a:ext uri="{FF2B5EF4-FFF2-40B4-BE49-F238E27FC236}">
                  <a16:creationId xmlns:a16="http://schemas.microsoft.com/office/drawing/2014/main" id="{133217F2-F017-5FD6-6827-8D9DBB331BCC}"/>
                </a:ext>
              </a:extLst>
            </p:cNvPr>
            <p:cNvSpPr/>
            <p:nvPr/>
          </p:nvSpPr>
          <p:spPr>
            <a:xfrm>
              <a:off x="1681058" y="2600509"/>
              <a:ext cx="4576328" cy="2002211"/>
            </a:xfrm>
            <a:prstGeom prst="roundRect">
              <a:avLst>
                <a:gd name="adj" fmla="val 7990"/>
              </a:avLst>
            </a:prstGeom>
            <a:noFill/>
            <a:ln w="1905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F0DA8615-841F-05F2-0B53-2585CE1E3CE5}"/>
                </a:ext>
              </a:extLst>
            </p:cNvPr>
            <p:cNvSpPr txBox="1"/>
            <p:nvPr/>
          </p:nvSpPr>
          <p:spPr>
            <a:xfrm>
              <a:off x="161705" y="3249058"/>
              <a:ext cx="2040113" cy="276999"/>
            </a:xfrm>
            <a:prstGeom prst="rect">
              <a:avLst/>
            </a:prstGeom>
            <a:noFill/>
            <a:ln w="25400">
              <a:noFill/>
            </a:ln>
          </p:spPr>
          <p:txBody>
            <a:bodyPr wrap="square" rtlCol="0">
              <a:spAutoFit/>
            </a:bodyPr>
            <a:lstStyle/>
            <a:p>
              <a:r>
                <a:rPr lang="en-GB" sz="1200" i="1" dirty="0">
                  <a:solidFill>
                    <a:srgbClr val="7030A0"/>
                  </a:solidFill>
                  <a:latin typeface="Source Sans Pro" panose="020B0503030403020204" pitchFamily="34" charset="0"/>
                  <a:ea typeface="Source Sans Pro" panose="020B0503030403020204" pitchFamily="34" charset="0"/>
                </a:rPr>
                <a:t>Cabling  and CV installation </a:t>
              </a:r>
              <a:endParaRPr lang="en-GB" sz="1200" i="1" dirty="0">
                <a:solidFill>
                  <a:srgbClr val="7030A0"/>
                </a:solidFill>
                <a:highlight>
                  <a:srgbClr val="FFFF00"/>
                </a:highlight>
                <a:latin typeface="Source Sans Pro" panose="020B0503030403020204" pitchFamily="34" charset="0"/>
                <a:ea typeface="Source Sans Pro" panose="020B0503030403020204" pitchFamily="34" charset="0"/>
              </a:endParaRPr>
            </a:p>
          </p:txBody>
        </p:sp>
        <p:sp>
          <p:nvSpPr>
            <p:cNvPr id="17" name="Rectangle: Rounded Corners 16">
              <a:extLst>
                <a:ext uri="{FF2B5EF4-FFF2-40B4-BE49-F238E27FC236}">
                  <a16:creationId xmlns:a16="http://schemas.microsoft.com/office/drawing/2014/main" id="{DCF2262C-F648-D486-CFD7-0F0DC056B184}"/>
                </a:ext>
              </a:extLst>
            </p:cNvPr>
            <p:cNvSpPr/>
            <p:nvPr/>
          </p:nvSpPr>
          <p:spPr>
            <a:xfrm>
              <a:off x="1562448" y="3178934"/>
              <a:ext cx="4723615" cy="2101110"/>
            </a:xfrm>
            <a:prstGeom prst="roundRect">
              <a:avLst>
                <a:gd name="adj" fmla="val 6555"/>
              </a:avLst>
            </a:prstGeom>
            <a:noFill/>
            <a:ln w="19050">
              <a:solidFill>
                <a:srgbClr val="F787D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03898A55-A0A1-277F-09BC-21E83941A803}"/>
                </a:ext>
              </a:extLst>
            </p:cNvPr>
            <p:cNvSpPr txBox="1"/>
            <p:nvPr/>
          </p:nvSpPr>
          <p:spPr>
            <a:xfrm>
              <a:off x="6286064" y="3830049"/>
              <a:ext cx="1293428" cy="646331"/>
            </a:xfrm>
            <a:prstGeom prst="rect">
              <a:avLst/>
            </a:prstGeom>
            <a:noFill/>
            <a:ln w="25400">
              <a:noFill/>
            </a:ln>
          </p:spPr>
          <p:txBody>
            <a:bodyPr wrap="square" rtlCol="0">
              <a:spAutoFit/>
            </a:bodyPr>
            <a:lstStyle/>
            <a:p>
              <a:r>
                <a:rPr lang="en-GB" sz="1200" i="1" dirty="0">
                  <a:solidFill>
                    <a:srgbClr val="F787DF"/>
                  </a:solidFill>
                  <a:latin typeface="Source Sans Pro" panose="020B0503030403020204" pitchFamily="34" charset="0"/>
                  <a:ea typeface="Source Sans Pro" panose="020B0503030403020204" pitchFamily="34" charset="0"/>
                </a:rPr>
                <a:t>LSS installation, including transport </a:t>
              </a:r>
              <a:endParaRPr lang="en-GB" sz="1200" i="1" dirty="0">
                <a:solidFill>
                  <a:srgbClr val="F787DF"/>
                </a:solidFill>
                <a:highlight>
                  <a:srgbClr val="FFFF00"/>
                </a:highlight>
                <a:latin typeface="Source Sans Pro" panose="020B0503030403020204" pitchFamily="34" charset="0"/>
                <a:ea typeface="Source Sans Pro" panose="020B0503030403020204" pitchFamily="34" charset="0"/>
              </a:endParaRPr>
            </a:p>
          </p:txBody>
        </p:sp>
        <p:sp>
          <p:nvSpPr>
            <p:cNvPr id="19" name="Rectangle: Rounded Corners 18">
              <a:extLst>
                <a:ext uri="{FF2B5EF4-FFF2-40B4-BE49-F238E27FC236}">
                  <a16:creationId xmlns:a16="http://schemas.microsoft.com/office/drawing/2014/main" id="{E4AE188E-3122-EDFA-6577-BE855C704CF7}"/>
                </a:ext>
              </a:extLst>
            </p:cNvPr>
            <p:cNvSpPr/>
            <p:nvPr/>
          </p:nvSpPr>
          <p:spPr>
            <a:xfrm>
              <a:off x="1562449" y="4629861"/>
              <a:ext cx="4709028" cy="1433521"/>
            </a:xfrm>
            <a:prstGeom prst="roundRect">
              <a:avLst/>
            </a:prstGeom>
            <a:noFill/>
            <a:ln w="1905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E8033676-A1CC-D39C-0572-3E2734CE3C86}"/>
                </a:ext>
              </a:extLst>
            </p:cNvPr>
            <p:cNvSpPr txBox="1"/>
            <p:nvPr/>
          </p:nvSpPr>
          <p:spPr>
            <a:xfrm>
              <a:off x="133523" y="5378569"/>
              <a:ext cx="2165211" cy="276999"/>
            </a:xfrm>
            <a:prstGeom prst="rect">
              <a:avLst/>
            </a:prstGeom>
            <a:noFill/>
            <a:ln w="25400">
              <a:noFill/>
            </a:ln>
          </p:spPr>
          <p:txBody>
            <a:bodyPr wrap="square" rtlCol="0">
              <a:spAutoFit/>
            </a:bodyPr>
            <a:lstStyle/>
            <a:p>
              <a:r>
                <a:rPr lang="en-GB" sz="1200" i="1" dirty="0">
                  <a:solidFill>
                    <a:srgbClr val="00B0F0"/>
                  </a:solidFill>
                  <a:latin typeface="Source Sans Pro" panose="020B0503030403020204" pitchFamily="34" charset="0"/>
                  <a:ea typeface="Source Sans Pro" panose="020B0503030403020204" pitchFamily="34" charset="0"/>
                </a:rPr>
                <a:t>Cool-down, related test &amp; HWC</a:t>
              </a:r>
              <a:endParaRPr lang="en-GB" sz="1200" i="1" dirty="0">
                <a:solidFill>
                  <a:srgbClr val="00B0F0"/>
                </a:solidFill>
                <a:highlight>
                  <a:srgbClr val="FFFF00"/>
                </a:highlight>
                <a:latin typeface="Source Sans Pro" panose="020B0503030403020204" pitchFamily="34" charset="0"/>
                <a:ea typeface="Source Sans Pro" panose="020B0503030403020204" pitchFamily="34" charset="0"/>
              </a:endParaRPr>
            </a:p>
          </p:txBody>
        </p:sp>
      </p:grpSp>
      <p:sp>
        <p:nvSpPr>
          <p:cNvPr id="22" name="Content Placeholder 1">
            <a:extLst>
              <a:ext uri="{FF2B5EF4-FFF2-40B4-BE49-F238E27FC236}">
                <a16:creationId xmlns:a16="http://schemas.microsoft.com/office/drawing/2014/main" id="{CEDDCAE6-98FC-B76A-578C-8426581A3911}"/>
              </a:ext>
            </a:extLst>
          </p:cNvPr>
          <p:cNvSpPr txBox="1">
            <a:spLocks/>
          </p:cNvSpPr>
          <p:nvPr/>
        </p:nvSpPr>
        <p:spPr>
          <a:xfrm>
            <a:off x="7248128" y="750824"/>
            <a:ext cx="4331627" cy="478074"/>
          </a:xfrm>
          <a:prstGeom prst="rect">
            <a:avLst/>
          </a:prstGeom>
        </p:spPr>
        <p:txBody>
          <a:bodyPr vert="horz" lIns="0" tIns="0" rIns="0" bIns="0" rtlCol="0">
            <a:noAutofit/>
          </a:bodyPr>
          <a:lstStyle>
            <a:lvl1pPr marL="0" indent="0" algn="l" defTabSz="914400" rtl="0" eaLnBrk="1" latinLnBrk="0" hangingPunct="1">
              <a:lnSpc>
                <a:spcPct val="90000"/>
              </a:lnSpc>
              <a:spcBef>
                <a:spcPts val="1800"/>
              </a:spcBef>
              <a:spcAft>
                <a:spcPts val="400"/>
              </a:spcAft>
              <a:buFont typeface="Arial"/>
              <a:buNone/>
              <a:tabLst/>
              <a:defRPr sz="2100" b="1" kern="1200">
                <a:solidFill>
                  <a:schemeClr val="tx2"/>
                </a:solidFill>
                <a:latin typeface="+mn-lt"/>
                <a:ea typeface="+mn-ea"/>
                <a:cs typeface="+mn-cs"/>
              </a:defRPr>
            </a:lvl1pPr>
            <a:lvl2pPr marL="324000" indent="-324000" algn="l" defTabSz="914400" rtl="0" eaLnBrk="1" latinLnBrk="0" hangingPunct="1">
              <a:lnSpc>
                <a:spcPct val="100000"/>
              </a:lnSpc>
              <a:spcBef>
                <a:spcPts val="500"/>
              </a:spcBef>
              <a:spcAft>
                <a:spcPts val="300"/>
              </a:spcAft>
              <a:buFont typeface="Arial" charset="0"/>
              <a:buChar char="•"/>
              <a:tabLst/>
              <a:defRPr sz="1800" kern="1200">
                <a:solidFill>
                  <a:schemeClr val="tx2"/>
                </a:solidFill>
                <a:latin typeface="+mn-lt"/>
                <a:ea typeface="+mn-ea"/>
                <a:cs typeface="+mn-cs"/>
              </a:defRPr>
            </a:lvl2pPr>
            <a:lvl3pPr marL="648000" indent="-32400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700" kern="1200">
                <a:solidFill>
                  <a:schemeClr val="tx2"/>
                </a:solidFill>
                <a:latin typeface="+mn-lt"/>
                <a:ea typeface="+mn-ea"/>
                <a:cs typeface="+mn-cs"/>
              </a:defRPr>
            </a:lvl3pPr>
            <a:lvl4pPr marL="972000" indent="-324000" algn="l" defTabSz="914400" rtl="0" eaLnBrk="1" latinLnBrk="0" hangingPunct="1">
              <a:lnSpc>
                <a:spcPct val="100000"/>
              </a:lnSpc>
              <a:spcBef>
                <a:spcPts val="500"/>
              </a:spcBef>
              <a:spcAft>
                <a:spcPts val="300"/>
              </a:spcAft>
              <a:buSzPct val="100000"/>
              <a:buFont typeface="Arial" charset="0"/>
              <a:buChar char="•"/>
              <a:tabLst/>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eaLnBrk="0" fontAlgn="base" hangingPunct="0">
              <a:lnSpc>
                <a:spcPct val="100000"/>
              </a:lnSpc>
              <a:spcBef>
                <a:spcPts val="600"/>
              </a:spcBef>
              <a:spcAft>
                <a:spcPts val="0"/>
              </a:spcAft>
              <a:defRPr/>
            </a:pPr>
            <a:r>
              <a:rPr lang="en-GB" sz="1200" i="1" dirty="0">
                <a:solidFill>
                  <a:srgbClr val="F787DF"/>
                </a:solidFill>
                <a:latin typeface="Source Sans Pro" panose="020B0503030403020204" pitchFamily="34" charset="0"/>
                <a:ea typeface="Source Sans Pro" panose="020B0503030403020204" pitchFamily="34" charset="0"/>
                <a:sym typeface="Wingdings" panose="05000000000000000000" pitchFamily="2" charset="2"/>
              </a:rPr>
              <a:t>LSS dismantling after </a:t>
            </a:r>
            <a:r>
              <a:rPr lang="en-GB" sz="1200" i="1" dirty="0" err="1">
                <a:solidFill>
                  <a:srgbClr val="F787DF"/>
                </a:solidFill>
                <a:latin typeface="Source Sans Pro" panose="020B0503030403020204" pitchFamily="34" charset="0"/>
                <a:ea typeface="Source Sans Pro" panose="020B0503030403020204" pitchFamily="34" charset="0"/>
                <a:sym typeface="Wingdings" panose="05000000000000000000" pitchFamily="2" charset="2"/>
              </a:rPr>
              <a:t>cryo</a:t>
            </a:r>
            <a:r>
              <a:rPr lang="en-GB" sz="1200" i="1" dirty="0">
                <a:solidFill>
                  <a:srgbClr val="F787DF"/>
                </a:solidFill>
                <a:latin typeface="Source Sans Pro" panose="020B0503030403020204" pitchFamily="34" charset="0"/>
                <a:ea typeface="Source Sans Pro" panose="020B0503030403020204" pitchFamily="34" charset="0"/>
                <a:sym typeface="Wingdings" panose="05000000000000000000" pitchFamily="2" charset="2"/>
              </a:rPr>
              <a:t> lockout</a:t>
            </a:r>
          </a:p>
          <a:p>
            <a:pPr marL="442913" lvl="1" indent="-266700" eaLnBrk="0" fontAlgn="base" hangingPunct="0">
              <a:spcBef>
                <a:spcPts val="300"/>
              </a:spcBef>
              <a:spcAft>
                <a:spcPts val="0"/>
              </a:spcAft>
              <a:buSzPct val="100000"/>
              <a:defRPr/>
            </a:pPr>
            <a:r>
              <a:rPr lang="en-US" sz="1200" kern="0" dirty="0">
                <a:solidFill>
                  <a:srgbClr val="002060"/>
                </a:solidFill>
                <a:latin typeface="Source Sans Pro" panose="020B0503030403020204" pitchFamily="34" charset="0"/>
                <a:ea typeface="Source Sans Pro" panose="020B0503030403020204" pitchFamily="34" charset="0"/>
                <a:cs typeface="Arial"/>
                <a:sym typeface="Wingdings" panose="05000000000000000000" pitchFamily="2" charset="2"/>
              </a:rPr>
              <a:t>Beam vacuum, magnets, collimators, QRL dismantling and transport</a:t>
            </a:r>
          </a:p>
        </p:txBody>
      </p:sp>
      <p:sp>
        <p:nvSpPr>
          <p:cNvPr id="23" name="Content Placeholder 1">
            <a:extLst>
              <a:ext uri="{FF2B5EF4-FFF2-40B4-BE49-F238E27FC236}">
                <a16:creationId xmlns:a16="http://schemas.microsoft.com/office/drawing/2014/main" id="{4C12063B-C647-FE2B-F743-E30410BB8358}"/>
              </a:ext>
            </a:extLst>
          </p:cNvPr>
          <p:cNvSpPr txBox="1">
            <a:spLocks/>
          </p:cNvSpPr>
          <p:nvPr/>
        </p:nvSpPr>
        <p:spPr>
          <a:xfrm>
            <a:off x="7248129" y="1354756"/>
            <a:ext cx="4331627" cy="828744"/>
          </a:xfrm>
          <a:prstGeom prst="rect">
            <a:avLst/>
          </a:prstGeom>
        </p:spPr>
        <p:txBody>
          <a:bodyPr vert="horz" lIns="0" tIns="0" rIns="0" bIns="0" rtlCol="0">
            <a:noAutofit/>
          </a:bodyPr>
          <a:lstStyle>
            <a:lvl1pPr marL="0" indent="0" algn="l" defTabSz="914400" rtl="0" eaLnBrk="1" latinLnBrk="0" hangingPunct="1">
              <a:lnSpc>
                <a:spcPct val="90000"/>
              </a:lnSpc>
              <a:spcBef>
                <a:spcPts val="1800"/>
              </a:spcBef>
              <a:spcAft>
                <a:spcPts val="400"/>
              </a:spcAft>
              <a:buFont typeface="Arial"/>
              <a:buNone/>
              <a:tabLst/>
              <a:defRPr sz="2100" b="1" kern="1200">
                <a:solidFill>
                  <a:schemeClr val="tx2"/>
                </a:solidFill>
                <a:latin typeface="+mn-lt"/>
                <a:ea typeface="+mn-ea"/>
                <a:cs typeface="+mn-cs"/>
              </a:defRPr>
            </a:lvl1pPr>
            <a:lvl2pPr marL="324000" indent="-324000" algn="l" defTabSz="914400" rtl="0" eaLnBrk="1" latinLnBrk="0" hangingPunct="1">
              <a:lnSpc>
                <a:spcPct val="100000"/>
              </a:lnSpc>
              <a:spcBef>
                <a:spcPts val="500"/>
              </a:spcBef>
              <a:spcAft>
                <a:spcPts val="300"/>
              </a:spcAft>
              <a:buFont typeface="Arial" charset="0"/>
              <a:buChar char="•"/>
              <a:tabLst/>
              <a:defRPr sz="1800" kern="1200">
                <a:solidFill>
                  <a:schemeClr val="tx2"/>
                </a:solidFill>
                <a:latin typeface="+mn-lt"/>
                <a:ea typeface="+mn-ea"/>
                <a:cs typeface="+mn-cs"/>
              </a:defRPr>
            </a:lvl2pPr>
            <a:lvl3pPr marL="648000" indent="-32400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700" kern="1200">
                <a:solidFill>
                  <a:schemeClr val="tx2"/>
                </a:solidFill>
                <a:latin typeface="+mn-lt"/>
                <a:ea typeface="+mn-ea"/>
                <a:cs typeface="+mn-cs"/>
              </a:defRPr>
            </a:lvl3pPr>
            <a:lvl4pPr marL="972000" indent="-324000" algn="l" defTabSz="914400" rtl="0" eaLnBrk="1" latinLnBrk="0" hangingPunct="1">
              <a:lnSpc>
                <a:spcPct val="100000"/>
              </a:lnSpc>
              <a:spcBef>
                <a:spcPts val="500"/>
              </a:spcBef>
              <a:spcAft>
                <a:spcPts val="300"/>
              </a:spcAft>
              <a:buSzPct val="100000"/>
              <a:buFont typeface="Arial" charset="0"/>
              <a:buChar char="•"/>
              <a:tabLst/>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eaLnBrk="0" fontAlgn="base" hangingPunct="0">
              <a:lnSpc>
                <a:spcPct val="100000"/>
              </a:lnSpc>
              <a:spcBef>
                <a:spcPts val="600"/>
              </a:spcBef>
              <a:spcAft>
                <a:spcPts val="0"/>
              </a:spcAft>
              <a:defRPr/>
            </a:pPr>
            <a:r>
              <a:rPr lang="en-GB" sz="1200" i="1" dirty="0">
                <a:solidFill>
                  <a:srgbClr val="7030A0"/>
                </a:solidFill>
                <a:latin typeface="Source Sans Pro" panose="020B0503030403020204" pitchFamily="34" charset="0"/>
                <a:ea typeface="Source Sans Pro" panose="020B0503030403020204" pitchFamily="34" charset="0"/>
                <a:sym typeface="Wingdings" panose="05000000000000000000" pitchFamily="2" charset="2"/>
              </a:rPr>
              <a:t>Cabling  and CV dismantling</a:t>
            </a:r>
          </a:p>
          <a:p>
            <a:pPr marL="442913" lvl="1" indent="-266700" eaLnBrk="0" fontAlgn="base" hangingPunct="0">
              <a:spcBef>
                <a:spcPts val="300"/>
              </a:spcBef>
              <a:spcAft>
                <a:spcPts val="0"/>
              </a:spcAft>
              <a:buClr>
                <a:schemeClr val="accent6"/>
              </a:buClr>
              <a:buSzPct val="100000"/>
              <a:defRPr/>
            </a:pPr>
            <a:r>
              <a:rPr lang="en-GB" sz="1200" kern="0" dirty="0">
                <a:solidFill>
                  <a:srgbClr val="002060"/>
                </a:solidFill>
                <a:latin typeface="Source Sans Pro" panose="020B0503030403020204" pitchFamily="34" charset="0"/>
                <a:ea typeface="Source Sans Pro" panose="020B0503030403020204" pitchFamily="34" charset="0"/>
                <a:cs typeface="Arial"/>
              </a:rPr>
              <a:t>Optical fibre duct cut and displaced, de-cabling and EN-EL infrastructure dismantling</a:t>
            </a:r>
          </a:p>
          <a:p>
            <a:pPr marL="442913" lvl="1" indent="-266700" eaLnBrk="0" fontAlgn="base" hangingPunct="0">
              <a:spcBef>
                <a:spcPts val="300"/>
              </a:spcBef>
              <a:spcAft>
                <a:spcPts val="0"/>
              </a:spcAft>
              <a:buClr>
                <a:schemeClr val="accent6"/>
              </a:buClr>
              <a:buSzPct val="100000"/>
              <a:defRPr/>
            </a:pPr>
            <a:r>
              <a:rPr lang="en-GB" sz="1200" kern="0" dirty="0">
                <a:solidFill>
                  <a:srgbClr val="002060"/>
                </a:solidFill>
                <a:latin typeface="Source Sans Pro" panose="020B0503030403020204" pitchFamily="34" charset="0"/>
                <a:ea typeface="Source Sans Pro" panose="020B0503030403020204" pitchFamily="34" charset="0"/>
                <a:cs typeface="Arial"/>
                <a:sym typeface="Wingdings" panose="05000000000000000000" pitchFamily="2" charset="2"/>
              </a:rPr>
              <a:t>Piping dismantling</a:t>
            </a:r>
          </a:p>
        </p:txBody>
      </p:sp>
      <p:sp>
        <p:nvSpPr>
          <p:cNvPr id="24" name="Content Placeholder 1">
            <a:extLst>
              <a:ext uri="{FF2B5EF4-FFF2-40B4-BE49-F238E27FC236}">
                <a16:creationId xmlns:a16="http://schemas.microsoft.com/office/drawing/2014/main" id="{795F4C75-FA11-3964-6AA8-D85256F8FBD1}"/>
              </a:ext>
            </a:extLst>
          </p:cNvPr>
          <p:cNvSpPr txBox="1">
            <a:spLocks/>
          </p:cNvSpPr>
          <p:nvPr/>
        </p:nvSpPr>
        <p:spPr>
          <a:xfrm>
            <a:off x="7248129" y="2309358"/>
            <a:ext cx="4331627" cy="441126"/>
          </a:xfrm>
          <a:prstGeom prst="rect">
            <a:avLst/>
          </a:prstGeom>
        </p:spPr>
        <p:txBody>
          <a:bodyPr vert="horz" lIns="0" tIns="0" rIns="0" bIns="0" rtlCol="0">
            <a:noAutofit/>
          </a:bodyPr>
          <a:lstStyle>
            <a:lvl1pPr marL="0" indent="0" algn="l" defTabSz="914400" rtl="0" eaLnBrk="1" latinLnBrk="0" hangingPunct="1">
              <a:lnSpc>
                <a:spcPct val="90000"/>
              </a:lnSpc>
              <a:spcBef>
                <a:spcPts val="1800"/>
              </a:spcBef>
              <a:spcAft>
                <a:spcPts val="400"/>
              </a:spcAft>
              <a:buFont typeface="Arial"/>
              <a:buNone/>
              <a:tabLst/>
              <a:defRPr sz="2100" b="1" kern="1200">
                <a:solidFill>
                  <a:schemeClr val="tx2"/>
                </a:solidFill>
                <a:latin typeface="+mn-lt"/>
                <a:ea typeface="+mn-ea"/>
                <a:cs typeface="+mn-cs"/>
              </a:defRPr>
            </a:lvl1pPr>
            <a:lvl2pPr marL="324000" indent="-324000" algn="l" defTabSz="914400" rtl="0" eaLnBrk="1" latinLnBrk="0" hangingPunct="1">
              <a:lnSpc>
                <a:spcPct val="100000"/>
              </a:lnSpc>
              <a:spcBef>
                <a:spcPts val="500"/>
              </a:spcBef>
              <a:spcAft>
                <a:spcPts val="300"/>
              </a:spcAft>
              <a:buFont typeface="Arial" charset="0"/>
              <a:buChar char="•"/>
              <a:tabLst/>
              <a:defRPr sz="1800" kern="1200">
                <a:solidFill>
                  <a:schemeClr val="tx2"/>
                </a:solidFill>
                <a:latin typeface="+mn-lt"/>
                <a:ea typeface="+mn-ea"/>
                <a:cs typeface="+mn-cs"/>
              </a:defRPr>
            </a:lvl2pPr>
            <a:lvl3pPr marL="648000" indent="-32400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700" kern="1200">
                <a:solidFill>
                  <a:schemeClr val="tx2"/>
                </a:solidFill>
                <a:latin typeface="+mn-lt"/>
                <a:ea typeface="+mn-ea"/>
                <a:cs typeface="+mn-cs"/>
              </a:defRPr>
            </a:lvl3pPr>
            <a:lvl4pPr marL="972000" indent="-324000" algn="l" defTabSz="914400" rtl="0" eaLnBrk="1" latinLnBrk="0" hangingPunct="1">
              <a:lnSpc>
                <a:spcPct val="100000"/>
              </a:lnSpc>
              <a:spcBef>
                <a:spcPts val="500"/>
              </a:spcBef>
              <a:spcAft>
                <a:spcPts val="300"/>
              </a:spcAft>
              <a:buSzPct val="100000"/>
              <a:buFont typeface="Arial" charset="0"/>
              <a:buChar char="•"/>
              <a:tabLst/>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eaLnBrk="0" fontAlgn="base" hangingPunct="0">
              <a:lnSpc>
                <a:spcPct val="100000"/>
              </a:lnSpc>
              <a:spcBef>
                <a:spcPts val="600"/>
              </a:spcBef>
              <a:spcAft>
                <a:spcPts val="0"/>
              </a:spcAft>
              <a:defRPr/>
            </a:pPr>
            <a:r>
              <a:rPr lang="en-GB" sz="1200" i="1" dirty="0">
                <a:solidFill>
                  <a:srgbClr val="CC6600"/>
                </a:solidFill>
                <a:latin typeface="Source Sans Pro" panose="020B0503030403020204" pitchFamily="34" charset="0"/>
                <a:ea typeface="Source Sans Pro" panose="020B0503030403020204" pitchFamily="34" charset="0"/>
                <a:sym typeface="Wingdings" panose="05000000000000000000" pitchFamily="2" charset="2"/>
              </a:rPr>
              <a:t>Core excavation</a:t>
            </a:r>
          </a:p>
          <a:p>
            <a:pPr marL="442913" lvl="1" indent="-266700" eaLnBrk="0" fontAlgn="base" hangingPunct="0">
              <a:spcBef>
                <a:spcPts val="300"/>
              </a:spcBef>
              <a:spcAft>
                <a:spcPts val="0"/>
              </a:spcAft>
              <a:buClr>
                <a:schemeClr val="accent6"/>
              </a:buClr>
              <a:buSzPct val="100000"/>
              <a:defRPr/>
            </a:pPr>
            <a:r>
              <a:rPr lang="en-GB" sz="1200" kern="0" dirty="0">
                <a:solidFill>
                  <a:srgbClr val="002060"/>
                </a:solidFill>
                <a:latin typeface="Source Sans Pro" panose="020B0503030403020204" pitchFamily="34" charset="0"/>
                <a:ea typeface="Source Sans Pro" panose="020B0503030403020204" pitchFamily="34" charset="0"/>
                <a:cs typeface="Arial"/>
              </a:rPr>
              <a:t>Core excavation and Minor Civil Engineering work</a:t>
            </a:r>
            <a:endParaRPr lang="en-GB" sz="1100" kern="0" dirty="0">
              <a:solidFill>
                <a:srgbClr val="002060"/>
              </a:solidFill>
              <a:latin typeface="Source Sans Pro" panose="020B0503030403020204" pitchFamily="34" charset="0"/>
              <a:ea typeface="Source Sans Pro" panose="020B0503030403020204" pitchFamily="34" charset="0"/>
              <a:cs typeface="Arial"/>
            </a:endParaRPr>
          </a:p>
        </p:txBody>
      </p:sp>
      <p:sp>
        <p:nvSpPr>
          <p:cNvPr id="25" name="Content Placeholder 1">
            <a:extLst>
              <a:ext uri="{FF2B5EF4-FFF2-40B4-BE49-F238E27FC236}">
                <a16:creationId xmlns:a16="http://schemas.microsoft.com/office/drawing/2014/main" id="{1E013312-2E9B-8989-D20E-B3F86CA81F55}"/>
              </a:ext>
            </a:extLst>
          </p:cNvPr>
          <p:cNvSpPr txBox="1">
            <a:spLocks/>
          </p:cNvSpPr>
          <p:nvPr/>
        </p:nvSpPr>
        <p:spPr>
          <a:xfrm>
            <a:off x="7248129" y="2876342"/>
            <a:ext cx="4331627" cy="873923"/>
          </a:xfrm>
          <a:prstGeom prst="rect">
            <a:avLst/>
          </a:prstGeom>
        </p:spPr>
        <p:txBody>
          <a:bodyPr vert="horz" lIns="0" tIns="0" rIns="0" bIns="0" rtlCol="0">
            <a:noAutofit/>
          </a:bodyPr>
          <a:lstStyle>
            <a:lvl1pPr marL="0" indent="0" algn="l" defTabSz="914400" rtl="0" eaLnBrk="1" latinLnBrk="0" hangingPunct="1">
              <a:lnSpc>
                <a:spcPct val="90000"/>
              </a:lnSpc>
              <a:spcBef>
                <a:spcPts val="1800"/>
              </a:spcBef>
              <a:spcAft>
                <a:spcPts val="400"/>
              </a:spcAft>
              <a:buFont typeface="Arial"/>
              <a:buNone/>
              <a:tabLst/>
              <a:defRPr sz="2100" b="1" kern="1200">
                <a:solidFill>
                  <a:schemeClr val="tx2"/>
                </a:solidFill>
                <a:latin typeface="+mn-lt"/>
                <a:ea typeface="+mn-ea"/>
                <a:cs typeface="+mn-cs"/>
              </a:defRPr>
            </a:lvl1pPr>
            <a:lvl2pPr marL="324000" indent="-324000" algn="l" defTabSz="914400" rtl="0" eaLnBrk="1" latinLnBrk="0" hangingPunct="1">
              <a:lnSpc>
                <a:spcPct val="100000"/>
              </a:lnSpc>
              <a:spcBef>
                <a:spcPts val="500"/>
              </a:spcBef>
              <a:spcAft>
                <a:spcPts val="300"/>
              </a:spcAft>
              <a:buFont typeface="Arial" charset="0"/>
              <a:buChar char="•"/>
              <a:tabLst/>
              <a:defRPr sz="1800" kern="1200">
                <a:solidFill>
                  <a:schemeClr val="tx2"/>
                </a:solidFill>
                <a:latin typeface="+mn-lt"/>
                <a:ea typeface="+mn-ea"/>
                <a:cs typeface="+mn-cs"/>
              </a:defRPr>
            </a:lvl2pPr>
            <a:lvl3pPr marL="648000" indent="-32400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700" kern="1200">
                <a:solidFill>
                  <a:schemeClr val="tx2"/>
                </a:solidFill>
                <a:latin typeface="+mn-lt"/>
                <a:ea typeface="+mn-ea"/>
                <a:cs typeface="+mn-cs"/>
              </a:defRPr>
            </a:lvl3pPr>
            <a:lvl4pPr marL="972000" indent="-324000" algn="l" defTabSz="914400" rtl="0" eaLnBrk="1" latinLnBrk="0" hangingPunct="1">
              <a:lnSpc>
                <a:spcPct val="100000"/>
              </a:lnSpc>
              <a:spcBef>
                <a:spcPts val="500"/>
              </a:spcBef>
              <a:spcAft>
                <a:spcPts val="300"/>
              </a:spcAft>
              <a:buSzPct val="100000"/>
              <a:buFont typeface="Arial" charset="0"/>
              <a:buChar char="•"/>
              <a:tabLst/>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eaLnBrk="0" fontAlgn="base" hangingPunct="0">
              <a:lnSpc>
                <a:spcPct val="100000"/>
              </a:lnSpc>
              <a:spcBef>
                <a:spcPts val="600"/>
              </a:spcBef>
              <a:spcAft>
                <a:spcPts val="0"/>
              </a:spcAft>
              <a:defRPr/>
            </a:pPr>
            <a:r>
              <a:rPr lang="en-GB" sz="1200" i="1" dirty="0">
                <a:solidFill>
                  <a:srgbClr val="7030A0"/>
                </a:solidFill>
                <a:latin typeface="Source Sans Pro" panose="020B0503030403020204" pitchFamily="34" charset="0"/>
                <a:ea typeface="Source Sans Pro" panose="020B0503030403020204" pitchFamily="34" charset="0"/>
                <a:sym typeface="Wingdings" panose="05000000000000000000" pitchFamily="2" charset="2"/>
              </a:rPr>
              <a:t>Cabling and CV installation</a:t>
            </a:r>
          </a:p>
          <a:p>
            <a:pPr marL="442913" lvl="1" indent="-266700" eaLnBrk="0" fontAlgn="base" hangingPunct="0">
              <a:spcBef>
                <a:spcPts val="300"/>
              </a:spcBef>
              <a:spcAft>
                <a:spcPts val="0"/>
              </a:spcAft>
              <a:buClr>
                <a:schemeClr val="accent6"/>
              </a:buClr>
              <a:buSzPct val="100000"/>
              <a:defRPr/>
            </a:pPr>
            <a:r>
              <a:rPr lang="en-GB" sz="1200" kern="0" dirty="0">
                <a:solidFill>
                  <a:srgbClr val="002060"/>
                </a:solidFill>
                <a:latin typeface="Source Sans Pro" panose="020B0503030403020204" pitchFamily="34" charset="0"/>
                <a:ea typeface="Source Sans Pro" panose="020B0503030403020204" pitchFamily="34" charset="0"/>
                <a:cs typeface="Arial"/>
              </a:rPr>
              <a:t>Power cable infrastructure installation (from core excavation to QXL installation)</a:t>
            </a:r>
          </a:p>
          <a:p>
            <a:pPr marL="442913" lvl="1" indent="-266700" eaLnBrk="0" fontAlgn="base" hangingPunct="0">
              <a:spcBef>
                <a:spcPts val="300"/>
              </a:spcBef>
              <a:spcAft>
                <a:spcPts val="0"/>
              </a:spcAft>
              <a:buClr>
                <a:schemeClr val="accent6"/>
              </a:buClr>
              <a:buSzPct val="100000"/>
              <a:defRPr/>
            </a:pPr>
            <a:r>
              <a:rPr lang="en-GB" sz="1200" kern="0" dirty="0">
                <a:solidFill>
                  <a:srgbClr val="002060"/>
                </a:solidFill>
                <a:latin typeface="Source Sans Pro" panose="020B0503030403020204" pitchFamily="34" charset="0"/>
                <a:ea typeface="Source Sans Pro" panose="020B0503030403020204" pitchFamily="34" charset="0"/>
                <a:cs typeface="Arial"/>
              </a:rPr>
              <a:t>Piping installation</a:t>
            </a:r>
          </a:p>
        </p:txBody>
      </p:sp>
      <p:sp>
        <p:nvSpPr>
          <p:cNvPr id="26" name="Content Placeholder 1">
            <a:extLst>
              <a:ext uri="{FF2B5EF4-FFF2-40B4-BE49-F238E27FC236}">
                <a16:creationId xmlns:a16="http://schemas.microsoft.com/office/drawing/2014/main" id="{A05A4EC2-02F1-8111-58F3-EE05E89EBB92}"/>
              </a:ext>
            </a:extLst>
          </p:cNvPr>
          <p:cNvSpPr txBox="1">
            <a:spLocks/>
          </p:cNvSpPr>
          <p:nvPr/>
        </p:nvSpPr>
        <p:spPr>
          <a:xfrm>
            <a:off x="7248129" y="3876123"/>
            <a:ext cx="4331627" cy="720080"/>
          </a:xfrm>
          <a:prstGeom prst="rect">
            <a:avLst/>
          </a:prstGeom>
        </p:spPr>
        <p:txBody>
          <a:bodyPr vert="horz" lIns="0" tIns="0" rIns="0" bIns="0" rtlCol="0">
            <a:noAutofit/>
          </a:bodyPr>
          <a:lstStyle>
            <a:lvl1pPr marL="0" indent="0" algn="l" defTabSz="914400" rtl="0" eaLnBrk="1" latinLnBrk="0" hangingPunct="1">
              <a:lnSpc>
                <a:spcPct val="90000"/>
              </a:lnSpc>
              <a:spcBef>
                <a:spcPts val="1800"/>
              </a:spcBef>
              <a:spcAft>
                <a:spcPts val="400"/>
              </a:spcAft>
              <a:buFont typeface="Arial"/>
              <a:buNone/>
              <a:tabLst/>
              <a:defRPr sz="2100" b="1" kern="1200">
                <a:solidFill>
                  <a:schemeClr val="tx2"/>
                </a:solidFill>
                <a:latin typeface="+mn-lt"/>
                <a:ea typeface="+mn-ea"/>
                <a:cs typeface="+mn-cs"/>
              </a:defRPr>
            </a:lvl1pPr>
            <a:lvl2pPr marL="324000" indent="-324000" algn="l" defTabSz="914400" rtl="0" eaLnBrk="1" latinLnBrk="0" hangingPunct="1">
              <a:lnSpc>
                <a:spcPct val="100000"/>
              </a:lnSpc>
              <a:spcBef>
                <a:spcPts val="500"/>
              </a:spcBef>
              <a:spcAft>
                <a:spcPts val="300"/>
              </a:spcAft>
              <a:buFont typeface="Arial" charset="0"/>
              <a:buChar char="•"/>
              <a:tabLst/>
              <a:defRPr sz="1800" kern="1200">
                <a:solidFill>
                  <a:schemeClr val="tx2"/>
                </a:solidFill>
                <a:latin typeface="+mn-lt"/>
                <a:ea typeface="+mn-ea"/>
                <a:cs typeface="+mn-cs"/>
              </a:defRPr>
            </a:lvl2pPr>
            <a:lvl3pPr marL="648000" indent="-32400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700" kern="1200">
                <a:solidFill>
                  <a:schemeClr val="tx2"/>
                </a:solidFill>
                <a:latin typeface="+mn-lt"/>
                <a:ea typeface="+mn-ea"/>
                <a:cs typeface="+mn-cs"/>
              </a:defRPr>
            </a:lvl3pPr>
            <a:lvl4pPr marL="972000" indent="-324000" algn="l" defTabSz="914400" rtl="0" eaLnBrk="1" latinLnBrk="0" hangingPunct="1">
              <a:lnSpc>
                <a:spcPct val="100000"/>
              </a:lnSpc>
              <a:spcBef>
                <a:spcPts val="500"/>
              </a:spcBef>
              <a:spcAft>
                <a:spcPts val="300"/>
              </a:spcAft>
              <a:buSzPct val="100000"/>
              <a:buFont typeface="Arial" charset="0"/>
              <a:buChar char="•"/>
              <a:tabLst/>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eaLnBrk="0" fontAlgn="base" hangingPunct="0">
              <a:lnSpc>
                <a:spcPct val="100000"/>
              </a:lnSpc>
              <a:spcBef>
                <a:spcPts val="600"/>
              </a:spcBef>
              <a:spcAft>
                <a:spcPts val="0"/>
              </a:spcAft>
              <a:defRPr/>
            </a:pPr>
            <a:r>
              <a:rPr lang="en-GB" sz="1200" i="1" dirty="0">
                <a:solidFill>
                  <a:srgbClr val="F787DF"/>
                </a:solidFill>
                <a:latin typeface="Source Sans Pro" panose="020B0503030403020204" pitchFamily="34" charset="0"/>
                <a:ea typeface="Source Sans Pro" panose="020B0503030403020204" pitchFamily="34" charset="0"/>
                <a:sym typeface="Wingdings" panose="05000000000000000000" pitchFamily="2" charset="2"/>
              </a:rPr>
              <a:t>LSS installation, including transport – QXL and SC link</a:t>
            </a:r>
          </a:p>
          <a:p>
            <a:pPr marL="442913" lvl="1" indent="-266700" eaLnBrk="0" fontAlgn="base" hangingPunct="0">
              <a:spcBef>
                <a:spcPts val="300"/>
              </a:spcBef>
              <a:spcAft>
                <a:spcPts val="0"/>
              </a:spcAft>
              <a:buSzPct val="100000"/>
              <a:defRPr/>
            </a:pPr>
            <a:r>
              <a:rPr lang="en-US" sz="1200" kern="0" dirty="0">
                <a:solidFill>
                  <a:srgbClr val="002060"/>
                </a:solidFill>
                <a:latin typeface="Source Sans Pro" panose="020B0503030403020204" pitchFamily="34" charset="0"/>
                <a:ea typeface="Source Sans Pro" panose="020B0503030403020204" pitchFamily="34" charset="0"/>
                <a:cs typeface="Arial"/>
                <a:sym typeface="Wingdings" panose="05000000000000000000" pitchFamily="2" charset="2"/>
              </a:rPr>
              <a:t>QXL installation  + Cold test</a:t>
            </a:r>
          </a:p>
          <a:p>
            <a:pPr marL="442913" lvl="1" indent="-266700" eaLnBrk="0" fontAlgn="base" hangingPunct="0">
              <a:spcBef>
                <a:spcPts val="300"/>
              </a:spcBef>
              <a:spcAft>
                <a:spcPts val="0"/>
              </a:spcAft>
              <a:buSzPct val="100000"/>
              <a:defRPr/>
            </a:pPr>
            <a:r>
              <a:rPr lang="en-US" sz="1200" kern="0" dirty="0">
                <a:solidFill>
                  <a:srgbClr val="002060"/>
                </a:solidFill>
                <a:latin typeface="Source Sans Pro" panose="020B0503030403020204" pitchFamily="34" charset="0"/>
                <a:ea typeface="Source Sans Pro" panose="020B0503030403020204" pitchFamily="34" charset="0"/>
                <a:cs typeface="Arial"/>
                <a:sym typeface="Wingdings" panose="05000000000000000000" pitchFamily="2" charset="2"/>
              </a:rPr>
              <a:t>SC link(DSHX/M) unspooling (after first QXL installation)</a:t>
            </a:r>
          </a:p>
          <a:p>
            <a:pPr marL="442913" lvl="1" indent="-266700" eaLnBrk="0" fontAlgn="base" hangingPunct="0">
              <a:spcBef>
                <a:spcPts val="300"/>
              </a:spcBef>
              <a:spcAft>
                <a:spcPts val="0"/>
              </a:spcAft>
              <a:buSzPct val="100000"/>
              <a:defRPr/>
            </a:pPr>
            <a:endParaRPr lang="en-US" sz="1200" kern="0" dirty="0">
              <a:solidFill>
                <a:srgbClr val="002060"/>
              </a:solidFill>
              <a:latin typeface="Source Sans Pro" panose="020B0503030403020204" pitchFamily="34" charset="0"/>
              <a:ea typeface="Source Sans Pro" panose="020B0503030403020204" pitchFamily="34" charset="0"/>
              <a:cs typeface="Arial"/>
              <a:sym typeface="Wingdings" panose="05000000000000000000" pitchFamily="2" charset="2"/>
            </a:endParaRPr>
          </a:p>
        </p:txBody>
      </p:sp>
      <p:sp>
        <p:nvSpPr>
          <p:cNvPr id="27" name="Content Placeholder 1">
            <a:extLst>
              <a:ext uri="{FF2B5EF4-FFF2-40B4-BE49-F238E27FC236}">
                <a16:creationId xmlns:a16="http://schemas.microsoft.com/office/drawing/2014/main" id="{8F778BD9-C2E2-AB37-4A08-A3485D16BA9F}"/>
              </a:ext>
            </a:extLst>
          </p:cNvPr>
          <p:cNvSpPr txBox="1">
            <a:spLocks/>
          </p:cNvSpPr>
          <p:nvPr/>
        </p:nvSpPr>
        <p:spPr>
          <a:xfrm>
            <a:off x="7248129" y="4722061"/>
            <a:ext cx="4331627" cy="640444"/>
          </a:xfrm>
          <a:prstGeom prst="rect">
            <a:avLst/>
          </a:prstGeom>
        </p:spPr>
        <p:txBody>
          <a:bodyPr vert="horz" lIns="0" tIns="0" rIns="0" bIns="0" rtlCol="0">
            <a:noAutofit/>
          </a:bodyPr>
          <a:lstStyle>
            <a:lvl1pPr marL="0" indent="0" algn="l" defTabSz="914400" rtl="0" eaLnBrk="1" latinLnBrk="0" hangingPunct="1">
              <a:lnSpc>
                <a:spcPct val="90000"/>
              </a:lnSpc>
              <a:spcBef>
                <a:spcPts val="1800"/>
              </a:spcBef>
              <a:spcAft>
                <a:spcPts val="400"/>
              </a:spcAft>
              <a:buFont typeface="Arial"/>
              <a:buNone/>
              <a:tabLst/>
              <a:defRPr sz="2100" b="1" kern="1200">
                <a:solidFill>
                  <a:schemeClr val="tx2"/>
                </a:solidFill>
                <a:latin typeface="+mn-lt"/>
                <a:ea typeface="+mn-ea"/>
                <a:cs typeface="+mn-cs"/>
              </a:defRPr>
            </a:lvl1pPr>
            <a:lvl2pPr marL="324000" indent="-324000" algn="l" defTabSz="914400" rtl="0" eaLnBrk="1" latinLnBrk="0" hangingPunct="1">
              <a:lnSpc>
                <a:spcPct val="100000"/>
              </a:lnSpc>
              <a:spcBef>
                <a:spcPts val="500"/>
              </a:spcBef>
              <a:spcAft>
                <a:spcPts val="300"/>
              </a:spcAft>
              <a:buFont typeface="Arial" charset="0"/>
              <a:buChar char="•"/>
              <a:tabLst/>
              <a:defRPr sz="1800" kern="1200">
                <a:solidFill>
                  <a:schemeClr val="tx2"/>
                </a:solidFill>
                <a:latin typeface="+mn-lt"/>
                <a:ea typeface="+mn-ea"/>
                <a:cs typeface="+mn-cs"/>
              </a:defRPr>
            </a:lvl2pPr>
            <a:lvl3pPr marL="648000" indent="-32400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700" kern="1200">
                <a:solidFill>
                  <a:schemeClr val="tx2"/>
                </a:solidFill>
                <a:latin typeface="+mn-lt"/>
                <a:ea typeface="+mn-ea"/>
                <a:cs typeface="+mn-cs"/>
              </a:defRPr>
            </a:lvl3pPr>
            <a:lvl4pPr marL="972000" indent="-324000" algn="l" defTabSz="914400" rtl="0" eaLnBrk="1" latinLnBrk="0" hangingPunct="1">
              <a:lnSpc>
                <a:spcPct val="100000"/>
              </a:lnSpc>
              <a:spcBef>
                <a:spcPts val="500"/>
              </a:spcBef>
              <a:spcAft>
                <a:spcPts val="300"/>
              </a:spcAft>
              <a:buSzPct val="100000"/>
              <a:buFont typeface="Arial" charset="0"/>
              <a:buChar char="•"/>
              <a:tabLst/>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eaLnBrk="0" fontAlgn="base" hangingPunct="0">
              <a:lnSpc>
                <a:spcPct val="100000"/>
              </a:lnSpc>
              <a:spcBef>
                <a:spcPts val="600"/>
              </a:spcBef>
              <a:spcAft>
                <a:spcPts val="0"/>
              </a:spcAft>
              <a:defRPr/>
            </a:pPr>
            <a:r>
              <a:rPr lang="en-GB" sz="1200" i="1" dirty="0">
                <a:solidFill>
                  <a:srgbClr val="7030A0"/>
                </a:solidFill>
                <a:latin typeface="Source Sans Pro" panose="020B0503030403020204" pitchFamily="34" charset="0"/>
                <a:ea typeface="Source Sans Pro" panose="020B0503030403020204" pitchFamily="34" charset="0"/>
                <a:sym typeface="Wingdings" panose="05000000000000000000" pitchFamily="2" charset="2"/>
              </a:rPr>
              <a:t>Cabling installation</a:t>
            </a:r>
          </a:p>
          <a:p>
            <a:pPr marL="442913" lvl="1" indent="-266700" eaLnBrk="0" fontAlgn="base" hangingPunct="0">
              <a:spcBef>
                <a:spcPts val="300"/>
              </a:spcBef>
              <a:spcAft>
                <a:spcPts val="0"/>
              </a:spcAft>
              <a:buClr>
                <a:schemeClr val="accent6"/>
              </a:buClr>
              <a:buSzPct val="100000"/>
              <a:defRPr/>
            </a:pPr>
            <a:r>
              <a:rPr lang="en-GB" sz="1200" kern="0" dirty="0">
                <a:solidFill>
                  <a:srgbClr val="002060"/>
                </a:solidFill>
                <a:latin typeface="Source Sans Pro" panose="020B0503030403020204" pitchFamily="34" charset="0"/>
                <a:ea typeface="Source Sans Pro" panose="020B0503030403020204" pitchFamily="34" charset="0"/>
                <a:cs typeface="Arial"/>
              </a:rPr>
              <a:t>Optical fibre installation, re-cabling, pulling/blowing cables and test </a:t>
            </a:r>
          </a:p>
        </p:txBody>
      </p:sp>
      <p:sp>
        <p:nvSpPr>
          <p:cNvPr id="28" name="Content Placeholder 1">
            <a:extLst>
              <a:ext uri="{FF2B5EF4-FFF2-40B4-BE49-F238E27FC236}">
                <a16:creationId xmlns:a16="http://schemas.microsoft.com/office/drawing/2014/main" id="{509C8992-E28A-3D55-0C3E-26B32B619EF2}"/>
              </a:ext>
            </a:extLst>
          </p:cNvPr>
          <p:cNvSpPr txBox="1">
            <a:spLocks/>
          </p:cNvSpPr>
          <p:nvPr/>
        </p:nvSpPr>
        <p:spPr>
          <a:xfrm>
            <a:off x="7248129" y="5488361"/>
            <a:ext cx="4331627" cy="720080"/>
          </a:xfrm>
          <a:prstGeom prst="rect">
            <a:avLst/>
          </a:prstGeom>
        </p:spPr>
        <p:txBody>
          <a:bodyPr vert="horz" lIns="0" tIns="0" rIns="0" bIns="0" rtlCol="0">
            <a:noAutofit/>
          </a:bodyPr>
          <a:lstStyle>
            <a:lvl1pPr marL="0" indent="0" algn="l" defTabSz="914400" rtl="0" eaLnBrk="1" latinLnBrk="0" hangingPunct="1">
              <a:lnSpc>
                <a:spcPct val="90000"/>
              </a:lnSpc>
              <a:spcBef>
                <a:spcPts val="1800"/>
              </a:spcBef>
              <a:spcAft>
                <a:spcPts val="400"/>
              </a:spcAft>
              <a:buFont typeface="Arial"/>
              <a:buNone/>
              <a:tabLst/>
              <a:defRPr sz="2100" b="1" kern="1200">
                <a:solidFill>
                  <a:schemeClr val="tx2"/>
                </a:solidFill>
                <a:latin typeface="+mn-lt"/>
                <a:ea typeface="+mn-ea"/>
                <a:cs typeface="+mn-cs"/>
              </a:defRPr>
            </a:lvl1pPr>
            <a:lvl2pPr marL="324000" indent="-324000" algn="l" defTabSz="914400" rtl="0" eaLnBrk="1" latinLnBrk="0" hangingPunct="1">
              <a:lnSpc>
                <a:spcPct val="100000"/>
              </a:lnSpc>
              <a:spcBef>
                <a:spcPts val="500"/>
              </a:spcBef>
              <a:spcAft>
                <a:spcPts val="300"/>
              </a:spcAft>
              <a:buFont typeface="Arial" charset="0"/>
              <a:buChar char="•"/>
              <a:tabLst/>
              <a:defRPr sz="1800" kern="1200">
                <a:solidFill>
                  <a:schemeClr val="tx2"/>
                </a:solidFill>
                <a:latin typeface="+mn-lt"/>
                <a:ea typeface="+mn-ea"/>
                <a:cs typeface="+mn-cs"/>
              </a:defRPr>
            </a:lvl2pPr>
            <a:lvl3pPr marL="648000" indent="-32400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700" kern="1200">
                <a:solidFill>
                  <a:schemeClr val="tx2"/>
                </a:solidFill>
                <a:latin typeface="+mn-lt"/>
                <a:ea typeface="+mn-ea"/>
                <a:cs typeface="+mn-cs"/>
              </a:defRPr>
            </a:lvl3pPr>
            <a:lvl4pPr marL="972000" indent="-324000" algn="l" defTabSz="914400" rtl="0" eaLnBrk="1" latinLnBrk="0" hangingPunct="1">
              <a:lnSpc>
                <a:spcPct val="100000"/>
              </a:lnSpc>
              <a:spcBef>
                <a:spcPts val="500"/>
              </a:spcBef>
              <a:spcAft>
                <a:spcPts val="300"/>
              </a:spcAft>
              <a:buSzPct val="100000"/>
              <a:buFont typeface="Arial" charset="0"/>
              <a:buChar char="•"/>
              <a:tabLst/>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eaLnBrk="0" fontAlgn="base" hangingPunct="0">
              <a:lnSpc>
                <a:spcPct val="100000"/>
              </a:lnSpc>
              <a:spcBef>
                <a:spcPts val="600"/>
              </a:spcBef>
              <a:spcAft>
                <a:spcPts val="0"/>
              </a:spcAft>
              <a:defRPr/>
            </a:pPr>
            <a:r>
              <a:rPr lang="en-GB" sz="1200" i="1" dirty="0">
                <a:solidFill>
                  <a:srgbClr val="F787DF"/>
                </a:solidFill>
                <a:latin typeface="Source Sans Pro" panose="020B0503030403020204" pitchFamily="34" charset="0"/>
                <a:ea typeface="Source Sans Pro" panose="020B0503030403020204" pitchFamily="34" charset="0"/>
                <a:sym typeface="Wingdings" panose="05000000000000000000" pitchFamily="2" charset="2"/>
              </a:rPr>
              <a:t>LSS installation, including transport –accelerator elements</a:t>
            </a:r>
          </a:p>
          <a:p>
            <a:pPr marL="442913" lvl="1" indent="-266700" eaLnBrk="0" fontAlgn="base" hangingPunct="0">
              <a:spcBef>
                <a:spcPts val="300"/>
              </a:spcBef>
              <a:spcAft>
                <a:spcPts val="0"/>
              </a:spcAft>
              <a:buSzPct val="100000"/>
              <a:defRPr/>
            </a:pPr>
            <a:r>
              <a:rPr lang="en-US" sz="1200" kern="0" dirty="0">
                <a:solidFill>
                  <a:srgbClr val="002060"/>
                </a:solidFill>
                <a:latin typeface="Source Sans Pro" panose="020B0503030403020204" pitchFamily="34" charset="0"/>
                <a:ea typeface="Source Sans Pro" panose="020B0503030403020204" pitchFamily="34" charset="0"/>
                <a:cs typeface="Arial"/>
                <a:sym typeface="Wingdings" panose="05000000000000000000" pitchFamily="2" charset="2"/>
              </a:rPr>
              <a:t>Beam vacuum, magnet, Crab cavities, collimators, TAXN, DFX/M, …</a:t>
            </a:r>
          </a:p>
        </p:txBody>
      </p:sp>
      <p:cxnSp>
        <p:nvCxnSpPr>
          <p:cNvPr id="30" name="Straight Connector 29">
            <a:extLst>
              <a:ext uri="{FF2B5EF4-FFF2-40B4-BE49-F238E27FC236}">
                <a16:creationId xmlns:a16="http://schemas.microsoft.com/office/drawing/2014/main" id="{A40575B0-2246-91B9-A6DB-4BED0E251999}"/>
              </a:ext>
            </a:extLst>
          </p:cNvPr>
          <p:cNvCxnSpPr>
            <a:cxnSpLocks/>
          </p:cNvCxnSpPr>
          <p:nvPr/>
        </p:nvCxnSpPr>
        <p:spPr>
          <a:xfrm flipH="1">
            <a:off x="4439816" y="2492896"/>
            <a:ext cx="2664296"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32" name="Straight Connector 31">
            <a:extLst>
              <a:ext uri="{FF2B5EF4-FFF2-40B4-BE49-F238E27FC236}">
                <a16:creationId xmlns:a16="http://schemas.microsoft.com/office/drawing/2014/main" id="{D09C84AA-98A9-4DB9-6159-91E8F771D2BA}"/>
              </a:ext>
            </a:extLst>
          </p:cNvPr>
          <p:cNvCxnSpPr>
            <a:cxnSpLocks/>
          </p:cNvCxnSpPr>
          <p:nvPr/>
        </p:nvCxnSpPr>
        <p:spPr>
          <a:xfrm flipH="1">
            <a:off x="4439816" y="2510205"/>
            <a:ext cx="2664296" cy="486747"/>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29" name="Straight Arrow Connector 28">
            <a:extLst>
              <a:ext uri="{FF2B5EF4-FFF2-40B4-BE49-F238E27FC236}">
                <a16:creationId xmlns:a16="http://schemas.microsoft.com/office/drawing/2014/main" id="{A40A0AD1-EA87-49C0-C2ED-7130BA627DB3}"/>
              </a:ext>
            </a:extLst>
          </p:cNvPr>
          <p:cNvCxnSpPr/>
          <p:nvPr/>
        </p:nvCxnSpPr>
        <p:spPr>
          <a:xfrm>
            <a:off x="1919536" y="836712"/>
            <a:ext cx="279030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24A4FC96-28EE-C3A9-E456-B0551E969679}"/>
              </a:ext>
            </a:extLst>
          </p:cNvPr>
          <p:cNvSpPr txBox="1"/>
          <p:nvPr/>
        </p:nvSpPr>
        <p:spPr>
          <a:xfrm>
            <a:off x="1211442" y="646637"/>
            <a:ext cx="630044" cy="369332"/>
          </a:xfrm>
          <a:prstGeom prst="rect">
            <a:avLst/>
          </a:prstGeom>
          <a:noFill/>
        </p:spPr>
        <p:txBody>
          <a:bodyPr wrap="none" rtlCol="0">
            <a:spAutoFit/>
          </a:bodyPr>
          <a:lstStyle/>
          <a:p>
            <a:pPr algn="l"/>
            <a:r>
              <a:rPr lang="en-GB" dirty="0">
                <a:latin typeface="Calibri" panose="020F0502020204030204" pitchFamily="34" charset="0"/>
                <a:cs typeface="Calibri" panose="020F0502020204030204" pitchFamily="34" charset="0"/>
              </a:rPr>
              <a:t>zone</a:t>
            </a:r>
          </a:p>
        </p:txBody>
      </p:sp>
    </p:spTree>
    <p:extLst>
      <p:ext uri="{BB962C8B-B14F-4D97-AF65-F5344CB8AC3E}">
        <p14:creationId xmlns:p14="http://schemas.microsoft.com/office/powerpoint/2010/main" val="27909267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69A50-27DE-40C5-7786-0FB072DD7F8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16FFD3E-FBBB-47DD-EE88-6EE6DD176F37}"/>
              </a:ext>
            </a:extLst>
          </p:cNvPr>
          <p:cNvSpPr>
            <a:spLocks noGrp="1"/>
          </p:cNvSpPr>
          <p:nvPr>
            <p:ph type="title"/>
          </p:nvPr>
        </p:nvSpPr>
        <p:spPr>
          <a:xfrm>
            <a:off x="1631504" y="2808312"/>
            <a:ext cx="10014832" cy="836712"/>
          </a:xfrm>
        </p:spPr>
        <p:txBody>
          <a:bodyPr>
            <a:normAutofit/>
          </a:bodyPr>
          <a:lstStyle/>
          <a:p>
            <a:pPr algn="l"/>
            <a:r>
              <a:rPr lang="en-US" dirty="0"/>
              <a:t>BUDGET MANAGEMENT</a:t>
            </a:r>
            <a:endParaRPr lang="en-GB" dirty="0"/>
          </a:p>
        </p:txBody>
      </p:sp>
      <p:sp>
        <p:nvSpPr>
          <p:cNvPr id="5" name="Footer Placeholder 4">
            <a:extLst>
              <a:ext uri="{FF2B5EF4-FFF2-40B4-BE49-F238E27FC236}">
                <a16:creationId xmlns:a16="http://schemas.microsoft.com/office/drawing/2014/main" id="{77AFA73C-73B5-1634-771D-DD5F129B7F50}"/>
              </a:ext>
            </a:extLst>
          </p:cNvPr>
          <p:cNvSpPr>
            <a:spLocks noGrp="1"/>
          </p:cNvSpPr>
          <p:nvPr>
            <p:ph type="ftr" sz="quarter" idx="11"/>
          </p:nvPr>
        </p:nvSpPr>
        <p:spPr/>
        <p:txBody>
          <a:bodyPr/>
          <a:lstStyle/>
          <a:p>
            <a:pPr defTabSz="457189"/>
            <a:r>
              <a:rPr lang="it-IT"/>
              <a:t>Lessons from HL-LHC for future projects - B. Di Girolamo</a:t>
            </a:r>
            <a:endParaRPr lang="en-GB" dirty="0"/>
          </a:p>
        </p:txBody>
      </p:sp>
      <p:sp>
        <p:nvSpPr>
          <p:cNvPr id="6" name="Slide Number Placeholder 5">
            <a:extLst>
              <a:ext uri="{FF2B5EF4-FFF2-40B4-BE49-F238E27FC236}">
                <a16:creationId xmlns:a16="http://schemas.microsoft.com/office/drawing/2014/main" id="{08F1FCCF-181C-0B0E-6310-B3B0F24111D1}"/>
              </a:ext>
            </a:extLst>
          </p:cNvPr>
          <p:cNvSpPr>
            <a:spLocks noGrp="1"/>
          </p:cNvSpPr>
          <p:nvPr>
            <p:ph type="sldNum" sz="quarter" idx="4"/>
          </p:nvPr>
        </p:nvSpPr>
        <p:spPr>
          <a:xfrm>
            <a:off x="11712624" y="6464853"/>
            <a:ext cx="365760" cy="365760"/>
          </a:xfrm>
          <a:prstGeom prst="ellipse">
            <a:avLst/>
          </a:prstGeom>
          <a:solidFill>
            <a:srgbClr val="1D1D1D">
              <a:alpha val="70000"/>
            </a:srgbClr>
          </a:solidFill>
        </p:spPr>
        <p:txBody>
          <a:bodyPr vert="horz" lIns="18288" tIns="45720" rIns="18288" bIns="45720" rtlCol="0" anchor="ctr">
            <a:noAutofit/>
          </a:bodyPr>
          <a:lstStyle>
            <a:defPPr>
              <a:defRPr lang="en-US"/>
            </a:defPPr>
            <a:lvl1pPr marL="0" algn="ctr" defTabSz="914400" rtl="0" eaLnBrk="1" latinLnBrk="0" hangingPunct="1">
              <a:defRPr sz="1400" kern="1200" spc="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189"/>
            <a:fld id="{BFDCA1C4-9514-7B4F-976F-D92F7E296653}" type="slidenum">
              <a:rPr lang="fr-FR" smtClean="0"/>
              <a:pPr defTabSz="457189"/>
              <a:t>37</a:t>
            </a:fld>
            <a:endParaRPr lang="fr-FR" dirty="0"/>
          </a:p>
        </p:txBody>
      </p:sp>
      <p:cxnSp>
        <p:nvCxnSpPr>
          <p:cNvPr id="8" name="Straight Connector 7">
            <a:extLst>
              <a:ext uri="{FF2B5EF4-FFF2-40B4-BE49-F238E27FC236}">
                <a16:creationId xmlns:a16="http://schemas.microsoft.com/office/drawing/2014/main" id="{3DAED781-7D0A-276F-C2C0-32505B67B399}"/>
              </a:ext>
            </a:extLst>
          </p:cNvPr>
          <p:cNvCxnSpPr>
            <a:cxnSpLocks/>
          </p:cNvCxnSpPr>
          <p:nvPr/>
        </p:nvCxnSpPr>
        <p:spPr>
          <a:xfrm>
            <a:off x="1848166" y="3645024"/>
            <a:ext cx="9631424"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81558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76A0E86-1146-3E6F-2F1E-B67AEEEDB64A}"/>
              </a:ext>
            </a:extLst>
          </p:cNvPr>
          <p:cNvSpPr>
            <a:spLocks noGrp="1"/>
          </p:cNvSpPr>
          <p:nvPr>
            <p:ph type="title"/>
          </p:nvPr>
        </p:nvSpPr>
        <p:spPr>
          <a:xfrm>
            <a:off x="643312" y="404664"/>
            <a:ext cx="4486656" cy="1141497"/>
          </a:xfrm>
        </p:spPr>
        <p:txBody>
          <a:bodyPr/>
          <a:lstStyle/>
          <a:p>
            <a:r>
              <a:rPr lang="en-US" dirty="0"/>
              <a:t>Budget figures</a:t>
            </a:r>
            <a:endParaRPr lang="en-GB" dirty="0"/>
          </a:p>
        </p:txBody>
      </p:sp>
      <p:sp>
        <p:nvSpPr>
          <p:cNvPr id="25" name="Footer Placeholder 24">
            <a:extLst>
              <a:ext uri="{FF2B5EF4-FFF2-40B4-BE49-F238E27FC236}">
                <a16:creationId xmlns:a16="http://schemas.microsoft.com/office/drawing/2014/main" id="{310E124A-8328-BBC3-DD3C-51C20B119A57}"/>
              </a:ext>
            </a:extLst>
          </p:cNvPr>
          <p:cNvSpPr>
            <a:spLocks noGrp="1"/>
          </p:cNvSpPr>
          <p:nvPr>
            <p:ph type="ftr" sz="quarter" idx="11"/>
          </p:nvPr>
        </p:nvSpPr>
        <p:spPr/>
        <p:txBody>
          <a:bodyPr/>
          <a:lstStyle/>
          <a:p>
            <a:pPr defTabSz="457189"/>
            <a:r>
              <a:rPr lang="it-IT"/>
              <a:t>Lessons from HL-LHC for future projects - B. Di Girolamo</a:t>
            </a:r>
            <a:endParaRPr lang="en-GB"/>
          </a:p>
        </p:txBody>
      </p:sp>
      <p:sp>
        <p:nvSpPr>
          <p:cNvPr id="26" name="Slide Number Placeholder 25">
            <a:extLst>
              <a:ext uri="{FF2B5EF4-FFF2-40B4-BE49-F238E27FC236}">
                <a16:creationId xmlns:a16="http://schemas.microsoft.com/office/drawing/2014/main" id="{79D6FA7E-ED99-E33A-EB8C-645BF657DDC5}"/>
              </a:ext>
            </a:extLst>
          </p:cNvPr>
          <p:cNvSpPr>
            <a:spLocks noGrp="1"/>
          </p:cNvSpPr>
          <p:nvPr>
            <p:ph type="sldNum" sz="quarter" idx="4"/>
          </p:nvPr>
        </p:nvSpPr>
        <p:spPr/>
        <p:txBody>
          <a:bodyPr/>
          <a:lstStyle/>
          <a:p>
            <a:pPr defTabSz="457189"/>
            <a:fld id="{BFDCA1C4-9514-7B4F-976F-D92F7E296653}" type="slidenum">
              <a:rPr lang="fr-FR" smtClean="0"/>
              <a:pPr defTabSz="457189"/>
              <a:t>38</a:t>
            </a:fld>
            <a:endParaRPr lang="fr-FR" dirty="0"/>
          </a:p>
        </p:txBody>
      </p:sp>
      <p:graphicFrame>
        <p:nvGraphicFramePr>
          <p:cNvPr id="4" name="Table 4">
            <a:extLst>
              <a:ext uri="{FF2B5EF4-FFF2-40B4-BE49-F238E27FC236}">
                <a16:creationId xmlns:a16="http://schemas.microsoft.com/office/drawing/2014/main" id="{56D8287D-6A99-7F88-3F1B-38848340E9AD}"/>
              </a:ext>
            </a:extLst>
          </p:cNvPr>
          <p:cNvGraphicFramePr>
            <a:graphicFrameLocks noGrp="1"/>
          </p:cNvGraphicFramePr>
          <p:nvPr/>
        </p:nvGraphicFramePr>
        <p:xfrm>
          <a:off x="643312" y="2647176"/>
          <a:ext cx="4660600" cy="1645920"/>
        </p:xfrm>
        <a:graphic>
          <a:graphicData uri="http://schemas.openxmlformats.org/drawingml/2006/table">
            <a:tbl>
              <a:tblPr bandRow="1">
                <a:tableStyleId>{125E5076-3810-47DD-B79F-674D7AD40C01}</a:tableStyleId>
              </a:tblPr>
              <a:tblGrid>
                <a:gridCol w="3179093">
                  <a:extLst>
                    <a:ext uri="{9D8B030D-6E8A-4147-A177-3AD203B41FA5}">
                      <a16:colId xmlns:a16="http://schemas.microsoft.com/office/drawing/2014/main" val="940318374"/>
                    </a:ext>
                  </a:extLst>
                </a:gridCol>
                <a:gridCol w="1481507">
                  <a:extLst>
                    <a:ext uri="{9D8B030D-6E8A-4147-A177-3AD203B41FA5}">
                      <a16:colId xmlns:a16="http://schemas.microsoft.com/office/drawing/2014/main" val="3958262261"/>
                    </a:ext>
                  </a:extLst>
                </a:gridCol>
              </a:tblGrid>
              <a:tr h="370840">
                <a:tc>
                  <a:txBody>
                    <a:bodyPr/>
                    <a:lstStyle/>
                    <a:p>
                      <a:r>
                        <a:rPr lang="en-US" sz="2400" dirty="0">
                          <a:latin typeface="Times New Roman" panose="02020603050405020304" pitchFamily="18" charset="0"/>
                          <a:cs typeface="Times New Roman" panose="02020603050405020304" pitchFamily="18" charset="0"/>
                        </a:rPr>
                        <a:t>Budget At Completion</a:t>
                      </a:r>
                      <a:endParaRPr lang="en-GB" sz="2400" dirty="0">
                        <a:latin typeface="Times New Roman" panose="02020603050405020304" pitchFamily="18" charset="0"/>
                        <a:cs typeface="Times New Roman" panose="02020603050405020304" pitchFamily="18" charset="0"/>
                      </a:endParaRPr>
                    </a:p>
                  </a:txBody>
                  <a:tcPr>
                    <a:solidFill>
                      <a:srgbClr val="2C3C8C"/>
                    </a:solidFill>
                  </a:tcPr>
                </a:tc>
                <a:tc>
                  <a:txBody>
                    <a:bodyPr/>
                    <a:lstStyle/>
                    <a:p>
                      <a:pPr algn="r"/>
                      <a:r>
                        <a:rPr lang="en-US" sz="2400" dirty="0">
                          <a:latin typeface="Times New Roman" panose="02020603050405020304" pitchFamily="18" charset="0"/>
                          <a:cs typeface="Times New Roman" panose="02020603050405020304" pitchFamily="18" charset="0"/>
                        </a:rPr>
                        <a:t>1,178</a:t>
                      </a:r>
                      <a:endParaRPr lang="en-GB" sz="2400" dirty="0">
                        <a:latin typeface="Times New Roman" panose="02020603050405020304" pitchFamily="18" charset="0"/>
                        <a:cs typeface="Times New Roman" panose="02020603050405020304" pitchFamily="18" charset="0"/>
                      </a:endParaRPr>
                    </a:p>
                  </a:txBody>
                  <a:tcPr>
                    <a:solidFill>
                      <a:srgbClr val="2C3C8C"/>
                    </a:solidFill>
                  </a:tcPr>
                </a:tc>
                <a:extLst>
                  <a:ext uri="{0D108BD9-81ED-4DB2-BD59-A6C34878D82A}">
                    <a16:rowId xmlns:a16="http://schemas.microsoft.com/office/drawing/2014/main" val="4077153675"/>
                  </a:ext>
                </a:extLst>
              </a:tr>
              <a:tr h="370840">
                <a:tc>
                  <a:txBody>
                    <a:bodyPr/>
                    <a:lstStyle/>
                    <a:p>
                      <a:pPr marL="268288" indent="0"/>
                      <a:r>
                        <a:rPr lang="en-US" sz="2000" dirty="0">
                          <a:latin typeface="Times New Roman" panose="02020603050405020304" pitchFamily="18" charset="0"/>
                          <a:cs typeface="Times New Roman" panose="02020603050405020304" pitchFamily="18" charset="0"/>
                        </a:rPr>
                        <a:t>CERN funds</a:t>
                      </a:r>
                      <a:endParaRPr lang="en-GB" sz="2000" dirty="0">
                        <a:latin typeface="Times New Roman" panose="02020603050405020304" pitchFamily="18" charset="0"/>
                        <a:cs typeface="Times New Roman" panose="02020603050405020304" pitchFamily="18" charset="0"/>
                      </a:endParaRPr>
                    </a:p>
                  </a:txBody>
                  <a:tcPr>
                    <a:solidFill>
                      <a:srgbClr val="CE8308"/>
                    </a:solidFill>
                  </a:tcPr>
                </a:tc>
                <a:tc>
                  <a:txBody>
                    <a:bodyPr/>
                    <a:lstStyle/>
                    <a:p>
                      <a:pPr algn="r"/>
                      <a:r>
                        <a:rPr lang="en-US" sz="2000" dirty="0">
                          <a:latin typeface="Times New Roman" panose="02020603050405020304" pitchFamily="18" charset="0"/>
                          <a:cs typeface="Times New Roman" panose="02020603050405020304" pitchFamily="18" charset="0"/>
                        </a:rPr>
                        <a:t>1,069</a:t>
                      </a:r>
                      <a:endParaRPr lang="en-GB" sz="2000" dirty="0">
                        <a:latin typeface="Times New Roman" panose="02020603050405020304" pitchFamily="18" charset="0"/>
                        <a:cs typeface="Times New Roman" panose="02020603050405020304" pitchFamily="18" charset="0"/>
                      </a:endParaRPr>
                    </a:p>
                  </a:txBody>
                  <a:tcPr>
                    <a:solidFill>
                      <a:srgbClr val="CE8308"/>
                    </a:solidFill>
                  </a:tcPr>
                </a:tc>
                <a:extLst>
                  <a:ext uri="{0D108BD9-81ED-4DB2-BD59-A6C34878D82A}">
                    <a16:rowId xmlns:a16="http://schemas.microsoft.com/office/drawing/2014/main" val="2190847171"/>
                  </a:ext>
                </a:extLst>
              </a:tr>
              <a:tr h="370840">
                <a:tc>
                  <a:txBody>
                    <a:bodyPr/>
                    <a:lstStyle/>
                    <a:p>
                      <a:pPr marL="268288" indent="0"/>
                      <a:r>
                        <a:rPr lang="en-US" sz="2000" dirty="0">
                          <a:latin typeface="Times New Roman" panose="02020603050405020304" pitchFamily="18" charset="0"/>
                          <a:cs typeface="Times New Roman" panose="02020603050405020304" pitchFamily="18" charset="0"/>
                        </a:rPr>
                        <a:t>In-kind</a:t>
                      </a:r>
                      <a:endParaRPr lang="en-GB" sz="2000" dirty="0">
                        <a:latin typeface="Times New Roman" panose="02020603050405020304" pitchFamily="18" charset="0"/>
                        <a:cs typeface="Times New Roman" panose="02020603050405020304" pitchFamily="18" charset="0"/>
                      </a:endParaRPr>
                    </a:p>
                  </a:txBody>
                  <a:tcPr>
                    <a:solidFill>
                      <a:schemeClr val="tx2">
                        <a:lumMod val="60000"/>
                        <a:lumOff val="40000"/>
                      </a:schemeClr>
                    </a:solidFill>
                  </a:tcPr>
                </a:tc>
                <a:tc>
                  <a:txBody>
                    <a:bodyPr/>
                    <a:lstStyle/>
                    <a:p>
                      <a:pPr algn="r"/>
                      <a:r>
                        <a:rPr lang="en-US" sz="2000" dirty="0">
                          <a:latin typeface="Times New Roman" panose="02020603050405020304" pitchFamily="18" charset="0"/>
                          <a:cs typeface="Times New Roman" panose="02020603050405020304" pitchFamily="18" charset="0"/>
                        </a:rPr>
                        <a:t>94.4</a:t>
                      </a:r>
                      <a:endParaRPr lang="en-GB" sz="2000" dirty="0">
                        <a:latin typeface="Times New Roman" panose="02020603050405020304" pitchFamily="18" charset="0"/>
                        <a:cs typeface="Times New Roman" panose="02020603050405020304" pitchFamily="18" charset="0"/>
                      </a:endParaRPr>
                    </a:p>
                  </a:txBody>
                  <a:tcPr>
                    <a:solidFill>
                      <a:schemeClr val="tx2">
                        <a:lumMod val="60000"/>
                        <a:lumOff val="40000"/>
                      </a:schemeClr>
                    </a:solidFill>
                  </a:tcPr>
                </a:tc>
                <a:extLst>
                  <a:ext uri="{0D108BD9-81ED-4DB2-BD59-A6C34878D82A}">
                    <a16:rowId xmlns:a16="http://schemas.microsoft.com/office/drawing/2014/main" val="2186610428"/>
                  </a:ext>
                </a:extLst>
              </a:tr>
              <a:tr h="370840">
                <a:tc>
                  <a:txBody>
                    <a:bodyPr/>
                    <a:lstStyle/>
                    <a:p>
                      <a:pPr marL="268288" indent="0"/>
                      <a:r>
                        <a:rPr lang="en-GB" sz="2000" dirty="0">
                          <a:latin typeface="Times New Roman" panose="02020603050405020304" pitchFamily="18" charset="0"/>
                          <a:cs typeface="Times New Roman" panose="02020603050405020304" pitchFamily="18" charset="0"/>
                        </a:rPr>
                        <a:t>External funds</a:t>
                      </a:r>
                    </a:p>
                  </a:txBody>
                  <a:tcPr>
                    <a:solidFill>
                      <a:schemeClr val="tx2">
                        <a:lumMod val="60000"/>
                        <a:lumOff val="40000"/>
                      </a:schemeClr>
                    </a:solidFill>
                  </a:tcPr>
                </a:tc>
                <a:tc>
                  <a:txBody>
                    <a:bodyPr/>
                    <a:lstStyle/>
                    <a:p>
                      <a:pPr algn="r"/>
                      <a:r>
                        <a:rPr lang="en-GB" sz="2000" dirty="0">
                          <a:latin typeface="Times New Roman" panose="02020603050405020304" pitchFamily="18" charset="0"/>
                          <a:cs typeface="Times New Roman" panose="02020603050405020304" pitchFamily="18" charset="0"/>
                        </a:rPr>
                        <a:t>14.5</a:t>
                      </a:r>
                    </a:p>
                  </a:txBody>
                  <a:tcPr>
                    <a:solidFill>
                      <a:schemeClr val="tx2">
                        <a:lumMod val="60000"/>
                        <a:lumOff val="40000"/>
                      </a:schemeClr>
                    </a:solidFill>
                  </a:tcPr>
                </a:tc>
                <a:extLst>
                  <a:ext uri="{0D108BD9-81ED-4DB2-BD59-A6C34878D82A}">
                    <a16:rowId xmlns:a16="http://schemas.microsoft.com/office/drawing/2014/main" val="189206452"/>
                  </a:ext>
                </a:extLst>
              </a:tr>
            </a:tbl>
          </a:graphicData>
        </a:graphic>
      </p:graphicFrame>
      <p:sp>
        <p:nvSpPr>
          <p:cNvPr id="5" name="TextBox 4">
            <a:extLst>
              <a:ext uri="{FF2B5EF4-FFF2-40B4-BE49-F238E27FC236}">
                <a16:creationId xmlns:a16="http://schemas.microsoft.com/office/drawing/2014/main" id="{9720560F-3901-3BA4-6426-9B3A3EE16D09}"/>
              </a:ext>
            </a:extLst>
          </p:cNvPr>
          <p:cNvSpPr txBox="1"/>
          <p:nvPr/>
        </p:nvSpPr>
        <p:spPr>
          <a:xfrm>
            <a:off x="5299704" y="2702280"/>
            <a:ext cx="838691" cy="369332"/>
          </a:xfrm>
          <a:prstGeom prst="rect">
            <a:avLst/>
          </a:prstGeom>
          <a:noFill/>
        </p:spPr>
        <p:txBody>
          <a:bodyPr wrap="none" rtlCol="0">
            <a:spAutoFit/>
          </a:bodyPr>
          <a:lstStyle/>
          <a:p>
            <a:pPr algn="l"/>
            <a:r>
              <a:rPr lang="en-US" dirty="0">
                <a:solidFill>
                  <a:schemeClr val="bg1"/>
                </a:solidFill>
                <a:latin typeface="Times New Roman" panose="02020603050405020304" pitchFamily="18" charset="0"/>
                <a:cs typeface="Times New Roman" panose="02020603050405020304" pitchFamily="18" charset="0"/>
              </a:rPr>
              <a:t>MCHF</a:t>
            </a:r>
            <a:endParaRPr lang="en-GB" dirty="0">
              <a:solidFill>
                <a:schemeClr val="bg1"/>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DDAB84C8-77E7-D517-6BA7-F66E4391DB9F}"/>
              </a:ext>
            </a:extLst>
          </p:cNvPr>
          <p:cNvSpPr/>
          <p:nvPr/>
        </p:nvSpPr>
        <p:spPr>
          <a:xfrm>
            <a:off x="6256244" y="633600"/>
            <a:ext cx="5373173" cy="5176786"/>
          </a:xfrm>
          <a:prstGeom prst="rect">
            <a:avLst/>
          </a:prstGeom>
          <a:solidFill>
            <a:schemeClr val="bg1">
              <a:lumMod val="85000"/>
            </a:schemeClr>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025" name="Picture 1">
            <a:extLst>
              <a:ext uri="{FF2B5EF4-FFF2-40B4-BE49-F238E27FC236}">
                <a16:creationId xmlns:a16="http://schemas.microsoft.com/office/drawing/2014/main" id="{D4B375CD-1DA0-5A9E-5885-423AFFBF88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2589" y="722585"/>
            <a:ext cx="2633701" cy="243702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CE5A9701-FD5A-13A9-302C-5EFC8026C2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6004" y="3305124"/>
            <a:ext cx="2511293" cy="2323761"/>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20A55EC3-B33C-9544-C32D-1D2286B742A5}"/>
              </a:ext>
            </a:extLst>
          </p:cNvPr>
          <p:cNvGrpSpPr/>
          <p:nvPr/>
        </p:nvGrpSpPr>
        <p:grpSpPr>
          <a:xfrm>
            <a:off x="7307814" y="1987732"/>
            <a:ext cx="3043037" cy="3177698"/>
            <a:chOff x="4553949" y="2242586"/>
            <a:chExt cx="3043037" cy="3177698"/>
          </a:xfrm>
        </p:grpSpPr>
        <p:sp>
          <p:nvSpPr>
            <p:cNvPr id="22" name="TextBox 21">
              <a:extLst>
                <a:ext uri="{FF2B5EF4-FFF2-40B4-BE49-F238E27FC236}">
                  <a16:creationId xmlns:a16="http://schemas.microsoft.com/office/drawing/2014/main" id="{9209E2A4-24DB-5118-62B0-F2C3B9FFDC52}"/>
                </a:ext>
              </a:extLst>
            </p:cNvPr>
            <p:cNvSpPr txBox="1"/>
            <p:nvPr/>
          </p:nvSpPr>
          <p:spPr>
            <a:xfrm>
              <a:off x="6540808" y="4685764"/>
              <a:ext cx="873957" cy="369332"/>
            </a:xfrm>
            <a:prstGeom prst="rect">
              <a:avLst/>
            </a:prstGeom>
            <a:solidFill>
              <a:schemeClr val="bg1"/>
            </a:solidFill>
          </p:spPr>
          <p:txBody>
            <a:bodyPr wrap="none" rtlCol="0">
              <a:spAutoFit/>
            </a:bodyPr>
            <a:lstStyle/>
            <a:p>
              <a:pPr algn="l"/>
              <a:r>
                <a:rPr lang="en-US" dirty="0">
                  <a:solidFill>
                    <a:srgbClr val="0070C0"/>
                  </a:solidFill>
                  <a:latin typeface="Cambria" panose="02040503050406030204" pitchFamily="18" charset="0"/>
                  <a:ea typeface="Cambria" panose="02040503050406030204" pitchFamily="18" charset="0"/>
                  <a:cs typeface="Calibri" panose="020F0502020204030204" pitchFamily="34" charset="0"/>
                </a:rPr>
                <a:t>1178.0</a:t>
              </a:r>
              <a:endParaRPr lang="en-GB" dirty="0">
                <a:solidFill>
                  <a:srgbClr val="0070C0"/>
                </a:solidFill>
                <a:latin typeface="Cambria" panose="02040503050406030204" pitchFamily="18" charset="0"/>
                <a:ea typeface="Cambria" panose="02040503050406030204" pitchFamily="18" charset="0"/>
                <a:cs typeface="Calibri" panose="020F0502020204030204" pitchFamily="34" charset="0"/>
              </a:endParaRPr>
            </a:p>
          </p:txBody>
        </p:sp>
        <p:sp>
          <p:nvSpPr>
            <p:cNvPr id="20" name="TextBox 19">
              <a:extLst>
                <a:ext uri="{FF2B5EF4-FFF2-40B4-BE49-F238E27FC236}">
                  <a16:creationId xmlns:a16="http://schemas.microsoft.com/office/drawing/2014/main" id="{CFA0BBA9-C77B-5FD4-4299-2287319D5955}"/>
                </a:ext>
              </a:extLst>
            </p:cNvPr>
            <p:cNvSpPr txBox="1"/>
            <p:nvPr/>
          </p:nvSpPr>
          <p:spPr>
            <a:xfrm>
              <a:off x="4553949" y="2242586"/>
              <a:ext cx="745717" cy="369332"/>
            </a:xfrm>
            <a:prstGeom prst="rect">
              <a:avLst/>
            </a:prstGeom>
            <a:solidFill>
              <a:schemeClr val="bg1"/>
            </a:solidFill>
          </p:spPr>
          <p:txBody>
            <a:bodyPr wrap="none" rtlCol="0">
              <a:spAutoFit/>
            </a:bodyPr>
            <a:lstStyle/>
            <a:p>
              <a:pPr algn="l"/>
              <a:r>
                <a:rPr lang="en-US" dirty="0">
                  <a:solidFill>
                    <a:srgbClr val="0070C0"/>
                  </a:solidFill>
                  <a:latin typeface="Cambria" panose="02040503050406030204" pitchFamily="18" charset="0"/>
                  <a:ea typeface="Cambria" panose="02040503050406030204" pitchFamily="18" charset="0"/>
                  <a:cs typeface="Calibri" panose="020F0502020204030204" pitchFamily="34" charset="0"/>
                </a:rPr>
                <a:t>108.9</a:t>
              </a:r>
              <a:endParaRPr lang="en-GB" dirty="0">
                <a:solidFill>
                  <a:srgbClr val="0070C0"/>
                </a:solidFill>
                <a:latin typeface="Cambria" panose="02040503050406030204" pitchFamily="18" charset="0"/>
                <a:ea typeface="Cambria" panose="02040503050406030204" pitchFamily="18" charset="0"/>
                <a:cs typeface="Calibri" panose="020F0502020204030204" pitchFamily="34" charset="0"/>
              </a:endParaRPr>
            </a:p>
          </p:txBody>
        </p:sp>
        <p:grpSp>
          <p:nvGrpSpPr>
            <p:cNvPr id="16" name="Group 15">
              <a:extLst>
                <a:ext uri="{FF2B5EF4-FFF2-40B4-BE49-F238E27FC236}">
                  <a16:creationId xmlns:a16="http://schemas.microsoft.com/office/drawing/2014/main" id="{11C3C9BC-E720-ACCB-C7DF-687F7C52D3CE}"/>
                </a:ext>
              </a:extLst>
            </p:cNvPr>
            <p:cNvGrpSpPr/>
            <p:nvPr/>
          </p:nvGrpSpPr>
          <p:grpSpPr>
            <a:xfrm>
              <a:off x="5937298" y="2550089"/>
              <a:ext cx="1659688" cy="2870195"/>
              <a:chOff x="5937298" y="2550089"/>
              <a:chExt cx="1659688" cy="2870195"/>
            </a:xfrm>
          </p:grpSpPr>
          <p:cxnSp>
            <p:nvCxnSpPr>
              <p:cNvPr id="17" name="Connector: Elbow 16">
                <a:extLst>
                  <a:ext uri="{FF2B5EF4-FFF2-40B4-BE49-F238E27FC236}">
                    <a16:creationId xmlns:a16="http://schemas.microsoft.com/office/drawing/2014/main" id="{F53FA89A-EBA2-8A01-F57B-1AAEBFA15E6A}"/>
                  </a:ext>
                </a:extLst>
              </p:cNvPr>
              <p:cNvCxnSpPr>
                <a:cxnSpLocks/>
              </p:cNvCxnSpPr>
              <p:nvPr/>
            </p:nvCxnSpPr>
            <p:spPr>
              <a:xfrm rot="16200000" flipV="1">
                <a:off x="5559464" y="2927923"/>
                <a:ext cx="1460238" cy="704570"/>
              </a:xfrm>
              <a:prstGeom prst="bentConnector3">
                <a:avLst>
                  <a:gd name="adj1" fmla="val 100096"/>
                </a:avLst>
              </a:prstGeom>
              <a:ln>
                <a:tailEnd type="triangle"/>
              </a:ln>
            </p:spPr>
            <p:style>
              <a:lnRef idx="2">
                <a:schemeClr val="accent1"/>
              </a:lnRef>
              <a:fillRef idx="0">
                <a:schemeClr val="accent1"/>
              </a:fillRef>
              <a:effectRef idx="1">
                <a:schemeClr val="accent1"/>
              </a:effectRef>
              <a:fontRef idx="minor">
                <a:schemeClr val="tx1"/>
              </a:fontRef>
            </p:style>
          </p:cxnSp>
          <p:sp>
            <p:nvSpPr>
              <p:cNvPr id="18" name="Arc 17">
                <a:extLst>
                  <a:ext uri="{FF2B5EF4-FFF2-40B4-BE49-F238E27FC236}">
                    <a16:creationId xmlns:a16="http://schemas.microsoft.com/office/drawing/2014/main" id="{DB754241-18D2-896D-18EC-81FF432A2018}"/>
                  </a:ext>
                </a:extLst>
              </p:cNvPr>
              <p:cNvSpPr/>
              <p:nvPr/>
            </p:nvSpPr>
            <p:spPr>
              <a:xfrm rot="18943032">
                <a:off x="6163465" y="3986763"/>
                <a:ext cx="1433521" cy="1433521"/>
              </a:xfrm>
              <a:prstGeom prst="arc">
                <a:avLst>
                  <a:gd name="adj1" fmla="val 16200000"/>
                  <a:gd name="adj2" fmla="val 19533694"/>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grpSp>
      </p:grpSp>
      <p:grpSp>
        <p:nvGrpSpPr>
          <p:cNvPr id="35" name="Group 34">
            <a:extLst>
              <a:ext uri="{FF2B5EF4-FFF2-40B4-BE49-F238E27FC236}">
                <a16:creationId xmlns:a16="http://schemas.microsoft.com/office/drawing/2014/main" id="{77547BF4-CBB1-88D3-E24D-9FF1C5A907DE}"/>
              </a:ext>
            </a:extLst>
          </p:cNvPr>
          <p:cNvGrpSpPr/>
          <p:nvPr/>
        </p:nvGrpSpPr>
        <p:grpSpPr>
          <a:xfrm>
            <a:off x="6552581" y="3482028"/>
            <a:ext cx="5372103" cy="1754326"/>
            <a:chOff x="6552581" y="3482028"/>
            <a:chExt cx="5372103" cy="1754326"/>
          </a:xfrm>
        </p:grpSpPr>
        <p:sp>
          <p:nvSpPr>
            <p:cNvPr id="7" name="TextBox 6">
              <a:extLst>
                <a:ext uri="{FF2B5EF4-FFF2-40B4-BE49-F238E27FC236}">
                  <a16:creationId xmlns:a16="http://schemas.microsoft.com/office/drawing/2014/main" id="{DEF85F31-198A-B0AD-16EB-D26B9AB3494B}"/>
                </a:ext>
              </a:extLst>
            </p:cNvPr>
            <p:cNvSpPr txBox="1"/>
            <p:nvPr/>
          </p:nvSpPr>
          <p:spPr>
            <a:xfrm>
              <a:off x="6552581" y="3482028"/>
              <a:ext cx="1762499" cy="1754326"/>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l"/>
              <a:r>
                <a:rPr lang="en-GB" dirty="0">
                  <a:latin typeface="Calibri" panose="020F0502020204030204" pitchFamily="34" charset="0"/>
                  <a:ea typeface="Calibri" panose="020F0502020204030204" pitchFamily="34" charset="0"/>
                  <a:cs typeface="Calibri" panose="020F0502020204030204" pitchFamily="34" charset="0"/>
                </a:rPr>
                <a:t>Procurement of the scope financed by cash contribution is managed by CERN</a:t>
              </a:r>
            </a:p>
          </p:txBody>
        </p:sp>
        <p:sp>
          <p:nvSpPr>
            <p:cNvPr id="28" name="TextBox 27">
              <a:extLst>
                <a:ext uri="{FF2B5EF4-FFF2-40B4-BE49-F238E27FC236}">
                  <a16:creationId xmlns:a16="http://schemas.microsoft.com/office/drawing/2014/main" id="{9C0387FE-4E35-21B5-0525-A1FDFA8F581D}"/>
                </a:ext>
              </a:extLst>
            </p:cNvPr>
            <p:cNvSpPr txBox="1"/>
            <p:nvPr/>
          </p:nvSpPr>
          <p:spPr>
            <a:xfrm>
              <a:off x="10584326" y="4240972"/>
              <a:ext cx="1340358" cy="523220"/>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algn="l"/>
              <a:r>
                <a:rPr lang="en-US" sz="1400" dirty="0">
                  <a:solidFill>
                    <a:srgbClr val="0070C0"/>
                  </a:solidFill>
                  <a:latin typeface="Cambria" panose="02040503050406030204" pitchFamily="18" charset="0"/>
                  <a:ea typeface="Cambria" panose="02040503050406030204" pitchFamily="18" charset="0"/>
                  <a:cs typeface="Calibri" panose="020F0502020204030204" pitchFamily="34" charset="0"/>
                </a:rPr>
                <a:t>1,069.0+14.5</a:t>
              </a:r>
            </a:p>
            <a:p>
              <a:pPr algn="l"/>
              <a:r>
                <a:rPr lang="en-US" sz="1400" dirty="0">
                  <a:solidFill>
                    <a:srgbClr val="0070C0"/>
                  </a:solidFill>
                  <a:latin typeface="Cambria" panose="02040503050406030204" pitchFamily="18" charset="0"/>
                  <a:ea typeface="Cambria" panose="02040503050406030204" pitchFamily="18" charset="0"/>
                  <a:cs typeface="Calibri" panose="020F0502020204030204" pitchFamily="34" charset="0"/>
                </a:rPr>
                <a:t>=1,083.5</a:t>
              </a:r>
              <a:endParaRPr lang="en-GB" sz="1400" dirty="0">
                <a:solidFill>
                  <a:srgbClr val="0070C0"/>
                </a:solidFill>
                <a:latin typeface="Cambria" panose="02040503050406030204" pitchFamily="18" charset="0"/>
                <a:ea typeface="Cambria" panose="02040503050406030204" pitchFamily="18" charset="0"/>
                <a:cs typeface="Calibri" panose="020F0502020204030204" pitchFamily="34" charset="0"/>
              </a:endParaRPr>
            </a:p>
          </p:txBody>
        </p:sp>
      </p:grpSp>
      <p:pic>
        <p:nvPicPr>
          <p:cNvPr id="33" name="Picture 32">
            <a:extLst>
              <a:ext uri="{FF2B5EF4-FFF2-40B4-BE49-F238E27FC236}">
                <a16:creationId xmlns:a16="http://schemas.microsoft.com/office/drawing/2014/main" id="{1B7D0486-2B41-8E72-0406-D19332ED2066}"/>
              </a:ext>
            </a:extLst>
          </p:cNvPr>
          <p:cNvPicPr>
            <a:picLocks noChangeAspect="1"/>
          </p:cNvPicPr>
          <p:nvPr/>
        </p:nvPicPr>
        <p:blipFill>
          <a:blip r:embed="rId5"/>
          <a:stretch>
            <a:fillRect/>
          </a:stretch>
        </p:blipFill>
        <p:spPr>
          <a:xfrm>
            <a:off x="9259053" y="798691"/>
            <a:ext cx="2228986" cy="1370011"/>
          </a:xfrm>
          <a:prstGeom prst="rect">
            <a:avLst/>
          </a:prstGeom>
        </p:spPr>
      </p:pic>
      <p:sp>
        <p:nvSpPr>
          <p:cNvPr id="3" name="Right Brace 2">
            <a:extLst>
              <a:ext uri="{FF2B5EF4-FFF2-40B4-BE49-F238E27FC236}">
                <a16:creationId xmlns:a16="http://schemas.microsoft.com/office/drawing/2014/main" id="{0608BA41-8382-DBB0-A8D8-00AE0A23FD75}"/>
              </a:ext>
            </a:extLst>
          </p:cNvPr>
          <p:cNvSpPr/>
          <p:nvPr/>
        </p:nvSpPr>
        <p:spPr>
          <a:xfrm>
            <a:off x="5375920" y="3429000"/>
            <a:ext cx="72008" cy="864096"/>
          </a:xfrm>
          <a:prstGeom prst="rightBrace">
            <a:avLst/>
          </a:prstGeom>
          <a:ln>
            <a:solidFill>
              <a:srgbClr val="FF0000"/>
            </a:solidFill>
          </a:ln>
        </p:spPr>
        <p:style>
          <a:lnRef idx="2">
            <a:schemeClr val="accent3"/>
          </a:lnRef>
          <a:fillRef idx="0">
            <a:schemeClr val="accent3"/>
          </a:fillRef>
          <a:effectRef idx="1">
            <a:schemeClr val="accent3"/>
          </a:effectRef>
          <a:fontRef idx="minor">
            <a:schemeClr val="tx1"/>
          </a:fontRef>
        </p:style>
        <p:txBody>
          <a:bodyPr rtlCol="0" anchor="ctr"/>
          <a:lstStyle/>
          <a:p>
            <a:pPr algn="ctr"/>
            <a:endParaRPr lang="en-IT"/>
          </a:p>
        </p:txBody>
      </p:sp>
      <p:sp>
        <p:nvSpPr>
          <p:cNvPr id="6" name="TextBox 5">
            <a:extLst>
              <a:ext uri="{FF2B5EF4-FFF2-40B4-BE49-F238E27FC236}">
                <a16:creationId xmlns:a16="http://schemas.microsoft.com/office/drawing/2014/main" id="{069BA7FD-42C2-20EB-D36C-59996A7BE9EE}"/>
              </a:ext>
            </a:extLst>
          </p:cNvPr>
          <p:cNvSpPr txBox="1"/>
          <p:nvPr/>
        </p:nvSpPr>
        <p:spPr>
          <a:xfrm>
            <a:off x="5392816" y="3691771"/>
            <a:ext cx="601447" cy="338554"/>
          </a:xfrm>
          <a:prstGeom prst="rect">
            <a:avLst/>
          </a:prstGeom>
          <a:noFill/>
        </p:spPr>
        <p:txBody>
          <a:bodyPr wrap="none" rtlCol="0">
            <a:spAutoFit/>
          </a:bodyPr>
          <a:lstStyle/>
          <a:p>
            <a:r>
              <a:rPr lang="en-IT" sz="1600" b="1" dirty="0">
                <a:solidFill>
                  <a:srgbClr val="FF0000"/>
                </a:solidFill>
              </a:rPr>
              <a:t>~9%</a:t>
            </a:r>
          </a:p>
        </p:txBody>
      </p:sp>
    </p:spTree>
    <p:extLst>
      <p:ext uri="{BB962C8B-B14F-4D97-AF65-F5344CB8AC3E}">
        <p14:creationId xmlns:p14="http://schemas.microsoft.com/office/powerpoint/2010/main" val="1802575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261D6-7129-05FE-9C6D-E12FC676327A}"/>
              </a:ext>
            </a:extLst>
          </p:cNvPr>
          <p:cNvSpPr>
            <a:spLocks noGrp="1"/>
          </p:cNvSpPr>
          <p:nvPr>
            <p:ph type="title"/>
          </p:nvPr>
        </p:nvSpPr>
        <p:spPr>
          <a:xfrm>
            <a:off x="828675" y="260648"/>
            <a:ext cx="4486656" cy="1141497"/>
          </a:xfrm>
        </p:spPr>
        <p:txBody>
          <a:bodyPr/>
          <a:lstStyle/>
          <a:p>
            <a:r>
              <a:rPr lang="en-US" dirty="0"/>
              <a:t>Resources</a:t>
            </a:r>
            <a:endParaRPr lang="en-GB" dirty="0"/>
          </a:p>
        </p:txBody>
      </p:sp>
      <p:sp>
        <p:nvSpPr>
          <p:cNvPr id="3" name="Footer Placeholder 2">
            <a:extLst>
              <a:ext uri="{FF2B5EF4-FFF2-40B4-BE49-F238E27FC236}">
                <a16:creationId xmlns:a16="http://schemas.microsoft.com/office/drawing/2014/main" id="{68888058-8EE7-0967-FAEA-E5340279C187}"/>
              </a:ext>
            </a:extLst>
          </p:cNvPr>
          <p:cNvSpPr>
            <a:spLocks noGrp="1"/>
          </p:cNvSpPr>
          <p:nvPr>
            <p:ph type="ftr" sz="quarter" idx="11"/>
          </p:nvPr>
        </p:nvSpPr>
        <p:spPr/>
        <p:txBody>
          <a:bodyPr/>
          <a:lstStyle/>
          <a:p>
            <a:pPr defTabSz="457189"/>
            <a:r>
              <a:rPr lang="it-IT"/>
              <a:t>Lessons from HL-LHC for future projects - B. Di Girolamo</a:t>
            </a:r>
            <a:endParaRPr lang="en-GB"/>
          </a:p>
        </p:txBody>
      </p:sp>
      <p:sp>
        <p:nvSpPr>
          <p:cNvPr id="4" name="Slide Number Placeholder 3">
            <a:extLst>
              <a:ext uri="{FF2B5EF4-FFF2-40B4-BE49-F238E27FC236}">
                <a16:creationId xmlns:a16="http://schemas.microsoft.com/office/drawing/2014/main" id="{D4AFF6FC-436A-D8F2-B59C-C579C0DDBA43}"/>
              </a:ext>
            </a:extLst>
          </p:cNvPr>
          <p:cNvSpPr>
            <a:spLocks noGrp="1"/>
          </p:cNvSpPr>
          <p:nvPr>
            <p:ph type="sldNum" sz="quarter" idx="4"/>
          </p:nvPr>
        </p:nvSpPr>
        <p:spPr/>
        <p:txBody>
          <a:bodyPr/>
          <a:lstStyle/>
          <a:p>
            <a:pPr defTabSz="457189"/>
            <a:fld id="{BFDCA1C4-9514-7B4F-976F-D92F7E296653}" type="slidenum">
              <a:rPr lang="fr-FR" smtClean="0"/>
              <a:pPr defTabSz="457189"/>
              <a:t>39</a:t>
            </a:fld>
            <a:endParaRPr lang="fr-FR" dirty="0"/>
          </a:p>
        </p:txBody>
      </p:sp>
      <p:pic>
        <p:nvPicPr>
          <p:cNvPr id="5" name="Picture 4">
            <a:extLst>
              <a:ext uri="{FF2B5EF4-FFF2-40B4-BE49-F238E27FC236}">
                <a16:creationId xmlns:a16="http://schemas.microsoft.com/office/drawing/2014/main" id="{3B36FF75-AB02-02F2-BE28-225CED5DB4FF}"/>
              </a:ext>
            </a:extLst>
          </p:cNvPr>
          <p:cNvPicPr>
            <a:picLocks noChangeAspect="1"/>
          </p:cNvPicPr>
          <p:nvPr/>
        </p:nvPicPr>
        <p:blipFill>
          <a:blip r:embed="rId3"/>
          <a:stretch>
            <a:fillRect/>
          </a:stretch>
        </p:blipFill>
        <p:spPr>
          <a:xfrm>
            <a:off x="163959" y="1628800"/>
            <a:ext cx="5816088" cy="4249280"/>
          </a:xfrm>
          <a:prstGeom prst="rect">
            <a:avLst/>
          </a:prstGeom>
        </p:spPr>
      </p:pic>
      <p:pic>
        <p:nvPicPr>
          <p:cNvPr id="6" name="Picture 5">
            <a:extLst>
              <a:ext uri="{FF2B5EF4-FFF2-40B4-BE49-F238E27FC236}">
                <a16:creationId xmlns:a16="http://schemas.microsoft.com/office/drawing/2014/main" id="{9450E599-2C4D-1D6F-82A2-3CCE85A184A0}"/>
              </a:ext>
            </a:extLst>
          </p:cNvPr>
          <p:cNvPicPr>
            <a:picLocks noChangeAspect="1"/>
          </p:cNvPicPr>
          <p:nvPr/>
        </p:nvPicPr>
        <p:blipFill>
          <a:blip r:embed="rId4"/>
          <a:stretch>
            <a:fillRect/>
          </a:stretch>
        </p:blipFill>
        <p:spPr>
          <a:xfrm>
            <a:off x="6280586" y="712996"/>
            <a:ext cx="5797798" cy="5432007"/>
          </a:xfrm>
          <a:prstGeom prst="rect">
            <a:avLst/>
          </a:prstGeom>
        </p:spPr>
      </p:pic>
      <p:sp>
        <p:nvSpPr>
          <p:cNvPr id="9" name="TextBox 8">
            <a:extLst>
              <a:ext uri="{FF2B5EF4-FFF2-40B4-BE49-F238E27FC236}">
                <a16:creationId xmlns:a16="http://schemas.microsoft.com/office/drawing/2014/main" id="{0BE4B72C-E60B-45B2-7A7B-8099B23E899C}"/>
              </a:ext>
            </a:extLst>
          </p:cNvPr>
          <p:cNvSpPr txBox="1"/>
          <p:nvPr/>
        </p:nvSpPr>
        <p:spPr>
          <a:xfrm>
            <a:off x="6384032" y="5693414"/>
            <a:ext cx="870944" cy="369332"/>
          </a:xfrm>
          <a:prstGeom prst="rect">
            <a:avLst/>
          </a:prstGeom>
          <a:solidFill>
            <a:schemeClr val="accent1">
              <a:lumMod val="40000"/>
              <a:lumOff val="60000"/>
            </a:schemeClr>
          </a:solidFill>
        </p:spPr>
        <p:txBody>
          <a:bodyPr wrap="none" rtlCol="0">
            <a:spAutoFit/>
          </a:bodyPr>
          <a:lstStyle/>
          <a:p>
            <a:pPr algn="l"/>
            <a:r>
              <a:rPr lang="en-GB" dirty="0">
                <a:latin typeface="Calibri" panose="020F0502020204030204" pitchFamily="34" charset="0"/>
                <a:cs typeface="Calibri" panose="020F0502020204030204" pitchFamily="34" charset="0"/>
              </a:rPr>
              <a:t>Per WP</a:t>
            </a:r>
          </a:p>
        </p:txBody>
      </p:sp>
      <p:sp>
        <p:nvSpPr>
          <p:cNvPr id="10" name="TextBox 9">
            <a:extLst>
              <a:ext uri="{FF2B5EF4-FFF2-40B4-BE49-F238E27FC236}">
                <a16:creationId xmlns:a16="http://schemas.microsoft.com/office/drawing/2014/main" id="{9DAF6FE0-1EA2-A548-4970-704CDF59F698}"/>
              </a:ext>
            </a:extLst>
          </p:cNvPr>
          <p:cNvSpPr txBox="1"/>
          <p:nvPr/>
        </p:nvSpPr>
        <p:spPr>
          <a:xfrm>
            <a:off x="166489" y="5903620"/>
            <a:ext cx="954685" cy="369332"/>
          </a:xfrm>
          <a:prstGeom prst="rect">
            <a:avLst/>
          </a:prstGeom>
          <a:solidFill>
            <a:schemeClr val="accent1">
              <a:lumMod val="40000"/>
              <a:lumOff val="60000"/>
            </a:schemeClr>
          </a:solidFill>
        </p:spPr>
        <p:txBody>
          <a:bodyPr wrap="none" rtlCol="0">
            <a:spAutoFit/>
          </a:bodyPr>
          <a:lstStyle/>
          <a:p>
            <a:pPr algn="l"/>
            <a:r>
              <a:rPr lang="en-GB" dirty="0">
                <a:latin typeface="Calibri" panose="020F0502020204030204" pitchFamily="34" charset="0"/>
                <a:cs typeface="Calibri" panose="020F0502020204030204" pitchFamily="34" charset="0"/>
              </a:rPr>
              <a:t>Per year</a:t>
            </a:r>
          </a:p>
        </p:txBody>
      </p:sp>
      <p:sp>
        <p:nvSpPr>
          <p:cNvPr id="11" name="Rectangle 10">
            <a:extLst>
              <a:ext uri="{FF2B5EF4-FFF2-40B4-BE49-F238E27FC236}">
                <a16:creationId xmlns:a16="http://schemas.microsoft.com/office/drawing/2014/main" id="{05059F63-A870-EE53-BFB3-43C715659AC1}"/>
              </a:ext>
            </a:extLst>
          </p:cNvPr>
          <p:cNvSpPr/>
          <p:nvPr/>
        </p:nvSpPr>
        <p:spPr>
          <a:xfrm>
            <a:off x="4151783" y="1809208"/>
            <a:ext cx="1163547" cy="3492000"/>
          </a:xfrm>
          <a:prstGeom prst="rect">
            <a:avLst/>
          </a:prstGeom>
          <a:solidFill>
            <a:schemeClr val="bg1">
              <a:lumMod val="65000"/>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30245860-6E92-8499-5802-52B72AA3F1E9}"/>
              </a:ext>
            </a:extLst>
          </p:cNvPr>
          <p:cNvSpPr txBox="1"/>
          <p:nvPr/>
        </p:nvSpPr>
        <p:spPr>
          <a:xfrm>
            <a:off x="4075908" y="1628800"/>
            <a:ext cx="1315296" cy="307777"/>
          </a:xfrm>
          <a:prstGeom prst="rect">
            <a:avLst/>
          </a:prstGeom>
          <a:solidFill>
            <a:schemeClr val="bg1"/>
          </a:solidFill>
        </p:spPr>
        <p:txBody>
          <a:bodyPr wrap="none" rtlCol="0">
            <a:spAutoFit/>
          </a:bodyPr>
          <a:lstStyle/>
          <a:p>
            <a:pPr algn="l"/>
            <a:r>
              <a:rPr lang="en-GB" sz="1400" dirty="0">
                <a:latin typeface="Calibri" panose="020F0502020204030204" pitchFamily="34" charset="0"/>
                <a:cs typeface="Calibri" panose="020F0502020204030204" pitchFamily="34" charset="0"/>
              </a:rPr>
              <a:t>Long Shutdown</a:t>
            </a:r>
          </a:p>
        </p:txBody>
      </p:sp>
      <p:sp>
        <p:nvSpPr>
          <p:cNvPr id="13" name="TextBox 12">
            <a:extLst>
              <a:ext uri="{FF2B5EF4-FFF2-40B4-BE49-F238E27FC236}">
                <a16:creationId xmlns:a16="http://schemas.microsoft.com/office/drawing/2014/main" id="{88B90472-9171-8241-04AC-A6F34194AC5D}"/>
              </a:ext>
            </a:extLst>
          </p:cNvPr>
          <p:cNvSpPr txBox="1"/>
          <p:nvPr/>
        </p:nvSpPr>
        <p:spPr>
          <a:xfrm>
            <a:off x="6819504" y="27387"/>
            <a:ext cx="5184576" cy="646331"/>
          </a:xfrm>
          <a:prstGeom prst="rect">
            <a:avLst/>
          </a:prstGeom>
          <a:noFill/>
        </p:spPr>
        <p:txBody>
          <a:bodyPr wrap="square" rtlCol="0">
            <a:spAutoFit/>
          </a:bodyPr>
          <a:lstStyle/>
          <a:p>
            <a:pPr algn="l"/>
            <a:r>
              <a:rPr lang="en-GB" dirty="0">
                <a:latin typeface="Calibri" panose="020F0502020204030204" pitchFamily="34" charset="0"/>
                <a:cs typeface="Calibri" panose="020F0502020204030204" pitchFamily="34" charset="0"/>
              </a:rPr>
              <a:t>Industrial support contracts, not appearing as workforce, but as CHF (labour hours)</a:t>
            </a:r>
          </a:p>
        </p:txBody>
      </p:sp>
      <p:sp>
        <p:nvSpPr>
          <p:cNvPr id="14" name="Cross 13">
            <a:extLst>
              <a:ext uri="{FF2B5EF4-FFF2-40B4-BE49-F238E27FC236}">
                <a16:creationId xmlns:a16="http://schemas.microsoft.com/office/drawing/2014/main" id="{ACD80949-93FC-33D8-E4D3-616066832360}"/>
              </a:ext>
            </a:extLst>
          </p:cNvPr>
          <p:cNvSpPr/>
          <p:nvPr/>
        </p:nvSpPr>
        <p:spPr>
          <a:xfrm>
            <a:off x="6547575" y="203511"/>
            <a:ext cx="282799" cy="294082"/>
          </a:xfrm>
          <a:prstGeom prst="plus">
            <a:avLst>
              <a:gd name="adj" fmla="val 34620"/>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91F2E1BF-22BB-6F92-FF87-22E09FCB9369}"/>
              </a:ext>
            </a:extLst>
          </p:cNvPr>
          <p:cNvSpPr txBox="1"/>
          <p:nvPr/>
        </p:nvSpPr>
        <p:spPr>
          <a:xfrm>
            <a:off x="1736425" y="1916832"/>
            <a:ext cx="1368152" cy="830997"/>
          </a:xfrm>
          <a:prstGeom prst="rect">
            <a:avLst/>
          </a:prstGeom>
          <a:noFill/>
        </p:spPr>
        <p:txBody>
          <a:bodyPr wrap="square" rtlCol="0">
            <a:spAutoFit/>
          </a:bodyPr>
          <a:lstStyle/>
          <a:p>
            <a:pPr lvl="1">
              <a:tabLst>
                <a:tab pos="182563" algn="l"/>
              </a:tabLst>
            </a:pPr>
            <a:r>
              <a:rPr lang="en-GB" sz="1600" dirty="0">
                <a:solidFill>
                  <a:schemeClr val="bg2">
                    <a:lumMod val="50000"/>
                  </a:schemeClr>
                </a:solidFill>
                <a:latin typeface="Calibri" panose="020F0502020204030204" pitchFamily="34" charset="0"/>
                <a:cs typeface="Calibri" panose="020F0502020204030204" pitchFamily="34" charset="0"/>
              </a:rPr>
              <a:t>1,790</a:t>
            </a:r>
          </a:p>
          <a:p>
            <a:pPr lvl="1">
              <a:tabLst>
                <a:tab pos="182563" algn="l"/>
              </a:tabLst>
            </a:pPr>
            <a:r>
              <a:rPr lang="en-GB" sz="1600" dirty="0">
                <a:solidFill>
                  <a:schemeClr val="bg2">
                    <a:lumMod val="50000"/>
                  </a:schemeClr>
                </a:solidFill>
                <a:latin typeface="Calibri" panose="020F0502020204030204" pitchFamily="34" charset="0"/>
                <a:cs typeface="Calibri" panose="020F0502020204030204" pitchFamily="34" charset="0"/>
              </a:rPr>
              <a:t>2,230</a:t>
            </a:r>
          </a:p>
          <a:p>
            <a:pPr algn="l"/>
            <a:r>
              <a:rPr lang="en-GB" sz="1600" dirty="0">
                <a:solidFill>
                  <a:schemeClr val="bg2">
                    <a:lumMod val="50000"/>
                  </a:schemeClr>
                </a:solidFill>
                <a:latin typeface="Calibri" panose="020F0502020204030204" pitchFamily="34" charset="0"/>
                <a:cs typeface="Calibri" panose="020F0502020204030204" pitchFamily="34" charset="0"/>
              </a:rPr>
              <a:t>=  4,020 FTE</a:t>
            </a:r>
          </a:p>
        </p:txBody>
      </p:sp>
    </p:spTree>
    <p:extLst>
      <p:ext uri="{BB962C8B-B14F-4D97-AF65-F5344CB8AC3E}">
        <p14:creationId xmlns:p14="http://schemas.microsoft.com/office/powerpoint/2010/main" val="3255159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5976" name="Text Box 8"/>
          <p:cNvSpPr txBox="1">
            <a:spLocks noChangeArrowheads="1"/>
          </p:cNvSpPr>
          <p:nvPr/>
        </p:nvSpPr>
        <p:spPr bwMode="auto">
          <a:xfrm>
            <a:off x="1550750" y="1981200"/>
            <a:ext cx="7264410" cy="4615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33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1369" tIns="45685" rIns="91369" bIns="45685">
            <a:spAutoFit/>
          </a:bodyPr>
          <a:lstStyle/>
          <a:p>
            <a:pPr defTabSz="457200"/>
            <a:r>
              <a:rPr lang="en-US" sz="2400" dirty="0">
                <a:solidFill>
                  <a:srgbClr val="005F8C"/>
                </a:solidFill>
                <a:latin typeface="Calibri" panose="020F0502020204030204" pitchFamily="34" charset="0"/>
                <a:cs typeface="Calibri" panose="020F0502020204030204" pitchFamily="34" charset="0"/>
              </a:rPr>
              <a:t>p collisions</a:t>
            </a:r>
            <a:r>
              <a:rPr lang="en-US" sz="2400" dirty="0">
                <a:solidFill>
                  <a:srgbClr val="3333CC"/>
                </a:solidFill>
                <a:latin typeface="Calibri" panose="020F0502020204030204" pitchFamily="34" charset="0"/>
                <a:cs typeface="Calibri" panose="020F0502020204030204" pitchFamily="34" charset="0"/>
              </a:rPr>
              <a:t>               </a:t>
            </a:r>
            <a:r>
              <a:rPr lang="en-US" sz="2400" dirty="0" err="1">
                <a:solidFill>
                  <a:srgbClr val="FF0000"/>
                </a:solidFill>
                <a:latin typeface="Calibri" panose="020F0502020204030204" pitchFamily="34" charset="0"/>
                <a:cs typeface="Calibri" panose="020F0502020204030204" pitchFamily="34" charset="0"/>
              </a:rPr>
              <a:t>E</a:t>
            </a:r>
            <a:r>
              <a:rPr lang="en-US" sz="2400" baseline="-25000" dirty="0" err="1">
                <a:solidFill>
                  <a:srgbClr val="FF0000"/>
                </a:solidFill>
                <a:latin typeface="Calibri" panose="020F0502020204030204" pitchFamily="34" charset="0"/>
                <a:cs typeface="Calibri" panose="020F0502020204030204" pitchFamily="34" charset="0"/>
              </a:rPr>
              <a:t>beam</a:t>
            </a:r>
            <a:r>
              <a:rPr lang="en-US" sz="2400" dirty="0">
                <a:solidFill>
                  <a:srgbClr val="FF0000"/>
                </a:solidFill>
                <a:latin typeface="Calibri" panose="020F0502020204030204" pitchFamily="34" charset="0"/>
                <a:cs typeface="Calibri" panose="020F0502020204030204" pitchFamily="34" charset="0"/>
              </a:rPr>
              <a:t> &gt; 5 </a:t>
            </a:r>
            <a:r>
              <a:rPr lang="en-US" sz="2400" dirty="0" err="1">
                <a:solidFill>
                  <a:srgbClr val="FF0000"/>
                </a:solidFill>
                <a:latin typeface="Calibri" panose="020F0502020204030204" pitchFamily="34" charset="0"/>
                <a:cs typeface="Calibri" panose="020F0502020204030204" pitchFamily="34" charset="0"/>
              </a:rPr>
              <a:t>TeV</a:t>
            </a:r>
            <a:r>
              <a:rPr lang="en-US" sz="2400" dirty="0">
                <a:solidFill>
                  <a:srgbClr val="3333CC"/>
                </a:solidFill>
                <a:latin typeface="Calibri" panose="020F0502020204030204" pitchFamily="34" charset="0"/>
                <a:cs typeface="Calibri" panose="020F0502020204030204" pitchFamily="34" charset="0"/>
              </a:rPr>
              <a:t>              </a:t>
            </a:r>
            <a:r>
              <a:rPr lang="en-US" sz="2400" dirty="0">
                <a:solidFill>
                  <a:srgbClr val="005F8C"/>
                </a:solidFill>
                <a:latin typeface="Calibri" panose="020F0502020204030204" pitchFamily="34" charset="0"/>
                <a:cs typeface="Calibri" panose="020F0502020204030204" pitchFamily="34" charset="0"/>
              </a:rPr>
              <a:t>LHC: E = 7 </a:t>
            </a:r>
            <a:r>
              <a:rPr lang="en-US" sz="2400" dirty="0" err="1">
                <a:solidFill>
                  <a:srgbClr val="005F8C"/>
                </a:solidFill>
                <a:latin typeface="Calibri" panose="020F0502020204030204" pitchFamily="34" charset="0"/>
                <a:cs typeface="Calibri" panose="020F0502020204030204" pitchFamily="34" charset="0"/>
              </a:rPr>
              <a:t>TeV</a:t>
            </a:r>
            <a:endParaRPr lang="en-US" sz="2400" dirty="0">
              <a:solidFill>
                <a:srgbClr val="3333CC"/>
              </a:solidFill>
              <a:latin typeface="Calibri" panose="020F0502020204030204" pitchFamily="34" charset="0"/>
              <a:cs typeface="Calibri" panose="020F0502020204030204" pitchFamily="34" charset="0"/>
            </a:endParaRPr>
          </a:p>
        </p:txBody>
      </p:sp>
      <p:sp>
        <p:nvSpPr>
          <p:cNvPr id="1235970" name="Rectangle 2"/>
          <p:cNvSpPr>
            <a:spLocks noGrp="1" noChangeArrowheads="1"/>
          </p:cNvSpPr>
          <p:nvPr>
            <p:ph type="title"/>
          </p:nvPr>
        </p:nvSpPr>
        <p:spPr>
          <a:xfrm>
            <a:off x="1546332" y="188914"/>
            <a:ext cx="9063613" cy="720725"/>
          </a:xfrm>
        </p:spPr>
        <p:txBody>
          <a:bodyPr/>
          <a:lstStyle/>
          <a:p>
            <a:pPr algn="ctr"/>
            <a:r>
              <a:rPr lang="en-US" sz="4000" u="sng" dirty="0">
                <a:solidFill>
                  <a:srgbClr val="FF0000"/>
                </a:solidFill>
                <a:latin typeface="Calibri" panose="020F0502020204030204" pitchFamily="34" charset="0"/>
                <a:cs typeface="Calibri" panose="020F0502020204030204" pitchFamily="34" charset="0"/>
              </a:rPr>
              <a:t>LHC Performance Goals</a:t>
            </a:r>
          </a:p>
        </p:txBody>
      </p:sp>
      <p:sp>
        <p:nvSpPr>
          <p:cNvPr id="1235971" name="Rectangle 3"/>
          <p:cNvSpPr>
            <a:spLocks noChangeArrowheads="1"/>
          </p:cNvSpPr>
          <p:nvPr/>
        </p:nvSpPr>
        <p:spPr bwMode="auto">
          <a:xfrm>
            <a:off x="917565" y="1295401"/>
            <a:ext cx="534988" cy="227013"/>
          </a:xfrm>
          <a:prstGeom prst="rect">
            <a:avLst/>
          </a:prstGeom>
          <a:solidFill>
            <a:srgbClr val="00CC00"/>
          </a:solidFill>
          <a:ln w="25400">
            <a:solidFill>
              <a:srgbClr val="3366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369" tIns="45685" rIns="91369" bIns="45685" anchor="ctr"/>
          <a:lstStyle/>
          <a:p>
            <a:pPr defTabSz="457200"/>
            <a:endParaRPr lang="en-GB">
              <a:solidFill>
                <a:prstClr val="black"/>
              </a:solidFill>
              <a:latin typeface="Calibri" panose="020F0502020204030204" pitchFamily="34" charset="0"/>
              <a:cs typeface="Calibri" panose="020F0502020204030204" pitchFamily="34" charset="0"/>
            </a:endParaRPr>
          </a:p>
        </p:txBody>
      </p:sp>
      <p:sp>
        <p:nvSpPr>
          <p:cNvPr id="1235974" name="Text Box 6"/>
          <p:cNvSpPr txBox="1">
            <a:spLocks noChangeArrowheads="1"/>
          </p:cNvSpPr>
          <p:nvPr/>
        </p:nvSpPr>
        <p:spPr bwMode="auto">
          <a:xfrm>
            <a:off x="1530341" y="1143000"/>
            <a:ext cx="6800757" cy="4615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369" tIns="45685" rIns="91369" bIns="45685">
            <a:spAutoFit/>
          </a:bodyPr>
          <a:lstStyle/>
          <a:p>
            <a:pPr defTabSz="457200"/>
            <a:r>
              <a:rPr lang="en-US" sz="2400" dirty="0">
                <a:solidFill>
                  <a:prstClr val="black"/>
                </a:solidFill>
                <a:latin typeface="Calibri" panose="020F0502020204030204" pitchFamily="34" charset="0"/>
                <a:cs typeface="Calibri" panose="020F0502020204030204" pitchFamily="34" charset="0"/>
              </a:rPr>
              <a:t>Collision energy:</a:t>
            </a:r>
            <a:r>
              <a:rPr lang="en-US" sz="2400" dirty="0">
                <a:solidFill>
                  <a:srgbClr val="3333CC"/>
                </a:solidFill>
                <a:latin typeface="Calibri" panose="020F0502020204030204" pitchFamily="34" charset="0"/>
                <a:cs typeface="Calibri" panose="020F0502020204030204" pitchFamily="34" charset="0"/>
              </a:rPr>
              <a:t> Higgs discovery requires E</a:t>
            </a:r>
            <a:r>
              <a:rPr lang="en-US" sz="2400" baseline="-25000" dirty="0">
                <a:solidFill>
                  <a:srgbClr val="3333CC"/>
                </a:solidFill>
                <a:latin typeface="Calibri" panose="020F0502020204030204" pitchFamily="34" charset="0"/>
                <a:cs typeface="Calibri" panose="020F0502020204030204" pitchFamily="34" charset="0"/>
              </a:rPr>
              <a:t>CM</a:t>
            </a:r>
            <a:r>
              <a:rPr lang="en-US" sz="2400" dirty="0">
                <a:solidFill>
                  <a:srgbClr val="3333CC"/>
                </a:solidFill>
                <a:latin typeface="Calibri" panose="020F0502020204030204" pitchFamily="34" charset="0"/>
                <a:cs typeface="Calibri" panose="020F0502020204030204" pitchFamily="34" charset="0"/>
              </a:rPr>
              <a:t> &gt; 1 </a:t>
            </a:r>
            <a:r>
              <a:rPr lang="en-US" sz="2400" dirty="0" err="1">
                <a:solidFill>
                  <a:srgbClr val="3333CC"/>
                </a:solidFill>
                <a:latin typeface="Calibri" panose="020F0502020204030204" pitchFamily="34" charset="0"/>
                <a:cs typeface="Calibri" panose="020F0502020204030204" pitchFamily="34" charset="0"/>
              </a:rPr>
              <a:t>TeV</a:t>
            </a:r>
            <a:endParaRPr lang="en-US" sz="2400" dirty="0">
              <a:solidFill>
                <a:srgbClr val="3333CC"/>
              </a:solidFill>
              <a:latin typeface="Calibri" panose="020F0502020204030204" pitchFamily="34" charset="0"/>
              <a:cs typeface="Calibri" panose="020F0502020204030204" pitchFamily="34" charset="0"/>
            </a:endParaRPr>
          </a:p>
        </p:txBody>
      </p:sp>
      <p:sp>
        <p:nvSpPr>
          <p:cNvPr id="1235977" name="Rectangle 9"/>
          <p:cNvSpPr>
            <a:spLocks noChangeArrowheads="1"/>
          </p:cNvSpPr>
          <p:nvPr/>
        </p:nvSpPr>
        <p:spPr bwMode="auto">
          <a:xfrm>
            <a:off x="917565" y="3022601"/>
            <a:ext cx="534988" cy="227013"/>
          </a:xfrm>
          <a:prstGeom prst="rect">
            <a:avLst/>
          </a:prstGeom>
          <a:solidFill>
            <a:srgbClr val="00CC00"/>
          </a:solidFill>
          <a:ln w="25400">
            <a:solidFill>
              <a:srgbClr val="3366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369" tIns="45685" rIns="91369" bIns="45685" anchor="ctr"/>
          <a:lstStyle/>
          <a:p>
            <a:pPr defTabSz="457200"/>
            <a:endParaRPr lang="en-GB">
              <a:solidFill>
                <a:prstClr val="black"/>
              </a:solidFill>
              <a:latin typeface="Calibri" panose="020F0502020204030204" pitchFamily="34" charset="0"/>
              <a:cs typeface="Calibri" panose="020F0502020204030204" pitchFamily="34" charset="0"/>
            </a:endParaRPr>
          </a:p>
        </p:txBody>
      </p:sp>
      <p:sp>
        <p:nvSpPr>
          <p:cNvPr id="1235978" name="Text Box 10"/>
          <p:cNvSpPr txBox="1">
            <a:spLocks noChangeArrowheads="1"/>
          </p:cNvSpPr>
          <p:nvPr/>
        </p:nvSpPr>
        <p:spPr bwMode="auto">
          <a:xfrm>
            <a:off x="1530341" y="2870200"/>
            <a:ext cx="6630070" cy="4615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369" tIns="45685" rIns="91369" bIns="45685">
            <a:spAutoFit/>
          </a:bodyPr>
          <a:lstStyle/>
          <a:p>
            <a:pPr defTabSz="457200"/>
            <a:r>
              <a:rPr lang="en-US" sz="2400" dirty="0">
                <a:solidFill>
                  <a:prstClr val="black"/>
                </a:solidFill>
                <a:latin typeface="Calibri" panose="020F0502020204030204" pitchFamily="34" charset="0"/>
                <a:cs typeface="Calibri" panose="020F0502020204030204" pitchFamily="34" charset="0"/>
              </a:rPr>
              <a:t>Instantaneous luminosity:</a:t>
            </a:r>
            <a:r>
              <a:rPr lang="en-US" sz="2400" dirty="0">
                <a:solidFill>
                  <a:srgbClr val="3333CC"/>
                </a:solidFill>
                <a:latin typeface="Calibri" panose="020F0502020204030204" pitchFamily="34" charset="0"/>
                <a:cs typeface="Calibri" panose="020F0502020204030204" pitchFamily="34" charset="0"/>
              </a:rPr>
              <a:t> rate of events in detector</a:t>
            </a:r>
          </a:p>
        </p:txBody>
      </p:sp>
      <p:sp>
        <p:nvSpPr>
          <p:cNvPr id="1235979" name="Rectangle 11"/>
          <p:cNvSpPr>
            <a:spLocks noChangeArrowheads="1"/>
          </p:cNvSpPr>
          <p:nvPr/>
        </p:nvSpPr>
        <p:spPr bwMode="auto">
          <a:xfrm>
            <a:off x="917565" y="4724401"/>
            <a:ext cx="534988" cy="227013"/>
          </a:xfrm>
          <a:prstGeom prst="rect">
            <a:avLst/>
          </a:prstGeom>
          <a:solidFill>
            <a:srgbClr val="00CC00"/>
          </a:solidFill>
          <a:ln w="25400">
            <a:solidFill>
              <a:srgbClr val="3366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369" tIns="45685" rIns="91369" bIns="45685" anchor="ctr"/>
          <a:lstStyle/>
          <a:p>
            <a:pPr defTabSz="457200"/>
            <a:endParaRPr lang="en-GB">
              <a:solidFill>
                <a:prstClr val="black"/>
              </a:solidFill>
              <a:latin typeface="Calibri" panose="020F0502020204030204" pitchFamily="34" charset="0"/>
              <a:cs typeface="Calibri" panose="020F0502020204030204" pitchFamily="34" charset="0"/>
            </a:endParaRPr>
          </a:p>
        </p:txBody>
      </p:sp>
      <p:sp>
        <p:nvSpPr>
          <p:cNvPr id="1235980" name="Text Box 12"/>
          <p:cNvSpPr txBox="1">
            <a:spLocks noChangeArrowheads="1"/>
          </p:cNvSpPr>
          <p:nvPr/>
        </p:nvSpPr>
        <p:spPr bwMode="auto">
          <a:xfrm>
            <a:off x="1530340" y="4570413"/>
            <a:ext cx="6276703" cy="4923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369" tIns="45685" rIns="91369" bIns="45685">
            <a:spAutoFit/>
          </a:bodyPr>
          <a:lstStyle/>
          <a:p>
            <a:pPr defTabSz="457200"/>
            <a:r>
              <a:rPr lang="en-US" sz="2400" dirty="0">
                <a:solidFill>
                  <a:prstClr val="black"/>
                </a:solidFill>
                <a:latin typeface="Calibri" panose="020F0502020204030204" pitchFamily="34" charset="0"/>
                <a:cs typeface="Calibri" panose="020F0502020204030204" pitchFamily="34" charset="0"/>
              </a:rPr>
              <a:t>Integrated luminosity:  total number of events   </a:t>
            </a:r>
            <a:r>
              <a:rPr lang="en-US" sz="2600" dirty="0">
                <a:solidFill>
                  <a:prstClr val="black"/>
                </a:solidFill>
                <a:latin typeface="Calibri" panose="020F0502020204030204" pitchFamily="34" charset="0"/>
                <a:cs typeface="Calibri" panose="020F0502020204030204" pitchFamily="34" charset="0"/>
              </a:rPr>
              <a:t>L</a:t>
            </a:r>
            <a:endParaRPr lang="en-US" sz="2600" dirty="0">
              <a:solidFill>
                <a:srgbClr val="3333CC"/>
              </a:solidFill>
              <a:latin typeface="Calibri" panose="020F0502020204030204" pitchFamily="34" charset="0"/>
              <a:cs typeface="Calibri" panose="020F0502020204030204" pitchFamily="34" charset="0"/>
            </a:endParaRPr>
          </a:p>
        </p:txBody>
      </p:sp>
      <p:sp>
        <p:nvSpPr>
          <p:cNvPr id="1235982" name="Line 14"/>
          <p:cNvSpPr>
            <a:spLocks noChangeShapeType="1"/>
          </p:cNvSpPr>
          <p:nvPr/>
        </p:nvSpPr>
        <p:spPr bwMode="auto">
          <a:xfrm>
            <a:off x="5794365" y="2247900"/>
            <a:ext cx="457200" cy="0"/>
          </a:xfrm>
          <a:prstGeom prst="line">
            <a:avLst/>
          </a:prstGeom>
          <a:noFill/>
          <a:ln w="53975">
            <a:solidFill>
              <a:srgbClr val="27551F"/>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vert="eaVert" wrap="none" anchor="ctr"/>
          <a:lstStyle/>
          <a:p>
            <a:pPr defTabSz="457200"/>
            <a:endParaRPr lang="en-US">
              <a:solidFill>
                <a:prstClr val="black"/>
              </a:solidFill>
              <a:latin typeface="Calibri" panose="020F0502020204030204" pitchFamily="34" charset="0"/>
              <a:cs typeface="Calibri" panose="020F0502020204030204" pitchFamily="34" charset="0"/>
            </a:endParaRPr>
          </a:p>
        </p:txBody>
      </p:sp>
      <p:sp>
        <p:nvSpPr>
          <p:cNvPr id="1235983" name="Line 15"/>
          <p:cNvSpPr>
            <a:spLocks noChangeShapeType="1"/>
          </p:cNvSpPr>
          <p:nvPr/>
        </p:nvSpPr>
        <p:spPr bwMode="auto">
          <a:xfrm>
            <a:off x="3203565" y="2209800"/>
            <a:ext cx="457200" cy="0"/>
          </a:xfrm>
          <a:prstGeom prst="line">
            <a:avLst/>
          </a:prstGeom>
          <a:noFill/>
          <a:ln w="53975">
            <a:solidFill>
              <a:srgbClr val="27551F"/>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vert="eaVert" wrap="none" anchor="ctr"/>
          <a:lstStyle/>
          <a:p>
            <a:pPr defTabSz="457200"/>
            <a:endParaRPr lang="en-US">
              <a:solidFill>
                <a:prstClr val="black"/>
              </a:solidFill>
              <a:latin typeface="Calibri" panose="020F0502020204030204" pitchFamily="34" charset="0"/>
              <a:cs typeface="Calibri" panose="020F0502020204030204" pitchFamily="34" charset="0"/>
            </a:endParaRPr>
          </a:p>
        </p:txBody>
      </p:sp>
      <p:graphicFrame>
        <p:nvGraphicFramePr>
          <p:cNvPr id="1235984" name="Object 16"/>
          <p:cNvGraphicFramePr>
            <a:graphicFrameLocks noChangeAspect="1"/>
          </p:cNvGraphicFramePr>
          <p:nvPr/>
        </p:nvGraphicFramePr>
        <p:xfrm>
          <a:off x="8157472" y="2819400"/>
          <a:ext cx="1181818" cy="609600"/>
        </p:xfrm>
        <a:graphic>
          <a:graphicData uri="http://schemas.openxmlformats.org/presentationml/2006/ole">
            <mc:AlternateContent xmlns:mc="http://schemas.openxmlformats.org/markup-compatibility/2006">
              <mc:Choice xmlns:v="urn:schemas-microsoft-com:vml" Requires="v">
                <p:oleObj name="Equation" r:id="rId3" imgW="622300" imgH="215900" progId="Equation.3">
                  <p:embed/>
                </p:oleObj>
              </mc:Choice>
              <mc:Fallback>
                <p:oleObj name="Equation" r:id="rId3" imgW="622300" imgH="215900" progId="Equation.3">
                  <p:embed/>
                  <p:pic>
                    <p:nvPicPr>
                      <p:cNvPr id="1235984" name="Object 16"/>
                      <p:cNvPicPr>
                        <a:picLocks noChangeAspect="1" noChangeArrowheads="1"/>
                      </p:cNvPicPr>
                      <p:nvPr/>
                    </p:nvPicPr>
                    <p:blipFill>
                      <a:blip r:embed="rId4"/>
                      <a:srcRect/>
                      <a:stretch>
                        <a:fillRect/>
                      </a:stretch>
                    </p:blipFill>
                    <p:spPr bwMode="auto">
                      <a:xfrm>
                        <a:off x="8157472" y="2819400"/>
                        <a:ext cx="1181818" cy="609600"/>
                      </a:xfrm>
                      <a:prstGeom prst="rect">
                        <a:avLst/>
                      </a:prstGeom>
                      <a:noFill/>
                      <a:ln>
                        <a:noFill/>
                      </a:ln>
                      <a:effectLst/>
                    </p:spPr>
                  </p:pic>
                </p:oleObj>
              </mc:Fallback>
            </mc:AlternateContent>
          </a:graphicData>
        </a:graphic>
      </p:graphicFrame>
      <p:sp>
        <p:nvSpPr>
          <p:cNvPr id="1235985" name="Text Box 17"/>
          <p:cNvSpPr txBox="1">
            <a:spLocks noChangeArrowheads="1"/>
          </p:cNvSpPr>
          <p:nvPr/>
        </p:nvSpPr>
        <p:spPr bwMode="auto">
          <a:xfrm>
            <a:off x="2620823" y="5639579"/>
            <a:ext cx="7531100" cy="8924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1369" tIns="45685" rIns="91369" bIns="45685">
            <a:spAutoFit/>
          </a:bodyPr>
          <a:lstStyle/>
          <a:p>
            <a:pPr defTabSz="457200"/>
            <a:r>
              <a:rPr lang="en-US" sz="2600" dirty="0">
                <a:solidFill>
                  <a:srgbClr val="27551F"/>
                </a:solidFill>
                <a:latin typeface="Calibri" panose="020F0502020204030204" pitchFamily="34" charset="0"/>
                <a:cs typeface="Calibri" panose="020F0502020204030204" pitchFamily="34" charset="0"/>
              </a:rPr>
              <a:t> </a:t>
            </a:r>
            <a:r>
              <a:rPr lang="en-US" sz="2400" dirty="0">
                <a:solidFill>
                  <a:srgbClr val="27551F"/>
                </a:solidFill>
                <a:latin typeface="Calibri" panose="020F0502020204030204" pitchFamily="34" charset="0"/>
                <a:cs typeface="Calibri" panose="020F0502020204030204" pitchFamily="34" charset="0"/>
              </a:rPr>
              <a:t>depends on the beam lifetime, the LHC cycle and</a:t>
            </a:r>
          </a:p>
          <a:p>
            <a:pPr defTabSz="457200"/>
            <a:r>
              <a:rPr lang="ja-JP" altLang="en-US" sz="2400" dirty="0">
                <a:solidFill>
                  <a:srgbClr val="27551F"/>
                </a:solidFill>
                <a:latin typeface="Calibri" panose="020F0502020204030204" pitchFamily="34" charset="0"/>
                <a:ea typeface="ＭＳ Ｐゴシック" panose="020B0600070205080204" pitchFamily="34" charset="-128"/>
                <a:cs typeface="Calibri" panose="020F0502020204030204" pitchFamily="34" charset="0"/>
              </a:rPr>
              <a:t>‘</a:t>
            </a:r>
            <a:r>
              <a:rPr lang="en-US" sz="2400" dirty="0">
                <a:solidFill>
                  <a:srgbClr val="27551F"/>
                </a:solidFill>
                <a:latin typeface="Calibri" panose="020F0502020204030204" pitchFamily="34" charset="0"/>
                <a:cs typeface="Calibri" panose="020F0502020204030204" pitchFamily="34" charset="0"/>
              </a:rPr>
              <a:t>turn around</a:t>
            </a:r>
            <a:r>
              <a:rPr lang="ja-JP" altLang="en-US" sz="2400" dirty="0">
                <a:solidFill>
                  <a:srgbClr val="27551F"/>
                </a:solidFill>
                <a:latin typeface="Calibri" panose="020F0502020204030204" pitchFamily="34" charset="0"/>
                <a:ea typeface="ＭＳ Ｐゴシック" panose="020B0600070205080204" pitchFamily="34" charset="-128"/>
                <a:cs typeface="Calibri" panose="020F0502020204030204" pitchFamily="34" charset="0"/>
              </a:rPr>
              <a:t>’</a:t>
            </a:r>
            <a:r>
              <a:rPr lang="en-US" sz="2400" dirty="0">
                <a:solidFill>
                  <a:srgbClr val="27551F"/>
                </a:solidFill>
                <a:latin typeface="Calibri" panose="020F0502020204030204" pitchFamily="34" charset="0"/>
                <a:cs typeface="Calibri" panose="020F0502020204030204" pitchFamily="34" charset="0"/>
              </a:rPr>
              <a:t> time and overall accelerator efficiency</a:t>
            </a:r>
            <a:endParaRPr lang="en-US" sz="2400" dirty="0">
              <a:solidFill>
                <a:srgbClr val="3333CC"/>
              </a:solidFill>
              <a:latin typeface="Calibri" panose="020F0502020204030204" pitchFamily="34" charset="0"/>
              <a:cs typeface="Calibri" panose="020F0502020204030204" pitchFamily="34" charset="0"/>
            </a:endParaRPr>
          </a:p>
        </p:txBody>
      </p:sp>
      <p:sp>
        <p:nvSpPr>
          <p:cNvPr id="1235986" name="Text Box 18"/>
          <p:cNvSpPr txBox="1">
            <a:spLocks noChangeArrowheads="1"/>
          </p:cNvSpPr>
          <p:nvPr/>
        </p:nvSpPr>
        <p:spPr bwMode="auto">
          <a:xfrm>
            <a:off x="1616065" y="3632200"/>
            <a:ext cx="8153400" cy="4615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33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369" tIns="45685" rIns="91369" bIns="45685">
            <a:spAutoFit/>
          </a:bodyPr>
          <a:lstStyle/>
          <a:p>
            <a:pPr defTabSz="457200"/>
            <a:r>
              <a:rPr lang="en-US" sz="2400" dirty="0">
                <a:solidFill>
                  <a:srgbClr val="005F8C"/>
                </a:solidFill>
                <a:latin typeface="Calibri" panose="020F0502020204030204" pitchFamily="34" charset="0"/>
                <a:cs typeface="Calibri" panose="020F0502020204030204" pitchFamily="34" charset="0"/>
              </a:rPr>
              <a:t>rare events              </a:t>
            </a:r>
            <a:r>
              <a:rPr lang="en-US" sz="2400" dirty="0">
                <a:solidFill>
                  <a:srgbClr val="2519FF"/>
                </a:solidFill>
                <a:latin typeface="Calibri" panose="020F0502020204030204" pitchFamily="34" charset="0"/>
                <a:cs typeface="Calibri" panose="020F0502020204030204" pitchFamily="34" charset="0"/>
              </a:rPr>
              <a:t>L &gt; 10</a:t>
            </a:r>
            <a:r>
              <a:rPr lang="en-US" sz="2400" baseline="30000" dirty="0">
                <a:solidFill>
                  <a:srgbClr val="2519FF"/>
                </a:solidFill>
                <a:latin typeface="Calibri" panose="020F0502020204030204" pitchFamily="34" charset="0"/>
                <a:cs typeface="Calibri" panose="020F0502020204030204" pitchFamily="34" charset="0"/>
              </a:rPr>
              <a:t>33</a:t>
            </a:r>
            <a:r>
              <a:rPr lang="en-US" sz="2400" dirty="0">
                <a:solidFill>
                  <a:srgbClr val="2519FF"/>
                </a:solidFill>
                <a:latin typeface="Calibri" panose="020F0502020204030204" pitchFamily="34" charset="0"/>
                <a:cs typeface="Calibri" panose="020F0502020204030204" pitchFamily="34" charset="0"/>
              </a:rPr>
              <a:t>cm</a:t>
            </a:r>
            <a:r>
              <a:rPr lang="en-US" sz="2400" baseline="30000" dirty="0">
                <a:solidFill>
                  <a:srgbClr val="2519FF"/>
                </a:solidFill>
                <a:latin typeface="Calibri" panose="020F0502020204030204" pitchFamily="34" charset="0"/>
                <a:cs typeface="Calibri" panose="020F0502020204030204" pitchFamily="34" charset="0"/>
              </a:rPr>
              <a:t>-2</a:t>
            </a:r>
            <a:r>
              <a:rPr lang="en-US" sz="2400" dirty="0">
                <a:solidFill>
                  <a:srgbClr val="2519FF"/>
                </a:solidFill>
                <a:latin typeface="Calibri" panose="020F0502020204030204" pitchFamily="34" charset="0"/>
                <a:cs typeface="Calibri" panose="020F0502020204030204" pitchFamily="34" charset="0"/>
              </a:rPr>
              <a:t>sec</a:t>
            </a:r>
            <a:r>
              <a:rPr lang="en-US" sz="2400" baseline="30000" dirty="0">
                <a:solidFill>
                  <a:srgbClr val="2519FF"/>
                </a:solidFill>
                <a:latin typeface="Calibri" panose="020F0502020204030204" pitchFamily="34" charset="0"/>
                <a:cs typeface="Calibri" panose="020F0502020204030204" pitchFamily="34" charset="0"/>
              </a:rPr>
              <a:t>-1</a:t>
            </a:r>
            <a:r>
              <a:rPr lang="en-US" sz="2400" dirty="0">
                <a:solidFill>
                  <a:srgbClr val="005F8C"/>
                </a:solidFill>
                <a:latin typeface="Calibri" panose="020F0502020204030204" pitchFamily="34" charset="0"/>
                <a:cs typeface="Calibri" panose="020F0502020204030204" pitchFamily="34" charset="0"/>
              </a:rPr>
              <a:t>               </a:t>
            </a:r>
            <a:r>
              <a:rPr lang="en-US" sz="2400" dirty="0">
                <a:solidFill>
                  <a:srgbClr val="FF0000"/>
                </a:solidFill>
                <a:latin typeface="Calibri" panose="020F0502020204030204" pitchFamily="34" charset="0"/>
                <a:cs typeface="Calibri" panose="020F0502020204030204" pitchFamily="34" charset="0"/>
              </a:rPr>
              <a:t>L = 10</a:t>
            </a:r>
            <a:r>
              <a:rPr lang="en-US" sz="2400" baseline="30000" dirty="0">
                <a:solidFill>
                  <a:srgbClr val="FF0000"/>
                </a:solidFill>
                <a:latin typeface="Calibri" panose="020F0502020204030204" pitchFamily="34" charset="0"/>
                <a:cs typeface="Calibri" panose="020F0502020204030204" pitchFamily="34" charset="0"/>
              </a:rPr>
              <a:t>34</a:t>
            </a:r>
            <a:r>
              <a:rPr lang="en-US" sz="2400" dirty="0">
                <a:solidFill>
                  <a:srgbClr val="FF0000"/>
                </a:solidFill>
                <a:latin typeface="Calibri" panose="020F0502020204030204" pitchFamily="34" charset="0"/>
                <a:cs typeface="Calibri" panose="020F0502020204030204" pitchFamily="34" charset="0"/>
              </a:rPr>
              <a:t>cm</a:t>
            </a:r>
            <a:r>
              <a:rPr lang="en-US" sz="2400" baseline="30000" dirty="0">
                <a:solidFill>
                  <a:srgbClr val="FF0000"/>
                </a:solidFill>
                <a:latin typeface="Calibri" panose="020F0502020204030204" pitchFamily="34" charset="0"/>
                <a:cs typeface="Calibri" panose="020F0502020204030204" pitchFamily="34" charset="0"/>
              </a:rPr>
              <a:t>-2</a:t>
            </a:r>
            <a:r>
              <a:rPr lang="en-US" sz="2400" dirty="0">
                <a:solidFill>
                  <a:srgbClr val="FF0000"/>
                </a:solidFill>
                <a:latin typeface="Calibri" panose="020F0502020204030204" pitchFamily="34" charset="0"/>
                <a:cs typeface="Calibri" panose="020F0502020204030204" pitchFamily="34" charset="0"/>
              </a:rPr>
              <a:t>sec</a:t>
            </a:r>
            <a:r>
              <a:rPr lang="en-US" sz="2400" baseline="30000" dirty="0">
                <a:solidFill>
                  <a:srgbClr val="FF0000"/>
                </a:solidFill>
                <a:latin typeface="Calibri" panose="020F0502020204030204" pitchFamily="34" charset="0"/>
                <a:cs typeface="Calibri" panose="020F0502020204030204" pitchFamily="34" charset="0"/>
              </a:rPr>
              <a:t>-1</a:t>
            </a:r>
            <a:endParaRPr lang="en-US" sz="2400" dirty="0">
              <a:solidFill>
                <a:srgbClr val="3333CC"/>
              </a:solidFill>
              <a:latin typeface="Calibri" panose="020F0502020204030204" pitchFamily="34" charset="0"/>
              <a:cs typeface="Calibri" panose="020F0502020204030204" pitchFamily="34" charset="0"/>
            </a:endParaRPr>
          </a:p>
        </p:txBody>
      </p:sp>
      <p:sp>
        <p:nvSpPr>
          <p:cNvPr id="1235987" name="Line 19"/>
          <p:cNvSpPr>
            <a:spLocks noChangeShapeType="1"/>
          </p:cNvSpPr>
          <p:nvPr/>
        </p:nvSpPr>
        <p:spPr bwMode="auto">
          <a:xfrm>
            <a:off x="3317865" y="3898900"/>
            <a:ext cx="457200" cy="0"/>
          </a:xfrm>
          <a:prstGeom prst="line">
            <a:avLst/>
          </a:prstGeom>
          <a:noFill/>
          <a:ln w="53975">
            <a:solidFill>
              <a:srgbClr val="27551F"/>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vert="eaVert" wrap="none" anchor="ctr"/>
          <a:lstStyle/>
          <a:p>
            <a:pPr defTabSz="457200"/>
            <a:endParaRPr lang="en-US">
              <a:solidFill>
                <a:prstClr val="black"/>
              </a:solidFill>
              <a:latin typeface="Calibri" panose="020F0502020204030204" pitchFamily="34" charset="0"/>
              <a:cs typeface="Calibri" panose="020F0502020204030204" pitchFamily="34" charset="0"/>
            </a:endParaRPr>
          </a:p>
        </p:txBody>
      </p:sp>
      <p:sp>
        <p:nvSpPr>
          <p:cNvPr id="1235988" name="Line 20"/>
          <p:cNvSpPr>
            <a:spLocks noChangeShapeType="1"/>
          </p:cNvSpPr>
          <p:nvPr/>
        </p:nvSpPr>
        <p:spPr bwMode="auto">
          <a:xfrm>
            <a:off x="6467465" y="3886200"/>
            <a:ext cx="457200" cy="0"/>
          </a:xfrm>
          <a:prstGeom prst="line">
            <a:avLst/>
          </a:prstGeom>
          <a:noFill/>
          <a:ln w="53975">
            <a:solidFill>
              <a:srgbClr val="27551F"/>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vert="eaVert" wrap="none" anchor="ctr"/>
          <a:lstStyle/>
          <a:p>
            <a:pPr defTabSz="457200"/>
            <a:endParaRPr lang="en-US">
              <a:solidFill>
                <a:prstClr val="black"/>
              </a:solidFill>
              <a:latin typeface="Calibri" panose="020F0502020204030204" pitchFamily="34" charset="0"/>
              <a:cs typeface="Calibri" panose="020F0502020204030204" pitchFamily="34" charset="0"/>
            </a:endParaRPr>
          </a:p>
        </p:txBody>
      </p:sp>
      <p:graphicFrame>
        <p:nvGraphicFramePr>
          <p:cNvPr id="1235989" name="Object 21"/>
          <p:cNvGraphicFramePr>
            <a:graphicFrameLocks noChangeAspect="1"/>
          </p:cNvGraphicFramePr>
          <p:nvPr/>
        </p:nvGraphicFramePr>
        <p:xfrm>
          <a:off x="7865227" y="4452769"/>
          <a:ext cx="1406526" cy="729391"/>
        </p:xfrm>
        <a:graphic>
          <a:graphicData uri="http://schemas.openxmlformats.org/presentationml/2006/ole">
            <mc:AlternateContent xmlns:mc="http://schemas.openxmlformats.org/markup-compatibility/2006">
              <mc:Choice xmlns:v="urn:schemas-microsoft-com:vml" Requires="v">
                <p:oleObj name="Equation" r:id="rId5" imgW="673100" imgH="279400" progId="Equation.3">
                  <p:embed/>
                </p:oleObj>
              </mc:Choice>
              <mc:Fallback>
                <p:oleObj name="Equation" r:id="rId5" imgW="673100" imgH="279400" progId="Equation.3">
                  <p:embed/>
                  <p:pic>
                    <p:nvPicPr>
                      <p:cNvPr id="1235989" name="Object 21"/>
                      <p:cNvPicPr>
                        <a:picLocks noChangeAspect="1" noChangeArrowheads="1"/>
                      </p:cNvPicPr>
                      <p:nvPr/>
                    </p:nvPicPr>
                    <p:blipFill>
                      <a:blip r:embed="rId6"/>
                      <a:srcRect/>
                      <a:stretch>
                        <a:fillRect/>
                      </a:stretch>
                    </p:blipFill>
                    <p:spPr bwMode="auto">
                      <a:xfrm>
                        <a:off x="7865227" y="4452769"/>
                        <a:ext cx="1406526" cy="729391"/>
                      </a:xfrm>
                      <a:prstGeom prst="rect">
                        <a:avLst/>
                      </a:prstGeom>
                      <a:noFill/>
                      <a:ln>
                        <a:noFill/>
                      </a:ln>
                      <a:effectLst/>
                    </p:spPr>
                  </p:pic>
                </p:oleObj>
              </mc:Fallback>
            </mc:AlternateContent>
          </a:graphicData>
        </a:graphic>
      </p:graphicFrame>
      <p:sp>
        <p:nvSpPr>
          <p:cNvPr id="23" name="Slide Number Placeholder 2"/>
          <p:cNvSpPr>
            <a:spLocks noGrp="1"/>
          </p:cNvSpPr>
          <p:nvPr>
            <p:ph type="sldNum" sz="quarter" idx="4294967295"/>
          </p:nvPr>
        </p:nvSpPr>
        <p:spPr>
          <a:xfrm>
            <a:off x="11836400" y="6537960"/>
            <a:ext cx="355600" cy="320040"/>
          </a:xfrm>
          <a:prstGeom prst="rect">
            <a:avLst/>
          </a:prstGeom>
        </p:spPr>
        <p:txBody>
          <a:bodyPr/>
          <a:lstStyle/>
          <a:p>
            <a:pPr defTabSz="457200">
              <a:defRPr/>
            </a:pPr>
            <a:fld id="{C78A2D03-466B-4AD7-AC70-B2955EB43184}" type="slidenum">
              <a:rPr lang="en-US">
                <a:solidFill>
                  <a:prstClr val="black"/>
                </a:solidFill>
                <a:latin typeface="Calibri" panose="020F0502020204030204" pitchFamily="34" charset="0"/>
                <a:cs typeface="Calibri" panose="020F0502020204030204" pitchFamily="34" charset="0"/>
              </a:rPr>
              <a:pPr defTabSz="457200">
                <a:defRPr/>
              </a:pPr>
              <a:t>4</a:t>
            </a:fld>
            <a:endParaRPr lang="en-US" dirty="0">
              <a:solidFill>
                <a:prstClr val="black"/>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63F7767E-6230-0A4E-8A9A-8DC84B997165}"/>
              </a:ext>
            </a:extLst>
          </p:cNvPr>
          <p:cNvSpPr txBox="1"/>
          <p:nvPr/>
        </p:nvSpPr>
        <p:spPr>
          <a:xfrm>
            <a:off x="1616066" y="5127607"/>
            <a:ext cx="5997989" cy="461665"/>
          </a:xfrm>
          <a:prstGeom prst="rect">
            <a:avLst/>
          </a:prstGeom>
          <a:noFill/>
        </p:spPr>
        <p:txBody>
          <a:bodyPr wrap="none" rtlCol="0">
            <a:spAutoFit/>
          </a:bodyPr>
          <a:lstStyle/>
          <a:p>
            <a:pPr defTabSz="457200"/>
            <a:r>
              <a:rPr lang="en-US" sz="2400" dirty="0">
                <a:solidFill>
                  <a:srgbClr val="FF0000"/>
                </a:solidFill>
                <a:latin typeface="Calibri" panose="020F0502020204030204" pitchFamily="34" charset="0"/>
                <a:cs typeface="Calibri" panose="020F0502020204030204" pitchFamily="34" charset="0"/>
              </a:rPr>
              <a:t>300 fb</a:t>
            </a:r>
            <a:r>
              <a:rPr lang="en-US" sz="2400" baseline="30000" dirty="0">
                <a:solidFill>
                  <a:srgbClr val="FF0000"/>
                </a:solidFill>
                <a:latin typeface="Calibri" panose="020F0502020204030204" pitchFamily="34" charset="0"/>
                <a:cs typeface="Calibri" panose="020F0502020204030204" pitchFamily="34" charset="0"/>
              </a:rPr>
              <a:t>-1</a:t>
            </a:r>
            <a:r>
              <a:rPr lang="en-US" sz="2400" dirty="0">
                <a:solidFill>
                  <a:srgbClr val="FF0000"/>
                </a:solidFill>
                <a:latin typeface="Calibri" panose="020F0502020204030204" pitchFamily="34" charset="0"/>
                <a:cs typeface="Calibri" panose="020F0502020204030204" pitchFamily="34" charset="0"/>
              </a:rPr>
              <a:t> </a:t>
            </a:r>
            <a:r>
              <a:rPr lang="en-US" sz="2400" dirty="0">
                <a:solidFill>
                  <a:prstClr val="black"/>
                </a:solidFill>
                <a:latin typeface="Calibri" panose="020F0502020204030204" pitchFamily="34" charset="0"/>
                <a:cs typeface="Calibri" panose="020F0502020204030204" pitchFamily="34" charset="0"/>
              </a:rPr>
              <a:t>with 1barn = 10</a:t>
            </a:r>
            <a:r>
              <a:rPr lang="en-US" sz="2400" baseline="30000" dirty="0">
                <a:solidFill>
                  <a:prstClr val="black"/>
                </a:solidFill>
                <a:latin typeface="Calibri" panose="020F0502020204030204" pitchFamily="34" charset="0"/>
                <a:cs typeface="Calibri" panose="020F0502020204030204" pitchFamily="34" charset="0"/>
              </a:rPr>
              <a:t>-28</a:t>
            </a:r>
            <a:r>
              <a:rPr lang="en-US" sz="2400" dirty="0">
                <a:solidFill>
                  <a:prstClr val="black"/>
                </a:solidFill>
                <a:latin typeface="Calibri" panose="020F0502020204030204" pitchFamily="34" charset="0"/>
                <a:cs typeface="Calibri" panose="020F0502020204030204" pitchFamily="34" charset="0"/>
              </a:rPr>
              <a:t>m</a:t>
            </a:r>
            <a:r>
              <a:rPr lang="en-US" sz="2400" baseline="30000" dirty="0">
                <a:solidFill>
                  <a:prstClr val="black"/>
                </a:solidFill>
                <a:latin typeface="Calibri" panose="020F0502020204030204" pitchFamily="34" charset="0"/>
                <a:cs typeface="Calibri" panose="020F0502020204030204" pitchFamily="34" charset="0"/>
              </a:rPr>
              <a:t>2 </a:t>
            </a:r>
            <a:r>
              <a:rPr lang="en-US" sz="2400" dirty="0">
                <a:solidFill>
                  <a:prstClr val="black"/>
                </a:solidFill>
                <a:latin typeface="Calibri" panose="020F0502020204030204" pitchFamily="34" charset="0"/>
                <a:cs typeface="Calibri" panose="020F0502020204030204" pitchFamily="34" charset="0"/>
              </a:rPr>
              <a:t>and </a:t>
            </a:r>
            <a:r>
              <a:rPr lang="en-US" sz="2400" dirty="0" err="1">
                <a:solidFill>
                  <a:prstClr val="black"/>
                </a:solidFill>
                <a:latin typeface="Calibri" panose="020F0502020204030204" pitchFamily="34" charset="0"/>
                <a:cs typeface="Calibri" panose="020F0502020204030204" pitchFamily="34" charset="0"/>
              </a:rPr>
              <a:t>femto</a:t>
            </a:r>
            <a:r>
              <a:rPr lang="en-US" sz="2400" dirty="0">
                <a:solidFill>
                  <a:prstClr val="black"/>
                </a:solidFill>
                <a:latin typeface="Calibri" panose="020F0502020204030204" pitchFamily="34" charset="0"/>
                <a:cs typeface="Calibri" panose="020F0502020204030204" pitchFamily="34" charset="0"/>
              </a:rPr>
              <a:t> = 10</a:t>
            </a:r>
            <a:r>
              <a:rPr lang="en-US" sz="2400" baseline="30000" dirty="0">
                <a:solidFill>
                  <a:prstClr val="black"/>
                </a:solidFill>
                <a:latin typeface="Calibri" panose="020F0502020204030204" pitchFamily="34" charset="0"/>
                <a:cs typeface="Calibri" panose="020F0502020204030204" pitchFamily="34" charset="0"/>
              </a:rPr>
              <a:t>-15</a:t>
            </a:r>
          </a:p>
        </p:txBody>
      </p:sp>
      <p:sp>
        <p:nvSpPr>
          <p:cNvPr id="20" name="Text Box 8">
            <a:extLst>
              <a:ext uri="{FF2B5EF4-FFF2-40B4-BE49-F238E27FC236}">
                <a16:creationId xmlns:a16="http://schemas.microsoft.com/office/drawing/2014/main" id="{F5AEEC15-A3F7-3A43-A0EC-76C5EAE5D708}"/>
              </a:ext>
            </a:extLst>
          </p:cNvPr>
          <p:cNvSpPr txBox="1">
            <a:spLocks noChangeArrowheads="1"/>
          </p:cNvSpPr>
          <p:nvPr/>
        </p:nvSpPr>
        <p:spPr bwMode="auto">
          <a:xfrm>
            <a:off x="8662088" y="1981038"/>
            <a:ext cx="3546126" cy="4615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33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1369" tIns="45685" rIns="91369" bIns="45685">
            <a:spAutoFit/>
          </a:bodyPr>
          <a:lstStyle/>
          <a:p>
            <a:pPr defTabSz="457200"/>
            <a:r>
              <a:rPr lang="en-US" sz="2400" dirty="0">
                <a:solidFill>
                  <a:srgbClr val="00B050"/>
                </a:solidFill>
                <a:latin typeface="Calibri" panose="020F0502020204030204" pitchFamily="34" charset="0"/>
                <a:cs typeface="Calibri" panose="020F0502020204030204" pitchFamily="34" charset="0"/>
              </a:rPr>
              <a:t>[3.5/4TeV; 6.5TeV; 6.8TeV]</a:t>
            </a:r>
          </a:p>
        </p:txBody>
      </p:sp>
      <p:sp>
        <p:nvSpPr>
          <p:cNvPr id="21" name="Text Box 8">
            <a:extLst>
              <a:ext uri="{FF2B5EF4-FFF2-40B4-BE49-F238E27FC236}">
                <a16:creationId xmlns:a16="http://schemas.microsoft.com/office/drawing/2014/main" id="{F3C24818-3B95-2C42-80E8-0B29A1BBEC55}"/>
              </a:ext>
            </a:extLst>
          </p:cNvPr>
          <p:cNvSpPr txBox="1">
            <a:spLocks noChangeArrowheads="1"/>
          </p:cNvSpPr>
          <p:nvPr/>
        </p:nvSpPr>
        <p:spPr bwMode="auto">
          <a:xfrm>
            <a:off x="9493697" y="3618513"/>
            <a:ext cx="2646373" cy="4615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33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1369" tIns="45685" rIns="91369" bIns="45685">
            <a:spAutoFit/>
          </a:bodyPr>
          <a:lstStyle/>
          <a:p>
            <a:pPr defTabSz="457200"/>
            <a:r>
              <a:rPr lang="en-US" sz="2400" dirty="0">
                <a:solidFill>
                  <a:srgbClr val="00B050"/>
                </a:solidFill>
                <a:latin typeface="Calibri" panose="020F0502020204030204" pitchFamily="34" charset="0"/>
                <a:cs typeface="Calibri" panose="020F0502020204030204" pitchFamily="34" charset="0"/>
              </a:rPr>
              <a:t>[2</a:t>
            </a:r>
            <a:r>
              <a:rPr lang="en-US" dirty="0">
                <a:solidFill>
                  <a:srgbClr val="00B050"/>
                </a:solidFill>
                <a:latin typeface="Calibri" panose="020F0502020204030204" pitchFamily="34" charset="0"/>
                <a:cs typeface="Calibri" panose="020F0502020204030204" pitchFamily="34" charset="0"/>
              </a:rPr>
              <a:t>×</a:t>
            </a:r>
            <a:r>
              <a:rPr lang="en-US" sz="2400" dirty="0">
                <a:solidFill>
                  <a:srgbClr val="00B050"/>
                </a:solidFill>
                <a:latin typeface="Calibri" panose="020F0502020204030204" pitchFamily="34" charset="0"/>
                <a:cs typeface="Calibri" panose="020F0502020204030204" pitchFamily="34" charset="0"/>
              </a:rPr>
              <a:t>10</a:t>
            </a:r>
            <a:r>
              <a:rPr lang="en-US" sz="2400" baseline="30000" dirty="0">
                <a:solidFill>
                  <a:srgbClr val="00B050"/>
                </a:solidFill>
                <a:latin typeface="Calibri" panose="020F0502020204030204" pitchFamily="34" charset="0"/>
                <a:cs typeface="Calibri" panose="020F0502020204030204" pitchFamily="34" charset="0"/>
              </a:rPr>
              <a:t>34</a:t>
            </a:r>
            <a:r>
              <a:rPr lang="en-US" sz="2400" dirty="0">
                <a:solidFill>
                  <a:srgbClr val="00B050"/>
                </a:solidFill>
                <a:latin typeface="Calibri" panose="020F0502020204030204" pitchFamily="34" charset="0"/>
                <a:cs typeface="Calibri" panose="020F0502020204030204" pitchFamily="34" charset="0"/>
              </a:rPr>
              <a:t>cm</a:t>
            </a:r>
            <a:r>
              <a:rPr lang="en-US" sz="2400" baseline="30000" dirty="0">
                <a:solidFill>
                  <a:srgbClr val="00B050"/>
                </a:solidFill>
                <a:latin typeface="Calibri" panose="020F0502020204030204" pitchFamily="34" charset="0"/>
                <a:cs typeface="Calibri" panose="020F0502020204030204" pitchFamily="34" charset="0"/>
              </a:rPr>
              <a:t>-2</a:t>
            </a:r>
            <a:r>
              <a:rPr lang="en-US" sz="2400" dirty="0">
                <a:solidFill>
                  <a:srgbClr val="00B050"/>
                </a:solidFill>
                <a:latin typeface="Calibri" panose="020F0502020204030204" pitchFamily="34" charset="0"/>
                <a:cs typeface="Calibri" panose="020F0502020204030204" pitchFamily="34" charset="0"/>
              </a:rPr>
              <a:t>sec</a:t>
            </a:r>
            <a:r>
              <a:rPr lang="en-US" sz="2400" baseline="30000" dirty="0">
                <a:solidFill>
                  <a:srgbClr val="00B050"/>
                </a:solidFill>
                <a:latin typeface="Calibri" panose="020F0502020204030204" pitchFamily="34" charset="0"/>
                <a:cs typeface="Calibri" panose="020F0502020204030204" pitchFamily="34" charset="0"/>
              </a:rPr>
              <a:t>-1</a:t>
            </a:r>
            <a:r>
              <a:rPr lang="en-US" sz="2400" dirty="0">
                <a:solidFill>
                  <a:srgbClr val="00B050"/>
                </a:solidFill>
                <a:latin typeface="Calibri" panose="020F0502020204030204" pitchFamily="34" charset="0"/>
                <a:cs typeface="Calibri" panose="020F0502020204030204" pitchFamily="34" charset="0"/>
              </a:rPr>
              <a:t>]</a:t>
            </a:r>
          </a:p>
        </p:txBody>
      </p:sp>
      <p:sp>
        <p:nvSpPr>
          <p:cNvPr id="22" name="Text Box 8">
            <a:extLst>
              <a:ext uri="{FF2B5EF4-FFF2-40B4-BE49-F238E27FC236}">
                <a16:creationId xmlns:a16="http://schemas.microsoft.com/office/drawing/2014/main" id="{103C8266-DC2A-A749-932A-D406021B9344}"/>
              </a:ext>
            </a:extLst>
          </p:cNvPr>
          <p:cNvSpPr txBox="1">
            <a:spLocks noChangeArrowheads="1"/>
          </p:cNvSpPr>
          <p:nvPr/>
        </p:nvSpPr>
        <p:spPr bwMode="auto">
          <a:xfrm>
            <a:off x="8904312" y="5100007"/>
            <a:ext cx="2959874" cy="4615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33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1369" tIns="45685" rIns="91369" bIns="45685">
            <a:spAutoFit/>
          </a:bodyPr>
          <a:lstStyle/>
          <a:p>
            <a:r>
              <a:rPr lang="en-US" sz="2400" dirty="0">
                <a:solidFill>
                  <a:srgbClr val="00B050"/>
                </a:solidFill>
                <a:latin typeface="Calibri" panose="020F0502020204030204" pitchFamily="34" charset="0"/>
                <a:cs typeface="Calibri" panose="020F0502020204030204" pitchFamily="34" charset="0"/>
              </a:rPr>
              <a:t>[389 fb</a:t>
            </a:r>
            <a:r>
              <a:rPr lang="en-US" sz="2400" baseline="30000" dirty="0">
                <a:solidFill>
                  <a:srgbClr val="00B050"/>
                </a:solidFill>
                <a:latin typeface="Calibri" panose="020F0502020204030204" pitchFamily="34" charset="0"/>
                <a:cs typeface="Calibri" panose="020F0502020204030204" pitchFamily="34" charset="0"/>
              </a:rPr>
              <a:t>-1</a:t>
            </a:r>
            <a:r>
              <a:rPr lang="en-US" sz="2400" dirty="0">
                <a:solidFill>
                  <a:srgbClr val="00B050"/>
                </a:solidFill>
                <a:latin typeface="Calibri" panose="020F0502020204030204" pitchFamily="34" charset="0"/>
                <a:cs typeface="Calibri" panose="020F0502020204030204" pitchFamily="34" charset="0"/>
              </a:rPr>
              <a:t>] -&gt; [500 fb</a:t>
            </a:r>
            <a:r>
              <a:rPr lang="en-US" sz="2400" baseline="30000" dirty="0">
                <a:solidFill>
                  <a:srgbClr val="00B050"/>
                </a:solidFill>
                <a:latin typeface="Calibri" panose="020F0502020204030204" pitchFamily="34" charset="0"/>
                <a:cs typeface="Calibri" panose="020F0502020204030204" pitchFamily="34" charset="0"/>
              </a:rPr>
              <a:t>-1</a:t>
            </a:r>
            <a:r>
              <a:rPr lang="en-US" sz="2400" dirty="0">
                <a:solidFill>
                  <a:srgbClr val="00B050"/>
                </a:solidFill>
                <a:latin typeface="Calibri" panose="020F0502020204030204" pitchFamily="34" charset="0"/>
                <a:cs typeface="Calibri" panose="020F0502020204030204" pitchFamily="34" charset="0"/>
              </a:rPr>
              <a:t>] </a:t>
            </a:r>
          </a:p>
        </p:txBody>
      </p:sp>
      <p:sp>
        <p:nvSpPr>
          <p:cNvPr id="3" name="Footer Placeholder 2">
            <a:extLst>
              <a:ext uri="{FF2B5EF4-FFF2-40B4-BE49-F238E27FC236}">
                <a16:creationId xmlns:a16="http://schemas.microsoft.com/office/drawing/2014/main" id="{40D37BD1-D60F-BE3D-C997-C3C2F0903CC9}"/>
              </a:ext>
            </a:extLst>
          </p:cNvPr>
          <p:cNvSpPr>
            <a:spLocks noGrp="1"/>
          </p:cNvSpPr>
          <p:nvPr>
            <p:ph type="ftr" sz="quarter" idx="11"/>
          </p:nvPr>
        </p:nvSpPr>
        <p:spPr/>
        <p:txBody>
          <a:bodyPr/>
          <a:lstStyle/>
          <a:p>
            <a:r>
              <a:rPr lang="en-GB" noProof="0"/>
              <a:t>Lessons from HL-LHC for future projects - B. Di Girolamo</a:t>
            </a:r>
          </a:p>
        </p:txBody>
      </p:sp>
    </p:spTree>
    <p:extLst>
      <p:ext uri="{BB962C8B-B14F-4D97-AF65-F5344CB8AC3E}">
        <p14:creationId xmlns:p14="http://schemas.microsoft.com/office/powerpoint/2010/main" val="3650865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dissolve">
                                      <p:cBhvr>
                                        <p:cTn id="11" dur="500"/>
                                        <p:tgtEl>
                                          <p:spTgt spid="21"/>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dissolve">
                                      <p:cBhvr>
                                        <p:cTn id="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70F8E3-C627-72A2-A566-A5E9B83971E0}"/>
              </a:ext>
            </a:extLst>
          </p:cNvPr>
          <p:cNvPicPr>
            <a:picLocks noChangeAspect="1"/>
          </p:cNvPicPr>
          <p:nvPr/>
        </p:nvPicPr>
        <p:blipFill>
          <a:blip r:embed="rId3"/>
          <a:stretch>
            <a:fillRect/>
          </a:stretch>
        </p:blipFill>
        <p:spPr>
          <a:xfrm>
            <a:off x="708902" y="618500"/>
            <a:ext cx="9169179" cy="5620999"/>
          </a:xfrm>
          <a:prstGeom prst="rect">
            <a:avLst/>
          </a:prstGeom>
        </p:spPr>
      </p:pic>
      <p:sp>
        <p:nvSpPr>
          <p:cNvPr id="10" name="Title 9">
            <a:extLst>
              <a:ext uri="{FF2B5EF4-FFF2-40B4-BE49-F238E27FC236}">
                <a16:creationId xmlns:a16="http://schemas.microsoft.com/office/drawing/2014/main" id="{276A0E86-1146-3E6F-2F1E-B67AEEEDB64A}"/>
              </a:ext>
            </a:extLst>
          </p:cNvPr>
          <p:cNvSpPr>
            <a:spLocks noGrp="1"/>
          </p:cNvSpPr>
          <p:nvPr>
            <p:ph type="title"/>
          </p:nvPr>
        </p:nvSpPr>
        <p:spPr>
          <a:xfrm>
            <a:off x="2351584" y="35246"/>
            <a:ext cx="7729728" cy="580870"/>
          </a:xfrm>
        </p:spPr>
        <p:txBody>
          <a:bodyPr>
            <a:normAutofit/>
          </a:bodyPr>
          <a:lstStyle/>
          <a:p>
            <a:r>
              <a:rPr lang="en-US" dirty="0"/>
              <a:t>BAC evolution</a:t>
            </a:r>
            <a:endParaRPr lang="en-GB" dirty="0"/>
          </a:p>
        </p:txBody>
      </p:sp>
      <p:sp>
        <p:nvSpPr>
          <p:cNvPr id="25" name="Footer Placeholder 24">
            <a:extLst>
              <a:ext uri="{FF2B5EF4-FFF2-40B4-BE49-F238E27FC236}">
                <a16:creationId xmlns:a16="http://schemas.microsoft.com/office/drawing/2014/main" id="{310E124A-8328-BBC3-DD3C-51C20B119A57}"/>
              </a:ext>
            </a:extLst>
          </p:cNvPr>
          <p:cNvSpPr>
            <a:spLocks noGrp="1"/>
          </p:cNvSpPr>
          <p:nvPr>
            <p:ph type="ftr" sz="quarter" idx="11"/>
          </p:nvPr>
        </p:nvSpPr>
        <p:spPr/>
        <p:txBody>
          <a:bodyPr/>
          <a:lstStyle/>
          <a:p>
            <a:pPr defTabSz="457189"/>
            <a:r>
              <a:rPr lang="it-IT"/>
              <a:t>Lessons from HL-LHC for future projects - B. Di Girolamo</a:t>
            </a:r>
            <a:endParaRPr lang="en-GB"/>
          </a:p>
        </p:txBody>
      </p:sp>
      <p:sp>
        <p:nvSpPr>
          <p:cNvPr id="26" name="Slide Number Placeholder 25">
            <a:extLst>
              <a:ext uri="{FF2B5EF4-FFF2-40B4-BE49-F238E27FC236}">
                <a16:creationId xmlns:a16="http://schemas.microsoft.com/office/drawing/2014/main" id="{79D6FA7E-ED99-E33A-EB8C-645BF657DDC5}"/>
              </a:ext>
            </a:extLst>
          </p:cNvPr>
          <p:cNvSpPr>
            <a:spLocks noGrp="1"/>
          </p:cNvSpPr>
          <p:nvPr>
            <p:ph type="sldNum" sz="quarter" idx="4"/>
          </p:nvPr>
        </p:nvSpPr>
        <p:spPr>
          <a:xfrm>
            <a:off x="11712624" y="6464853"/>
            <a:ext cx="365760" cy="365760"/>
          </a:xfrm>
          <a:prstGeom prst="ellipse">
            <a:avLst/>
          </a:prstGeom>
          <a:solidFill>
            <a:srgbClr val="1D1D1D">
              <a:alpha val="70000"/>
            </a:srgbClr>
          </a:solidFill>
        </p:spPr>
        <p:txBody>
          <a:bodyPr vert="horz" lIns="18288" tIns="45720" rIns="18288" bIns="45720" rtlCol="0" anchor="ctr">
            <a:noAutofit/>
          </a:bodyPr>
          <a:lstStyle>
            <a:defPPr>
              <a:defRPr lang="en-US"/>
            </a:defPPr>
            <a:lvl1pPr marL="0" algn="ctr" defTabSz="914400" rtl="0" eaLnBrk="1" latinLnBrk="0" hangingPunct="1">
              <a:defRPr sz="1400" kern="1200" spc="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189"/>
            <a:fld id="{BFDCA1C4-9514-7B4F-976F-D92F7E296653}" type="slidenum">
              <a:rPr lang="fr-FR" smtClean="0"/>
              <a:pPr defTabSz="457189"/>
              <a:t>40</a:t>
            </a:fld>
            <a:endParaRPr lang="fr-FR" dirty="0"/>
          </a:p>
        </p:txBody>
      </p:sp>
      <p:sp>
        <p:nvSpPr>
          <p:cNvPr id="12" name="TextBox 11">
            <a:extLst>
              <a:ext uri="{FF2B5EF4-FFF2-40B4-BE49-F238E27FC236}">
                <a16:creationId xmlns:a16="http://schemas.microsoft.com/office/drawing/2014/main" id="{AC84CAD0-C86E-B265-2D19-D859B6EE1C13}"/>
              </a:ext>
            </a:extLst>
          </p:cNvPr>
          <p:cNvSpPr txBox="1"/>
          <p:nvPr/>
        </p:nvSpPr>
        <p:spPr>
          <a:xfrm>
            <a:off x="1500759" y="2484048"/>
            <a:ext cx="1712687" cy="738664"/>
          </a:xfrm>
          <a:prstGeom prst="rect">
            <a:avLst/>
          </a:prstGeom>
          <a:solidFill>
            <a:schemeClr val="bg1"/>
          </a:solidFill>
        </p:spPr>
        <p:txBody>
          <a:bodyPr wrap="square" rtlCol="0">
            <a:spAutoFit/>
          </a:bodyPr>
          <a:lstStyle/>
          <a:p>
            <a:pPr algn="l"/>
            <a:r>
              <a:rPr lang="en-US" sz="1400" dirty="0">
                <a:solidFill>
                  <a:srgbClr val="C00000"/>
                </a:solidFill>
                <a:latin typeface="Calibri" panose="020F0502020204030204" pitchFamily="34" charset="0"/>
                <a:cs typeface="Calibri" panose="020F0502020204030204" pitchFamily="34" charset="0"/>
              </a:rPr>
              <a:t>Scope reduction compensates infrastructures cost</a:t>
            </a:r>
            <a:endParaRPr lang="en-GB" sz="1400" dirty="0">
              <a:solidFill>
                <a:srgbClr val="C00000"/>
              </a:solidFill>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4CF88DE9-0796-9212-8564-C5DB9039C712}"/>
              </a:ext>
            </a:extLst>
          </p:cNvPr>
          <p:cNvSpPr txBox="1"/>
          <p:nvPr/>
        </p:nvSpPr>
        <p:spPr>
          <a:xfrm>
            <a:off x="3709316" y="4224454"/>
            <a:ext cx="1299110" cy="523220"/>
          </a:xfrm>
          <a:prstGeom prst="rect">
            <a:avLst/>
          </a:prstGeom>
          <a:solidFill>
            <a:schemeClr val="bg1"/>
          </a:solidFill>
        </p:spPr>
        <p:txBody>
          <a:bodyPr wrap="square" rtlCol="0">
            <a:spAutoFit/>
          </a:bodyPr>
          <a:lstStyle/>
          <a:p>
            <a:pPr algn="l"/>
            <a:r>
              <a:rPr lang="en-US" sz="1400" dirty="0">
                <a:solidFill>
                  <a:srgbClr val="C00000"/>
                </a:solidFill>
                <a:latin typeface="Calibri" panose="020F0502020204030204" pitchFamily="34" charset="0"/>
                <a:cs typeface="Calibri" panose="020F0502020204030204" pitchFamily="34" charset="0"/>
              </a:rPr>
              <a:t>Infrastructures reevaluation</a:t>
            </a:r>
            <a:endParaRPr lang="en-GB" sz="1400" dirty="0">
              <a:solidFill>
                <a:srgbClr val="C00000"/>
              </a:solidFill>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BABC5446-B26B-E739-3F76-E8AD6BF79EF9}"/>
              </a:ext>
            </a:extLst>
          </p:cNvPr>
          <p:cNvSpPr txBox="1"/>
          <p:nvPr/>
        </p:nvSpPr>
        <p:spPr>
          <a:xfrm>
            <a:off x="3385570" y="1841110"/>
            <a:ext cx="940409" cy="523220"/>
          </a:xfrm>
          <a:prstGeom prst="rect">
            <a:avLst/>
          </a:prstGeom>
          <a:solidFill>
            <a:schemeClr val="bg1"/>
          </a:solidFill>
        </p:spPr>
        <p:txBody>
          <a:bodyPr wrap="square" rtlCol="0">
            <a:spAutoFit/>
          </a:bodyPr>
          <a:lstStyle/>
          <a:p>
            <a:pPr algn="l"/>
            <a:r>
              <a:rPr lang="en-US" sz="1400" dirty="0">
                <a:solidFill>
                  <a:srgbClr val="C00000"/>
                </a:solidFill>
                <a:latin typeface="Calibri" panose="020F0502020204030204" pitchFamily="34" charset="0"/>
                <a:cs typeface="Calibri" panose="020F0502020204030204" pitchFamily="34" charset="0"/>
              </a:rPr>
              <a:t>Russian </a:t>
            </a:r>
          </a:p>
          <a:p>
            <a:pPr algn="l"/>
            <a:r>
              <a:rPr lang="en-US" sz="1400" dirty="0">
                <a:solidFill>
                  <a:srgbClr val="C00000"/>
                </a:solidFill>
                <a:latin typeface="Calibri" panose="020F0502020204030204" pitchFamily="34" charset="0"/>
                <a:cs typeface="Calibri" panose="020F0502020204030204" pitchFamily="34" charset="0"/>
              </a:rPr>
              <a:t>in-kinds</a:t>
            </a:r>
            <a:endParaRPr lang="en-GB" sz="1400" dirty="0">
              <a:solidFill>
                <a:srgbClr val="C00000"/>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3E46CD06-2E7B-6EEC-AA5B-F3A914507CB5}"/>
              </a:ext>
            </a:extLst>
          </p:cNvPr>
          <p:cNvSpPr txBox="1"/>
          <p:nvPr/>
        </p:nvSpPr>
        <p:spPr>
          <a:xfrm>
            <a:off x="5413940" y="3222712"/>
            <a:ext cx="1175696" cy="523220"/>
          </a:xfrm>
          <a:prstGeom prst="rect">
            <a:avLst/>
          </a:prstGeom>
          <a:solidFill>
            <a:schemeClr val="bg1"/>
          </a:solidFill>
        </p:spPr>
        <p:txBody>
          <a:bodyPr wrap="square" rtlCol="0">
            <a:spAutoFit/>
          </a:bodyPr>
          <a:lstStyle/>
          <a:p>
            <a:pPr algn="l"/>
            <a:r>
              <a:rPr lang="en-US" sz="1400" dirty="0">
                <a:solidFill>
                  <a:srgbClr val="C00000"/>
                </a:solidFill>
                <a:latin typeface="Calibri" panose="020F0502020204030204" pitchFamily="34" charset="0"/>
                <a:cs typeface="Calibri" panose="020F0502020204030204" pitchFamily="34" charset="0"/>
              </a:rPr>
              <a:t>Covid &amp; cost changes</a:t>
            </a:r>
            <a:endParaRPr lang="en-GB" sz="1400" dirty="0">
              <a:solidFill>
                <a:srgbClr val="C00000"/>
              </a:solidFill>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05A3BCC9-FA32-8DA9-3B3F-BF483E2949A2}"/>
              </a:ext>
            </a:extLst>
          </p:cNvPr>
          <p:cNvSpPr txBox="1"/>
          <p:nvPr/>
        </p:nvSpPr>
        <p:spPr>
          <a:xfrm>
            <a:off x="4916698" y="1229921"/>
            <a:ext cx="1055863" cy="523220"/>
          </a:xfrm>
          <a:prstGeom prst="rect">
            <a:avLst/>
          </a:prstGeom>
          <a:solidFill>
            <a:schemeClr val="bg1"/>
          </a:solidFill>
        </p:spPr>
        <p:txBody>
          <a:bodyPr wrap="square" rtlCol="0">
            <a:spAutoFit/>
          </a:bodyPr>
          <a:lstStyle/>
          <a:p>
            <a:pPr algn="l"/>
            <a:r>
              <a:rPr lang="en-US" sz="1400" dirty="0">
                <a:solidFill>
                  <a:srgbClr val="C00000"/>
                </a:solidFill>
                <a:latin typeface="Calibri" panose="020F0502020204030204" pitchFamily="34" charset="0"/>
                <a:cs typeface="Calibri" panose="020F0502020204030204" pitchFamily="34" charset="0"/>
              </a:rPr>
              <a:t>Russian </a:t>
            </a:r>
          </a:p>
          <a:p>
            <a:pPr algn="l"/>
            <a:r>
              <a:rPr lang="en-US" sz="1400" dirty="0">
                <a:solidFill>
                  <a:srgbClr val="C00000"/>
                </a:solidFill>
                <a:latin typeface="Calibri" panose="020F0502020204030204" pitchFamily="34" charset="0"/>
                <a:cs typeface="Calibri" panose="020F0502020204030204" pitchFamily="34" charset="0"/>
              </a:rPr>
              <a:t>in-sourcing</a:t>
            </a:r>
            <a:endParaRPr lang="en-GB" sz="1400" dirty="0">
              <a:solidFill>
                <a:srgbClr val="C00000"/>
              </a:solidFill>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DDB0F2C2-51DC-D9CF-85CF-F1B7133BA6E7}"/>
              </a:ext>
            </a:extLst>
          </p:cNvPr>
          <p:cNvSpPr txBox="1"/>
          <p:nvPr/>
        </p:nvSpPr>
        <p:spPr>
          <a:xfrm>
            <a:off x="6316069" y="998357"/>
            <a:ext cx="918274" cy="523220"/>
          </a:xfrm>
          <a:prstGeom prst="rect">
            <a:avLst/>
          </a:prstGeom>
          <a:solidFill>
            <a:schemeClr val="bg1"/>
          </a:solidFill>
        </p:spPr>
        <p:txBody>
          <a:bodyPr wrap="square" rtlCol="0">
            <a:spAutoFit/>
          </a:bodyPr>
          <a:lstStyle/>
          <a:p>
            <a:pPr algn="l"/>
            <a:r>
              <a:rPr lang="en-US" sz="1400" dirty="0">
                <a:solidFill>
                  <a:srgbClr val="C00000"/>
                </a:solidFill>
                <a:latin typeface="Calibri" panose="020F0502020204030204" pitchFamily="34" charset="0"/>
                <a:cs typeface="Calibri" panose="020F0502020204030204" pitchFamily="34" charset="0"/>
              </a:rPr>
              <a:t>Cryogenic contracts</a:t>
            </a:r>
            <a:endParaRPr lang="en-GB" sz="1400" dirty="0">
              <a:solidFill>
                <a:srgbClr val="C0000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9720560F-3901-3BA4-6426-9B3A3EE16D09}"/>
              </a:ext>
            </a:extLst>
          </p:cNvPr>
          <p:cNvSpPr txBox="1"/>
          <p:nvPr/>
        </p:nvSpPr>
        <p:spPr>
          <a:xfrm>
            <a:off x="695400" y="601552"/>
            <a:ext cx="748923" cy="369332"/>
          </a:xfrm>
          <a:prstGeom prst="rect">
            <a:avLst/>
          </a:prstGeom>
          <a:noFill/>
        </p:spPr>
        <p:txBody>
          <a:bodyPr wrap="none" rtlCol="0">
            <a:spAutoFit/>
          </a:bodyPr>
          <a:lstStyle/>
          <a:p>
            <a:pPr algn="l"/>
            <a:r>
              <a:rPr lang="en-US" dirty="0" err="1">
                <a:solidFill>
                  <a:schemeClr val="bg1"/>
                </a:solidFill>
                <a:latin typeface="Times New Roman" panose="02020603050405020304" pitchFamily="18" charset="0"/>
                <a:cs typeface="Times New Roman" panose="02020603050405020304" pitchFamily="18" charset="0"/>
              </a:rPr>
              <a:t>kCHF</a:t>
            </a:r>
            <a:endParaRPr lang="en-GB" dirty="0">
              <a:solidFill>
                <a:schemeClr val="bg1"/>
              </a:solidFill>
              <a:latin typeface="Times New Roman" panose="02020603050405020304" pitchFamily="18" charset="0"/>
              <a:cs typeface="Times New Roman" panose="02020603050405020304" pitchFamily="18" charset="0"/>
            </a:endParaRPr>
          </a:p>
        </p:txBody>
      </p:sp>
      <p:cxnSp>
        <p:nvCxnSpPr>
          <p:cNvPr id="4" name="Straight Connector 3">
            <a:extLst>
              <a:ext uri="{FF2B5EF4-FFF2-40B4-BE49-F238E27FC236}">
                <a16:creationId xmlns:a16="http://schemas.microsoft.com/office/drawing/2014/main" id="{D6BD9C8D-E2CF-3E33-98A8-A76B155A310F}"/>
              </a:ext>
            </a:extLst>
          </p:cNvPr>
          <p:cNvCxnSpPr>
            <a:cxnSpLocks/>
          </p:cNvCxnSpPr>
          <p:nvPr/>
        </p:nvCxnSpPr>
        <p:spPr>
          <a:xfrm>
            <a:off x="2357102" y="3264201"/>
            <a:ext cx="56070" cy="371088"/>
          </a:xfrm>
          <a:prstGeom prst="line">
            <a:avLst/>
          </a:prstGeom>
          <a:ln w="38100">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id="{FD35667F-2603-5945-8DAC-641F4710BA21}"/>
              </a:ext>
            </a:extLst>
          </p:cNvPr>
          <p:cNvCxnSpPr>
            <a:cxnSpLocks/>
          </p:cNvCxnSpPr>
          <p:nvPr/>
        </p:nvCxnSpPr>
        <p:spPr>
          <a:xfrm flipH="1" flipV="1">
            <a:off x="4358871" y="3686023"/>
            <a:ext cx="286549" cy="463057"/>
          </a:xfrm>
          <a:prstGeom prst="line">
            <a:avLst/>
          </a:prstGeom>
          <a:ln w="38100">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9A8F9D33-4427-9679-E6A5-F4615EF924BC}"/>
              </a:ext>
            </a:extLst>
          </p:cNvPr>
          <p:cNvCxnSpPr>
            <a:cxnSpLocks/>
          </p:cNvCxnSpPr>
          <p:nvPr/>
        </p:nvCxnSpPr>
        <p:spPr>
          <a:xfrm flipH="1" flipV="1">
            <a:off x="4324518" y="2402017"/>
            <a:ext cx="286549" cy="463057"/>
          </a:xfrm>
          <a:prstGeom prst="line">
            <a:avLst/>
          </a:prstGeom>
          <a:ln w="38100">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4117010C-2107-9C48-C26E-A9C54259AC64}"/>
              </a:ext>
            </a:extLst>
          </p:cNvPr>
          <p:cNvCxnSpPr>
            <a:cxnSpLocks/>
          </p:cNvCxnSpPr>
          <p:nvPr/>
        </p:nvCxnSpPr>
        <p:spPr>
          <a:xfrm flipH="1" flipV="1">
            <a:off x="5975919" y="2759655"/>
            <a:ext cx="286549" cy="463057"/>
          </a:xfrm>
          <a:prstGeom prst="line">
            <a:avLst/>
          </a:prstGeom>
          <a:ln w="38100">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24" name="Straight Connector 23">
            <a:extLst>
              <a:ext uri="{FF2B5EF4-FFF2-40B4-BE49-F238E27FC236}">
                <a16:creationId xmlns:a16="http://schemas.microsoft.com/office/drawing/2014/main" id="{F13521EE-C262-3C40-E783-25BA27A1E0CA}"/>
              </a:ext>
            </a:extLst>
          </p:cNvPr>
          <p:cNvCxnSpPr>
            <a:cxnSpLocks/>
          </p:cNvCxnSpPr>
          <p:nvPr/>
        </p:nvCxnSpPr>
        <p:spPr>
          <a:xfrm flipH="1" flipV="1">
            <a:off x="5975919" y="1539810"/>
            <a:ext cx="286549" cy="463057"/>
          </a:xfrm>
          <a:prstGeom prst="line">
            <a:avLst/>
          </a:prstGeom>
          <a:ln w="38100">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28" name="Straight Connector 27">
            <a:extLst>
              <a:ext uri="{FF2B5EF4-FFF2-40B4-BE49-F238E27FC236}">
                <a16:creationId xmlns:a16="http://schemas.microsoft.com/office/drawing/2014/main" id="{2C98E865-019E-B566-2F37-B60DD2E25B49}"/>
              </a:ext>
            </a:extLst>
          </p:cNvPr>
          <p:cNvCxnSpPr>
            <a:cxnSpLocks/>
          </p:cNvCxnSpPr>
          <p:nvPr/>
        </p:nvCxnSpPr>
        <p:spPr>
          <a:xfrm flipH="1" flipV="1">
            <a:off x="7040215" y="1539810"/>
            <a:ext cx="269789" cy="231528"/>
          </a:xfrm>
          <a:prstGeom prst="line">
            <a:avLst/>
          </a:prstGeom>
          <a:ln w="38100">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35" name="TextBox 34">
            <a:extLst>
              <a:ext uri="{FF2B5EF4-FFF2-40B4-BE49-F238E27FC236}">
                <a16:creationId xmlns:a16="http://schemas.microsoft.com/office/drawing/2014/main" id="{EE30CC62-8574-1708-B257-E64A7C09C6A5}"/>
              </a:ext>
            </a:extLst>
          </p:cNvPr>
          <p:cNvSpPr txBox="1"/>
          <p:nvPr/>
        </p:nvSpPr>
        <p:spPr>
          <a:xfrm>
            <a:off x="7401571" y="753716"/>
            <a:ext cx="1902926" cy="523220"/>
          </a:xfrm>
          <a:prstGeom prst="rect">
            <a:avLst/>
          </a:prstGeom>
          <a:solidFill>
            <a:schemeClr val="bg1"/>
          </a:solidFill>
        </p:spPr>
        <p:txBody>
          <a:bodyPr wrap="square" rtlCol="0">
            <a:spAutoFit/>
          </a:bodyPr>
          <a:lstStyle/>
          <a:p>
            <a:pPr algn="l"/>
            <a:r>
              <a:rPr lang="en-US" sz="1400" dirty="0">
                <a:solidFill>
                  <a:srgbClr val="C00000"/>
                </a:solidFill>
                <a:latin typeface="Calibri" panose="020F0502020204030204" pitchFamily="34" charset="0"/>
                <a:cs typeface="Calibri" panose="020F0502020204030204" pitchFamily="34" charset="0"/>
              </a:rPr>
              <a:t>Indexation, </a:t>
            </a:r>
            <a:r>
              <a:rPr lang="en-US" sz="1400" dirty="0" err="1">
                <a:solidFill>
                  <a:srgbClr val="C00000"/>
                </a:solidFill>
                <a:latin typeface="Calibri" panose="020F0502020204030204" pitchFamily="34" charset="0"/>
                <a:cs typeface="Calibri" panose="020F0502020204030204" pitchFamily="34" charset="0"/>
              </a:rPr>
              <a:t>insourcings</a:t>
            </a:r>
            <a:r>
              <a:rPr lang="en-US" sz="1400" dirty="0">
                <a:solidFill>
                  <a:srgbClr val="C00000"/>
                </a:solidFill>
                <a:latin typeface="Calibri" panose="020F0502020204030204" pitchFamily="34" charset="0"/>
                <a:cs typeface="Calibri" panose="020F0502020204030204" pitchFamily="34" charset="0"/>
              </a:rPr>
              <a:t>, LS3 shift cost</a:t>
            </a:r>
            <a:endParaRPr lang="en-GB" sz="1400" dirty="0">
              <a:solidFill>
                <a:srgbClr val="C00000"/>
              </a:solidFill>
              <a:latin typeface="Calibri" panose="020F0502020204030204" pitchFamily="34" charset="0"/>
              <a:cs typeface="Calibri" panose="020F0502020204030204" pitchFamily="34" charset="0"/>
            </a:endParaRPr>
          </a:p>
        </p:txBody>
      </p:sp>
      <p:cxnSp>
        <p:nvCxnSpPr>
          <p:cNvPr id="34" name="Straight Connector 33">
            <a:extLst>
              <a:ext uri="{FF2B5EF4-FFF2-40B4-BE49-F238E27FC236}">
                <a16:creationId xmlns:a16="http://schemas.microsoft.com/office/drawing/2014/main" id="{60332C92-CF36-ECEE-A574-F8E701608F9C}"/>
              </a:ext>
            </a:extLst>
          </p:cNvPr>
          <p:cNvCxnSpPr>
            <a:cxnSpLocks/>
          </p:cNvCxnSpPr>
          <p:nvPr/>
        </p:nvCxnSpPr>
        <p:spPr>
          <a:xfrm flipH="1" flipV="1">
            <a:off x="9037908" y="1170847"/>
            <a:ext cx="392055" cy="115764"/>
          </a:xfrm>
          <a:prstGeom prst="line">
            <a:avLst/>
          </a:prstGeom>
          <a:ln w="38100">
            <a:headEnd type="none" w="med" len="med"/>
            <a:tailEnd type="none" w="med" len="med"/>
          </a:ln>
        </p:spPr>
        <p:style>
          <a:lnRef idx="1">
            <a:schemeClr val="accent2"/>
          </a:lnRef>
          <a:fillRef idx="0">
            <a:schemeClr val="accent2"/>
          </a:fillRef>
          <a:effectRef idx="0">
            <a:schemeClr val="accent2"/>
          </a:effectRef>
          <a:fontRef idx="minor">
            <a:schemeClr val="tx1"/>
          </a:fontRef>
        </p:style>
      </p:cxnSp>
      <p:graphicFrame>
        <p:nvGraphicFramePr>
          <p:cNvPr id="37" name="Table 6">
            <a:extLst>
              <a:ext uri="{FF2B5EF4-FFF2-40B4-BE49-F238E27FC236}">
                <a16:creationId xmlns:a16="http://schemas.microsoft.com/office/drawing/2014/main" id="{82C440E9-45B2-F424-2623-30CC03D69D97}"/>
              </a:ext>
            </a:extLst>
          </p:cNvPr>
          <p:cNvGraphicFramePr>
            <a:graphicFrameLocks noGrp="1"/>
          </p:cNvGraphicFramePr>
          <p:nvPr/>
        </p:nvGraphicFramePr>
        <p:xfrm>
          <a:off x="8900269" y="1760219"/>
          <a:ext cx="3113781" cy="3337560"/>
        </p:xfrm>
        <a:graphic>
          <a:graphicData uri="http://schemas.openxmlformats.org/drawingml/2006/table">
            <a:tbl>
              <a:tblPr firstRow="1" bandRow="1">
                <a:tableStyleId>{85BE263C-DBD7-4A20-BB59-AAB30ACAA65A}</a:tableStyleId>
              </a:tblPr>
              <a:tblGrid>
                <a:gridCol w="751243">
                  <a:extLst>
                    <a:ext uri="{9D8B030D-6E8A-4147-A177-3AD203B41FA5}">
                      <a16:colId xmlns:a16="http://schemas.microsoft.com/office/drawing/2014/main" val="1817544256"/>
                    </a:ext>
                  </a:extLst>
                </a:gridCol>
                <a:gridCol w="1097280">
                  <a:extLst>
                    <a:ext uri="{9D8B030D-6E8A-4147-A177-3AD203B41FA5}">
                      <a16:colId xmlns:a16="http://schemas.microsoft.com/office/drawing/2014/main" val="4259002956"/>
                    </a:ext>
                  </a:extLst>
                </a:gridCol>
                <a:gridCol w="1265258">
                  <a:extLst>
                    <a:ext uri="{9D8B030D-6E8A-4147-A177-3AD203B41FA5}">
                      <a16:colId xmlns:a16="http://schemas.microsoft.com/office/drawing/2014/main" val="3207190539"/>
                    </a:ext>
                  </a:extLst>
                </a:gridCol>
              </a:tblGrid>
              <a:tr h="370840">
                <a:tc>
                  <a:txBody>
                    <a:bodyPr/>
                    <a:lstStyle/>
                    <a:p>
                      <a:r>
                        <a:rPr lang="en-US" dirty="0"/>
                        <a:t>CSR</a:t>
                      </a:r>
                      <a:endParaRPr lang="en-GB" dirty="0"/>
                    </a:p>
                  </a:txBody>
                  <a:tcPr/>
                </a:tc>
                <a:tc>
                  <a:txBody>
                    <a:bodyPr/>
                    <a:lstStyle/>
                    <a:p>
                      <a:r>
                        <a:rPr lang="en-US" b="1" dirty="0"/>
                        <a:t>MCHF</a:t>
                      </a:r>
                      <a:endParaRPr lang="en-GB" b="1" dirty="0"/>
                    </a:p>
                  </a:txBody>
                  <a:tcPr/>
                </a:tc>
                <a:tc>
                  <a:txBody>
                    <a:bodyPr/>
                    <a:lstStyle/>
                    <a:p>
                      <a:r>
                        <a:rPr lang="en-US" sz="1800" dirty="0">
                          <a:latin typeface="Calibri" panose="020F0502020204030204" pitchFamily="34" charset="0"/>
                          <a:cs typeface="Calibri" panose="020F0502020204030204" pitchFamily="34" charset="0"/>
                        </a:rPr>
                        <a:t>Delta</a:t>
                      </a:r>
                      <a:endParaRPr lang="en-GB" sz="1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982533584"/>
                  </a:ext>
                </a:extLst>
              </a:tr>
              <a:tr h="370840">
                <a:tc>
                  <a:txBody>
                    <a:bodyPr/>
                    <a:lstStyle/>
                    <a:p>
                      <a:r>
                        <a:rPr lang="en-US" sz="1600" dirty="0">
                          <a:latin typeface="Calibri" panose="020F0502020204030204" pitchFamily="34" charset="0"/>
                          <a:cs typeface="Calibri" panose="020F0502020204030204" pitchFamily="34" charset="0"/>
                        </a:rPr>
                        <a:t>2015</a:t>
                      </a:r>
                      <a:endParaRPr lang="en-GB" sz="1600" dirty="0">
                        <a:latin typeface="Calibri" panose="020F0502020204030204" pitchFamily="34" charset="0"/>
                        <a:cs typeface="Calibri" panose="020F0502020204030204" pitchFamily="34" charset="0"/>
                      </a:endParaRPr>
                    </a:p>
                  </a:txBody>
                  <a:tcPr/>
                </a:tc>
                <a:tc>
                  <a:txBody>
                    <a:bodyPr/>
                    <a:lstStyle/>
                    <a:p>
                      <a:pPr marL="0" algn="r" defTabSz="457200" rtl="0" eaLnBrk="1" latinLnBrk="0" hangingPunct="1"/>
                      <a:r>
                        <a:rPr lang="en-US" sz="1600" b="1" kern="1200" dirty="0">
                          <a:solidFill>
                            <a:srgbClr val="0033CC"/>
                          </a:solidFill>
                          <a:latin typeface="Calibri" panose="020F0502020204030204" pitchFamily="34" charset="0"/>
                          <a:ea typeface="+mn-ea"/>
                          <a:cs typeface="Calibri" panose="020F0502020204030204" pitchFamily="34" charset="0"/>
                        </a:rPr>
                        <a:t>1033</a:t>
                      </a:r>
                      <a:endParaRPr lang="en-GB" sz="1600" b="1" kern="1200" dirty="0">
                        <a:solidFill>
                          <a:srgbClr val="0033CC"/>
                        </a:solidFill>
                        <a:latin typeface="Calibri" panose="020F0502020204030204" pitchFamily="34" charset="0"/>
                        <a:ea typeface="+mn-ea"/>
                        <a:cs typeface="Calibri" panose="020F0502020204030204" pitchFamily="34" charset="0"/>
                      </a:endParaRPr>
                    </a:p>
                  </a:txBody>
                  <a:tcPr/>
                </a:tc>
                <a:tc>
                  <a:txBody>
                    <a:bodyPr/>
                    <a:lstStyle/>
                    <a:p>
                      <a:pPr algn="r"/>
                      <a:endParaRPr lang="en-GB" sz="1600" b="1" dirty="0">
                        <a:solidFill>
                          <a:srgbClr val="C00000"/>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923942846"/>
                  </a:ext>
                </a:extLst>
              </a:tr>
              <a:tr h="370840">
                <a:tc>
                  <a:txBody>
                    <a:bodyPr/>
                    <a:lstStyle/>
                    <a:p>
                      <a:r>
                        <a:rPr lang="en-US" sz="1600" dirty="0">
                          <a:latin typeface="Calibri" panose="020F0502020204030204" pitchFamily="34" charset="0"/>
                          <a:cs typeface="Calibri" panose="020F0502020204030204" pitchFamily="34" charset="0"/>
                        </a:rPr>
                        <a:t>2018</a:t>
                      </a:r>
                      <a:endParaRPr lang="en-GB" sz="1600" dirty="0">
                        <a:latin typeface="Calibri" panose="020F0502020204030204" pitchFamily="34" charset="0"/>
                        <a:cs typeface="Calibri" panose="020F0502020204030204" pitchFamily="34" charset="0"/>
                      </a:endParaRPr>
                    </a:p>
                  </a:txBody>
                  <a:tcPr/>
                </a:tc>
                <a:tc>
                  <a:txBody>
                    <a:bodyPr/>
                    <a:lstStyle/>
                    <a:p>
                      <a:pPr marL="0" algn="r" defTabSz="457200" rtl="0" eaLnBrk="1" latinLnBrk="0" hangingPunct="1"/>
                      <a:r>
                        <a:rPr lang="en-US" sz="1600" b="1" kern="1200" dirty="0">
                          <a:solidFill>
                            <a:srgbClr val="0033CC"/>
                          </a:solidFill>
                          <a:latin typeface="Calibri" panose="020F0502020204030204" pitchFamily="34" charset="0"/>
                          <a:ea typeface="+mn-ea"/>
                          <a:cs typeface="Calibri" panose="020F0502020204030204" pitchFamily="34" charset="0"/>
                        </a:rPr>
                        <a:t>1041</a:t>
                      </a:r>
                      <a:endParaRPr lang="en-GB" sz="1600" b="1" kern="1200" dirty="0">
                        <a:solidFill>
                          <a:srgbClr val="0033CC"/>
                        </a:solidFill>
                        <a:latin typeface="Calibri" panose="020F0502020204030204" pitchFamily="34" charset="0"/>
                        <a:ea typeface="+mn-ea"/>
                        <a:cs typeface="Calibri" panose="020F0502020204030204" pitchFamily="34" charset="0"/>
                      </a:endParaRPr>
                    </a:p>
                  </a:txBody>
                  <a:tcPr/>
                </a:tc>
                <a:tc>
                  <a:txBody>
                    <a:bodyPr/>
                    <a:lstStyle/>
                    <a:p>
                      <a:pPr algn="r"/>
                      <a:r>
                        <a:rPr lang="en-GB" sz="1600" b="1" kern="1200" dirty="0">
                          <a:solidFill>
                            <a:srgbClr val="0033CC"/>
                          </a:solidFill>
                          <a:latin typeface="Calibri" panose="020F0502020204030204" pitchFamily="34" charset="0"/>
                          <a:ea typeface="+mn-ea"/>
                          <a:cs typeface="Calibri" panose="020F0502020204030204" pitchFamily="34" charset="0"/>
                        </a:rPr>
                        <a:t>+0.9%</a:t>
                      </a:r>
                    </a:p>
                  </a:txBody>
                  <a:tcPr/>
                </a:tc>
                <a:extLst>
                  <a:ext uri="{0D108BD9-81ED-4DB2-BD59-A6C34878D82A}">
                    <a16:rowId xmlns:a16="http://schemas.microsoft.com/office/drawing/2014/main" val="1158029764"/>
                  </a:ext>
                </a:extLst>
              </a:tr>
              <a:tr h="370840">
                <a:tc>
                  <a:txBody>
                    <a:bodyPr/>
                    <a:lstStyle/>
                    <a:p>
                      <a:r>
                        <a:rPr lang="en-US" sz="1600" dirty="0">
                          <a:latin typeface="Calibri" panose="020F0502020204030204" pitchFamily="34" charset="0"/>
                          <a:cs typeface="Calibri" panose="020F0502020204030204" pitchFamily="34" charset="0"/>
                        </a:rPr>
                        <a:t>2019</a:t>
                      </a:r>
                      <a:endParaRPr lang="en-GB" sz="1600" dirty="0">
                        <a:latin typeface="Calibri" panose="020F0502020204030204" pitchFamily="34" charset="0"/>
                        <a:cs typeface="Calibri" panose="020F0502020204030204" pitchFamily="34" charset="0"/>
                      </a:endParaRPr>
                    </a:p>
                  </a:txBody>
                  <a:tcPr/>
                </a:tc>
                <a:tc>
                  <a:txBody>
                    <a:bodyPr/>
                    <a:lstStyle/>
                    <a:p>
                      <a:pPr marL="0" algn="r" defTabSz="457200" rtl="0" eaLnBrk="1" latinLnBrk="0" hangingPunct="1"/>
                      <a:r>
                        <a:rPr lang="en-US" sz="1600" b="1" kern="1200" dirty="0">
                          <a:solidFill>
                            <a:srgbClr val="0033CC"/>
                          </a:solidFill>
                          <a:latin typeface="Calibri" panose="020F0502020204030204" pitchFamily="34" charset="0"/>
                          <a:ea typeface="+mn-ea"/>
                          <a:cs typeface="Calibri" panose="020F0502020204030204" pitchFamily="34" charset="0"/>
                        </a:rPr>
                        <a:t>1088</a:t>
                      </a:r>
                      <a:endParaRPr lang="en-GB" sz="1600" b="1" kern="1200" dirty="0">
                        <a:solidFill>
                          <a:srgbClr val="0033CC"/>
                        </a:solidFill>
                        <a:latin typeface="Calibri" panose="020F0502020204030204" pitchFamily="34" charset="0"/>
                        <a:ea typeface="+mn-ea"/>
                        <a:cs typeface="Calibri" panose="020F0502020204030204" pitchFamily="34" charset="0"/>
                      </a:endParaRPr>
                    </a:p>
                  </a:txBody>
                  <a:tcPr anchor="b"/>
                </a:tc>
                <a:tc>
                  <a:txBody>
                    <a:bodyPr/>
                    <a:lstStyle/>
                    <a:p>
                      <a:pPr algn="r"/>
                      <a:r>
                        <a:rPr lang="en-GB" sz="1600" b="1" kern="1200" dirty="0">
                          <a:solidFill>
                            <a:srgbClr val="0033CC"/>
                          </a:solidFill>
                          <a:latin typeface="Calibri" panose="020F0502020204030204" pitchFamily="34" charset="0"/>
                          <a:ea typeface="+mn-ea"/>
                          <a:cs typeface="Calibri" panose="020F0502020204030204" pitchFamily="34" charset="0"/>
                        </a:rPr>
                        <a:t>+4.5%</a:t>
                      </a:r>
                    </a:p>
                  </a:txBody>
                  <a:tcPr anchor="b"/>
                </a:tc>
                <a:extLst>
                  <a:ext uri="{0D108BD9-81ED-4DB2-BD59-A6C34878D82A}">
                    <a16:rowId xmlns:a16="http://schemas.microsoft.com/office/drawing/2014/main" val="2440094256"/>
                  </a:ext>
                </a:extLst>
              </a:tr>
              <a:tr h="370840">
                <a:tc>
                  <a:txBody>
                    <a:bodyPr/>
                    <a:lstStyle/>
                    <a:p>
                      <a:r>
                        <a:rPr lang="en-US" sz="1600" dirty="0">
                          <a:latin typeface="Calibri" panose="020F0502020204030204" pitchFamily="34" charset="0"/>
                          <a:cs typeface="Calibri" panose="020F0502020204030204" pitchFamily="34" charset="0"/>
                        </a:rPr>
                        <a:t>2021</a:t>
                      </a:r>
                      <a:endParaRPr lang="en-GB" sz="1600" dirty="0">
                        <a:latin typeface="Calibri" panose="020F0502020204030204" pitchFamily="34" charset="0"/>
                        <a:cs typeface="Calibri" panose="020F0502020204030204" pitchFamily="34" charset="0"/>
                      </a:endParaRPr>
                    </a:p>
                  </a:txBody>
                  <a:tcPr/>
                </a:tc>
                <a:tc>
                  <a:txBody>
                    <a:bodyPr/>
                    <a:lstStyle/>
                    <a:p>
                      <a:pPr marL="0" algn="r" defTabSz="457200" rtl="0" eaLnBrk="1" latinLnBrk="0" hangingPunct="1"/>
                      <a:r>
                        <a:rPr lang="en-US" sz="1600" b="1" kern="1200" dirty="0">
                          <a:solidFill>
                            <a:srgbClr val="0033CC"/>
                          </a:solidFill>
                          <a:latin typeface="Calibri" panose="020F0502020204030204" pitchFamily="34" charset="0"/>
                          <a:ea typeface="+mn-ea"/>
                          <a:cs typeface="Calibri" panose="020F0502020204030204" pitchFamily="34" charset="0"/>
                        </a:rPr>
                        <a:t>1102</a:t>
                      </a:r>
                      <a:endParaRPr lang="en-GB" sz="1600" b="1" kern="1200" dirty="0">
                        <a:solidFill>
                          <a:srgbClr val="0033CC"/>
                        </a:solidFill>
                        <a:latin typeface="Calibri" panose="020F0502020204030204" pitchFamily="34" charset="0"/>
                        <a:ea typeface="+mn-ea"/>
                        <a:cs typeface="Calibri" panose="020F0502020204030204" pitchFamily="34" charset="0"/>
                      </a:endParaRPr>
                    </a:p>
                  </a:txBody>
                  <a:tcPr/>
                </a:tc>
                <a:tc>
                  <a:txBody>
                    <a:bodyPr/>
                    <a:lstStyle/>
                    <a:p>
                      <a:pPr algn="r"/>
                      <a:r>
                        <a:rPr lang="en-GB" sz="1600" b="1" kern="1200" dirty="0">
                          <a:solidFill>
                            <a:srgbClr val="0033CC"/>
                          </a:solidFill>
                          <a:latin typeface="Calibri" panose="020F0502020204030204" pitchFamily="34" charset="0"/>
                          <a:ea typeface="+mn-ea"/>
                          <a:cs typeface="Calibri" panose="020F0502020204030204" pitchFamily="34" charset="0"/>
                        </a:rPr>
                        <a:t>+1.3%</a:t>
                      </a:r>
                    </a:p>
                  </a:txBody>
                  <a:tcPr/>
                </a:tc>
                <a:extLst>
                  <a:ext uri="{0D108BD9-81ED-4DB2-BD59-A6C34878D82A}">
                    <a16:rowId xmlns:a16="http://schemas.microsoft.com/office/drawing/2014/main" val="2775574899"/>
                  </a:ext>
                </a:extLst>
              </a:tr>
              <a:tr h="370840">
                <a:tc>
                  <a:txBody>
                    <a:bodyPr/>
                    <a:lstStyle/>
                    <a:p>
                      <a:r>
                        <a:rPr lang="en-US" sz="1600" dirty="0">
                          <a:latin typeface="Calibri" panose="020F0502020204030204" pitchFamily="34" charset="0"/>
                          <a:cs typeface="Calibri" panose="020F0502020204030204" pitchFamily="34" charset="0"/>
                        </a:rPr>
                        <a:t>2023</a:t>
                      </a:r>
                      <a:endParaRPr lang="en-GB" sz="1600" dirty="0">
                        <a:latin typeface="Calibri" panose="020F0502020204030204" pitchFamily="34" charset="0"/>
                        <a:cs typeface="Calibri" panose="020F0502020204030204" pitchFamily="34" charset="0"/>
                      </a:endParaRPr>
                    </a:p>
                  </a:txBody>
                  <a:tcPr/>
                </a:tc>
                <a:tc>
                  <a:txBody>
                    <a:bodyPr/>
                    <a:lstStyle/>
                    <a:p>
                      <a:pPr marL="0" algn="r" defTabSz="457200" rtl="0" eaLnBrk="1" latinLnBrk="0" hangingPunct="1"/>
                      <a:r>
                        <a:rPr lang="en-US" sz="1600" b="1" kern="1200" dirty="0">
                          <a:solidFill>
                            <a:srgbClr val="0033CC"/>
                          </a:solidFill>
                          <a:latin typeface="Calibri" panose="020F0502020204030204" pitchFamily="34" charset="0"/>
                          <a:ea typeface="+mn-ea"/>
                          <a:cs typeface="Calibri" panose="020F0502020204030204" pitchFamily="34" charset="0"/>
                        </a:rPr>
                        <a:t>1141</a:t>
                      </a:r>
                      <a:endParaRPr lang="en-GB" sz="1600" b="1" kern="1200" dirty="0">
                        <a:solidFill>
                          <a:srgbClr val="0033CC"/>
                        </a:solidFill>
                        <a:latin typeface="Calibri" panose="020F0502020204030204" pitchFamily="34" charset="0"/>
                        <a:ea typeface="+mn-ea"/>
                        <a:cs typeface="Calibri" panose="020F0502020204030204" pitchFamily="34" charset="0"/>
                      </a:endParaRPr>
                    </a:p>
                  </a:txBody>
                  <a:tcPr/>
                </a:tc>
                <a:tc>
                  <a:txBody>
                    <a:bodyPr/>
                    <a:lstStyle/>
                    <a:p>
                      <a:pPr algn="r"/>
                      <a:r>
                        <a:rPr lang="en-GB" sz="1600" b="1" kern="1200" dirty="0">
                          <a:solidFill>
                            <a:srgbClr val="0033CC"/>
                          </a:solidFill>
                          <a:latin typeface="Calibri" panose="020F0502020204030204" pitchFamily="34" charset="0"/>
                          <a:ea typeface="+mn-ea"/>
                          <a:cs typeface="Calibri" panose="020F0502020204030204" pitchFamily="34" charset="0"/>
                        </a:rPr>
                        <a:t>+3.4%</a:t>
                      </a:r>
                    </a:p>
                  </a:txBody>
                  <a:tcPr/>
                </a:tc>
                <a:extLst>
                  <a:ext uri="{0D108BD9-81ED-4DB2-BD59-A6C34878D82A}">
                    <a16:rowId xmlns:a16="http://schemas.microsoft.com/office/drawing/2014/main" val="2005869860"/>
                  </a:ext>
                </a:extLst>
              </a:tr>
              <a:tr h="370840">
                <a:tc>
                  <a:txBody>
                    <a:bodyPr/>
                    <a:lstStyle/>
                    <a:p>
                      <a:r>
                        <a:rPr lang="en-GB" sz="1600" dirty="0">
                          <a:latin typeface="Calibri" panose="020F0502020204030204" pitchFamily="34" charset="0"/>
                          <a:cs typeface="Calibri" panose="020F0502020204030204" pitchFamily="34" charset="0"/>
                        </a:rPr>
                        <a:t>2024</a:t>
                      </a:r>
                    </a:p>
                  </a:txBody>
                  <a:tcPr/>
                </a:tc>
                <a:tc>
                  <a:txBody>
                    <a:bodyPr/>
                    <a:lstStyle/>
                    <a:p>
                      <a:pPr marL="0" algn="r" defTabSz="457200" rtl="0" eaLnBrk="1" latinLnBrk="0" hangingPunct="1"/>
                      <a:r>
                        <a:rPr lang="en-GB" sz="1600" b="1" kern="1200" dirty="0">
                          <a:solidFill>
                            <a:srgbClr val="0033CC"/>
                          </a:solidFill>
                          <a:latin typeface="Calibri" panose="020F0502020204030204" pitchFamily="34" charset="0"/>
                          <a:ea typeface="+mn-ea"/>
                          <a:cs typeface="Calibri" panose="020F0502020204030204" pitchFamily="34" charset="0"/>
                        </a:rPr>
                        <a:t>1157</a:t>
                      </a:r>
                    </a:p>
                  </a:txBody>
                  <a:tcPr/>
                </a:tc>
                <a:tc>
                  <a:txBody>
                    <a:bodyPr/>
                    <a:lstStyle/>
                    <a:p>
                      <a:pPr algn="r"/>
                      <a:r>
                        <a:rPr lang="en-GB" sz="1600" b="1" kern="1200" dirty="0">
                          <a:solidFill>
                            <a:srgbClr val="0033CC"/>
                          </a:solidFill>
                          <a:latin typeface="Calibri" panose="020F0502020204030204" pitchFamily="34" charset="0"/>
                          <a:ea typeface="+mn-ea"/>
                          <a:cs typeface="Calibri" panose="020F0502020204030204" pitchFamily="34" charset="0"/>
                        </a:rPr>
                        <a:t>+1.4%</a:t>
                      </a:r>
                    </a:p>
                  </a:txBody>
                  <a:tcPr/>
                </a:tc>
                <a:extLst>
                  <a:ext uri="{0D108BD9-81ED-4DB2-BD59-A6C34878D82A}">
                    <a16:rowId xmlns:a16="http://schemas.microsoft.com/office/drawing/2014/main" val="3089400923"/>
                  </a:ext>
                </a:extLst>
              </a:tr>
              <a:tr h="370840">
                <a:tc>
                  <a:txBody>
                    <a:bodyPr/>
                    <a:lstStyle/>
                    <a:p>
                      <a:r>
                        <a:rPr lang="en-GB" sz="1600" dirty="0">
                          <a:latin typeface="Calibri" panose="020F0502020204030204" pitchFamily="34" charset="0"/>
                          <a:cs typeface="Calibri" panose="020F0502020204030204" pitchFamily="34" charset="0"/>
                        </a:rPr>
                        <a:t>2025</a:t>
                      </a:r>
                    </a:p>
                  </a:txBody>
                  <a:tcPr/>
                </a:tc>
                <a:tc>
                  <a:txBody>
                    <a:bodyPr/>
                    <a:lstStyle/>
                    <a:p>
                      <a:pPr marL="0" algn="r" defTabSz="457200" rtl="0" eaLnBrk="1" latinLnBrk="0" hangingPunct="1"/>
                      <a:r>
                        <a:rPr lang="en-GB" sz="1600" b="1" kern="1200" dirty="0">
                          <a:solidFill>
                            <a:srgbClr val="0033CC"/>
                          </a:solidFill>
                          <a:latin typeface="Calibri" panose="020F0502020204030204" pitchFamily="34" charset="0"/>
                          <a:ea typeface="+mn-ea"/>
                          <a:cs typeface="Calibri" panose="020F0502020204030204" pitchFamily="34" charset="0"/>
                        </a:rPr>
                        <a:t>1178</a:t>
                      </a:r>
                    </a:p>
                  </a:txBody>
                  <a:tcPr/>
                </a:tc>
                <a:tc>
                  <a:txBody>
                    <a:bodyPr/>
                    <a:lstStyle/>
                    <a:p>
                      <a:pPr algn="r"/>
                      <a:r>
                        <a:rPr lang="en-GB" sz="1600" b="1" kern="1200" dirty="0">
                          <a:solidFill>
                            <a:srgbClr val="0033CC"/>
                          </a:solidFill>
                          <a:latin typeface="Calibri" panose="020F0502020204030204" pitchFamily="34" charset="0"/>
                          <a:ea typeface="+mn-ea"/>
                          <a:cs typeface="Calibri" panose="020F0502020204030204" pitchFamily="34" charset="0"/>
                        </a:rPr>
                        <a:t>+1.8%</a:t>
                      </a:r>
                    </a:p>
                  </a:txBody>
                  <a:tcPr/>
                </a:tc>
                <a:extLst>
                  <a:ext uri="{0D108BD9-81ED-4DB2-BD59-A6C34878D82A}">
                    <a16:rowId xmlns:a16="http://schemas.microsoft.com/office/drawing/2014/main" val="761457320"/>
                  </a:ext>
                </a:extLst>
              </a:tr>
              <a:tr h="370840">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sz="1600" dirty="0">
                          <a:latin typeface="Calibri" panose="020F0502020204030204" pitchFamily="34" charset="0"/>
                          <a:cs typeface="Calibri" panose="020F0502020204030204" pitchFamily="34" charset="0"/>
                        </a:rPr>
                        <a:t>TOTAL</a:t>
                      </a:r>
                      <a:endParaRPr lang="en-GB" sz="1600" dirty="0">
                        <a:latin typeface="Calibri" panose="020F0502020204030204" pitchFamily="34" charset="0"/>
                        <a:cs typeface="Calibri" panose="020F0502020204030204" pitchFamily="34" charset="0"/>
                      </a:endParaRPr>
                    </a:p>
                  </a:txBody>
                  <a:tcPr/>
                </a:tc>
                <a:tc>
                  <a:txBody>
                    <a:bodyPr/>
                    <a:lstStyle/>
                    <a:p>
                      <a:pPr marL="0" algn="r" defTabSz="457200" rtl="0" eaLnBrk="1" latinLnBrk="0" hangingPunct="1"/>
                      <a:endParaRPr lang="en-GB" sz="1600" b="1" kern="1200" dirty="0">
                        <a:solidFill>
                          <a:srgbClr val="0033CC"/>
                        </a:solidFill>
                        <a:latin typeface="Calibri" panose="020F0502020204030204" pitchFamily="34" charset="0"/>
                        <a:ea typeface="+mn-ea"/>
                        <a:cs typeface="Calibri" panose="020F0502020204030204" pitchFamily="34" charset="0"/>
                      </a:endParaRPr>
                    </a:p>
                  </a:txBody>
                  <a:tcPr/>
                </a:tc>
                <a:tc>
                  <a:txBody>
                    <a:bodyPr/>
                    <a:lstStyle/>
                    <a:p>
                      <a:pPr algn="r"/>
                      <a:r>
                        <a:rPr lang="en-US" sz="1600" b="1" dirty="0">
                          <a:solidFill>
                            <a:srgbClr val="C00000"/>
                          </a:solidFill>
                          <a:latin typeface="Calibri" panose="020F0502020204030204" pitchFamily="34" charset="0"/>
                          <a:cs typeface="Calibri" panose="020F0502020204030204" pitchFamily="34" charset="0"/>
                        </a:rPr>
                        <a:t>+14%</a:t>
                      </a:r>
                      <a:endParaRPr lang="en-GB" sz="1600" b="1" dirty="0">
                        <a:solidFill>
                          <a:srgbClr val="C00000"/>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013364280"/>
                  </a:ext>
                </a:extLst>
              </a:tr>
            </a:tbl>
          </a:graphicData>
        </a:graphic>
      </p:graphicFrame>
    </p:spTree>
    <p:extLst>
      <p:ext uri="{BB962C8B-B14F-4D97-AF65-F5344CB8AC3E}">
        <p14:creationId xmlns:p14="http://schemas.microsoft.com/office/powerpoint/2010/main" val="14997351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0ED77967-FCFB-5377-0A97-0198815924D9}"/>
              </a:ext>
            </a:extLst>
          </p:cNvPr>
          <p:cNvGrpSpPr/>
          <p:nvPr/>
        </p:nvGrpSpPr>
        <p:grpSpPr>
          <a:xfrm>
            <a:off x="723826" y="908613"/>
            <a:ext cx="9019537" cy="5154987"/>
            <a:chOff x="942378" y="1618040"/>
            <a:chExt cx="7683329" cy="4391296"/>
          </a:xfrm>
        </p:grpSpPr>
        <p:pic>
          <p:nvPicPr>
            <p:cNvPr id="16" name="Picture 15" descr="A graph showing financial statements&#10;&#10;AI-generated content may be incorrect.">
              <a:extLst>
                <a:ext uri="{FF2B5EF4-FFF2-40B4-BE49-F238E27FC236}">
                  <a16:creationId xmlns:a16="http://schemas.microsoft.com/office/drawing/2014/main" id="{A5DBAF8A-C389-A957-9907-1B3ABEF486B1}"/>
                </a:ext>
              </a:extLst>
            </p:cNvPr>
            <p:cNvPicPr preferRelativeResize="0">
              <a:picLocks noChangeAspect="1"/>
            </p:cNvPicPr>
            <p:nvPr/>
          </p:nvPicPr>
          <p:blipFill>
            <a:blip r:embed="rId2"/>
            <a:srcRect t="4454" b="2073"/>
            <a:stretch/>
          </p:blipFill>
          <p:spPr>
            <a:xfrm>
              <a:off x="1654247" y="1618040"/>
              <a:ext cx="6971460" cy="4391296"/>
            </a:xfrm>
            <a:prstGeom prst="rect">
              <a:avLst/>
            </a:prstGeom>
          </p:spPr>
        </p:pic>
        <p:sp>
          <p:nvSpPr>
            <p:cNvPr id="18" name="TextBox 18">
              <a:extLst>
                <a:ext uri="{FF2B5EF4-FFF2-40B4-BE49-F238E27FC236}">
                  <a16:creationId xmlns:a16="http://schemas.microsoft.com/office/drawing/2014/main" id="{AA8CEA25-4703-2BD8-C05F-A7869FB9DDBD}"/>
                </a:ext>
              </a:extLst>
            </p:cNvPr>
            <p:cNvSpPr txBox="1">
              <a:spLocks noChangeArrowheads="1"/>
            </p:cNvSpPr>
            <p:nvPr/>
          </p:nvSpPr>
          <p:spPr bwMode="auto">
            <a:xfrm rot="16200000">
              <a:off x="11090" y="3040141"/>
              <a:ext cx="2465591" cy="603015"/>
            </a:xfrm>
            <a:prstGeom prst="rect">
              <a:avLst/>
            </a:prstGeom>
            <a:solidFill>
              <a:schemeClr val="bg1"/>
            </a:solidFill>
            <a:ln w="9525">
              <a:solidFill>
                <a:schemeClr val="tx2"/>
              </a:solidFill>
              <a:miter lim="800000"/>
              <a:headEnd/>
              <a:tailEnd/>
            </a:ln>
          </p:spPr>
          <p:txBody>
            <a:bodyPr wrap="none">
              <a:spAutoFit/>
            </a:bodyPr>
            <a:lstStyle/>
            <a:p>
              <a:r>
                <a:rPr lang="en-GB" sz="2000" dirty="0">
                  <a:solidFill>
                    <a:schemeClr val="tx2"/>
                  </a:solidFill>
                  <a:latin typeface="Calibri" panose="020F0502020204030204" pitchFamily="34" charset="0"/>
                  <a:ea typeface="Calibri" panose="020F0502020204030204" pitchFamily="34" charset="0"/>
                  <a:cs typeface="Calibri" panose="020F0502020204030204" pitchFamily="34" charset="0"/>
                </a:rPr>
                <a:t>Cumulative Budget Deficit</a:t>
              </a:r>
              <a:endParaRPr lang="en-US" altLang="en-US" sz="2000" dirty="0">
                <a:solidFill>
                  <a:schemeClr val="tx2"/>
                </a:solidFill>
                <a:latin typeface="Calibri" panose="020F0502020204030204" pitchFamily="34" charset="0"/>
                <a:ea typeface="Calibri" panose="020F0502020204030204" pitchFamily="34" charset="0"/>
                <a:cs typeface="Calibri" panose="020F0502020204030204" pitchFamily="34" charset="0"/>
              </a:endParaRPr>
            </a:p>
            <a:p>
              <a:pPr algn="ctr"/>
              <a:r>
                <a:rPr lang="en-US" altLang="en-US" sz="2000" dirty="0">
                  <a:solidFill>
                    <a:schemeClr val="tx2"/>
                  </a:solidFill>
                  <a:latin typeface="Calibri" panose="020F0502020204030204" pitchFamily="34" charset="0"/>
                  <a:ea typeface="Calibri" panose="020F0502020204030204" pitchFamily="34" charset="0"/>
                  <a:cs typeface="Calibri" panose="020F0502020204030204" pitchFamily="34" charset="0"/>
                </a:rPr>
                <a:t>[MCHF]</a:t>
              </a:r>
            </a:p>
          </p:txBody>
        </p:sp>
      </p:grpSp>
      <p:sp>
        <p:nvSpPr>
          <p:cNvPr id="2" name="Title 1">
            <a:extLst>
              <a:ext uri="{FF2B5EF4-FFF2-40B4-BE49-F238E27FC236}">
                <a16:creationId xmlns:a16="http://schemas.microsoft.com/office/drawing/2014/main" id="{59118B8D-BA6F-1CF8-077B-1A5B30241F1A}"/>
              </a:ext>
            </a:extLst>
          </p:cNvPr>
          <p:cNvSpPr>
            <a:spLocks noGrp="1"/>
          </p:cNvSpPr>
          <p:nvPr>
            <p:ph type="title"/>
          </p:nvPr>
        </p:nvSpPr>
        <p:spPr>
          <a:xfrm>
            <a:off x="1631504" y="71901"/>
            <a:ext cx="7729728" cy="836712"/>
          </a:xfrm>
          <a:noFill/>
        </p:spPr>
        <p:txBody>
          <a:bodyPr/>
          <a:lstStyle/>
          <a:p>
            <a:r>
              <a:rPr lang="en-GB" dirty="0"/>
              <a:t>Financing </a:t>
            </a:r>
            <a:r>
              <a:rPr lang="en-GB" dirty="0" err="1"/>
              <a:t>HiLumi</a:t>
            </a:r>
            <a:endParaRPr lang="en-GB" dirty="0"/>
          </a:p>
        </p:txBody>
      </p:sp>
      <p:sp>
        <p:nvSpPr>
          <p:cNvPr id="3" name="Footer Placeholder 2">
            <a:extLst>
              <a:ext uri="{FF2B5EF4-FFF2-40B4-BE49-F238E27FC236}">
                <a16:creationId xmlns:a16="http://schemas.microsoft.com/office/drawing/2014/main" id="{90D673CE-E089-A5E1-5164-563458C6EA60}"/>
              </a:ext>
            </a:extLst>
          </p:cNvPr>
          <p:cNvSpPr>
            <a:spLocks noGrp="1"/>
          </p:cNvSpPr>
          <p:nvPr>
            <p:ph type="ftr" sz="quarter" idx="11"/>
          </p:nvPr>
        </p:nvSpPr>
        <p:spPr/>
        <p:txBody>
          <a:bodyPr/>
          <a:lstStyle/>
          <a:p>
            <a:pPr defTabSz="457189"/>
            <a:r>
              <a:rPr lang="it-IT"/>
              <a:t>Lessons from HL-LHC for future projects - B. Di Girolamo</a:t>
            </a:r>
            <a:endParaRPr lang="en-GB"/>
          </a:p>
        </p:txBody>
      </p:sp>
      <p:sp>
        <p:nvSpPr>
          <p:cNvPr id="4" name="Slide Number Placeholder 3">
            <a:extLst>
              <a:ext uri="{FF2B5EF4-FFF2-40B4-BE49-F238E27FC236}">
                <a16:creationId xmlns:a16="http://schemas.microsoft.com/office/drawing/2014/main" id="{730A56D5-2CE7-0AE1-7634-9CE6BEB25632}"/>
              </a:ext>
            </a:extLst>
          </p:cNvPr>
          <p:cNvSpPr>
            <a:spLocks noGrp="1"/>
          </p:cNvSpPr>
          <p:nvPr>
            <p:ph type="sldNum" sz="quarter" idx="4"/>
          </p:nvPr>
        </p:nvSpPr>
        <p:spPr>
          <a:xfrm>
            <a:off x="11712624" y="6464853"/>
            <a:ext cx="365760" cy="365760"/>
          </a:xfrm>
          <a:prstGeom prst="ellipse">
            <a:avLst/>
          </a:prstGeom>
          <a:solidFill>
            <a:srgbClr val="1D1D1D">
              <a:alpha val="70000"/>
            </a:srgbClr>
          </a:solidFill>
        </p:spPr>
        <p:txBody>
          <a:bodyPr vert="horz" lIns="18288" tIns="45720" rIns="18288" bIns="45720" rtlCol="0" anchor="ctr">
            <a:noAutofit/>
          </a:bodyPr>
          <a:lstStyle>
            <a:defPPr>
              <a:defRPr lang="en-US"/>
            </a:defPPr>
            <a:lvl1pPr marL="0" algn="ctr" defTabSz="914400" rtl="0" eaLnBrk="1" latinLnBrk="0" hangingPunct="1">
              <a:defRPr sz="1400" kern="1200" spc="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189"/>
            <a:fld id="{BFDCA1C4-9514-7B4F-976F-D92F7E296653}" type="slidenum">
              <a:rPr lang="fr-FR" smtClean="0"/>
              <a:pPr defTabSz="457189"/>
              <a:t>41</a:t>
            </a:fld>
            <a:endParaRPr lang="fr-FR" dirty="0"/>
          </a:p>
        </p:txBody>
      </p:sp>
      <p:sp>
        <p:nvSpPr>
          <p:cNvPr id="7" name="Arrow: Left-Right 6">
            <a:extLst>
              <a:ext uri="{FF2B5EF4-FFF2-40B4-BE49-F238E27FC236}">
                <a16:creationId xmlns:a16="http://schemas.microsoft.com/office/drawing/2014/main" id="{C30EC094-BBFF-DF57-4227-FDCB5AF1C431}"/>
              </a:ext>
            </a:extLst>
          </p:cNvPr>
          <p:cNvSpPr/>
          <p:nvPr/>
        </p:nvSpPr>
        <p:spPr>
          <a:xfrm>
            <a:off x="2476113" y="1663417"/>
            <a:ext cx="2005880" cy="792088"/>
          </a:xfrm>
          <a:prstGeom prst="leftRightArrow">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ysClr val="windowText" lastClr="000000"/>
                </a:solidFill>
              </a:rPr>
              <a:t>LHC</a:t>
            </a:r>
            <a:endParaRPr lang="en-GB" sz="1600" dirty="0">
              <a:solidFill>
                <a:sysClr val="windowText" lastClr="000000"/>
              </a:solidFill>
            </a:endParaRPr>
          </a:p>
        </p:txBody>
      </p:sp>
      <p:sp>
        <p:nvSpPr>
          <p:cNvPr id="8" name="Arrow: Left-Right 7">
            <a:extLst>
              <a:ext uri="{FF2B5EF4-FFF2-40B4-BE49-F238E27FC236}">
                <a16:creationId xmlns:a16="http://schemas.microsoft.com/office/drawing/2014/main" id="{1E8D6288-9F78-B681-C78A-40CC04EEF3B7}"/>
              </a:ext>
            </a:extLst>
          </p:cNvPr>
          <p:cNvSpPr/>
          <p:nvPr/>
        </p:nvSpPr>
        <p:spPr>
          <a:xfrm>
            <a:off x="6960096" y="1663417"/>
            <a:ext cx="2266909" cy="792088"/>
          </a:xfrm>
          <a:prstGeom prst="leftRightArrow">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HL-LHC</a:t>
            </a:r>
            <a:endParaRPr lang="en-GB" dirty="0">
              <a:solidFill>
                <a:sysClr val="windowText" lastClr="000000"/>
              </a:solidFill>
            </a:endParaRPr>
          </a:p>
        </p:txBody>
      </p:sp>
      <p:sp>
        <p:nvSpPr>
          <p:cNvPr id="6" name="Rectangle 5">
            <a:extLst>
              <a:ext uri="{FF2B5EF4-FFF2-40B4-BE49-F238E27FC236}">
                <a16:creationId xmlns:a16="http://schemas.microsoft.com/office/drawing/2014/main" id="{8F08005C-3265-C60A-C9BC-D7DAB94C6546}"/>
              </a:ext>
            </a:extLst>
          </p:cNvPr>
          <p:cNvSpPr/>
          <p:nvPr/>
        </p:nvSpPr>
        <p:spPr>
          <a:xfrm>
            <a:off x="6598322" y="4379166"/>
            <a:ext cx="4746106" cy="144016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CERN works with constant annual contribution by its Member States.</a:t>
            </a:r>
          </a:p>
          <a:p>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To reabsorb the Cumulative Budget Deficit due to HL-LHC, no other major project may be financed before ~2032.</a:t>
            </a:r>
            <a:endParaRPr lang="en-GB" dirty="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19" name="Table 18">
            <a:extLst>
              <a:ext uri="{FF2B5EF4-FFF2-40B4-BE49-F238E27FC236}">
                <a16:creationId xmlns:a16="http://schemas.microsoft.com/office/drawing/2014/main" id="{026D07E3-6ABF-E7B3-FAF9-701CB43A83E3}"/>
              </a:ext>
            </a:extLst>
          </p:cNvPr>
          <p:cNvGraphicFramePr>
            <a:graphicFrameLocks noGrp="1"/>
          </p:cNvGraphicFramePr>
          <p:nvPr>
            <p:extLst>
              <p:ext uri="{D42A27DB-BD31-4B8C-83A1-F6EECF244321}">
                <p14:modId xmlns:p14="http://schemas.microsoft.com/office/powerpoint/2010/main" val="368514420"/>
              </p:ext>
            </p:extLst>
          </p:nvPr>
        </p:nvGraphicFramePr>
        <p:xfrm>
          <a:off x="2172392" y="1182912"/>
          <a:ext cx="7452000" cy="216000"/>
        </p:xfrm>
        <a:graphic>
          <a:graphicData uri="http://schemas.openxmlformats.org/drawingml/2006/table">
            <a:tbl>
              <a:tblPr firstRow="1" bandRow="1">
                <a:tableStyleId>{5C22544A-7EE6-4342-B048-85BDC9FD1C3A}</a:tableStyleId>
              </a:tblPr>
              <a:tblGrid>
                <a:gridCol w="414000">
                  <a:extLst>
                    <a:ext uri="{9D8B030D-6E8A-4147-A177-3AD203B41FA5}">
                      <a16:colId xmlns:a16="http://schemas.microsoft.com/office/drawing/2014/main" val="786230196"/>
                    </a:ext>
                  </a:extLst>
                </a:gridCol>
                <a:gridCol w="414000">
                  <a:extLst>
                    <a:ext uri="{9D8B030D-6E8A-4147-A177-3AD203B41FA5}">
                      <a16:colId xmlns:a16="http://schemas.microsoft.com/office/drawing/2014/main" val="3509336082"/>
                    </a:ext>
                  </a:extLst>
                </a:gridCol>
                <a:gridCol w="414000">
                  <a:extLst>
                    <a:ext uri="{9D8B030D-6E8A-4147-A177-3AD203B41FA5}">
                      <a16:colId xmlns:a16="http://schemas.microsoft.com/office/drawing/2014/main" val="2280427240"/>
                    </a:ext>
                  </a:extLst>
                </a:gridCol>
                <a:gridCol w="414000">
                  <a:extLst>
                    <a:ext uri="{9D8B030D-6E8A-4147-A177-3AD203B41FA5}">
                      <a16:colId xmlns:a16="http://schemas.microsoft.com/office/drawing/2014/main" val="2243033116"/>
                    </a:ext>
                  </a:extLst>
                </a:gridCol>
                <a:gridCol w="414000">
                  <a:extLst>
                    <a:ext uri="{9D8B030D-6E8A-4147-A177-3AD203B41FA5}">
                      <a16:colId xmlns:a16="http://schemas.microsoft.com/office/drawing/2014/main" val="3045004478"/>
                    </a:ext>
                  </a:extLst>
                </a:gridCol>
                <a:gridCol w="414000">
                  <a:extLst>
                    <a:ext uri="{9D8B030D-6E8A-4147-A177-3AD203B41FA5}">
                      <a16:colId xmlns:a16="http://schemas.microsoft.com/office/drawing/2014/main" val="3061030788"/>
                    </a:ext>
                  </a:extLst>
                </a:gridCol>
                <a:gridCol w="414000">
                  <a:extLst>
                    <a:ext uri="{9D8B030D-6E8A-4147-A177-3AD203B41FA5}">
                      <a16:colId xmlns:a16="http://schemas.microsoft.com/office/drawing/2014/main" val="3100018132"/>
                    </a:ext>
                  </a:extLst>
                </a:gridCol>
                <a:gridCol w="414000">
                  <a:extLst>
                    <a:ext uri="{9D8B030D-6E8A-4147-A177-3AD203B41FA5}">
                      <a16:colId xmlns:a16="http://schemas.microsoft.com/office/drawing/2014/main" val="3844660993"/>
                    </a:ext>
                  </a:extLst>
                </a:gridCol>
                <a:gridCol w="414000">
                  <a:extLst>
                    <a:ext uri="{9D8B030D-6E8A-4147-A177-3AD203B41FA5}">
                      <a16:colId xmlns:a16="http://schemas.microsoft.com/office/drawing/2014/main" val="1774840203"/>
                    </a:ext>
                  </a:extLst>
                </a:gridCol>
                <a:gridCol w="414000">
                  <a:extLst>
                    <a:ext uri="{9D8B030D-6E8A-4147-A177-3AD203B41FA5}">
                      <a16:colId xmlns:a16="http://schemas.microsoft.com/office/drawing/2014/main" val="1861934183"/>
                    </a:ext>
                  </a:extLst>
                </a:gridCol>
                <a:gridCol w="414000">
                  <a:extLst>
                    <a:ext uri="{9D8B030D-6E8A-4147-A177-3AD203B41FA5}">
                      <a16:colId xmlns:a16="http://schemas.microsoft.com/office/drawing/2014/main" val="1164292061"/>
                    </a:ext>
                  </a:extLst>
                </a:gridCol>
                <a:gridCol w="414000">
                  <a:extLst>
                    <a:ext uri="{9D8B030D-6E8A-4147-A177-3AD203B41FA5}">
                      <a16:colId xmlns:a16="http://schemas.microsoft.com/office/drawing/2014/main" val="2985621292"/>
                    </a:ext>
                  </a:extLst>
                </a:gridCol>
                <a:gridCol w="414000">
                  <a:extLst>
                    <a:ext uri="{9D8B030D-6E8A-4147-A177-3AD203B41FA5}">
                      <a16:colId xmlns:a16="http://schemas.microsoft.com/office/drawing/2014/main" val="152546289"/>
                    </a:ext>
                  </a:extLst>
                </a:gridCol>
                <a:gridCol w="414000">
                  <a:extLst>
                    <a:ext uri="{9D8B030D-6E8A-4147-A177-3AD203B41FA5}">
                      <a16:colId xmlns:a16="http://schemas.microsoft.com/office/drawing/2014/main" val="2020550751"/>
                    </a:ext>
                  </a:extLst>
                </a:gridCol>
                <a:gridCol w="414000">
                  <a:extLst>
                    <a:ext uri="{9D8B030D-6E8A-4147-A177-3AD203B41FA5}">
                      <a16:colId xmlns:a16="http://schemas.microsoft.com/office/drawing/2014/main" val="1831148870"/>
                    </a:ext>
                  </a:extLst>
                </a:gridCol>
                <a:gridCol w="414000">
                  <a:extLst>
                    <a:ext uri="{9D8B030D-6E8A-4147-A177-3AD203B41FA5}">
                      <a16:colId xmlns:a16="http://schemas.microsoft.com/office/drawing/2014/main" val="3086816136"/>
                    </a:ext>
                  </a:extLst>
                </a:gridCol>
                <a:gridCol w="414000">
                  <a:extLst>
                    <a:ext uri="{9D8B030D-6E8A-4147-A177-3AD203B41FA5}">
                      <a16:colId xmlns:a16="http://schemas.microsoft.com/office/drawing/2014/main" val="3850114431"/>
                    </a:ext>
                  </a:extLst>
                </a:gridCol>
                <a:gridCol w="414000">
                  <a:extLst>
                    <a:ext uri="{9D8B030D-6E8A-4147-A177-3AD203B41FA5}">
                      <a16:colId xmlns:a16="http://schemas.microsoft.com/office/drawing/2014/main" val="118786594"/>
                    </a:ext>
                  </a:extLst>
                </a:gridCol>
              </a:tblGrid>
              <a:tr h="216000">
                <a:tc>
                  <a:txBody>
                    <a:bodyPr/>
                    <a:lstStyle/>
                    <a:p>
                      <a:r>
                        <a:rPr lang="en-GB" sz="800" b="0" dirty="0"/>
                        <a:t>2000</a:t>
                      </a:r>
                    </a:p>
                  </a:txBody>
                  <a:tcPr/>
                </a:tc>
                <a:tc>
                  <a:txBody>
                    <a:bodyPr/>
                    <a:lstStyle/>
                    <a:p>
                      <a:r>
                        <a:rPr lang="en-GB" sz="800" b="0" dirty="0"/>
                        <a:t>2002</a:t>
                      </a:r>
                    </a:p>
                  </a:txBody>
                  <a:tcPr/>
                </a:tc>
                <a:tc>
                  <a:txBody>
                    <a:bodyPr/>
                    <a:lstStyle/>
                    <a:p>
                      <a:r>
                        <a:rPr lang="en-GB" sz="800" b="0" dirty="0"/>
                        <a:t>2004</a:t>
                      </a:r>
                    </a:p>
                  </a:txBody>
                  <a:tcPr/>
                </a:tc>
                <a:tc>
                  <a:txBody>
                    <a:bodyPr/>
                    <a:lstStyle/>
                    <a:p>
                      <a:r>
                        <a:rPr lang="en-GB" sz="700" b="0" dirty="0"/>
                        <a:t>2006</a:t>
                      </a:r>
                    </a:p>
                  </a:txBody>
                  <a:tcPr/>
                </a:tc>
                <a:tc>
                  <a:txBody>
                    <a:bodyPr/>
                    <a:lstStyle/>
                    <a:p>
                      <a:r>
                        <a:rPr lang="en-GB" sz="800" b="0" dirty="0"/>
                        <a:t>2008</a:t>
                      </a:r>
                    </a:p>
                  </a:txBody>
                  <a:tcPr/>
                </a:tc>
                <a:tc>
                  <a:txBody>
                    <a:bodyPr/>
                    <a:lstStyle/>
                    <a:p>
                      <a:r>
                        <a:rPr lang="en-GB" sz="800" b="0" dirty="0"/>
                        <a:t>2010</a:t>
                      </a:r>
                    </a:p>
                  </a:txBody>
                  <a:tcPr/>
                </a:tc>
                <a:tc>
                  <a:txBody>
                    <a:bodyPr/>
                    <a:lstStyle/>
                    <a:p>
                      <a:r>
                        <a:rPr lang="en-GB" sz="800" b="0" dirty="0"/>
                        <a:t>2012</a:t>
                      </a:r>
                    </a:p>
                  </a:txBody>
                  <a:tcPr/>
                </a:tc>
                <a:tc>
                  <a:txBody>
                    <a:bodyPr/>
                    <a:lstStyle/>
                    <a:p>
                      <a:r>
                        <a:rPr lang="en-GB" sz="800" b="0" dirty="0"/>
                        <a:t>2014</a:t>
                      </a:r>
                    </a:p>
                  </a:txBody>
                  <a:tcPr/>
                </a:tc>
                <a:tc>
                  <a:txBody>
                    <a:bodyPr/>
                    <a:lstStyle/>
                    <a:p>
                      <a:r>
                        <a:rPr lang="en-GB" sz="800" b="0" dirty="0"/>
                        <a:t>2016</a:t>
                      </a:r>
                    </a:p>
                  </a:txBody>
                  <a:tcPr/>
                </a:tc>
                <a:tc>
                  <a:txBody>
                    <a:bodyPr/>
                    <a:lstStyle/>
                    <a:p>
                      <a:r>
                        <a:rPr lang="en-GB" sz="800" b="0" dirty="0"/>
                        <a:t>2018</a:t>
                      </a:r>
                    </a:p>
                  </a:txBody>
                  <a:tcPr/>
                </a:tc>
                <a:tc>
                  <a:txBody>
                    <a:bodyPr/>
                    <a:lstStyle/>
                    <a:p>
                      <a:r>
                        <a:rPr lang="en-GB" sz="800" b="0" dirty="0"/>
                        <a:t>2020</a:t>
                      </a:r>
                    </a:p>
                  </a:txBody>
                  <a:tcPr/>
                </a:tc>
                <a:tc>
                  <a:txBody>
                    <a:bodyPr/>
                    <a:lstStyle/>
                    <a:p>
                      <a:r>
                        <a:rPr lang="en-GB" sz="800" b="0" dirty="0"/>
                        <a:t>2022</a:t>
                      </a:r>
                    </a:p>
                  </a:txBody>
                  <a:tcPr/>
                </a:tc>
                <a:tc>
                  <a:txBody>
                    <a:bodyPr/>
                    <a:lstStyle/>
                    <a:p>
                      <a:r>
                        <a:rPr lang="en-GB" sz="800" b="0" dirty="0"/>
                        <a:t>2024</a:t>
                      </a:r>
                    </a:p>
                  </a:txBody>
                  <a:tcPr/>
                </a:tc>
                <a:tc>
                  <a:txBody>
                    <a:bodyPr/>
                    <a:lstStyle/>
                    <a:p>
                      <a:r>
                        <a:rPr lang="en-GB" sz="800" b="0" dirty="0"/>
                        <a:t>2026</a:t>
                      </a:r>
                    </a:p>
                  </a:txBody>
                  <a:tcPr/>
                </a:tc>
                <a:tc>
                  <a:txBody>
                    <a:bodyPr/>
                    <a:lstStyle/>
                    <a:p>
                      <a:r>
                        <a:rPr lang="en-GB" sz="800" b="0" dirty="0"/>
                        <a:t>2028</a:t>
                      </a:r>
                    </a:p>
                  </a:txBody>
                  <a:tcPr/>
                </a:tc>
                <a:tc>
                  <a:txBody>
                    <a:bodyPr/>
                    <a:lstStyle/>
                    <a:p>
                      <a:r>
                        <a:rPr lang="en-GB" sz="800" b="0" dirty="0"/>
                        <a:t>2030</a:t>
                      </a:r>
                    </a:p>
                  </a:txBody>
                  <a:tcPr/>
                </a:tc>
                <a:tc>
                  <a:txBody>
                    <a:bodyPr/>
                    <a:lstStyle/>
                    <a:p>
                      <a:r>
                        <a:rPr lang="en-GB" sz="800" b="0" dirty="0"/>
                        <a:t>2032</a:t>
                      </a:r>
                    </a:p>
                  </a:txBody>
                  <a:tcPr/>
                </a:tc>
                <a:tc>
                  <a:txBody>
                    <a:bodyPr/>
                    <a:lstStyle/>
                    <a:p>
                      <a:r>
                        <a:rPr lang="en-GB" sz="800" b="0" dirty="0"/>
                        <a:t>2034</a:t>
                      </a:r>
                    </a:p>
                  </a:txBody>
                  <a:tcPr/>
                </a:tc>
                <a:extLst>
                  <a:ext uri="{0D108BD9-81ED-4DB2-BD59-A6C34878D82A}">
                    <a16:rowId xmlns:a16="http://schemas.microsoft.com/office/drawing/2014/main" val="173334372"/>
                  </a:ext>
                </a:extLst>
              </a:tr>
            </a:tbl>
          </a:graphicData>
        </a:graphic>
      </p:graphicFrame>
    </p:spTree>
    <p:extLst>
      <p:ext uri="{BB962C8B-B14F-4D97-AF65-F5344CB8AC3E}">
        <p14:creationId xmlns:p14="http://schemas.microsoft.com/office/powerpoint/2010/main" val="15999787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A7B0F-44C0-FDB4-4941-AFD12378E7B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4824FAE-9993-2B9A-8051-FEDDEC16B5F2}"/>
              </a:ext>
            </a:extLst>
          </p:cNvPr>
          <p:cNvSpPr>
            <a:spLocks noGrp="1"/>
          </p:cNvSpPr>
          <p:nvPr>
            <p:ph type="title"/>
          </p:nvPr>
        </p:nvSpPr>
        <p:spPr>
          <a:xfrm>
            <a:off x="1631504" y="2808312"/>
            <a:ext cx="10014832" cy="836712"/>
          </a:xfrm>
        </p:spPr>
        <p:txBody>
          <a:bodyPr>
            <a:normAutofit/>
          </a:bodyPr>
          <a:lstStyle/>
          <a:p>
            <a:pPr algn="l"/>
            <a:r>
              <a:rPr lang="en-US" dirty="0"/>
              <a:t>PROJECT MANAGEMENT</a:t>
            </a:r>
            <a:endParaRPr lang="en-GB" dirty="0"/>
          </a:p>
        </p:txBody>
      </p:sp>
      <p:sp>
        <p:nvSpPr>
          <p:cNvPr id="5" name="Footer Placeholder 4">
            <a:extLst>
              <a:ext uri="{FF2B5EF4-FFF2-40B4-BE49-F238E27FC236}">
                <a16:creationId xmlns:a16="http://schemas.microsoft.com/office/drawing/2014/main" id="{5C19B39F-3556-2DC8-FF78-B11055E073FE}"/>
              </a:ext>
            </a:extLst>
          </p:cNvPr>
          <p:cNvSpPr>
            <a:spLocks noGrp="1"/>
          </p:cNvSpPr>
          <p:nvPr>
            <p:ph type="ftr" sz="quarter" idx="11"/>
          </p:nvPr>
        </p:nvSpPr>
        <p:spPr/>
        <p:txBody>
          <a:bodyPr/>
          <a:lstStyle/>
          <a:p>
            <a:pPr defTabSz="457189"/>
            <a:r>
              <a:rPr lang="it-IT"/>
              <a:t>Lessons from HL-LHC for future projects - B. Di Girolamo</a:t>
            </a:r>
            <a:endParaRPr lang="en-GB" dirty="0"/>
          </a:p>
        </p:txBody>
      </p:sp>
      <p:sp>
        <p:nvSpPr>
          <p:cNvPr id="6" name="Slide Number Placeholder 5">
            <a:extLst>
              <a:ext uri="{FF2B5EF4-FFF2-40B4-BE49-F238E27FC236}">
                <a16:creationId xmlns:a16="http://schemas.microsoft.com/office/drawing/2014/main" id="{12718C4A-8B05-B52C-63C4-24788F2F0BD3}"/>
              </a:ext>
            </a:extLst>
          </p:cNvPr>
          <p:cNvSpPr>
            <a:spLocks noGrp="1"/>
          </p:cNvSpPr>
          <p:nvPr>
            <p:ph type="sldNum" sz="quarter" idx="4"/>
          </p:nvPr>
        </p:nvSpPr>
        <p:spPr>
          <a:xfrm>
            <a:off x="11712624" y="6464853"/>
            <a:ext cx="365760" cy="365760"/>
          </a:xfrm>
          <a:prstGeom prst="ellipse">
            <a:avLst/>
          </a:prstGeom>
          <a:solidFill>
            <a:srgbClr val="1D1D1D">
              <a:alpha val="70000"/>
            </a:srgbClr>
          </a:solidFill>
        </p:spPr>
        <p:txBody>
          <a:bodyPr vert="horz" lIns="18288" tIns="45720" rIns="18288" bIns="45720" rtlCol="0" anchor="ctr">
            <a:noAutofit/>
          </a:bodyPr>
          <a:lstStyle>
            <a:defPPr>
              <a:defRPr lang="en-US"/>
            </a:defPPr>
            <a:lvl1pPr marL="0" algn="ctr" defTabSz="914400" rtl="0" eaLnBrk="1" latinLnBrk="0" hangingPunct="1">
              <a:defRPr sz="1400" kern="1200" spc="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189"/>
            <a:fld id="{BFDCA1C4-9514-7B4F-976F-D92F7E296653}" type="slidenum">
              <a:rPr lang="fr-FR" smtClean="0"/>
              <a:pPr defTabSz="457189"/>
              <a:t>42</a:t>
            </a:fld>
            <a:endParaRPr lang="fr-FR" dirty="0"/>
          </a:p>
        </p:txBody>
      </p:sp>
      <p:cxnSp>
        <p:nvCxnSpPr>
          <p:cNvPr id="8" name="Straight Connector 7">
            <a:extLst>
              <a:ext uri="{FF2B5EF4-FFF2-40B4-BE49-F238E27FC236}">
                <a16:creationId xmlns:a16="http://schemas.microsoft.com/office/drawing/2014/main" id="{C8A1CFBF-FD46-4862-FDE7-AC7DA8782E83}"/>
              </a:ext>
            </a:extLst>
          </p:cNvPr>
          <p:cNvCxnSpPr>
            <a:cxnSpLocks/>
          </p:cNvCxnSpPr>
          <p:nvPr/>
        </p:nvCxnSpPr>
        <p:spPr>
          <a:xfrm>
            <a:off x="1848166" y="3645024"/>
            <a:ext cx="9631424"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28870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5FEFC6-7D5E-0448-CBE8-81C33F73396B}"/>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798F7DB-5FF0-60BD-B06D-D7054F5A4B94}"/>
              </a:ext>
            </a:extLst>
          </p:cNvPr>
          <p:cNvSpPr/>
          <p:nvPr/>
        </p:nvSpPr>
        <p:spPr>
          <a:xfrm>
            <a:off x="0" y="0"/>
            <a:ext cx="4151784" cy="6858000"/>
          </a:xfrm>
          <a:prstGeom prst="rect">
            <a:avLst/>
          </a:prstGeom>
          <a:solidFill>
            <a:srgbClr val="2C3C8C"/>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dirty="0"/>
          </a:p>
        </p:txBody>
      </p:sp>
      <p:pic>
        <p:nvPicPr>
          <p:cNvPr id="8" name="Picture 7">
            <a:extLst>
              <a:ext uri="{FF2B5EF4-FFF2-40B4-BE49-F238E27FC236}">
                <a16:creationId xmlns:a16="http://schemas.microsoft.com/office/drawing/2014/main" id="{86F0B5C3-97A4-09B0-F479-9F79CA26DD31}"/>
              </a:ext>
            </a:extLst>
          </p:cNvPr>
          <p:cNvPicPr>
            <a:picLocks noChangeAspect="1"/>
          </p:cNvPicPr>
          <p:nvPr/>
        </p:nvPicPr>
        <p:blipFill rotWithShape="1">
          <a:blip r:embed="rId3">
            <a:extLst>
              <a:ext uri="{28A0092B-C50C-407E-A947-70E740481C1C}">
                <a14:useLocalDpi xmlns:a14="http://schemas.microsoft.com/office/drawing/2010/main" val="0"/>
              </a:ext>
            </a:extLst>
          </a:blip>
          <a:srcRect t="1943" b="1943"/>
          <a:stretch/>
        </p:blipFill>
        <p:spPr>
          <a:xfrm>
            <a:off x="392506" y="2636912"/>
            <a:ext cx="3463165" cy="2408076"/>
          </a:xfrm>
          <a:prstGeom prst="rect">
            <a:avLst/>
          </a:prstGeom>
        </p:spPr>
      </p:pic>
      <p:sp>
        <p:nvSpPr>
          <p:cNvPr id="2" name="Title 1">
            <a:extLst>
              <a:ext uri="{FF2B5EF4-FFF2-40B4-BE49-F238E27FC236}">
                <a16:creationId xmlns:a16="http://schemas.microsoft.com/office/drawing/2014/main" id="{420D737B-C868-B6C0-9F43-CCA308193D3E}"/>
              </a:ext>
            </a:extLst>
          </p:cNvPr>
          <p:cNvSpPr>
            <a:spLocks noGrp="1"/>
          </p:cNvSpPr>
          <p:nvPr>
            <p:ph type="title"/>
          </p:nvPr>
        </p:nvSpPr>
        <p:spPr>
          <a:xfrm>
            <a:off x="811943" y="975412"/>
            <a:ext cx="2624290" cy="836712"/>
          </a:xfrm>
        </p:spPr>
        <p:txBody>
          <a:bodyPr>
            <a:noAutofit/>
          </a:bodyPr>
          <a:lstStyle/>
          <a:p>
            <a:r>
              <a:rPr lang="en-US" sz="2000" dirty="0"/>
              <a:t>Interplay work packages and project management</a:t>
            </a:r>
            <a:endParaRPr lang="en-GB" sz="2000" dirty="0"/>
          </a:p>
        </p:txBody>
      </p:sp>
      <p:sp>
        <p:nvSpPr>
          <p:cNvPr id="6" name="Footer Placeholder 5">
            <a:extLst>
              <a:ext uri="{FF2B5EF4-FFF2-40B4-BE49-F238E27FC236}">
                <a16:creationId xmlns:a16="http://schemas.microsoft.com/office/drawing/2014/main" id="{1CA602CC-F504-FBAD-D028-94FA2AAC3A20}"/>
              </a:ext>
            </a:extLst>
          </p:cNvPr>
          <p:cNvSpPr>
            <a:spLocks noGrp="1"/>
          </p:cNvSpPr>
          <p:nvPr>
            <p:ph type="ftr" sz="quarter" idx="11"/>
          </p:nvPr>
        </p:nvSpPr>
        <p:spPr/>
        <p:txBody>
          <a:bodyPr/>
          <a:lstStyle/>
          <a:p>
            <a:pPr defTabSz="457189"/>
            <a:r>
              <a:rPr lang="it-IT"/>
              <a:t>Lessons from HL-LHC for future projects - B. Di Girolamo</a:t>
            </a:r>
            <a:endParaRPr lang="en-GB"/>
          </a:p>
        </p:txBody>
      </p:sp>
      <p:sp>
        <p:nvSpPr>
          <p:cNvPr id="7" name="Slide Number Placeholder 6">
            <a:extLst>
              <a:ext uri="{FF2B5EF4-FFF2-40B4-BE49-F238E27FC236}">
                <a16:creationId xmlns:a16="http://schemas.microsoft.com/office/drawing/2014/main" id="{06FF753A-59EA-44C2-1504-BE2DFA6E88DC}"/>
              </a:ext>
            </a:extLst>
          </p:cNvPr>
          <p:cNvSpPr>
            <a:spLocks noGrp="1"/>
          </p:cNvSpPr>
          <p:nvPr>
            <p:ph type="sldNum" sz="quarter" idx="4"/>
          </p:nvPr>
        </p:nvSpPr>
        <p:spPr>
          <a:xfrm>
            <a:off x="11712624" y="6464853"/>
            <a:ext cx="365760" cy="365760"/>
          </a:xfrm>
          <a:prstGeom prst="ellipse">
            <a:avLst/>
          </a:prstGeom>
          <a:solidFill>
            <a:srgbClr val="1D1D1D">
              <a:alpha val="70000"/>
            </a:srgbClr>
          </a:solidFill>
        </p:spPr>
        <p:txBody>
          <a:bodyPr vert="horz" lIns="18288" tIns="45720" rIns="18288" bIns="45720" rtlCol="0" anchor="ctr">
            <a:noAutofit/>
          </a:bodyPr>
          <a:lstStyle>
            <a:defPPr>
              <a:defRPr lang="en-US"/>
            </a:defPPr>
            <a:lvl1pPr marL="0" algn="ctr" defTabSz="914400" rtl="0" eaLnBrk="1" latinLnBrk="0" hangingPunct="1">
              <a:defRPr sz="1400" kern="1200" spc="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189"/>
            <a:fld id="{BFDCA1C4-9514-7B4F-976F-D92F7E296653}" type="slidenum">
              <a:rPr lang="fr-FR" smtClean="0"/>
              <a:pPr defTabSz="457189"/>
              <a:t>43</a:t>
            </a:fld>
            <a:endParaRPr lang="fr-FR" dirty="0"/>
          </a:p>
        </p:txBody>
      </p:sp>
      <p:sp>
        <p:nvSpPr>
          <p:cNvPr id="4" name="TextBox 3">
            <a:extLst>
              <a:ext uri="{FF2B5EF4-FFF2-40B4-BE49-F238E27FC236}">
                <a16:creationId xmlns:a16="http://schemas.microsoft.com/office/drawing/2014/main" id="{D11BF5B0-7D52-F395-436F-034952DE885E}"/>
              </a:ext>
            </a:extLst>
          </p:cNvPr>
          <p:cNvSpPr txBox="1"/>
          <p:nvPr/>
        </p:nvSpPr>
        <p:spPr>
          <a:xfrm>
            <a:off x="5072333" y="366364"/>
            <a:ext cx="1887055" cy="430887"/>
          </a:xfrm>
          <a:prstGeom prst="rect">
            <a:avLst/>
          </a:prstGeom>
          <a:noFill/>
        </p:spPr>
        <p:txBody>
          <a:bodyPr wrap="none" rtlCol="0">
            <a:spAutoFit/>
          </a:bodyPr>
          <a:lstStyle/>
          <a:p>
            <a:pPr algn="l"/>
            <a:r>
              <a:rPr lang="en-US" sz="2200" cap="all" spc="200" dirty="0">
                <a:solidFill>
                  <a:srgbClr val="2C3C8C"/>
                </a:solidFill>
              </a:rPr>
              <a:t>THE WP’s…</a:t>
            </a:r>
            <a:endParaRPr lang="en-GB" sz="2200" cap="all" spc="200" dirty="0">
              <a:solidFill>
                <a:srgbClr val="2C3C8C"/>
              </a:solidFill>
            </a:endParaRPr>
          </a:p>
        </p:txBody>
      </p:sp>
      <p:sp>
        <p:nvSpPr>
          <p:cNvPr id="5" name="TextBox 4">
            <a:extLst>
              <a:ext uri="{FF2B5EF4-FFF2-40B4-BE49-F238E27FC236}">
                <a16:creationId xmlns:a16="http://schemas.microsoft.com/office/drawing/2014/main" id="{EF621D68-8ABF-DB44-3B6E-18C1F2714BA7}"/>
              </a:ext>
            </a:extLst>
          </p:cNvPr>
          <p:cNvSpPr txBox="1"/>
          <p:nvPr/>
        </p:nvSpPr>
        <p:spPr>
          <a:xfrm>
            <a:off x="5072333" y="2616459"/>
            <a:ext cx="2480872" cy="430887"/>
          </a:xfrm>
          <a:prstGeom prst="rect">
            <a:avLst/>
          </a:prstGeom>
          <a:noFill/>
        </p:spPr>
        <p:txBody>
          <a:bodyPr wrap="none" rtlCol="0">
            <a:spAutoFit/>
          </a:bodyPr>
          <a:lstStyle/>
          <a:p>
            <a:pPr algn="l"/>
            <a:r>
              <a:rPr lang="en-US" sz="2200" cap="all" spc="200" dirty="0">
                <a:solidFill>
                  <a:srgbClr val="2C3C8C"/>
                </a:solidFill>
              </a:rPr>
              <a:t>THE Project…</a:t>
            </a:r>
            <a:endParaRPr lang="en-GB" sz="2200" cap="all" spc="200" dirty="0">
              <a:solidFill>
                <a:srgbClr val="2C3C8C"/>
              </a:solidFill>
            </a:endParaRPr>
          </a:p>
        </p:txBody>
      </p:sp>
      <p:sp>
        <p:nvSpPr>
          <p:cNvPr id="9" name="TextBox 8">
            <a:extLst>
              <a:ext uri="{FF2B5EF4-FFF2-40B4-BE49-F238E27FC236}">
                <a16:creationId xmlns:a16="http://schemas.microsoft.com/office/drawing/2014/main" id="{89B99D50-9372-81E3-7950-FCDE98318C6D}"/>
              </a:ext>
            </a:extLst>
          </p:cNvPr>
          <p:cNvSpPr txBox="1"/>
          <p:nvPr/>
        </p:nvSpPr>
        <p:spPr>
          <a:xfrm>
            <a:off x="5858527" y="1020948"/>
            <a:ext cx="4147354" cy="1200329"/>
          </a:xfrm>
          <a:prstGeom prst="rect">
            <a:avLst/>
          </a:prstGeom>
          <a:noFill/>
        </p:spPr>
        <p:txBody>
          <a:bodyPr wrap="none" rtlCol="0">
            <a:spAutoFit/>
          </a:bodyPr>
          <a:lstStyle/>
          <a:p>
            <a:pPr algn="l"/>
            <a:r>
              <a:rPr lang="en-US" dirty="0">
                <a:latin typeface="Calibri" panose="020F0502020204030204" pitchFamily="34" charset="0"/>
                <a:cs typeface="Calibri" panose="020F0502020204030204" pitchFamily="34" charset="0"/>
              </a:rPr>
              <a:t>Manage the technical issues and decisions</a:t>
            </a:r>
          </a:p>
          <a:p>
            <a:pPr algn="l"/>
            <a:r>
              <a:rPr lang="en-US" dirty="0">
                <a:latin typeface="Calibri" panose="020F0502020204030204" pitchFamily="34" charset="0"/>
                <a:cs typeface="Calibri" panose="020F0502020204030204" pitchFamily="34" charset="0"/>
              </a:rPr>
              <a:t>Manage schedule and budget of the WP</a:t>
            </a:r>
          </a:p>
          <a:p>
            <a:pPr algn="l"/>
            <a:r>
              <a:rPr lang="en-US" dirty="0">
                <a:latin typeface="Calibri" panose="020F0502020204030204" pitchFamily="34" charset="0"/>
                <a:cs typeface="Calibri" panose="020F0502020204030204" pitchFamily="34" charset="0"/>
              </a:rPr>
              <a:t>Report to the Project</a:t>
            </a:r>
          </a:p>
          <a:p>
            <a:pPr algn="l"/>
            <a:r>
              <a:rPr lang="en-US" dirty="0">
                <a:latin typeface="Calibri" panose="020F0502020204030204" pitchFamily="34" charset="0"/>
                <a:cs typeface="Calibri" panose="020F0502020204030204" pitchFamily="34" charset="0"/>
              </a:rPr>
              <a:t>Request cost/schedule changes</a:t>
            </a:r>
            <a:endParaRPr lang="en-GB"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E6E48FFA-E4BC-D616-73C3-EBF0AA67941C}"/>
              </a:ext>
            </a:extLst>
          </p:cNvPr>
          <p:cNvSpPr txBox="1"/>
          <p:nvPr/>
        </p:nvSpPr>
        <p:spPr>
          <a:xfrm>
            <a:off x="5858527" y="3253196"/>
            <a:ext cx="3988229" cy="2585323"/>
          </a:xfrm>
          <a:prstGeom prst="rect">
            <a:avLst/>
          </a:prstGeom>
          <a:noFill/>
        </p:spPr>
        <p:txBody>
          <a:bodyPr wrap="square" rtlCol="0">
            <a:spAutoFit/>
          </a:bodyPr>
          <a:lstStyle/>
          <a:p>
            <a:pPr algn="l"/>
            <a:r>
              <a:rPr lang="en-US" dirty="0">
                <a:latin typeface="Calibri" panose="020F0502020204030204" pitchFamily="34" charset="0"/>
                <a:cs typeface="Calibri" panose="020F0502020204030204" pitchFamily="34" charset="0"/>
              </a:rPr>
              <a:t>Dictates Templates and Quality</a:t>
            </a:r>
          </a:p>
          <a:p>
            <a:pPr algn="l"/>
            <a:r>
              <a:rPr lang="en-US" dirty="0">
                <a:latin typeface="Calibri" panose="020F0502020204030204" pitchFamily="34" charset="0"/>
                <a:cs typeface="Calibri" panose="020F0502020204030204" pitchFamily="34" charset="0"/>
              </a:rPr>
              <a:t>Manages change</a:t>
            </a:r>
          </a:p>
          <a:p>
            <a:pPr algn="l"/>
            <a:r>
              <a:rPr lang="en-US" dirty="0">
                <a:latin typeface="Calibri" panose="020F0502020204030204" pitchFamily="34" charset="0"/>
                <a:cs typeface="Calibri" panose="020F0502020204030204" pitchFamily="34" charset="0"/>
              </a:rPr>
              <a:t>Manages interlinking deliverables </a:t>
            </a:r>
          </a:p>
          <a:p>
            <a:pPr algn="l"/>
            <a:r>
              <a:rPr lang="en-US" dirty="0">
                <a:latin typeface="Calibri" panose="020F0502020204030204" pitchFamily="34" charset="0"/>
                <a:cs typeface="Calibri" panose="020F0502020204030204" pitchFamily="34" charset="0"/>
              </a:rPr>
              <a:t>Identifies &amp; follows critical path</a:t>
            </a:r>
          </a:p>
          <a:p>
            <a:pPr algn="l"/>
            <a:r>
              <a:rPr lang="en-US" dirty="0">
                <a:latin typeface="Calibri" panose="020F0502020204030204" pitchFamily="34" charset="0"/>
                <a:cs typeface="Calibri" panose="020F0502020204030204" pitchFamily="34" charset="0"/>
              </a:rPr>
              <a:t>Manages buffer budget </a:t>
            </a:r>
          </a:p>
          <a:p>
            <a:pPr algn="l"/>
            <a:r>
              <a:rPr lang="en-US" dirty="0">
                <a:latin typeface="Calibri" panose="020F0502020204030204" pitchFamily="34" charset="0"/>
                <a:cs typeface="Calibri" panose="020F0502020204030204" pitchFamily="34" charset="0"/>
              </a:rPr>
              <a:t>Manages integration, installation</a:t>
            </a:r>
          </a:p>
          <a:p>
            <a:pPr algn="l"/>
            <a:r>
              <a:rPr lang="en-US" dirty="0">
                <a:latin typeface="Calibri" panose="020F0502020204030204" pitchFamily="34" charset="0"/>
                <a:cs typeface="Calibri" panose="020F0502020204030204" pitchFamily="34" charset="0"/>
              </a:rPr>
              <a:t>Manages Make or Buy Plan</a:t>
            </a:r>
          </a:p>
          <a:p>
            <a:pPr algn="l"/>
            <a:r>
              <a:rPr lang="en-US" dirty="0">
                <a:latin typeface="Calibri" panose="020F0502020204030204" pitchFamily="34" charset="0"/>
                <a:cs typeface="Calibri" panose="020F0502020204030204" pitchFamily="34" charset="0"/>
              </a:rPr>
              <a:t>Manages Risk</a:t>
            </a:r>
          </a:p>
          <a:p>
            <a:pPr algn="l"/>
            <a:r>
              <a:rPr lang="en-US" dirty="0">
                <a:latin typeface="Calibri" panose="020F0502020204030204" pitchFamily="34" charset="0"/>
                <a:cs typeface="Calibri" panose="020F0502020204030204" pitchFamily="34" charset="0"/>
              </a:rPr>
              <a:t>Reports to Management</a:t>
            </a:r>
            <a:endParaRPr lang="en-GB"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61D3F0B3-73A0-FC03-A360-595FE33026FF}"/>
              </a:ext>
            </a:extLst>
          </p:cNvPr>
          <p:cNvSpPr txBox="1"/>
          <p:nvPr/>
        </p:nvSpPr>
        <p:spPr>
          <a:xfrm>
            <a:off x="8087587" y="5767370"/>
            <a:ext cx="2922660" cy="369332"/>
          </a:xfrm>
          <a:prstGeom prst="rect">
            <a:avLst/>
          </a:prstGeom>
          <a:noFill/>
        </p:spPr>
        <p:txBody>
          <a:bodyPr wrap="none" rtlCol="0">
            <a:spAutoFit/>
          </a:bodyPr>
          <a:lstStyle/>
          <a:p>
            <a:pPr algn="l"/>
            <a:r>
              <a:rPr lang="en-GB" dirty="0">
                <a:latin typeface="Calibri" panose="020F0502020204030204" pitchFamily="34" charset="0"/>
                <a:cs typeface="Calibri" panose="020F0502020204030204" pitchFamily="34" charset="0"/>
              </a:rPr>
              <a:t>Strong PM delegation to WPs</a:t>
            </a:r>
          </a:p>
        </p:txBody>
      </p:sp>
    </p:spTree>
    <p:extLst>
      <p:ext uri="{BB962C8B-B14F-4D97-AF65-F5344CB8AC3E}">
        <p14:creationId xmlns:p14="http://schemas.microsoft.com/office/powerpoint/2010/main" val="2245348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build="p"/>
      <p:bldP spid="10" grpId="0"/>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584298-6C0F-B811-0DA4-9254EBD364A9}"/>
              </a:ext>
            </a:extLst>
          </p:cNvPr>
          <p:cNvSpPr>
            <a:spLocks noGrp="1"/>
          </p:cNvSpPr>
          <p:nvPr>
            <p:ph type="title"/>
          </p:nvPr>
        </p:nvSpPr>
        <p:spPr>
          <a:xfrm>
            <a:off x="1775520" y="2664296"/>
            <a:ext cx="10014832" cy="836712"/>
          </a:xfrm>
        </p:spPr>
        <p:txBody>
          <a:bodyPr>
            <a:normAutofit/>
          </a:bodyPr>
          <a:lstStyle/>
          <a:p>
            <a:pPr algn="l"/>
            <a:r>
              <a:rPr lang="en-US" dirty="0"/>
              <a:t>MONITORING</a:t>
            </a:r>
            <a:endParaRPr lang="en-GB" dirty="0"/>
          </a:p>
        </p:txBody>
      </p:sp>
      <p:sp>
        <p:nvSpPr>
          <p:cNvPr id="5" name="Footer Placeholder 4">
            <a:extLst>
              <a:ext uri="{FF2B5EF4-FFF2-40B4-BE49-F238E27FC236}">
                <a16:creationId xmlns:a16="http://schemas.microsoft.com/office/drawing/2014/main" id="{F4A63221-7534-0EA2-3422-46CC89D5F68B}"/>
              </a:ext>
            </a:extLst>
          </p:cNvPr>
          <p:cNvSpPr>
            <a:spLocks noGrp="1"/>
          </p:cNvSpPr>
          <p:nvPr>
            <p:ph type="ftr" sz="quarter" idx="11"/>
          </p:nvPr>
        </p:nvSpPr>
        <p:spPr/>
        <p:txBody>
          <a:bodyPr/>
          <a:lstStyle/>
          <a:p>
            <a:pPr defTabSz="457189"/>
            <a:r>
              <a:rPr lang="it-IT"/>
              <a:t>Lessons from HL-LHC for future projects - B. Di Girolamo</a:t>
            </a:r>
            <a:endParaRPr lang="en-GB" dirty="0"/>
          </a:p>
        </p:txBody>
      </p:sp>
      <p:sp>
        <p:nvSpPr>
          <p:cNvPr id="6" name="Slide Number Placeholder 5">
            <a:extLst>
              <a:ext uri="{FF2B5EF4-FFF2-40B4-BE49-F238E27FC236}">
                <a16:creationId xmlns:a16="http://schemas.microsoft.com/office/drawing/2014/main" id="{EB0BA046-D111-4F5D-28F6-F98127854364}"/>
              </a:ext>
            </a:extLst>
          </p:cNvPr>
          <p:cNvSpPr>
            <a:spLocks noGrp="1"/>
          </p:cNvSpPr>
          <p:nvPr>
            <p:ph type="sldNum" sz="quarter" idx="4"/>
          </p:nvPr>
        </p:nvSpPr>
        <p:spPr>
          <a:xfrm>
            <a:off x="11712624" y="6464853"/>
            <a:ext cx="365760" cy="365760"/>
          </a:xfrm>
          <a:prstGeom prst="ellipse">
            <a:avLst/>
          </a:prstGeom>
          <a:solidFill>
            <a:srgbClr val="1D1D1D">
              <a:alpha val="70000"/>
            </a:srgbClr>
          </a:solidFill>
        </p:spPr>
        <p:txBody>
          <a:bodyPr vert="horz" lIns="18288" tIns="45720" rIns="18288" bIns="45720" rtlCol="0" anchor="ctr">
            <a:noAutofit/>
          </a:bodyPr>
          <a:lstStyle>
            <a:defPPr>
              <a:defRPr lang="en-US"/>
            </a:defPPr>
            <a:lvl1pPr marL="0" algn="ctr" defTabSz="914400" rtl="0" eaLnBrk="1" latinLnBrk="0" hangingPunct="1">
              <a:defRPr sz="1400" kern="1200" spc="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189"/>
            <a:fld id="{BFDCA1C4-9514-7B4F-976F-D92F7E296653}" type="slidenum">
              <a:rPr lang="fr-FR" smtClean="0"/>
              <a:pPr defTabSz="457189"/>
              <a:t>44</a:t>
            </a:fld>
            <a:endParaRPr lang="fr-FR" dirty="0"/>
          </a:p>
        </p:txBody>
      </p:sp>
      <p:cxnSp>
        <p:nvCxnSpPr>
          <p:cNvPr id="8" name="Straight Connector 7">
            <a:extLst>
              <a:ext uri="{FF2B5EF4-FFF2-40B4-BE49-F238E27FC236}">
                <a16:creationId xmlns:a16="http://schemas.microsoft.com/office/drawing/2014/main" id="{46AD1CD8-6A21-FBF2-C17C-B3001CB64B7E}"/>
              </a:ext>
            </a:extLst>
          </p:cNvPr>
          <p:cNvCxnSpPr>
            <a:cxnSpLocks/>
          </p:cNvCxnSpPr>
          <p:nvPr/>
        </p:nvCxnSpPr>
        <p:spPr>
          <a:xfrm>
            <a:off x="1992182" y="3501008"/>
            <a:ext cx="9631424"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80932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8FAF9-85ED-EF3F-B9D2-DAE21D480E3A}"/>
              </a:ext>
            </a:extLst>
          </p:cNvPr>
          <p:cNvSpPr>
            <a:spLocks noGrp="1"/>
          </p:cNvSpPr>
          <p:nvPr>
            <p:ph type="title"/>
          </p:nvPr>
        </p:nvSpPr>
        <p:spPr/>
        <p:txBody>
          <a:bodyPr/>
          <a:lstStyle/>
          <a:p>
            <a:r>
              <a:rPr lang="en-US" dirty="0"/>
              <a:t>Earned Value Management</a:t>
            </a:r>
            <a:endParaRPr lang="en-GB" dirty="0"/>
          </a:p>
        </p:txBody>
      </p:sp>
      <p:sp>
        <p:nvSpPr>
          <p:cNvPr id="3" name="Footer Placeholder 2">
            <a:extLst>
              <a:ext uri="{FF2B5EF4-FFF2-40B4-BE49-F238E27FC236}">
                <a16:creationId xmlns:a16="http://schemas.microsoft.com/office/drawing/2014/main" id="{FAE962EB-9B0B-DAEE-E9A0-D04869C29152}"/>
              </a:ext>
            </a:extLst>
          </p:cNvPr>
          <p:cNvSpPr>
            <a:spLocks noGrp="1"/>
          </p:cNvSpPr>
          <p:nvPr>
            <p:ph type="ftr" sz="quarter" idx="11"/>
          </p:nvPr>
        </p:nvSpPr>
        <p:spPr/>
        <p:txBody>
          <a:bodyPr/>
          <a:lstStyle/>
          <a:p>
            <a:pPr defTabSz="457189"/>
            <a:r>
              <a:rPr lang="it-IT"/>
              <a:t>Lessons from HL-LHC for future projects - B. Di Girolamo</a:t>
            </a:r>
            <a:endParaRPr lang="en-GB"/>
          </a:p>
        </p:txBody>
      </p:sp>
      <p:sp>
        <p:nvSpPr>
          <p:cNvPr id="4" name="Slide Number Placeholder 3">
            <a:extLst>
              <a:ext uri="{FF2B5EF4-FFF2-40B4-BE49-F238E27FC236}">
                <a16:creationId xmlns:a16="http://schemas.microsoft.com/office/drawing/2014/main" id="{2025A2CB-9285-949C-812F-418C4D872AEF}"/>
              </a:ext>
            </a:extLst>
          </p:cNvPr>
          <p:cNvSpPr>
            <a:spLocks noGrp="1"/>
          </p:cNvSpPr>
          <p:nvPr>
            <p:ph type="sldNum" sz="quarter" idx="4"/>
          </p:nvPr>
        </p:nvSpPr>
        <p:spPr>
          <a:xfrm>
            <a:off x="11712624" y="6464853"/>
            <a:ext cx="365760" cy="365760"/>
          </a:xfrm>
          <a:prstGeom prst="ellipse">
            <a:avLst/>
          </a:prstGeom>
          <a:solidFill>
            <a:srgbClr val="1D1D1D">
              <a:alpha val="70000"/>
            </a:srgbClr>
          </a:solidFill>
        </p:spPr>
        <p:txBody>
          <a:bodyPr vert="horz" lIns="18288" tIns="45720" rIns="18288" bIns="45720" rtlCol="0" anchor="ctr">
            <a:noAutofit/>
          </a:bodyPr>
          <a:lstStyle>
            <a:defPPr>
              <a:defRPr lang="en-US"/>
            </a:defPPr>
            <a:lvl1pPr marL="0" algn="ctr" defTabSz="914400" rtl="0" eaLnBrk="1" latinLnBrk="0" hangingPunct="1">
              <a:defRPr sz="1400" kern="1200" spc="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189"/>
            <a:fld id="{BFDCA1C4-9514-7B4F-976F-D92F7E296653}" type="slidenum">
              <a:rPr lang="fr-FR" smtClean="0"/>
              <a:pPr defTabSz="457189"/>
              <a:t>45</a:t>
            </a:fld>
            <a:endParaRPr lang="fr-FR" dirty="0"/>
          </a:p>
        </p:txBody>
      </p:sp>
      <p:grpSp>
        <p:nvGrpSpPr>
          <p:cNvPr id="9" name="Group 8">
            <a:extLst>
              <a:ext uri="{FF2B5EF4-FFF2-40B4-BE49-F238E27FC236}">
                <a16:creationId xmlns:a16="http://schemas.microsoft.com/office/drawing/2014/main" id="{80ABC401-849F-B4C5-FA2C-D9FACDFF0924}"/>
              </a:ext>
            </a:extLst>
          </p:cNvPr>
          <p:cNvGrpSpPr/>
          <p:nvPr/>
        </p:nvGrpSpPr>
        <p:grpSpPr>
          <a:xfrm>
            <a:off x="221000" y="1340768"/>
            <a:ext cx="3450303" cy="1055142"/>
            <a:chOff x="721421" y="1628800"/>
            <a:chExt cx="3450303" cy="1055142"/>
          </a:xfrm>
        </p:grpSpPr>
        <p:sp>
          <p:nvSpPr>
            <p:cNvPr id="7" name="TextBox 6">
              <a:extLst>
                <a:ext uri="{FF2B5EF4-FFF2-40B4-BE49-F238E27FC236}">
                  <a16:creationId xmlns:a16="http://schemas.microsoft.com/office/drawing/2014/main" id="{8727C8FC-919F-05B3-F424-52C237EB3B7D}"/>
                </a:ext>
              </a:extLst>
            </p:cNvPr>
            <p:cNvSpPr txBox="1"/>
            <p:nvPr/>
          </p:nvSpPr>
          <p:spPr>
            <a:xfrm>
              <a:off x="721421" y="2037611"/>
              <a:ext cx="3450303" cy="646331"/>
            </a:xfrm>
            <a:prstGeom prst="rect">
              <a:avLst/>
            </a:prstGeom>
            <a:noFill/>
          </p:spPr>
          <p:txBody>
            <a:bodyPr wrap="square" rtlCol="0">
              <a:spAutoFit/>
            </a:bodyPr>
            <a:lstStyle/>
            <a:p>
              <a:pPr algn="l"/>
              <a:r>
                <a:rPr lang="en-US" dirty="0">
                  <a:solidFill>
                    <a:srgbClr val="0033CC"/>
                  </a:solidFill>
                </a:rPr>
                <a:t>Work is detailed, scheduled, budget estimated, to lowest level of detail</a:t>
              </a:r>
              <a:endParaRPr lang="en-GB" dirty="0">
                <a:solidFill>
                  <a:srgbClr val="0033CC"/>
                </a:solidFill>
              </a:endParaRPr>
            </a:p>
          </p:txBody>
        </p:sp>
        <p:sp>
          <p:nvSpPr>
            <p:cNvPr id="8" name="TextBox 7">
              <a:extLst>
                <a:ext uri="{FF2B5EF4-FFF2-40B4-BE49-F238E27FC236}">
                  <a16:creationId xmlns:a16="http://schemas.microsoft.com/office/drawing/2014/main" id="{55627E76-2466-5BC2-9B27-D7C46BAAC898}"/>
                </a:ext>
              </a:extLst>
            </p:cNvPr>
            <p:cNvSpPr txBox="1"/>
            <p:nvPr/>
          </p:nvSpPr>
          <p:spPr>
            <a:xfrm>
              <a:off x="787536" y="1628800"/>
              <a:ext cx="1679889" cy="369332"/>
            </a:xfrm>
            <a:prstGeom prst="rect">
              <a:avLst/>
            </a:prstGeom>
            <a:solidFill>
              <a:srgbClr val="0033CC"/>
            </a:solidFill>
          </p:spPr>
          <p:txBody>
            <a:bodyPr wrap="square" rtlCol="0">
              <a:spAutoFit/>
            </a:bodyPr>
            <a:lstStyle/>
            <a:p>
              <a:pPr algn="l"/>
              <a:r>
                <a:rPr lang="en-US" dirty="0">
                  <a:solidFill>
                    <a:schemeClr val="bg1"/>
                  </a:solidFill>
                </a:rPr>
                <a:t>Planned Value</a:t>
              </a:r>
              <a:endParaRPr lang="en-GB" dirty="0">
                <a:solidFill>
                  <a:schemeClr val="bg1"/>
                </a:solidFill>
              </a:endParaRPr>
            </a:p>
          </p:txBody>
        </p:sp>
      </p:grpSp>
      <p:grpSp>
        <p:nvGrpSpPr>
          <p:cNvPr id="12" name="Group 11">
            <a:extLst>
              <a:ext uri="{FF2B5EF4-FFF2-40B4-BE49-F238E27FC236}">
                <a16:creationId xmlns:a16="http://schemas.microsoft.com/office/drawing/2014/main" id="{D62656D3-FC20-550B-9827-E68072B67AC3}"/>
              </a:ext>
            </a:extLst>
          </p:cNvPr>
          <p:cNvGrpSpPr/>
          <p:nvPr/>
        </p:nvGrpSpPr>
        <p:grpSpPr>
          <a:xfrm>
            <a:off x="4099904" y="1340768"/>
            <a:ext cx="2788184" cy="1670051"/>
            <a:chOff x="3746647" y="1628800"/>
            <a:chExt cx="2788184" cy="1670051"/>
          </a:xfrm>
        </p:grpSpPr>
        <p:sp>
          <p:nvSpPr>
            <p:cNvPr id="219" name="TextBox 218">
              <a:extLst>
                <a:ext uri="{FF2B5EF4-FFF2-40B4-BE49-F238E27FC236}">
                  <a16:creationId xmlns:a16="http://schemas.microsoft.com/office/drawing/2014/main" id="{F7508A31-8C96-CD89-E9D6-CD11DAA93E92}"/>
                </a:ext>
              </a:extLst>
            </p:cNvPr>
            <p:cNvSpPr txBox="1"/>
            <p:nvPr/>
          </p:nvSpPr>
          <p:spPr>
            <a:xfrm>
              <a:off x="3746647" y="2098522"/>
              <a:ext cx="2788184" cy="1200329"/>
            </a:xfrm>
            <a:prstGeom prst="rect">
              <a:avLst/>
            </a:prstGeom>
            <a:noFill/>
          </p:spPr>
          <p:txBody>
            <a:bodyPr wrap="square" rtlCol="0">
              <a:spAutoFit/>
            </a:bodyPr>
            <a:lstStyle/>
            <a:p>
              <a:pPr algn="l"/>
              <a:r>
                <a:rPr lang="en-US" dirty="0">
                  <a:solidFill>
                    <a:srgbClr val="00B050"/>
                  </a:solidFill>
                </a:rPr>
                <a:t>The project engineer reports progress on each task (work-unit), on monthly basis</a:t>
              </a:r>
              <a:endParaRPr lang="en-GB" dirty="0">
                <a:solidFill>
                  <a:srgbClr val="00B050"/>
                </a:solidFill>
              </a:endParaRPr>
            </a:p>
          </p:txBody>
        </p:sp>
        <p:sp>
          <p:nvSpPr>
            <p:cNvPr id="224" name="TextBox 223">
              <a:extLst>
                <a:ext uri="{FF2B5EF4-FFF2-40B4-BE49-F238E27FC236}">
                  <a16:creationId xmlns:a16="http://schemas.microsoft.com/office/drawing/2014/main" id="{A2CAB843-4171-8E07-8065-8E6D20AA094A}"/>
                </a:ext>
              </a:extLst>
            </p:cNvPr>
            <p:cNvSpPr txBox="1"/>
            <p:nvPr/>
          </p:nvSpPr>
          <p:spPr>
            <a:xfrm>
              <a:off x="3746647" y="1628800"/>
              <a:ext cx="1589097" cy="369332"/>
            </a:xfrm>
            <a:prstGeom prst="rect">
              <a:avLst/>
            </a:prstGeom>
            <a:solidFill>
              <a:srgbClr val="00B050"/>
            </a:solidFill>
          </p:spPr>
          <p:txBody>
            <a:bodyPr wrap="square" rtlCol="0">
              <a:spAutoFit/>
            </a:bodyPr>
            <a:lstStyle/>
            <a:p>
              <a:pPr algn="l"/>
              <a:r>
                <a:rPr lang="en-US" dirty="0">
                  <a:solidFill>
                    <a:schemeClr val="bg1"/>
                  </a:solidFill>
                </a:rPr>
                <a:t>Earned Value</a:t>
              </a:r>
              <a:endParaRPr lang="en-GB" dirty="0">
                <a:solidFill>
                  <a:schemeClr val="bg1"/>
                </a:solidFill>
              </a:endParaRPr>
            </a:p>
          </p:txBody>
        </p:sp>
      </p:grpSp>
      <p:grpSp>
        <p:nvGrpSpPr>
          <p:cNvPr id="14" name="Group 13">
            <a:extLst>
              <a:ext uri="{FF2B5EF4-FFF2-40B4-BE49-F238E27FC236}">
                <a16:creationId xmlns:a16="http://schemas.microsoft.com/office/drawing/2014/main" id="{9560B8CD-9606-8D33-B07F-860BD6582980}"/>
              </a:ext>
            </a:extLst>
          </p:cNvPr>
          <p:cNvGrpSpPr/>
          <p:nvPr/>
        </p:nvGrpSpPr>
        <p:grpSpPr>
          <a:xfrm>
            <a:off x="8852432" y="1340768"/>
            <a:ext cx="2788184" cy="1330371"/>
            <a:chOff x="8452471" y="1645024"/>
            <a:chExt cx="2788184" cy="1330371"/>
          </a:xfrm>
        </p:grpSpPr>
        <p:sp>
          <p:nvSpPr>
            <p:cNvPr id="223" name="TextBox 222">
              <a:extLst>
                <a:ext uri="{FF2B5EF4-FFF2-40B4-BE49-F238E27FC236}">
                  <a16:creationId xmlns:a16="http://schemas.microsoft.com/office/drawing/2014/main" id="{4E07ED14-967D-9787-4820-6173C91B6DB0}"/>
                </a:ext>
              </a:extLst>
            </p:cNvPr>
            <p:cNvSpPr txBox="1"/>
            <p:nvPr/>
          </p:nvSpPr>
          <p:spPr>
            <a:xfrm>
              <a:off x="8452471" y="2052065"/>
              <a:ext cx="2788184" cy="923330"/>
            </a:xfrm>
            <a:prstGeom prst="rect">
              <a:avLst/>
            </a:prstGeom>
            <a:noFill/>
          </p:spPr>
          <p:txBody>
            <a:bodyPr wrap="square" rtlCol="0">
              <a:spAutoFit/>
            </a:bodyPr>
            <a:lstStyle/>
            <a:p>
              <a:pPr algn="l"/>
              <a:r>
                <a:rPr lang="en-US" dirty="0">
                  <a:solidFill>
                    <a:srgbClr val="C00000"/>
                  </a:solidFill>
                </a:rPr>
                <a:t>The accounting system computes the real cost for the activity</a:t>
              </a:r>
              <a:endParaRPr lang="en-GB" dirty="0">
                <a:solidFill>
                  <a:srgbClr val="C00000"/>
                </a:solidFill>
              </a:endParaRPr>
            </a:p>
          </p:txBody>
        </p:sp>
        <p:sp>
          <p:nvSpPr>
            <p:cNvPr id="225" name="TextBox 224">
              <a:extLst>
                <a:ext uri="{FF2B5EF4-FFF2-40B4-BE49-F238E27FC236}">
                  <a16:creationId xmlns:a16="http://schemas.microsoft.com/office/drawing/2014/main" id="{97170862-3F75-9F9B-88EE-D8942A2B2EA0}"/>
                </a:ext>
              </a:extLst>
            </p:cNvPr>
            <p:cNvSpPr txBox="1"/>
            <p:nvPr/>
          </p:nvSpPr>
          <p:spPr>
            <a:xfrm>
              <a:off x="8524679" y="1645024"/>
              <a:ext cx="1300356" cy="369332"/>
            </a:xfrm>
            <a:prstGeom prst="rect">
              <a:avLst/>
            </a:prstGeom>
            <a:solidFill>
              <a:srgbClr val="C00000"/>
            </a:solidFill>
          </p:spPr>
          <p:txBody>
            <a:bodyPr wrap="none" rtlCol="0">
              <a:spAutoFit/>
            </a:bodyPr>
            <a:lstStyle/>
            <a:p>
              <a:pPr algn="l"/>
              <a:r>
                <a:rPr lang="en-US" dirty="0">
                  <a:solidFill>
                    <a:schemeClr val="bg1"/>
                  </a:solidFill>
                </a:rPr>
                <a:t>Actual Cost</a:t>
              </a:r>
              <a:endParaRPr lang="en-GB" dirty="0">
                <a:solidFill>
                  <a:schemeClr val="bg1"/>
                </a:solidFill>
              </a:endParaRPr>
            </a:p>
          </p:txBody>
        </p:sp>
      </p:grpSp>
      <p:sp>
        <p:nvSpPr>
          <p:cNvPr id="237" name="Freeform 17">
            <a:extLst>
              <a:ext uri="{FF2B5EF4-FFF2-40B4-BE49-F238E27FC236}">
                <a16:creationId xmlns:a16="http://schemas.microsoft.com/office/drawing/2014/main" id="{8E0ACFD3-BEFB-FBED-12CD-D5C24109E572}"/>
              </a:ext>
            </a:extLst>
          </p:cNvPr>
          <p:cNvSpPr/>
          <p:nvPr/>
        </p:nvSpPr>
        <p:spPr>
          <a:xfrm>
            <a:off x="7895476" y="4738122"/>
            <a:ext cx="1054055" cy="1055233"/>
          </a:xfrm>
          <a:custGeom>
            <a:avLst/>
            <a:gdLst>
              <a:gd name="connsiteX0" fmla="*/ 0 w 923925"/>
              <a:gd name="connsiteY0" fmla="*/ 549275 h 553542"/>
              <a:gd name="connsiteX1" fmla="*/ 387350 w 923925"/>
              <a:gd name="connsiteY1" fmla="*/ 473075 h 553542"/>
              <a:gd name="connsiteX2" fmla="*/ 923925 w 923925"/>
              <a:gd name="connsiteY2" fmla="*/ 0 h 553542"/>
            </a:gdLst>
            <a:ahLst/>
            <a:cxnLst>
              <a:cxn ang="0">
                <a:pos x="connsiteX0" y="connsiteY0"/>
              </a:cxn>
              <a:cxn ang="0">
                <a:pos x="connsiteX1" y="connsiteY1"/>
              </a:cxn>
              <a:cxn ang="0">
                <a:pos x="connsiteX2" y="connsiteY2"/>
              </a:cxn>
            </a:cxnLst>
            <a:rect l="l" t="t" r="r" b="b"/>
            <a:pathLst>
              <a:path w="923925" h="553542">
                <a:moveTo>
                  <a:pt x="0" y="549275"/>
                </a:moveTo>
                <a:cubicBezTo>
                  <a:pt x="116681" y="556948"/>
                  <a:pt x="233363" y="564621"/>
                  <a:pt x="387350" y="473075"/>
                </a:cubicBezTo>
                <a:cubicBezTo>
                  <a:pt x="541338" y="381529"/>
                  <a:pt x="732631" y="190764"/>
                  <a:pt x="923925" y="0"/>
                </a:cubicBezTo>
              </a:path>
            </a:pathLst>
          </a:custGeom>
          <a:ln w="19050">
            <a:solidFill>
              <a:srgbClr val="CC3300"/>
            </a:solidFill>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GB">
              <a:solidFill>
                <a:srgbClr val="FF0000"/>
              </a:solidFill>
            </a:endParaRPr>
          </a:p>
        </p:txBody>
      </p:sp>
      <p:sp>
        <p:nvSpPr>
          <p:cNvPr id="241" name="Freeform 17">
            <a:extLst>
              <a:ext uri="{FF2B5EF4-FFF2-40B4-BE49-F238E27FC236}">
                <a16:creationId xmlns:a16="http://schemas.microsoft.com/office/drawing/2014/main" id="{64E6D52A-F9AC-BAC9-3CF6-91F58A5C093E}"/>
              </a:ext>
            </a:extLst>
          </p:cNvPr>
          <p:cNvSpPr/>
          <p:nvPr/>
        </p:nvSpPr>
        <p:spPr>
          <a:xfrm>
            <a:off x="7924600" y="5166981"/>
            <a:ext cx="1042159" cy="657293"/>
          </a:xfrm>
          <a:custGeom>
            <a:avLst/>
            <a:gdLst>
              <a:gd name="connsiteX0" fmla="*/ 0 w 923925"/>
              <a:gd name="connsiteY0" fmla="*/ 549275 h 553542"/>
              <a:gd name="connsiteX1" fmla="*/ 387350 w 923925"/>
              <a:gd name="connsiteY1" fmla="*/ 473075 h 553542"/>
              <a:gd name="connsiteX2" fmla="*/ 923925 w 923925"/>
              <a:gd name="connsiteY2" fmla="*/ 0 h 553542"/>
            </a:gdLst>
            <a:ahLst/>
            <a:cxnLst>
              <a:cxn ang="0">
                <a:pos x="connsiteX0" y="connsiteY0"/>
              </a:cxn>
              <a:cxn ang="0">
                <a:pos x="connsiteX1" y="connsiteY1"/>
              </a:cxn>
              <a:cxn ang="0">
                <a:pos x="connsiteX2" y="connsiteY2"/>
              </a:cxn>
            </a:cxnLst>
            <a:rect l="l" t="t" r="r" b="b"/>
            <a:pathLst>
              <a:path w="923925" h="553542">
                <a:moveTo>
                  <a:pt x="0" y="549275"/>
                </a:moveTo>
                <a:cubicBezTo>
                  <a:pt x="116681" y="556948"/>
                  <a:pt x="233363" y="564621"/>
                  <a:pt x="387350" y="473075"/>
                </a:cubicBezTo>
                <a:cubicBezTo>
                  <a:pt x="541338" y="381529"/>
                  <a:pt x="732631" y="190764"/>
                  <a:pt x="923925" y="0"/>
                </a:cubicBezTo>
              </a:path>
            </a:pathLst>
          </a:custGeom>
          <a:ln w="19050">
            <a:solidFill>
              <a:srgbClr val="00B050"/>
            </a:solidFill>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GB">
              <a:solidFill>
                <a:srgbClr val="00B050"/>
              </a:solidFill>
            </a:endParaRPr>
          </a:p>
        </p:txBody>
      </p:sp>
      <p:sp>
        <p:nvSpPr>
          <p:cNvPr id="259" name="CaixaDeTexto 70">
            <a:extLst>
              <a:ext uri="{FF2B5EF4-FFF2-40B4-BE49-F238E27FC236}">
                <a16:creationId xmlns:a16="http://schemas.microsoft.com/office/drawing/2014/main" id="{E432EAD6-25D7-0B44-66EB-332BCB8C14E2}"/>
              </a:ext>
            </a:extLst>
          </p:cNvPr>
          <p:cNvSpPr txBox="1"/>
          <p:nvPr/>
        </p:nvSpPr>
        <p:spPr>
          <a:xfrm>
            <a:off x="7941586" y="3861048"/>
            <a:ext cx="497295" cy="276999"/>
          </a:xfrm>
          <a:prstGeom prst="rect">
            <a:avLst/>
          </a:prstGeom>
          <a:noFill/>
        </p:spPr>
        <p:txBody>
          <a:bodyPr wrap="square" rtlCol="0">
            <a:spAutoFit/>
          </a:bodyPr>
          <a:lstStyle/>
          <a:p>
            <a:r>
              <a:rPr lang="pt-PT" sz="1200" dirty="0">
                <a:solidFill>
                  <a:schemeClr val="accent2"/>
                </a:solidFill>
              </a:rPr>
              <a:t>BAC</a:t>
            </a:r>
          </a:p>
        </p:txBody>
      </p:sp>
      <p:grpSp>
        <p:nvGrpSpPr>
          <p:cNvPr id="28" name="Group 27"/>
          <p:cNvGrpSpPr/>
          <p:nvPr/>
        </p:nvGrpSpPr>
        <p:grpSpPr>
          <a:xfrm>
            <a:off x="7908001" y="3876233"/>
            <a:ext cx="3584108" cy="1942116"/>
            <a:chOff x="7557944" y="3876233"/>
            <a:chExt cx="3584108" cy="1942116"/>
          </a:xfrm>
        </p:grpSpPr>
        <p:cxnSp>
          <p:nvCxnSpPr>
            <p:cNvPr id="256" name="Conexão reta 40">
              <a:extLst>
                <a:ext uri="{FF2B5EF4-FFF2-40B4-BE49-F238E27FC236}">
                  <a16:creationId xmlns:a16="http://schemas.microsoft.com/office/drawing/2014/main" id="{9383B7DA-B45D-BE1B-034F-DDA1668C14A3}"/>
                </a:ext>
              </a:extLst>
            </p:cNvPr>
            <p:cNvCxnSpPr/>
            <p:nvPr/>
          </p:nvCxnSpPr>
          <p:spPr>
            <a:xfrm flipV="1">
              <a:off x="7557944" y="3876233"/>
              <a:ext cx="3567508" cy="1603"/>
            </a:xfrm>
            <a:prstGeom prst="line">
              <a:avLst/>
            </a:prstGeom>
            <a:ln>
              <a:solidFill>
                <a:schemeClr val="accent2"/>
              </a:solidFill>
              <a:prstDash val="lgDashDot"/>
            </a:ln>
          </p:spPr>
          <p:style>
            <a:lnRef idx="2">
              <a:schemeClr val="accent1"/>
            </a:lnRef>
            <a:fillRef idx="0">
              <a:schemeClr val="accent1"/>
            </a:fillRef>
            <a:effectRef idx="1">
              <a:schemeClr val="accent1"/>
            </a:effectRef>
            <a:fontRef idx="minor">
              <a:schemeClr val="tx1"/>
            </a:fontRef>
          </p:style>
        </p:cxnSp>
        <p:sp>
          <p:nvSpPr>
            <p:cNvPr id="261" name="Freeform 18">
              <a:extLst>
                <a:ext uri="{FF2B5EF4-FFF2-40B4-BE49-F238E27FC236}">
                  <a16:creationId xmlns:a16="http://schemas.microsoft.com/office/drawing/2014/main" id="{08B87195-0AAF-2238-37FC-9F6A31A05D15}"/>
                </a:ext>
              </a:extLst>
            </p:cNvPr>
            <p:cNvSpPr/>
            <p:nvPr/>
          </p:nvSpPr>
          <p:spPr>
            <a:xfrm>
              <a:off x="7579748" y="3879072"/>
              <a:ext cx="3562304" cy="1939277"/>
            </a:xfrm>
            <a:custGeom>
              <a:avLst/>
              <a:gdLst>
                <a:gd name="connsiteX0" fmla="*/ 0 w 3143250"/>
                <a:gd name="connsiteY0" fmla="*/ 1708150 h 1709791"/>
                <a:gd name="connsiteX1" fmla="*/ 381000 w 3143250"/>
                <a:gd name="connsiteY1" fmla="*/ 1562100 h 1709791"/>
                <a:gd name="connsiteX2" fmla="*/ 984250 w 3143250"/>
                <a:gd name="connsiteY2" fmla="*/ 774700 h 1709791"/>
                <a:gd name="connsiteX3" fmla="*/ 1689100 w 3143250"/>
                <a:gd name="connsiteY3" fmla="*/ 139700 h 1709791"/>
                <a:gd name="connsiteX4" fmla="*/ 3143250 w 3143250"/>
                <a:gd name="connsiteY4" fmla="*/ 0 h 1709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50" h="1709791">
                  <a:moveTo>
                    <a:pt x="0" y="1708150"/>
                  </a:moveTo>
                  <a:cubicBezTo>
                    <a:pt x="108479" y="1712912"/>
                    <a:pt x="216958" y="1717675"/>
                    <a:pt x="381000" y="1562100"/>
                  </a:cubicBezTo>
                  <a:cubicBezTo>
                    <a:pt x="545042" y="1406525"/>
                    <a:pt x="766233" y="1011767"/>
                    <a:pt x="984250" y="774700"/>
                  </a:cubicBezTo>
                  <a:cubicBezTo>
                    <a:pt x="1202267" y="537633"/>
                    <a:pt x="1329267" y="268817"/>
                    <a:pt x="1689100" y="139700"/>
                  </a:cubicBezTo>
                  <a:cubicBezTo>
                    <a:pt x="2048933" y="10583"/>
                    <a:pt x="2842683" y="59267"/>
                    <a:pt x="3143250" y="0"/>
                  </a:cubicBezTo>
                </a:path>
              </a:pathLst>
            </a:custGeom>
            <a:noFill/>
            <a:ln w="19050">
              <a:solidFill>
                <a:srgbClr val="0033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27" name="Group 26"/>
          <p:cNvGrpSpPr/>
          <p:nvPr/>
        </p:nvGrpSpPr>
        <p:grpSpPr>
          <a:xfrm>
            <a:off x="7886217" y="3645024"/>
            <a:ext cx="4114439" cy="2609158"/>
            <a:chOff x="7536160" y="3645024"/>
            <a:chExt cx="4114439" cy="2609158"/>
          </a:xfrm>
        </p:grpSpPr>
        <p:cxnSp>
          <p:nvCxnSpPr>
            <p:cNvPr id="238" name="Straight Connector 237">
              <a:extLst>
                <a:ext uri="{FF2B5EF4-FFF2-40B4-BE49-F238E27FC236}">
                  <a16:creationId xmlns:a16="http://schemas.microsoft.com/office/drawing/2014/main" id="{0FB77F56-779C-72EC-E374-F73AF531D2AF}"/>
                </a:ext>
              </a:extLst>
            </p:cNvPr>
            <p:cNvCxnSpPr/>
            <p:nvPr/>
          </p:nvCxnSpPr>
          <p:spPr>
            <a:xfrm>
              <a:off x="8669340" y="4372625"/>
              <a:ext cx="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6" name="Straight Arrow Connector 265">
              <a:extLst>
                <a:ext uri="{FF2B5EF4-FFF2-40B4-BE49-F238E27FC236}">
                  <a16:creationId xmlns:a16="http://schemas.microsoft.com/office/drawing/2014/main" id="{604B8C1E-1E9E-3426-9817-F26C95C8C0C7}"/>
                </a:ext>
              </a:extLst>
            </p:cNvPr>
            <p:cNvCxnSpPr/>
            <p:nvPr/>
          </p:nvCxnSpPr>
          <p:spPr>
            <a:xfrm>
              <a:off x="7536801" y="5869668"/>
              <a:ext cx="4113798" cy="0"/>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cxnSp>
          <p:nvCxnSpPr>
            <p:cNvPr id="267" name="Straight Arrow Connector 266">
              <a:extLst>
                <a:ext uri="{FF2B5EF4-FFF2-40B4-BE49-F238E27FC236}">
                  <a16:creationId xmlns:a16="http://schemas.microsoft.com/office/drawing/2014/main" id="{83C37AF9-F411-9862-DF38-5DFDCB7A1AB7}"/>
                </a:ext>
              </a:extLst>
            </p:cNvPr>
            <p:cNvCxnSpPr/>
            <p:nvPr/>
          </p:nvCxnSpPr>
          <p:spPr>
            <a:xfrm flipH="1" flipV="1">
              <a:off x="7536160" y="3645024"/>
              <a:ext cx="643" cy="2224644"/>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sp>
          <p:nvSpPr>
            <p:cNvPr id="269" name="TextBox 268">
              <a:extLst>
                <a:ext uri="{FF2B5EF4-FFF2-40B4-BE49-F238E27FC236}">
                  <a16:creationId xmlns:a16="http://schemas.microsoft.com/office/drawing/2014/main" id="{86C77D53-26A4-0972-8B06-B787025B583E}"/>
                </a:ext>
              </a:extLst>
            </p:cNvPr>
            <p:cNvSpPr txBox="1"/>
            <p:nvPr/>
          </p:nvSpPr>
          <p:spPr>
            <a:xfrm>
              <a:off x="7536160" y="5977183"/>
              <a:ext cx="4106142" cy="276999"/>
            </a:xfrm>
            <a:prstGeom prst="rect">
              <a:avLst/>
            </a:prstGeom>
            <a:noFill/>
          </p:spPr>
          <p:txBody>
            <a:bodyPr wrap="square" rtlCol="0">
              <a:spAutoFit/>
            </a:bodyPr>
            <a:lstStyle/>
            <a:p>
              <a:pPr algn="ctr"/>
              <a:r>
                <a:rPr lang="en-US" sz="1200" dirty="0"/>
                <a:t>Time</a:t>
              </a:r>
              <a:endParaRPr lang="en-GB" sz="1200" dirty="0"/>
            </a:p>
          </p:txBody>
        </p:sp>
        <p:cxnSp>
          <p:nvCxnSpPr>
            <p:cNvPr id="270" name="Conexão reta 6">
              <a:extLst>
                <a:ext uri="{FF2B5EF4-FFF2-40B4-BE49-F238E27FC236}">
                  <a16:creationId xmlns:a16="http://schemas.microsoft.com/office/drawing/2014/main" id="{03F9C244-C6FD-307F-B369-5E3F13E33831}"/>
                </a:ext>
              </a:extLst>
            </p:cNvPr>
            <p:cNvCxnSpPr/>
            <p:nvPr/>
          </p:nvCxnSpPr>
          <p:spPr>
            <a:xfrm flipV="1">
              <a:off x="8577265" y="4315877"/>
              <a:ext cx="0" cy="1559587"/>
            </a:xfrm>
            <a:prstGeom prst="line">
              <a:avLst/>
            </a:prstGeom>
            <a:ln w="9525">
              <a:prstDash val="lgDash"/>
            </a:ln>
          </p:spPr>
          <p:style>
            <a:lnRef idx="2">
              <a:schemeClr val="dk1"/>
            </a:lnRef>
            <a:fillRef idx="0">
              <a:schemeClr val="dk1"/>
            </a:fillRef>
            <a:effectRef idx="1">
              <a:schemeClr val="dk1"/>
            </a:effectRef>
            <a:fontRef idx="minor">
              <a:schemeClr val="tx1"/>
            </a:fontRef>
          </p:style>
        </p:cxnSp>
        <p:sp>
          <p:nvSpPr>
            <p:cNvPr id="271" name="TextBox 270">
              <a:extLst>
                <a:ext uri="{FF2B5EF4-FFF2-40B4-BE49-F238E27FC236}">
                  <a16:creationId xmlns:a16="http://schemas.microsoft.com/office/drawing/2014/main" id="{1739D061-5DC0-C25C-0C26-7A7C213C8558}"/>
                </a:ext>
              </a:extLst>
            </p:cNvPr>
            <p:cNvSpPr txBox="1"/>
            <p:nvPr/>
          </p:nvSpPr>
          <p:spPr>
            <a:xfrm>
              <a:off x="8314679" y="5875464"/>
              <a:ext cx="554865" cy="276999"/>
            </a:xfrm>
            <a:prstGeom prst="rect">
              <a:avLst/>
            </a:prstGeom>
            <a:noFill/>
          </p:spPr>
          <p:txBody>
            <a:bodyPr wrap="square" rtlCol="0">
              <a:spAutoFit/>
            </a:bodyPr>
            <a:lstStyle/>
            <a:p>
              <a:pPr algn="ctr"/>
              <a:r>
                <a:rPr lang="en-US" sz="1200" dirty="0"/>
                <a:t>today</a:t>
              </a:r>
              <a:endParaRPr lang="en-GB" sz="1200" dirty="0"/>
            </a:p>
          </p:txBody>
        </p:sp>
      </p:grpSp>
      <p:grpSp>
        <p:nvGrpSpPr>
          <p:cNvPr id="22" name="Group 21">
            <a:extLst>
              <a:ext uri="{FF2B5EF4-FFF2-40B4-BE49-F238E27FC236}">
                <a16:creationId xmlns:a16="http://schemas.microsoft.com/office/drawing/2014/main" id="{4EA4DC03-000D-0B15-E80F-4D53E69F2F8A}"/>
              </a:ext>
            </a:extLst>
          </p:cNvPr>
          <p:cNvGrpSpPr/>
          <p:nvPr/>
        </p:nvGrpSpPr>
        <p:grpSpPr>
          <a:xfrm>
            <a:off x="8659926" y="5165820"/>
            <a:ext cx="1606442" cy="669480"/>
            <a:chOff x="7733805" y="5165820"/>
            <a:chExt cx="1606442" cy="669480"/>
          </a:xfrm>
        </p:grpSpPr>
        <p:cxnSp>
          <p:nvCxnSpPr>
            <p:cNvPr id="13" name="Straight Connector 12">
              <a:extLst>
                <a:ext uri="{FF2B5EF4-FFF2-40B4-BE49-F238E27FC236}">
                  <a16:creationId xmlns:a16="http://schemas.microsoft.com/office/drawing/2014/main" id="{299B9C81-585F-90D9-73B4-BC9A76FEE15A}"/>
                </a:ext>
              </a:extLst>
            </p:cNvPr>
            <p:cNvCxnSpPr>
              <a:cxnSpLocks/>
              <a:stCxn id="241" idx="2"/>
            </p:cNvCxnSpPr>
            <p:nvPr/>
          </p:nvCxnSpPr>
          <p:spPr>
            <a:xfrm flipH="1" flipV="1">
              <a:off x="8750313" y="5165820"/>
              <a:ext cx="216446" cy="1161"/>
            </a:xfrm>
            <a:prstGeom prst="line">
              <a:avLst/>
            </a:prstGeom>
          </p:spPr>
          <p:style>
            <a:lnRef idx="1">
              <a:schemeClr val="accent1"/>
            </a:lnRef>
            <a:fillRef idx="0">
              <a:schemeClr val="accent1"/>
            </a:fillRef>
            <a:effectRef idx="0">
              <a:schemeClr val="accent1"/>
            </a:effectRef>
            <a:fontRef idx="minor">
              <a:schemeClr val="tx1"/>
            </a:fontRef>
          </p:style>
        </p:cxnSp>
        <p:sp>
          <p:nvSpPr>
            <p:cNvPr id="16" name="Left Brace 15">
              <a:extLst>
                <a:ext uri="{FF2B5EF4-FFF2-40B4-BE49-F238E27FC236}">
                  <a16:creationId xmlns:a16="http://schemas.microsoft.com/office/drawing/2014/main" id="{95F2F4CE-BBC4-63B2-C84F-0F93E4872A88}"/>
                </a:ext>
              </a:extLst>
            </p:cNvPr>
            <p:cNvSpPr/>
            <p:nvPr/>
          </p:nvSpPr>
          <p:spPr>
            <a:xfrm rot="16200000">
              <a:off x="7761526" y="5205692"/>
              <a:ext cx="220570" cy="27601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74" name="TextBox 273">
              <a:extLst>
                <a:ext uri="{FF2B5EF4-FFF2-40B4-BE49-F238E27FC236}">
                  <a16:creationId xmlns:a16="http://schemas.microsoft.com/office/drawing/2014/main" id="{7BD1C8E7-C241-D00A-F13E-C67C1635FC06}"/>
                </a:ext>
              </a:extLst>
            </p:cNvPr>
            <p:cNvSpPr txBox="1"/>
            <p:nvPr/>
          </p:nvSpPr>
          <p:spPr>
            <a:xfrm>
              <a:off x="8116285" y="5312080"/>
              <a:ext cx="1223962" cy="523220"/>
            </a:xfrm>
            <a:prstGeom prst="rect">
              <a:avLst/>
            </a:prstGeom>
            <a:noFill/>
          </p:spPr>
          <p:txBody>
            <a:bodyPr wrap="square" rtlCol="0">
              <a:spAutoFit/>
            </a:bodyPr>
            <a:lstStyle>
              <a:defPPr>
                <a:defRPr lang="en-US"/>
              </a:defPPr>
              <a:lvl1pPr>
                <a:defRPr sz="1400"/>
              </a:lvl1pPr>
            </a:lstStyle>
            <a:p>
              <a:r>
                <a:rPr lang="en-US" dirty="0"/>
                <a:t>Schedule Variance</a:t>
              </a:r>
              <a:endParaRPr lang="en-GB" dirty="0"/>
            </a:p>
          </p:txBody>
        </p:sp>
      </p:grpSp>
      <p:sp>
        <p:nvSpPr>
          <p:cNvPr id="19" name="TextBox 18">
            <a:extLst>
              <a:ext uri="{FF2B5EF4-FFF2-40B4-BE49-F238E27FC236}">
                <a16:creationId xmlns:a16="http://schemas.microsoft.com/office/drawing/2014/main" id="{517A182A-09A9-BD34-E932-63EDC05BFD6D}"/>
              </a:ext>
            </a:extLst>
          </p:cNvPr>
          <p:cNvSpPr txBox="1"/>
          <p:nvPr/>
        </p:nvSpPr>
        <p:spPr>
          <a:xfrm>
            <a:off x="297158" y="5664196"/>
            <a:ext cx="7771999" cy="646331"/>
          </a:xfrm>
          <a:prstGeom prst="rect">
            <a:avLst/>
          </a:prstGeom>
          <a:noFill/>
        </p:spPr>
        <p:txBody>
          <a:bodyPr wrap="none" rtlCol="0">
            <a:spAutoFit/>
          </a:bodyPr>
          <a:lstStyle/>
          <a:p>
            <a:pPr algn="l"/>
            <a:r>
              <a:rPr lang="en-US" dirty="0">
                <a:latin typeface="Calibri" panose="020F0502020204030204" pitchFamily="34" charset="0"/>
                <a:cs typeface="Calibri" panose="020F0502020204030204" pitchFamily="34" charset="0"/>
              </a:rPr>
              <a:t>Incremental cost increases are understood: →Schedule delays vs overspending</a:t>
            </a:r>
          </a:p>
          <a:p>
            <a:pPr algn="l"/>
            <a:r>
              <a:rPr lang="en-US" dirty="0">
                <a:latin typeface="Calibri" panose="020F0502020204030204" pitchFamily="34" charset="0"/>
                <a:cs typeface="Calibri" panose="020F0502020204030204" pitchFamily="34" charset="0"/>
              </a:rPr>
              <a:t>Key to transparent reporting to stakeholders and trust of management</a:t>
            </a:r>
            <a:endParaRPr lang="en-GB" dirty="0">
              <a:latin typeface="Calibri" panose="020F0502020204030204" pitchFamily="34" charset="0"/>
              <a:cs typeface="Calibri" panose="020F0502020204030204" pitchFamily="34" charset="0"/>
            </a:endParaRPr>
          </a:p>
        </p:txBody>
      </p:sp>
      <p:grpSp>
        <p:nvGrpSpPr>
          <p:cNvPr id="21" name="Group 20">
            <a:extLst>
              <a:ext uri="{FF2B5EF4-FFF2-40B4-BE49-F238E27FC236}">
                <a16:creationId xmlns:a16="http://schemas.microsoft.com/office/drawing/2014/main" id="{1E776F6D-ABC5-DF9E-AB1D-84A9D897B8DC}"/>
              </a:ext>
            </a:extLst>
          </p:cNvPr>
          <p:cNvGrpSpPr/>
          <p:nvPr/>
        </p:nvGrpSpPr>
        <p:grpSpPr>
          <a:xfrm>
            <a:off x="8949529" y="4733243"/>
            <a:ext cx="2135631" cy="533376"/>
            <a:chOff x="8023408" y="4733243"/>
            <a:chExt cx="2135631" cy="533376"/>
          </a:xfrm>
        </p:grpSpPr>
        <p:cxnSp>
          <p:nvCxnSpPr>
            <p:cNvPr id="248" name="Straight Connector 247">
              <a:extLst>
                <a:ext uri="{FF2B5EF4-FFF2-40B4-BE49-F238E27FC236}">
                  <a16:creationId xmlns:a16="http://schemas.microsoft.com/office/drawing/2014/main" id="{F867356A-EDA0-5422-1EEC-FC72644F3F2F}"/>
                </a:ext>
              </a:extLst>
            </p:cNvPr>
            <p:cNvCxnSpPr/>
            <p:nvPr/>
          </p:nvCxnSpPr>
          <p:spPr>
            <a:xfrm flipV="1">
              <a:off x="8040638" y="5165963"/>
              <a:ext cx="1033855" cy="1"/>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9" name="Straight Connector 248">
              <a:extLst>
                <a:ext uri="{FF2B5EF4-FFF2-40B4-BE49-F238E27FC236}">
                  <a16:creationId xmlns:a16="http://schemas.microsoft.com/office/drawing/2014/main" id="{0F2FCA0F-4539-33CC-34E4-8D61805268AD}"/>
                </a:ext>
              </a:extLst>
            </p:cNvPr>
            <p:cNvCxnSpPr/>
            <p:nvPr/>
          </p:nvCxnSpPr>
          <p:spPr>
            <a:xfrm flipV="1">
              <a:off x="8023408" y="4733244"/>
              <a:ext cx="1060902" cy="3857"/>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sp>
          <p:nvSpPr>
            <p:cNvPr id="251" name="TextBox 250">
              <a:extLst>
                <a:ext uri="{FF2B5EF4-FFF2-40B4-BE49-F238E27FC236}">
                  <a16:creationId xmlns:a16="http://schemas.microsoft.com/office/drawing/2014/main" id="{4FDB8F8C-CC95-390B-9F96-4F4488B47AB0}"/>
                </a:ext>
              </a:extLst>
            </p:cNvPr>
            <p:cNvSpPr txBox="1"/>
            <p:nvPr/>
          </p:nvSpPr>
          <p:spPr>
            <a:xfrm>
              <a:off x="9283892" y="4743399"/>
              <a:ext cx="875147" cy="523220"/>
            </a:xfrm>
            <a:prstGeom prst="rect">
              <a:avLst/>
            </a:prstGeom>
            <a:noFill/>
          </p:spPr>
          <p:txBody>
            <a:bodyPr wrap="square" rtlCol="0">
              <a:spAutoFit/>
            </a:bodyPr>
            <a:lstStyle/>
            <a:p>
              <a:r>
                <a:rPr lang="en-US" sz="1400" dirty="0"/>
                <a:t>Cost Variance</a:t>
              </a:r>
              <a:endParaRPr lang="en-GB" sz="1400" dirty="0"/>
            </a:p>
          </p:txBody>
        </p:sp>
        <p:sp>
          <p:nvSpPr>
            <p:cNvPr id="6" name="Right Brace 5">
              <a:extLst>
                <a:ext uri="{FF2B5EF4-FFF2-40B4-BE49-F238E27FC236}">
                  <a16:creationId xmlns:a16="http://schemas.microsoft.com/office/drawing/2014/main" id="{77F7348C-68A4-81F1-F557-FDE8B896F7DD}"/>
                </a:ext>
              </a:extLst>
            </p:cNvPr>
            <p:cNvSpPr/>
            <p:nvPr/>
          </p:nvSpPr>
          <p:spPr>
            <a:xfrm>
              <a:off x="9081099" y="4733243"/>
              <a:ext cx="162535" cy="43257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pic>
        <p:nvPicPr>
          <p:cNvPr id="24" name="Picture 23">
            <a:extLst>
              <a:ext uri="{FF2B5EF4-FFF2-40B4-BE49-F238E27FC236}">
                <a16:creationId xmlns:a16="http://schemas.microsoft.com/office/drawing/2014/main" id="{485121E8-F2CE-140E-4886-F3708EC9FC90}"/>
              </a:ext>
            </a:extLst>
          </p:cNvPr>
          <p:cNvPicPr>
            <a:picLocks noChangeAspect="1"/>
          </p:cNvPicPr>
          <p:nvPr/>
        </p:nvPicPr>
        <p:blipFill>
          <a:blip r:embed="rId3"/>
          <a:stretch>
            <a:fillRect/>
          </a:stretch>
        </p:blipFill>
        <p:spPr>
          <a:xfrm>
            <a:off x="695400" y="2420888"/>
            <a:ext cx="2585122" cy="1279002"/>
          </a:xfrm>
          <a:prstGeom prst="rect">
            <a:avLst/>
          </a:prstGeom>
        </p:spPr>
      </p:pic>
      <p:grpSp>
        <p:nvGrpSpPr>
          <p:cNvPr id="26" name="Group 25"/>
          <p:cNvGrpSpPr/>
          <p:nvPr/>
        </p:nvGrpSpPr>
        <p:grpSpPr>
          <a:xfrm>
            <a:off x="2570621" y="1750900"/>
            <a:ext cx="9694986" cy="1265585"/>
            <a:chOff x="2570621" y="1822908"/>
            <a:chExt cx="9694986" cy="1265585"/>
          </a:xfrm>
        </p:grpSpPr>
        <p:grpSp>
          <p:nvGrpSpPr>
            <p:cNvPr id="20" name="Group 19">
              <a:extLst>
                <a:ext uri="{FF2B5EF4-FFF2-40B4-BE49-F238E27FC236}">
                  <a16:creationId xmlns:a16="http://schemas.microsoft.com/office/drawing/2014/main" id="{B98DB4F3-5B67-11A0-A7AF-DCA2E3D72647}"/>
                </a:ext>
              </a:extLst>
            </p:cNvPr>
            <p:cNvGrpSpPr/>
            <p:nvPr/>
          </p:nvGrpSpPr>
          <p:grpSpPr>
            <a:xfrm>
              <a:off x="7110121" y="1822908"/>
              <a:ext cx="5155486" cy="1265585"/>
              <a:chOff x="6462049" y="1822908"/>
              <a:chExt cx="5155486" cy="1265585"/>
            </a:xfrm>
          </p:grpSpPr>
          <p:sp>
            <p:nvSpPr>
              <p:cNvPr id="226" name="TextBox 225">
                <a:extLst>
                  <a:ext uri="{FF2B5EF4-FFF2-40B4-BE49-F238E27FC236}">
                    <a16:creationId xmlns:a16="http://schemas.microsoft.com/office/drawing/2014/main" id="{594531EE-6F7B-4B2A-9E81-31C478082171}"/>
                  </a:ext>
                </a:extLst>
              </p:cNvPr>
              <p:cNvSpPr txBox="1"/>
              <p:nvPr/>
            </p:nvSpPr>
            <p:spPr>
              <a:xfrm>
                <a:off x="9600260" y="2388520"/>
                <a:ext cx="2017275" cy="307777"/>
              </a:xfrm>
              <a:prstGeom prst="rect">
                <a:avLst/>
              </a:prstGeom>
              <a:noFill/>
            </p:spPr>
            <p:txBody>
              <a:bodyPr wrap="square" rtlCol="0">
                <a:spAutoFit/>
              </a:bodyPr>
              <a:lstStyle/>
              <a:p>
                <a:pPr algn="l"/>
                <a:r>
                  <a:rPr lang="en-US" sz="1400" b="1" dirty="0">
                    <a:solidFill>
                      <a:srgbClr val="C00000"/>
                    </a:solidFill>
                  </a:rPr>
                  <a:t>, via Budget Codes</a:t>
                </a:r>
                <a:endParaRPr lang="en-GB" sz="1400" b="1" dirty="0">
                  <a:solidFill>
                    <a:srgbClr val="C00000"/>
                  </a:solidFill>
                </a:endParaRPr>
              </a:p>
            </p:txBody>
          </p:sp>
          <p:grpSp>
            <p:nvGrpSpPr>
              <p:cNvPr id="15" name="Group 14">
                <a:extLst>
                  <a:ext uri="{FF2B5EF4-FFF2-40B4-BE49-F238E27FC236}">
                    <a16:creationId xmlns:a16="http://schemas.microsoft.com/office/drawing/2014/main" id="{F65C7107-EBD2-B42A-BB41-4F8E69569EE9}"/>
                  </a:ext>
                </a:extLst>
              </p:cNvPr>
              <p:cNvGrpSpPr/>
              <p:nvPr/>
            </p:nvGrpSpPr>
            <p:grpSpPr>
              <a:xfrm>
                <a:off x="6462049" y="1822908"/>
                <a:ext cx="1506159" cy="1265585"/>
                <a:chOff x="6462049" y="1822908"/>
                <a:chExt cx="1506159" cy="1265585"/>
              </a:xfrm>
            </p:grpSpPr>
            <p:sp>
              <p:nvSpPr>
                <p:cNvPr id="10" name="Rectangle: Rounded Corners 9">
                  <a:extLst>
                    <a:ext uri="{FF2B5EF4-FFF2-40B4-BE49-F238E27FC236}">
                      <a16:creationId xmlns:a16="http://schemas.microsoft.com/office/drawing/2014/main" id="{BC0177EB-6E38-99D6-AD08-18570F36AF69}"/>
                    </a:ext>
                  </a:extLst>
                </p:cNvPr>
                <p:cNvSpPr/>
                <p:nvPr/>
              </p:nvSpPr>
              <p:spPr>
                <a:xfrm>
                  <a:off x="6755074" y="1916832"/>
                  <a:ext cx="1213134" cy="923330"/>
                </a:xfrm>
                <a:prstGeom prst="roundRect">
                  <a:avLst>
                    <a:gd name="adj" fmla="val 29666"/>
                  </a:avLst>
                </a:prstGeom>
                <a:solidFill>
                  <a:srgbClr val="C87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BUDGET CODE</a:t>
                  </a:r>
                  <a:endParaRPr lang="en-GB" sz="1400" dirty="0"/>
                </a:p>
              </p:txBody>
            </p:sp>
            <p:sp>
              <p:nvSpPr>
                <p:cNvPr id="11" name="Chord 10">
                  <a:extLst>
                    <a:ext uri="{FF2B5EF4-FFF2-40B4-BE49-F238E27FC236}">
                      <a16:creationId xmlns:a16="http://schemas.microsoft.com/office/drawing/2014/main" id="{E45FC257-6A91-3425-E5AC-910786E54CDB}"/>
                    </a:ext>
                  </a:extLst>
                </p:cNvPr>
                <p:cNvSpPr/>
                <p:nvPr/>
              </p:nvSpPr>
              <p:spPr>
                <a:xfrm rot="21101900">
                  <a:off x="6462049" y="2231602"/>
                  <a:ext cx="391498" cy="360040"/>
                </a:xfrm>
                <a:prstGeom prst="chord">
                  <a:avLst>
                    <a:gd name="adj1" fmla="val 2700000"/>
                    <a:gd name="adj2" fmla="val 19692314"/>
                  </a:avLst>
                </a:prstGeom>
                <a:solidFill>
                  <a:srgbClr val="C87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 name="Chord 226">
                  <a:extLst>
                    <a:ext uri="{FF2B5EF4-FFF2-40B4-BE49-F238E27FC236}">
                      <a16:creationId xmlns:a16="http://schemas.microsoft.com/office/drawing/2014/main" id="{30E8BDDA-402B-7E3E-A582-E8D635D423ED}"/>
                    </a:ext>
                  </a:extLst>
                </p:cNvPr>
                <p:cNvSpPr/>
                <p:nvPr/>
              </p:nvSpPr>
              <p:spPr>
                <a:xfrm rot="15770641">
                  <a:off x="7197301" y="1788445"/>
                  <a:ext cx="291114" cy="360040"/>
                </a:xfrm>
                <a:prstGeom prst="chord">
                  <a:avLst>
                    <a:gd name="adj1" fmla="val 2700000"/>
                    <a:gd name="adj2" fmla="val 19707989"/>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 name="Chord 227">
                  <a:extLst>
                    <a:ext uri="{FF2B5EF4-FFF2-40B4-BE49-F238E27FC236}">
                      <a16:creationId xmlns:a16="http://schemas.microsoft.com/office/drawing/2014/main" id="{238DBB40-0ADC-8DBB-2604-A4B7E5B26F65}"/>
                    </a:ext>
                  </a:extLst>
                </p:cNvPr>
                <p:cNvSpPr/>
                <p:nvPr/>
              </p:nvSpPr>
              <p:spPr>
                <a:xfrm rot="15663127">
                  <a:off x="7123554" y="2712724"/>
                  <a:ext cx="391498" cy="360040"/>
                </a:xfrm>
                <a:prstGeom prst="chord">
                  <a:avLst>
                    <a:gd name="adj1" fmla="val 2700000"/>
                    <a:gd name="adj2" fmla="val 19707989"/>
                  </a:avLst>
                </a:prstGeom>
                <a:solidFill>
                  <a:srgbClr val="C87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pic>
          <p:nvPicPr>
            <p:cNvPr id="25" name="Picture 24">
              <a:extLst>
                <a:ext uri="{FF2B5EF4-FFF2-40B4-BE49-F238E27FC236}">
                  <a16:creationId xmlns:a16="http://schemas.microsoft.com/office/drawing/2014/main" id="{DA2E97C2-22FD-08E8-CB80-3E0FC4933BA5}"/>
                </a:ext>
              </a:extLst>
            </p:cNvPr>
            <p:cNvPicPr>
              <a:picLocks noChangeAspect="1"/>
            </p:cNvPicPr>
            <p:nvPr/>
          </p:nvPicPr>
          <p:blipFill>
            <a:blip r:embed="rId4"/>
            <a:stretch>
              <a:fillRect/>
            </a:stretch>
          </p:blipFill>
          <p:spPr>
            <a:xfrm>
              <a:off x="2570621" y="2521519"/>
              <a:ext cx="438950" cy="280440"/>
            </a:xfrm>
            <a:prstGeom prst="rect">
              <a:avLst/>
            </a:prstGeom>
          </p:spPr>
        </p:pic>
      </p:grpSp>
      <p:grpSp>
        <p:nvGrpSpPr>
          <p:cNvPr id="30" name="Group 29"/>
          <p:cNvGrpSpPr/>
          <p:nvPr/>
        </p:nvGrpSpPr>
        <p:grpSpPr>
          <a:xfrm>
            <a:off x="263352" y="3861048"/>
            <a:ext cx="6054394" cy="1519370"/>
            <a:chOff x="263352" y="3861048"/>
            <a:chExt cx="6054394" cy="1519370"/>
          </a:xfrm>
        </p:grpSpPr>
        <p:grpSp>
          <p:nvGrpSpPr>
            <p:cNvPr id="23" name="Group 22">
              <a:extLst>
                <a:ext uri="{FF2B5EF4-FFF2-40B4-BE49-F238E27FC236}">
                  <a16:creationId xmlns:a16="http://schemas.microsoft.com/office/drawing/2014/main" id="{5F135A96-FBE7-454A-6937-4A35A230BBEE}"/>
                </a:ext>
              </a:extLst>
            </p:cNvPr>
            <p:cNvGrpSpPr/>
            <p:nvPr/>
          </p:nvGrpSpPr>
          <p:grpSpPr>
            <a:xfrm>
              <a:off x="263352" y="3861048"/>
              <a:ext cx="6054394" cy="928643"/>
              <a:chOff x="263352" y="3739513"/>
              <a:chExt cx="6054394" cy="928643"/>
            </a:xfrm>
          </p:grpSpPr>
          <p:sp>
            <p:nvSpPr>
              <p:cNvPr id="17" name="TextBox 16">
                <a:extLst>
                  <a:ext uri="{FF2B5EF4-FFF2-40B4-BE49-F238E27FC236}">
                    <a16:creationId xmlns:a16="http://schemas.microsoft.com/office/drawing/2014/main" id="{2F60A2E9-C0FC-6D27-AA09-BA0D2AC35194}"/>
                  </a:ext>
                </a:extLst>
              </p:cNvPr>
              <p:cNvSpPr txBox="1"/>
              <p:nvPr/>
            </p:nvSpPr>
            <p:spPr>
              <a:xfrm>
                <a:off x="4134092" y="4144936"/>
                <a:ext cx="2183654" cy="523220"/>
              </a:xfrm>
              <a:prstGeom prst="rect">
                <a:avLst/>
              </a:prstGeom>
              <a:noFill/>
            </p:spPr>
            <p:txBody>
              <a:bodyPr wrap="square" rtlCol="0">
                <a:spAutoFit/>
              </a:bodyPr>
              <a:lstStyle/>
              <a:p>
                <a:pPr algn="l"/>
                <a:r>
                  <a:rPr lang="en-US" sz="1400" dirty="0">
                    <a:latin typeface="Times New Roman" panose="02020603050405020304" pitchFamily="18" charset="0"/>
                    <a:cs typeface="Times New Roman" panose="02020603050405020304" pitchFamily="18" charset="0"/>
                  </a:rPr>
                  <a:t>92261 WP17.3 – Cooling – SF Cooling Towers</a:t>
                </a:r>
                <a:endParaRPr lang="en-GB" sz="1400" dirty="0">
                  <a:latin typeface="Times New Roman" panose="02020603050405020304" pitchFamily="18" charset="0"/>
                  <a:cs typeface="Times New Roman" panose="02020603050405020304" pitchFamily="18" charset="0"/>
                </a:endParaRPr>
              </a:p>
            </p:txBody>
          </p:sp>
          <p:sp>
            <p:nvSpPr>
              <p:cNvPr id="45" name="TextBox 44">
                <a:extLst>
                  <a:ext uri="{FF2B5EF4-FFF2-40B4-BE49-F238E27FC236}">
                    <a16:creationId xmlns:a16="http://schemas.microsoft.com/office/drawing/2014/main" id="{A7AE5BC6-7419-D762-999C-2B8403479541}"/>
                  </a:ext>
                </a:extLst>
              </p:cNvPr>
              <p:cNvSpPr txBox="1"/>
              <p:nvPr/>
            </p:nvSpPr>
            <p:spPr>
              <a:xfrm>
                <a:off x="263352" y="4108245"/>
                <a:ext cx="2417585"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94012 WP03 – Q2 – Cold tests</a:t>
                </a:r>
                <a:endParaRPr lang="en-GB" sz="1400"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0BFDFA2C-800E-F9D0-E2FF-C66423732C48}"/>
                  </a:ext>
                </a:extLst>
              </p:cNvPr>
              <p:cNvSpPr txBox="1"/>
              <p:nvPr/>
            </p:nvSpPr>
            <p:spPr>
              <a:xfrm>
                <a:off x="297158" y="3739513"/>
                <a:ext cx="5896358" cy="369332"/>
              </a:xfrm>
              <a:prstGeom prst="rect">
                <a:avLst/>
              </a:prstGeom>
              <a:solidFill>
                <a:srgbClr val="C87700"/>
              </a:solidFill>
            </p:spPr>
            <p:txBody>
              <a:bodyPr wrap="none" rtlCol="0">
                <a:spAutoFit/>
              </a:bodyPr>
              <a:lstStyle/>
              <a:p>
                <a:pPr algn="l"/>
                <a:r>
                  <a:rPr lang="en-US" dirty="0">
                    <a:solidFill>
                      <a:schemeClr val="bg1"/>
                    </a:solidFill>
                    <a:latin typeface="Calibri" panose="020F0502020204030204" pitchFamily="34" charset="0"/>
                    <a:cs typeface="Calibri" panose="020F0502020204030204" pitchFamily="34" charset="0"/>
                  </a:rPr>
                  <a:t>BC used for: Financial planning, purchasing, accounting, EVM</a:t>
                </a:r>
                <a:endParaRPr lang="en-GB" dirty="0">
                  <a:solidFill>
                    <a:schemeClr val="bg1"/>
                  </a:solidFill>
                  <a:latin typeface="Calibri" panose="020F0502020204030204" pitchFamily="34" charset="0"/>
                  <a:cs typeface="Calibri" panose="020F0502020204030204" pitchFamily="34" charset="0"/>
                </a:endParaRPr>
              </a:p>
            </p:txBody>
          </p:sp>
        </p:grpSp>
        <p:sp>
          <p:nvSpPr>
            <p:cNvPr id="29" name="TextBox 28"/>
            <p:cNvSpPr txBox="1"/>
            <p:nvPr/>
          </p:nvSpPr>
          <p:spPr>
            <a:xfrm>
              <a:off x="657268" y="4518644"/>
              <a:ext cx="1898277" cy="861774"/>
            </a:xfrm>
            <a:prstGeom prst="rect">
              <a:avLst/>
            </a:prstGeom>
            <a:solidFill>
              <a:schemeClr val="bg1">
                <a:lumMod val="95000"/>
              </a:schemeClr>
            </a:solidFill>
            <a:effectLst>
              <a:outerShdw blurRad="50800" dist="38100" dir="2700000" algn="tl" rotWithShape="0">
                <a:prstClr val="black">
                  <a:alpha val="40000"/>
                </a:prstClr>
              </a:outerShdw>
            </a:effectLst>
          </p:spPr>
          <p:txBody>
            <a:bodyPr wrap="none" rtlCol="0">
              <a:spAutoFit/>
            </a:bodyPr>
            <a:lstStyle/>
            <a:p>
              <a:pPr algn="l"/>
              <a:r>
                <a:rPr lang="en-US" sz="1000" dirty="0">
                  <a:latin typeface="Calibri" panose="020F0502020204030204" pitchFamily="34" charset="0"/>
                  <a:cs typeface="Calibri" panose="020F0502020204030204" pitchFamily="34" charset="0"/>
                </a:rPr>
                <a:t>SM18 test bench reconfiguration</a:t>
              </a:r>
            </a:p>
            <a:p>
              <a:pPr algn="l"/>
              <a:r>
                <a:rPr lang="en-US" sz="1000" dirty="0">
                  <a:latin typeface="Calibri" panose="020F0502020204030204" pitchFamily="34" charset="0"/>
                  <a:cs typeface="Calibri" panose="020F0502020204030204" pitchFamily="34" charset="0"/>
                </a:rPr>
                <a:t>SM18 powering</a:t>
              </a:r>
            </a:p>
            <a:p>
              <a:pPr algn="l"/>
              <a:r>
                <a:rPr lang="en-US" sz="1000" dirty="0">
                  <a:latin typeface="Calibri" panose="020F0502020204030204" pitchFamily="34" charset="0"/>
                  <a:cs typeface="Calibri" panose="020F0502020204030204" pitchFamily="34" charset="0"/>
                </a:rPr>
                <a:t>Shuffling modules</a:t>
              </a:r>
            </a:p>
            <a:p>
              <a:pPr algn="l"/>
              <a:r>
                <a:rPr lang="en-US" sz="1000" dirty="0">
                  <a:latin typeface="Calibri" panose="020F0502020204030204" pitchFamily="34" charset="0"/>
                  <a:cs typeface="Calibri" panose="020F0502020204030204" pitchFamily="34" charset="0"/>
                </a:rPr>
                <a:t>Magnet protection</a:t>
              </a:r>
            </a:p>
            <a:p>
              <a:pPr algn="l"/>
              <a:r>
                <a:rPr lang="en-US" sz="1000" dirty="0">
                  <a:latin typeface="Calibri" panose="020F0502020204030204" pitchFamily="34" charset="0"/>
                  <a:cs typeface="Calibri" panose="020F0502020204030204" pitchFamily="34" charset="0"/>
                </a:rPr>
                <a:t>SM18 DAQ</a:t>
              </a:r>
              <a:endParaRPr lang="en-GB" sz="1000" dirty="0">
                <a:latin typeface="Calibri" panose="020F0502020204030204" pitchFamily="34" charset="0"/>
                <a:cs typeface="Calibri" panose="020F0502020204030204" pitchFamily="34" charset="0"/>
              </a:endParaRPr>
            </a:p>
          </p:txBody>
        </p:sp>
        <p:sp>
          <p:nvSpPr>
            <p:cNvPr id="53" name="TextBox 52"/>
            <p:cNvSpPr txBox="1"/>
            <p:nvPr/>
          </p:nvSpPr>
          <p:spPr>
            <a:xfrm>
              <a:off x="4180255" y="4813659"/>
              <a:ext cx="1508746" cy="400110"/>
            </a:xfrm>
            <a:prstGeom prst="rect">
              <a:avLst/>
            </a:prstGeom>
            <a:solidFill>
              <a:schemeClr val="bg1">
                <a:lumMod val="95000"/>
              </a:schemeClr>
            </a:solidFill>
            <a:effectLst>
              <a:outerShdw blurRad="50800" dist="38100" dir="2700000" algn="tl" rotWithShape="0">
                <a:prstClr val="black">
                  <a:alpha val="40000"/>
                </a:prstClr>
              </a:outerShdw>
            </a:effectLst>
          </p:spPr>
          <p:txBody>
            <a:bodyPr wrap="none" rtlCol="0">
              <a:spAutoFit/>
            </a:bodyPr>
            <a:lstStyle>
              <a:defPPr>
                <a:defRPr lang="en-US"/>
              </a:defPPr>
              <a:lvl1pPr>
                <a:defRPr sz="1000">
                  <a:latin typeface="Calibri" panose="020F0502020204030204" pitchFamily="34" charset="0"/>
                  <a:cs typeface="Calibri" panose="020F0502020204030204" pitchFamily="34" charset="0"/>
                </a:defRPr>
              </a:lvl1pPr>
            </a:lstStyle>
            <a:p>
              <a:r>
                <a:rPr lang="en-US" dirty="0"/>
                <a:t>SF Cooling towers point 1</a:t>
              </a:r>
            </a:p>
            <a:p>
              <a:r>
                <a:rPr lang="en-US" dirty="0"/>
                <a:t>SF Cooling towers point 5</a:t>
              </a:r>
              <a:endParaRPr lang="en-GB" dirty="0"/>
            </a:p>
          </p:txBody>
        </p:sp>
      </p:grpSp>
    </p:spTree>
    <p:extLst>
      <p:ext uri="{BB962C8B-B14F-4D97-AF65-F5344CB8AC3E}">
        <p14:creationId xmlns:p14="http://schemas.microsoft.com/office/powerpoint/2010/main" val="34149446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584298-6C0F-B811-0DA4-9254EBD364A9}"/>
              </a:ext>
            </a:extLst>
          </p:cNvPr>
          <p:cNvSpPr>
            <a:spLocks noGrp="1"/>
          </p:cNvSpPr>
          <p:nvPr>
            <p:ph type="title"/>
          </p:nvPr>
        </p:nvSpPr>
        <p:spPr>
          <a:xfrm>
            <a:off x="1631504" y="2808312"/>
            <a:ext cx="10014832" cy="836712"/>
          </a:xfrm>
        </p:spPr>
        <p:txBody>
          <a:bodyPr>
            <a:normAutofit/>
          </a:bodyPr>
          <a:lstStyle/>
          <a:p>
            <a:pPr algn="l"/>
            <a:r>
              <a:rPr lang="en-US" dirty="0"/>
              <a:t>PROCESSES: Committees and meetings</a:t>
            </a:r>
            <a:endParaRPr lang="en-GB" dirty="0"/>
          </a:p>
        </p:txBody>
      </p:sp>
      <p:sp>
        <p:nvSpPr>
          <p:cNvPr id="5" name="Footer Placeholder 4">
            <a:extLst>
              <a:ext uri="{FF2B5EF4-FFF2-40B4-BE49-F238E27FC236}">
                <a16:creationId xmlns:a16="http://schemas.microsoft.com/office/drawing/2014/main" id="{F4A63221-7534-0EA2-3422-46CC89D5F68B}"/>
              </a:ext>
            </a:extLst>
          </p:cNvPr>
          <p:cNvSpPr>
            <a:spLocks noGrp="1"/>
          </p:cNvSpPr>
          <p:nvPr>
            <p:ph type="ftr" sz="quarter" idx="11"/>
          </p:nvPr>
        </p:nvSpPr>
        <p:spPr/>
        <p:txBody>
          <a:bodyPr/>
          <a:lstStyle/>
          <a:p>
            <a:pPr defTabSz="457189"/>
            <a:r>
              <a:rPr lang="it-IT"/>
              <a:t>Lessons from HL-LHC for future projects - B. Di Girolamo</a:t>
            </a:r>
            <a:endParaRPr lang="en-GB" dirty="0"/>
          </a:p>
        </p:txBody>
      </p:sp>
      <p:sp>
        <p:nvSpPr>
          <p:cNvPr id="6" name="Slide Number Placeholder 5">
            <a:extLst>
              <a:ext uri="{FF2B5EF4-FFF2-40B4-BE49-F238E27FC236}">
                <a16:creationId xmlns:a16="http://schemas.microsoft.com/office/drawing/2014/main" id="{EB0BA046-D111-4F5D-28F6-F98127854364}"/>
              </a:ext>
            </a:extLst>
          </p:cNvPr>
          <p:cNvSpPr>
            <a:spLocks noGrp="1"/>
          </p:cNvSpPr>
          <p:nvPr>
            <p:ph type="sldNum" sz="quarter" idx="4"/>
          </p:nvPr>
        </p:nvSpPr>
        <p:spPr>
          <a:xfrm>
            <a:off x="11712624" y="6464853"/>
            <a:ext cx="365760" cy="365760"/>
          </a:xfrm>
          <a:prstGeom prst="ellipse">
            <a:avLst/>
          </a:prstGeom>
          <a:solidFill>
            <a:srgbClr val="1D1D1D">
              <a:alpha val="70000"/>
            </a:srgbClr>
          </a:solidFill>
        </p:spPr>
        <p:txBody>
          <a:bodyPr vert="horz" lIns="18288" tIns="45720" rIns="18288" bIns="45720" rtlCol="0" anchor="ctr">
            <a:noAutofit/>
          </a:bodyPr>
          <a:lstStyle>
            <a:defPPr>
              <a:defRPr lang="en-US"/>
            </a:defPPr>
            <a:lvl1pPr marL="0" algn="ctr" defTabSz="914400" rtl="0" eaLnBrk="1" latinLnBrk="0" hangingPunct="1">
              <a:defRPr sz="1400" kern="1200" spc="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189"/>
            <a:fld id="{BFDCA1C4-9514-7B4F-976F-D92F7E296653}" type="slidenum">
              <a:rPr lang="fr-FR" smtClean="0"/>
              <a:pPr defTabSz="457189"/>
              <a:t>46</a:t>
            </a:fld>
            <a:endParaRPr lang="fr-FR" dirty="0"/>
          </a:p>
        </p:txBody>
      </p:sp>
      <p:cxnSp>
        <p:nvCxnSpPr>
          <p:cNvPr id="8" name="Straight Connector 7">
            <a:extLst>
              <a:ext uri="{FF2B5EF4-FFF2-40B4-BE49-F238E27FC236}">
                <a16:creationId xmlns:a16="http://schemas.microsoft.com/office/drawing/2014/main" id="{46AD1CD8-6A21-FBF2-C17C-B3001CB64B7E}"/>
              </a:ext>
            </a:extLst>
          </p:cNvPr>
          <p:cNvCxnSpPr>
            <a:cxnSpLocks/>
          </p:cNvCxnSpPr>
          <p:nvPr/>
        </p:nvCxnSpPr>
        <p:spPr>
          <a:xfrm>
            <a:off x="1848166" y="3645024"/>
            <a:ext cx="9631424"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33264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AEBEF-8B82-4737-B533-D417AD03B359}"/>
              </a:ext>
            </a:extLst>
          </p:cNvPr>
          <p:cNvSpPr>
            <a:spLocks noGrp="1"/>
          </p:cNvSpPr>
          <p:nvPr>
            <p:ph type="title"/>
          </p:nvPr>
        </p:nvSpPr>
        <p:spPr>
          <a:xfrm>
            <a:off x="8904313" y="27437"/>
            <a:ext cx="3240359" cy="569196"/>
          </a:xfrm>
        </p:spPr>
        <p:txBody>
          <a:bodyPr>
            <a:normAutofit/>
          </a:bodyPr>
          <a:lstStyle/>
          <a:p>
            <a:r>
              <a:rPr lang="en-US" dirty="0"/>
              <a:t>organization</a:t>
            </a:r>
            <a:endParaRPr lang="en-GB" dirty="0"/>
          </a:p>
        </p:txBody>
      </p:sp>
      <p:grpSp>
        <p:nvGrpSpPr>
          <p:cNvPr id="23" name="Group 22">
            <a:extLst>
              <a:ext uri="{FF2B5EF4-FFF2-40B4-BE49-F238E27FC236}">
                <a16:creationId xmlns:a16="http://schemas.microsoft.com/office/drawing/2014/main" id="{703160F5-0AF0-7D09-EE2A-14074E1B8412}"/>
              </a:ext>
            </a:extLst>
          </p:cNvPr>
          <p:cNvGrpSpPr/>
          <p:nvPr/>
        </p:nvGrpSpPr>
        <p:grpSpPr>
          <a:xfrm>
            <a:off x="62123" y="1379208"/>
            <a:ext cx="5069669" cy="408623"/>
            <a:chOff x="62123" y="1379208"/>
            <a:chExt cx="5069669" cy="408623"/>
          </a:xfrm>
        </p:grpSpPr>
        <p:sp>
          <p:nvSpPr>
            <p:cNvPr id="25" name="Rectangle: Rounded Corners 24">
              <a:extLst>
                <a:ext uri="{FF2B5EF4-FFF2-40B4-BE49-F238E27FC236}">
                  <a16:creationId xmlns:a16="http://schemas.microsoft.com/office/drawing/2014/main" id="{8026A243-806A-421B-AB44-E83F76BCAAED}"/>
                </a:ext>
              </a:extLst>
            </p:cNvPr>
            <p:cNvSpPr/>
            <p:nvPr/>
          </p:nvSpPr>
          <p:spPr>
            <a:xfrm>
              <a:off x="62123" y="1379208"/>
              <a:ext cx="3781907" cy="408623"/>
            </a:xfrm>
            <a:prstGeom prst="roundRect">
              <a:avLst/>
            </a:prstGeom>
            <a:solidFill>
              <a:srgbClr val="EE8E00"/>
            </a:solidFill>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l"/>
              <a:r>
                <a:rPr lang="en-US" u="sng" dirty="0">
                  <a:latin typeface="Calibri" panose="020F0502020204030204" pitchFamily="34" charset="0"/>
                  <a:cs typeface="Calibri" panose="020F0502020204030204" pitchFamily="34" charset="0"/>
                </a:rPr>
                <a:t>C</a:t>
              </a:r>
              <a:r>
                <a:rPr lang="en-US" dirty="0">
                  <a:latin typeface="Calibri" panose="020F0502020204030204" pitchFamily="34" charset="0"/>
                  <a:cs typeface="Calibri" panose="020F0502020204030204" pitchFamily="34" charset="0"/>
                </a:rPr>
                <a:t>ERN </a:t>
              </a:r>
              <a:r>
                <a:rPr lang="en-US" b="1" u="sng" dirty="0">
                  <a:latin typeface="Calibri" panose="020F0502020204030204" pitchFamily="34" charset="0"/>
                  <a:cs typeface="Calibri" panose="020F0502020204030204" pitchFamily="34" charset="0"/>
                </a:rPr>
                <a:t>M</a:t>
              </a:r>
              <a:r>
                <a:rPr lang="en-US" dirty="0">
                  <a:latin typeface="Calibri" panose="020F0502020204030204" pitchFamily="34" charset="0"/>
                  <a:cs typeface="Calibri" panose="020F0502020204030204" pitchFamily="34" charset="0"/>
                </a:rPr>
                <a:t>achine </a:t>
              </a:r>
              <a:r>
                <a:rPr lang="en-US" b="1" u="sng" dirty="0">
                  <a:latin typeface="Calibri" panose="020F0502020204030204" pitchFamily="34" charset="0"/>
                  <a:cs typeface="Calibri" panose="020F0502020204030204" pitchFamily="34" charset="0"/>
                </a:rPr>
                <a:t>A</a:t>
              </a:r>
              <a:r>
                <a:rPr lang="en-US" dirty="0">
                  <a:latin typeface="Calibri" panose="020F0502020204030204" pitchFamily="34" charset="0"/>
                  <a:cs typeface="Calibri" panose="020F0502020204030204" pitchFamily="34" charset="0"/>
                </a:rPr>
                <a:t>dvisory </a:t>
              </a:r>
              <a:r>
                <a:rPr lang="en-US" b="1" u="sng" dirty="0">
                  <a:latin typeface="Calibri" panose="020F0502020204030204" pitchFamily="34" charset="0"/>
                  <a:cs typeface="Calibri" panose="020F0502020204030204" pitchFamily="34" charset="0"/>
                </a:rPr>
                <a:t>C</a:t>
              </a:r>
              <a:r>
                <a:rPr lang="en-US" dirty="0">
                  <a:latin typeface="Calibri" panose="020F0502020204030204" pitchFamily="34" charset="0"/>
                  <a:cs typeface="Calibri" panose="020F0502020204030204" pitchFamily="34" charset="0"/>
                </a:rPr>
                <a:t>ommittee</a:t>
              </a:r>
            </a:p>
          </p:txBody>
        </p:sp>
        <p:cxnSp>
          <p:nvCxnSpPr>
            <p:cNvPr id="36" name="Straight Connector 35">
              <a:extLst>
                <a:ext uri="{FF2B5EF4-FFF2-40B4-BE49-F238E27FC236}">
                  <a16:creationId xmlns:a16="http://schemas.microsoft.com/office/drawing/2014/main" id="{ED3C364A-8DBF-4CC4-9182-5E8D298ACE07}"/>
                </a:ext>
              </a:extLst>
            </p:cNvPr>
            <p:cNvCxnSpPr>
              <a:cxnSpLocks/>
              <a:stCxn id="15" idx="1"/>
              <a:endCxn id="25" idx="3"/>
            </p:cNvCxnSpPr>
            <p:nvPr/>
          </p:nvCxnSpPr>
          <p:spPr>
            <a:xfrm flipH="1" flipV="1">
              <a:off x="3844030" y="1583520"/>
              <a:ext cx="1287762" cy="201009"/>
            </a:xfrm>
            <a:prstGeom prst="line">
              <a:avLst/>
            </a:prstGeom>
            <a:ln w="28575">
              <a:solidFill>
                <a:schemeClr val="bg1">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grpSp>
      <p:grpSp>
        <p:nvGrpSpPr>
          <p:cNvPr id="30" name="Group 29">
            <a:extLst>
              <a:ext uri="{FF2B5EF4-FFF2-40B4-BE49-F238E27FC236}">
                <a16:creationId xmlns:a16="http://schemas.microsoft.com/office/drawing/2014/main" id="{D7708739-31B0-1285-FD51-C066F164B762}"/>
              </a:ext>
            </a:extLst>
          </p:cNvPr>
          <p:cNvGrpSpPr/>
          <p:nvPr/>
        </p:nvGrpSpPr>
        <p:grpSpPr>
          <a:xfrm>
            <a:off x="58346" y="1784529"/>
            <a:ext cx="5073446" cy="492343"/>
            <a:chOff x="58346" y="1784529"/>
            <a:chExt cx="5073446" cy="492343"/>
          </a:xfrm>
        </p:grpSpPr>
        <p:sp>
          <p:nvSpPr>
            <p:cNvPr id="24" name="Rectangle: Rounded Corners 23">
              <a:extLst>
                <a:ext uri="{FF2B5EF4-FFF2-40B4-BE49-F238E27FC236}">
                  <a16:creationId xmlns:a16="http://schemas.microsoft.com/office/drawing/2014/main" id="{AE075DC2-24C3-4274-A3AB-B0D1B024F73D}"/>
                </a:ext>
              </a:extLst>
            </p:cNvPr>
            <p:cNvSpPr/>
            <p:nvPr/>
          </p:nvSpPr>
          <p:spPr>
            <a:xfrm>
              <a:off x="58346" y="1868249"/>
              <a:ext cx="3419720" cy="408623"/>
            </a:xfrm>
            <a:prstGeom prst="roundRect">
              <a:avLst/>
            </a:prstGeom>
            <a:solidFill>
              <a:srgbClr val="EE8E00"/>
            </a:solidFill>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l"/>
              <a:r>
                <a:rPr lang="en-US" b="1" u="sng" dirty="0">
                  <a:latin typeface="Calibri" panose="020F0502020204030204" pitchFamily="34" charset="0"/>
                  <a:cs typeface="Calibri" panose="020F0502020204030204" pitchFamily="34" charset="0"/>
                </a:rPr>
                <a:t>C</a:t>
              </a:r>
              <a:r>
                <a:rPr lang="en-US" dirty="0">
                  <a:latin typeface="Calibri" panose="020F0502020204030204" pitchFamily="34" charset="0"/>
                  <a:cs typeface="Calibri" panose="020F0502020204030204" pitchFamily="34" charset="0"/>
                </a:rPr>
                <a:t>ost &amp; </a:t>
              </a:r>
              <a:r>
                <a:rPr lang="en-US" b="1" u="sng" dirty="0">
                  <a:latin typeface="Calibri" panose="020F0502020204030204" pitchFamily="34" charset="0"/>
                  <a:cs typeface="Calibri" panose="020F0502020204030204" pitchFamily="34" charset="0"/>
                </a:rPr>
                <a:t>S</a:t>
              </a:r>
              <a:r>
                <a:rPr lang="en-US" dirty="0">
                  <a:latin typeface="Calibri" panose="020F0502020204030204" pitchFamily="34" charset="0"/>
                  <a:cs typeface="Calibri" panose="020F0502020204030204" pitchFamily="34" charset="0"/>
                </a:rPr>
                <a:t>chedule </a:t>
              </a:r>
              <a:r>
                <a:rPr lang="en-US" b="1" u="sng" dirty="0">
                  <a:latin typeface="Calibri" panose="020F0502020204030204" pitchFamily="34" charset="0"/>
                  <a:cs typeface="Calibri" panose="020F0502020204030204" pitchFamily="34" charset="0"/>
                </a:rPr>
                <a:t>R</a:t>
              </a:r>
              <a:r>
                <a:rPr lang="en-US" dirty="0">
                  <a:latin typeface="Calibri" panose="020F0502020204030204" pitchFamily="34" charset="0"/>
                  <a:cs typeface="Calibri" panose="020F0502020204030204" pitchFamily="34" charset="0"/>
                </a:rPr>
                <a:t>eviewer’s panel</a:t>
              </a:r>
            </a:p>
          </p:txBody>
        </p:sp>
        <p:cxnSp>
          <p:nvCxnSpPr>
            <p:cNvPr id="38" name="Straight Connector 37">
              <a:extLst>
                <a:ext uri="{FF2B5EF4-FFF2-40B4-BE49-F238E27FC236}">
                  <a16:creationId xmlns:a16="http://schemas.microsoft.com/office/drawing/2014/main" id="{B2DC4E94-8999-4ACE-BEF6-12D12C29CA11}"/>
                </a:ext>
              </a:extLst>
            </p:cNvPr>
            <p:cNvCxnSpPr>
              <a:cxnSpLocks/>
              <a:stCxn id="15" idx="1"/>
              <a:endCxn id="24" idx="3"/>
            </p:cNvCxnSpPr>
            <p:nvPr/>
          </p:nvCxnSpPr>
          <p:spPr>
            <a:xfrm flipH="1">
              <a:off x="3478066" y="1784529"/>
              <a:ext cx="1653726" cy="288032"/>
            </a:xfrm>
            <a:prstGeom prst="line">
              <a:avLst/>
            </a:prstGeom>
            <a:ln w="28575">
              <a:solidFill>
                <a:schemeClr val="bg1">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grpSp>
      <p:grpSp>
        <p:nvGrpSpPr>
          <p:cNvPr id="85" name="Group 84">
            <a:extLst>
              <a:ext uri="{FF2B5EF4-FFF2-40B4-BE49-F238E27FC236}">
                <a16:creationId xmlns:a16="http://schemas.microsoft.com/office/drawing/2014/main" id="{1AEDC293-43F6-2E17-F448-B2F379FF4DB0}"/>
              </a:ext>
            </a:extLst>
          </p:cNvPr>
          <p:cNvGrpSpPr/>
          <p:nvPr/>
        </p:nvGrpSpPr>
        <p:grpSpPr>
          <a:xfrm>
            <a:off x="479376" y="3777328"/>
            <a:ext cx="4209677" cy="488565"/>
            <a:chOff x="1479468" y="3356760"/>
            <a:chExt cx="4209677" cy="488565"/>
          </a:xfrm>
        </p:grpSpPr>
        <p:sp>
          <p:nvSpPr>
            <p:cNvPr id="20" name="Rectangle: Rounded Corners 19">
              <a:extLst>
                <a:ext uri="{FF2B5EF4-FFF2-40B4-BE49-F238E27FC236}">
                  <a16:creationId xmlns:a16="http://schemas.microsoft.com/office/drawing/2014/main" id="{9C07AA5C-A094-4E6B-94B8-088660375AF0}"/>
                </a:ext>
              </a:extLst>
            </p:cNvPr>
            <p:cNvSpPr/>
            <p:nvPr/>
          </p:nvSpPr>
          <p:spPr>
            <a:xfrm>
              <a:off x="1479468" y="3436702"/>
              <a:ext cx="2434560" cy="408623"/>
            </a:xfrm>
            <a:prstGeom prst="roundRect">
              <a:avLst/>
            </a:prstGeom>
            <a:solidFill>
              <a:srgbClr val="EE8E00"/>
            </a:solidFill>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r>
                <a:rPr lang="en-US" dirty="0">
                  <a:latin typeface="Calibri" panose="020F0502020204030204" pitchFamily="34" charset="0"/>
                  <a:cs typeface="Calibri" panose="020F0502020204030204" pitchFamily="34" charset="0"/>
                </a:rPr>
                <a:t>HL Collaboration board</a:t>
              </a:r>
              <a:endParaRPr lang="en-GB" dirty="0">
                <a:latin typeface="Calibri" panose="020F0502020204030204" pitchFamily="34" charset="0"/>
                <a:cs typeface="Calibri" panose="020F0502020204030204" pitchFamily="34" charset="0"/>
              </a:endParaRPr>
            </a:p>
          </p:txBody>
        </p:sp>
        <p:cxnSp>
          <p:nvCxnSpPr>
            <p:cNvPr id="44" name="Straight Connector 43">
              <a:extLst>
                <a:ext uri="{FF2B5EF4-FFF2-40B4-BE49-F238E27FC236}">
                  <a16:creationId xmlns:a16="http://schemas.microsoft.com/office/drawing/2014/main" id="{AA4218EB-E476-437C-BBFC-F8D190B70930}"/>
                </a:ext>
              </a:extLst>
            </p:cNvPr>
            <p:cNvCxnSpPr>
              <a:cxnSpLocks/>
              <a:stCxn id="19" idx="1"/>
              <a:endCxn id="20" idx="3"/>
            </p:cNvCxnSpPr>
            <p:nvPr/>
          </p:nvCxnSpPr>
          <p:spPr>
            <a:xfrm flipH="1">
              <a:off x="3914028" y="3356760"/>
              <a:ext cx="1775117" cy="284254"/>
            </a:xfrm>
            <a:prstGeom prst="line">
              <a:avLst/>
            </a:prstGeom>
            <a:solidFill>
              <a:srgbClr val="EE8E00"/>
            </a:solidFill>
            <a:ln>
              <a:solidFill>
                <a:schemeClr val="bg1">
                  <a:lumMod val="50000"/>
                </a:schemeClr>
              </a:solidFill>
              <a:prstDash val="sysDash"/>
            </a:ln>
          </p:spPr>
          <p:style>
            <a:lnRef idx="2">
              <a:schemeClr val="accent1"/>
            </a:lnRef>
            <a:fillRef idx="1">
              <a:schemeClr val="lt1"/>
            </a:fillRef>
            <a:effectRef idx="0">
              <a:schemeClr val="accent1"/>
            </a:effectRef>
            <a:fontRef idx="minor">
              <a:schemeClr val="dk1"/>
            </a:fontRef>
          </p:style>
        </p:cxnSp>
      </p:grpSp>
      <p:grpSp>
        <p:nvGrpSpPr>
          <p:cNvPr id="86" name="Group 85">
            <a:extLst>
              <a:ext uri="{FF2B5EF4-FFF2-40B4-BE49-F238E27FC236}">
                <a16:creationId xmlns:a16="http://schemas.microsoft.com/office/drawing/2014/main" id="{42DBFDFA-40F5-1275-D2C3-4BF91EF1EB6A}"/>
              </a:ext>
            </a:extLst>
          </p:cNvPr>
          <p:cNvGrpSpPr/>
          <p:nvPr/>
        </p:nvGrpSpPr>
        <p:grpSpPr>
          <a:xfrm>
            <a:off x="3165647" y="3981639"/>
            <a:ext cx="6605522" cy="832429"/>
            <a:chOff x="3165647" y="3981639"/>
            <a:chExt cx="6605522" cy="832429"/>
          </a:xfrm>
        </p:grpSpPr>
        <p:cxnSp>
          <p:nvCxnSpPr>
            <p:cNvPr id="57" name="Straight Connector 56">
              <a:extLst>
                <a:ext uri="{FF2B5EF4-FFF2-40B4-BE49-F238E27FC236}">
                  <a16:creationId xmlns:a16="http://schemas.microsoft.com/office/drawing/2014/main" id="{A8FA2BA4-33C3-47D9-8403-8043982573F4}"/>
                </a:ext>
              </a:extLst>
            </p:cNvPr>
            <p:cNvCxnSpPr>
              <a:cxnSpLocks/>
              <a:stCxn id="19" idx="2"/>
              <a:endCxn id="21" idx="0"/>
            </p:cNvCxnSpPr>
            <p:nvPr/>
          </p:nvCxnSpPr>
          <p:spPr>
            <a:xfrm>
              <a:off x="6418570" y="3981639"/>
              <a:ext cx="0" cy="821349"/>
            </a:xfrm>
            <a:prstGeom prst="line">
              <a:avLst/>
            </a:prstGeom>
            <a:ln w="28575">
              <a:solidFill>
                <a:schemeClr val="bg1">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884FCB3F-F660-4529-8FDF-97CFDE593FAA}"/>
                </a:ext>
              </a:extLst>
            </p:cNvPr>
            <p:cNvCxnSpPr>
              <a:cxnSpLocks/>
              <a:stCxn id="26" idx="0"/>
            </p:cNvCxnSpPr>
            <p:nvPr/>
          </p:nvCxnSpPr>
          <p:spPr>
            <a:xfrm flipV="1">
              <a:off x="3165647" y="4432288"/>
              <a:ext cx="0" cy="381780"/>
            </a:xfrm>
            <a:prstGeom prst="line">
              <a:avLst/>
            </a:prstGeom>
            <a:ln w="28575">
              <a:solidFill>
                <a:schemeClr val="bg1">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CA44AE80-9D23-47FE-954B-FF3943536CDC}"/>
                </a:ext>
              </a:extLst>
            </p:cNvPr>
            <p:cNvCxnSpPr>
              <a:cxnSpLocks/>
            </p:cNvCxnSpPr>
            <p:nvPr/>
          </p:nvCxnSpPr>
          <p:spPr>
            <a:xfrm flipV="1">
              <a:off x="3213736" y="4432288"/>
              <a:ext cx="6557432" cy="13747"/>
            </a:xfrm>
            <a:prstGeom prst="line">
              <a:avLst/>
            </a:prstGeom>
            <a:ln w="28575">
              <a:solidFill>
                <a:schemeClr val="bg1">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7B093259-79DD-4E01-BCC1-F2B26A219346}"/>
                </a:ext>
              </a:extLst>
            </p:cNvPr>
            <p:cNvCxnSpPr>
              <a:cxnSpLocks/>
              <a:endCxn id="22" idx="0"/>
            </p:cNvCxnSpPr>
            <p:nvPr/>
          </p:nvCxnSpPr>
          <p:spPr>
            <a:xfrm>
              <a:off x="9771168" y="4451443"/>
              <a:ext cx="1" cy="351546"/>
            </a:xfrm>
            <a:prstGeom prst="line">
              <a:avLst/>
            </a:prstGeom>
            <a:ln w="28575">
              <a:solidFill>
                <a:schemeClr val="bg1">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grpSp>
      <p:sp>
        <p:nvSpPr>
          <p:cNvPr id="7" name="Slide Number Placeholder 6">
            <a:extLst>
              <a:ext uri="{FF2B5EF4-FFF2-40B4-BE49-F238E27FC236}">
                <a16:creationId xmlns:a16="http://schemas.microsoft.com/office/drawing/2014/main" id="{0EF3FF44-F323-68D2-F055-E1A76D0FE49D}"/>
              </a:ext>
            </a:extLst>
          </p:cNvPr>
          <p:cNvSpPr>
            <a:spLocks noGrp="1"/>
          </p:cNvSpPr>
          <p:nvPr>
            <p:ph type="sldNum" sz="quarter" idx="4"/>
          </p:nvPr>
        </p:nvSpPr>
        <p:spPr>
          <a:xfrm>
            <a:off x="11712624" y="6464853"/>
            <a:ext cx="365760" cy="365760"/>
          </a:xfrm>
          <a:prstGeom prst="ellipse">
            <a:avLst/>
          </a:prstGeom>
          <a:solidFill>
            <a:srgbClr val="1D1D1D">
              <a:alpha val="70000"/>
            </a:srgbClr>
          </a:solidFill>
        </p:spPr>
        <p:txBody>
          <a:bodyPr vert="horz" lIns="18288" tIns="45720" rIns="18288" bIns="45720" rtlCol="0" anchor="ctr">
            <a:noAutofit/>
          </a:bodyPr>
          <a:lstStyle>
            <a:defPPr>
              <a:defRPr lang="en-US"/>
            </a:defPPr>
            <a:lvl1pPr marL="0" algn="ctr" defTabSz="914400" rtl="0" eaLnBrk="1" latinLnBrk="0" hangingPunct="1">
              <a:defRPr sz="1400" kern="1200" spc="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189"/>
            <a:fld id="{BFDCA1C4-9514-7B4F-976F-D92F7E296653}" type="slidenum">
              <a:rPr lang="fr-FR" smtClean="0"/>
              <a:pPr defTabSz="457189"/>
              <a:t>47</a:t>
            </a:fld>
            <a:endParaRPr lang="fr-FR" dirty="0"/>
          </a:p>
        </p:txBody>
      </p:sp>
      <p:grpSp>
        <p:nvGrpSpPr>
          <p:cNvPr id="89" name="Group 88">
            <a:extLst>
              <a:ext uri="{FF2B5EF4-FFF2-40B4-BE49-F238E27FC236}">
                <a16:creationId xmlns:a16="http://schemas.microsoft.com/office/drawing/2014/main" id="{ABBF0B1C-E515-A7EE-880C-350EC8A1726B}"/>
              </a:ext>
            </a:extLst>
          </p:cNvPr>
          <p:cNvGrpSpPr/>
          <p:nvPr/>
        </p:nvGrpSpPr>
        <p:grpSpPr>
          <a:xfrm>
            <a:off x="8041652" y="4449701"/>
            <a:ext cx="3643961" cy="1663976"/>
            <a:chOff x="8041652" y="4449701"/>
            <a:chExt cx="3643961" cy="1663976"/>
          </a:xfrm>
        </p:grpSpPr>
        <p:sp>
          <p:nvSpPr>
            <p:cNvPr id="22" name="Rectangle: Rounded Corners 21">
              <a:extLst>
                <a:ext uri="{FF2B5EF4-FFF2-40B4-BE49-F238E27FC236}">
                  <a16:creationId xmlns:a16="http://schemas.microsoft.com/office/drawing/2014/main" id="{9F643DDB-4D48-4206-A236-3D3DD0EDC275}"/>
                </a:ext>
              </a:extLst>
            </p:cNvPr>
            <p:cNvSpPr/>
            <p:nvPr/>
          </p:nvSpPr>
          <p:spPr>
            <a:xfrm>
              <a:off x="8041652" y="4802989"/>
              <a:ext cx="3459033" cy="408623"/>
            </a:xfrm>
            <a:prstGeom prst="roundRect">
              <a:avLst/>
            </a:prstGeom>
            <a:solidFill>
              <a:srgbClr val="65835B"/>
            </a:solidFill>
            <a:ln>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en-US" b="1" u="sng" dirty="0">
                  <a:solidFill>
                    <a:schemeClr val="bg1"/>
                  </a:solidFill>
                  <a:latin typeface="Calibri" panose="020F0502020204030204" pitchFamily="34" charset="0"/>
                  <a:cs typeface="Calibri" panose="020F0502020204030204" pitchFamily="34" charset="0"/>
                </a:rPr>
                <a:t>T</a:t>
              </a:r>
              <a:r>
                <a:rPr lang="en-US" dirty="0">
                  <a:solidFill>
                    <a:schemeClr val="bg1"/>
                  </a:solidFill>
                  <a:latin typeface="Calibri" panose="020F0502020204030204" pitchFamily="34" charset="0"/>
                  <a:cs typeface="Calibri" panose="020F0502020204030204" pitchFamily="34" charset="0"/>
                </a:rPr>
                <a:t>echnical </a:t>
              </a:r>
              <a:r>
                <a:rPr lang="en-US" b="1" u="sng" dirty="0">
                  <a:solidFill>
                    <a:schemeClr val="bg1"/>
                  </a:solidFill>
                  <a:latin typeface="Calibri" panose="020F0502020204030204" pitchFamily="34" charset="0"/>
                  <a:cs typeface="Calibri" panose="020F0502020204030204" pitchFamily="34" charset="0"/>
                </a:rPr>
                <a:t>C</a:t>
              </a:r>
              <a:r>
                <a:rPr lang="en-US" dirty="0">
                  <a:solidFill>
                    <a:schemeClr val="bg1"/>
                  </a:solidFill>
                  <a:latin typeface="Calibri" panose="020F0502020204030204" pitchFamily="34" charset="0"/>
                  <a:cs typeface="Calibri" panose="020F0502020204030204" pitchFamily="34" charset="0"/>
                </a:rPr>
                <a:t>oordination </a:t>
              </a:r>
              <a:r>
                <a:rPr lang="en-US" b="1" u="sng" dirty="0">
                  <a:solidFill>
                    <a:schemeClr val="bg1"/>
                  </a:solidFill>
                  <a:latin typeface="Calibri" panose="020F0502020204030204" pitchFamily="34" charset="0"/>
                  <a:cs typeface="Calibri" panose="020F0502020204030204" pitchFamily="34" charset="0"/>
                </a:rPr>
                <a:t>C</a:t>
              </a:r>
              <a:r>
                <a:rPr lang="en-US" dirty="0">
                  <a:solidFill>
                    <a:schemeClr val="bg1"/>
                  </a:solidFill>
                  <a:latin typeface="Calibri" panose="020F0502020204030204" pitchFamily="34" charset="0"/>
                  <a:cs typeface="Calibri" panose="020F0502020204030204" pitchFamily="34" charset="0"/>
                </a:rPr>
                <a:t>ommittee</a:t>
              </a:r>
              <a:endParaRPr lang="en-GB" dirty="0">
                <a:solidFill>
                  <a:schemeClr val="bg1"/>
                </a:solidFill>
                <a:latin typeface="Calibri" panose="020F0502020204030204" pitchFamily="34" charset="0"/>
                <a:cs typeface="Calibri" panose="020F0502020204030204" pitchFamily="34" charset="0"/>
              </a:endParaRPr>
            </a:p>
          </p:txBody>
        </p:sp>
        <p:sp>
          <p:nvSpPr>
            <p:cNvPr id="50" name="TextBox 49">
              <a:extLst>
                <a:ext uri="{FF2B5EF4-FFF2-40B4-BE49-F238E27FC236}">
                  <a16:creationId xmlns:a16="http://schemas.microsoft.com/office/drawing/2014/main" id="{AA707DAF-0805-4D00-A81D-3A2FF5A36DEE}"/>
                </a:ext>
              </a:extLst>
            </p:cNvPr>
            <p:cNvSpPr txBox="1"/>
            <p:nvPr/>
          </p:nvSpPr>
          <p:spPr>
            <a:xfrm>
              <a:off x="9782976" y="4449701"/>
              <a:ext cx="1902637" cy="369332"/>
            </a:xfrm>
            <a:prstGeom prst="rect">
              <a:avLst/>
            </a:prstGeom>
            <a:noFill/>
          </p:spPr>
          <p:txBody>
            <a:bodyPr wrap="none" rtlCol="0">
              <a:spAutoFit/>
            </a:bodyPr>
            <a:lstStyle/>
            <a:p>
              <a:pPr algn="l"/>
              <a:r>
                <a:rPr lang="en-US" dirty="0">
                  <a:solidFill>
                    <a:srgbClr val="C00000"/>
                  </a:solidFill>
                  <a:latin typeface="Cambria" panose="02040503050406030204" pitchFamily="18" charset="0"/>
                  <a:ea typeface="Cambria" panose="02040503050406030204" pitchFamily="18" charset="0"/>
                  <a:cs typeface="Calibri" panose="020F0502020204030204" pitchFamily="34" charset="0"/>
                </a:rPr>
                <a:t>CONFIGURATION</a:t>
              </a:r>
              <a:endParaRPr lang="en-GB" dirty="0">
                <a:solidFill>
                  <a:srgbClr val="C00000"/>
                </a:solidFill>
                <a:latin typeface="Cambria" panose="02040503050406030204" pitchFamily="18" charset="0"/>
                <a:ea typeface="Cambria" panose="02040503050406030204" pitchFamily="18" charset="0"/>
                <a:cs typeface="Calibri" panose="020F0502020204030204" pitchFamily="34" charset="0"/>
              </a:endParaRPr>
            </a:p>
          </p:txBody>
        </p:sp>
        <p:sp>
          <p:nvSpPr>
            <p:cNvPr id="49" name="TextBox 48">
              <a:extLst>
                <a:ext uri="{FF2B5EF4-FFF2-40B4-BE49-F238E27FC236}">
                  <a16:creationId xmlns:a16="http://schemas.microsoft.com/office/drawing/2014/main" id="{7501952C-47C2-4F6D-8BFA-43E356F60B08}"/>
                </a:ext>
              </a:extLst>
            </p:cNvPr>
            <p:cNvSpPr txBox="1"/>
            <p:nvPr/>
          </p:nvSpPr>
          <p:spPr>
            <a:xfrm>
              <a:off x="8354810" y="5282680"/>
              <a:ext cx="2256237" cy="830997"/>
            </a:xfrm>
            <a:prstGeom prst="rect">
              <a:avLst/>
            </a:prstGeom>
            <a:solidFill>
              <a:schemeClr val="bg1">
                <a:lumMod val="95000"/>
              </a:schemeClr>
            </a:solidFill>
          </p:spPr>
          <p:txBody>
            <a:bodyPr wrap="square" rtlCol="0">
              <a:spAutoFit/>
            </a:bodyPr>
            <a:lstStyle>
              <a:defPPr>
                <a:defRPr lang="en-US"/>
              </a:defPPr>
              <a:lvl1pPr>
                <a:defRPr>
                  <a:latin typeface="Calibri" panose="020F0502020204030204" pitchFamily="34" charset="0"/>
                  <a:cs typeface="Calibri" panose="020F0502020204030204" pitchFamily="34" charset="0"/>
                </a:defRPr>
              </a:lvl1pPr>
            </a:lstStyle>
            <a:p>
              <a:r>
                <a:rPr lang="en-US" sz="1600" dirty="0"/>
                <a:t>Project-wide Configuration management meeting</a:t>
              </a:r>
              <a:endParaRPr lang="en-GB" sz="1600" dirty="0"/>
            </a:p>
          </p:txBody>
        </p:sp>
      </p:grpSp>
      <p:grpSp>
        <p:nvGrpSpPr>
          <p:cNvPr id="91" name="Group 90">
            <a:extLst>
              <a:ext uri="{FF2B5EF4-FFF2-40B4-BE49-F238E27FC236}">
                <a16:creationId xmlns:a16="http://schemas.microsoft.com/office/drawing/2014/main" id="{455A4A34-8C9F-5FDA-8432-7D65B8EBDB72}"/>
              </a:ext>
            </a:extLst>
          </p:cNvPr>
          <p:cNvGrpSpPr/>
          <p:nvPr/>
        </p:nvGrpSpPr>
        <p:grpSpPr>
          <a:xfrm>
            <a:off x="4767687" y="4484012"/>
            <a:ext cx="3560561" cy="1446684"/>
            <a:chOff x="4767687" y="4484012"/>
            <a:chExt cx="3560561" cy="1446684"/>
          </a:xfrm>
        </p:grpSpPr>
        <p:sp>
          <p:nvSpPr>
            <p:cNvPr id="21" name="Rectangle: Rounded Corners 20">
              <a:extLst>
                <a:ext uri="{FF2B5EF4-FFF2-40B4-BE49-F238E27FC236}">
                  <a16:creationId xmlns:a16="http://schemas.microsoft.com/office/drawing/2014/main" id="{E9C4EC66-7148-412D-A485-3BEF197AB8D9}"/>
                </a:ext>
              </a:extLst>
            </p:cNvPr>
            <p:cNvSpPr/>
            <p:nvPr/>
          </p:nvSpPr>
          <p:spPr>
            <a:xfrm>
              <a:off x="4895164" y="4802988"/>
              <a:ext cx="3046812" cy="408623"/>
            </a:xfrm>
            <a:prstGeom prst="roundRect">
              <a:avLst/>
            </a:prstGeom>
            <a:solidFill>
              <a:srgbClr val="65835B"/>
            </a:solidFill>
            <a:ln>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en-US" dirty="0">
                  <a:solidFill>
                    <a:schemeClr val="bg1"/>
                  </a:solidFill>
                  <a:latin typeface="Calibri" panose="020F0502020204030204" pitchFamily="34" charset="0"/>
                  <a:cs typeface="Calibri" panose="020F0502020204030204" pitchFamily="34" charset="0"/>
                </a:rPr>
                <a:t>WP </a:t>
              </a:r>
              <a:r>
                <a:rPr lang="en-US" b="1" u="sng" dirty="0">
                  <a:solidFill>
                    <a:schemeClr val="bg1"/>
                  </a:solidFill>
                  <a:latin typeface="Calibri" panose="020F0502020204030204" pitchFamily="34" charset="0"/>
                  <a:cs typeface="Calibri" panose="020F0502020204030204" pitchFamily="34" charset="0"/>
                </a:rPr>
                <a:t>P</a:t>
              </a:r>
              <a:r>
                <a:rPr lang="en-US" dirty="0">
                  <a:solidFill>
                    <a:schemeClr val="bg1"/>
                  </a:solidFill>
                  <a:latin typeface="Calibri" panose="020F0502020204030204" pitchFamily="34" charset="0"/>
                  <a:cs typeface="Calibri" panose="020F0502020204030204" pitchFamily="34" charset="0"/>
                </a:rPr>
                <a:t>roject </a:t>
              </a:r>
              <a:r>
                <a:rPr lang="en-US" b="1" u="sng" dirty="0">
                  <a:solidFill>
                    <a:schemeClr val="bg1"/>
                  </a:solidFill>
                  <a:latin typeface="Calibri" panose="020F0502020204030204" pitchFamily="34" charset="0"/>
                  <a:cs typeface="Calibri" panose="020F0502020204030204" pitchFamily="34" charset="0"/>
                </a:rPr>
                <a:t>S</a:t>
              </a:r>
              <a:r>
                <a:rPr lang="en-US" dirty="0">
                  <a:solidFill>
                    <a:schemeClr val="bg1"/>
                  </a:solidFill>
                  <a:latin typeface="Calibri" panose="020F0502020204030204" pitchFamily="34" charset="0"/>
                  <a:cs typeface="Calibri" panose="020F0502020204030204" pitchFamily="34" charset="0"/>
                </a:rPr>
                <a:t>teering </a:t>
              </a:r>
              <a:r>
                <a:rPr lang="en-US" b="1" u="sng" dirty="0">
                  <a:solidFill>
                    <a:schemeClr val="bg1"/>
                  </a:solidFill>
                  <a:latin typeface="Calibri" panose="020F0502020204030204" pitchFamily="34" charset="0"/>
                  <a:cs typeface="Calibri" panose="020F0502020204030204" pitchFamily="34" charset="0"/>
                </a:rPr>
                <a:t>M</a:t>
              </a:r>
              <a:r>
                <a:rPr lang="en-US" dirty="0">
                  <a:solidFill>
                    <a:schemeClr val="bg1"/>
                  </a:solidFill>
                  <a:latin typeface="Calibri" panose="020F0502020204030204" pitchFamily="34" charset="0"/>
                  <a:cs typeface="Calibri" panose="020F0502020204030204" pitchFamily="34" charset="0"/>
                </a:rPr>
                <a:t>eetings</a:t>
              </a:r>
              <a:endParaRPr lang="en-GB" dirty="0">
                <a:solidFill>
                  <a:schemeClr val="bg1"/>
                </a:solidFill>
                <a:latin typeface="Calibri" panose="020F0502020204030204" pitchFamily="34" charset="0"/>
                <a:cs typeface="Calibri" panose="020F0502020204030204" pitchFamily="34" charset="0"/>
              </a:endParaRPr>
            </a:p>
          </p:txBody>
        </p:sp>
        <p:sp>
          <p:nvSpPr>
            <p:cNvPr id="51" name="TextBox 50">
              <a:extLst>
                <a:ext uri="{FF2B5EF4-FFF2-40B4-BE49-F238E27FC236}">
                  <a16:creationId xmlns:a16="http://schemas.microsoft.com/office/drawing/2014/main" id="{94728C1F-1622-4F74-9822-31828C4D1685}"/>
                </a:ext>
              </a:extLst>
            </p:cNvPr>
            <p:cNvSpPr txBox="1"/>
            <p:nvPr/>
          </p:nvSpPr>
          <p:spPr>
            <a:xfrm>
              <a:off x="4767687" y="4484012"/>
              <a:ext cx="3560561" cy="369332"/>
            </a:xfrm>
            <a:prstGeom prst="rect">
              <a:avLst/>
            </a:prstGeom>
            <a:noFill/>
          </p:spPr>
          <p:txBody>
            <a:bodyPr wrap="square" rtlCol="0">
              <a:spAutoFit/>
            </a:bodyPr>
            <a:lstStyle/>
            <a:p>
              <a:pPr algn="l" defTabSz="809625"/>
              <a:r>
                <a:rPr lang="en-US" dirty="0">
                  <a:solidFill>
                    <a:srgbClr val="C00000"/>
                  </a:solidFill>
                  <a:latin typeface="Cambria" panose="02040503050406030204" pitchFamily="18" charset="0"/>
                  <a:ea typeface="Cambria" panose="02040503050406030204" pitchFamily="18" charset="0"/>
                  <a:cs typeface="Calibri" panose="020F0502020204030204" pitchFamily="34" charset="0"/>
                </a:rPr>
                <a:t>WP Monitoring	Cost &amp; Schedule</a:t>
              </a:r>
              <a:endParaRPr lang="en-GB" dirty="0">
                <a:solidFill>
                  <a:srgbClr val="C00000"/>
                </a:solidFill>
                <a:latin typeface="Cambria" panose="02040503050406030204" pitchFamily="18" charset="0"/>
                <a:ea typeface="Cambria" panose="02040503050406030204" pitchFamily="18" charset="0"/>
                <a:cs typeface="Calibri" panose="020F0502020204030204" pitchFamily="34" charset="0"/>
              </a:endParaRPr>
            </a:p>
          </p:txBody>
        </p:sp>
        <p:sp>
          <p:nvSpPr>
            <p:cNvPr id="48" name="TextBox 47">
              <a:extLst>
                <a:ext uri="{FF2B5EF4-FFF2-40B4-BE49-F238E27FC236}">
                  <a16:creationId xmlns:a16="http://schemas.microsoft.com/office/drawing/2014/main" id="{A55AC83A-0DD8-49A8-A7B2-3CA1C1A25135}"/>
                </a:ext>
              </a:extLst>
            </p:cNvPr>
            <p:cNvSpPr txBox="1"/>
            <p:nvPr/>
          </p:nvSpPr>
          <p:spPr>
            <a:xfrm>
              <a:off x="5509250" y="5345921"/>
              <a:ext cx="1487908" cy="584775"/>
            </a:xfrm>
            <a:prstGeom prst="rect">
              <a:avLst/>
            </a:prstGeom>
            <a:solidFill>
              <a:schemeClr val="bg1">
                <a:lumMod val="95000"/>
              </a:schemeClr>
            </a:solidFill>
          </p:spPr>
          <p:txBody>
            <a:bodyPr wrap="none" rtlCol="0">
              <a:spAutoFit/>
            </a:bodyPr>
            <a:lstStyle>
              <a:defPPr>
                <a:defRPr lang="en-US"/>
              </a:defPPr>
              <a:lvl1pPr>
                <a:defRPr>
                  <a:latin typeface="Calibri" panose="020F0502020204030204" pitchFamily="34" charset="0"/>
                  <a:cs typeface="Calibri" panose="020F0502020204030204" pitchFamily="34" charset="0"/>
                </a:defRPr>
              </a:lvl1pPr>
            </a:lstStyle>
            <a:p>
              <a:r>
                <a:rPr lang="en-US" sz="1600" dirty="0"/>
                <a:t>Single WP audit</a:t>
              </a:r>
            </a:p>
            <a:p>
              <a:r>
                <a:rPr lang="en-US" sz="1600" dirty="0">
                  <a:sym typeface="Wingdings" panose="05000000000000000000" pitchFamily="2" charset="2"/>
                </a:rPr>
                <a:t> next slide</a:t>
              </a:r>
              <a:endParaRPr lang="en-GB" sz="1600" dirty="0"/>
            </a:p>
          </p:txBody>
        </p:sp>
      </p:grpSp>
      <p:grpSp>
        <p:nvGrpSpPr>
          <p:cNvPr id="92" name="Group 91">
            <a:extLst>
              <a:ext uri="{FF2B5EF4-FFF2-40B4-BE49-F238E27FC236}">
                <a16:creationId xmlns:a16="http://schemas.microsoft.com/office/drawing/2014/main" id="{CF3FD517-8BB1-AD1E-712D-143713BB63CB}"/>
              </a:ext>
            </a:extLst>
          </p:cNvPr>
          <p:cNvGrpSpPr/>
          <p:nvPr/>
        </p:nvGrpSpPr>
        <p:grpSpPr>
          <a:xfrm>
            <a:off x="1531438" y="4814068"/>
            <a:ext cx="3268418" cy="1054376"/>
            <a:chOff x="1531438" y="4814068"/>
            <a:chExt cx="3268418" cy="1054376"/>
          </a:xfrm>
        </p:grpSpPr>
        <p:sp>
          <p:nvSpPr>
            <p:cNvPr id="26" name="Rectangle: Rounded Corners 25">
              <a:extLst>
                <a:ext uri="{FF2B5EF4-FFF2-40B4-BE49-F238E27FC236}">
                  <a16:creationId xmlns:a16="http://schemas.microsoft.com/office/drawing/2014/main" id="{B7C70E0F-0CCD-48FC-8779-A7936D45B775}"/>
                </a:ext>
              </a:extLst>
            </p:cNvPr>
            <p:cNvSpPr/>
            <p:nvPr/>
          </p:nvSpPr>
          <p:spPr>
            <a:xfrm>
              <a:off x="1531438" y="4814068"/>
              <a:ext cx="3268418" cy="374571"/>
            </a:xfrm>
            <a:prstGeom prst="roundRect">
              <a:avLst/>
            </a:prstGeom>
            <a:solidFill>
              <a:srgbClr val="65835B"/>
            </a:solidFill>
            <a:ln>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en-US" sz="1600" dirty="0">
                  <a:solidFill>
                    <a:schemeClr val="bg1"/>
                  </a:solidFill>
                  <a:latin typeface="Calibri" panose="020F0502020204030204" pitchFamily="34" charset="0"/>
                  <a:cs typeface="Calibri" panose="020F0502020204030204" pitchFamily="34" charset="0"/>
                </a:rPr>
                <a:t>Collaboration Steering Committees</a:t>
              </a:r>
              <a:endParaRPr lang="en-GB" sz="1600" dirty="0">
                <a:solidFill>
                  <a:schemeClr val="bg1"/>
                </a:solidFill>
                <a:latin typeface="Calibri" panose="020F0502020204030204" pitchFamily="34" charset="0"/>
                <a:cs typeface="Calibri" panose="020F0502020204030204" pitchFamily="34" charset="0"/>
              </a:endParaRPr>
            </a:p>
          </p:txBody>
        </p:sp>
        <p:sp>
          <p:nvSpPr>
            <p:cNvPr id="47" name="TextBox 46">
              <a:extLst>
                <a:ext uri="{FF2B5EF4-FFF2-40B4-BE49-F238E27FC236}">
                  <a16:creationId xmlns:a16="http://schemas.microsoft.com/office/drawing/2014/main" id="{D8847B8F-9BC0-45E8-9AA7-2177F61C6365}"/>
                </a:ext>
              </a:extLst>
            </p:cNvPr>
            <p:cNvSpPr txBox="1"/>
            <p:nvPr/>
          </p:nvSpPr>
          <p:spPr>
            <a:xfrm>
              <a:off x="1570833" y="5283669"/>
              <a:ext cx="2552512" cy="584775"/>
            </a:xfrm>
            <a:prstGeom prst="rect">
              <a:avLst/>
            </a:prstGeom>
            <a:solidFill>
              <a:schemeClr val="bg1">
                <a:lumMod val="95000"/>
              </a:schemeClr>
            </a:solidFill>
          </p:spPr>
          <p:txBody>
            <a:bodyPr wrap="square" rtlCol="0">
              <a:spAutoFit/>
            </a:bodyPr>
            <a:lstStyle>
              <a:defPPr>
                <a:defRPr lang="en-US"/>
              </a:defPPr>
              <a:lvl1pPr>
                <a:defRPr>
                  <a:latin typeface="Calibri" panose="020F0502020204030204" pitchFamily="34" charset="0"/>
                  <a:cs typeface="Calibri" panose="020F0502020204030204" pitchFamily="34" charset="0"/>
                </a:defRPr>
              </a:lvl1pPr>
            </a:lstStyle>
            <a:p>
              <a:r>
                <a:rPr lang="en-US" sz="1600" dirty="0"/>
                <a:t>IN-KIND single collaboration agreement management</a:t>
              </a:r>
              <a:endParaRPr lang="en-GB" sz="1600" dirty="0"/>
            </a:p>
          </p:txBody>
        </p:sp>
      </p:grpSp>
      <p:grpSp>
        <p:nvGrpSpPr>
          <p:cNvPr id="10" name="Group 9">
            <a:extLst>
              <a:ext uri="{FF2B5EF4-FFF2-40B4-BE49-F238E27FC236}">
                <a16:creationId xmlns:a16="http://schemas.microsoft.com/office/drawing/2014/main" id="{7E49F297-D5C6-06DC-8721-095122902B4E}"/>
              </a:ext>
            </a:extLst>
          </p:cNvPr>
          <p:cNvGrpSpPr/>
          <p:nvPr/>
        </p:nvGrpSpPr>
        <p:grpSpPr>
          <a:xfrm>
            <a:off x="5291912" y="692696"/>
            <a:ext cx="2280744" cy="720080"/>
            <a:chOff x="5291912" y="692696"/>
            <a:chExt cx="2280744" cy="720080"/>
          </a:xfrm>
        </p:grpSpPr>
        <p:cxnSp>
          <p:nvCxnSpPr>
            <p:cNvPr id="54" name="Straight Connector 53">
              <a:extLst>
                <a:ext uri="{FF2B5EF4-FFF2-40B4-BE49-F238E27FC236}">
                  <a16:creationId xmlns:a16="http://schemas.microsoft.com/office/drawing/2014/main" id="{888A136D-D71B-4B56-B69D-ED45EBDFDEBA}"/>
                </a:ext>
              </a:extLst>
            </p:cNvPr>
            <p:cNvCxnSpPr>
              <a:cxnSpLocks/>
              <a:stCxn id="73" idx="2"/>
              <a:endCxn id="72" idx="0"/>
            </p:cNvCxnSpPr>
            <p:nvPr/>
          </p:nvCxnSpPr>
          <p:spPr>
            <a:xfrm>
              <a:off x="6426288" y="692696"/>
              <a:ext cx="5996" cy="311457"/>
            </a:xfrm>
            <a:prstGeom prst="line">
              <a:avLst/>
            </a:prstGeom>
            <a:ln w="28575">
              <a:solidFill>
                <a:schemeClr val="bg1">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72" name="Rectangle: Rounded Corners 71">
              <a:extLst>
                <a:ext uri="{FF2B5EF4-FFF2-40B4-BE49-F238E27FC236}">
                  <a16:creationId xmlns:a16="http://schemas.microsoft.com/office/drawing/2014/main" id="{4D33F1E7-4852-5FD6-7ECC-796D12A2EA8C}"/>
                </a:ext>
              </a:extLst>
            </p:cNvPr>
            <p:cNvSpPr/>
            <p:nvPr/>
          </p:nvSpPr>
          <p:spPr>
            <a:xfrm>
              <a:off x="5291912" y="1004153"/>
              <a:ext cx="2280744" cy="408623"/>
            </a:xfrm>
            <a:prstGeom prst="roundRect">
              <a:avLst/>
            </a:prstGeom>
            <a:solidFill>
              <a:srgbClr val="2C3C8C"/>
            </a:solidFill>
            <a:ln>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en-US" dirty="0">
                  <a:solidFill>
                    <a:schemeClr val="bg1">
                      <a:lumMod val="95000"/>
                    </a:schemeClr>
                  </a:solidFill>
                  <a:latin typeface="Calibri" panose="020F0502020204030204" pitchFamily="34" charset="0"/>
                  <a:cs typeface="Calibri" panose="020F0502020204030204" pitchFamily="34" charset="0"/>
                </a:rPr>
                <a:t>Director general</a:t>
              </a:r>
              <a:endParaRPr lang="en-GB" dirty="0">
                <a:solidFill>
                  <a:schemeClr val="bg1">
                    <a:lumMod val="95000"/>
                  </a:schemeClr>
                </a:solidFill>
                <a:latin typeface="Calibri" panose="020F0502020204030204" pitchFamily="34" charset="0"/>
                <a:cs typeface="Calibri" panose="020F0502020204030204" pitchFamily="34" charset="0"/>
              </a:endParaRPr>
            </a:p>
          </p:txBody>
        </p:sp>
      </p:grpSp>
      <p:sp>
        <p:nvSpPr>
          <p:cNvPr id="73" name="Rectangle: Rounded Corners 72">
            <a:extLst>
              <a:ext uri="{FF2B5EF4-FFF2-40B4-BE49-F238E27FC236}">
                <a16:creationId xmlns:a16="http://schemas.microsoft.com/office/drawing/2014/main" id="{5276E66D-E554-FDC2-AA41-5205BDF5670A}"/>
              </a:ext>
            </a:extLst>
          </p:cNvPr>
          <p:cNvSpPr/>
          <p:nvPr/>
        </p:nvSpPr>
        <p:spPr>
          <a:xfrm>
            <a:off x="5569509" y="284073"/>
            <a:ext cx="1713557" cy="408623"/>
          </a:xfrm>
          <a:prstGeom prst="roundRect">
            <a:avLst/>
          </a:prstGeom>
          <a:solidFill>
            <a:srgbClr val="2C3C8C"/>
          </a:solidFill>
          <a:ln>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en-US" dirty="0">
                <a:solidFill>
                  <a:schemeClr val="bg1">
                    <a:lumMod val="95000"/>
                  </a:schemeClr>
                </a:solidFill>
                <a:latin typeface="Calibri" panose="020F0502020204030204" pitchFamily="34" charset="0"/>
                <a:cs typeface="Calibri" panose="020F0502020204030204" pitchFamily="34" charset="0"/>
              </a:rPr>
              <a:t>CERN Council</a:t>
            </a:r>
            <a:endParaRPr lang="en-GB" dirty="0">
              <a:solidFill>
                <a:schemeClr val="bg1">
                  <a:lumMod val="95000"/>
                </a:schemeClr>
              </a:solidFill>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CA0597C1-19FA-4EBC-B976-8D57163A6A63}"/>
              </a:ext>
            </a:extLst>
          </p:cNvPr>
          <p:cNvGrpSpPr/>
          <p:nvPr/>
        </p:nvGrpSpPr>
        <p:grpSpPr>
          <a:xfrm>
            <a:off x="58346" y="136622"/>
            <a:ext cx="5511163" cy="408623"/>
            <a:chOff x="58346" y="136622"/>
            <a:chExt cx="5511163" cy="408623"/>
          </a:xfrm>
        </p:grpSpPr>
        <p:sp>
          <p:nvSpPr>
            <p:cNvPr id="74" name="Rectangle: Rounded Corners 73">
              <a:extLst>
                <a:ext uri="{FF2B5EF4-FFF2-40B4-BE49-F238E27FC236}">
                  <a16:creationId xmlns:a16="http://schemas.microsoft.com/office/drawing/2014/main" id="{15C31681-5341-075D-0880-E5D66541BA37}"/>
                </a:ext>
              </a:extLst>
            </p:cNvPr>
            <p:cNvSpPr/>
            <p:nvPr/>
          </p:nvSpPr>
          <p:spPr>
            <a:xfrm>
              <a:off x="58346" y="136622"/>
              <a:ext cx="2425213" cy="408623"/>
            </a:xfrm>
            <a:prstGeom prst="roundRect">
              <a:avLst/>
            </a:prstGeom>
            <a:solidFill>
              <a:srgbClr val="CC7900"/>
            </a:solidFill>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en-US" dirty="0">
                  <a:solidFill>
                    <a:schemeClr val="bg1"/>
                  </a:solidFill>
                  <a:latin typeface="Calibri" panose="020F0502020204030204" pitchFamily="34" charset="0"/>
                  <a:cs typeface="Calibri" panose="020F0502020204030204" pitchFamily="34" charset="0"/>
                </a:rPr>
                <a:t>Finance Committee</a:t>
              </a:r>
            </a:p>
          </p:txBody>
        </p:sp>
        <p:cxnSp>
          <p:nvCxnSpPr>
            <p:cNvPr id="75" name="Straight Connector 74">
              <a:extLst>
                <a:ext uri="{FF2B5EF4-FFF2-40B4-BE49-F238E27FC236}">
                  <a16:creationId xmlns:a16="http://schemas.microsoft.com/office/drawing/2014/main" id="{6B847159-80EC-8062-CC24-FC91653C2268}"/>
                </a:ext>
              </a:extLst>
            </p:cNvPr>
            <p:cNvCxnSpPr>
              <a:cxnSpLocks/>
              <a:stCxn id="74" idx="3"/>
              <a:endCxn id="73" idx="1"/>
            </p:cNvCxnSpPr>
            <p:nvPr/>
          </p:nvCxnSpPr>
          <p:spPr>
            <a:xfrm>
              <a:off x="2483559" y="340934"/>
              <a:ext cx="3085950" cy="147451"/>
            </a:xfrm>
            <a:prstGeom prst="line">
              <a:avLst/>
            </a:prstGeom>
            <a:ln w="28575">
              <a:solidFill>
                <a:schemeClr val="bg1">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grpSp>
      <p:grpSp>
        <p:nvGrpSpPr>
          <p:cNvPr id="4" name="Group 3">
            <a:extLst>
              <a:ext uri="{FF2B5EF4-FFF2-40B4-BE49-F238E27FC236}">
                <a16:creationId xmlns:a16="http://schemas.microsoft.com/office/drawing/2014/main" id="{467B8045-D427-F219-FA7C-AC54FD92130D}"/>
              </a:ext>
            </a:extLst>
          </p:cNvPr>
          <p:cNvGrpSpPr/>
          <p:nvPr/>
        </p:nvGrpSpPr>
        <p:grpSpPr>
          <a:xfrm>
            <a:off x="58346" y="488385"/>
            <a:ext cx="5511163" cy="567050"/>
            <a:chOff x="58346" y="488385"/>
            <a:chExt cx="5511163" cy="567050"/>
          </a:xfrm>
        </p:grpSpPr>
        <p:sp>
          <p:nvSpPr>
            <p:cNvPr id="76" name="Rectangle: Rounded Corners 75">
              <a:extLst>
                <a:ext uri="{FF2B5EF4-FFF2-40B4-BE49-F238E27FC236}">
                  <a16:creationId xmlns:a16="http://schemas.microsoft.com/office/drawing/2014/main" id="{4A72377D-C1CB-77D5-2EAB-64E39C7147EA}"/>
                </a:ext>
              </a:extLst>
            </p:cNvPr>
            <p:cNvSpPr/>
            <p:nvPr/>
          </p:nvSpPr>
          <p:spPr>
            <a:xfrm>
              <a:off x="58346" y="646812"/>
              <a:ext cx="2964973" cy="408623"/>
            </a:xfrm>
            <a:prstGeom prst="roundRect">
              <a:avLst/>
            </a:prstGeom>
            <a:solidFill>
              <a:srgbClr val="CC7900"/>
            </a:solidFill>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en-US" dirty="0">
                  <a:solidFill>
                    <a:schemeClr val="bg1"/>
                  </a:solidFill>
                  <a:latin typeface="Calibri" panose="020F0502020204030204" pitchFamily="34" charset="0"/>
                  <a:cs typeface="Calibri" panose="020F0502020204030204" pitchFamily="34" charset="0"/>
                </a:rPr>
                <a:t>Scientific Policy Committee</a:t>
              </a:r>
            </a:p>
          </p:txBody>
        </p:sp>
        <p:cxnSp>
          <p:nvCxnSpPr>
            <p:cNvPr id="77" name="Straight Connector 76">
              <a:extLst>
                <a:ext uri="{FF2B5EF4-FFF2-40B4-BE49-F238E27FC236}">
                  <a16:creationId xmlns:a16="http://schemas.microsoft.com/office/drawing/2014/main" id="{74F09D3D-C161-7CEA-757E-66C160593B37}"/>
                </a:ext>
              </a:extLst>
            </p:cNvPr>
            <p:cNvCxnSpPr>
              <a:cxnSpLocks/>
              <a:stCxn id="76" idx="3"/>
              <a:endCxn id="73" idx="1"/>
            </p:cNvCxnSpPr>
            <p:nvPr/>
          </p:nvCxnSpPr>
          <p:spPr>
            <a:xfrm flipV="1">
              <a:off x="3023319" y="488385"/>
              <a:ext cx="2546190" cy="362739"/>
            </a:xfrm>
            <a:prstGeom prst="line">
              <a:avLst/>
            </a:prstGeom>
            <a:ln w="28575">
              <a:solidFill>
                <a:schemeClr val="bg1">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grpSp>
      <p:grpSp>
        <p:nvGrpSpPr>
          <p:cNvPr id="84" name="Group 83">
            <a:extLst>
              <a:ext uri="{FF2B5EF4-FFF2-40B4-BE49-F238E27FC236}">
                <a16:creationId xmlns:a16="http://schemas.microsoft.com/office/drawing/2014/main" id="{9DCB2D94-FFAC-3DF4-755C-3572888D2023}"/>
              </a:ext>
            </a:extLst>
          </p:cNvPr>
          <p:cNvGrpSpPr/>
          <p:nvPr/>
        </p:nvGrpSpPr>
        <p:grpSpPr>
          <a:xfrm>
            <a:off x="8688288" y="548060"/>
            <a:ext cx="3384376" cy="432668"/>
            <a:chOff x="-305248" y="707691"/>
            <a:chExt cx="3384376" cy="432668"/>
          </a:xfrm>
        </p:grpSpPr>
        <p:sp>
          <p:nvSpPr>
            <p:cNvPr id="81" name="Rectangle: Rounded Corners 80">
              <a:extLst>
                <a:ext uri="{FF2B5EF4-FFF2-40B4-BE49-F238E27FC236}">
                  <a16:creationId xmlns:a16="http://schemas.microsoft.com/office/drawing/2014/main" id="{691C64F2-E80E-1E06-5908-EA37B1D0B445}"/>
                </a:ext>
              </a:extLst>
            </p:cNvPr>
            <p:cNvSpPr/>
            <p:nvPr/>
          </p:nvSpPr>
          <p:spPr>
            <a:xfrm>
              <a:off x="-305248" y="707691"/>
              <a:ext cx="1085283" cy="432668"/>
            </a:xfrm>
            <a:prstGeom prst="roundRect">
              <a:avLst>
                <a:gd name="adj" fmla="val 40100"/>
              </a:avLst>
            </a:prstGeom>
            <a:solidFill>
              <a:srgbClr val="CC79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alibri" panose="020F0502020204030204" pitchFamily="34" charset="0"/>
                  <a:cs typeface="Calibri" panose="020F0502020204030204" pitchFamily="34" charset="0"/>
                </a:rPr>
                <a:t>advisory</a:t>
              </a:r>
              <a:endParaRPr lang="en-GB" dirty="0">
                <a:latin typeface="Calibri" panose="020F0502020204030204" pitchFamily="34" charset="0"/>
                <a:cs typeface="Calibri" panose="020F0502020204030204" pitchFamily="34" charset="0"/>
              </a:endParaRPr>
            </a:p>
          </p:txBody>
        </p:sp>
        <p:sp>
          <p:nvSpPr>
            <p:cNvPr id="82" name="Rectangle: Rounded Corners 81">
              <a:extLst>
                <a:ext uri="{FF2B5EF4-FFF2-40B4-BE49-F238E27FC236}">
                  <a16:creationId xmlns:a16="http://schemas.microsoft.com/office/drawing/2014/main" id="{733BB2DC-F399-D7D4-0668-212438EE1187}"/>
                </a:ext>
              </a:extLst>
            </p:cNvPr>
            <p:cNvSpPr/>
            <p:nvPr/>
          </p:nvSpPr>
          <p:spPr>
            <a:xfrm>
              <a:off x="652391" y="707691"/>
              <a:ext cx="1490633" cy="432668"/>
            </a:xfrm>
            <a:prstGeom prst="roundRect">
              <a:avLst>
                <a:gd name="adj" fmla="val 40100"/>
              </a:avLst>
            </a:prstGeom>
            <a:solidFill>
              <a:srgbClr val="2C3C8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alibri" panose="020F0502020204030204" pitchFamily="34" charset="0"/>
                  <a:cs typeface="Calibri" panose="020F0502020204030204" pitchFamily="34" charset="0"/>
                </a:rPr>
                <a:t>Governance</a:t>
              </a:r>
              <a:endParaRPr lang="en-GB" dirty="0">
                <a:latin typeface="Calibri" panose="020F0502020204030204" pitchFamily="34" charset="0"/>
                <a:cs typeface="Calibri" panose="020F0502020204030204" pitchFamily="34" charset="0"/>
              </a:endParaRPr>
            </a:p>
          </p:txBody>
        </p:sp>
        <p:sp>
          <p:nvSpPr>
            <p:cNvPr id="83" name="Rectangle: Rounded Corners 82">
              <a:extLst>
                <a:ext uri="{FF2B5EF4-FFF2-40B4-BE49-F238E27FC236}">
                  <a16:creationId xmlns:a16="http://schemas.microsoft.com/office/drawing/2014/main" id="{54E00DDD-7FFC-74DD-55F4-5D1AA325F234}"/>
                </a:ext>
              </a:extLst>
            </p:cNvPr>
            <p:cNvSpPr/>
            <p:nvPr/>
          </p:nvSpPr>
          <p:spPr>
            <a:xfrm>
              <a:off x="2020272" y="707691"/>
              <a:ext cx="1058856" cy="432668"/>
            </a:xfrm>
            <a:prstGeom prst="roundRect">
              <a:avLst>
                <a:gd name="adj" fmla="val 40100"/>
              </a:avLst>
            </a:prstGeom>
            <a:solidFill>
              <a:srgbClr val="65835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alibri" panose="020F0502020204030204" pitchFamily="34" charset="0"/>
                  <a:cs typeface="Calibri" panose="020F0502020204030204" pitchFamily="34" charset="0"/>
                </a:rPr>
                <a:t>project</a:t>
              </a:r>
              <a:endParaRPr lang="en-GB" dirty="0">
                <a:latin typeface="Calibri" panose="020F0502020204030204" pitchFamily="34" charset="0"/>
                <a:cs typeface="Calibri" panose="020F0502020204030204" pitchFamily="34" charset="0"/>
              </a:endParaRPr>
            </a:p>
          </p:txBody>
        </p:sp>
      </p:grpSp>
      <p:cxnSp>
        <p:nvCxnSpPr>
          <p:cNvPr id="90" name="Straight Arrow Connector 89">
            <a:extLst>
              <a:ext uri="{FF2B5EF4-FFF2-40B4-BE49-F238E27FC236}">
                <a16:creationId xmlns:a16="http://schemas.microsoft.com/office/drawing/2014/main" id="{19E900F4-4700-8814-F10C-B0D51CEB60CE}"/>
              </a:ext>
            </a:extLst>
          </p:cNvPr>
          <p:cNvCxnSpPr>
            <a:cxnSpLocks/>
          </p:cNvCxnSpPr>
          <p:nvPr/>
        </p:nvCxnSpPr>
        <p:spPr>
          <a:xfrm flipV="1">
            <a:off x="368718" y="1055435"/>
            <a:ext cx="0" cy="31303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38042DA2-785E-4B64-CD8F-0B6A2FBF409F}"/>
              </a:ext>
            </a:extLst>
          </p:cNvPr>
          <p:cNvGrpSpPr/>
          <p:nvPr/>
        </p:nvGrpSpPr>
        <p:grpSpPr>
          <a:xfrm>
            <a:off x="5131792" y="1412776"/>
            <a:ext cx="2810184" cy="576064"/>
            <a:chOff x="5131792" y="1412776"/>
            <a:chExt cx="2810184" cy="576064"/>
          </a:xfrm>
        </p:grpSpPr>
        <p:sp>
          <p:nvSpPr>
            <p:cNvPr id="15" name="Rectangle: Rounded Corners 14">
              <a:extLst>
                <a:ext uri="{FF2B5EF4-FFF2-40B4-BE49-F238E27FC236}">
                  <a16:creationId xmlns:a16="http://schemas.microsoft.com/office/drawing/2014/main" id="{98C470B5-BB70-4A1F-8BA4-9AD4A9AB306E}"/>
                </a:ext>
              </a:extLst>
            </p:cNvPr>
            <p:cNvSpPr/>
            <p:nvPr/>
          </p:nvSpPr>
          <p:spPr>
            <a:xfrm>
              <a:off x="5131792" y="1580217"/>
              <a:ext cx="2810184" cy="408623"/>
            </a:xfrm>
            <a:prstGeom prst="roundRect">
              <a:avLst/>
            </a:prstGeom>
            <a:solidFill>
              <a:srgbClr val="2C3C8C"/>
            </a:solidFill>
            <a:ln>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en-US" dirty="0">
                  <a:solidFill>
                    <a:schemeClr val="bg1">
                      <a:lumMod val="95000"/>
                    </a:schemeClr>
                  </a:solidFill>
                  <a:latin typeface="Calibri" panose="020F0502020204030204" pitchFamily="34" charset="0"/>
                  <a:cs typeface="Calibri" panose="020F0502020204030204" pitchFamily="34" charset="0"/>
                </a:rPr>
                <a:t>Accelerators director</a:t>
              </a:r>
              <a:endParaRPr lang="en-GB" dirty="0">
                <a:solidFill>
                  <a:schemeClr val="bg1">
                    <a:lumMod val="95000"/>
                  </a:schemeClr>
                </a:solidFill>
                <a:latin typeface="Calibri" panose="020F0502020204030204" pitchFamily="34" charset="0"/>
                <a:cs typeface="Calibri" panose="020F0502020204030204" pitchFamily="34" charset="0"/>
              </a:endParaRPr>
            </a:p>
          </p:txBody>
        </p:sp>
        <p:cxnSp>
          <p:nvCxnSpPr>
            <p:cNvPr id="78" name="Straight Connector 77">
              <a:extLst>
                <a:ext uri="{FF2B5EF4-FFF2-40B4-BE49-F238E27FC236}">
                  <a16:creationId xmlns:a16="http://schemas.microsoft.com/office/drawing/2014/main" id="{D88DD161-219F-29F8-2807-90116067737F}"/>
                </a:ext>
              </a:extLst>
            </p:cNvPr>
            <p:cNvCxnSpPr>
              <a:cxnSpLocks/>
              <a:stCxn id="72" idx="2"/>
            </p:cNvCxnSpPr>
            <p:nvPr/>
          </p:nvCxnSpPr>
          <p:spPr>
            <a:xfrm>
              <a:off x="6432284" y="1412776"/>
              <a:ext cx="0" cy="239448"/>
            </a:xfrm>
            <a:prstGeom prst="line">
              <a:avLst/>
            </a:prstGeom>
            <a:ln w="28575">
              <a:solidFill>
                <a:schemeClr val="bg1">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grpSp>
      <p:grpSp>
        <p:nvGrpSpPr>
          <p:cNvPr id="45" name="Group 44">
            <a:extLst>
              <a:ext uri="{FF2B5EF4-FFF2-40B4-BE49-F238E27FC236}">
                <a16:creationId xmlns:a16="http://schemas.microsoft.com/office/drawing/2014/main" id="{64C5EA6E-35D1-A863-AA5C-BF0FAF94725C}"/>
              </a:ext>
            </a:extLst>
          </p:cNvPr>
          <p:cNvGrpSpPr/>
          <p:nvPr/>
        </p:nvGrpSpPr>
        <p:grpSpPr>
          <a:xfrm>
            <a:off x="4696771" y="1468248"/>
            <a:ext cx="6418675" cy="1135534"/>
            <a:chOff x="4696771" y="1468248"/>
            <a:chExt cx="6418675" cy="1135534"/>
          </a:xfrm>
        </p:grpSpPr>
        <p:cxnSp>
          <p:nvCxnSpPr>
            <p:cNvPr id="31" name="Straight Connector 30">
              <a:extLst>
                <a:ext uri="{FF2B5EF4-FFF2-40B4-BE49-F238E27FC236}">
                  <a16:creationId xmlns:a16="http://schemas.microsoft.com/office/drawing/2014/main" id="{8A1AA5AF-E0C5-42D1-A5DF-926F1D065B8F}"/>
                </a:ext>
              </a:extLst>
            </p:cNvPr>
            <p:cNvCxnSpPr>
              <a:cxnSpLocks/>
              <a:stCxn id="28" idx="1"/>
              <a:endCxn id="16" idx="3"/>
            </p:cNvCxnSpPr>
            <p:nvPr/>
          </p:nvCxnSpPr>
          <p:spPr>
            <a:xfrm flipH="1">
              <a:off x="8155804" y="1760636"/>
              <a:ext cx="294701" cy="638835"/>
            </a:xfrm>
            <a:prstGeom prst="line">
              <a:avLst/>
            </a:prstGeom>
            <a:ln w="9525">
              <a:solidFill>
                <a:schemeClr val="bg1">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28594988-2048-4075-AB9F-83B95ABB99CF}"/>
                </a:ext>
              </a:extLst>
            </p:cNvPr>
            <p:cNvSpPr txBox="1"/>
            <p:nvPr/>
          </p:nvSpPr>
          <p:spPr>
            <a:xfrm>
              <a:off x="8450505" y="1468248"/>
              <a:ext cx="2664941" cy="584775"/>
            </a:xfrm>
            <a:prstGeom prst="rect">
              <a:avLst/>
            </a:prstGeom>
            <a:solidFill>
              <a:schemeClr val="bg1">
                <a:lumMod val="95000"/>
              </a:schemeClr>
            </a:solidFill>
          </p:spPr>
          <p:txBody>
            <a:bodyPr wrap="square" rtlCol="0">
              <a:spAutoFit/>
            </a:bodyPr>
            <a:lstStyle/>
            <a:p>
              <a:pPr algn="l"/>
              <a:r>
                <a:rPr lang="en-US" sz="1600" dirty="0">
                  <a:latin typeface="Calibri" panose="020F0502020204030204" pitchFamily="34" charset="0"/>
                  <a:cs typeface="Calibri" panose="020F0502020204030204" pitchFamily="34" charset="0"/>
                </a:rPr>
                <a:t>Links the HLLHC machine and the experiments upgrade</a:t>
              </a:r>
              <a:endParaRPr lang="en-GB" sz="1600" dirty="0">
                <a:latin typeface="Calibri" panose="020F0502020204030204" pitchFamily="34" charset="0"/>
                <a:cs typeface="Calibri" panose="020F0502020204030204" pitchFamily="34" charset="0"/>
              </a:endParaRPr>
            </a:p>
          </p:txBody>
        </p:sp>
        <p:cxnSp>
          <p:nvCxnSpPr>
            <p:cNvPr id="79" name="Straight Connector 78">
              <a:extLst>
                <a:ext uri="{FF2B5EF4-FFF2-40B4-BE49-F238E27FC236}">
                  <a16:creationId xmlns:a16="http://schemas.microsoft.com/office/drawing/2014/main" id="{A9EE84B4-5962-B71F-1AF6-7DE8C624CB5A}"/>
                </a:ext>
              </a:extLst>
            </p:cNvPr>
            <p:cNvCxnSpPr>
              <a:cxnSpLocks/>
              <a:endCxn id="16" idx="0"/>
            </p:cNvCxnSpPr>
            <p:nvPr/>
          </p:nvCxnSpPr>
          <p:spPr>
            <a:xfrm>
              <a:off x="6426288" y="1955709"/>
              <a:ext cx="0" cy="239450"/>
            </a:xfrm>
            <a:prstGeom prst="line">
              <a:avLst/>
            </a:prstGeom>
            <a:ln w="28575">
              <a:solidFill>
                <a:schemeClr val="bg1">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16" name="Rectangle: Rounded Corners 15">
              <a:extLst>
                <a:ext uri="{FF2B5EF4-FFF2-40B4-BE49-F238E27FC236}">
                  <a16:creationId xmlns:a16="http://schemas.microsoft.com/office/drawing/2014/main" id="{D09FF3CF-B255-4FF5-B2C4-BCCC42BB4EB1}"/>
                </a:ext>
              </a:extLst>
            </p:cNvPr>
            <p:cNvSpPr/>
            <p:nvPr/>
          </p:nvSpPr>
          <p:spPr>
            <a:xfrm>
              <a:off x="4696771" y="2195159"/>
              <a:ext cx="3459033" cy="408623"/>
            </a:xfrm>
            <a:prstGeom prst="roundRect">
              <a:avLst/>
            </a:prstGeom>
            <a:solidFill>
              <a:srgbClr val="468AAC"/>
            </a:solidFill>
            <a:ln>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en-US" dirty="0">
                  <a:solidFill>
                    <a:schemeClr val="bg1"/>
                  </a:solidFill>
                  <a:latin typeface="Calibri" panose="020F0502020204030204" pitchFamily="34" charset="0"/>
                  <a:cs typeface="Calibri" panose="020F0502020204030204" pitchFamily="34" charset="0"/>
                </a:rPr>
                <a:t>HL-LHC Executive board</a:t>
              </a:r>
              <a:endParaRPr lang="en-GB" dirty="0">
                <a:solidFill>
                  <a:schemeClr val="bg1"/>
                </a:solidFill>
                <a:latin typeface="Calibri" panose="020F0502020204030204" pitchFamily="34" charset="0"/>
                <a:cs typeface="Calibri" panose="020F0502020204030204" pitchFamily="34" charset="0"/>
              </a:endParaRPr>
            </a:p>
          </p:txBody>
        </p:sp>
      </p:grpSp>
      <p:grpSp>
        <p:nvGrpSpPr>
          <p:cNvPr id="46" name="Group 45">
            <a:extLst>
              <a:ext uri="{FF2B5EF4-FFF2-40B4-BE49-F238E27FC236}">
                <a16:creationId xmlns:a16="http://schemas.microsoft.com/office/drawing/2014/main" id="{62E86014-AF52-666E-FE98-1865FB7E20CE}"/>
              </a:ext>
            </a:extLst>
          </p:cNvPr>
          <p:cNvGrpSpPr/>
          <p:nvPr/>
        </p:nvGrpSpPr>
        <p:grpSpPr>
          <a:xfrm>
            <a:off x="4689053" y="2603782"/>
            <a:ext cx="5662704" cy="1446233"/>
            <a:chOff x="4689053" y="2518597"/>
            <a:chExt cx="5662704" cy="1446233"/>
          </a:xfrm>
        </p:grpSpPr>
        <p:sp>
          <p:nvSpPr>
            <p:cNvPr id="19" name="Rectangle: Rounded Corners 18">
              <a:extLst>
                <a:ext uri="{FF2B5EF4-FFF2-40B4-BE49-F238E27FC236}">
                  <a16:creationId xmlns:a16="http://schemas.microsoft.com/office/drawing/2014/main" id="{F6F090AA-5AC3-41A7-B7FA-8D656D4BC727}"/>
                </a:ext>
              </a:extLst>
            </p:cNvPr>
            <p:cNvSpPr/>
            <p:nvPr/>
          </p:nvSpPr>
          <p:spPr>
            <a:xfrm>
              <a:off x="4689053" y="3487831"/>
              <a:ext cx="3459033" cy="408623"/>
            </a:xfrm>
            <a:prstGeom prst="roundRect">
              <a:avLst/>
            </a:prstGeom>
            <a:solidFill>
              <a:srgbClr val="65835B"/>
            </a:solidFill>
            <a:ln>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en-US" b="1" u="sng" dirty="0">
                  <a:solidFill>
                    <a:schemeClr val="bg1"/>
                  </a:solidFill>
                  <a:latin typeface="Calibri" panose="020F0502020204030204" pitchFamily="34" charset="0"/>
                  <a:cs typeface="Calibri" panose="020F0502020204030204" pitchFamily="34" charset="0"/>
                </a:rPr>
                <a:t>HL</a:t>
              </a:r>
              <a:r>
                <a:rPr lang="en-US" dirty="0">
                  <a:solidFill>
                    <a:schemeClr val="bg1"/>
                  </a:solidFill>
                  <a:latin typeface="Calibri" panose="020F0502020204030204" pitchFamily="34" charset="0"/>
                  <a:cs typeface="Calibri" panose="020F0502020204030204" pitchFamily="34" charset="0"/>
                </a:rPr>
                <a:t> </a:t>
              </a:r>
              <a:r>
                <a:rPr lang="en-US" b="1" u="sng" dirty="0">
                  <a:solidFill>
                    <a:schemeClr val="bg1"/>
                  </a:solidFill>
                  <a:latin typeface="Calibri" panose="020F0502020204030204" pitchFamily="34" charset="0"/>
                  <a:cs typeface="Calibri" panose="020F0502020204030204" pitchFamily="34" charset="0"/>
                </a:rPr>
                <a:t>P</a:t>
              </a:r>
              <a:r>
                <a:rPr lang="en-US" dirty="0">
                  <a:solidFill>
                    <a:schemeClr val="bg1"/>
                  </a:solidFill>
                  <a:latin typeface="Calibri" panose="020F0502020204030204" pitchFamily="34" charset="0"/>
                  <a:cs typeface="Calibri" panose="020F0502020204030204" pitchFamily="34" charset="0"/>
                </a:rPr>
                <a:t>roject office </a:t>
              </a:r>
              <a:r>
                <a:rPr lang="en-US" b="1" u="sng" dirty="0">
                  <a:solidFill>
                    <a:schemeClr val="bg1"/>
                  </a:solidFill>
                  <a:latin typeface="Calibri" panose="020F0502020204030204" pitchFamily="34" charset="0"/>
                  <a:cs typeface="Calibri" panose="020F0502020204030204" pitchFamily="34" charset="0"/>
                </a:rPr>
                <a:t>M</a:t>
              </a:r>
              <a:r>
                <a:rPr lang="en-US" dirty="0">
                  <a:solidFill>
                    <a:schemeClr val="bg1"/>
                  </a:solidFill>
                  <a:latin typeface="Calibri" panose="020F0502020204030204" pitchFamily="34" charset="0"/>
                  <a:cs typeface="Calibri" panose="020F0502020204030204" pitchFamily="34" charset="0"/>
                </a:rPr>
                <a:t>gt </a:t>
              </a:r>
              <a:r>
                <a:rPr lang="en-US" b="1" u="sng" dirty="0">
                  <a:solidFill>
                    <a:schemeClr val="bg1"/>
                  </a:solidFill>
                  <a:latin typeface="Calibri" panose="020F0502020204030204" pitchFamily="34" charset="0"/>
                  <a:cs typeface="Calibri" panose="020F0502020204030204" pitchFamily="34" charset="0"/>
                </a:rPr>
                <a:t>M</a:t>
              </a:r>
              <a:r>
                <a:rPr lang="en-US" dirty="0">
                  <a:solidFill>
                    <a:schemeClr val="bg1"/>
                  </a:solidFill>
                  <a:latin typeface="Calibri" panose="020F0502020204030204" pitchFamily="34" charset="0"/>
                  <a:cs typeface="Calibri" panose="020F0502020204030204" pitchFamily="34" charset="0"/>
                </a:rPr>
                <a:t>eetings</a:t>
              </a:r>
              <a:endParaRPr lang="en-GB" dirty="0">
                <a:solidFill>
                  <a:schemeClr val="bg1"/>
                </a:solidFill>
                <a:latin typeface="Calibri" panose="020F0502020204030204" pitchFamily="34" charset="0"/>
                <a:cs typeface="Calibri" panose="020F0502020204030204" pitchFamily="34" charset="0"/>
              </a:endParaRPr>
            </a:p>
          </p:txBody>
        </p:sp>
        <p:cxnSp>
          <p:nvCxnSpPr>
            <p:cNvPr id="40" name="Straight Connector 39">
              <a:extLst>
                <a:ext uri="{FF2B5EF4-FFF2-40B4-BE49-F238E27FC236}">
                  <a16:creationId xmlns:a16="http://schemas.microsoft.com/office/drawing/2014/main" id="{0F11AF03-A433-3F99-0382-4B0FE893E56B}"/>
                </a:ext>
              </a:extLst>
            </p:cNvPr>
            <p:cNvCxnSpPr>
              <a:cxnSpLocks/>
            </p:cNvCxnSpPr>
            <p:nvPr/>
          </p:nvCxnSpPr>
          <p:spPr>
            <a:xfrm flipH="1">
              <a:off x="8148086" y="3703855"/>
              <a:ext cx="1261446" cy="0"/>
            </a:xfrm>
            <a:prstGeom prst="line">
              <a:avLst/>
            </a:prstGeom>
            <a:ln w="9525">
              <a:solidFill>
                <a:schemeClr val="bg1">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39" name="TextBox 38">
              <a:extLst>
                <a:ext uri="{FF2B5EF4-FFF2-40B4-BE49-F238E27FC236}">
                  <a16:creationId xmlns:a16="http://schemas.microsoft.com/office/drawing/2014/main" id="{23603FFD-9283-59CC-A6F4-79F02309CCFF}"/>
                </a:ext>
              </a:extLst>
            </p:cNvPr>
            <p:cNvSpPr txBox="1"/>
            <p:nvPr/>
          </p:nvSpPr>
          <p:spPr>
            <a:xfrm>
              <a:off x="8688288" y="3380055"/>
              <a:ext cx="1663469" cy="584775"/>
            </a:xfrm>
            <a:prstGeom prst="rect">
              <a:avLst/>
            </a:prstGeom>
            <a:solidFill>
              <a:schemeClr val="bg1">
                <a:lumMod val="95000"/>
              </a:schemeClr>
            </a:solidFill>
          </p:spPr>
          <p:txBody>
            <a:bodyPr wrap="none" rtlCol="0">
              <a:spAutoFit/>
            </a:bodyPr>
            <a:lstStyle/>
            <a:p>
              <a:pPr algn="l"/>
              <a:r>
                <a:rPr lang="en-US" sz="1600" dirty="0">
                  <a:latin typeface="Calibri" panose="020F0502020204030204" pitchFamily="34" charset="0"/>
                  <a:cs typeface="Calibri" panose="020F0502020204030204" pitchFamily="34" charset="0"/>
                </a:rPr>
                <a:t>PL &amp; coordinators</a:t>
              </a:r>
            </a:p>
            <a:p>
              <a:pPr algn="l"/>
              <a:r>
                <a:rPr lang="en-US" sz="1600" dirty="0">
                  <a:latin typeface="Calibri" panose="020F0502020204030204" pitchFamily="34" charset="0"/>
                  <a:cs typeface="Calibri" panose="020F0502020204030204" pitchFamily="34" charset="0"/>
                </a:rPr>
                <a:t>Management</a:t>
              </a:r>
              <a:endParaRPr lang="en-GB" sz="1600" dirty="0">
                <a:latin typeface="Calibri" panose="020F0502020204030204" pitchFamily="34" charset="0"/>
                <a:cs typeface="Calibri" panose="020F0502020204030204" pitchFamily="34" charset="0"/>
              </a:endParaRPr>
            </a:p>
          </p:txBody>
        </p:sp>
        <p:cxnSp>
          <p:nvCxnSpPr>
            <p:cNvPr id="80" name="Straight Connector 79">
              <a:extLst>
                <a:ext uri="{FF2B5EF4-FFF2-40B4-BE49-F238E27FC236}">
                  <a16:creationId xmlns:a16="http://schemas.microsoft.com/office/drawing/2014/main" id="{96F317E2-B8CB-8704-8C34-FFE78E403135}"/>
                </a:ext>
              </a:extLst>
            </p:cNvPr>
            <p:cNvCxnSpPr>
              <a:cxnSpLocks/>
              <a:stCxn id="16" idx="2"/>
              <a:endCxn id="19" idx="0"/>
            </p:cNvCxnSpPr>
            <p:nvPr/>
          </p:nvCxnSpPr>
          <p:spPr>
            <a:xfrm flipH="1">
              <a:off x="6418570" y="2518597"/>
              <a:ext cx="7718" cy="969234"/>
            </a:xfrm>
            <a:prstGeom prst="line">
              <a:avLst/>
            </a:prstGeom>
            <a:ln w="28575">
              <a:solidFill>
                <a:schemeClr val="bg1">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grpSp>
      <p:grpSp>
        <p:nvGrpSpPr>
          <p:cNvPr id="8" name="Group 7">
            <a:extLst>
              <a:ext uri="{FF2B5EF4-FFF2-40B4-BE49-F238E27FC236}">
                <a16:creationId xmlns:a16="http://schemas.microsoft.com/office/drawing/2014/main" id="{80E0B439-FF1D-8236-94F7-89BA130F55E9}"/>
              </a:ext>
            </a:extLst>
          </p:cNvPr>
          <p:cNvGrpSpPr/>
          <p:nvPr/>
        </p:nvGrpSpPr>
        <p:grpSpPr>
          <a:xfrm>
            <a:off x="191344" y="2873555"/>
            <a:ext cx="11494269" cy="3795802"/>
            <a:chOff x="1097419" y="2873555"/>
            <a:chExt cx="10588194" cy="3795802"/>
          </a:xfrm>
        </p:grpSpPr>
        <p:sp>
          <p:nvSpPr>
            <p:cNvPr id="17" name="Rectangle 16">
              <a:extLst>
                <a:ext uri="{FF2B5EF4-FFF2-40B4-BE49-F238E27FC236}">
                  <a16:creationId xmlns:a16="http://schemas.microsoft.com/office/drawing/2014/main" id="{F024EB82-F48D-92EF-DC82-BBA39C49DF7C}"/>
                </a:ext>
              </a:extLst>
            </p:cNvPr>
            <p:cNvSpPr/>
            <p:nvPr/>
          </p:nvSpPr>
          <p:spPr>
            <a:xfrm>
              <a:off x="1183514" y="3242890"/>
              <a:ext cx="10502099" cy="3426467"/>
            </a:xfrm>
            <a:prstGeom prst="rect">
              <a:avLst/>
            </a:prstGeom>
            <a:noFill/>
            <a:ln w="38100">
              <a:solidFill>
                <a:srgbClr val="65835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AD4EA55B-1671-536E-6311-894C15785A65}"/>
                </a:ext>
              </a:extLst>
            </p:cNvPr>
            <p:cNvSpPr txBox="1"/>
            <p:nvPr/>
          </p:nvSpPr>
          <p:spPr>
            <a:xfrm>
              <a:off x="1097419" y="2873555"/>
              <a:ext cx="1109599" cy="369332"/>
            </a:xfrm>
            <a:prstGeom prst="rect">
              <a:avLst/>
            </a:prstGeom>
            <a:noFill/>
          </p:spPr>
          <p:txBody>
            <a:bodyPr wrap="none" rtlCol="0">
              <a:spAutoFit/>
            </a:bodyPr>
            <a:lstStyle/>
            <a:p>
              <a:pPr algn="l"/>
              <a:r>
                <a:rPr lang="en-US" b="1" dirty="0">
                  <a:solidFill>
                    <a:srgbClr val="65835B"/>
                  </a:solidFill>
                  <a:latin typeface="+mj-lt"/>
                  <a:cs typeface="Calibri" panose="020F0502020204030204" pitchFamily="34" charset="0"/>
                </a:rPr>
                <a:t>HL-LHC</a:t>
              </a:r>
              <a:endParaRPr lang="en-GB" b="1" dirty="0">
                <a:solidFill>
                  <a:srgbClr val="65835B"/>
                </a:solidFill>
                <a:latin typeface="+mj-lt"/>
                <a:cs typeface="Calibri" panose="020F0502020204030204" pitchFamily="34" charset="0"/>
              </a:endParaRPr>
            </a:p>
          </p:txBody>
        </p:sp>
      </p:grpSp>
      <p:grpSp>
        <p:nvGrpSpPr>
          <p:cNvPr id="105" name="Group 104">
            <a:extLst>
              <a:ext uri="{FF2B5EF4-FFF2-40B4-BE49-F238E27FC236}">
                <a16:creationId xmlns:a16="http://schemas.microsoft.com/office/drawing/2014/main" id="{9B5A30D8-3F4D-D3D0-2436-256F097DE926}"/>
              </a:ext>
            </a:extLst>
          </p:cNvPr>
          <p:cNvGrpSpPr/>
          <p:nvPr/>
        </p:nvGrpSpPr>
        <p:grpSpPr>
          <a:xfrm>
            <a:off x="479376" y="3368631"/>
            <a:ext cx="4209677" cy="408697"/>
            <a:chOff x="479376" y="3368631"/>
            <a:chExt cx="4209677" cy="408697"/>
          </a:xfrm>
        </p:grpSpPr>
        <p:sp>
          <p:nvSpPr>
            <p:cNvPr id="18" name="Rectangle: Rounded Corners 17">
              <a:extLst>
                <a:ext uri="{FF2B5EF4-FFF2-40B4-BE49-F238E27FC236}">
                  <a16:creationId xmlns:a16="http://schemas.microsoft.com/office/drawing/2014/main" id="{46006F46-5294-410C-B962-6569DE89A223}"/>
                </a:ext>
              </a:extLst>
            </p:cNvPr>
            <p:cNvSpPr/>
            <p:nvPr/>
          </p:nvSpPr>
          <p:spPr>
            <a:xfrm>
              <a:off x="479376" y="3368631"/>
              <a:ext cx="2415548" cy="408623"/>
            </a:xfrm>
            <a:prstGeom prst="roundRect">
              <a:avLst/>
            </a:prstGeom>
            <a:solidFill>
              <a:srgbClr val="EE8E00"/>
            </a:solidFill>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r>
                <a:rPr lang="en-US" dirty="0">
                  <a:latin typeface="Calibri" panose="020F0502020204030204" pitchFamily="34" charset="0"/>
                  <a:cs typeface="Calibri" panose="020F0502020204030204" pitchFamily="34" charset="0"/>
                </a:rPr>
                <a:t>HL Coordination group</a:t>
              </a:r>
              <a:endParaRPr lang="en-GB" dirty="0">
                <a:latin typeface="Calibri" panose="020F0502020204030204" pitchFamily="34" charset="0"/>
                <a:cs typeface="Calibri" panose="020F0502020204030204" pitchFamily="34" charset="0"/>
              </a:endParaRPr>
            </a:p>
          </p:txBody>
        </p:sp>
        <p:cxnSp>
          <p:nvCxnSpPr>
            <p:cNvPr id="95" name="Straight Connector 94">
              <a:extLst>
                <a:ext uri="{FF2B5EF4-FFF2-40B4-BE49-F238E27FC236}">
                  <a16:creationId xmlns:a16="http://schemas.microsoft.com/office/drawing/2014/main" id="{6089986B-06A2-B973-022E-7FAD389D4657}"/>
                </a:ext>
              </a:extLst>
            </p:cNvPr>
            <p:cNvCxnSpPr>
              <a:cxnSpLocks/>
              <a:stCxn id="19" idx="1"/>
              <a:endCxn id="18" idx="3"/>
            </p:cNvCxnSpPr>
            <p:nvPr/>
          </p:nvCxnSpPr>
          <p:spPr>
            <a:xfrm flipH="1" flipV="1">
              <a:off x="2894924" y="3572943"/>
              <a:ext cx="1794129" cy="204385"/>
            </a:xfrm>
            <a:prstGeom prst="line">
              <a:avLst/>
            </a:prstGeom>
            <a:solidFill>
              <a:srgbClr val="EE8E00"/>
            </a:solidFill>
            <a:ln>
              <a:solidFill>
                <a:schemeClr val="bg1">
                  <a:lumMod val="50000"/>
                </a:schemeClr>
              </a:solidFill>
              <a:prstDash val="sysDash"/>
            </a:ln>
          </p:spPr>
          <p:style>
            <a:lnRef idx="2">
              <a:schemeClr val="accent1"/>
            </a:lnRef>
            <a:fillRef idx="1">
              <a:schemeClr val="lt1"/>
            </a:fillRef>
            <a:effectRef idx="0">
              <a:schemeClr val="accent1"/>
            </a:effectRef>
            <a:fontRef idx="minor">
              <a:schemeClr val="dk1"/>
            </a:fontRef>
          </p:style>
        </p:cxnSp>
      </p:grpSp>
      <p:sp>
        <p:nvSpPr>
          <p:cNvPr id="103" name="Rectangle: Rounded Corners 102">
            <a:extLst>
              <a:ext uri="{FF2B5EF4-FFF2-40B4-BE49-F238E27FC236}">
                <a16:creationId xmlns:a16="http://schemas.microsoft.com/office/drawing/2014/main" id="{278A7641-3ADC-7457-176D-89E1354CC721}"/>
              </a:ext>
            </a:extLst>
          </p:cNvPr>
          <p:cNvSpPr/>
          <p:nvPr/>
        </p:nvSpPr>
        <p:spPr>
          <a:xfrm>
            <a:off x="5291912" y="2760589"/>
            <a:ext cx="2395938" cy="408623"/>
          </a:xfrm>
          <a:prstGeom prst="roundRect">
            <a:avLst/>
          </a:prstGeom>
          <a:solidFill>
            <a:srgbClr val="ADA69D"/>
          </a:solidFill>
          <a:ln>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en-US" dirty="0">
                <a:solidFill>
                  <a:schemeClr val="bg1"/>
                </a:solidFill>
                <a:latin typeface="Calibri" panose="020F0502020204030204" pitchFamily="34" charset="0"/>
                <a:cs typeface="Calibri" panose="020F0502020204030204" pitchFamily="34" charset="0"/>
              </a:rPr>
              <a:t>ATS-HL meeting</a:t>
            </a:r>
            <a:endParaRPr lang="en-GB" dirty="0">
              <a:solidFill>
                <a:schemeClr val="bg1"/>
              </a:solidFill>
              <a:latin typeface="Calibri" panose="020F0502020204030204" pitchFamily="34" charset="0"/>
              <a:cs typeface="Calibri" panose="020F0502020204030204" pitchFamily="34" charset="0"/>
            </a:endParaRPr>
          </a:p>
        </p:txBody>
      </p:sp>
      <p:sp>
        <p:nvSpPr>
          <p:cNvPr id="5" name="Footer Placeholder 4">
            <a:extLst>
              <a:ext uri="{FF2B5EF4-FFF2-40B4-BE49-F238E27FC236}">
                <a16:creationId xmlns:a16="http://schemas.microsoft.com/office/drawing/2014/main" id="{BC674ECD-D442-F223-EECC-3B423DA4E477}"/>
              </a:ext>
            </a:extLst>
          </p:cNvPr>
          <p:cNvSpPr>
            <a:spLocks noGrp="1"/>
          </p:cNvSpPr>
          <p:nvPr>
            <p:ph type="ftr" sz="quarter" idx="11"/>
          </p:nvPr>
        </p:nvSpPr>
        <p:spPr/>
        <p:txBody>
          <a:bodyPr/>
          <a:lstStyle/>
          <a:p>
            <a:pPr defTabSz="457189"/>
            <a:r>
              <a:rPr lang="it-IT"/>
              <a:t>Lessons from HL-LHC for future projects - B. Di Girolamo</a:t>
            </a:r>
            <a:endParaRPr lang="en-GB"/>
          </a:p>
        </p:txBody>
      </p:sp>
      <p:sp>
        <p:nvSpPr>
          <p:cNvPr id="59" name="TextBox 58">
            <a:extLst>
              <a:ext uri="{FF2B5EF4-FFF2-40B4-BE49-F238E27FC236}">
                <a16:creationId xmlns:a16="http://schemas.microsoft.com/office/drawing/2014/main" id="{637B2EFE-E36C-868B-F842-5957F7406395}"/>
              </a:ext>
            </a:extLst>
          </p:cNvPr>
          <p:cNvSpPr txBox="1"/>
          <p:nvPr/>
        </p:nvSpPr>
        <p:spPr>
          <a:xfrm>
            <a:off x="8331360" y="2351966"/>
            <a:ext cx="2880136" cy="584775"/>
          </a:xfrm>
          <a:prstGeom prst="rect">
            <a:avLst/>
          </a:prstGeom>
          <a:solidFill>
            <a:schemeClr val="bg1">
              <a:lumMod val="95000"/>
            </a:schemeClr>
          </a:solidFill>
        </p:spPr>
        <p:txBody>
          <a:bodyPr wrap="square" rtlCol="0">
            <a:spAutoFit/>
          </a:bodyPr>
          <a:lstStyle/>
          <a:p>
            <a:pPr algn="l"/>
            <a:r>
              <a:rPr lang="en-US" sz="1600" dirty="0">
                <a:latin typeface="Calibri" panose="020F0502020204030204" pitchFamily="34" charset="0"/>
                <a:cs typeface="Calibri" panose="020F0502020204030204" pitchFamily="34" charset="0"/>
              </a:rPr>
              <a:t>HLLHC project and ATS resource providers (</a:t>
            </a:r>
            <a:r>
              <a:rPr lang="en-US" sz="1600" dirty="0" err="1">
                <a:latin typeface="Calibri" panose="020F0502020204030204" pitchFamily="34" charset="0"/>
                <a:cs typeface="Calibri" panose="020F0502020204030204" pitchFamily="34" charset="0"/>
              </a:rPr>
              <a:t>departm’s</a:t>
            </a:r>
            <a:r>
              <a:rPr lang="en-US" sz="1600" dirty="0">
                <a:latin typeface="Calibri" panose="020F0502020204030204" pitchFamily="34" charset="0"/>
                <a:cs typeface="Calibri" panose="020F0502020204030204" pitchFamily="34" charset="0"/>
              </a:rPr>
              <a:t>)</a:t>
            </a:r>
            <a:endParaRPr lang="en-GB" sz="1600" dirty="0">
              <a:latin typeface="Calibri" panose="020F0502020204030204" pitchFamily="34" charset="0"/>
              <a:cs typeface="Calibri" panose="020F0502020204030204" pitchFamily="34" charset="0"/>
            </a:endParaRPr>
          </a:p>
        </p:txBody>
      </p:sp>
      <p:cxnSp>
        <p:nvCxnSpPr>
          <p:cNvPr id="93" name="Straight Connector 92">
            <a:extLst>
              <a:ext uri="{FF2B5EF4-FFF2-40B4-BE49-F238E27FC236}">
                <a16:creationId xmlns:a16="http://schemas.microsoft.com/office/drawing/2014/main" id="{57D3351A-E995-6E89-FC7C-1E644952E8BB}"/>
              </a:ext>
            </a:extLst>
          </p:cNvPr>
          <p:cNvCxnSpPr>
            <a:cxnSpLocks/>
            <a:stCxn id="59" idx="1"/>
          </p:cNvCxnSpPr>
          <p:nvPr/>
        </p:nvCxnSpPr>
        <p:spPr>
          <a:xfrm flipH="1">
            <a:off x="7538708" y="2644354"/>
            <a:ext cx="792652" cy="353336"/>
          </a:xfrm>
          <a:prstGeom prst="line">
            <a:avLst/>
          </a:prstGeom>
          <a:ln w="9525">
            <a:solidFill>
              <a:schemeClr val="bg1">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106" name="TextBox 105">
            <a:extLst>
              <a:ext uri="{FF2B5EF4-FFF2-40B4-BE49-F238E27FC236}">
                <a16:creationId xmlns:a16="http://schemas.microsoft.com/office/drawing/2014/main" id="{C6478752-509C-98F4-DB9B-8EE9F042E79B}"/>
              </a:ext>
            </a:extLst>
          </p:cNvPr>
          <p:cNvSpPr txBox="1"/>
          <p:nvPr/>
        </p:nvSpPr>
        <p:spPr>
          <a:xfrm>
            <a:off x="2845808" y="3107020"/>
            <a:ext cx="1696021" cy="523220"/>
          </a:xfrm>
          <a:prstGeom prst="rect">
            <a:avLst/>
          </a:prstGeom>
          <a:solidFill>
            <a:schemeClr val="bg1">
              <a:lumMod val="95000"/>
              <a:alpha val="46000"/>
            </a:schemeClr>
          </a:solidFill>
        </p:spPr>
        <p:txBody>
          <a:bodyPr wrap="square" rtlCol="0">
            <a:spAutoFit/>
          </a:bodyPr>
          <a:lstStyle/>
          <a:p>
            <a:pPr algn="l"/>
            <a:r>
              <a:rPr lang="en-US" sz="1400" dirty="0">
                <a:latin typeface="Calibri" panose="020F0502020204030204" pitchFamily="34" charset="0"/>
                <a:cs typeface="Calibri" panose="020F0502020204030204" pitchFamily="34" charset="0"/>
              </a:rPr>
              <a:t>HL Machine &amp; exp. coordination</a:t>
            </a:r>
            <a:endParaRPr lang="en-GB" sz="1400" dirty="0">
              <a:latin typeface="Calibri" panose="020F0502020204030204" pitchFamily="34" charset="0"/>
              <a:cs typeface="Calibri" panose="020F0502020204030204" pitchFamily="34" charset="0"/>
            </a:endParaRPr>
          </a:p>
        </p:txBody>
      </p:sp>
      <p:sp>
        <p:nvSpPr>
          <p:cNvPr id="108" name="TextBox 107">
            <a:extLst>
              <a:ext uri="{FF2B5EF4-FFF2-40B4-BE49-F238E27FC236}">
                <a16:creationId xmlns:a16="http://schemas.microsoft.com/office/drawing/2014/main" id="{BDEEF6FA-75A4-7362-0A16-6EB2248B6615}"/>
              </a:ext>
            </a:extLst>
          </p:cNvPr>
          <p:cNvSpPr txBox="1"/>
          <p:nvPr/>
        </p:nvSpPr>
        <p:spPr>
          <a:xfrm>
            <a:off x="2999659" y="3847579"/>
            <a:ext cx="1123686" cy="523220"/>
          </a:xfrm>
          <a:prstGeom prst="rect">
            <a:avLst/>
          </a:prstGeom>
          <a:solidFill>
            <a:schemeClr val="bg1">
              <a:lumMod val="95000"/>
              <a:alpha val="59000"/>
            </a:schemeClr>
          </a:solidFill>
        </p:spPr>
        <p:txBody>
          <a:bodyPr wrap="square" rtlCol="0">
            <a:spAutoFit/>
          </a:bodyPr>
          <a:lstStyle/>
          <a:p>
            <a:pPr algn="l"/>
            <a:r>
              <a:rPr lang="en-US" sz="1400" dirty="0">
                <a:latin typeface="Calibri" panose="020F0502020204030204" pitchFamily="34" charset="0"/>
                <a:cs typeface="Calibri" panose="020F0502020204030204" pitchFamily="34" charset="0"/>
              </a:rPr>
              <a:t>All In-kind institutes</a:t>
            </a:r>
            <a:endParaRPr lang="en-GB"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572025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5526" y="44624"/>
            <a:ext cx="2432682" cy="768711"/>
          </a:xfrm>
        </p:spPr>
        <p:txBody>
          <a:bodyPr vert="horz" lIns="0" tIns="0" rIns="0" bIns="0" rtlCol="0" anchor="ctr" anchorCtr="1">
            <a:normAutofit/>
          </a:bodyPr>
          <a:lstStyle/>
          <a:p>
            <a:r>
              <a:rPr lang="fr-CH" sz="2400" dirty="0"/>
              <a:t>PROCESSES</a:t>
            </a:r>
            <a:endParaRPr lang="en-GB" sz="2400" dirty="0"/>
          </a:p>
        </p:txBody>
      </p:sp>
      <p:sp>
        <p:nvSpPr>
          <p:cNvPr id="6" name="Footer Placeholder 5">
            <a:extLst>
              <a:ext uri="{FF2B5EF4-FFF2-40B4-BE49-F238E27FC236}">
                <a16:creationId xmlns:a16="http://schemas.microsoft.com/office/drawing/2014/main" id="{8A6E660A-45BC-2391-4D76-9F094D92BE71}"/>
              </a:ext>
            </a:extLst>
          </p:cNvPr>
          <p:cNvSpPr>
            <a:spLocks noGrp="1"/>
          </p:cNvSpPr>
          <p:nvPr>
            <p:ph type="ftr" sz="quarter" idx="11"/>
          </p:nvPr>
        </p:nvSpPr>
        <p:spPr/>
        <p:txBody>
          <a:bodyPr/>
          <a:lstStyle/>
          <a:p>
            <a:pPr defTabSz="457189"/>
            <a:r>
              <a:rPr lang="it-IT"/>
              <a:t>Lessons from HL-LHC for future projects - B. Di Girolamo</a:t>
            </a:r>
            <a:endParaRPr lang="en-GB"/>
          </a:p>
        </p:txBody>
      </p:sp>
      <p:sp>
        <p:nvSpPr>
          <p:cNvPr id="7" name="Slide Number Placeholder 6">
            <a:extLst>
              <a:ext uri="{FF2B5EF4-FFF2-40B4-BE49-F238E27FC236}">
                <a16:creationId xmlns:a16="http://schemas.microsoft.com/office/drawing/2014/main" id="{EC51A49A-2CFD-5062-4663-6F01A3A0CAB5}"/>
              </a:ext>
            </a:extLst>
          </p:cNvPr>
          <p:cNvSpPr>
            <a:spLocks noGrp="1"/>
          </p:cNvSpPr>
          <p:nvPr>
            <p:ph type="sldNum" sz="quarter" idx="4"/>
          </p:nvPr>
        </p:nvSpPr>
        <p:spPr>
          <a:xfrm>
            <a:off x="11712624" y="6464853"/>
            <a:ext cx="365760" cy="365760"/>
          </a:xfrm>
          <a:prstGeom prst="ellipse">
            <a:avLst/>
          </a:prstGeom>
          <a:solidFill>
            <a:srgbClr val="1D1D1D">
              <a:alpha val="70000"/>
            </a:srgbClr>
          </a:solidFill>
        </p:spPr>
        <p:txBody>
          <a:bodyPr vert="horz" lIns="18288" tIns="45720" rIns="18288" bIns="45720" rtlCol="0" anchor="ctr">
            <a:noAutofit/>
          </a:bodyPr>
          <a:lstStyle>
            <a:defPPr>
              <a:defRPr lang="en-US"/>
            </a:defPPr>
            <a:lvl1pPr marL="0" algn="ctr" defTabSz="914400" rtl="0" eaLnBrk="1" latinLnBrk="0" hangingPunct="1">
              <a:defRPr sz="1400" kern="1200" spc="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189"/>
            <a:fld id="{BFDCA1C4-9514-7B4F-976F-D92F7E296653}" type="slidenum">
              <a:rPr lang="fr-FR" smtClean="0"/>
              <a:pPr defTabSz="457189"/>
              <a:t>48</a:t>
            </a:fld>
            <a:endParaRPr lang="fr-FR" dirty="0"/>
          </a:p>
        </p:txBody>
      </p:sp>
      <p:sp>
        <p:nvSpPr>
          <p:cNvPr id="3" name="TextBox 2">
            <a:extLst>
              <a:ext uri="{FF2B5EF4-FFF2-40B4-BE49-F238E27FC236}">
                <a16:creationId xmlns:a16="http://schemas.microsoft.com/office/drawing/2014/main" id="{06BF8E21-3EB7-0967-9292-3DA4026CF711}"/>
              </a:ext>
            </a:extLst>
          </p:cNvPr>
          <p:cNvSpPr txBox="1"/>
          <p:nvPr/>
        </p:nvSpPr>
        <p:spPr>
          <a:xfrm>
            <a:off x="78577" y="49495"/>
            <a:ext cx="5500737" cy="646331"/>
          </a:xfrm>
          <a:prstGeom prst="rect">
            <a:avLst/>
          </a:prstGeom>
          <a:noFill/>
        </p:spPr>
        <p:txBody>
          <a:bodyPr wrap="none" rtlCol="0">
            <a:spAutoFit/>
          </a:bodyPr>
          <a:lstStyle/>
          <a:p>
            <a:pPr algn="l">
              <a:tabLst>
                <a:tab pos="536575" algn="l"/>
              </a:tabLst>
            </a:pPr>
            <a:r>
              <a:rPr lang="en-US" dirty="0">
                <a:latin typeface="Calibri" panose="020F0502020204030204" pitchFamily="34" charset="0"/>
                <a:cs typeface="Calibri" panose="020F0502020204030204" pitchFamily="34" charset="0"/>
              </a:rPr>
              <a:t>TCC: 	Technical Coordination Committee, weekly, all WPs</a:t>
            </a:r>
          </a:p>
          <a:p>
            <a:pPr algn="l">
              <a:tabLst>
                <a:tab pos="536575" algn="l"/>
              </a:tabLst>
            </a:pPr>
            <a:r>
              <a:rPr lang="en-US" dirty="0">
                <a:latin typeface="Calibri" panose="020F0502020204030204" pitchFamily="34" charset="0"/>
                <a:cs typeface="Calibri" panose="020F0502020204030204" pitchFamily="34" charset="0"/>
              </a:rPr>
              <a:t>PSM:	Project Steering Meeting, 3mestral, per WP</a:t>
            </a:r>
          </a:p>
        </p:txBody>
      </p:sp>
      <p:grpSp>
        <p:nvGrpSpPr>
          <p:cNvPr id="8" name="Group 7"/>
          <p:cNvGrpSpPr/>
          <p:nvPr/>
        </p:nvGrpSpPr>
        <p:grpSpPr>
          <a:xfrm>
            <a:off x="67322" y="836712"/>
            <a:ext cx="12046100" cy="2551114"/>
            <a:chOff x="67322" y="836712"/>
            <a:chExt cx="12046100" cy="2551114"/>
          </a:xfrm>
        </p:grpSpPr>
        <p:sp>
          <p:nvSpPr>
            <p:cNvPr id="36" name="Rectangle 35">
              <a:extLst>
                <a:ext uri="{FF2B5EF4-FFF2-40B4-BE49-F238E27FC236}">
                  <a16:creationId xmlns:a16="http://schemas.microsoft.com/office/drawing/2014/main" id="{7547437D-801A-AA6E-C214-0B3DC18AD896}"/>
                </a:ext>
              </a:extLst>
            </p:cNvPr>
            <p:cNvSpPr/>
            <p:nvPr/>
          </p:nvSpPr>
          <p:spPr>
            <a:xfrm>
              <a:off x="67322" y="836712"/>
              <a:ext cx="12046100" cy="255111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TextBox 36">
              <a:extLst>
                <a:ext uri="{FF2B5EF4-FFF2-40B4-BE49-F238E27FC236}">
                  <a16:creationId xmlns:a16="http://schemas.microsoft.com/office/drawing/2014/main" id="{BE0103D5-FA08-16BE-8B85-9F639D3ADA01}"/>
                </a:ext>
              </a:extLst>
            </p:cNvPr>
            <p:cNvSpPr txBox="1"/>
            <p:nvPr/>
          </p:nvSpPr>
          <p:spPr>
            <a:xfrm rot="16200000">
              <a:off x="-563035" y="1949586"/>
              <a:ext cx="1775614" cy="369332"/>
            </a:xfrm>
            <a:prstGeom prst="rect">
              <a:avLst/>
            </a:prstGeom>
            <a:noFill/>
          </p:spPr>
          <p:txBody>
            <a:bodyPr wrap="none" rtlCol="0">
              <a:spAutoFit/>
            </a:bodyPr>
            <a:lstStyle/>
            <a:p>
              <a:pPr algn="l"/>
              <a:r>
                <a:rPr lang="en-US" dirty="0">
                  <a:latin typeface="Calibri" panose="020F0502020204030204" pitchFamily="34" charset="0"/>
                  <a:cs typeface="Calibri" panose="020F0502020204030204" pitchFamily="34" charset="0"/>
                </a:rPr>
                <a:t>CONFIGURATION</a:t>
              </a:r>
              <a:endParaRPr lang="en-GB" dirty="0">
                <a:latin typeface="Calibri" panose="020F0502020204030204" pitchFamily="34" charset="0"/>
                <a:cs typeface="Calibri" panose="020F0502020204030204" pitchFamily="34" charset="0"/>
              </a:endParaRPr>
            </a:p>
          </p:txBody>
        </p:sp>
      </p:grpSp>
      <p:grpSp>
        <p:nvGrpSpPr>
          <p:cNvPr id="9" name="Group 8"/>
          <p:cNvGrpSpPr/>
          <p:nvPr/>
        </p:nvGrpSpPr>
        <p:grpSpPr>
          <a:xfrm>
            <a:off x="67322" y="3394941"/>
            <a:ext cx="12046100" cy="3086850"/>
            <a:chOff x="67322" y="3394941"/>
            <a:chExt cx="12046100" cy="3086850"/>
          </a:xfrm>
        </p:grpSpPr>
        <p:sp>
          <p:nvSpPr>
            <p:cNvPr id="92" name="Rectangle 91">
              <a:extLst>
                <a:ext uri="{FF2B5EF4-FFF2-40B4-BE49-F238E27FC236}">
                  <a16:creationId xmlns:a16="http://schemas.microsoft.com/office/drawing/2014/main" id="{F5879C8B-DB7D-323D-3A9B-2B760465C33F}"/>
                </a:ext>
              </a:extLst>
            </p:cNvPr>
            <p:cNvSpPr/>
            <p:nvPr/>
          </p:nvSpPr>
          <p:spPr>
            <a:xfrm>
              <a:off x="67322" y="3394941"/>
              <a:ext cx="12046100" cy="30868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268AE391-CB3F-9AA6-D473-58EE741A0EC1}"/>
                </a:ext>
              </a:extLst>
            </p:cNvPr>
            <p:cNvSpPr txBox="1"/>
            <p:nvPr/>
          </p:nvSpPr>
          <p:spPr>
            <a:xfrm rot="16200000">
              <a:off x="-180407" y="4337416"/>
              <a:ext cx="1327502" cy="646331"/>
            </a:xfrm>
            <a:prstGeom prst="rect">
              <a:avLst/>
            </a:prstGeom>
            <a:noFill/>
          </p:spPr>
          <p:txBody>
            <a:bodyPr wrap="square" rtlCol="0">
              <a:spAutoFit/>
            </a:bodyPr>
            <a:lstStyle/>
            <a:p>
              <a:pPr algn="l"/>
              <a:r>
                <a:rPr lang="en-US" dirty="0">
                  <a:latin typeface="Calibri" panose="020F0502020204030204" pitchFamily="34" charset="0"/>
                  <a:cs typeface="Calibri" panose="020F0502020204030204" pitchFamily="34" charset="0"/>
                </a:rPr>
                <a:t>BUDGET &amp; SCHEDULE</a:t>
              </a:r>
              <a:endParaRPr lang="en-GB" dirty="0">
                <a:latin typeface="Calibri" panose="020F0502020204030204" pitchFamily="34" charset="0"/>
                <a:cs typeface="Calibri" panose="020F0502020204030204" pitchFamily="34" charset="0"/>
              </a:endParaRPr>
            </a:p>
          </p:txBody>
        </p:sp>
      </p:grpSp>
      <p:sp>
        <p:nvSpPr>
          <p:cNvPr id="10" name="TextBox 9">
            <a:extLst>
              <a:ext uri="{FF2B5EF4-FFF2-40B4-BE49-F238E27FC236}">
                <a16:creationId xmlns:a16="http://schemas.microsoft.com/office/drawing/2014/main" id="{6F266E88-1305-1F15-0BFA-ECEA54928118}"/>
              </a:ext>
            </a:extLst>
          </p:cNvPr>
          <p:cNvSpPr txBox="1"/>
          <p:nvPr/>
        </p:nvSpPr>
        <p:spPr>
          <a:xfrm>
            <a:off x="2113828" y="1700666"/>
            <a:ext cx="1304582" cy="461665"/>
          </a:xfrm>
          <a:prstGeom prst="rect">
            <a:avLst/>
          </a:prstGeom>
          <a:solidFill>
            <a:schemeClr val="bg1"/>
          </a:solidFill>
          <a:ln>
            <a:solidFill>
              <a:schemeClr val="bg2">
                <a:lumMod val="90000"/>
              </a:schemeClr>
            </a:solidFill>
          </a:ln>
          <a:effectLst>
            <a:outerShdw blurRad="50800" dist="38100" dir="5400000" algn="t" rotWithShape="0">
              <a:prstClr val="black">
                <a:alpha val="40000"/>
              </a:prstClr>
            </a:outerShdw>
          </a:effectLst>
        </p:spPr>
        <p:txBody>
          <a:bodyPr wrap="square" rtlCol="0">
            <a:spAutoFit/>
          </a:bodyPr>
          <a:lstStyle/>
          <a:p>
            <a:pPr algn="ctr"/>
            <a:r>
              <a:rPr lang="en-US" sz="1200" dirty="0">
                <a:latin typeface="Times New Roman" panose="02020603050405020304" pitchFamily="18" charset="0"/>
                <a:cs typeface="Times New Roman" panose="02020603050405020304" pitchFamily="18" charset="0"/>
              </a:rPr>
              <a:t>Engineering Change Request</a:t>
            </a:r>
            <a:endParaRPr lang="en-GB" sz="1200" dirty="0">
              <a:latin typeface="Times New Roman" panose="02020603050405020304" pitchFamily="18" charset="0"/>
              <a:cs typeface="Times New Roman" panose="02020603050405020304" pitchFamily="18" charset="0"/>
            </a:endParaRPr>
          </a:p>
        </p:txBody>
      </p:sp>
      <p:sp>
        <p:nvSpPr>
          <p:cNvPr id="45" name="TextBox 44">
            <a:extLst>
              <a:ext uri="{FF2B5EF4-FFF2-40B4-BE49-F238E27FC236}">
                <a16:creationId xmlns:a16="http://schemas.microsoft.com/office/drawing/2014/main" id="{7AEF7AB1-8E13-BC88-EB50-6F61CE72A766}"/>
              </a:ext>
            </a:extLst>
          </p:cNvPr>
          <p:cNvSpPr txBox="1"/>
          <p:nvPr/>
        </p:nvSpPr>
        <p:spPr>
          <a:xfrm>
            <a:off x="1853488" y="4757277"/>
            <a:ext cx="1135246" cy="646331"/>
          </a:xfrm>
          <a:prstGeom prst="rect">
            <a:avLst/>
          </a:prstGeom>
          <a:solidFill>
            <a:schemeClr val="bg1"/>
          </a:solidFill>
          <a:ln>
            <a:solidFill>
              <a:schemeClr val="bg2">
                <a:lumMod val="90000"/>
              </a:schemeClr>
            </a:solidFill>
          </a:ln>
          <a:effectLst>
            <a:outerShdw blurRad="50800" dist="38100" dir="5400000" algn="t" rotWithShape="0">
              <a:prstClr val="black">
                <a:alpha val="40000"/>
              </a:prstClr>
            </a:outerShdw>
          </a:effectLst>
        </p:spPr>
        <p:txBody>
          <a:bodyPr wrap="square" rtlCol="0">
            <a:spAutoFit/>
          </a:bodyPr>
          <a:lstStyle/>
          <a:p>
            <a:pPr algn="ctr"/>
            <a:r>
              <a:rPr lang="en-US" sz="1200" dirty="0">
                <a:latin typeface="Times New Roman" panose="02020603050405020304" pitchFamily="18" charset="0"/>
                <a:cs typeface="Times New Roman" panose="02020603050405020304" pitchFamily="18" charset="0"/>
              </a:rPr>
              <a:t>Schedule Change Request</a:t>
            </a:r>
            <a:endParaRPr lang="en-GB" sz="1200" dirty="0">
              <a:latin typeface="Times New Roman" panose="02020603050405020304" pitchFamily="18" charset="0"/>
              <a:cs typeface="Times New Roman" panose="02020603050405020304" pitchFamily="18" charset="0"/>
            </a:endParaRPr>
          </a:p>
        </p:txBody>
      </p:sp>
      <p:sp>
        <p:nvSpPr>
          <p:cNvPr id="44" name="TextBox 43">
            <a:extLst>
              <a:ext uri="{FF2B5EF4-FFF2-40B4-BE49-F238E27FC236}">
                <a16:creationId xmlns:a16="http://schemas.microsoft.com/office/drawing/2014/main" id="{24845CA9-A933-BB15-F2B7-421254424746}"/>
              </a:ext>
            </a:extLst>
          </p:cNvPr>
          <p:cNvSpPr txBox="1"/>
          <p:nvPr/>
        </p:nvSpPr>
        <p:spPr>
          <a:xfrm>
            <a:off x="1343472" y="3070701"/>
            <a:ext cx="1304582" cy="646331"/>
          </a:xfrm>
          <a:prstGeom prst="rect">
            <a:avLst/>
          </a:prstGeom>
          <a:solidFill>
            <a:schemeClr val="bg1"/>
          </a:solidFill>
          <a:ln>
            <a:solidFill>
              <a:schemeClr val="bg2">
                <a:lumMod val="90000"/>
              </a:schemeClr>
            </a:solidFill>
          </a:ln>
          <a:effectLst>
            <a:outerShdw blurRad="50800" dist="38100" dir="5400000" algn="t" rotWithShape="0">
              <a:prstClr val="black">
                <a:alpha val="40000"/>
              </a:prstClr>
            </a:outerShdw>
          </a:effectLst>
        </p:spPr>
        <p:txBody>
          <a:bodyPr wrap="square" rtlCol="0">
            <a:spAutoFit/>
          </a:bodyPr>
          <a:lstStyle/>
          <a:p>
            <a:pPr algn="ctr"/>
            <a:r>
              <a:rPr lang="en-US" sz="1200" dirty="0">
                <a:latin typeface="Times New Roman" panose="02020603050405020304" pitchFamily="18" charset="0"/>
                <a:cs typeface="Times New Roman" panose="02020603050405020304" pitchFamily="18" charset="0"/>
              </a:rPr>
              <a:t>Decision Management Report</a:t>
            </a:r>
            <a:endParaRPr lang="en-GB" sz="1200" dirty="0">
              <a:latin typeface="Times New Roman" panose="02020603050405020304" pitchFamily="18" charset="0"/>
              <a:cs typeface="Times New Roman" panose="02020603050405020304" pitchFamily="18" charset="0"/>
            </a:endParaRPr>
          </a:p>
        </p:txBody>
      </p:sp>
      <p:sp>
        <p:nvSpPr>
          <p:cNvPr id="49" name="TextBox 48">
            <a:extLst>
              <a:ext uri="{FF2B5EF4-FFF2-40B4-BE49-F238E27FC236}">
                <a16:creationId xmlns:a16="http://schemas.microsoft.com/office/drawing/2014/main" id="{B3A19ED8-32B5-77CE-6979-448A494EDDA1}"/>
              </a:ext>
            </a:extLst>
          </p:cNvPr>
          <p:cNvSpPr txBox="1"/>
          <p:nvPr/>
        </p:nvSpPr>
        <p:spPr>
          <a:xfrm>
            <a:off x="2458947" y="3070701"/>
            <a:ext cx="1304582" cy="646331"/>
          </a:xfrm>
          <a:prstGeom prst="rect">
            <a:avLst/>
          </a:prstGeom>
          <a:solidFill>
            <a:schemeClr val="bg1"/>
          </a:solidFill>
          <a:ln>
            <a:solidFill>
              <a:schemeClr val="bg2">
                <a:lumMod val="90000"/>
              </a:schemeClr>
            </a:solidFill>
          </a:ln>
          <a:effectLst>
            <a:outerShdw blurRad="50800" dist="38100" dir="5400000" algn="t" rotWithShape="0">
              <a:prstClr val="black">
                <a:alpha val="40000"/>
              </a:prstClr>
            </a:outerShdw>
          </a:effectLst>
        </p:spPr>
        <p:txBody>
          <a:bodyPr wrap="square" rtlCol="0">
            <a:spAutoFit/>
          </a:bodyPr>
          <a:lstStyle/>
          <a:p>
            <a:pPr algn="ctr"/>
            <a:r>
              <a:rPr lang="en-US" sz="1200" dirty="0">
                <a:latin typeface="Times New Roman" panose="02020603050405020304" pitchFamily="18" charset="0"/>
                <a:cs typeface="Times New Roman" panose="02020603050405020304" pitchFamily="18" charset="0"/>
              </a:rPr>
              <a:t>Decision Management Report</a:t>
            </a:r>
            <a:endParaRPr lang="en-GB" sz="1200" dirty="0">
              <a:latin typeface="Times New Roman" panose="02020603050405020304" pitchFamily="18" charset="0"/>
              <a:cs typeface="Times New Roman" panose="02020603050405020304" pitchFamily="18" charset="0"/>
            </a:endParaRPr>
          </a:p>
        </p:txBody>
      </p:sp>
      <p:sp>
        <p:nvSpPr>
          <p:cNvPr id="51" name="TextBox 50">
            <a:extLst>
              <a:ext uri="{FF2B5EF4-FFF2-40B4-BE49-F238E27FC236}">
                <a16:creationId xmlns:a16="http://schemas.microsoft.com/office/drawing/2014/main" id="{3E3DEA25-77F3-4E04-CFE7-13AE80DF887C}"/>
              </a:ext>
            </a:extLst>
          </p:cNvPr>
          <p:cNvSpPr txBox="1"/>
          <p:nvPr/>
        </p:nvSpPr>
        <p:spPr>
          <a:xfrm>
            <a:off x="3450419" y="3070701"/>
            <a:ext cx="1304582" cy="646331"/>
          </a:xfrm>
          <a:prstGeom prst="rect">
            <a:avLst/>
          </a:prstGeom>
          <a:solidFill>
            <a:schemeClr val="bg1"/>
          </a:solidFill>
          <a:ln>
            <a:solidFill>
              <a:schemeClr val="bg2">
                <a:lumMod val="90000"/>
              </a:schemeClr>
            </a:solidFill>
          </a:ln>
          <a:effectLst>
            <a:outerShdw blurRad="50800" dist="38100" dir="5400000" algn="t" rotWithShape="0">
              <a:prstClr val="black">
                <a:alpha val="40000"/>
              </a:prstClr>
            </a:outerShdw>
          </a:effectLst>
        </p:spPr>
        <p:txBody>
          <a:bodyPr wrap="square" rtlCol="0">
            <a:spAutoFit/>
          </a:bodyPr>
          <a:lstStyle/>
          <a:p>
            <a:pPr algn="ctr"/>
            <a:r>
              <a:rPr lang="en-US" sz="1200" dirty="0">
                <a:latin typeface="Times New Roman" panose="02020603050405020304" pitchFamily="18" charset="0"/>
                <a:cs typeface="Times New Roman" panose="02020603050405020304" pitchFamily="18" charset="0"/>
              </a:rPr>
              <a:t>Decision Management Report</a:t>
            </a:r>
            <a:endParaRPr lang="en-GB" sz="1200" dirty="0">
              <a:latin typeface="Times New Roman" panose="02020603050405020304" pitchFamily="18" charset="0"/>
              <a:cs typeface="Times New Roman" panose="02020603050405020304" pitchFamily="18" charset="0"/>
            </a:endParaRPr>
          </a:p>
        </p:txBody>
      </p:sp>
      <p:sp>
        <p:nvSpPr>
          <p:cNvPr id="52" name="TextBox 51">
            <a:extLst>
              <a:ext uri="{FF2B5EF4-FFF2-40B4-BE49-F238E27FC236}">
                <a16:creationId xmlns:a16="http://schemas.microsoft.com/office/drawing/2014/main" id="{4F3CF0D8-F89C-9C5E-10A9-DB6EB7A70DFA}"/>
              </a:ext>
            </a:extLst>
          </p:cNvPr>
          <p:cNvSpPr txBox="1"/>
          <p:nvPr/>
        </p:nvSpPr>
        <p:spPr>
          <a:xfrm>
            <a:off x="3088694" y="1808427"/>
            <a:ext cx="1304582" cy="461665"/>
          </a:xfrm>
          <a:prstGeom prst="rect">
            <a:avLst/>
          </a:prstGeom>
          <a:solidFill>
            <a:schemeClr val="bg1"/>
          </a:solidFill>
          <a:ln>
            <a:solidFill>
              <a:schemeClr val="bg2">
                <a:lumMod val="90000"/>
              </a:schemeClr>
            </a:solidFill>
          </a:ln>
          <a:effectLst>
            <a:outerShdw blurRad="50800" dist="38100" dir="5400000" algn="t" rotWithShape="0">
              <a:prstClr val="black">
                <a:alpha val="40000"/>
              </a:prstClr>
            </a:outerShdw>
          </a:effectLst>
        </p:spPr>
        <p:txBody>
          <a:bodyPr wrap="square" rtlCol="0">
            <a:spAutoFit/>
          </a:bodyPr>
          <a:lstStyle/>
          <a:p>
            <a:pPr algn="ctr"/>
            <a:r>
              <a:rPr lang="en-US" sz="1200" dirty="0">
                <a:latin typeface="Times New Roman" panose="02020603050405020304" pitchFamily="18" charset="0"/>
                <a:cs typeface="Times New Roman" panose="02020603050405020304" pitchFamily="18" charset="0"/>
              </a:rPr>
              <a:t>Engineering Change Request</a:t>
            </a:r>
            <a:endParaRPr lang="en-GB" sz="1200" dirty="0">
              <a:latin typeface="Times New Roman" panose="02020603050405020304" pitchFamily="18" charset="0"/>
              <a:cs typeface="Times New Roman" panose="02020603050405020304" pitchFamily="18" charset="0"/>
            </a:endParaRPr>
          </a:p>
        </p:txBody>
      </p:sp>
      <p:grpSp>
        <p:nvGrpSpPr>
          <p:cNvPr id="12" name="Group 11"/>
          <p:cNvGrpSpPr/>
          <p:nvPr/>
        </p:nvGrpSpPr>
        <p:grpSpPr>
          <a:xfrm>
            <a:off x="6096002" y="1137799"/>
            <a:ext cx="410760" cy="4811481"/>
            <a:chOff x="6096002" y="1137799"/>
            <a:chExt cx="410760" cy="4811481"/>
          </a:xfrm>
        </p:grpSpPr>
        <p:cxnSp>
          <p:nvCxnSpPr>
            <p:cNvPr id="13" name="Straight Connector 12">
              <a:extLst>
                <a:ext uri="{FF2B5EF4-FFF2-40B4-BE49-F238E27FC236}">
                  <a16:creationId xmlns:a16="http://schemas.microsoft.com/office/drawing/2014/main" id="{2EA7D333-CB7F-2D94-69A8-BB4DF49DEA51}"/>
                </a:ext>
              </a:extLst>
            </p:cNvPr>
            <p:cNvCxnSpPr/>
            <p:nvPr/>
          </p:nvCxnSpPr>
          <p:spPr>
            <a:xfrm>
              <a:off x="6506762" y="1137800"/>
              <a:ext cx="0" cy="4811480"/>
            </a:xfrm>
            <a:prstGeom prst="line">
              <a:avLst/>
            </a:prstGeom>
            <a:ln w="57150">
              <a:solidFill>
                <a:srgbClr val="ADA69D"/>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FDB2781-AC79-1151-28E7-0CF61E56FF79}"/>
                </a:ext>
              </a:extLst>
            </p:cNvPr>
            <p:cNvSpPr txBox="1"/>
            <p:nvPr/>
          </p:nvSpPr>
          <p:spPr>
            <a:xfrm rot="16200000">
              <a:off x="3878526" y="3355275"/>
              <a:ext cx="4804283" cy="369332"/>
            </a:xfrm>
            <a:prstGeom prst="rect">
              <a:avLst/>
            </a:prstGeom>
            <a:solidFill>
              <a:schemeClr val="bg1">
                <a:lumMod val="95000"/>
              </a:schemeClr>
            </a:solidFill>
          </p:spPr>
          <p:txBody>
            <a:bodyPr wrap="square" rtlCol="0">
              <a:spAutoFit/>
            </a:bodyPr>
            <a:lstStyle/>
            <a:p>
              <a:pPr algn="l"/>
              <a:r>
                <a:rPr lang="en-US" dirty="0">
                  <a:latin typeface="Calibri" panose="020F0502020204030204" pitchFamily="34" charset="0"/>
                  <a:cs typeface="Calibri" panose="020F0502020204030204" pitchFamily="34" charset="0"/>
                </a:rPr>
                <a:t>NEW Cost &amp; Schedule BASELINE</a:t>
              </a:r>
              <a:endParaRPr lang="en-GB" dirty="0">
                <a:latin typeface="Calibri" panose="020F0502020204030204" pitchFamily="34" charset="0"/>
                <a:cs typeface="Calibri" panose="020F0502020204030204" pitchFamily="34" charset="0"/>
              </a:endParaRPr>
            </a:p>
          </p:txBody>
        </p:sp>
      </p:grpSp>
      <p:sp>
        <p:nvSpPr>
          <p:cNvPr id="55" name="TextBox 54">
            <a:extLst>
              <a:ext uri="{FF2B5EF4-FFF2-40B4-BE49-F238E27FC236}">
                <a16:creationId xmlns:a16="http://schemas.microsoft.com/office/drawing/2014/main" id="{FC8BE282-1AB9-689F-1F73-95CF12AAC1E8}"/>
              </a:ext>
            </a:extLst>
          </p:cNvPr>
          <p:cNvSpPr txBox="1"/>
          <p:nvPr/>
        </p:nvSpPr>
        <p:spPr>
          <a:xfrm>
            <a:off x="6683124" y="3691138"/>
            <a:ext cx="1447319" cy="923330"/>
          </a:xfrm>
          <a:prstGeom prst="rect">
            <a:avLst/>
          </a:prstGeom>
          <a:solidFill>
            <a:srgbClr val="DEBDFF"/>
          </a:solidFill>
        </p:spPr>
        <p:txBody>
          <a:bodyPr wrap="none" rtlCol="0">
            <a:spAutoFit/>
          </a:bodyPr>
          <a:lstStyle/>
          <a:p>
            <a:pPr algn="ctr"/>
            <a:r>
              <a:rPr lang="en-US" dirty="0">
                <a:solidFill>
                  <a:srgbClr val="7030A0"/>
                </a:solidFill>
              </a:rPr>
              <a:t>HL</a:t>
            </a:r>
            <a:r>
              <a:rPr lang="en-US" sz="1400" dirty="0">
                <a:solidFill>
                  <a:srgbClr val="7030A0"/>
                </a:solidFill>
              </a:rPr>
              <a:t> yearly </a:t>
            </a:r>
            <a:r>
              <a:rPr lang="en-US" dirty="0">
                <a:solidFill>
                  <a:srgbClr val="7030A0"/>
                </a:solidFill>
              </a:rPr>
              <a:t>Cost</a:t>
            </a:r>
          </a:p>
          <a:p>
            <a:pPr algn="ctr"/>
            <a:r>
              <a:rPr lang="en-US" dirty="0">
                <a:solidFill>
                  <a:srgbClr val="7030A0"/>
                </a:solidFill>
              </a:rPr>
              <a:t>&amp; Schedule</a:t>
            </a:r>
          </a:p>
          <a:p>
            <a:pPr algn="ctr"/>
            <a:r>
              <a:rPr lang="en-US" dirty="0">
                <a:solidFill>
                  <a:srgbClr val="7030A0"/>
                </a:solidFill>
              </a:rPr>
              <a:t>Review</a:t>
            </a:r>
          </a:p>
        </p:txBody>
      </p:sp>
      <p:sp>
        <p:nvSpPr>
          <p:cNvPr id="18" name="TextBox 17">
            <a:extLst>
              <a:ext uri="{FF2B5EF4-FFF2-40B4-BE49-F238E27FC236}">
                <a16:creationId xmlns:a16="http://schemas.microsoft.com/office/drawing/2014/main" id="{3DB321A0-91BE-AA11-FD72-FB2AD772264E}"/>
              </a:ext>
            </a:extLst>
          </p:cNvPr>
          <p:cNvSpPr txBox="1"/>
          <p:nvPr/>
        </p:nvSpPr>
        <p:spPr>
          <a:xfrm>
            <a:off x="6672064" y="4679163"/>
            <a:ext cx="1448517" cy="1077218"/>
          </a:xfrm>
          <a:prstGeom prst="rect">
            <a:avLst/>
          </a:prstGeom>
          <a:solidFill>
            <a:srgbClr val="EE8E00"/>
          </a:solidFill>
        </p:spPr>
        <p:txBody>
          <a:bodyPr wrap="square" rtlCol="0">
            <a:spAutoFit/>
          </a:bodyPr>
          <a:lstStyle/>
          <a:p>
            <a:pPr algn="l"/>
            <a:r>
              <a:rPr lang="en-US" sz="1600" dirty="0">
                <a:latin typeface="Calibri" panose="020F0502020204030204" pitchFamily="34" charset="0"/>
                <a:cs typeface="Calibri" panose="020F0502020204030204" pitchFamily="34" charset="0"/>
              </a:rPr>
              <a:t>CSR Panel recommends strategy</a:t>
            </a:r>
          </a:p>
          <a:p>
            <a:pPr algn="l"/>
            <a:r>
              <a:rPr lang="en-US" sz="1600" dirty="0">
                <a:latin typeface="Calibri" panose="020F0502020204030204" pitchFamily="34" charset="0"/>
                <a:cs typeface="Calibri" panose="020F0502020204030204" pitchFamily="34" charset="0"/>
              </a:rPr>
              <a:t>to ATS head</a:t>
            </a:r>
          </a:p>
        </p:txBody>
      </p:sp>
      <p:grpSp>
        <p:nvGrpSpPr>
          <p:cNvPr id="16" name="Group 15"/>
          <p:cNvGrpSpPr/>
          <p:nvPr/>
        </p:nvGrpSpPr>
        <p:grpSpPr>
          <a:xfrm>
            <a:off x="8117250" y="3904569"/>
            <a:ext cx="1661799" cy="1728702"/>
            <a:chOff x="8117250" y="3904569"/>
            <a:chExt cx="1661799" cy="1728702"/>
          </a:xfrm>
        </p:grpSpPr>
        <p:sp>
          <p:nvSpPr>
            <p:cNvPr id="58" name="Arrow: Left-Right 57">
              <a:extLst>
                <a:ext uri="{FF2B5EF4-FFF2-40B4-BE49-F238E27FC236}">
                  <a16:creationId xmlns:a16="http://schemas.microsoft.com/office/drawing/2014/main" id="{4CB80D61-A5D2-FB84-CBC0-AB65D4538B46}"/>
                </a:ext>
              </a:extLst>
            </p:cNvPr>
            <p:cNvSpPr/>
            <p:nvPr/>
          </p:nvSpPr>
          <p:spPr>
            <a:xfrm>
              <a:off x="8117250" y="3904569"/>
              <a:ext cx="1661799" cy="578597"/>
            </a:xfrm>
            <a:prstGeom prst="leftRightArrow">
              <a:avLst>
                <a:gd name="adj1" fmla="val 61143"/>
                <a:gd name="adj2" fmla="val 27713"/>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70C0"/>
                  </a:solidFill>
                </a:rPr>
                <a:t>CERN arbitration</a:t>
              </a:r>
              <a:endParaRPr lang="en-GB" sz="1400" dirty="0">
                <a:solidFill>
                  <a:srgbClr val="0070C0"/>
                </a:solidFill>
              </a:endParaRPr>
            </a:p>
          </p:txBody>
        </p:sp>
        <p:sp>
          <p:nvSpPr>
            <p:cNvPr id="62" name="TextBox 61">
              <a:extLst>
                <a:ext uri="{FF2B5EF4-FFF2-40B4-BE49-F238E27FC236}">
                  <a16:creationId xmlns:a16="http://schemas.microsoft.com/office/drawing/2014/main" id="{C7F1FE5C-2DAF-5321-E5C2-2CD68DEA874A}"/>
                </a:ext>
              </a:extLst>
            </p:cNvPr>
            <p:cNvSpPr txBox="1"/>
            <p:nvPr/>
          </p:nvSpPr>
          <p:spPr>
            <a:xfrm>
              <a:off x="8280768" y="4802274"/>
              <a:ext cx="1269674" cy="830997"/>
            </a:xfrm>
            <a:prstGeom prst="rect">
              <a:avLst/>
            </a:prstGeom>
            <a:solidFill>
              <a:srgbClr val="002060"/>
            </a:solidFill>
          </p:spPr>
          <p:txBody>
            <a:bodyPr wrap="square" rtlCol="0">
              <a:spAutoFit/>
            </a:bodyPr>
            <a:lstStyle/>
            <a:p>
              <a:pPr algn="l"/>
              <a:r>
                <a:rPr lang="en-US" sz="1600" dirty="0">
                  <a:solidFill>
                    <a:schemeClr val="bg1"/>
                  </a:solidFill>
                  <a:latin typeface="Calibri" panose="020F0502020204030204" pitchFamily="34" charset="0"/>
                  <a:cs typeface="Calibri" panose="020F0502020204030204" pitchFamily="34" charset="0"/>
                </a:rPr>
                <a:t>ATS presents strategy to DG+ FD</a:t>
              </a:r>
            </a:p>
          </p:txBody>
        </p:sp>
      </p:grpSp>
      <p:grpSp>
        <p:nvGrpSpPr>
          <p:cNvPr id="17" name="Group 16"/>
          <p:cNvGrpSpPr/>
          <p:nvPr/>
        </p:nvGrpSpPr>
        <p:grpSpPr>
          <a:xfrm>
            <a:off x="9624392" y="3573016"/>
            <a:ext cx="1270979" cy="2060255"/>
            <a:chOff x="9624392" y="3573016"/>
            <a:chExt cx="1270979" cy="2060255"/>
          </a:xfrm>
        </p:grpSpPr>
        <p:sp>
          <p:nvSpPr>
            <p:cNvPr id="59" name="TextBox 58">
              <a:extLst>
                <a:ext uri="{FF2B5EF4-FFF2-40B4-BE49-F238E27FC236}">
                  <a16:creationId xmlns:a16="http://schemas.microsoft.com/office/drawing/2014/main" id="{17073E82-7311-B000-A358-FCE486DBF268}"/>
                </a:ext>
              </a:extLst>
            </p:cNvPr>
            <p:cNvSpPr txBox="1"/>
            <p:nvPr/>
          </p:nvSpPr>
          <p:spPr>
            <a:xfrm>
              <a:off x="9801817" y="3573016"/>
              <a:ext cx="1011815" cy="1200329"/>
            </a:xfrm>
            <a:prstGeom prst="rect">
              <a:avLst/>
            </a:prstGeom>
            <a:solidFill>
              <a:schemeClr val="accent5">
                <a:lumMod val="20000"/>
                <a:lumOff val="80000"/>
              </a:schemeClr>
            </a:solidFill>
          </p:spPr>
          <p:txBody>
            <a:bodyPr wrap="square" rtlCol="0">
              <a:spAutoFit/>
            </a:bodyPr>
            <a:lstStyle/>
            <a:p>
              <a:pPr algn="ctr"/>
              <a:r>
                <a:rPr lang="en-US" dirty="0">
                  <a:solidFill>
                    <a:srgbClr val="0033CC"/>
                  </a:solidFill>
                </a:rPr>
                <a:t>CERN Medium Term Plan</a:t>
              </a:r>
            </a:p>
          </p:txBody>
        </p:sp>
        <p:sp>
          <p:nvSpPr>
            <p:cNvPr id="63" name="TextBox 62">
              <a:extLst>
                <a:ext uri="{FF2B5EF4-FFF2-40B4-BE49-F238E27FC236}">
                  <a16:creationId xmlns:a16="http://schemas.microsoft.com/office/drawing/2014/main" id="{381FEB30-709A-AD0D-E01E-5B7ACF1F079E}"/>
                </a:ext>
              </a:extLst>
            </p:cNvPr>
            <p:cNvSpPr txBox="1"/>
            <p:nvPr/>
          </p:nvSpPr>
          <p:spPr>
            <a:xfrm>
              <a:off x="9624392" y="4802274"/>
              <a:ext cx="1270979" cy="830997"/>
            </a:xfrm>
            <a:prstGeom prst="rect">
              <a:avLst/>
            </a:prstGeom>
            <a:solidFill>
              <a:srgbClr val="002060"/>
            </a:solidFill>
          </p:spPr>
          <p:txBody>
            <a:bodyPr wrap="square" rtlCol="0">
              <a:spAutoFit/>
            </a:bodyPr>
            <a:lstStyle>
              <a:defPPr>
                <a:defRPr lang="en-US"/>
              </a:defPPr>
              <a:lvl1pPr>
                <a:defRPr sz="1600">
                  <a:solidFill>
                    <a:schemeClr val="bg1"/>
                  </a:solidFill>
                  <a:latin typeface="Calibri" panose="020F0502020204030204" pitchFamily="34" charset="0"/>
                  <a:cs typeface="Calibri" panose="020F0502020204030204" pitchFamily="34" charset="0"/>
                </a:defRPr>
              </a:lvl1pPr>
            </a:lstStyle>
            <a:p>
              <a:r>
                <a:rPr lang="en-US" dirty="0"/>
                <a:t>DG presents strategy to Council</a:t>
              </a:r>
            </a:p>
          </p:txBody>
        </p:sp>
      </p:grpSp>
      <p:sp>
        <p:nvSpPr>
          <p:cNvPr id="69" name="TextBox 68">
            <a:extLst>
              <a:ext uri="{FF2B5EF4-FFF2-40B4-BE49-F238E27FC236}">
                <a16:creationId xmlns:a16="http://schemas.microsoft.com/office/drawing/2014/main" id="{ED2340AF-CE47-0785-87DF-A747218969B3}"/>
              </a:ext>
            </a:extLst>
          </p:cNvPr>
          <p:cNvSpPr txBox="1"/>
          <p:nvPr/>
        </p:nvSpPr>
        <p:spPr>
          <a:xfrm>
            <a:off x="10948267" y="4880365"/>
            <a:ext cx="980381" cy="584775"/>
          </a:xfrm>
          <a:prstGeom prst="rect">
            <a:avLst/>
          </a:prstGeom>
          <a:solidFill>
            <a:srgbClr val="002060"/>
          </a:solidFill>
        </p:spPr>
        <p:txBody>
          <a:bodyPr wrap="square" rtlCol="0">
            <a:spAutoFit/>
          </a:bodyPr>
          <a:lstStyle>
            <a:defPPr>
              <a:defRPr lang="en-US"/>
            </a:defPPr>
            <a:lvl1pPr>
              <a:defRPr sz="1600">
                <a:solidFill>
                  <a:schemeClr val="bg1"/>
                </a:solidFill>
                <a:latin typeface="Calibri" panose="020F0502020204030204" pitchFamily="34" charset="0"/>
                <a:cs typeface="Calibri" panose="020F0502020204030204" pitchFamily="34" charset="0"/>
              </a:defRPr>
            </a:lvl1pPr>
          </a:lstStyle>
          <a:p>
            <a:pPr algn="ctr"/>
            <a:r>
              <a:rPr lang="en-US" dirty="0"/>
              <a:t>Council approves</a:t>
            </a:r>
          </a:p>
        </p:txBody>
      </p:sp>
      <p:sp>
        <p:nvSpPr>
          <p:cNvPr id="79" name="TextBox 78">
            <a:extLst>
              <a:ext uri="{FF2B5EF4-FFF2-40B4-BE49-F238E27FC236}">
                <a16:creationId xmlns:a16="http://schemas.microsoft.com/office/drawing/2014/main" id="{62BB39F5-B66A-092E-6948-534FC1C0AE06}"/>
              </a:ext>
            </a:extLst>
          </p:cNvPr>
          <p:cNvSpPr txBox="1"/>
          <p:nvPr/>
        </p:nvSpPr>
        <p:spPr>
          <a:xfrm>
            <a:off x="8040216" y="44624"/>
            <a:ext cx="4040209" cy="646331"/>
          </a:xfrm>
          <a:prstGeom prst="rect">
            <a:avLst/>
          </a:prstGeom>
          <a:noFill/>
        </p:spPr>
        <p:txBody>
          <a:bodyPr wrap="none" rtlCol="0">
            <a:spAutoFit/>
          </a:bodyPr>
          <a:lstStyle/>
          <a:p>
            <a:pPr algn="l">
              <a:tabLst>
                <a:tab pos="536575" algn="l"/>
              </a:tabLst>
            </a:pPr>
            <a:r>
              <a:rPr lang="en-US" dirty="0">
                <a:latin typeface="Calibri" panose="020F0502020204030204" pitchFamily="34" charset="0"/>
                <a:cs typeface="Calibri" panose="020F0502020204030204" pitchFamily="34" charset="0"/>
              </a:rPr>
              <a:t>CSR: 	HL Cost &amp; Schedule Review</a:t>
            </a:r>
          </a:p>
          <a:p>
            <a:pPr algn="l" defTabSz="536575">
              <a:tabLst>
                <a:tab pos="536575" algn="l"/>
              </a:tabLst>
            </a:pPr>
            <a:r>
              <a:rPr lang="en-US" dirty="0">
                <a:latin typeface="Calibri" panose="020F0502020204030204" pitchFamily="34" charset="0"/>
                <a:cs typeface="Calibri" panose="020F0502020204030204" pitchFamily="34" charset="0"/>
              </a:rPr>
              <a:t>MTP: CERN Medium Term plan, N-1/ N+5</a:t>
            </a:r>
            <a:endParaRPr lang="en-GB" dirty="0">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F3E8055E-74AF-19F6-878E-79D767FC4E86}"/>
              </a:ext>
            </a:extLst>
          </p:cNvPr>
          <p:cNvSpPr txBox="1"/>
          <p:nvPr/>
        </p:nvSpPr>
        <p:spPr>
          <a:xfrm>
            <a:off x="711771" y="5715420"/>
            <a:ext cx="2784801" cy="369332"/>
          </a:xfrm>
          <a:prstGeom prst="rect">
            <a:avLst/>
          </a:prstGeom>
          <a:solidFill>
            <a:schemeClr val="bg1">
              <a:lumMod val="95000"/>
            </a:schemeClr>
          </a:solidFill>
        </p:spPr>
        <p:txBody>
          <a:bodyPr wrap="none" rtlCol="0">
            <a:spAutoFit/>
          </a:bodyPr>
          <a:lstStyle/>
          <a:p>
            <a:pPr algn="l"/>
            <a:r>
              <a:rPr lang="en-US" dirty="0">
                <a:solidFill>
                  <a:schemeClr val="accent5">
                    <a:lumMod val="75000"/>
                  </a:schemeClr>
                </a:solidFill>
                <a:latin typeface="Calibri" panose="020F0502020204030204" pitchFamily="34" charset="0"/>
                <a:cs typeface="Calibri" panose="020F0502020204030204" pitchFamily="34" charset="0"/>
              </a:rPr>
              <a:t>Baseline budget &amp; schedule</a:t>
            </a:r>
            <a:endParaRPr lang="en-GB" dirty="0">
              <a:solidFill>
                <a:schemeClr val="accent5">
                  <a:lumMod val="75000"/>
                </a:schemeClr>
              </a:solidFill>
              <a:latin typeface="Calibri" panose="020F0502020204030204" pitchFamily="34" charset="0"/>
              <a:cs typeface="Calibri" panose="020F0502020204030204" pitchFamily="34" charset="0"/>
            </a:endParaRPr>
          </a:p>
        </p:txBody>
      </p:sp>
      <p:grpSp>
        <p:nvGrpSpPr>
          <p:cNvPr id="19" name="Group 18"/>
          <p:cNvGrpSpPr/>
          <p:nvPr/>
        </p:nvGrpSpPr>
        <p:grpSpPr>
          <a:xfrm>
            <a:off x="7852434" y="933835"/>
            <a:ext cx="2973424" cy="1847093"/>
            <a:chOff x="7852434" y="933835"/>
            <a:chExt cx="2973424" cy="1847093"/>
          </a:xfrm>
        </p:grpSpPr>
        <p:sp>
          <p:nvSpPr>
            <p:cNvPr id="87" name="TextBox 86">
              <a:extLst>
                <a:ext uri="{FF2B5EF4-FFF2-40B4-BE49-F238E27FC236}">
                  <a16:creationId xmlns:a16="http://schemas.microsoft.com/office/drawing/2014/main" id="{5DA0E1D6-B1E3-9FE1-23DB-776ACAC77684}"/>
                </a:ext>
              </a:extLst>
            </p:cNvPr>
            <p:cNvSpPr txBox="1"/>
            <p:nvPr/>
          </p:nvSpPr>
          <p:spPr>
            <a:xfrm>
              <a:off x="7852434" y="2196153"/>
              <a:ext cx="2038367" cy="584775"/>
            </a:xfrm>
            <a:prstGeom prst="rect">
              <a:avLst/>
            </a:prstGeom>
            <a:solidFill>
              <a:srgbClr val="EE8E00"/>
            </a:solidFill>
          </p:spPr>
          <p:txBody>
            <a:bodyPr wrap="square" rtlCol="0">
              <a:spAutoFit/>
            </a:bodyPr>
            <a:lstStyle/>
            <a:p>
              <a:pPr algn="l"/>
              <a:r>
                <a:rPr lang="en-US" sz="1600" dirty="0">
                  <a:latin typeface="Calibri" panose="020F0502020204030204" pitchFamily="34" charset="0"/>
                  <a:cs typeface="Calibri" panose="020F0502020204030204" pitchFamily="34" charset="0"/>
                </a:rPr>
                <a:t>CMAC </a:t>
              </a:r>
            </a:p>
            <a:p>
              <a:pPr algn="l"/>
              <a:r>
                <a:rPr lang="en-US" sz="1600" dirty="0">
                  <a:latin typeface="Calibri" panose="020F0502020204030204" pitchFamily="34" charset="0"/>
                  <a:cs typeface="Calibri" panose="020F0502020204030204" pitchFamily="34" charset="0"/>
                </a:rPr>
                <a:t>Configuration review</a:t>
              </a:r>
            </a:p>
          </p:txBody>
        </p:sp>
        <p:cxnSp>
          <p:nvCxnSpPr>
            <p:cNvPr id="28" name="Straight Connector 27">
              <a:extLst>
                <a:ext uri="{FF2B5EF4-FFF2-40B4-BE49-F238E27FC236}">
                  <a16:creationId xmlns:a16="http://schemas.microsoft.com/office/drawing/2014/main" id="{EC8C017F-9CE0-DBB3-A6B2-B0D515B2C580}"/>
                </a:ext>
              </a:extLst>
            </p:cNvPr>
            <p:cNvCxnSpPr>
              <a:cxnSpLocks/>
            </p:cNvCxnSpPr>
            <p:nvPr/>
          </p:nvCxnSpPr>
          <p:spPr>
            <a:xfrm flipV="1">
              <a:off x="9100583" y="1951395"/>
              <a:ext cx="329525" cy="2447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F5EF641F-2A6D-20CF-5A9B-B5E5C7837378}"/>
                </a:ext>
              </a:extLst>
            </p:cNvPr>
            <p:cNvSpPr txBox="1"/>
            <p:nvPr/>
          </p:nvSpPr>
          <p:spPr>
            <a:xfrm>
              <a:off x="9430108" y="933835"/>
              <a:ext cx="1395750" cy="1200329"/>
            </a:xfrm>
            <a:prstGeom prst="rect">
              <a:avLst/>
            </a:prstGeom>
            <a:solidFill>
              <a:schemeClr val="bg1">
                <a:lumMod val="95000"/>
              </a:schemeClr>
            </a:solidFill>
          </p:spPr>
          <p:txBody>
            <a:bodyPr wrap="square" rtlCol="0">
              <a:spAutoFit/>
            </a:bodyPr>
            <a:lstStyle/>
            <a:p>
              <a:pPr algn="ctr"/>
              <a:r>
                <a:rPr lang="en-US" dirty="0"/>
                <a:t>Chamonix  </a:t>
              </a:r>
              <a:r>
                <a:rPr lang="en-US" sz="1400" dirty="0"/>
                <a:t>yearly </a:t>
              </a:r>
              <a:r>
                <a:rPr lang="en-US" dirty="0"/>
                <a:t>LHC performance workshop</a:t>
              </a:r>
            </a:p>
          </p:txBody>
        </p:sp>
      </p:grpSp>
      <p:grpSp>
        <p:nvGrpSpPr>
          <p:cNvPr id="136" name="Group 135">
            <a:extLst>
              <a:ext uri="{FF2B5EF4-FFF2-40B4-BE49-F238E27FC236}">
                <a16:creationId xmlns:a16="http://schemas.microsoft.com/office/drawing/2014/main" id="{9B739CEC-6786-78E1-8CC0-31A38950BE62}"/>
              </a:ext>
            </a:extLst>
          </p:cNvPr>
          <p:cNvGrpSpPr/>
          <p:nvPr/>
        </p:nvGrpSpPr>
        <p:grpSpPr>
          <a:xfrm>
            <a:off x="67322" y="6041852"/>
            <a:ext cx="11876961" cy="466183"/>
            <a:chOff x="67322" y="6041852"/>
            <a:chExt cx="11876961" cy="466183"/>
          </a:xfrm>
        </p:grpSpPr>
        <p:sp>
          <p:nvSpPr>
            <p:cNvPr id="60" name="Arrow: Right 59">
              <a:extLst>
                <a:ext uri="{FF2B5EF4-FFF2-40B4-BE49-F238E27FC236}">
                  <a16:creationId xmlns:a16="http://schemas.microsoft.com/office/drawing/2014/main" id="{7555503E-CFE1-8698-475A-9B0F87BDF220}"/>
                </a:ext>
              </a:extLst>
            </p:cNvPr>
            <p:cNvSpPr/>
            <p:nvPr/>
          </p:nvSpPr>
          <p:spPr>
            <a:xfrm>
              <a:off x="67322" y="6041852"/>
              <a:ext cx="11876961" cy="466183"/>
            </a:xfrm>
            <a:prstGeom prst="rightArrow">
              <a:avLst>
                <a:gd name="adj1" fmla="val 53772"/>
                <a:gd name="adj2" fmla="val 55658"/>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8" name="Straight Connector 117">
              <a:extLst>
                <a:ext uri="{FF2B5EF4-FFF2-40B4-BE49-F238E27FC236}">
                  <a16:creationId xmlns:a16="http://schemas.microsoft.com/office/drawing/2014/main" id="{BE9CEE2F-8C4C-EE42-CEF6-08C78F02FC79}"/>
                </a:ext>
              </a:extLst>
            </p:cNvPr>
            <p:cNvCxnSpPr>
              <a:cxnSpLocks/>
            </p:cNvCxnSpPr>
            <p:nvPr/>
          </p:nvCxnSpPr>
          <p:spPr>
            <a:xfrm flipV="1">
              <a:off x="260116" y="6162712"/>
              <a:ext cx="0" cy="216000"/>
            </a:xfrm>
            <a:prstGeom prst="line">
              <a:avLst/>
            </a:prstGeom>
            <a:ln w="38100">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21" name="Straight Connector 120">
              <a:extLst>
                <a:ext uri="{FF2B5EF4-FFF2-40B4-BE49-F238E27FC236}">
                  <a16:creationId xmlns:a16="http://schemas.microsoft.com/office/drawing/2014/main" id="{AD3A4EB2-6BDB-F88E-9276-A872FEE4AF0C}"/>
                </a:ext>
              </a:extLst>
            </p:cNvPr>
            <p:cNvCxnSpPr>
              <a:cxnSpLocks/>
            </p:cNvCxnSpPr>
            <p:nvPr/>
          </p:nvCxnSpPr>
          <p:spPr>
            <a:xfrm flipV="1">
              <a:off x="1052204" y="6162712"/>
              <a:ext cx="0" cy="216000"/>
            </a:xfrm>
            <a:prstGeom prst="line">
              <a:avLst/>
            </a:prstGeom>
            <a:ln w="38100">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22" name="Straight Connector 121">
              <a:extLst>
                <a:ext uri="{FF2B5EF4-FFF2-40B4-BE49-F238E27FC236}">
                  <a16:creationId xmlns:a16="http://schemas.microsoft.com/office/drawing/2014/main" id="{5091A56F-DC31-4CF2-FDAD-31334A721372}"/>
                </a:ext>
              </a:extLst>
            </p:cNvPr>
            <p:cNvCxnSpPr>
              <a:cxnSpLocks/>
            </p:cNvCxnSpPr>
            <p:nvPr/>
          </p:nvCxnSpPr>
          <p:spPr>
            <a:xfrm flipV="1">
              <a:off x="1844292" y="6162711"/>
              <a:ext cx="0" cy="216000"/>
            </a:xfrm>
            <a:prstGeom prst="line">
              <a:avLst/>
            </a:prstGeom>
            <a:ln w="38100">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23" name="Straight Connector 122">
              <a:extLst>
                <a:ext uri="{FF2B5EF4-FFF2-40B4-BE49-F238E27FC236}">
                  <a16:creationId xmlns:a16="http://schemas.microsoft.com/office/drawing/2014/main" id="{32E88BDC-CBA6-CDBE-5D8D-7BCADD8FAFAA}"/>
                </a:ext>
              </a:extLst>
            </p:cNvPr>
            <p:cNvCxnSpPr>
              <a:cxnSpLocks/>
            </p:cNvCxnSpPr>
            <p:nvPr/>
          </p:nvCxnSpPr>
          <p:spPr>
            <a:xfrm flipV="1">
              <a:off x="2636380" y="6162711"/>
              <a:ext cx="0" cy="216000"/>
            </a:xfrm>
            <a:prstGeom prst="line">
              <a:avLst/>
            </a:prstGeom>
            <a:ln w="38100">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24" name="Straight Connector 123">
              <a:extLst>
                <a:ext uri="{FF2B5EF4-FFF2-40B4-BE49-F238E27FC236}">
                  <a16:creationId xmlns:a16="http://schemas.microsoft.com/office/drawing/2014/main" id="{065C0C91-509E-9408-58CD-BFF5FA4677D0}"/>
                </a:ext>
              </a:extLst>
            </p:cNvPr>
            <p:cNvCxnSpPr>
              <a:cxnSpLocks/>
            </p:cNvCxnSpPr>
            <p:nvPr/>
          </p:nvCxnSpPr>
          <p:spPr>
            <a:xfrm flipV="1">
              <a:off x="3357812" y="6162712"/>
              <a:ext cx="0" cy="216000"/>
            </a:xfrm>
            <a:prstGeom prst="line">
              <a:avLst/>
            </a:prstGeom>
            <a:ln w="38100">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25" name="Straight Connector 124">
              <a:extLst>
                <a:ext uri="{FF2B5EF4-FFF2-40B4-BE49-F238E27FC236}">
                  <a16:creationId xmlns:a16="http://schemas.microsoft.com/office/drawing/2014/main" id="{5C827A10-ACA6-E025-EBAC-BDA077F7A23F}"/>
                </a:ext>
              </a:extLst>
            </p:cNvPr>
            <p:cNvCxnSpPr>
              <a:cxnSpLocks/>
            </p:cNvCxnSpPr>
            <p:nvPr/>
          </p:nvCxnSpPr>
          <p:spPr>
            <a:xfrm flipV="1">
              <a:off x="4149900" y="6162712"/>
              <a:ext cx="0" cy="216000"/>
            </a:xfrm>
            <a:prstGeom prst="line">
              <a:avLst/>
            </a:prstGeom>
            <a:ln w="38100">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26" name="Straight Connector 125">
              <a:extLst>
                <a:ext uri="{FF2B5EF4-FFF2-40B4-BE49-F238E27FC236}">
                  <a16:creationId xmlns:a16="http://schemas.microsoft.com/office/drawing/2014/main" id="{B963F2A2-1693-F233-1348-00F6BBC72449}"/>
                </a:ext>
              </a:extLst>
            </p:cNvPr>
            <p:cNvCxnSpPr>
              <a:cxnSpLocks/>
            </p:cNvCxnSpPr>
            <p:nvPr/>
          </p:nvCxnSpPr>
          <p:spPr>
            <a:xfrm flipV="1">
              <a:off x="4941988" y="6162711"/>
              <a:ext cx="0" cy="216000"/>
            </a:xfrm>
            <a:prstGeom prst="line">
              <a:avLst/>
            </a:prstGeom>
            <a:ln w="38100">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a:extLst>
                <a:ext uri="{FF2B5EF4-FFF2-40B4-BE49-F238E27FC236}">
                  <a16:creationId xmlns:a16="http://schemas.microsoft.com/office/drawing/2014/main" id="{DD2AF5CA-651A-B619-5A45-16056E7A9D6E}"/>
                </a:ext>
              </a:extLst>
            </p:cNvPr>
            <p:cNvCxnSpPr>
              <a:cxnSpLocks/>
            </p:cNvCxnSpPr>
            <p:nvPr/>
          </p:nvCxnSpPr>
          <p:spPr>
            <a:xfrm flipV="1">
              <a:off x="5734076" y="6162711"/>
              <a:ext cx="0" cy="216000"/>
            </a:xfrm>
            <a:prstGeom prst="line">
              <a:avLst/>
            </a:prstGeom>
            <a:ln w="38100">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28" name="Straight Connector 127">
              <a:extLst>
                <a:ext uri="{FF2B5EF4-FFF2-40B4-BE49-F238E27FC236}">
                  <a16:creationId xmlns:a16="http://schemas.microsoft.com/office/drawing/2014/main" id="{E92A4332-12B3-E011-5940-DF9BE6CBDB96}"/>
                </a:ext>
              </a:extLst>
            </p:cNvPr>
            <p:cNvCxnSpPr>
              <a:cxnSpLocks/>
            </p:cNvCxnSpPr>
            <p:nvPr/>
          </p:nvCxnSpPr>
          <p:spPr>
            <a:xfrm flipV="1">
              <a:off x="6668828" y="6169709"/>
              <a:ext cx="0" cy="216000"/>
            </a:xfrm>
            <a:prstGeom prst="line">
              <a:avLst/>
            </a:prstGeom>
            <a:ln w="38100">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29" name="Straight Connector 128">
              <a:extLst>
                <a:ext uri="{FF2B5EF4-FFF2-40B4-BE49-F238E27FC236}">
                  <a16:creationId xmlns:a16="http://schemas.microsoft.com/office/drawing/2014/main" id="{382694D0-7C80-B08F-8296-9787D96E0E52}"/>
                </a:ext>
              </a:extLst>
            </p:cNvPr>
            <p:cNvCxnSpPr>
              <a:cxnSpLocks/>
            </p:cNvCxnSpPr>
            <p:nvPr/>
          </p:nvCxnSpPr>
          <p:spPr>
            <a:xfrm flipV="1">
              <a:off x="7460916" y="6169709"/>
              <a:ext cx="0" cy="216000"/>
            </a:xfrm>
            <a:prstGeom prst="line">
              <a:avLst/>
            </a:prstGeom>
            <a:ln w="38100">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30" name="Straight Connector 129">
              <a:extLst>
                <a:ext uri="{FF2B5EF4-FFF2-40B4-BE49-F238E27FC236}">
                  <a16:creationId xmlns:a16="http://schemas.microsoft.com/office/drawing/2014/main" id="{E0D16D93-A6B1-083F-D296-BCFA6BA757D5}"/>
                </a:ext>
              </a:extLst>
            </p:cNvPr>
            <p:cNvCxnSpPr>
              <a:cxnSpLocks/>
            </p:cNvCxnSpPr>
            <p:nvPr/>
          </p:nvCxnSpPr>
          <p:spPr>
            <a:xfrm flipV="1">
              <a:off x="8253004" y="6169708"/>
              <a:ext cx="0" cy="216000"/>
            </a:xfrm>
            <a:prstGeom prst="line">
              <a:avLst/>
            </a:prstGeom>
            <a:ln w="38100">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a:extLst>
                <a:ext uri="{FF2B5EF4-FFF2-40B4-BE49-F238E27FC236}">
                  <a16:creationId xmlns:a16="http://schemas.microsoft.com/office/drawing/2014/main" id="{44D42F66-E813-F4DB-0348-F088EC717461}"/>
                </a:ext>
              </a:extLst>
            </p:cNvPr>
            <p:cNvCxnSpPr>
              <a:cxnSpLocks/>
            </p:cNvCxnSpPr>
            <p:nvPr/>
          </p:nvCxnSpPr>
          <p:spPr>
            <a:xfrm flipV="1">
              <a:off x="9045092" y="6169708"/>
              <a:ext cx="0" cy="216000"/>
            </a:xfrm>
            <a:prstGeom prst="line">
              <a:avLst/>
            </a:prstGeom>
            <a:ln w="38100">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32" name="Straight Connector 131">
              <a:extLst>
                <a:ext uri="{FF2B5EF4-FFF2-40B4-BE49-F238E27FC236}">
                  <a16:creationId xmlns:a16="http://schemas.microsoft.com/office/drawing/2014/main" id="{4CBE70A5-02A0-36F5-762D-1E67C9754FB3}"/>
                </a:ext>
              </a:extLst>
            </p:cNvPr>
            <p:cNvCxnSpPr>
              <a:cxnSpLocks/>
            </p:cNvCxnSpPr>
            <p:nvPr/>
          </p:nvCxnSpPr>
          <p:spPr>
            <a:xfrm flipV="1">
              <a:off x="9974599" y="6169708"/>
              <a:ext cx="0" cy="216000"/>
            </a:xfrm>
            <a:prstGeom prst="line">
              <a:avLst/>
            </a:prstGeom>
            <a:ln w="38100">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33" name="Straight Connector 132">
              <a:extLst>
                <a:ext uri="{FF2B5EF4-FFF2-40B4-BE49-F238E27FC236}">
                  <a16:creationId xmlns:a16="http://schemas.microsoft.com/office/drawing/2014/main" id="{C43E273C-970E-C01C-F72E-30B306094CEE}"/>
                </a:ext>
              </a:extLst>
            </p:cNvPr>
            <p:cNvCxnSpPr>
              <a:cxnSpLocks/>
            </p:cNvCxnSpPr>
            <p:nvPr/>
          </p:nvCxnSpPr>
          <p:spPr>
            <a:xfrm flipV="1">
              <a:off x="10837876" y="6169708"/>
              <a:ext cx="0" cy="216000"/>
            </a:xfrm>
            <a:prstGeom prst="line">
              <a:avLst/>
            </a:prstGeom>
            <a:ln w="38100">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11" name="Group 10"/>
          <p:cNvGrpSpPr/>
          <p:nvPr/>
        </p:nvGrpSpPr>
        <p:grpSpPr>
          <a:xfrm>
            <a:off x="1066479" y="1196610"/>
            <a:ext cx="10070081" cy="380481"/>
            <a:chOff x="1066479" y="1196610"/>
            <a:chExt cx="10070081" cy="380481"/>
          </a:xfrm>
        </p:grpSpPr>
        <p:cxnSp>
          <p:nvCxnSpPr>
            <p:cNvPr id="80" name="Straight Connector 79">
              <a:extLst>
                <a:ext uri="{FF2B5EF4-FFF2-40B4-BE49-F238E27FC236}">
                  <a16:creationId xmlns:a16="http://schemas.microsoft.com/office/drawing/2014/main" id="{38CAC1E1-7008-5295-F69E-D0DC7391F109}"/>
                </a:ext>
              </a:extLst>
            </p:cNvPr>
            <p:cNvCxnSpPr>
              <a:cxnSpLocks/>
            </p:cNvCxnSpPr>
            <p:nvPr/>
          </p:nvCxnSpPr>
          <p:spPr>
            <a:xfrm>
              <a:off x="1066479" y="1410767"/>
              <a:ext cx="10070081" cy="21893"/>
            </a:xfrm>
            <a:prstGeom prst="line">
              <a:avLst/>
            </a:prstGeom>
            <a:ln w="12700">
              <a:solidFill>
                <a:srgbClr val="ADA69D"/>
              </a:solidFill>
              <a:prstDash val="dash"/>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DF1D0C5C-1495-6311-B055-E02B8E5048AC}"/>
                </a:ext>
              </a:extLst>
            </p:cNvPr>
            <p:cNvSpPr txBox="1"/>
            <p:nvPr/>
          </p:nvSpPr>
          <p:spPr>
            <a:xfrm>
              <a:off x="1344623" y="1196610"/>
              <a:ext cx="651140" cy="369332"/>
            </a:xfrm>
            <a:prstGeom prst="rect">
              <a:avLst/>
            </a:prstGeom>
            <a:solidFill>
              <a:schemeClr val="accent6">
                <a:lumMod val="20000"/>
                <a:lumOff val="80000"/>
              </a:schemeClr>
            </a:solidFill>
            <a:ln>
              <a:solidFill>
                <a:srgbClr val="ADA69D"/>
              </a:solidFill>
            </a:ln>
          </p:spPr>
          <p:txBody>
            <a:bodyPr wrap="none" rtlCol="0">
              <a:spAutoFit/>
            </a:bodyPr>
            <a:lstStyle>
              <a:defPPr>
                <a:defRPr lang="en-US"/>
              </a:defPPr>
              <a:lvl1pPr>
                <a:defRPr>
                  <a:solidFill>
                    <a:schemeClr val="accent6">
                      <a:lumMod val="50000"/>
                    </a:schemeClr>
                  </a:solidFill>
                  <a:cs typeface="Calibri" panose="020F0502020204030204" pitchFamily="34" charset="0"/>
                </a:defRPr>
              </a:lvl1pPr>
            </a:lstStyle>
            <a:p>
              <a:r>
                <a:rPr lang="en-US" dirty="0"/>
                <a:t>TCC</a:t>
              </a:r>
              <a:endParaRPr lang="en-GB" dirty="0"/>
            </a:p>
          </p:txBody>
        </p:sp>
        <p:sp>
          <p:nvSpPr>
            <p:cNvPr id="48" name="TextBox 47">
              <a:extLst>
                <a:ext uri="{FF2B5EF4-FFF2-40B4-BE49-F238E27FC236}">
                  <a16:creationId xmlns:a16="http://schemas.microsoft.com/office/drawing/2014/main" id="{16FEDEFA-961A-3F5C-7F27-D49F9872FACB}"/>
                </a:ext>
              </a:extLst>
            </p:cNvPr>
            <p:cNvSpPr txBox="1"/>
            <p:nvPr/>
          </p:nvSpPr>
          <p:spPr>
            <a:xfrm>
              <a:off x="2923993" y="1203374"/>
              <a:ext cx="651140" cy="369332"/>
            </a:xfrm>
            <a:prstGeom prst="rect">
              <a:avLst/>
            </a:prstGeom>
            <a:solidFill>
              <a:schemeClr val="accent6">
                <a:lumMod val="20000"/>
                <a:lumOff val="80000"/>
              </a:schemeClr>
            </a:solidFill>
            <a:ln>
              <a:solidFill>
                <a:srgbClr val="ADA69D"/>
              </a:solidFill>
            </a:ln>
          </p:spPr>
          <p:txBody>
            <a:bodyPr wrap="none" rtlCol="0">
              <a:spAutoFit/>
            </a:bodyPr>
            <a:lstStyle>
              <a:defPPr>
                <a:defRPr lang="en-US"/>
              </a:defPPr>
              <a:lvl1pPr>
                <a:defRPr>
                  <a:solidFill>
                    <a:schemeClr val="accent6">
                      <a:lumMod val="50000"/>
                    </a:schemeClr>
                  </a:solidFill>
                  <a:cs typeface="Calibri" panose="020F0502020204030204" pitchFamily="34" charset="0"/>
                </a:defRPr>
              </a:lvl1pPr>
            </a:lstStyle>
            <a:p>
              <a:r>
                <a:rPr lang="en-US" dirty="0"/>
                <a:t>TCC</a:t>
              </a:r>
              <a:endParaRPr lang="en-GB" dirty="0"/>
            </a:p>
          </p:txBody>
        </p:sp>
        <p:sp>
          <p:nvSpPr>
            <p:cNvPr id="78" name="TextBox 77">
              <a:extLst>
                <a:ext uri="{FF2B5EF4-FFF2-40B4-BE49-F238E27FC236}">
                  <a16:creationId xmlns:a16="http://schemas.microsoft.com/office/drawing/2014/main" id="{E69BBC6D-11CE-9BE7-E44D-9CFD1BDE9094}"/>
                </a:ext>
              </a:extLst>
            </p:cNvPr>
            <p:cNvSpPr txBox="1"/>
            <p:nvPr/>
          </p:nvSpPr>
          <p:spPr>
            <a:xfrm>
              <a:off x="4657610" y="1203374"/>
              <a:ext cx="651140" cy="369332"/>
            </a:xfrm>
            <a:prstGeom prst="rect">
              <a:avLst/>
            </a:prstGeom>
            <a:solidFill>
              <a:schemeClr val="accent6">
                <a:lumMod val="20000"/>
                <a:lumOff val="80000"/>
              </a:schemeClr>
            </a:solidFill>
            <a:ln>
              <a:solidFill>
                <a:srgbClr val="ADA69D"/>
              </a:solidFill>
            </a:ln>
          </p:spPr>
          <p:txBody>
            <a:bodyPr wrap="none" rtlCol="0">
              <a:spAutoFit/>
            </a:bodyPr>
            <a:lstStyle>
              <a:defPPr>
                <a:defRPr lang="en-US"/>
              </a:defPPr>
              <a:lvl1pPr>
                <a:defRPr>
                  <a:solidFill>
                    <a:schemeClr val="accent6">
                      <a:lumMod val="50000"/>
                    </a:schemeClr>
                  </a:solidFill>
                  <a:cs typeface="Calibri" panose="020F0502020204030204" pitchFamily="34" charset="0"/>
                </a:defRPr>
              </a:lvl1pPr>
            </a:lstStyle>
            <a:p>
              <a:r>
                <a:rPr lang="en-US" dirty="0"/>
                <a:t>TCC</a:t>
              </a:r>
              <a:endParaRPr lang="en-GB" dirty="0"/>
            </a:p>
          </p:txBody>
        </p:sp>
        <p:sp>
          <p:nvSpPr>
            <p:cNvPr id="81" name="TextBox 80">
              <a:extLst>
                <a:ext uri="{FF2B5EF4-FFF2-40B4-BE49-F238E27FC236}">
                  <a16:creationId xmlns:a16="http://schemas.microsoft.com/office/drawing/2014/main" id="{6F7DB08B-72A4-BC44-A93A-63FB99FE1E34}"/>
                </a:ext>
              </a:extLst>
            </p:cNvPr>
            <p:cNvSpPr txBox="1"/>
            <p:nvPr/>
          </p:nvSpPr>
          <p:spPr>
            <a:xfrm>
              <a:off x="6780271" y="1196610"/>
              <a:ext cx="651140" cy="369332"/>
            </a:xfrm>
            <a:prstGeom prst="rect">
              <a:avLst/>
            </a:prstGeom>
            <a:solidFill>
              <a:schemeClr val="accent6">
                <a:lumMod val="20000"/>
                <a:lumOff val="80000"/>
              </a:schemeClr>
            </a:solidFill>
            <a:ln>
              <a:solidFill>
                <a:srgbClr val="ADA69D"/>
              </a:solidFill>
            </a:ln>
          </p:spPr>
          <p:txBody>
            <a:bodyPr wrap="none" rtlCol="0">
              <a:spAutoFit/>
            </a:bodyPr>
            <a:lstStyle>
              <a:defPPr>
                <a:defRPr lang="en-US"/>
              </a:defPPr>
              <a:lvl1pPr>
                <a:defRPr>
                  <a:solidFill>
                    <a:schemeClr val="accent6">
                      <a:lumMod val="50000"/>
                    </a:schemeClr>
                  </a:solidFill>
                  <a:cs typeface="Calibri" panose="020F0502020204030204" pitchFamily="34" charset="0"/>
                </a:defRPr>
              </a:lvl1pPr>
            </a:lstStyle>
            <a:p>
              <a:r>
                <a:rPr lang="en-US" dirty="0"/>
                <a:t>TCC</a:t>
              </a:r>
              <a:endParaRPr lang="en-GB" dirty="0"/>
            </a:p>
          </p:txBody>
        </p:sp>
        <p:sp>
          <p:nvSpPr>
            <p:cNvPr id="85" name="TextBox 84">
              <a:extLst>
                <a:ext uri="{FF2B5EF4-FFF2-40B4-BE49-F238E27FC236}">
                  <a16:creationId xmlns:a16="http://schemas.microsoft.com/office/drawing/2014/main" id="{04FDF991-5109-5683-749D-82624AEE93A4}"/>
                </a:ext>
              </a:extLst>
            </p:cNvPr>
            <p:cNvSpPr txBox="1"/>
            <p:nvPr/>
          </p:nvSpPr>
          <p:spPr>
            <a:xfrm>
              <a:off x="8449443" y="1207759"/>
              <a:ext cx="651140" cy="369332"/>
            </a:xfrm>
            <a:prstGeom prst="rect">
              <a:avLst/>
            </a:prstGeom>
            <a:solidFill>
              <a:schemeClr val="accent6">
                <a:lumMod val="20000"/>
                <a:lumOff val="80000"/>
              </a:schemeClr>
            </a:solidFill>
            <a:ln>
              <a:solidFill>
                <a:srgbClr val="ADA69D"/>
              </a:solidFill>
            </a:ln>
          </p:spPr>
          <p:txBody>
            <a:bodyPr wrap="none" rtlCol="0">
              <a:spAutoFit/>
            </a:bodyPr>
            <a:lstStyle>
              <a:defPPr>
                <a:defRPr lang="en-US"/>
              </a:defPPr>
              <a:lvl1pPr>
                <a:defRPr>
                  <a:solidFill>
                    <a:schemeClr val="accent6">
                      <a:lumMod val="50000"/>
                    </a:schemeClr>
                  </a:solidFill>
                  <a:cs typeface="Calibri" panose="020F0502020204030204" pitchFamily="34" charset="0"/>
                </a:defRPr>
              </a:lvl1pPr>
            </a:lstStyle>
            <a:p>
              <a:r>
                <a:rPr lang="en-US" dirty="0"/>
                <a:t>TCC</a:t>
              </a:r>
              <a:endParaRPr lang="en-GB" dirty="0"/>
            </a:p>
          </p:txBody>
        </p:sp>
      </p:grpSp>
      <p:cxnSp>
        <p:nvCxnSpPr>
          <p:cNvPr id="25" name="Straight Connector 24">
            <a:extLst>
              <a:ext uri="{FF2B5EF4-FFF2-40B4-BE49-F238E27FC236}">
                <a16:creationId xmlns:a16="http://schemas.microsoft.com/office/drawing/2014/main" id="{F5BA3912-4072-2F32-777A-099FE7B5A66C}"/>
              </a:ext>
            </a:extLst>
          </p:cNvPr>
          <p:cNvCxnSpPr/>
          <p:nvPr/>
        </p:nvCxnSpPr>
        <p:spPr>
          <a:xfrm>
            <a:off x="1052789" y="4203563"/>
            <a:ext cx="4859955" cy="10566"/>
          </a:xfrm>
          <a:prstGeom prst="line">
            <a:avLst/>
          </a:prstGeom>
          <a:ln w="12700">
            <a:solidFill>
              <a:srgbClr val="ADA69D"/>
            </a:solidFill>
            <a:prstDash val="dash"/>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F392009-CF53-B278-3072-3B613A1BC05E}"/>
              </a:ext>
            </a:extLst>
          </p:cNvPr>
          <p:cNvSpPr txBox="1"/>
          <p:nvPr/>
        </p:nvSpPr>
        <p:spPr>
          <a:xfrm>
            <a:off x="1343472" y="4018897"/>
            <a:ext cx="1135247" cy="369332"/>
          </a:xfrm>
          <a:prstGeom prst="rect">
            <a:avLst/>
          </a:prstGeom>
          <a:solidFill>
            <a:schemeClr val="accent6">
              <a:lumMod val="20000"/>
              <a:lumOff val="80000"/>
            </a:schemeClr>
          </a:solidFill>
          <a:ln>
            <a:solidFill>
              <a:srgbClr val="ADA69D"/>
            </a:solidFill>
          </a:ln>
        </p:spPr>
        <p:txBody>
          <a:bodyPr wrap="none" rtlCol="0">
            <a:spAutoFit/>
          </a:bodyPr>
          <a:lstStyle/>
          <a:p>
            <a:pPr algn="l"/>
            <a:r>
              <a:rPr lang="en-US" dirty="0">
                <a:solidFill>
                  <a:schemeClr val="accent6">
                    <a:lumMod val="50000"/>
                  </a:schemeClr>
                </a:solidFill>
                <a:cs typeface="Calibri" panose="020F0502020204030204" pitchFamily="34" charset="0"/>
              </a:rPr>
              <a:t>PSM-</a:t>
            </a:r>
            <a:r>
              <a:rPr lang="en-US" dirty="0" err="1">
                <a:solidFill>
                  <a:schemeClr val="accent6">
                    <a:lumMod val="50000"/>
                  </a:schemeClr>
                </a:solidFill>
                <a:cs typeface="Calibri" panose="020F0502020204030204" pitchFamily="34" charset="0"/>
              </a:rPr>
              <a:t>WPx</a:t>
            </a:r>
            <a:endParaRPr lang="en-GB" dirty="0">
              <a:solidFill>
                <a:schemeClr val="accent6">
                  <a:lumMod val="50000"/>
                </a:schemeClr>
              </a:solidFill>
              <a:cs typeface="Calibri" panose="020F0502020204030204" pitchFamily="34" charset="0"/>
            </a:endParaRPr>
          </a:p>
        </p:txBody>
      </p:sp>
      <p:sp>
        <p:nvSpPr>
          <p:cNvPr id="75" name="TextBox 74">
            <a:extLst>
              <a:ext uri="{FF2B5EF4-FFF2-40B4-BE49-F238E27FC236}">
                <a16:creationId xmlns:a16="http://schemas.microsoft.com/office/drawing/2014/main" id="{6210900F-D4F0-943F-043A-977FB03FED67}"/>
              </a:ext>
            </a:extLst>
          </p:cNvPr>
          <p:cNvSpPr txBox="1"/>
          <p:nvPr/>
        </p:nvSpPr>
        <p:spPr>
          <a:xfrm>
            <a:off x="2878282" y="4029987"/>
            <a:ext cx="1135247" cy="369332"/>
          </a:xfrm>
          <a:prstGeom prst="rect">
            <a:avLst/>
          </a:prstGeom>
          <a:solidFill>
            <a:schemeClr val="accent6">
              <a:lumMod val="20000"/>
              <a:lumOff val="80000"/>
            </a:schemeClr>
          </a:solidFill>
          <a:ln>
            <a:solidFill>
              <a:srgbClr val="ADA69D"/>
            </a:solidFill>
          </a:ln>
        </p:spPr>
        <p:txBody>
          <a:bodyPr wrap="none" rtlCol="0">
            <a:spAutoFit/>
          </a:bodyPr>
          <a:lstStyle/>
          <a:p>
            <a:pPr algn="l"/>
            <a:r>
              <a:rPr lang="en-US" dirty="0">
                <a:solidFill>
                  <a:schemeClr val="accent6">
                    <a:lumMod val="50000"/>
                  </a:schemeClr>
                </a:solidFill>
                <a:cs typeface="Calibri" panose="020F0502020204030204" pitchFamily="34" charset="0"/>
              </a:rPr>
              <a:t>PSM-</a:t>
            </a:r>
            <a:r>
              <a:rPr lang="en-US" dirty="0" err="1">
                <a:solidFill>
                  <a:schemeClr val="accent6">
                    <a:lumMod val="50000"/>
                  </a:schemeClr>
                </a:solidFill>
                <a:cs typeface="Calibri" panose="020F0502020204030204" pitchFamily="34" charset="0"/>
              </a:rPr>
              <a:t>WPx</a:t>
            </a:r>
            <a:endParaRPr lang="en-GB" dirty="0">
              <a:solidFill>
                <a:schemeClr val="accent6">
                  <a:lumMod val="50000"/>
                </a:schemeClr>
              </a:solidFill>
              <a:cs typeface="Calibri" panose="020F0502020204030204" pitchFamily="34" charset="0"/>
            </a:endParaRPr>
          </a:p>
        </p:txBody>
      </p:sp>
      <p:sp>
        <p:nvSpPr>
          <p:cNvPr id="77" name="TextBox 76">
            <a:extLst>
              <a:ext uri="{FF2B5EF4-FFF2-40B4-BE49-F238E27FC236}">
                <a16:creationId xmlns:a16="http://schemas.microsoft.com/office/drawing/2014/main" id="{D33E03D8-7481-8057-A8D1-DC87C6753F1B}"/>
              </a:ext>
            </a:extLst>
          </p:cNvPr>
          <p:cNvSpPr txBox="1"/>
          <p:nvPr/>
        </p:nvSpPr>
        <p:spPr>
          <a:xfrm>
            <a:off x="4435357" y="4018897"/>
            <a:ext cx="1135247" cy="369332"/>
          </a:xfrm>
          <a:prstGeom prst="rect">
            <a:avLst/>
          </a:prstGeom>
          <a:solidFill>
            <a:schemeClr val="accent6">
              <a:lumMod val="20000"/>
              <a:lumOff val="80000"/>
            </a:schemeClr>
          </a:solidFill>
          <a:ln>
            <a:solidFill>
              <a:srgbClr val="ADA69D"/>
            </a:solidFill>
          </a:ln>
        </p:spPr>
        <p:txBody>
          <a:bodyPr wrap="none" rtlCol="0">
            <a:spAutoFit/>
          </a:bodyPr>
          <a:lstStyle/>
          <a:p>
            <a:pPr algn="l"/>
            <a:r>
              <a:rPr lang="en-US" dirty="0">
                <a:solidFill>
                  <a:schemeClr val="accent6">
                    <a:lumMod val="50000"/>
                  </a:schemeClr>
                </a:solidFill>
                <a:cs typeface="Calibri" panose="020F0502020204030204" pitchFamily="34" charset="0"/>
              </a:rPr>
              <a:t>PSM-</a:t>
            </a:r>
            <a:r>
              <a:rPr lang="en-US" dirty="0" err="1">
                <a:solidFill>
                  <a:schemeClr val="accent6">
                    <a:lumMod val="50000"/>
                  </a:schemeClr>
                </a:solidFill>
                <a:cs typeface="Calibri" panose="020F0502020204030204" pitchFamily="34" charset="0"/>
              </a:rPr>
              <a:t>WPx</a:t>
            </a:r>
            <a:endParaRPr lang="en-GB" dirty="0">
              <a:solidFill>
                <a:schemeClr val="accent6">
                  <a:lumMod val="50000"/>
                </a:schemeClr>
              </a:solidFill>
              <a:cs typeface="Calibri" panose="020F0502020204030204" pitchFamily="34" charset="0"/>
            </a:endParaRPr>
          </a:p>
        </p:txBody>
      </p:sp>
      <p:grpSp>
        <p:nvGrpSpPr>
          <p:cNvPr id="15" name="Group 14"/>
          <p:cNvGrpSpPr/>
          <p:nvPr/>
        </p:nvGrpSpPr>
        <p:grpSpPr>
          <a:xfrm>
            <a:off x="4290383" y="1889550"/>
            <a:ext cx="1742366" cy="3460708"/>
            <a:chOff x="4290383" y="1889550"/>
            <a:chExt cx="1742366" cy="3460708"/>
          </a:xfrm>
        </p:grpSpPr>
        <p:sp>
          <p:nvSpPr>
            <p:cNvPr id="35" name="TextBox 34">
              <a:extLst>
                <a:ext uri="{FF2B5EF4-FFF2-40B4-BE49-F238E27FC236}">
                  <a16:creationId xmlns:a16="http://schemas.microsoft.com/office/drawing/2014/main" id="{F524A809-421C-7C8D-11A3-CFA263521589}"/>
                </a:ext>
              </a:extLst>
            </p:cNvPr>
            <p:cNvSpPr txBox="1"/>
            <p:nvPr/>
          </p:nvSpPr>
          <p:spPr>
            <a:xfrm rot="20755762">
              <a:off x="4367490" y="1889550"/>
              <a:ext cx="1665259" cy="738664"/>
            </a:xfrm>
            <a:prstGeom prst="rect">
              <a:avLst/>
            </a:prstGeom>
            <a:solidFill>
              <a:schemeClr val="bg1"/>
            </a:solidFill>
            <a:ln>
              <a:solidFill>
                <a:schemeClr val="bg1"/>
              </a:solidFill>
            </a:ln>
            <a:effectLst>
              <a:outerShdw blurRad="50800" dist="38100" dir="5400000" algn="t" rotWithShape="0">
                <a:prstClr val="black">
                  <a:alpha val="40000"/>
                </a:prstClr>
              </a:outerShdw>
            </a:effectLst>
          </p:spPr>
          <p:txBody>
            <a:bodyPr wrap="square" rtlCol="0">
              <a:spAutoFit/>
            </a:bodyPr>
            <a:lstStyle>
              <a:defPPr>
                <a:defRPr lang="en-US"/>
              </a:defPPr>
              <a:lvl1pPr algn="ctr">
                <a:defRPr sz="1200">
                  <a:latin typeface="Times New Roman" panose="02020603050405020304" pitchFamily="18" charset="0"/>
                  <a:cs typeface="Times New Roman" panose="02020603050405020304" pitchFamily="18" charset="0"/>
                </a:defRPr>
              </a:lvl1pPr>
            </a:lstStyle>
            <a:p>
              <a:r>
                <a:rPr lang="en-US" sz="1400" dirty="0">
                  <a:latin typeface="Calibri" panose="020F0502020204030204" pitchFamily="34" charset="0"/>
                  <a:cs typeface="Calibri" panose="020F0502020204030204" pitchFamily="34" charset="0"/>
                </a:rPr>
                <a:t>Approval by </a:t>
              </a:r>
            </a:p>
            <a:p>
              <a:r>
                <a:rPr lang="en-US" sz="1400" dirty="0">
                  <a:latin typeface="Calibri" panose="020F0502020204030204" pitchFamily="34" charset="0"/>
                  <a:cs typeface="Calibri" panose="020F0502020204030204" pitchFamily="34" charset="0"/>
                </a:rPr>
                <a:t>WPLs, PL, DPL, BSO, DH, GL </a:t>
              </a:r>
              <a:endParaRPr lang="en-GB" sz="1400" dirty="0">
                <a:latin typeface="Calibri" panose="020F0502020204030204" pitchFamily="34" charset="0"/>
                <a:cs typeface="Calibri" panose="020F0502020204030204" pitchFamily="34" charset="0"/>
              </a:endParaRPr>
            </a:p>
          </p:txBody>
        </p:sp>
        <p:sp>
          <p:nvSpPr>
            <p:cNvPr id="65" name="TextBox 64">
              <a:extLst>
                <a:ext uri="{FF2B5EF4-FFF2-40B4-BE49-F238E27FC236}">
                  <a16:creationId xmlns:a16="http://schemas.microsoft.com/office/drawing/2014/main" id="{F524A809-421C-7C8D-11A3-CFA263521589}"/>
                </a:ext>
              </a:extLst>
            </p:cNvPr>
            <p:cNvSpPr txBox="1"/>
            <p:nvPr/>
          </p:nvSpPr>
          <p:spPr>
            <a:xfrm rot="20755762">
              <a:off x="4290383" y="4611594"/>
              <a:ext cx="1665259" cy="738664"/>
            </a:xfrm>
            <a:prstGeom prst="rect">
              <a:avLst/>
            </a:prstGeom>
            <a:solidFill>
              <a:schemeClr val="bg1"/>
            </a:solidFill>
            <a:ln>
              <a:solidFill>
                <a:schemeClr val="bg1"/>
              </a:solidFill>
            </a:ln>
            <a:effectLst>
              <a:outerShdw blurRad="50800" dist="38100" dir="5400000" algn="t" rotWithShape="0">
                <a:prstClr val="black">
                  <a:alpha val="40000"/>
                </a:prstClr>
              </a:outerShdw>
            </a:effectLst>
          </p:spPr>
          <p:txBody>
            <a:bodyPr wrap="square" rtlCol="0">
              <a:spAutoFit/>
            </a:bodyPr>
            <a:lstStyle>
              <a:defPPr>
                <a:defRPr lang="en-US"/>
              </a:defPPr>
              <a:lvl1pPr algn="ctr">
                <a:defRPr sz="1200">
                  <a:latin typeface="Times New Roman" panose="02020603050405020304" pitchFamily="18" charset="0"/>
                  <a:cs typeface="Times New Roman" panose="02020603050405020304" pitchFamily="18" charset="0"/>
                </a:defRPr>
              </a:lvl1pPr>
            </a:lstStyle>
            <a:p>
              <a:r>
                <a:rPr lang="en-US" sz="1400" dirty="0">
                  <a:latin typeface="Calibri" panose="020F0502020204030204" pitchFamily="34" charset="0"/>
                  <a:cs typeface="Calibri" panose="020F0502020204030204" pitchFamily="34" charset="0"/>
                </a:rPr>
                <a:t>Approval by </a:t>
              </a:r>
            </a:p>
            <a:p>
              <a:r>
                <a:rPr lang="en-US" sz="1400" dirty="0">
                  <a:latin typeface="Calibri" panose="020F0502020204030204" pitchFamily="34" charset="0"/>
                  <a:cs typeface="Calibri" panose="020F0502020204030204" pitchFamily="34" charset="0"/>
                </a:rPr>
                <a:t>WPLs, PL, DPL, BSO, DH, GL </a:t>
              </a:r>
              <a:endParaRPr lang="en-GB" sz="1400" dirty="0">
                <a:latin typeface="Calibri" panose="020F0502020204030204" pitchFamily="34" charset="0"/>
                <a:cs typeface="Calibri" panose="020F0502020204030204" pitchFamily="34" charset="0"/>
              </a:endParaRPr>
            </a:p>
          </p:txBody>
        </p:sp>
      </p:grpSp>
      <p:sp>
        <p:nvSpPr>
          <p:cNvPr id="66" name="TextBox 65">
            <a:extLst>
              <a:ext uri="{FF2B5EF4-FFF2-40B4-BE49-F238E27FC236}">
                <a16:creationId xmlns:a16="http://schemas.microsoft.com/office/drawing/2014/main" id="{7AEF7AB1-8E13-BC88-EB50-6F61CE72A766}"/>
              </a:ext>
            </a:extLst>
          </p:cNvPr>
          <p:cNvSpPr txBox="1"/>
          <p:nvPr/>
        </p:nvSpPr>
        <p:spPr>
          <a:xfrm>
            <a:off x="2830024" y="4679163"/>
            <a:ext cx="1135246" cy="276999"/>
          </a:xfrm>
          <a:prstGeom prst="rect">
            <a:avLst/>
          </a:prstGeom>
          <a:solidFill>
            <a:schemeClr val="bg1"/>
          </a:solidFill>
          <a:ln>
            <a:solidFill>
              <a:schemeClr val="bg2">
                <a:lumMod val="90000"/>
              </a:schemeClr>
            </a:solidFill>
          </a:ln>
          <a:effectLst>
            <a:outerShdw blurRad="50800" dist="38100" dir="5400000" algn="t" rotWithShape="0">
              <a:prstClr val="black">
                <a:alpha val="40000"/>
              </a:prstClr>
            </a:outerShdw>
          </a:effectLst>
        </p:spPr>
        <p:txBody>
          <a:bodyPr wrap="square" rtlCol="0">
            <a:spAutoFit/>
          </a:bodyPr>
          <a:lstStyle/>
          <a:p>
            <a:pPr algn="ctr"/>
            <a:r>
              <a:rPr lang="en-US" sz="1200" dirty="0">
                <a:latin typeface="Times New Roman" panose="02020603050405020304" pitchFamily="18" charset="0"/>
                <a:cs typeface="Times New Roman" panose="02020603050405020304" pitchFamily="18" charset="0"/>
              </a:rPr>
              <a:t>Budget CR</a:t>
            </a:r>
            <a:endParaRPr lang="en-GB" sz="1200" dirty="0">
              <a:latin typeface="Times New Roman" panose="02020603050405020304" pitchFamily="18" charset="0"/>
              <a:cs typeface="Times New Roman" panose="02020603050405020304" pitchFamily="18" charset="0"/>
            </a:endParaRPr>
          </a:p>
        </p:txBody>
      </p:sp>
      <p:sp>
        <p:nvSpPr>
          <p:cNvPr id="67" name="TextBox 66">
            <a:extLst>
              <a:ext uri="{FF2B5EF4-FFF2-40B4-BE49-F238E27FC236}">
                <a16:creationId xmlns:a16="http://schemas.microsoft.com/office/drawing/2014/main" id="{7AEF7AB1-8E13-BC88-EB50-6F61CE72A766}"/>
              </a:ext>
            </a:extLst>
          </p:cNvPr>
          <p:cNvSpPr txBox="1"/>
          <p:nvPr/>
        </p:nvSpPr>
        <p:spPr>
          <a:xfrm>
            <a:off x="2986116" y="4916019"/>
            <a:ext cx="1135246" cy="276999"/>
          </a:xfrm>
          <a:prstGeom prst="rect">
            <a:avLst/>
          </a:prstGeom>
          <a:solidFill>
            <a:schemeClr val="bg1"/>
          </a:solidFill>
          <a:ln>
            <a:solidFill>
              <a:schemeClr val="bg2">
                <a:lumMod val="90000"/>
              </a:schemeClr>
            </a:solidFill>
          </a:ln>
          <a:effectLst>
            <a:outerShdw blurRad="50800" dist="38100" dir="5400000" algn="t" rotWithShape="0">
              <a:prstClr val="black">
                <a:alpha val="40000"/>
              </a:prstClr>
            </a:outerShdw>
          </a:effectLst>
        </p:spPr>
        <p:txBody>
          <a:bodyPr wrap="square" rtlCol="0">
            <a:spAutoFit/>
          </a:bodyPr>
          <a:lstStyle/>
          <a:p>
            <a:pPr algn="ctr"/>
            <a:r>
              <a:rPr lang="en-US" sz="1200" dirty="0">
                <a:latin typeface="Times New Roman" panose="02020603050405020304" pitchFamily="18" charset="0"/>
                <a:cs typeface="Times New Roman" panose="02020603050405020304" pitchFamily="18" charset="0"/>
              </a:rPr>
              <a:t>Budget CR</a:t>
            </a:r>
            <a:endParaRPr lang="en-GB" sz="1200" dirty="0">
              <a:latin typeface="Times New Roman" panose="02020603050405020304" pitchFamily="18" charset="0"/>
              <a:cs typeface="Times New Roman" panose="02020603050405020304" pitchFamily="18" charset="0"/>
            </a:endParaRPr>
          </a:p>
        </p:txBody>
      </p:sp>
      <p:grpSp>
        <p:nvGrpSpPr>
          <p:cNvPr id="73" name="Group 72"/>
          <p:cNvGrpSpPr/>
          <p:nvPr/>
        </p:nvGrpSpPr>
        <p:grpSpPr>
          <a:xfrm>
            <a:off x="6697544" y="5764614"/>
            <a:ext cx="5057281" cy="369332"/>
            <a:chOff x="6697544" y="5764614"/>
            <a:chExt cx="5057281" cy="369332"/>
          </a:xfrm>
        </p:grpSpPr>
        <p:cxnSp>
          <p:nvCxnSpPr>
            <p:cNvPr id="74" name="Straight Arrow Connector 73"/>
            <p:cNvCxnSpPr/>
            <p:nvPr/>
          </p:nvCxnSpPr>
          <p:spPr>
            <a:xfrm>
              <a:off x="6697544" y="5942083"/>
              <a:ext cx="5057281" cy="7197"/>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88ABCB48-C986-3402-C2EC-41351036B82D}"/>
                </a:ext>
              </a:extLst>
            </p:cNvPr>
            <p:cNvSpPr txBox="1"/>
            <p:nvPr/>
          </p:nvSpPr>
          <p:spPr>
            <a:xfrm>
              <a:off x="8987429" y="5764614"/>
              <a:ext cx="1069011" cy="369332"/>
            </a:xfrm>
            <a:prstGeom prst="rect">
              <a:avLst/>
            </a:prstGeom>
            <a:solidFill>
              <a:schemeClr val="bg1"/>
            </a:solidFill>
          </p:spPr>
          <p:txBody>
            <a:bodyPr wrap="none" rtlCol="0">
              <a:spAutoFit/>
            </a:bodyPr>
            <a:lstStyle/>
            <a:p>
              <a:pPr algn="l"/>
              <a:r>
                <a:rPr lang="en-US" dirty="0">
                  <a:solidFill>
                    <a:srgbClr val="002060"/>
                  </a:solidFill>
                  <a:latin typeface="Calibri" panose="020F0502020204030204" pitchFamily="34" charset="0"/>
                  <a:cs typeface="Calibri" panose="020F0502020204030204" pitchFamily="34" charset="0"/>
                </a:rPr>
                <a:t>9 months</a:t>
              </a:r>
              <a:endParaRPr lang="en-GB" dirty="0">
                <a:solidFill>
                  <a:srgbClr val="002060"/>
                </a:solidFill>
                <a:latin typeface="Calibri" panose="020F0502020204030204" pitchFamily="34" charset="0"/>
                <a:cs typeface="Calibri" panose="020F0502020204030204" pitchFamily="34" charset="0"/>
              </a:endParaRPr>
            </a:p>
          </p:txBody>
        </p:sp>
      </p:grpSp>
      <p:sp>
        <p:nvSpPr>
          <p:cNvPr id="22" name="TextBox 21">
            <a:extLst>
              <a:ext uri="{FF2B5EF4-FFF2-40B4-BE49-F238E27FC236}">
                <a16:creationId xmlns:a16="http://schemas.microsoft.com/office/drawing/2014/main" id="{5B8CA0FA-60A3-B9C3-91BA-8BCD375183F7}"/>
              </a:ext>
            </a:extLst>
          </p:cNvPr>
          <p:cNvSpPr txBox="1"/>
          <p:nvPr/>
        </p:nvSpPr>
        <p:spPr>
          <a:xfrm>
            <a:off x="1343472" y="799608"/>
            <a:ext cx="3316101" cy="369332"/>
          </a:xfrm>
          <a:prstGeom prst="rect">
            <a:avLst/>
          </a:prstGeom>
          <a:noFill/>
        </p:spPr>
        <p:txBody>
          <a:bodyPr wrap="none" rtlCol="0">
            <a:spAutoFit/>
          </a:bodyPr>
          <a:lstStyle/>
          <a:p>
            <a:pPr algn="l"/>
            <a:r>
              <a:rPr lang="en-US" dirty="0">
                <a:solidFill>
                  <a:schemeClr val="accent5">
                    <a:lumMod val="75000"/>
                  </a:schemeClr>
                </a:solidFill>
                <a:latin typeface="Calibri" panose="020F0502020204030204" pitchFamily="34" charset="0"/>
                <a:cs typeface="Calibri" panose="020F0502020204030204" pitchFamily="34" charset="0"/>
              </a:rPr>
              <a:t>Baseline: Technical Design Report</a:t>
            </a:r>
            <a:endParaRPr lang="en-GB" dirty="0">
              <a:solidFill>
                <a:schemeClr val="accent5">
                  <a:lumMod val="75000"/>
                </a:schemeClr>
              </a:solidFill>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9BDE6156-B0B8-844E-9B19-B70D38779618}"/>
              </a:ext>
            </a:extLst>
          </p:cNvPr>
          <p:cNvSpPr txBox="1"/>
          <p:nvPr/>
        </p:nvSpPr>
        <p:spPr>
          <a:xfrm>
            <a:off x="3482766" y="5704854"/>
            <a:ext cx="2720168" cy="369332"/>
          </a:xfrm>
          <a:prstGeom prst="rect">
            <a:avLst/>
          </a:prstGeom>
          <a:solidFill>
            <a:schemeClr val="bg1">
              <a:lumMod val="95000"/>
            </a:schemeClr>
          </a:solidFill>
        </p:spPr>
        <p:txBody>
          <a:bodyPr wrap="none" rtlCol="0">
            <a:spAutoFit/>
          </a:bodyPr>
          <a:lstStyle/>
          <a:p>
            <a:pPr algn="l"/>
            <a:r>
              <a:rPr lang="en-US" dirty="0">
                <a:solidFill>
                  <a:schemeClr val="accent5">
                    <a:lumMod val="75000"/>
                  </a:schemeClr>
                </a:solidFill>
                <a:latin typeface="Calibri" panose="020F0502020204030204" pitchFamily="34" charset="0"/>
                <a:cs typeface="Calibri" panose="020F0502020204030204" pitchFamily="34" charset="0"/>
              </a:rPr>
              <a:t>In-work budget &amp; schedule</a:t>
            </a:r>
            <a:endParaRPr lang="en-GB" dirty="0">
              <a:solidFill>
                <a:schemeClr val="accent5">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517241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5C3D3A-1346-39A9-16A4-891C9BC5CA3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63CAD3F-A507-969C-DC8E-269FE200E077}"/>
              </a:ext>
            </a:extLst>
          </p:cNvPr>
          <p:cNvSpPr>
            <a:spLocks noGrp="1"/>
          </p:cNvSpPr>
          <p:nvPr>
            <p:ph type="title"/>
          </p:nvPr>
        </p:nvSpPr>
        <p:spPr>
          <a:xfrm>
            <a:off x="1631504" y="2808312"/>
            <a:ext cx="10014832" cy="836712"/>
          </a:xfrm>
        </p:spPr>
        <p:txBody>
          <a:bodyPr>
            <a:normAutofit/>
          </a:bodyPr>
          <a:lstStyle/>
          <a:p>
            <a:pPr algn="l"/>
            <a:r>
              <a:rPr lang="en-US" dirty="0"/>
              <a:t>Quality Assurance</a:t>
            </a:r>
            <a:endParaRPr lang="en-GB" dirty="0"/>
          </a:p>
        </p:txBody>
      </p:sp>
      <p:sp>
        <p:nvSpPr>
          <p:cNvPr id="5" name="Footer Placeholder 4">
            <a:extLst>
              <a:ext uri="{FF2B5EF4-FFF2-40B4-BE49-F238E27FC236}">
                <a16:creationId xmlns:a16="http://schemas.microsoft.com/office/drawing/2014/main" id="{595995E3-6369-4ABC-2BAB-19E362894FD6}"/>
              </a:ext>
            </a:extLst>
          </p:cNvPr>
          <p:cNvSpPr>
            <a:spLocks noGrp="1"/>
          </p:cNvSpPr>
          <p:nvPr>
            <p:ph type="ftr" sz="quarter" idx="11"/>
          </p:nvPr>
        </p:nvSpPr>
        <p:spPr/>
        <p:txBody>
          <a:bodyPr/>
          <a:lstStyle/>
          <a:p>
            <a:pPr defTabSz="457189"/>
            <a:r>
              <a:rPr lang="it-IT"/>
              <a:t>Lessons from HL-LHC for future projects - B. Di Girolamo</a:t>
            </a:r>
            <a:endParaRPr lang="en-GB" dirty="0"/>
          </a:p>
        </p:txBody>
      </p:sp>
      <p:sp>
        <p:nvSpPr>
          <p:cNvPr id="6" name="Slide Number Placeholder 5">
            <a:extLst>
              <a:ext uri="{FF2B5EF4-FFF2-40B4-BE49-F238E27FC236}">
                <a16:creationId xmlns:a16="http://schemas.microsoft.com/office/drawing/2014/main" id="{6C4997AA-8876-3EE0-D343-8582D433C18D}"/>
              </a:ext>
            </a:extLst>
          </p:cNvPr>
          <p:cNvSpPr>
            <a:spLocks noGrp="1"/>
          </p:cNvSpPr>
          <p:nvPr>
            <p:ph type="sldNum" sz="quarter" idx="4"/>
          </p:nvPr>
        </p:nvSpPr>
        <p:spPr>
          <a:xfrm>
            <a:off x="11712624" y="6464853"/>
            <a:ext cx="365760" cy="365760"/>
          </a:xfrm>
          <a:prstGeom prst="ellipse">
            <a:avLst/>
          </a:prstGeom>
          <a:solidFill>
            <a:srgbClr val="1D1D1D">
              <a:alpha val="70000"/>
            </a:srgbClr>
          </a:solidFill>
        </p:spPr>
        <p:txBody>
          <a:bodyPr vert="horz" lIns="18288" tIns="45720" rIns="18288" bIns="45720" rtlCol="0" anchor="ctr">
            <a:noAutofit/>
          </a:bodyPr>
          <a:lstStyle>
            <a:defPPr>
              <a:defRPr lang="en-US"/>
            </a:defPPr>
            <a:lvl1pPr marL="0" algn="ctr" defTabSz="914400" rtl="0" eaLnBrk="1" latinLnBrk="0" hangingPunct="1">
              <a:defRPr sz="1400" kern="1200" spc="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189"/>
            <a:fld id="{BFDCA1C4-9514-7B4F-976F-D92F7E296653}" type="slidenum">
              <a:rPr lang="fr-FR" smtClean="0"/>
              <a:pPr defTabSz="457189"/>
              <a:t>49</a:t>
            </a:fld>
            <a:endParaRPr lang="fr-FR" dirty="0"/>
          </a:p>
        </p:txBody>
      </p:sp>
      <p:cxnSp>
        <p:nvCxnSpPr>
          <p:cNvPr id="8" name="Straight Connector 7">
            <a:extLst>
              <a:ext uri="{FF2B5EF4-FFF2-40B4-BE49-F238E27FC236}">
                <a16:creationId xmlns:a16="http://schemas.microsoft.com/office/drawing/2014/main" id="{67D07764-903D-3326-CD13-EA42409125C4}"/>
              </a:ext>
            </a:extLst>
          </p:cNvPr>
          <p:cNvCxnSpPr>
            <a:cxnSpLocks/>
          </p:cNvCxnSpPr>
          <p:nvPr/>
        </p:nvCxnSpPr>
        <p:spPr>
          <a:xfrm>
            <a:off x="1848166" y="3645024"/>
            <a:ext cx="9631424"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88984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C003A7C9-686E-00B3-9D9C-D2769744DDA8}"/>
              </a:ext>
            </a:extLst>
          </p:cNvPr>
          <p:cNvSpPr>
            <a:spLocks noGrp="1"/>
          </p:cNvSpPr>
          <p:nvPr>
            <p:ph type="sldNum" sz="quarter" idx="4"/>
          </p:nvPr>
        </p:nvSpPr>
        <p:spPr>
          <a:xfrm>
            <a:off x="11482115" y="6537960"/>
            <a:ext cx="662557" cy="320040"/>
          </a:xfrm>
          <a:prstGeom prst="rect">
            <a:avLst/>
          </a:prstGeom>
        </p:spPr>
        <p:txBody>
          <a:bodyPr vert="horz" lIns="91440" tIns="0" rIns="91440" bIns="0" rtlCol="0" anchor="ctr" anchorCtr="0"/>
          <a:lstStyle>
            <a:defPPr>
              <a:defRPr lang="en-US"/>
            </a:defPPr>
            <a:lvl1pPr marL="0" algn="r" defTabSz="914400" rtl="0" eaLnBrk="1" latinLnBrk="0" hangingPunct="1">
              <a:defRPr sz="1200" b="1" kern="1200" baseline="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FA004B2-1541-5046-B6F2-22AF56585712}" type="slidenum">
              <a:rPr lang="en-US" smtClean="0"/>
              <a:pPr/>
              <a:t>5</a:t>
            </a:fld>
            <a:endParaRPr kumimoji="0" lang="en-US" sz="1200" b="0" i="0" u="none" strike="noStrike" kern="1200" cap="none" spc="0" normalizeH="0" baseline="0" noProof="0" dirty="0">
              <a:ln>
                <a:noFill/>
              </a:ln>
              <a:solidFill>
                <a:srgbClr val="64BCD9"/>
              </a:solidFill>
              <a:effectLst/>
              <a:uLnTx/>
              <a:uFillTx/>
              <a:latin typeface="Arial"/>
              <a:ea typeface="+mn-ea"/>
              <a:cs typeface="+mn-cs"/>
            </a:endParaRPr>
          </a:p>
        </p:txBody>
      </p:sp>
      <p:pic>
        <p:nvPicPr>
          <p:cNvPr id="5" name="Picture 4" descr="A person standing in a tunnel&#10;&#10;AI-generated content may be incorrect.">
            <a:extLst>
              <a:ext uri="{FF2B5EF4-FFF2-40B4-BE49-F238E27FC236}">
                <a16:creationId xmlns:a16="http://schemas.microsoft.com/office/drawing/2014/main" id="{C576FB4F-BC61-45F7-E2A4-A15716CCFA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C1E2B4-2B59-A6E6-3CF0-74A956A43F56}"/>
              </a:ext>
            </a:extLst>
          </p:cNvPr>
          <p:cNvSpPr txBox="1"/>
          <p:nvPr/>
        </p:nvSpPr>
        <p:spPr>
          <a:xfrm>
            <a:off x="7104112" y="4869160"/>
            <a:ext cx="4866012" cy="584775"/>
          </a:xfrm>
          <a:prstGeom prst="rect">
            <a:avLst/>
          </a:prstGeom>
          <a:noFill/>
        </p:spPr>
        <p:txBody>
          <a:bodyPr wrap="none" rtlCol="0">
            <a:spAutoFit/>
          </a:bodyPr>
          <a:lstStyle/>
          <a:p>
            <a:r>
              <a:rPr lang="en-IT" sz="3200" b="1" dirty="0">
                <a:solidFill>
                  <a:schemeClr val="bg1"/>
                </a:solidFill>
                <a:latin typeface="+mj-lt"/>
                <a:ea typeface="+mj-ea"/>
                <a:cs typeface="+mj-cs"/>
              </a:rPr>
              <a:t>We found a new particle</a:t>
            </a:r>
          </a:p>
        </p:txBody>
      </p:sp>
      <p:sp>
        <p:nvSpPr>
          <p:cNvPr id="3" name="Footer Placeholder 2">
            <a:extLst>
              <a:ext uri="{FF2B5EF4-FFF2-40B4-BE49-F238E27FC236}">
                <a16:creationId xmlns:a16="http://schemas.microsoft.com/office/drawing/2014/main" id="{59DC2B38-7BC9-A208-59CE-C55E752C9960}"/>
              </a:ext>
            </a:extLst>
          </p:cNvPr>
          <p:cNvSpPr>
            <a:spLocks noGrp="1"/>
          </p:cNvSpPr>
          <p:nvPr>
            <p:ph type="ftr" sz="quarter" idx="11"/>
          </p:nvPr>
        </p:nvSpPr>
        <p:spPr/>
        <p:txBody>
          <a:bodyPr/>
          <a:lstStyle/>
          <a:p>
            <a:r>
              <a:rPr lang="en-GB" noProof="0"/>
              <a:t>Lessons from HL-LHC for future projects - B. Di Girolamo</a:t>
            </a:r>
          </a:p>
        </p:txBody>
      </p:sp>
    </p:spTree>
    <p:extLst>
      <p:ext uri="{BB962C8B-B14F-4D97-AF65-F5344CB8AC3E}">
        <p14:creationId xmlns:p14="http://schemas.microsoft.com/office/powerpoint/2010/main" val="30391107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Pragmatic approach to Quality Assurance</a:t>
            </a:r>
          </a:p>
        </p:txBody>
      </p:sp>
      <p:sp>
        <p:nvSpPr>
          <p:cNvPr id="3" name="Content Placeholder 2"/>
          <p:cNvSpPr>
            <a:spLocks noGrp="1"/>
          </p:cNvSpPr>
          <p:nvPr>
            <p:ph idx="1"/>
          </p:nvPr>
        </p:nvSpPr>
        <p:spPr>
          <a:xfrm>
            <a:off x="623392" y="908076"/>
            <a:ext cx="11055019" cy="4906963"/>
          </a:xfrm>
        </p:spPr>
        <p:txBody>
          <a:bodyPr>
            <a:normAutofit fontScale="85000" lnSpcReduction="20000"/>
          </a:bodyPr>
          <a:lstStyle/>
          <a:p>
            <a:pPr marL="0" indent="0" algn="just">
              <a:buNone/>
            </a:pPr>
            <a:r>
              <a:rPr lang="en-GB" dirty="0"/>
              <a:t>External contributors are governed by the quality management plans of their home institute, however </a:t>
            </a:r>
            <a:r>
              <a:rPr lang="en-GB" b="1" dirty="0"/>
              <a:t>all HL-LHC deliverables shall be compatible with the </a:t>
            </a:r>
            <a:r>
              <a:rPr lang="en-GB" b="1" dirty="0">
                <a:hlinkClick r:id="rId2"/>
              </a:rPr>
              <a:t>HL-LHC Quality plan</a:t>
            </a:r>
            <a:endParaRPr lang="en-GB" b="1" dirty="0"/>
          </a:p>
          <a:p>
            <a:pPr marL="0" indent="0" algn="just">
              <a:buNone/>
            </a:pPr>
            <a:endParaRPr lang="en-GB" b="1" dirty="0"/>
          </a:p>
          <a:p>
            <a:pPr algn="just"/>
            <a:r>
              <a:rPr lang="en-GB" sz="3467" dirty="0"/>
              <a:t>Hardware baseline documentation stored in </a:t>
            </a:r>
            <a:r>
              <a:rPr lang="en-GB" sz="3467" b="1" dirty="0"/>
              <a:t>EDMS (primary tool for documentation at CERN)</a:t>
            </a:r>
          </a:p>
          <a:p>
            <a:pPr algn="just"/>
            <a:endParaRPr lang="en-GB" sz="3467" b="1" dirty="0"/>
          </a:p>
          <a:p>
            <a:pPr algn="just"/>
            <a:r>
              <a:rPr lang="en-GB" sz="3467" dirty="0"/>
              <a:t>Fabrication records in </a:t>
            </a:r>
            <a:r>
              <a:rPr lang="en-GB" sz="3467" b="1" dirty="0"/>
              <a:t>MTF (Asset management tool)</a:t>
            </a:r>
          </a:p>
          <a:p>
            <a:pPr algn="just"/>
            <a:endParaRPr lang="en-GB" sz="3467" b="1" dirty="0"/>
          </a:p>
          <a:p>
            <a:pPr algn="just"/>
            <a:r>
              <a:rPr lang="en-GB" sz="3467" dirty="0"/>
              <a:t>Project technical information </a:t>
            </a:r>
            <a:r>
              <a:rPr lang="en-GB" sz="3467" b="1" dirty="0"/>
              <a:t>accessible</a:t>
            </a:r>
            <a:r>
              <a:rPr lang="en-GB" sz="3467" dirty="0"/>
              <a:t> to all “</a:t>
            </a:r>
            <a:r>
              <a:rPr lang="en-GB" sz="3467" b="1" dirty="0" err="1"/>
              <a:t>Hilumiers</a:t>
            </a:r>
            <a:r>
              <a:rPr lang="en-GB" sz="3467" dirty="0"/>
              <a:t>”</a:t>
            </a:r>
          </a:p>
          <a:p>
            <a:pPr algn="just"/>
            <a:endParaRPr lang="en-GB" sz="3467" dirty="0"/>
          </a:p>
          <a:p>
            <a:pPr algn="just"/>
            <a:r>
              <a:rPr lang="en-GB" sz="3467" b="1" dirty="0"/>
              <a:t>Corporate image </a:t>
            </a:r>
            <a:r>
              <a:rPr lang="en-GB" sz="3467" dirty="0"/>
              <a:t>when representing the project  </a:t>
            </a:r>
          </a:p>
        </p:txBody>
      </p:sp>
      <p:sp>
        <p:nvSpPr>
          <p:cNvPr id="4" name="Footer Placeholder 3"/>
          <p:cNvSpPr>
            <a:spLocks noGrp="1"/>
          </p:cNvSpPr>
          <p:nvPr>
            <p:ph type="ftr" sz="quarter" idx="11"/>
          </p:nvPr>
        </p:nvSpPr>
        <p:spPr/>
        <p:txBody>
          <a:bodyPr/>
          <a:lstStyle/>
          <a:p>
            <a:r>
              <a:rPr lang="en-GB" noProof="0"/>
              <a:t>Lessons from HL-LHC for future projects - B. Di Girolamo</a:t>
            </a:r>
            <a:endParaRPr lang="en-GB" noProof="0" dirty="0"/>
          </a:p>
        </p:txBody>
      </p:sp>
      <p:sp>
        <p:nvSpPr>
          <p:cNvPr id="5" name="Slide Number Placeholder 4"/>
          <p:cNvSpPr>
            <a:spLocks noGrp="1"/>
          </p:cNvSpPr>
          <p:nvPr>
            <p:ph type="sldNum" sz="quarter" idx="12"/>
          </p:nvPr>
        </p:nvSpPr>
        <p:spPr/>
        <p:txBody>
          <a:bodyPr/>
          <a:lstStyle/>
          <a:p>
            <a:fld id="{BFDCA1C4-9514-7B4F-976F-D92F7E296653}" type="slidenum">
              <a:rPr lang="fr-FR" smtClean="0"/>
              <a:pPr/>
              <a:t>50</a:t>
            </a:fld>
            <a:endParaRPr lang="fr-FR"/>
          </a:p>
        </p:txBody>
      </p:sp>
    </p:spTree>
    <p:extLst>
      <p:ext uri="{BB962C8B-B14F-4D97-AF65-F5344CB8AC3E}">
        <p14:creationId xmlns:p14="http://schemas.microsoft.com/office/powerpoint/2010/main" val="38187614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22270-240B-0ADB-0AD1-64D36E76188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19FD27A-097B-7936-F997-E54034958944}"/>
              </a:ext>
            </a:extLst>
          </p:cNvPr>
          <p:cNvSpPr>
            <a:spLocks noGrp="1"/>
          </p:cNvSpPr>
          <p:nvPr>
            <p:ph type="title"/>
          </p:nvPr>
        </p:nvSpPr>
        <p:spPr>
          <a:xfrm>
            <a:off x="1631504" y="2808312"/>
            <a:ext cx="10014832" cy="836712"/>
          </a:xfrm>
        </p:spPr>
        <p:txBody>
          <a:bodyPr>
            <a:normAutofit fontScale="90000"/>
          </a:bodyPr>
          <a:lstStyle/>
          <a:p>
            <a:r>
              <a:rPr lang="en-US" dirty="0"/>
              <a:t>Points specific to International Collaborations</a:t>
            </a:r>
            <a:br>
              <a:rPr lang="en-US" dirty="0"/>
            </a:br>
            <a:r>
              <a:rPr lang="en-US" dirty="0"/>
              <a:t>(my specialty)</a:t>
            </a:r>
            <a:endParaRPr lang="en-GB" dirty="0"/>
          </a:p>
        </p:txBody>
      </p:sp>
      <p:sp>
        <p:nvSpPr>
          <p:cNvPr id="5" name="Footer Placeholder 4">
            <a:extLst>
              <a:ext uri="{FF2B5EF4-FFF2-40B4-BE49-F238E27FC236}">
                <a16:creationId xmlns:a16="http://schemas.microsoft.com/office/drawing/2014/main" id="{59A82961-97D6-E52D-FA0D-A014E167F56B}"/>
              </a:ext>
            </a:extLst>
          </p:cNvPr>
          <p:cNvSpPr>
            <a:spLocks noGrp="1"/>
          </p:cNvSpPr>
          <p:nvPr>
            <p:ph type="ftr" sz="quarter" idx="11"/>
          </p:nvPr>
        </p:nvSpPr>
        <p:spPr/>
        <p:txBody>
          <a:bodyPr/>
          <a:lstStyle/>
          <a:p>
            <a:pPr defTabSz="457189"/>
            <a:r>
              <a:rPr lang="it-IT"/>
              <a:t>Lessons from HL-LHC for future projects - B. Di Girolamo</a:t>
            </a:r>
            <a:endParaRPr lang="en-GB" dirty="0"/>
          </a:p>
        </p:txBody>
      </p:sp>
      <p:sp>
        <p:nvSpPr>
          <p:cNvPr id="6" name="Slide Number Placeholder 5">
            <a:extLst>
              <a:ext uri="{FF2B5EF4-FFF2-40B4-BE49-F238E27FC236}">
                <a16:creationId xmlns:a16="http://schemas.microsoft.com/office/drawing/2014/main" id="{D9ABA6FF-2A31-2A79-573D-857A59845761}"/>
              </a:ext>
            </a:extLst>
          </p:cNvPr>
          <p:cNvSpPr>
            <a:spLocks noGrp="1"/>
          </p:cNvSpPr>
          <p:nvPr>
            <p:ph type="sldNum" sz="quarter" idx="4"/>
          </p:nvPr>
        </p:nvSpPr>
        <p:spPr>
          <a:xfrm>
            <a:off x="11712624" y="6464853"/>
            <a:ext cx="365760" cy="365760"/>
          </a:xfrm>
          <a:prstGeom prst="ellipse">
            <a:avLst/>
          </a:prstGeom>
          <a:solidFill>
            <a:srgbClr val="1D1D1D">
              <a:alpha val="70000"/>
            </a:srgbClr>
          </a:solidFill>
        </p:spPr>
        <p:txBody>
          <a:bodyPr vert="horz" lIns="18288" tIns="45720" rIns="18288" bIns="45720" rtlCol="0" anchor="ctr">
            <a:noAutofit/>
          </a:bodyPr>
          <a:lstStyle>
            <a:defPPr>
              <a:defRPr lang="en-US"/>
            </a:defPPr>
            <a:lvl1pPr marL="0" algn="ctr" defTabSz="914400" rtl="0" eaLnBrk="1" latinLnBrk="0" hangingPunct="1">
              <a:defRPr sz="1400" kern="1200" spc="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189"/>
            <a:fld id="{BFDCA1C4-9514-7B4F-976F-D92F7E296653}" type="slidenum">
              <a:rPr lang="fr-FR" smtClean="0"/>
              <a:pPr defTabSz="457189"/>
              <a:t>51</a:t>
            </a:fld>
            <a:endParaRPr lang="fr-FR" dirty="0"/>
          </a:p>
        </p:txBody>
      </p:sp>
      <p:cxnSp>
        <p:nvCxnSpPr>
          <p:cNvPr id="8" name="Straight Connector 7">
            <a:extLst>
              <a:ext uri="{FF2B5EF4-FFF2-40B4-BE49-F238E27FC236}">
                <a16:creationId xmlns:a16="http://schemas.microsoft.com/office/drawing/2014/main" id="{39B34847-4345-823B-2D93-F4CAF019EEFB}"/>
              </a:ext>
            </a:extLst>
          </p:cNvPr>
          <p:cNvCxnSpPr>
            <a:cxnSpLocks/>
          </p:cNvCxnSpPr>
          <p:nvPr/>
        </p:nvCxnSpPr>
        <p:spPr>
          <a:xfrm>
            <a:off x="1848166" y="3645024"/>
            <a:ext cx="9631424"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13062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508" y="260728"/>
            <a:ext cx="11630491" cy="720000"/>
          </a:xfrm>
        </p:spPr>
        <p:txBody>
          <a:bodyPr/>
          <a:lstStyle/>
          <a:p>
            <a:r>
              <a:rPr lang="en-US" sz="4400" u="sng" dirty="0">
                <a:solidFill>
                  <a:srgbClr val="FF0000"/>
                </a:solidFill>
                <a:latin typeface="Garamond" panose="02020404030301010803" pitchFamily="18" charset="0"/>
              </a:rPr>
              <a:t>International Collaboration:</a:t>
            </a:r>
            <a:br>
              <a:rPr lang="en-US" sz="4400" u="sng" dirty="0">
                <a:solidFill>
                  <a:srgbClr val="FF0000"/>
                </a:solidFill>
                <a:latin typeface="Garamond" panose="02020404030301010803" pitchFamily="18" charset="0"/>
              </a:rPr>
            </a:br>
            <a:r>
              <a:rPr lang="en-US" sz="4400" u="sng" dirty="0">
                <a:solidFill>
                  <a:srgbClr val="FF0000"/>
                </a:solidFill>
                <a:latin typeface="Garamond" panose="02020404030301010803" pitchFamily="18" charset="0"/>
              </a:rPr>
              <a:t>The Insertion Region (up to Q4)</a:t>
            </a:r>
          </a:p>
        </p:txBody>
      </p:sp>
      <p:sp>
        <p:nvSpPr>
          <p:cNvPr id="3" name="Footer Placeholder 2"/>
          <p:cNvSpPr>
            <a:spLocks noGrp="1"/>
          </p:cNvSpPr>
          <p:nvPr>
            <p:ph type="ftr" sz="quarter" idx="11"/>
          </p:nvPr>
        </p:nvSpPr>
        <p:spPr>
          <a:xfrm>
            <a:off x="356222" y="5055294"/>
            <a:ext cx="7511970" cy="342321"/>
          </a:xfrm>
          <a:prstGeom prst="rect">
            <a:avLst/>
          </a:prstGeom>
        </p:spPr>
        <p:txBody>
          <a:bodyPr vert="horz" lIns="0" tIns="0" rIns="0" bIns="0" rtlCol="0" anchor="b"/>
          <a:lstStyle>
            <a:defPPr>
              <a:defRPr lang="fr-FR"/>
            </a:defPPr>
            <a:lvl1pPr marL="0" algn="r" defTabSz="457200" rtl="0" eaLnBrk="1" latinLnBrk="0" hangingPunct="1">
              <a:defRPr sz="11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t>Lessons from HL-LHC for future projects - B. Di Girolamo</a:t>
            </a:r>
            <a:endParaRPr lang="en-GB" noProof="0"/>
          </a:p>
        </p:txBody>
      </p:sp>
      <p:sp>
        <p:nvSpPr>
          <p:cNvPr id="4" name="Slide Number Placeholder 3"/>
          <p:cNvSpPr>
            <a:spLocks noGrp="1"/>
          </p:cNvSpPr>
          <p:nvPr>
            <p:ph type="sldNum" sz="quarter" idx="12"/>
          </p:nvPr>
        </p:nvSpPr>
        <p:spPr/>
        <p:txBody>
          <a:bodyPr/>
          <a:lstStyle/>
          <a:p>
            <a:fld id="{BFDCA1C4-9514-7B4F-976F-D92F7E296653}" type="slidenum">
              <a:rPr lang="fr-FR" smtClean="0"/>
              <a:pPr/>
              <a:t>52</a:t>
            </a:fld>
            <a:endParaRPr lang="fr-FR"/>
          </a:p>
        </p:txBody>
      </p:sp>
      <p:pic>
        <p:nvPicPr>
          <p:cNvPr id="6" name="Picture 5"/>
          <p:cNvPicPr>
            <a:picLocks noChangeAspect="1"/>
          </p:cNvPicPr>
          <p:nvPr/>
        </p:nvPicPr>
        <p:blipFill>
          <a:blip r:embed="rId3"/>
          <a:stretch>
            <a:fillRect/>
          </a:stretch>
        </p:blipFill>
        <p:spPr>
          <a:xfrm>
            <a:off x="347304" y="1268760"/>
            <a:ext cx="10254874" cy="5112568"/>
          </a:xfrm>
          <a:prstGeom prst="rect">
            <a:avLst/>
          </a:prstGeom>
        </p:spPr>
      </p:pic>
      <p:sp>
        <p:nvSpPr>
          <p:cNvPr id="7" name="TextBox 6"/>
          <p:cNvSpPr txBox="1"/>
          <p:nvPr/>
        </p:nvSpPr>
        <p:spPr>
          <a:xfrm>
            <a:off x="9000306" y="3841303"/>
            <a:ext cx="480070" cy="307777"/>
          </a:xfrm>
          <a:prstGeom prst="rect">
            <a:avLst/>
          </a:prstGeom>
          <a:noFill/>
        </p:spPr>
        <p:txBody>
          <a:bodyPr wrap="square" rtlCol="0">
            <a:spAutoFit/>
          </a:bodyPr>
          <a:lstStyle/>
          <a:p>
            <a:r>
              <a:rPr lang="fr-CH" sz="1400" dirty="0">
                <a:solidFill>
                  <a:srgbClr val="FFFF00"/>
                </a:solidFill>
              </a:rPr>
              <a:t>Q1</a:t>
            </a:r>
            <a:endParaRPr lang="en-GB" sz="1400" dirty="0">
              <a:solidFill>
                <a:srgbClr val="FFFF00"/>
              </a:solidFill>
            </a:endParaRPr>
          </a:p>
        </p:txBody>
      </p:sp>
      <p:sp>
        <p:nvSpPr>
          <p:cNvPr id="8" name="TextBox 7"/>
          <p:cNvSpPr txBox="1"/>
          <p:nvPr/>
        </p:nvSpPr>
        <p:spPr>
          <a:xfrm>
            <a:off x="7015440" y="3697287"/>
            <a:ext cx="592728" cy="307777"/>
          </a:xfrm>
          <a:prstGeom prst="rect">
            <a:avLst/>
          </a:prstGeom>
          <a:noFill/>
        </p:spPr>
        <p:txBody>
          <a:bodyPr wrap="square" rtlCol="0">
            <a:spAutoFit/>
          </a:bodyPr>
          <a:lstStyle/>
          <a:p>
            <a:r>
              <a:rPr lang="fr-CH" sz="1400" dirty="0">
                <a:solidFill>
                  <a:srgbClr val="FFFF00"/>
                </a:solidFill>
              </a:rPr>
              <a:t>Q2a</a:t>
            </a:r>
            <a:endParaRPr lang="en-GB" sz="1400" dirty="0">
              <a:solidFill>
                <a:srgbClr val="FFFF00"/>
              </a:solidFill>
            </a:endParaRPr>
          </a:p>
        </p:txBody>
      </p:sp>
      <p:sp>
        <p:nvSpPr>
          <p:cNvPr id="9" name="TextBox 8"/>
          <p:cNvSpPr txBox="1"/>
          <p:nvPr/>
        </p:nvSpPr>
        <p:spPr>
          <a:xfrm>
            <a:off x="5251842" y="3417775"/>
            <a:ext cx="592728" cy="307777"/>
          </a:xfrm>
          <a:prstGeom prst="rect">
            <a:avLst/>
          </a:prstGeom>
          <a:noFill/>
        </p:spPr>
        <p:txBody>
          <a:bodyPr wrap="square" rtlCol="0">
            <a:spAutoFit/>
          </a:bodyPr>
          <a:lstStyle/>
          <a:p>
            <a:r>
              <a:rPr lang="fr-CH" sz="1400" dirty="0">
                <a:solidFill>
                  <a:srgbClr val="FFFF00"/>
                </a:solidFill>
              </a:rPr>
              <a:t>Q2b</a:t>
            </a:r>
            <a:endParaRPr lang="en-GB" sz="1400" dirty="0">
              <a:solidFill>
                <a:srgbClr val="FFFF00"/>
              </a:solidFill>
            </a:endParaRPr>
          </a:p>
        </p:txBody>
      </p:sp>
      <p:sp>
        <p:nvSpPr>
          <p:cNvPr id="10" name="TextBox 9"/>
          <p:cNvSpPr txBox="1"/>
          <p:nvPr/>
        </p:nvSpPr>
        <p:spPr>
          <a:xfrm>
            <a:off x="4679826" y="3356992"/>
            <a:ext cx="480070" cy="307777"/>
          </a:xfrm>
          <a:prstGeom prst="rect">
            <a:avLst/>
          </a:prstGeom>
          <a:noFill/>
        </p:spPr>
        <p:txBody>
          <a:bodyPr wrap="square" rtlCol="0">
            <a:spAutoFit/>
          </a:bodyPr>
          <a:lstStyle/>
          <a:p>
            <a:r>
              <a:rPr lang="fr-CH" sz="1400" dirty="0">
                <a:solidFill>
                  <a:srgbClr val="FFFF00"/>
                </a:solidFill>
              </a:rPr>
              <a:t>Q3</a:t>
            </a:r>
            <a:endParaRPr lang="en-GB" sz="1400" dirty="0">
              <a:solidFill>
                <a:srgbClr val="FFFF00"/>
              </a:solidFill>
            </a:endParaRPr>
          </a:p>
        </p:txBody>
      </p:sp>
      <p:sp>
        <p:nvSpPr>
          <p:cNvPr id="11" name="TextBox 10"/>
          <p:cNvSpPr txBox="1"/>
          <p:nvPr/>
        </p:nvSpPr>
        <p:spPr>
          <a:xfrm>
            <a:off x="3875020" y="3265239"/>
            <a:ext cx="492788" cy="307777"/>
          </a:xfrm>
          <a:prstGeom prst="rect">
            <a:avLst/>
          </a:prstGeom>
          <a:noFill/>
        </p:spPr>
        <p:txBody>
          <a:bodyPr wrap="square" rtlCol="0">
            <a:spAutoFit/>
          </a:bodyPr>
          <a:lstStyle/>
          <a:p>
            <a:r>
              <a:rPr lang="fr-CH" sz="1400" dirty="0">
                <a:solidFill>
                  <a:srgbClr val="FFFF00"/>
                </a:solidFill>
              </a:rPr>
              <a:t>CP</a:t>
            </a:r>
            <a:endParaRPr lang="en-GB" sz="1400" dirty="0">
              <a:solidFill>
                <a:srgbClr val="FFFF00"/>
              </a:solidFill>
            </a:endParaRPr>
          </a:p>
        </p:txBody>
      </p:sp>
      <p:sp>
        <p:nvSpPr>
          <p:cNvPr id="12" name="TextBox 11"/>
          <p:cNvSpPr txBox="1"/>
          <p:nvPr/>
        </p:nvSpPr>
        <p:spPr>
          <a:xfrm>
            <a:off x="3432744" y="3224009"/>
            <a:ext cx="431008" cy="276999"/>
          </a:xfrm>
          <a:prstGeom prst="rect">
            <a:avLst/>
          </a:prstGeom>
          <a:noFill/>
        </p:spPr>
        <p:txBody>
          <a:bodyPr wrap="square" rtlCol="0">
            <a:spAutoFit/>
          </a:bodyPr>
          <a:lstStyle/>
          <a:p>
            <a:r>
              <a:rPr lang="fr-CH" sz="1200" dirty="0">
                <a:solidFill>
                  <a:srgbClr val="FFFF00"/>
                </a:solidFill>
              </a:rPr>
              <a:t>D1</a:t>
            </a:r>
            <a:endParaRPr lang="en-GB" sz="1200" dirty="0">
              <a:solidFill>
                <a:srgbClr val="FFFF00"/>
              </a:solidFill>
            </a:endParaRPr>
          </a:p>
        </p:txBody>
      </p:sp>
      <p:sp>
        <p:nvSpPr>
          <p:cNvPr id="14" name="TextBox 13"/>
          <p:cNvSpPr txBox="1"/>
          <p:nvPr/>
        </p:nvSpPr>
        <p:spPr>
          <a:xfrm>
            <a:off x="2783632" y="3440033"/>
            <a:ext cx="558204" cy="276999"/>
          </a:xfrm>
          <a:prstGeom prst="rect">
            <a:avLst/>
          </a:prstGeom>
          <a:noFill/>
        </p:spPr>
        <p:txBody>
          <a:bodyPr wrap="square" rtlCol="0">
            <a:spAutoFit/>
          </a:bodyPr>
          <a:lstStyle/>
          <a:p>
            <a:r>
              <a:rPr lang="fr-CH" sz="1200" dirty="0">
                <a:solidFill>
                  <a:srgbClr val="FFFF00"/>
                </a:solidFill>
              </a:rPr>
              <a:t>DFX</a:t>
            </a:r>
            <a:endParaRPr lang="en-GB" sz="1200" dirty="0">
              <a:solidFill>
                <a:srgbClr val="FFFF00"/>
              </a:solidFill>
            </a:endParaRPr>
          </a:p>
        </p:txBody>
      </p:sp>
      <p:sp>
        <p:nvSpPr>
          <p:cNvPr id="15" name="TextBox 14"/>
          <p:cNvSpPr txBox="1"/>
          <p:nvPr/>
        </p:nvSpPr>
        <p:spPr>
          <a:xfrm>
            <a:off x="2340371" y="3512041"/>
            <a:ext cx="587277" cy="276999"/>
          </a:xfrm>
          <a:prstGeom prst="rect">
            <a:avLst/>
          </a:prstGeom>
          <a:noFill/>
        </p:spPr>
        <p:txBody>
          <a:bodyPr wrap="square" rtlCol="0">
            <a:spAutoFit/>
          </a:bodyPr>
          <a:lstStyle/>
          <a:p>
            <a:r>
              <a:rPr lang="fr-CH" sz="1200" dirty="0">
                <a:solidFill>
                  <a:srgbClr val="FFFF00"/>
                </a:solidFill>
              </a:rPr>
              <a:t>DFM</a:t>
            </a:r>
            <a:endParaRPr lang="en-GB" sz="1200" dirty="0">
              <a:solidFill>
                <a:srgbClr val="FFFF00"/>
              </a:solidFill>
            </a:endParaRPr>
          </a:p>
        </p:txBody>
      </p:sp>
      <p:cxnSp>
        <p:nvCxnSpPr>
          <p:cNvPr id="24" name="Straight Arrow Connector 23"/>
          <p:cNvCxnSpPr>
            <a:cxnSpLocks/>
          </p:cNvCxnSpPr>
          <p:nvPr/>
        </p:nvCxnSpPr>
        <p:spPr>
          <a:xfrm>
            <a:off x="3490461" y="1541831"/>
            <a:ext cx="0" cy="605877"/>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2671524" y="1309373"/>
            <a:ext cx="2064553" cy="276999"/>
          </a:xfrm>
          <a:prstGeom prst="rect">
            <a:avLst/>
          </a:prstGeom>
          <a:noFill/>
        </p:spPr>
        <p:txBody>
          <a:bodyPr wrap="square" rtlCol="0">
            <a:spAutoFit/>
          </a:bodyPr>
          <a:lstStyle/>
          <a:p>
            <a:r>
              <a:rPr lang="fr-CH" sz="1200" dirty="0">
                <a:solidFill>
                  <a:srgbClr val="FFFF00"/>
                </a:solidFill>
              </a:rPr>
              <a:t>Connection to LHC (UL)</a:t>
            </a:r>
          </a:p>
        </p:txBody>
      </p:sp>
      <p:sp>
        <p:nvSpPr>
          <p:cNvPr id="26" name="TextBox 25"/>
          <p:cNvSpPr txBox="1"/>
          <p:nvPr/>
        </p:nvSpPr>
        <p:spPr>
          <a:xfrm>
            <a:off x="6131464" y="1339125"/>
            <a:ext cx="1764736" cy="276999"/>
          </a:xfrm>
          <a:prstGeom prst="rect">
            <a:avLst/>
          </a:prstGeom>
          <a:noFill/>
        </p:spPr>
        <p:txBody>
          <a:bodyPr wrap="square" rtlCol="0">
            <a:spAutoFit/>
          </a:bodyPr>
          <a:lstStyle/>
          <a:p>
            <a:r>
              <a:rPr lang="fr-CH" sz="1200" dirty="0">
                <a:solidFill>
                  <a:srgbClr val="FFFF00"/>
                </a:solidFill>
              </a:rPr>
              <a:t>Service </a:t>
            </a:r>
            <a:r>
              <a:rPr lang="fr-CH" sz="1200" dirty="0" err="1">
                <a:solidFill>
                  <a:srgbClr val="FFFF00"/>
                </a:solidFill>
              </a:rPr>
              <a:t>gallery</a:t>
            </a:r>
            <a:r>
              <a:rPr lang="fr-CH" sz="1200" dirty="0">
                <a:solidFill>
                  <a:srgbClr val="FFFF00"/>
                </a:solidFill>
              </a:rPr>
              <a:t> (UR)</a:t>
            </a:r>
          </a:p>
        </p:txBody>
      </p:sp>
      <p:cxnSp>
        <p:nvCxnSpPr>
          <p:cNvPr id="27" name="Straight Arrow Connector 26"/>
          <p:cNvCxnSpPr>
            <a:cxnSpLocks/>
          </p:cNvCxnSpPr>
          <p:nvPr/>
        </p:nvCxnSpPr>
        <p:spPr>
          <a:xfrm>
            <a:off x="7608168" y="1601735"/>
            <a:ext cx="0" cy="605877"/>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9905895" y="3836105"/>
            <a:ext cx="726609" cy="307777"/>
          </a:xfrm>
          <a:prstGeom prst="rect">
            <a:avLst/>
          </a:prstGeom>
          <a:noFill/>
        </p:spPr>
        <p:txBody>
          <a:bodyPr wrap="square" rtlCol="0">
            <a:spAutoFit/>
          </a:bodyPr>
          <a:lstStyle/>
          <a:p>
            <a:r>
              <a:rPr lang="fr-CH" sz="1400" dirty="0">
                <a:solidFill>
                  <a:srgbClr val="FFFF00"/>
                </a:solidFill>
              </a:rPr>
              <a:t>TAXS</a:t>
            </a:r>
            <a:endParaRPr lang="en-GB" sz="1400" dirty="0">
              <a:solidFill>
                <a:srgbClr val="FFFF00"/>
              </a:solidFill>
            </a:endParaRPr>
          </a:p>
        </p:txBody>
      </p:sp>
      <p:sp>
        <p:nvSpPr>
          <p:cNvPr id="29" name="TextBox 28"/>
          <p:cNvSpPr txBox="1"/>
          <p:nvPr/>
        </p:nvSpPr>
        <p:spPr>
          <a:xfrm>
            <a:off x="335360" y="3224009"/>
            <a:ext cx="1214165" cy="276999"/>
          </a:xfrm>
          <a:prstGeom prst="rect">
            <a:avLst/>
          </a:prstGeom>
          <a:noFill/>
        </p:spPr>
        <p:txBody>
          <a:bodyPr wrap="square" rtlCol="0">
            <a:spAutoFit/>
          </a:bodyPr>
          <a:lstStyle/>
          <a:p>
            <a:r>
              <a:rPr lang="fr-CH" sz="1200" dirty="0" err="1">
                <a:solidFill>
                  <a:srgbClr val="FFFF00"/>
                </a:solidFill>
              </a:rPr>
              <a:t>Crab</a:t>
            </a:r>
            <a:r>
              <a:rPr lang="fr-CH" sz="1200" dirty="0">
                <a:solidFill>
                  <a:srgbClr val="FFFF00"/>
                </a:solidFill>
              </a:rPr>
              <a:t> </a:t>
            </a:r>
            <a:r>
              <a:rPr lang="fr-CH" sz="1200" dirty="0" err="1">
                <a:solidFill>
                  <a:srgbClr val="FFFF00"/>
                </a:solidFill>
              </a:rPr>
              <a:t>cavities</a:t>
            </a:r>
            <a:endParaRPr lang="en-GB" sz="1200" dirty="0">
              <a:solidFill>
                <a:srgbClr val="FFFF00"/>
              </a:solidFill>
            </a:endParaRPr>
          </a:p>
        </p:txBody>
      </p:sp>
      <p:sp>
        <p:nvSpPr>
          <p:cNvPr id="32" name="TextBox 31"/>
          <p:cNvSpPr txBox="1"/>
          <p:nvPr/>
        </p:nvSpPr>
        <p:spPr>
          <a:xfrm>
            <a:off x="456556" y="1606217"/>
            <a:ext cx="1041035" cy="276999"/>
          </a:xfrm>
          <a:prstGeom prst="rect">
            <a:avLst/>
          </a:prstGeom>
          <a:noFill/>
        </p:spPr>
        <p:txBody>
          <a:bodyPr wrap="square" rtlCol="0">
            <a:spAutoFit/>
          </a:bodyPr>
          <a:lstStyle/>
          <a:p>
            <a:r>
              <a:rPr lang="fr-CH" sz="1200" dirty="0">
                <a:solidFill>
                  <a:srgbClr val="FFFF00"/>
                </a:solidFill>
              </a:rPr>
              <a:t>UA </a:t>
            </a:r>
            <a:r>
              <a:rPr lang="fr-CH" sz="1200" dirty="0" err="1">
                <a:solidFill>
                  <a:srgbClr val="FFFF00"/>
                </a:solidFill>
              </a:rPr>
              <a:t>Gallery</a:t>
            </a:r>
            <a:endParaRPr lang="fr-CH" sz="1200" dirty="0">
              <a:solidFill>
                <a:srgbClr val="FFFF00"/>
              </a:solidFill>
            </a:endParaRPr>
          </a:p>
        </p:txBody>
      </p:sp>
      <p:cxnSp>
        <p:nvCxnSpPr>
          <p:cNvPr id="33" name="Straight Arrow Connector 32"/>
          <p:cNvCxnSpPr>
            <a:cxnSpLocks/>
          </p:cNvCxnSpPr>
          <p:nvPr/>
        </p:nvCxnSpPr>
        <p:spPr>
          <a:xfrm>
            <a:off x="877429" y="1840673"/>
            <a:ext cx="0" cy="226988"/>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561508" y="2771751"/>
            <a:ext cx="421924" cy="261610"/>
          </a:xfrm>
          <a:prstGeom prst="rect">
            <a:avLst/>
          </a:prstGeom>
          <a:noFill/>
        </p:spPr>
        <p:txBody>
          <a:bodyPr wrap="square" rtlCol="0">
            <a:spAutoFit/>
          </a:bodyPr>
          <a:lstStyle/>
          <a:p>
            <a:r>
              <a:rPr lang="fr-CH" sz="1100" dirty="0">
                <a:solidFill>
                  <a:srgbClr val="FFFF00"/>
                </a:solidFill>
              </a:rPr>
              <a:t>Q4</a:t>
            </a:r>
            <a:endParaRPr lang="en-GB" sz="1100" dirty="0">
              <a:solidFill>
                <a:srgbClr val="FFFF00"/>
              </a:solidFill>
            </a:endParaRPr>
          </a:p>
        </p:txBody>
      </p:sp>
      <p:sp>
        <p:nvSpPr>
          <p:cNvPr id="44" name="TextBox 43"/>
          <p:cNvSpPr txBox="1"/>
          <p:nvPr/>
        </p:nvSpPr>
        <p:spPr>
          <a:xfrm>
            <a:off x="1628962" y="2780928"/>
            <a:ext cx="1010654" cy="261610"/>
          </a:xfrm>
          <a:prstGeom prst="rect">
            <a:avLst/>
          </a:prstGeom>
          <a:noFill/>
        </p:spPr>
        <p:txBody>
          <a:bodyPr wrap="square" rtlCol="0">
            <a:spAutoFit/>
          </a:bodyPr>
          <a:lstStyle/>
          <a:p>
            <a:r>
              <a:rPr lang="fr-CH" sz="1100" dirty="0" err="1">
                <a:solidFill>
                  <a:srgbClr val="FFFF00"/>
                </a:solidFill>
              </a:rPr>
              <a:t>Collimators</a:t>
            </a:r>
            <a:endParaRPr lang="en-GB" sz="1100" dirty="0">
              <a:solidFill>
                <a:srgbClr val="FFFF00"/>
              </a:solidFill>
            </a:endParaRPr>
          </a:p>
        </p:txBody>
      </p:sp>
      <p:cxnSp>
        <p:nvCxnSpPr>
          <p:cNvPr id="45" name="Straight Arrow Connector 44"/>
          <p:cNvCxnSpPr>
            <a:cxnSpLocks/>
          </p:cNvCxnSpPr>
          <p:nvPr/>
        </p:nvCxnSpPr>
        <p:spPr>
          <a:xfrm>
            <a:off x="2207568" y="3130004"/>
            <a:ext cx="0" cy="226988"/>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1425397" y="3455422"/>
            <a:ext cx="638155" cy="261610"/>
          </a:xfrm>
          <a:prstGeom prst="rect">
            <a:avLst/>
          </a:prstGeom>
          <a:noFill/>
        </p:spPr>
        <p:txBody>
          <a:bodyPr wrap="square" rtlCol="0">
            <a:spAutoFit/>
          </a:bodyPr>
          <a:lstStyle/>
          <a:p>
            <a:r>
              <a:rPr lang="fr-CH" sz="1100" dirty="0">
                <a:solidFill>
                  <a:srgbClr val="FFFF00"/>
                </a:solidFill>
              </a:rPr>
              <a:t>TAXN</a:t>
            </a:r>
            <a:endParaRPr lang="en-GB" sz="1100" dirty="0">
              <a:solidFill>
                <a:srgbClr val="FFFF00"/>
              </a:solidFill>
            </a:endParaRPr>
          </a:p>
        </p:txBody>
      </p:sp>
      <p:sp>
        <p:nvSpPr>
          <p:cNvPr id="47" name="TextBox 46"/>
          <p:cNvSpPr txBox="1"/>
          <p:nvPr/>
        </p:nvSpPr>
        <p:spPr>
          <a:xfrm>
            <a:off x="1463253" y="1511247"/>
            <a:ext cx="1359531" cy="276999"/>
          </a:xfrm>
          <a:prstGeom prst="rect">
            <a:avLst/>
          </a:prstGeom>
          <a:noFill/>
        </p:spPr>
        <p:txBody>
          <a:bodyPr wrap="square" rtlCol="0">
            <a:spAutoFit/>
          </a:bodyPr>
          <a:lstStyle/>
          <a:p>
            <a:r>
              <a:rPr lang="fr-CH" sz="1200" dirty="0">
                <a:solidFill>
                  <a:srgbClr val="FFFF00"/>
                </a:solidFill>
              </a:rPr>
              <a:t>Service </a:t>
            </a:r>
            <a:r>
              <a:rPr lang="fr-CH" sz="1200" dirty="0" err="1">
                <a:solidFill>
                  <a:srgbClr val="FFFF00"/>
                </a:solidFill>
              </a:rPr>
              <a:t>cavern</a:t>
            </a:r>
            <a:endParaRPr lang="fr-CH" sz="1200" dirty="0">
              <a:solidFill>
                <a:srgbClr val="FFFF00"/>
              </a:solidFill>
            </a:endParaRPr>
          </a:p>
        </p:txBody>
      </p:sp>
      <p:cxnSp>
        <p:nvCxnSpPr>
          <p:cNvPr id="48" name="Straight Arrow Connector 47"/>
          <p:cNvCxnSpPr>
            <a:cxnSpLocks/>
          </p:cNvCxnSpPr>
          <p:nvPr/>
        </p:nvCxnSpPr>
        <p:spPr>
          <a:xfrm>
            <a:off x="2564563" y="1686316"/>
            <a:ext cx="465154" cy="195703"/>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pic>
        <p:nvPicPr>
          <p:cNvPr id="51" name="Picture 50"/>
          <p:cNvPicPr>
            <a:picLocks noChangeAspect="1"/>
          </p:cNvPicPr>
          <p:nvPr/>
        </p:nvPicPr>
        <p:blipFill>
          <a:blip r:embed="rId4"/>
          <a:stretch>
            <a:fillRect/>
          </a:stretch>
        </p:blipFill>
        <p:spPr>
          <a:xfrm>
            <a:off x="10730458" y="4703542"/>
            <a:ext cx="1566990" cy="1045824"/>
          </a:xfrm>
          <a:prstGeom prst="ellipse">
            <a:avLst/>
          </a:prstGeom>
          <a:ln>
            <a:noFill/>
          </a:ln>
          <a:effectLst>
            <a:softEdge rad="112500"/>
          </a:effectLst>
        </p:spPr>
      </p:pic>
      <p:pic>
        <p:nvPicPr>
          <p:cNvPr id="52" name="Picture 51"/>
          <p:cNvPicPr>
            <a:picLocks noChangeAspect="1"/>
          </p:cNvPicPr>
          <p:nvPr/>
        </p:nvPicPr>
        <p:blipFill>
          <a:blip r:embed="rId5"/>
          <a:stretch>
            <a:fillRect/>
          </a:stretch>
        </p:blipFill>
        <p:spPr>
          <a:xfrm>
            <a:off x="10693615" y="3430272"/>
            <a:ext cx="1603833" cy="1039658"/>
          </a:xfrm>
          <a:prstGeom prst="ellipse">
            <a:avLst/>
          </a:prstGeom>
          <a:ln>
            <a:noFill/>
          </a:ln>
          <a:effectLst>
            <a:softEdge rad="112500"/>
          </a:effectLst>
        </p:spPr>
      </p:pic>
      <p:pic>
        <p:nvPicPr>
          <p:cNvPr id="41" name="Picture 54" descr="United States icon">
            <a:hlinkClick r:id="rId6"/>
            <a:extLst>
              <a:ext uri="{FF2B5EF4-FFF2-40B4-BE49-F238E27FC236}">
                <a16:creationId xmlns:a16="http://schemas.microsoft.com/office/drawing/2014/main" id="{E216E2A2-94FF-D9A2-C160-E91699AE16BD}"/>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615455" y="4581168"/>
            <a:ext cx="384851" cy="390011"/>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62" descr="Spain icon">
            <a:hlinkClick r:id="rId8"/>
            <a:extLst>
              <a:ext uri="{FF2B5EF4-FFF2-40B4-BE49-F238E27FC236}">
                <a16:creationId xmlns:a16="http://schemas.microsoft.com/office/drawing/2014/main" id="{A0672A11-21D6-B35F-6811-784FF6E5E274}"/>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183122" y="4291325"/>
            <a:ext cx="426334" cy="43204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2" descr="Spain icon">
            <a:hlinkClick r:id="rId8"/>
            <a:extLst>
              <a:ext uri="{FF2B5EF4-FFF2-40B4-BE49-F238E27FC236}">
                <a16:creationId xmlns:a16="http://schemas.microsoft.com/office/drawing/2014/main" id="{1703313A-FC84-6CCD-C42F-3FAFC0645FCD}"/>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309626" y="4005063"/>
            <a:ext cx="426334" cy="432049"/>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62" descr="Spain icon">
            <a:hlinkClick r:id="rId8"/>
            <a:extLst>
              <a:ext uri="{FF2B5EF4-FFF2-40B4-BE49-F238E27FC236}">
                <a16:creationId xmlns:a16="http://schemas.microsoft.com/office/drawing/2014/main" id="{F0914955-4294-6B11-D456-83C34FF33B24}"/>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289209" y="3174621"/>
            <a:ext cx="426334" cy="432049"/>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4" descr="Italy icon">
            <a:hlinkClick r:id="rId10"/>
            <a:extLst>
              <a:ext uri="{FF2B5EF4-FFF2-40B4-BE49-F238E27FC236}">
                <a16:creationId xmlns:a16="http://schemas.microsoft.com/office/drawing/2014/main" id="{D986C2CF-AB4C-2AB6-73EF-4F587417BC65}"/>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709411" y="3668392"/>
            <a:ext cx="424054" cy="429739"/>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8">
            <a:extLst>
              <a:ext uri="{FF2B5EF4-FFF2-40B4-BE49-F238E27FC236}">
                <a16:creationId xmlns:a16="http://schemas.microsoft.com/office/drawing/2014/main" id="{70A29DC3-7E42-EEC9-03A0-33123B124F60}"/>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6665535" y="3505545"/>
            <a:ext cx="354698" cy="359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 name="Picture 28">
            <a:extLst>
              <a:ext uri="{FF2B5EF4-FFF2-40B4-BE49-F238E27FC236}">
                <a16:creationId xmlns:a16="http://schemas.microsoft.com/office/drawing/2014/main" id="{C4333A14-BC96-B6E0-C3EE-6FBBEE549147}"/>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5858661" y="3411822"/>
            <a:ext cx="354698" cy="359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 name="Picture 54" descr="United States icon">
            <a:hlinkClick r:id="rId6"/>
            <a:extLst>
              <a:ext uri="{FF2B5EF4-FFF2-40B4-BE49-F238E27FC236}">
                <a16:creationId xmlns:a16="http://schemas.microsoft.com/office/drawing/2014/main" id="{4168EB38-162D-64D5-D3C3-BEB3427AB2C9}"/>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668691" y="3851175"/>
            <a:ext cx="384851" cy="390011"/>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46" descr="Japan icon">
            <a:hlinkClick r:id="rId13"/>
            <a:extLst>
              <a:ext uri="{FF2B5EF4-FFF2-40B4-BE49-F238E27FC236}">
                <a16:creationId xmlns:a16="http://schemas.microsoft.com/office/drawing/2014/main" id="{E521608B-4D30-26EC-F5E2-107C100C5590}"/>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3134504" y="3644199"/>
            <a:ext cx="419595" cy="425221"/>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2" descr="United Kingdom icon">
            <a:hlinkClick r:id="rId15"/>
            <a:extLst>
              <a:ext uri="{FF2B5EF4-FFF2-40B4-BE49-F238E27FC236}">
                <a16:creationId xmlns:a16="http://schemas.microsoft.com/office/drawing/2014/main" id="{52356FB2-BB1C-011A-0B72-25835FD4C86A}"/>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3027562" y="2977891"/>
            <a:ext cx="397309" cy="40263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3680833" y="2540650"/>
            <a:ext cx="905264" cy="276999"/>
          </a:xfrm>
          <a:prstGeom prst="rect">
            <a:avLst/>
          </a:prstGeom>
          <a:noFill/>
        </p:spPr>
        <p:txBody>
          <a:bodyPr wrap="square" rtlCol="0">
            <a:spAutoFit/>
          </a:bodyPr>
          <a:lstStyle/>
          <a:p>
            <a:r>
              <a:rPr lang="fr-CH" sz="1200" dirty="0">
                <a:solidFill>
                  <a:srgbClr val="FFFF00"/>
                </a:solidFill>
              </a:rPr>
              <a:t>SC Links</a:t>
            </a:r>
          </a:p>
        </p:txBody>
      </p:sp>
      <p:cxnSp>
        <p:nvCxnSpPr>
          <p:cNvPr id="19" name="Straight Arrow Connector 18"/>
          <p:cNvCxnSpPr>
            <a:cxnSpLocks/>
          </p:cNvCxnSpPr>
          <p:nvPr/>
        </p:nvCxnSpPr>
        <p:spPr>
          <a:xfrm flipH="1">
            <a:off x="3159387" y="2817649"/>
            <a:ext cx="560339" cy="539343"/>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pic>
        <p:nvPicPr>
          <p:cNvPr id="60" name="Picture 52" descr="United Kingdom icon">
            <a:hlinkClick r:id="rId15"/>
            <a:extLst>
              <a:ext uri="{FF2B5EF4-FFF2-40B4-BE49-F238E27FC236}">
                <a16:creationId xmlns:a16="http://schemas.microsoft.com/office/drawing/2014/main" id="{B032BC6A-F1AF-1C3E-3A61-CA837B33B6B3}"/>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2068909" y="3767076"/>
            <a:ext cx="397309" cy="402636"/>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8">
            <a:extLst>
              <a:ext uri="{FF2B5EF4-FFF2-40B4-BE49-F238E27FC236}">
                <a16:creationId xmlns:a16="http://schemas.microsoft.com/office/drawing/2014/main" id="{0CA81618-B6AA-3D09-BCFC-2934D13A73C0}"/>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2456660" y="2566810"/>
            <a:ext cx="354698" cy="359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 name="Picture 44" descr="Italy icon">
            <a:hlinkClick r:id="rId10"/>
            <a:extLst>
              <a:ext uri="{FF2B5EF4-FFF2-40B4-BE49-F238E27FC236}">
                <a16:creationId xmlns:a16="http://schemas.microsoft.com/office/drawing/2014/main" id="{6650DCA8-E6CC-83C9-2B30-FEAAFF9DEF4B}"/>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083499" y="2739078"/>
            <a:ext cx="424054" cy="429739"/>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p:cNvSpPr txBox="1"/>
          <p:nvPr/>
        </p:nvSpPr>
        <p:spPr>
          <a:xfrm>
            <a:off x="1288856" y="2924944"/>
            <a:ext cx="414656" cy="261610"/>
          </a:xfrm>
          <a:prstGeom prst="rect">
            <a:avLst/>
          </a:prstGeom>
          <a:noFill/>
        </p:spPr>
        <p:txBody>
          <a:bodyPr wrap="square" rtlCol="0">
            <a:spAutoFit/>
          </a:bodyPr>
          <a:lstStyle/>
          <a:p>
            <a:r>
              <a:rPr lang="fr-CH" sz="1100" dirty="0">
                <a:solidFill>
                  <a:srgbClr val="FFFF00"/>
                </a:solidFill>
              </a:rPr>
              <a:t>D2</a:t>
            </a:r>
            <a:endParaRPr lang="en-GB" sz="1100" dirty="0">
              <a:solidFill>
                <a:srgbClr val="FFFF00"/>
              </a:solidFill>
            </a:endParaRPr>
          </a:p>
        </p:txBody>
      </p:sp>
      <p:pic>
        <p:nvPicPr>
          <p:cNvPr id="63" name="Picture 62">
            <a:extLst>
              <a:ext uri="{FF2B5EF4-FFF2-40B4-BE49-F238E27FC236}">
                <a16:creationId xmlns:a16="http://schemas.microsoft.com/office/drawing/2014/main" id="{6A1D5EA6-D829-DB10-A838-9D3A6A6F239A}"/>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7868192" y="1818411"/>
            <a:ext cx="410969" cy="259265"/>
          </a:xfrm>
          <a:prstGeom prst="rect">
            <a:avLst/>
          </a:prstGeom>
        </p:spPr>
      </p:pic>
      <p:pic>
        <p:nvPicPr>
          <p:cNvPr id="5" name="Picture 46" descr="Japan icon">
            <a:hlinkClick r:id="rId13"/>
            <a:extLst>
              <a:ext uri="{FF2B5EF4-FFF2-40B4-BE49-F238E27FC236}">
                <a16:creationId xmlns:a16="http://schemas.microsoft.com/office/drawing/2014/main" id="{CD86445F-B38F-C6C1-CE08-31762016E1F3}"/>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6965662" y="1760227"/>
            <a:ext cx="419595" cy="42522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ECF35A65-E3B6-A6E4-5CCF-86DEB616F920}"/>
              </a:ext>
            </a:extLst>
          </p:cNvPr>
          <p:cNvPicPr>
            <a:picLocks noChangeAspect="1"/>
          </p:cNvPicPr>
          <p:nvPr/>
        </p:nvPicPr>
        <p:blipFill>
          <a:blip r:embed="rId18"/>
          <a:stretch>
            <a:fillRect/>
          </a:stretch>
        </p:blipFill>
        <p:spPr>
          <a:xfrm>
            <a:off x="442311" y="3701261"/>
            <a:ext cx="378389" cy="204702"/>
          </a:xfrm>
          <a:prstGeom prst="rect">
            <a:avLst/>
          </a:prstGeom>
        </p:spPr>
      </p:pic>
      <p:pic>
        <p:nvPicPr>
          <p:cNvPr id="18" name="Picture 54" descr="United States icon">
            <a:hlinkClick r:id="rId6"/>
            <a:extLst>
              <a:ext uri="{FF2B5EF4-FFF2-40B4-BE49-F238E27FC236}">
                <a16:creationId xmlns:a16="http://schemas.microsoft.com/office/drawing/2014/main" id="{6D60BA3E-0E1B-F9FA-ADDD-7B2E211776D7}"/>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35849" y="3895612"/>
            <a:ext cx="384851" cy="39001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2" descr="United Kingdom icon">
            <a:hlinkClick r:id="rId15"/>
            <a:extLst>
              <a:ext uri="{FF2B5EF4-FFF2-40B4-BE49-F238E27FC236}">
                <a16:creationId xmlns:a16="http://schemas.microsoft.com/office/drawing/2014/main" id="{AAE5EAEC-790A-1C6C-5DA2-51074999D130}"/>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458752" y="4180105"/>
            <a:ext cx="366223" cy="37113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6" descr="Japan icon">
            <a:hlinkClick r:id="rId13"/>
            <a:extLst>
              <a:ext uri="{FF2B5EF4-FFF2-40B4-BE49-F238E27FC236}">
                <a16:creationId xmlns:a16="http://schemas.microsoft.com/office/drawing/2014/main" id="{709D0D8A-CAB8-B62A-ADA0-402983B11EDA}"/>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1358836" y="1815174"/>
            <a:ext cx="419595" cy="42522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8">
            <a:extLst>
              <a:ext uri="{FF2B5EF4-FFF2-40B4-BE49-F238E27FC236}">
                <a16:creationId xmlns:a16="http://schemas.microsoft.com/office/drawing/2014/main" id="{B97503CA-2DAD-B841-1C39-46F0582A0EB5}"/>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449042" y="4566477"/>
            <a:ext cx="354698" cy="359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29">
            <a:extLst>
              <a:ext uri="{FF2B5EF4-FFF2-40B4-BE49-F238E27FC236}">
                <a16:creationId xmlns:a16="http://schemas.microsoft.com/office/drawing/2014/main" id="{16C6C054-AECC-9E8D-6F0A-302DBB019297}"/>
              </a:ext>
            </a:extLst>
          </p:cNvPr>
          <p:cNvPicPr>
            <a:picLocks noChangeAspect="1"/>
          </p:cNvPicPr>
          <p:nvPr/>
        </p:nvPicPr>
        <p:blipFill>
          <a:blip r:embed="rId19"/>
          <a:stretch>
            <a:fillRect/>
          </a:stretch>
        </p:blipFill>
        <p:spPr>
          <a:xfrm>
            <a:off x="1106158" y="2502872"/>
            <a:ext cx="413339" cy="260371"/>
          </a:xfrm>
          <a:prstGeom prst="rect">
            <a:avLst/>
          </a:prstGeom>
        </p:spPr>
      </p:pic>
      <p:sp>
        <p:nvSpPr>
          <p:cNvPr id="13" name="Footer Placeholder 2">
            <a:extLst>
              <a:ext uri="{FF2B5EF4-FFF2-40B4-BE49-F238E27FC236}">
                <a16:creationId xmlns:a16="http://schemas.microsoft.com/office/drawing/2014/main" id="{FAC33EB9-1BD7-32C6-51F0-DCF693572D1D}"/>
              </a:ext>
            </a:extLst>
          </p:cNvPr>
          <p:cNvSpPr txBox="1">
            <a:spLocks/>
          </p:cNvSpPr>
          <p:nvPr/>
        </p:nvSpPr>
        <p:spPr>
          <a:xfrm>
            <a:off x="4749000" y="6453376"/>
            <a:ext cx="6627000" cy="360000"/>
          </a:xfrm>
          <a:prstGeom prst="rect">
            <a:avLst/>
          </a:prstGeom>
        </p:spPr>
        <p:txBody>
          <a:bodyPr vert="horz" lIns="0" tIns="0" rIns="0" bIns="0" rtlCol="0" anchor="b"/>
          <a:lstStyle>
            <a:defPPr>
              <a:defRPr lang="fr-FR"/>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t>HL-LHC Introduction  and LHC overview</a:t>
            </a:r>
            <a:endParaRPr lang="en-GB" dirty="0"/>
          </a:p>
        </p:txBody>
      </p:sp>
    </p:spTree>
    <p:extLst>
      <p:ext uri="{BB962C8B-B14F-4D97-AF65-F5344CB8AC3E}">
        <p14:creationId xmlns:p14="http://schemas.microsoft.com/office/powerpoint/2010/main" val="42273344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2400" y="42931"/>
            <a:ext cx="10560000" cy="720000"/>
          </a:xfrm>
        </p:spPr>
        <p:txBody>
          <a:bodyPr/>
          <a:lstStyle/>
          <a:p>
            <a:r>
              <a:rPr lang="en-US" dirty="0"/>
              <a:t>Collaborating Institutes</a:t>
            </a:r>
          </a:p>
        </p:txBody>
      </p:sp>
      <p:sp>
        <p:nvSpPr>
          <p:cNvPr id="4" name="Footer Placeholder 3"/>
          <p:cNvSpPr>
            <a:spLocks noGrp="1"/>
          </p:cNvSpPr>
          <p:nvPr>
            <p:ph type="ftr" sz="quarter" idx="11"/>
          </p:nvPr>
        </p:nvSpPr>
        <p:spPr/>
        <p:txBody>
          <a:bodyPr/>
          <a:lstStyle/>
          <a:p>
            <a:r>
              <a:rPr lang="en-GB" noProof="0"/>
              <a:t>Lessons from HL-LHC for future projects - B. Di Girolamo</a:t>
            </a:r>
          </a:p>
        </p:txBody>
      </p:sp>
      <p:sp>
        <p:nvSpPr>
          <p:cNvPr id="5" name="Slide Number Placeholder 4"/>
          <p:cNvSpPr>
            <a:spLocks noGrp="1"/>
          </p:cNvSpPr>
          <p:nvPr>
            <p:ph type="sldNum" sz="quarter" idx="12"/>
          </p:nvPr>
        </p:nvSpPr>
        <p:spPr/>
        <p:txBody>
          <a:bodyPr/>
          <a:lstStyle/>
          <a:p>
            <a:fld id="{BFDCA1C4-9514-7B4F-976F-D92F7E296653}" type="slidenum">
              <a:rPr lang="fr-FR" smtClean="0"/>
              <a:pPr/>
              <a:t>53</a:t>
            </a:fld>
            <a:endParaRPr lang="fr-FR"/>
          </a:p>
        </p:txBody>
      </p:sp>
      <p:pic>
        <p:nvPicPr>
          <p:cNvPr id="10" name="Picture 9">
            <a:extLst>
              <a:ext uri="{FF2B5EF4-FFF2-40B4-BE49-F238E27FC236}">
                <a16:creationId xmlns:a16="http://schemas.microsoft.com/office/drawing/2014/main" id="{4383A63C-2379-4042-A298-EEBF3EB4FD87}"/>
              </a:ext>
            </a:extLst>
          </p:cNvPr>
          <p:cNvPicPr>
            <a:picLocks noChangeAspect="1"/>
          </p:cNvPicPr>
          <p:nvPr/>
        </p:nvPicPr>
        <p:blipFill>
          <a:blip r:embed="rId2"/>
          <a:stretch>
            <a:fillRect/>
          </a:stretch>
        </p:blipFill>
        <p:spPr>
          <a:xfrm>
            <a:off x="2735628" y="754981"/>
            <a:ext cx="5614081" cy="3220592"/>
          </a:xfrm>
          <a:prstGeom prst="rect">
            <a:avLst/>
          </a:prstGeom>
        </p:spPr>
      </p:pic>
      <p:pic>
        <p:nvPicPr>
          <p:cNvPr id="16" name="Picture 15">
            <a:extLst>
              <a:ext uri="{FF2B5EF4-FFF2-40B4-BE49-F238E27FC236}">
                <a16:creationId xmlns:a16="http://schemas.microsoft.com/office/drawing/2014/main" id="{389CC936-4B30-7F4F-9259-B21760D814E9}"/>
              </a:ext>
            </a:extLst>
          </p:cNvPr>
          <p:cNvPicPr>
            <a:picLocks noChangeAspect="1"/>
          </p:cNvPicPr>
          <p:nvPr/>
        </p:nvPicPr>
        <p:blipFill>
          <a:blip r:embed="rId3"/>
          <a:stretch>
            <a:fillRect/>
          </a:stretch>
        </p:blipFill>
        <p:spPr>
          <a:xfrm>
            <a:off x="7914763" y="4022626"/>
            <a:ext cx="4220539" cy="2740777"/>
          </a:xfrm>
          <a:prstGeom prst="rect">
            <a:avLst/>
          </a:prstGeom>
        </p:spPr>
      </p:pic>
      <p:pic>
        <p:nvPicPr>
          <p:cNvPr id="18" name="Picture 17">
            <a:extLst>
              <a:ext uri="{FF2B5EF4-FFF2-40B4-BE49-F238E27FC236}">
                <a16:creationId xmlns:a16="http://schemas.microsoft.com/office/drawing/2014/main" id="{6517FDC6-F38D-0D44-BA7A-A59FF83AC5EC}"/>
              </a:ext>
            </a:extLst>
          </p:cNvPr>
          <p:cNvPicPr>
            <a:picLocks noChangeAspect="1"/>
          </p:cNvPicPr>
          <p:nvPr/>
        </p:nvPicPr>
        <p:blipFill>
          <a:blip r:embed="rId4"/>
          <a:stretch>
            <a:fillRect/>
          </a:stretch>
        </p:blipFill>
        <p:spPr>
          <a:xfrm>
            <a:off x="3230707" y="3892666"/>
            <a:ext cx="4674824" cy="2870737"/>
          </a:xfrm>
          <a:prstGeom prst="rect">
            <a:avLst/>
          </a:prstGeom>
        </p:spPr>
      </p:pic>
      <p:pic>
        <p:nvPicPr>
          <p:cNvPr id="14" name="Picture 13">
            <a:extLst>
              <a:ext uri="{FF2B5EF4-FFF2-40B4-BE49-F238E27FC236}">
                <a16:creationId xmlns:a16="http://schemas.microsoft.com/office/drawing/2014/main" id="{F7BD63D7-1DDA-6A4E-9109-F2910BA9C44B}"/>
              </a:ext>
            </a:extLst>
          </p:cNvPr>
          <p:cNvPicPr>
            <a:picLocks noChangeAspect="1"/>
          </p:cNvPicPr>
          <p:nvPr/>
        </p:nvPicPr>
        <p:blipFill>
          <a:blip r:embed="rId5"/>
          <a:stretch>
            <a:fillRect/>
          </a:stretch>
        </p:blipFill>
        <p:spPr>
          <a:xfrm>
            <a:off x="7870435" y="764745"/>
            <a:ext cx="4274237" cy="3254251"/>
          </a:xfrm>
          <a:prstGeom prst="rect">
            <a:avLst/>
          </a:prstGeom>
        </p:spPr>
      </p:pic>
      <p:pic>
        <p:nvPicPr>
          <p:cNvPr id="6" name="Picture 5">
            <a:extLst>
              <a:ext uri="{FF2B5EF4-FFF2-40B4-BE49-F238E27FC236}">
                <a16:creationId xmlns:a16="http://schemas.microsoft.com/office/drawing/2014/main" id="{011A6CA2-F3DF-3F40-9DF6-4CA59813A4DC}"/>
              </a:ext>
            </a:extLst>
          </p:cNvPr>
          <p:cNvPicPr>
            <a:picLocks noChangeAspect="1"/>
          </p:cNvPicPr>
          <p:nvPr/>
        </p:nvPicPr>
        <p:blipFill>
          <a:blip r:embed="rId6"/>
          <a:stretch>
            <a:fillRect/>
          </a:stretch>
        </p:blipFill>
        <p:spPr>
          <a:xfrm>
            <a:off x="47328" y="18593"/>
            <a:ext cx="3257072" cy="6858000"/>
          </a:xfrm>
          <a:prstGeom prst="rect">
            <a:avLst/>
          </a:prstGeom>
          <a:solidFill>
            <a:schemeClr val="bg1"/>
          </a:solidFill>
        </p:spPr>
      </p:pic>
      <p:sp>
        <p:nvSpPr>
          <p:cNvPr id="3" name="Rectangle 2">
            <a:extLst>
              <a:ext uri="{FF2B5EF4-FFF2-40B4-BE49-F238E27FC236}">
                <a16:creationId xmlns:a16="http://schemas.microsoft.com/office/drawing/2014/main" id="{C09B89D4-4198-A090-C25F-EDAA7674B57E}"/>
              </a:ext>
            </a:extLst>
          </p:cNvPr>
          <p:cNvSpPr/>
          <p:nvPr/>
        </p:nvSpPr>
        <p:spPr>
          <a:xfrm>
            <a:off x="47328" y="2924944"/>
            <a:ext cx="3257072" cy="57606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IT" dirty="0"/>
              <a:t>Not anymore valid</a:t>
            </a:r>
          </a:p>
        </p:txBody>
      </p:sp>
    </p:spTree>
    <p:extLst>
      <p:ext uri="{BB962C8B-B14F-4D97-AF65-F5344CB8AC3E}">
        <p14:creationId xmlns:p14="http://schemas.microsoft.com/office/powerpoint/2010/main" val="882378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43F26A1-E0DA-4299-A55A-20A2ED7D4435}"/>
              </a:ext>
            </a:extLst>
          </p:cNvPr>
          <p:cNvPicPr>
            <a:picLocks noChangeAspect="1"/>
          </p:cNvPicPr>
          <p:nvPr/>
        </p:nvPicPr>
        <p:blipFill rotWithShape="1">
          <a:blip r:embed="rId3"/>
          <a:srcRect l="21438" t="30751" r="9949" b="33627"/>
          <a:stretch/>
        </p:blipFill>
        <p:spPr>
          <a:xfrm>
            <a:off x="648073" y="877092"/>
            <a:ext cx="10848527" cy="3520237"/>
          </a:xfrm>
          <a:prstGeom prst="rect">
            <a:avLst/>
          </a:prstGeom>
          <a:ln>
            <a:noFill/>
            <a:headEnd type="none" w="med" len="med"/>
            <a:tailEnd type="arrow" w="med" len="med"/>
          </a:ln>
        </p:spPr>
      </p:pic>
      <p:sp>
        <p:nvSpPr>
          <p:cNvPr id="2" name="Title 1">
            <a:extLst>
              <a:ext uri="{FF2B5EF4-FFF2-40B4-BE49-F238E27FC236}">
                <a16:creationId xmlns:a16="http://schemas.microsoft.com/office/drawing/2014/main" id="{D6928B08-AEBC-4B0F-BAC8-7D4BADDA0B8C}"/>
              </a:ext>
            </a:extLst>
          </p:cNvPr>
          <p:cNvSpPr>
            <a:spLocks noGrp="1"/>
          </p:cNvSpPr>
          <p:nvPr>
            <p:ph type="title"/>
          </p:nvPr>
        </p:nvSpPr>
        <p:spPr>
          <a:xfrm>
            <a:off x="1885550" y="44100"/>
            <a:ext cx="8607832" cy="836712"/>
          </a:xfrm>
        </p:spPr>
        <p:txBody>
          <a:bodyPr>
            <a:normAutofit fontScale="90000"/>
          </a:bodyPr>
          <a:lstStyle/>
          <a:p>
            <a:r>
              <a:rPr lang="en-US" dirty="0"/>
              <a:t>Interleaved in-kind &amp; CERN deliverables </a:t>
            </a:r>
            <a:br>
              <a:rPr lang="en-US" dirty="0"/>
            </a:br>
            <a:r>
              <a:rPr lang="en-US" cap="none" dirty="0"/>
              <a:t>The example of the WP4 crab cavities</a:t>
            </a:r>
            <a:endParaRPr lang="en-GB" dirty="0"/>
          </a:p>
        </p:txBody>
      </p:sp>
      <p:sp>
        <p:nvSpPr>
          <p:cNvPr id="3" name="Footer Placeholder 2">
            <a:extLst>
              <a:ext uri="{FF2B5EF4-FFF2-40B4-BE49-F238E27FC236}">
                <a16:creationId xmlns:a16="http://schemas.microsoft.com/office/drawing/2014/main" id="{90985FE3-AA0C-42D8-B472-E694408BE2AF}"/>
              </a:ext>
            </a:extLst>
          </p:cNvPr>
          <p:cNvSpPr>
            <a:spLocks noGrp="1"/>
          </p:cNvSpPr>
          <p:nvPr>
            <p:ph type="ftr" sz="quarter" idx="11"/>
          </p:nvPr>
        </p:nvSpPr>
        <p:spPr/>
        <p:txBody>
          <a:bodyPr/>
          <a:lstStyle/>
          <a:p>
            <a:r>
              <a:rPr lang="it-IT" noProof="0"/>
              <a:t>Lessons from HL-LHC for future projects - B. Di Girolamo</a:t>
            </a:r>
            <a:endParaRPr lang="en-GB" noProof="0"/>
          </a:p>
        </p:txBody>
      </p:sp>
      <p:sp>
        <p:nvSpPr>
          <p:cNvPr id="4" name="Slide Number Placeholder 3">
            <a:extLst>
              <a:ext uri="{FF2B5EF4-FFF2-40B4-BE49-F238E27FC236}">
                <a16:creationId xmlns:a16="http://schemas.microsoft.com/office/drawing/2014/main" id="{F3A2931D-025C-4CE5-A826-5B4BD275AF0C}"/>
              </a:ext>
            </a:extLst>
          </p:cNvPr>
          <p:cNvSpPr>
            <a:spLocks noGrp="1"/>
          </p:cNvSpPr>
          <p:nvPr>
            <p:ph type="sldNum" sz="quarter" idx="12"/>
          </p:nvPr>
        </p:nvSpPr>
        <p:spPr>
          <a:xfrm>
            <a:off x="11582400" y="6356350"/>
            <a:ext cx="480000" cy="360000"/>
          </a:xfrm>
          <a:prstGeom prst="rect">
            <a:avLst/>
          </a:prstGeom>
        </p:spPr>
        <p:txBody>
          <a:bodyPr vert="horz" lIns="0" tIns="0" rIns="0" bIns="0" rtlCol="0" anchor="b"/>
          <a:lstStyle>
            <a:defPPr>
              <a:defRPr lang="en-US"/>
            </a:defPPr>
            <a:lvl1pPr marL="0" algn="r" defTabSz="914400" rtl="0" eaLnBrk="1" latinLnBrk="0" hangingPunct="1">
              <a:defRPr sz="12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DCA1C4-9514-7B4F-976F-D92F7E296653}" type="slidenum">
              <a:rPr lang="fr-FR" smtClean="0">
                <a:solidFill>
                  <a:srgbClr val="64BCD9"/>
                </a:solidFill>
              </a:rPr>
              <a:pPr/>
              <a:t>54</a:t>
            </a:fld>
            <a:endParaRPr lang="fr-FR"/>
          </a:p>
        </p:txBody>
      </p:sp>
      <p:pic>
        <p:nvPicPr>
          <p:cNvPr id="9" name="Picture 8">
            <a:extLst>
              <a:ext uri="{FF2B5EF4-FFF2-40B4-BE49-F238E27FC236}">
                <a16:creationId xmlns:a16="http://schemas.microsoft.com/office/drawing/2014/main" id="{D8B8809B-503B-42CD-BD5D-BDCEFC480B25}"/>
              </a:ext>
            </a:extLst>
          </p:cNvPr>
          <p:cNvPicPr>
            <a:picLocks noChangeAspect="1"/>
          </p:cNvPicPr>
          <p:nvPr/>
        </p:nvPicPr>
        <p:blipFill>
          <a:blip r:embed="rId4"/>
          <a:stretch>
            <a:fillRect/>
          </a:stretch>
        </p:blipFill>
        <p:spPr>
          <a:xfrm>
            <a:off x="710787" y="1609396"/>
            <a:ext cx="2124083" cy="1126681"/>
          </a:xfrm>
          <a:prstGeom prst="rect">
            <a:avLst/>
          </a:prstGeom>
        </p:spPr>
      </p:pic>
      <p:pic>
        <p:nvPicPr>
          <p:cNvPr id="10" name="Picture 9">
            <a:extLst>
              <a:ext uri="{FF2B5EF4-FFF2-40B4-BE49-F238E27FC236}">
                <a16:creationId xmlns:a16="http://schemas.microsoft.com/office/drawing/2014/main" id="{4E26332B-AF6C-4DE6-95C7-FAF13161F58E}"/>
              </a:ext>
            </a:extLst>
          </p:cNvPr>
          <p:cNvPicPr>
            <a:picLocks noChangeAspect="1"/>
          </p:cNvPicPr>
          <p:nvPr/>
        </p:nvPicPr>
        <p:blipFill>
          <a:blip r:embed="rId5"/>
          <a:stretch>
            <a:fillRect/>
          </a:stretch>
        </p:blipFill>
        <p:spPr>
          <a:xfrm>
            <a:off x="2954723" y="3424192"/>
            <a:ext cx="1531125" cy="826341"/>
          </a:xfrm>
          <a:prstGeom prst="rect">
            <a:avLst/>
          </a:prstGeom>
        </p:spPr>
      </p:pic>
      <p:pic>
        <p:nvPicPr>
          <p:cNvPr id="11" name="Picture 10">
            <a:extLst>
              <a:ext uri="{FF2B5EF4-FFF2-40B4-BE49-F238E27FC236}">
                <a16:creationId xmlns:a16="http://schemas.microsoft.com/office/drawing/2014/main" id="{179AF310-9F59-4AA7-AC4E-8BEB66D34C53}"/>
              </a:ext>
            </a:extLst>
          </p:cNvPr>
          <p:cNvPicPr>
            <a:picLocks noChangeAspect="1"/>
          </p:cNvPicPr>
          <p:nvPr/>
        </p:nvPicPr>
        <p:blipFill>
          <a:blip r:embed="rId6"/>
          <a:stretch>
            <a:fillRect/>
          </a:stretch>
        </p:blipFill>
        <p:spPr>
          <a:xfrm>
            <a:off x="6012569" y="1534381"/>
            <a:ext cx="1551675" cy="1111771"/>
          </a:xfrm>
          <a:prstGeom prst="rect">
            <a:avLst/>
          </a:prstGeom>
        </p:spPr>
      </p:pic>
      <p:pic>
        <p:nvPicPr>
          <p:cNvPr id="12" name="Picture 11">
            <a:extLst>
              <a:ext uri="{FF2B5EF4-FFF2-40B4-BE49-F238E27FC236}">
                <a16:creationId xmlns:a16="http://schemas.microsoft.com/office/drawing/2014/main" id="{9D28722E-FC60-4EF9-A7FF-A5C70C189DB5}"/>
              </a:ext>
            </a:extLst>
          </p:cNvPr>
          <p:cNvPicPr>
            <a:picLocks noChangeAspect="1"/>
          </p:cNvPicPr>
          <p:nvPr/>
        </p:nvPicPr>
        <p:blipFill>
          <a:blip r:embed="rId7"/>
          <a:stretch>
            <a:fillRect/>
          </a:stretch>
        </p:blipFill>
        <p:spPr>
          <a:xfrm>
            <a:off x="6959126" y="1222698"/>
            <a:ext cx="1422639" cy="769113"/>
          </a:xfrm>
          <a:prstGeom prst="rect">
            <a:avLst/>
          </a:prstGeom>
        </p:spPr>
      </p:pic>
      <p:pic>
        <p:nvPicPr>
          <p:cNvPr id="13" name="Picture 12">
            <a:extLst>
              <a:ext uri="{FF2B5EF4-FFF2-40B4-BE49-F238E27FC236}">
                <a16:creationId xmlns:a16="http://schemas.microsoft.com/office/drawing/2014/main" id="{9F1A0E28-8FF1-43DF-89D6-7A9AB2D1B268}"/>
              </a:ext>
            </a:extLst>
          </p:cNvPr>
          <p:cNvPicPr>
            <a:picLocks noChangeAspect="1"/>
          </p:cNvPicPr>
          <p:nvPr/>
        </p:nvPicPr>
        <p:blipFill rotWithShape="1">
          <a:blip r:embed="rId8"/>
          <a:srcRect l="27537" t="12653" r="26831" b="7492"/>
          <a:stretch/>
        </p:blipFill>
        <p:spPr>
          <a:xfrm>
            <a:off x="7929811" y="1938882"/>
            <a:ext cx="932195" cy="881943"/>
          </a:xfrm>
          <a:prstGeom prst="rect">
            <a:avLst/>
          </a:prstGeom>
        </p:spPr>
      </p:pic>
      <p:pic>
        <p:nvPicPr>
          <p:cNvPr id="14" name="Picture 13">
            <a:extLst>
              <a:ext uri="{FF2B5EF4-FFF2-40B4-BE49-F238E27FC236}">
                <a16:creationId xmlns:a16="http://schemas.microsoft.com/office/drawing/2014/main" id="{256518D0-E8B1-4BF5-B4EF-3141E98B0138}"/>
              </a:ext>
            </a:extLst>
          </p:cNvPr>
          <p:cNvPicPr>
            <a:picLocks noChangeAspect="1"/>
          </p:cNvPicPr>
          <p:nvPr/>
        </p:nvPicPr>
        <p:blipFill>
          <a:blip r:embed="rId9"/>
          <a:stretch>
            <a:fillRect/>
          </a:stretch>
        </p:blipFill>
        <p:spPr>
          <a:xfrm>
            <a:off x="8406090" y="3020942"/>
            <a:ext cx="989180" cy="572465"/>
          </a:xfrm>
          <a:prstGeom prst="rect">
            <a:avLst/>
          </a:prstGeom>
        </p:spPr>
      </p:pic>
      <p:cxnSp>
        <p:nvCxnSpPr>
          <p:cNvPr id="16" name="Straight Arrow Connector 15">
            <a:extLst>
              <a:ext uri="{FF2B5EF4-FFF2-40B4-BE49-F238E27FC236}">
                <a16:creationId xmlns:a16="http://schemas.microsoft.com/office/drawing/2014/main" id="{BEEEEFA4-F196-4FF8-8D92-E853087DCF55}"/>
              </a:ext>
            </a:extLst>
          </p:cNvPr>
          <p:cNvCxnSpPr>
            <a:cxnSpLocks/>
          </p:cNvCxnSpPr>
          <p:nvPr/>
        </p:nvCxnSpPr>
        <p:spPr>
          <a:xfrm flipH="1">
            <a:off x="4103433" y="3264271"/>
            <a:ext cx="4125156" cy="530692"/>
          </a:xfrm>
          <a:prstGeom prst="straightConnector1">
            <a:avLst/>
          </a:prstGeom>
          <a:ln>
            <a:solidFill>
              <a:srgbClr val="7030A0"/>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14C32F06-3801-4161-A413-05A7143BC170}"/>
              </a:ext>
            </a:extLst>
          </p:cNvPr>
          <p:cNvCxnSpPr>
            <a:cxnSpLocks/>
          </p:cNvCxnSpPr>
          <p:nvPr/>
        </p:nvCxnSpPr>
        <p:spPr>
          <a:xfrm flipH="1" flipV="1">
            <a:off x="2156957" y="2911762"/>
            <a:ext cx="1029163" cy="615079"/>
          </a:xfrm>
          <a:prstGeom prst="straightConnector1">
            <a:avLst/>
          </a:prstGeom>
          <a:ln>
            <a:solidFill>
              <a:srgbClr val="7030A0"/>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22D6E0DB-8A00-4351-A390-6475315F00F0}"/>
              </a:ext>
            </a:extLst>
          </p:cNvPr>
          <p:cNvCxnSpPr>
            <a:cxnSpLocks/>
          </p:cNvCxnSpPr>
          <p:nvPr/>
        </p:nvCxnSpPr>
        <p:spPr>
          <a:xfrm>
            <a:off x="2254297" y="2812567"/>
            <a:ext cx="5729071" cy="285304"/>
          </a:xfrm>
          <a:prstGeom prst="straightConnector1">
            <a:avLst/>
          </a:prstGeom>
          <a:ln>
            <a:solidFill>
              <a:srgbClr val="7030A0"/>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D182628E-51CD-42C1-9FC6-6FE9E29F5A8D}"/>
              </a:ext>
            </a:extLst>
          </p:cNvPr>
          <p:cNvCxnSpPr>
            <a:cxnSpLocks/>
          </p:cNvCxnSpPr>
          <p:nvPr/>
        </p:nvCxnSpPr>
        <p:spPr>
          <a:xfrm>
            <a:off x="2330429" y="2746325"/>
            <a:ext cx="5576803" cy="280715"/>
          </a:xfrm>
          <a:prstGeom prst="straightConnector1">
            <a:avLst/>
          </a:prstGeom>
          <a:ln>
            <a:solidFill>
              <a:srgbClr val="0070C0"/>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3A813FAD-B6D3-4B19-ACA5-DC08DB26E6A5}"/>
              </a:ext>
            </a:extLst>
          </p:cNvPr>
          <p:cNvSpPr txBox="1"/>
          <p:nvPr/>
        </p:nvSpPr>
        <p:spPr>
          <a:xfrm rot="177390">
            <a:off x="2983170" y="2632167"/>
            <a:ext cx="3143809" cy="261610"/>
          </a:xfrm>
          <a:prstGeom prst="rect">
            <a:avLst/>
          </a:prstGeom>
          <a:noFill/>
        </p:spPr>
        <p:txBody>
          <a:bodyPr wrap="none" rtlCol="0">
            <a:spAutoFit/>
          </a:bodyPr>
          <a:lstStyle/>
          <a:p>
            <a:pPr defTabSz="609570"/>
            <a:r>
              <a:rPr lang="en-GB" sz="1100" dirty="0">
                <a:latin typeface="Arial"/>
              </a:rPr>
              <a:t>Components (FPC, beam screen, RF lines, …) </a:t>
            </a:r>
          </a:p>
        </p:txBody>
      </p:sp>
      <p:cxnSp>
        <p:nvCxnSpPr>
          <p:cNvPr id="29" name="Straight Arrow Connector 28">
            <a:extLst>
              <a:ext uri="{FF2B5EF4-FFF2-40B4-BE49-F238E27FC236}">
                <a16:creationId xmlns:a16="http://schemas.microsoft.com/office/drawing/2014/main" id="{D818D6B8-F1C7-45D7-A19F-72C8F4ABA173}"/>
              </a:ext>
            </a:extLst>
          </p:cNvPr>
          <p:cNvCxnSpPr>
            <a:cxnSpLocks/>
          </p:cNvCxnSpPr>
          <p:nvPr/>
        </p:nvCxnSpPr>
        <p:spPr>
          <a:xfrm flipH="1" flipV="1">
            <a:off x="7677264" y="2696869"/>
            <a:ext cx="248643" cy="281947"/>
          </a:xfrm>
          <a:prstGeom prst="straightConnector1">
            <a:avLst/>
          </a:prstGeom>
          <a:ln>
            <a:solidFill>
              <a:srgbClr val="0070C0"/>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CF21B4A3-44A2-4A92-9977-98E264AB1F2E}"/>
              </a:ext>
            </a:extLst>
          </p:cNvPr>
          <p:cNvCxnSpPr>
            <a:cxnSpLocks/>
          </p:cNvCxnSpPr>
          <p:nvPr/>
        </p:nvCxnSpPr>
        <p:spPr>
          <a:xfrm>
            <a:off x="7735191" y="2659584"/>
            <a:ext cx="256407" cy="317139"/>
          </a:xfrm>
          <a:prstGeom prst="straightConnector1">
            <a:avLst/>
          </a:prstGeom>
          <a:ln>
            <a:solidFill>
              <a:srgbClr val="7030A0"/>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3D54CA51-AE84-4063-A97C-3A22BD3E4BF5}"/>
              </a:ext>
            </a:extLst>
          </p:cNvPr>
          <p:cNvCxnSpPr>
            <a:cxnSpLocks/>
          </p:cNvCxnSpPr>
          <p:nvPr/>
        </p:nvCxnSpPr>
        <p:spPr>
          <a:xfrm flipV="1">
            <a:off x="8124900" y="2685498"/>
            <a:ext cx="171803" cy="311636"/>
          </a:xfrm>
          <a:prstGeom prst="straightConnector1">
            <a:avLst/>
          </a:prstGeom>
          <a:ln>
            <a:solidFill>
              <a:srgbClr val="0070C0"/>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2A9CD2DC-A86C-45B5-BF7D-08AA3F6836D0}"/>
              </a:ext>
            </a:extLst>
          </p:cNvPr>
          <p:cNvCxnSpPr>
            <a:cxnSpLocks/>
          </p:cNvCxnSpPr>
          <p:nvPr/>
        </p:nvCxnSpPr>
        <p:spPr>
          <a:xfrm>
            <a:off x="7701576" y="1864950"/>
            <a:ext cx="304275" cy="208271"/>
          </a:xfrm>
          <a:prstGeom prst="straightConnector1">
            <a:avLst/>
          </a:prstGeom>
          <a:ln>
            <a:solidFill>
              <a:srgbClr val="7030A0"/>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993930AF-E77C-45BC-8C03-324FA5952169}"/>
              </a:ext>
            </a:extLst>
          </p:cNvPr>
          <p:cNvCxnSpPr>
            <a:cxnSpLocks/>
          </p:cNvCxnSpPr>
          <p:nvPr/>
        </p:nvCxnSpPr>
        <p:spPr>
          <a:xfrm flipV="1">
            <a:off x="8057163" y="2673982"/>
            <a:ext cx="171803" cy="311636"/>
          </a:xfrm>
          <a:prstGeom prst="straightConnector1">
            <a:avLst/>
          </a:prstGeom>
          <a:ln>
            <a:solidFill>
              <a:srgbClr val="7030A0"/>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59" name="TextBox 58">
            <a:extLst>
              <a:ext uri="{FF2B5EF4-FFF2-40B4-BE49-F238E27FC236}">
                <a16:creationId xmlns:a16="http://schemas.microsoft.com/office/drawing/2014/main" id="{BD604B7C-2CC4-4A97-9BC7-9817591329B7}"/>
              </a:ext>
            </a:extLst>
          </p:cNvPr>
          <p:cNvSpPr txBox="1"/>
          <p:nvPr/>
        </p:nvSpPr>
        <p:spPr>
          <a:xfrm rot="2843384">
            <a:off x="7247305" y="2652440"/>
            <a:ext cx="769763" cy="215444"/>
          </a:xfrm>
          <a:prstGeom prst="rect">
            <a:avLst/>
          </a:prstGeom>
          <a:noFill/>
        </p:spPr>
        <p:txBody>
          <a:bodyPr wrap="none" rtlCol="0">
            <a:spAutoFit/>
          </a:bodyPr>
          <a:lstStyle>
            <a:defPPr>
              <a:defRPr lang="fr-FR"/>
            </a:defPPr>
            <a:lvl1pPr>
              <a:defRPr sz="1100">
                <a:solidFill>
                  <a:srgbClr val="0070C0"/>
                </a:solidFill>
              </a:defRPr>
            </a:lvl1pPr>
          </a:lstStyle>
          <a:p>
            <a:pPr defTabSz="609570"/>
            <a:r>
              <a:rPr lang="en-GB" sz="800" dirty="0">
                <a:solidFill>
                  <a:schemeClr val="tx1"/>
                </a:solidFill>
                <a:latin typeface="Arial"/>
              </a:rPr>
              <a:t>Components</a:t>
            </a:r>
          </a:p>
        </p:txBody>
      </p:sp>
      <p:cxnSp>
        <p:nvCxnSpPr>
          <p:cNvPr id="37" name="Straight Arrow Connector 36">
            <a:extLst>
              <a:ext uri="{FF2B5EF4-FFF2-40B4-BE49-F238E27FC236}">
                <a16:creationId xmlns:a16="http://schemas.microsoft.com/office/drawing/2014/main" id="{ECA673FB-6951-4F94-B8DB-3899E3AC71A0}"/>
              </a:ext>
            </a:extLst>
          </p:cNvPr>
          <p:cNvCxnSpPr>
            <a:cxnSpLocks/>
          </p:cNvCxnSpPr>
          <p:nvPr/>
        </p:nvCxnSpPr>
        <p:spPr>
          <a:xfrm flipV="1">
            <a:off x="4103432" y="3179280"/>
            <a:ext cx="3803800" cy="508267"/>
          </a:xfrm>
          <a:prstGeom prst="straightConnector1">
            <a:avLst/>
          </a:prstGeom>
          <a:ln>
            <a:solidFill>
              <a:srgbClr val="7030A0"/>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graphicFrame>
            <p:nvGraphicFramePr>
              <p:cNvPr id="6" name="Table 62">
                <a:extLst>
                  <a:ext uri="{FF2B5EF4-FFF2-40B4-BE49-F238E27FC236}">
                    <a16:creationId xmlns:a16="http://schemas.microsoft.com/office/drawing/2014/main" id="{EB049154-CB1F-FE6C-B17E-A88FD14D5B1D}"/>
                  </a:ext>
                </a:extLst>
              </p:cNvPr>
              <p:cNvGraphicFramePr>
                <a:graphicFrameLocks noGrp="1"/>
              </p:cNvGraphicFramePr>
              <p:nvPr/>
            </p:nvGraphicFramePr>
            <p:xfrm>
              <a:off x="221729" y="4215956"/>
              <a:ext cx="11884796" cy="2266331"/>
            </p:xfrm>
            <a:graphic>
              <a:graphicData uri="http://schemas.openxmlformats.org/drawingml/2006/table">
                <a:tbl>
                  <a:tblPr firstRow="1" bandRow="1">
                    <a:tableStyleId>{5C22544A-7EE6-4342-B048-85BDC9FD1C3A}</a:tableStyleId>
                  </a:tblPr>
                  <a:tblGrid>
                    <a:gridCol w="4361247">
                      <a:extLst>
                        <a:ext uri="{9D8B030D-6E8A-4147-A177-3AD203B41FA5}">
                          <a16:colId xmlns:a16="http://schemas.microsoft.com/office/drawing/2014/main" val="1672360135"/>
                        </a:ext>
                      </a:extLst>
                    </a:gridCol>
                    <a:gridCol w="3971153">
                      <a:extLst>
                        <a:ext uri="{9D8B030D-6E8A-4147-A177-3AD203B41FA5}">
                          <a16:colId xmlns:a16="http://schemas.microsoft.com/office/drawing/2014/main" val="1724669814"/>
                        </a:ext>
                      </a:extLst>
                    </a:gridCol>
                    <a:gridCol w="3552396">
                      <a:extLst>
                        <a:ext uri="{9D8B030D-6E8A-4147-A177-3AD203B41FA5}">
                          <a16:colId xmlns:a16="http://schemas.microsoft.com/office/drawing/2014/main" val="3416062292"/>
                        </a:ext>
                      </a:extLst>
                    </a:gridCol>
                  </a:tblGrid>
                  <a:tr h="320040">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1500" dirty="0">
                              <a:solidFill>
                                <a:prstClr val="black"/>
                              </a:solidFill>
                              <a:latin typeface="+mn-lt"/>
                            </a:rPr>
                            <a:t>5 DQW cryomodules (Europe)</a:t>
                          </a:r>
                        </a:p>
                      </a:txBody>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1500" dirty="0">
                              <a:solidFill>
                                <a:prstClr val="black"/>
                              </a:solidFill>
                              <a:latin typeface="+mn-lt"/>
                            </a:rPr>
                            <a:t>5 RFD cryomodules (North America)</a:t>
                          </a:r>
                        </a:p>
                      </a:txBody>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1500" dirty="0">
                              <a:solidFill>
                                <a:prstClr val="black"/>
                              </a:solidFill>
                              <a:latin typeface="+mn-lt"/>
                            </a:rPr>
                            <a:t>20 RF Systems (Asia, CERN)</a:t>
                          </a:r>
                        </a:p>
                      </a:txBody>
                      <a:tcPr/>
                    </a:tc>
                    <a:extLst>
                      <a:ext uri="{0D108BD9-81ED-4DB2-BD59-A6C34878D82A}">
                        <a16:rowId xmlns:a16="http://schemas.microsoft.com/office/drawing/2014/main" val="3110605090"/>
                      </a:ext>
                    </a:extLst>
                  </a:tr>
                  <a:tr h="1946291">
                    <a:tc>
                      <a:txBody>
                        <a:bodyPr/>
                        <a:lstStyle/>
                        <a:p>
                          <a:pPr marL="285750" lvl="0" indent="-285750" defTabSz="609585">
                            <a:buFont typeface="Arial" panose="020B0604020202020204" pitchFamily="34" charset="0"/>
                            <a:buChar char="•"/>
                          </a:pPr>
                          <a:r>
                            <a:rPr lang="en-GB" sz="1500" dirty="0">
                              <a:solidFill>
                                <a:prstClr val="black"/>
                              </a:solidFill>
                              <a:latin typeface="+mn-lt"/>
                            </a:rPr>
                            <a:t>Cavities + processing + helium vessels by Research Instruments (</a:t>
                          </a:r>
                          <a:r>
                            <a:rPr lang="en-GB" sz="1500" b="1" dirty="0">
                              <a:solidFill>
                                <a:prstClr val="black"/>
                              </a:solidFill>
                              <a:latin typeface="+mn-lt"/>
                            </a:rPr>
                            <a:t>DE</a:t>
                          </a:r>
                          <a:r>
                            <a:rPr lang="en-GB" sz="1500" dirty="0">
                              <a:solidFill>
                                <a:prstClr val="black"/>
                              </a:solidFill>
                              <a:latin typeface="+mn-lt"/>
                            </a:rPr>
                            <a:t>) &amp; </a:t>
                          </a:r>
                          <a:r>
                            <a:rPr lang="en-GB" sz="1500" b="1" dirty="0">
                              <a:solidFill>
                                <a:prstClr val="black"/>
                              </a:solidFill>
                              <a:latin typeface="+mn-lt"/>
                            </a:rPr>
                            <a:t>CERN</a:t>
                          </a:r>
                          <a:endParaRPr lang="en-GB" sz="1500" dirty="0">
                            <a:solidFill>
                              <a:prstClr val="black"/>
                            </a:solidFill>
                            <a:latin typeface="+mn-lt"/>
                          </a:endParaRPr>
                        </a:p>
                        <a:p>
                          <a:pPr marL="285750" lvl="0" indent="-285750" defTabSz="609585">
                            <a:buFont typeface="Arial" panose="020B0604020202020204" pitchFamily="34" charset="0"/>
                            <a:buChar char="•"/>
                          </a:pPr>
                          <a:r>
                            <a:rPr lang="en-GB" sz="1500" dirty="0">
                              <a:solidFill>
                                <a:prstClr val="black"/>
                              </a:solidFill>
                              <a:latin typeface="+mn-lt"/>
                            </a:rPr>
                            <a:t>Cold magnetic shields by </a:t>
                          </a:r>
                          <a:r>
                            <a:rPr lang="en-GB" sz="1500" b="1" dirty="0">
                              <a:solidFill>
                                <a:prstClr val="black"/>
                              </a:solidFill>
                              <a:latin typeface="+mn-lt"/>
                            </a:rPr>
                            <a:t>UK </a:t>
                          </a:r>
                        </a:p>
                        <a:p>
                          <a:pPr marL="285750" lvl="0" indent="-285750" defTabSz="609585">
                            <a:buFont typeface="Arial" panose="020B0604020202020204" pitchFamily="34" charset="0"/>
                            <a:buChar char="•"/>
                          </a:pPr>
                          <a:r>
                            <a:rPr lang="en-GB" sz="1500" dirty="0">
                              <a:solidFill>
                                <a:prstClr val="black"/>
                              </a:solidFill>
                              <a:latin typeface="+mn-lt"/>
                            </a:rPr>
                            <a:t>HOM couplers + antennas by</a:t>
                          </a:r>
                          <a:r>
                            <a:rPr lang="en-GB" sz="1500" b="1" dirty="0">
                              <a:solidFill>
                                <a:prstClr val="black"/>
                              </a:solidFill>
                              <a:latin typeface="+mn-lt"/>
                            </a:rPr>
                            <a:t> CERN</a:t>
                          </a:r>
                        </a:p>
                        <a:p>
                          <a:pPr marL="285750" lvl="0" indent="-285750" defTabSz="609585">
                            <a:buFont typeface="Arial" panose="020B0604020202020204" pitchFamily="34" charset="0"/>
                            <a:buChar char="•"/>
                          </a:pPr>
                          <a:r>
                            <a:rPr lang="en-GB" sz="1500" dirty="0">
                              <a:solidFill>
                                <a:prstClr val="black"/>
                              </a:solidFill>
                              <a:latin typeface="+mn-lt"/>
                            </a:rPr>
                            <a:t>4 CM by </a:t>
                          </a:r>
                          <a:r>
                            <a:rPr lang="en-GB" sz="1500" b="1" dirty="0">
                              <a:solidFill>
                                <a:prstClr val="black"/>
                              </a:solidFill>
                              <a:latin typeface="+mn-lt"/>
                            </a:rPr>
                            <a:t>UK</a:t>
                          </a:r>
                          <a:r>
                            <a:rPr lang="en-GB" sz="1500" dirty="0">
                              <a:solidFill>
                                <a:prstClr val="black"/>
                              </a:solidFill>
                              <a:latin typeface="+mn-lt"/>
                            </a:rPr>
                            <a:t> (STFC) &amp; 1 CM at </a:t>
                          </a:r>
                          <a:r>
                            <a:rPr lang="en-GB" sz="1500" b="1" dirty="0">
                              <a:solidFill>
                                <a:prstClr val="black"/>
                              </a:solidFill>
                              <a:latin typeface="+mn-lt"/>
                            </a:rPr>
                            <a:t>CERN</a:t>
                          </a:r>
                          <a:r>
                            <a:rPr lang="en-GB" sz="1500" dirty="0">
                              <a:solidFill>
                                <a:prstClr val="black"/>
                              </a:solidFill>
                              <a:latin typeface="+mn-lt"/>
                            </a:rPr>
                            <a:t> with some components from </a:t>
                          </a:r>
                          <a:r>
                            <a:rPr lang="en-GB" sz="1500" b="1" dirty="0">
                              <a:solidFill>
                                <a:prstClr val="black"/>
                              </a:solidFill>
                              <a:latin typeface="+mn-lt"/>
                            </a:rPr>
                            <a:t>CERN</a:t>
                          </a:r>
                          <a:endParaRPr lang="en-GB" sz="1500" dirty="0">
                            <a:solidFill>
                              <a:prstClr val="black"/>
                            </a:solidFill>
                            <a:latin typeface="+mn-lt"/>
                          </a:endParaRPr>
                        </a:p>
                        <a:p>
                          <a:pPr marL="285750" lvl="0" indent="-285750" defTabSz="609585">
                            <a:buFont typeface="Arial" panose="020B0604020202020204" pitchFamily="34" charset="0"/>
                            <a:buChar char="•"/>
                          </a:pPr>
                          <a:r>
                            <a:rPr lang="en-GB" sz="1500" dirty="0">
                              <a:solidFill>
                                <a:prstClr val="black"/>
                              </a:solidFill>
                              <a:latin typeface="+mn-lt"/>
                            </a:rPr>
                            <a:t>All cavities &amp; CM cold validation tests at </a:t>
                          </a:r>
                          <a:r>
                            <a:rPr lang="en-GB" sz="1500" b="1" dirty="0">
                              <a:solidFill>
                                <a:prstClr val="black"/>
                              </a:solidFill>
                              <a:latin typeface="+mn-lt"/>
                            </a:rPr>
                            <a:t>CERN </a:t>
                          </a:r>
                          <a:r>
                            <a:rPr lang="en-GB" sz="1500" dirty="0">
                              <a:solidFill>
                                <a:prstClr val="black"/>
                              </a:solidFill>
                              <a:latin typeface="+mn-lt"/>
                            </a:rPr>
                            <a:t>(and a back up at Uppsala-Sweden)</a:t>
                          </a:r>
                        </a:p>
                      </a:txBody>
                      <a:tcPr/>
                    </a:tc>
                    <a:tc>
                      <a:txBody>
                        <a:bodyPr/>
                        <a:lstStyle/>
                        <a:p>
                          <a:pPr marL="285750" lvl="0" indent="-285750" defTabSz="609585">
                            <a:buFont typeface="Arial" panose="020B0604020202020204" pitchFamily="34" charset="0"/>
                            <a:buChar char="•"/>
                          </a:pPr>
                          <a:r>
                            <a:rPr lang="en-GB" sz="1500" dirty="0">
                              <a:solidFill>
                                <a:prstClr val="black"/>
                              </a:solidFill>
                              <a:latin typeface="+mn-lt"/>
                            </a:rPr>
                            <a:t>Bare cavities by </a:t>
                          </a:r>
                          <a:r>
                            <a:rPr lang="en-GB" sz="1500" dirty="0" err="1">
                              <a:solidFill>
                                <a:prstClr val="black"/>
                              </a:solidFill>
                              <a:latin typeface="+mn-lt"/>
                            </a:rPr>
                            <a:t>Zanon</a:t>
                          </a:r>
                          <a:r>
                            <a:rPr lang="en-GB" sz="1500" dirty="0">
                              <a:solidFill>
                                <a:prstClr val="black"/>
                              </a:solidFill>
                              <a:latin typeface="+mn-lt"/>
                            </a:rPr>
                            <a:t> (</a:t>
                          </a:r>
                          <a:r>
                            <a:rPr lang="en-GB" sz="1500" b="1" dirty="0">
                              <a:solidFill>
                                <a:prstClr val="black"/>
                              </a:solidFill>
                              <a:latin typeface="+mn-lt"/>
                            </a:rPr>
                            <a:t>IT</a:t>
                          </a:r>
                          <a:r>
                            <a:rPr lang="en-GB" sz="1500" dirty="0">
                              <a:solidFill>
                                <a:prstClr val="black"/>
                              </a:solidFill>
                              <a:latin typeface="+mn-lt"/>
                            </a:rPr>
                            <a:t>) under </a:t>
                          </a:r>
                          <a:r>
                            <a:rPr lang="en-GB" sz="1500" b="1" dirty="0">
                              <a:solidFill>
                                <a:prstClr val="black"/>
                              </a:solidFill>
                              <a:latin typeface="+mn-lt"/>
                            </a:rPr>
                            <a:t>US-AUP</a:t>
                          </a:r>
                          <a:endParaRPr lang="en-GB" sz="1500" dirty="0">
                            <a:solidFill>
                              <a:prstClr val="black"/>
                            </a:solidFill>
                            <a:latin typeface="+mn-lt"/>
                          </a:endParaRPr>
                        </a:p>
                        <a:p>
                          <a:pPr marL="285750" lvl="0" indent="-285750" defTabSz="609585">
                            <a:buFont typeface="Arial" panose="020B0604020202020204" pitchFamily="34" charset="0"/>
                            <a:buChar char="•"/>
                          </a:pPr>
                          <a:r>
                            <a:rPr lang="en-GB" sz="1500" dirty="0">
                              <a:solidFill>
                                <a:prstClr val="black"/>
                              </a:solidFill>
                              <a:latin typeface="+mn-lt"/>
                            </a:rPr>
                            <a:t>Processing + cold magnetic shield + helium vessel + HOM couplers + antennas + cold tests by </a:t>
                          </a:r>
                          <a:r>
                            <a:rPr lang="en-GB" sz="1500" b="1" dirty="0">
                              <a:solidFill>
                                <a:prstClr val="black"/>
                              </a:solidFill>
                              <a:latin typeface="+mn-lt"/>
                            </a:rPr>
                            <a:t>US-AUP/CERN</a:t>
                          </a:r>
                        </a:p>
                        <a:p>
                          <a:pPr marL="285750" lvl="0" indent="-285750" defTabSz="609585">
                            <a:buFont typeface="Arial" panose="020B0604020202020204" pitchFamily="34" charset="0"/>
                            <a:buChar char="•"/>
                          </a:pPr>
                          <a:r>
                            <a:rPr lang="en-GB" sz="1500" dirty="0">
                              <a:solidFill>
                                <a:prstClr val="black"/>
                              </a:solidFill>
                              <a:latin typeface="+mn-lt"/>
                            </a:rPr>
                            <a:t>5 CM by </a:t>
                          </a:r>
                          <a:r>
                            <a:rPr lang="en-GB" sz="1500" b="1" dirty="0">
                              <a:solidFill>
                                <a:prstClr val="black"/>
                              </a:solidFill>
                              <a:latin typeface="+mn-lt"/>
                            </a:rPr>
                            <a:t>TRIUMF-Canada</a:t>
                          </a:r>
                          <a:r>
                            <a:rPr lang="en-GB" sz="1500" dirty="0">
                              <a:solidFill>
                                <a:prstClr val="black"/>
                              </a:solidFill>
                              <a:latin typeface="+mn-lt"/>
                            </a:rPr>
                            <a:t> with some components by </a:t>
                          </a:r>
                          <a:r>
                            <a:rPr lang="en-GB" sz="1500" b="1" dirty="0">
                              <a:solidFill>
                                <a:prstClr val="black"/>
                              </a:solidFill>
                              <a:latin typeface="+mn-lt"/>
                            </a:rPr>
                            <a:t>CERN</a:t>
                          </a:r>
                          <a:endParaRPr lang="en-GB" sz="1500" dirty="0">
                            <a:solidFill>
                              <a:prstClr val="black"/>
                            </a:solidFill>
                            <a:latin typeface="+mn-lt"/>
                          </a:endParaRPr>
                        </a:p>
                        <a:p>
                          <a:pPr marL="285750" lvl="0" indent="-285750" defTabSz="609585">
                            <a:buFont typeface="Arial" panose="020B0604020202020204" pitchFamily="34" charset="0"/>
                            <a:buChar char="•"/>
                          </a:pPr>
                          <a:r>
                            <a:rPr lang="en-GB" sz="1500" dirty="0">
                              <a:solidFill>
                                <a:prstClr val="black"/>
                              </a:solidFill>
                              <a:latin typeface="+mn-lt"/>
                            </a:rPr>
                            <a:t>CM cold validation tests at </a:t>
                          </a:r>
                          <a:r>
                            <a:rPr lang="en-GB" sz="1500" b="1" dirty="0">
                              <a:solidFill>
                                <a:prstClr val="black"/>
                              </a:solidFill>
                              <a:latin typeface="+mn-lt"/>
                            </a:rPr>
                            <a:t>CERN</a:t>
                          </a:r>
                        </a:p>
                      </a:txBody>
                      <a:tcPr/>
                    </a:tc>
                    <a:tc>
                      <a:txBody>
                        <a:bodyPr/>
                        <a:lstStyle/>
                        <a:p>
                          <a:pPr marL="285750" lvl="0" indent="-285750" defTabSz="609585">
                            <a:buFont typeface="Arial" panose="020B0604020202020204" pitchFamily="34" charset="0"/>
                            <a:buChar char="•"/>
                          </a:pPr>
                          <a:r>
                            <a:rPr lang="en-GB" sz="1500" kern="1200" dirty="0">
                              <a:solidFill>
                                <a:prstClr val="black"/>
                              </a:solidFill>
                              <a:latin typeface="+mn-lt"/>
                              <a:ea typeface="+mn-ea"/>
                              <a:cs typeface="+mn-cs"/>
                            </a:rPr>
                            <a:t>High power amplifiers (IOT) </a:t>
                          </a:r>
                          <a:r>
                            <a:rPr lang="en-GB" sz="1500" b="1" kern="1200" dirty="0">
                              <a:solidFill>
                                <a:prstClr val="black"/>
                              </a:solidFill>
                              <a:latin typeface="+mn-lt"/>
                              <a:ea typeface="+mn-ea"/>
                              <a:cs typeface="+mn-cs"/>
                            </a:rPr>
                            <a:t>CERN, financed KEK</a:t>
                          </a:r>
                        </a:p>
                        <a:p>
                          <a:pPr marL="285750" lvl="0" indent="-285750" defTabSz="609585">
                            <a:buFont typeface="Arial" panose="020B0604020202020204" pitchFamily="34" charset="0"/>
                            <a:buChar char="•"/>
                          </a:pPr>
                          <a:r>
                            <a:rPr lang="en-GB" sz="1500" kern="1200" dirty="0">
                              <a:solidFill>
                                <a:prstClr val="black"/>
                              </a:solidFill>
                              <a:latin typeface="+mn-lt"/>
                              <a:ea typeface="+mn-ea"/>
                              <a:cs typeface="+mn-cs"/>
                            </a:rPr>
                            <a:t>High power RF lines, circulators, loads by </a:t>
                          </a:r>
                          <a:r>
                            <a:rPr lang="en-GB" sz="1500" b="1" kern="1200" dirty="0">
                              <a:solidFill>
                                <a:prstClr val="black"/>
                              </a:solidFill>
                              <a:latin typeface="+mn-lt"/>
                              <a:ea typeface="+mn-ea"/>
                              <a:cs typeface="+mn-cs"/>
                            </a:rPr>
                            <a:t>CERN, financed KEK</a:t>
                          </a:r>
                        </a:p>
                        <a:p>
                          <a:pPr marL="285750" lvl="0" indent="-285750" defTabSz="609585">
                            <a:buFont typeface="Arial" panose="020B0604020202020204" pitchFamily="34" charset="0"/>
                            <a:buChar char="•"/>
                          </a:pPr>
                          <a14:m>
                            <m:oMath xmlns:m="http://schemas.openxmlformats.org/officeDocument/2006/math">
                              <m:r>
                                <a:rPr lang="en-US" sz="1500" b="0" i="1" kern="1200" smtClean="0">
                                  <a:solidFill>
                                    <a:prstClr val="black"/>
                                  </a:solidFill>
                                  <a:latin typeface="Cambria Math" panose="02040503050406030204" pitchFamily="18" charset="0"/>
                                  <a:ea typeface="+mn-ea"/>
                                  <a:cs typeface="+mn-cs"/>
                                </a:rPr>
                                <m:t>𝜇</m:t>
                              </m:r>
                            </m:oMath>
                          </a14:m>
                          <a:r>
                            <a:rPr lang="en-GB" sz="1500" kern="1200" dirty="0">
                              <a:solidFill>
                                <a:prstClr val="black"/>
                              </a:solidFill>
                              <a:latin typeface="+mn-lt"/>
                              <a:ea typeface="+mn-ea"/>
                              <a:cs typeface="+mn-cs"/>
                            </a:rPr>
                            <a:t>TCA platform for LLRF by CERN</a:t>
                          </a:r>
                        </a:p>
                        <a:p>
                          <a:endParaRPr lang="en-GB" sz="1900" dirty="0"/>
                        </a:p>
                      </a:txBody>
                      <a:tcPr/>
                    </a:tc>
                    <a:extLst>
                      <a:ext uri="{0D108BD9-81ED-4DB2-BD59-A6C34878D82A}">
                        <a16:rowId xmlns:a16="http://schemas.microsoft.com/office/drawing/2014/main" val="2852767515"/>
                      </a:ext>
                    </a:extLst>
                  </a:tr>
                </a:tbl>
              </a:graphicData>
            </a:graphic>
          </p:graphicFrame>
        </mc:Choice>
        <mc:Fallback xmlns="">
          <p:graphicFrame>
            <p:nvGraphicFramePr>
              <p:cNvPr id="6" name="Table 62">
                <a:extLst>
                  <a:ext uri="{FF2B5EF4-FFF2-40B4-BE49-F238E27FC236}">
                    <a16:creationId xmlns:a16="http://schemas.microsoft.com/office/drawing/2014/main" id="{EB049154-CB1F-FE6C-B17E-A88FD14D5B1D}"/>
                  </a:ext>
                </a:extLst>
              </p:cNvPr>
              <p:cNvGraphicFramePr>
                <a:graphicFrameLocks noGrp="1"/>
              </p:cNvGraphicFramePr>
              <p:nvPr>
                <p:extLst>
                  <p:ext uri="{D42A27DB-BD31-4B8C-83A1-F6EECF244321}">
                    <p14:modId xmlns:p14="http://schemas.microsoft.com/office/powerpoint/2010/main" val="1923445933"/>
                  </p:ext>
                </p:extLst>
              </p:nvPr>
            </p:nvGraphicFramePr>
            <p:xfrm>
              <a:off x="221729" y="4215956"/>
              <a:ext cx="11884796" cy="2266331"/>
            </p:xfrm>
            <a:graphic>
              <a:graphicData uri="http://schemas.openxmlformats.org/drawingml/2006/table">
                <a:tbl>
                  <a:tblPr firstRow="1" bandRow="1">
                    <a:tableStyleId>{5C22544A-7EE6-4342-B048-85BDC9FD1C3A}</a:tableStyleId>
                  </a:tblPr>
                  <a:tblGrid>
                    <a:gridCol w="4361247">
                      <a:extLst>
                        <a:ext uri="{9D8B030D-6E8A-4147-A177-3AD203B41FA5}">
                          <a16:colId xmlns:a16="http://schemas.microsoft.com/office/drawing/2014/main" val="1672360135"/>
                        </a:ext>
                      </a:extLst>
                    </a:gridCol>
                    <a:gridCol w="3971153">
                      <a:extLst>
                        <a:ext uri="{9D8B030D-6E8A-4147-A177-3AD203B41FA5}">
                          <a16:colId xmlns:a16="http://schemas.microsoft.com/office/drawing/2014/main" val="1724669814"/>
                        </a:ext>
                      </a:extLst>
                    </a:gridCol>
                    <a:gridCol w="3552396">
                      <a:extLst>
                        <a:ext uri="{9D8B030D-6E8A-4147-A177-3AD203B41FA5}">
                          <a16:colId xmlns:a16="http://schemas.microsoft.com/office/drawing/2014/main" val="3416062292"/>
                        </a:ext>
                      </a:extLst>
                    </a:gridCol>
                  </a:tblGrid>
                  <a:tr h="320040">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1500" dirty="0">
                              <a:solidFill>
                                <a:prstClr val="black"/>
                              </a:solidFill>
                              <a:latin typeface="+mn-lt"/>
                            </a:rPr>
                            <a:t>5 DQW cryomodules (Europe)</a:t>
                          </a:r>
                        </a:p>
                      </a:txBody>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1500" dirty="0">
                              <a:solidFill>
                                <a:prstClr val="black"/>
                              </a:solidFill>
                              <a:latin typeface="+mn-lt"/>
                            </a:rPr>
                            <a:t>5 RFD cryomodules (North America)</a:t>
                          </a:r>
                        </a:p>
                      </a:txBody>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1500" dirty="0">
                              <a:solidFill>
                                <a:prstClr val="black"/>
                              </a:solidFill>
                              <a:latin typeface="+mn-lt"/>
                            </a:rPr>
                            <a:t>20 RF Systems (Asia, CERN)</a:t>
                          </a:r>
                        </a:p>
                      </a:txBody>
                      <a:tcPr/>
                    </a:tc>
                    <a:extLst>
                      <a:ext uri="{0D108BD9-81ED-4DB2-BD59-A6C34878D82A}">
                        <a16:rowId xmlns:a16="http://schemas.microsoft.com/office/drawing/2014/main" val="3110605090"/>
                      </a:ext>
                    </a:extLst>
                  </a:tr>
                  <a:tr h="1946291">
                    <a:tc>
                      <a:txBody>
                        <a:bodyPr/>
                        <a:lstStyle/>
                        <a:p>
                          <a:pPr marL="285750" lvl="0" indent="-285750" defTabSz="609585">
                            <a:buFont typeface="Arial" panose="020B0604020202020204" pitchFamily="34" charset="0"/>
                            <a:buChar char="•"/>
                          </a:pPr>
                          <a:r>
                            <a:rPr lang="en-GB" sz="1500" dirty="0">
                              <a:solidFill>
                                <a:prstClr val="black"/>
                              </a:solidFill>
                              <a:latin typeface="+mn-lt"/>
                            </a:rPr>
                            <a:t>Cavities + processing + helium vessels by Research Instruments (</a:t>
                          </a:r>
                          <a:r>
                            <a:rPr lang="en-GB" sz="1500" b="1" dirty="0">
                              <a:solidFill>
                                <a:prstClr val="black"/>
                              </a:solidFill>
                              <a:latin typeface="+mn-lt"/>
                            </a:rPr>
                            <a:t>DE</a:t>
                          </a:r>
                          <a:r>
                            <a:rPr lang="en-GB" sz="1500" dirty="0">
                              <a:solidFill>
                                <a:prstClr val="black"/>
                              </a:solidFill>
                              <a:latin typeface="+mn-lt"/>
                            </a:rPr>
                            <a:t>) &amp; </a:t>
                          </a:r>
                          <a:r>
                            <a:rPr lang="en-GB" sz="1500" b="1" dirty="0">
                              <a:solidFill>
                                <a:prstClr val="black"/>
                              </a:solidFill>
                              <a:latin typeface="+mn-lt"/>
                            </a:rPr>
                            <a:t>CERN</a:t>
                          </a:r>
                          <a:endParaRPr lang="en-GB" sz="1500" dirty="0">
                            <a:solidFill>
                              <a:prstClr val="black"/>
                            </a:solidFill>
                            <a:latin typeface="+mn-lt"/>
                          </a:endParaRPr>
                        </a:p>
                        <a:p>
                          <a:pPr marL="285750" lvl="0" indent="-285750" defTabSz="609585">
                            <a:buFont typeface="Arial" panose="020B0604020202020204" pitchFamily="34" charset="0"/>
                            <a:buChar char="•"/>
                          </a:pPr>
                          <a:r>
                            <a:rPr lang="en-GB" sz="1500" dirty="0">
                              <a:solidFill>
                                <a:prstClr val="black"/>
                              </a:solidFill>
                              <a:latin typeface="+mn-lt"/>
                            </a:rPr>
                            <a:t>Cold magnetic shields by </a:t>
                          </a:r>
                          <a:r>
                            <a:rPr lang="en-GB" sz="1500" b="1" dirty="0">
                              <a:solidFill>
                                <a:prstClr val="black"/>
                              </a:solidFill>
                              <a:latin typeface="+mn-lt"/>
                            </a:rPr>
                            <a:t>UK </a:t>
                          </a:r>
                        </a:p>
                        <a:p>
                          <a:pPr marL="285750" lvl="0" indent="-285750" defTabSz="609585">
                            <a:buFont typeface="Arial" panose="020B0604020202020204" pitchFamily="34" charset="0"/>
                            <a:buChar char="•"/>
                          </a:pPr>
                          <a:r>
                            <a:rPr lang="en-GB" sz="1500" dirty="0">
                              <a:solidFill>
                                <a:prstClr val="black"/>
                              </a:solidFill>
                              <a:latin typeface="+mn-lt"/>
                            </a:rPr>
                            <a:t>HOM couplers + antennas by</a:t>
                          </a:r>
                          <a:r>
                            <a:rPr lang="en-GB" sz="1500" b="1" dirty="0">
                              <a:solidFill>
                                <a:prstClr val="black"/>
                              </a:solidFill>
                              <a:latin typeface="+mn-lt"/>
                            </a:rPr>
                            <a:t> CERN</a:t>
                          </a:r>
                        </a:p>
                        <a:p>
                          <a:pPr marL="285750" lvl="0" indent="-285750" defTabSz="609585">
                            <a:buFont typeface="Arial" panose="020B0604020202020204" pitchFamily="34" charset="0"/>
                            <a:buChar char="•"/>
                          </a:pPr>
                          <a:r>
                            <a:rPr lang="en-GB" sz="1500" dirty="0">
                              <a:solidFill>
                                <a:prstClr val="black"/>
                              </a:solidFill>
                              <a:latin typeface="+mn-lt"/>
                            </a:rPr>
                            <a:t>4 CM by </a:t>
                          </a:r>
                          <a:r>
                            <a:rPr lang="en-GB" sz="1500" b="1" dirty="0">
                              <a:solidFill>
                                <a:prstClr val="black"/>
                              </a:solidFill>
                              <a:latin typeface="+mn-lt"/>
                            </a:rPr>
                            <a:t>UK</a:t>
                          </a:r>
                          <a:r>
                            <a:rPr lang="en-GB" sz="1500" dirty="0">
                              <a:solidFill>
                                <a:prstClr val="black"/>
                              </a:solidFill>
                              <a:latin typeface="+mn-lt"/>
                            </a:rPr>
                            <a:t> (STFC) &amp; 1 CM at </a:t>
                          </a:r>
                          <a:r>
                            <a:rPr lang="en-GB" sz="1500" b="1" dirty="0">
                              <a:solidFill>
                                <a:prstClr val="black"/>
                              </a:solidFill>
                              <a:latin typeface="+mn-lt"/>
                            </a:rPr>
                            <a:t>CERN</a:t>
                          </a:r>
                          <a:r>
                            <a:rPr lang="en-GB" sz="1500" dirty="0">
                              <a:solidFill>
                                <a:prstClr val="black"/>
                              </a:solidFill>
                              <a:latin typeface="+mn-lt"/>
                            </a:rPr>
                            <a:t> with some components from </a:t>
                          </a:r>
                          <a:r>
                            <a:rPr lang="en-GB" sz="1500" b="1" dirty="0">
                              <a:solidFill>
                                <a:prstClr val="black"/>
                              </a:solidFill>
                              <a:latin typeface="+mn-lt"/>
                            </a:rPr>
                            <a:t>CERN</a:t>
                          </a:r>
                          <a:endParaRPr lang="en-GB" sz="1500" dirty="0">
                            <a:solidFill>
                              <a:prstClr val="black"/>
                            </a:solidFill>
                            <a:latin typeface="+mn-lt"/>
                          </a:endParaRPr>
                        </a:p>
                        <a:p>
                          <a:pPr marL="285750" lvl="0" indent="-285750" defTabSz="609585">
                            <a:buFont typeface="Arial" panose="020B0604020202020204" pitchFamily="34" charset="0"/>
                            <a:buChar char="•"/>
                          </a:pPr>
                          <a:r>
                            <a:rPr lang="en-GB" sz="1500" dirty="0">
                              <a:solidFill>
                                <a:prstClr val="black"/>
                              </a:solidFill>
                              <a:latin typeface="+mn-lt"/>
                            </a:rPr>
                            <a:t>All cavities &amp; CM cold validation tests at </a:t>
                          </a:r>
                          <a:r>
                            <a:rPr lang="en-GB" sz="1500" b="1" dirty="0">
                              <a:solidFill>
                                <a:prstClr val="black"/>
                              </a:solidFill>
                              <a:latin typeface="+mn-lt"/>
                            </a:rPr>
                            <a:t>CERN </a:t>
                          </a:r>
                          <a:r>
                            <a:rPr lang="en-GB" sz="1500" dirty="0">
                              <a:solidFill>
                                <a:prstClr val="black"/>
                              </a:solidFill>
                              <a:latin typeface="+mn-lt"/>
                            </a:rPr>
                            <a:t>(and a back up at Uppsala-Sweden)</a:t>
                          </a:r>
                        </a:p>
                      </a:txBody>
                      <a:tcPr/>
                    </a:tc>
                    <a:tc>
                      <a:txBody>
                        <a:bodyPr/>
                        <a:lstStyle/>
                        <a:p>
                          <a:pPr marL="285750" lvl="0" indent="-285750" defTabSz="609585">
                            <a:buFont typeface="Arial" panose="020B0604020202020204" pitchFamily="34" charset="0"/>
                            <a:buChar char="•"/>
                          </a:pPr>
                          <a:r>
                            <a:rPr lang="en-GB" sz="1500" dirty="0">
                              <a:solidFill>
                                <a:prstClr val="black"/>
                              </a:solidFill>
                              <a:latin typeface="+mn-lt"/>
                            </a:rPr>
                            <a:t>Bare cavities by </a:t>
                          </a:r>
                          <a:r>
                            <a:rPr lang="en-GB" sz="1500" dirty="0" err="1">
                              <a:solidFill>
                                <a:prstClr val="black"/>
                              </a:solidFill>
                              <a:latin typeface="+mn-lt"/>
                            </a:rPr>
                            <a:t>Zanon</a:t>
                          </a:r>
                          <a:r>
                            <a:rPr lang="en-GB" sz="1500" dirty="0">
                              <a:solidFill>
                                <a:prstClr val="black"/>
                              </a:solidFill>
                              <a:latin typeface="+mn-lt"/>
                            </a:rPr>
                            <a:t> (</a:t>
                          </a:r>
                          <a:r>
                            <a:rPr lang="en-GB" sz="1500" b="1" dirty="0">
                              <a:solidFill>
                                <a:prstClr val="black"/>
                              </a:solidFill>
                              <a:latin typeface="+mn-lt"/>
                            </a:rPr>
                            <a:t>IT</a:t>
                          </a:r>
                          <a:r>
                            <a:rPr lang="en-GB" sz="1500" dirty="0">
                              <a:solidFill>
                                <a:prstClr val="black"/>
                              </a:solidFill>
                              <a:latin typeface="+mn-lt"/>
                            </a:rPr>
                            <a:t>) under </a:t>
                          </a:r>
                          <a:r>
                            <a:rPr lang="en-GB" sz="1500" b="1" dirty="0">
                              <a:solidFill>
                                <a:prstClr val="black"/>
                              </a:solidFill>
                              <a:latin typeface="+mn-lt"/>
                            </a:rPr>
                            <a:t>US-AUP</a:t>
                          </a:r>
                          <a:endParaRPr lang="en-GB" sz="1500" dirty="0">
                            <a:solidFill>
                              <a:prstClr val="black"/>
                            </a:solidFill>
                            <a:latin typeface="+mn-lt"/>
                          </a:endParaRPr>
                        </a:p>
                        <a:p>
                          <a:pPr marL="285750" lvl="0" indent="-285750" defTabSz="609585">
                            <a:buFont typeface="Arial" panose="020B0604020202020204" pitchFamily="34" charset="0"/>
                            <a:buChar char="•"/>
                          </a:pPr>
                          <a:r>
                            <a:rPr lang="en-GB" sz="1500" dirty="0">
                              <a:solidFill>
                                <a:prstClr val="black"/>
                              </a:solidFill>
                              <a:latin typeface="+mn-lt"/>
                            </a:rPr>
                            <a:t>Processing + cold magnetic shield + helium vessel + HOM couplers + antennas + cold tests by </a:t>
                          </a:r>
                          <a:r>
                            <a:rPr lang="en-GB" sz="1500" b="1" dirty="0">
                              <a:solidFill>
                                <a:prstClr val="black"/>
                              </a:solidFill>
                              <a:latin typeface="+mn-lt"/>
                            </a:rPr>
                            <a:t>US-AUP/CERN</a:t>
                          </a:r>
                        </a:p>
                        <a:p>
                          <a:pPr marL="285750" lvl="0" indent="-285750" defTabSz="609585">
                            <a:buFont typeface="Arial" panose="020B0604020202020204" pitchFamily="34" charset="0"/>
                            <a:buChar char="•"/>
                          </a:pPr>
                          <a:r>
                            <a:rPr lang="en-GB" sz="1500" dirty="0">
                              <a:solidFill>
                                <a:prstClr val="black"/>
                              </a:solidFill>
                              <a:latin typeface="+mn-lt"/>
                            </a:rPr>
                            <a:t>5 CM by </a:t>
                          </a:r>
                          <a:r>
                            <a:rPr lang="en-GB" sz="1500" b="1" dirty="0">
                              <a:solidFill>
                                <a:prstClr val="black"/>
                              </a:solidFill>
                              <a:latin typeface="+mn-lt"/>
                            </a:rPr>
                            <a:t>TRIUMF-Canada</a:t>
                          </a:r>
                          <a:r>
                            <a:rPr lang="en-GB" sz="1500" dirty="0">
                              <a:solidFill>
                                <a:prstClr val="black"/>
                              </a:solidFill>
                              <a:latin typeface="+mn-lt"/>
                            </a:rPr>
                            <a:t> with some components by </a:t>
                          </a:r>
                          <a:r>
                            <a:rPr lang="en-GB" sz="1500" b="1" dirty="0">
                              <a:solidFill>
                                <a:prstClr val="black"/>
                              </a:solidFill>
                              <a:latin typeface="+mn-lt"/>
                            </a:rPr>
                            <a:t>CERN</a:t>
                          </a:r>
                          <a:endParaRPr lang="en-GB" sz="1500" dirty="0">
                            <a:solidFill>
                              <a:prstClr val="black"/>
                            </a:solidFill>
                            <a:latin typeface="+mn-lt"/>
                          </a:endParaRPr>
                        </a:p>
                        <a:p>
                          <a:pPr marL="285750" lvl="0" indent="-285750" defTabSz="609585">
                            <a:buFont typeface="Arial" panose="020B0604020202020204" pitchFamily="34" charset="0"/>
                            <a:buChar char="•"/>
                          </a:pPr>
                          <a:r>
                            <a:rPr lang="en-GB" sz="1500" dirty="0">
                              <a:solidFill>
                                <a:prstClr val="black"/>
                              </a:solidFill>
                              <a:latin typeface="+mn-lt"/>
                            </a:rPr>
                            <a:t>CM cold validation tests at </a:t>
                          </a:r>
                          <a:r>
                            <a:rPr lang="en-GB" sz="1500" b="1" dirty="0">
                              <a:solidFill>
                                <a:prstClr val="black"/>
                              </a:solidFill>
                              <a:latin typeface="+mn-lt"/>
                            </a:rPr>
                            <a:t>CERN</a:t>
                          </a:r>
                        </a:p>
                      </a:txBody>
                      <a:tcPr/>
                    </a:tc>
                    <a:tc>
                      <a:txBody>
                        <a:bodyPr/>
                        <a:lstStyle/>
                        <a:p>
                          <a:endParaRPr lang="en-US"/>
                        </a:p>
                      </a:txBody>
                      <a:tcPr>
                        <a:blipFill>
                          <a:blip r:embed="rId10"/>
                          <a:stretch>
                            <a:fillRect l="-234648" t="-17188" r="-858" b="-2188"/>
                          </a:stretch>
                        </a:blipFill>
                      </a:tcPr>
                    </a:tc>
                    <a:extLst>
                      <a:ext uri="{0D108BD9-81ED-4DB2-BD59-A6C34878D82A}">
                        <a16:rowId xmlns:a16="http://schemas.microsoft.com/office/drawing/2014/main" val="2852767515"/>
                      </a:ext>
                    </a:extLst>
                  </a:tr>
                </a:tbl>
              </a:graphicData>
            </a:graphic>
          </p:graphicFrame>
        </mc:Fallback>
      </mc:AlternateContent>
      <p:pic>
        <p:nvPicPr>
          <p:cNvPr id="7" name="Picture 6">
            <a:extLst>
              <a:ext uri="{FF2B5EF4-FFF2-40B4-BE49-F238E27FC236}">
                <a16:creationId xmlns:a16="http://schemas.microsoft.com/office/drawing/2014/main" id="{CD57EBF9-24BE-266F-3AB8-009BE06C9FD3}"/>
              </a:ext>
            </a:extLst>
          </p:cNvPr>
          <p:cNvPicPr>
            <a:picLocks noChangeAspect="1"/>
          </p:cNvPicPr>
          <p:nvPr/>
        </p:nvPicPr>
        <p:blipFill>
          <a:blip r:embed="rId11"/>
          <a:stretch/>
        </p:blipFill>
        <p:spPr bwMode="auto">
          <a:xfrm>
            <a:off x="2711624" y="6510057"/>
            <a:ext cx="396788" cy="226300"/>
          </a:xfrm>
          <a:prstGeom prst="rect">
            <a:avLst/>
          </a:prstGeom>
        </p:spPr>
      </p:pic>
      <p:pic>
        <p:nvPicPr>
          <p:cNvPr id="17" name="Picture 16">
            <a:extLst>
              <a:ext uri="{FF2B5EF4-FFF2-40B4-BE49-F238E27FC236}">
                <a16:creationId xmlns:a16="http://schemas.microsoft.com/office/drawing/2014/main" id="{B5534DCA-FCF5-13CA-16FE-AFEC1793BE6D}"/>
              </a:ext>
            </a:extLst>
          </p:cNvPr>
          <p:cNvPicPr>
            <a:picLocks noChangeAspect="1"/>
          </p:cNvPicPr>
          <p:nvPr/>
        </p:nvPicPr>
        <p:blipFill>
          <a:blip r:embed="rId12"/>
          <a:stretch/>
        </p:blipFill>
        <p:spPr bwMode="auto">
          <a:xfrm>
            <a:off x="6178668" y="6513454"/>
            <a:ext cx="399617" cy="225123"/>
          </a:xfrm>
          <a:prstGeom prst="rect">
            <a:avLst/>
          </a:prstGeom>
        </p:spPr>
      </p:pic>
      <p:pic>
        <p:nvPicPr>
          <p:cNvPr id="18" name="Picture 17">
            <a:extLst>
              <a:ext uri="{FF2B5EF4-FFF2-40B4-BE49-F238E27FC236}">
                <a16:creationId xmlns:a16="http://schemas.microsoft.com/office/drawing/2014/main" id="{2BFF5030-18A8-BA62-F74D-14434EF4F759}"/>
              </a:ext>
            </a:extLst>
          </p:cNvPr>
          <p:cNvPicPr>
            <a:picLocks noChangeAspect="1"/>
          </p:cNvPicPr>
          <p:nvPr/>
        </p:nvPicPr>
        <p:blipFill>
          <a:blip r:embed="rId13"/>
          <a:stretch/>
        </p:blipFill>
        <p:spPr bwMode="auto">
          <a:xfrm>
            <a:off x="9225553" y="2202370"/>
            <a:ext cx="394335" cy="371475"/>
          </a:xfrm>
          <a:prstGeom prst="rect">
            <a:avLst/>
          </a:prstGeom>
        </p:spPr>
      </p:pic>
      <p:pic>
        <p:nvPicPr>
          <p:cNvPr id="21" name="Picture 20">
            <a:extLst>
              <a:ext uri="{FF2B5EF4-FFF2-40B4-BE49-F238E27FC236}">
                <a16:creationId xmlns:a16="http://schemas.microsoft.com/office/drawing/2014/main" id="{7411079E-F3F7-6379-C194-03C9C020BE78}"/>
              </a:ext>
            </a:extLst>
          </p:cNvPr>
          <p:cNvPicPr>
            <a:picLocks noChangeAspect="1"/>
          </p:cNvPicPr>
          <p:nvPr/>
        </p:nvPicPr>
        <p:blipFill>
          <a:blip r:embed="rId13"/>
          <a:stretch/>
        </p:blipFill>
        <p:spPr bwMode="auto">
          <a:xfrm>
            <a:off x="6717187" y="6513454"/>
            <a:ext cx="241939" cy="227914"/>
          </a:xfrm>
          <a:prstGeom prst="rect">
            <a:avLst/>
          </a:prstGeom>
        </p:spPr>
      </p:pic>
      <p:pic>
        <p:nvPicPr>
          <p:cNvPr id="23" name="Picture 22">
            <a:extLst>
              <a:ext uri="{FF2B5EF4-FFF2-40B4-BE49-F238E27FC236}">
                <a16:creationId xmlns:a16="http://schemas.microsoft.com/office/drawing/2014/main" id="{8FB5921E-1381-FFD9-990A-0B7218B2BD55}"/>
              </a:ext>
            </a:extLst>
          </p:cNvPr>
          <p:cNvPicPr>
            <a:picLocks noChangeAspect="1"/>
          </p:cNvPicPr>
          <p:nvPr/>
        </p:nvPicPr>
        <p:blipFill>
          <a:blip r:embed="rId13"/>
          <a:stretch/>
        </p:blipFill>
        <p:spPr bwMode="auto">
          <a:xfrm>
            <a:off x="3266765" y="6510057"/>
            <a:ext cx="240226" cy="226300"/>
          </a:xfrm>
          <a:prstGeom prst="rect">
            <a:avLst/>
          </a:prstGeom>
        </p:spPr>
      </p:pic>
      <p:pic>
        <p:nvPicPr>
          <p:cNvPr id="26" name="Picture 25">
            <a:extLst>
              <a:ext uri="{FF2B5EF4-FFF2-40B4-BE49-F238E27FC236}">
                <a16:creationId xmlns:a16="http://schemas.microsoft.com/office/drawing/2014/main" id="{46093D95-04FE-86BA-86F9-E9ECB9D4D138}"/>
              </a:ext>
            </a:extLst>
          </p:cNvPr>
          <p:cNvPicPr>
            <a:picLocks noChangeAspect="1"/>
          </p:cNvPicPr>
          <p:nvPr/>
        </p:nvPicPr>
        <p:blipFill>
          <a:blip r:embed="rId14"/>
          <a:stretch/>
        </p:blipFill>
        <p:spPr bwMode="auto">
          <a:xfrm>
            <a:off x="5556521" y="6516107"/>
            <a:ext cx="396787" cy="225123"/>
          </a:xfrm>
          <a:prstGeom prst="rect">
            <a:avLst/>
          </a:prstGeom>
        </p:spPr>
      </p:pic>
      <p:pic>
        <p:nvPicPr>
          <p:cNvPr id="28" name="Picture 27">
            <a:extLst>
              <a:ext uri="{FF2B5EF4-FFF2-40B4-BE49-F238E27FC236}">
                <a16:creationId xmlns:a16="http://schemas.microsoft.com/office/drawing/2014/main" id="{A5AF0BD8-4541-88CD-4C35-E5B31936B1ED}"/>
              </a:ext>
            </a:extLst>
          </p:cNvPr>
          <p:cNvPicPr>
            <a:picLocks noChangeAspect="1"/>
          </p:cNvPicPr>
          <p:nvPr/>
        </p:nvPicPr>
        <p:blipFill>
          <a:blip r:embed="rId13"/>
          <a:stretch/>
        </p:blipFill>
        <p:spPr bwMode="auto">
          <a:xfrm>
            <a:off x="11324177" y="6107934"/>
            <a:ext cx="243127" cy="229033"/>
          </a:xfrm>
          <a:prstGeom prst="rect">
            <a:avLst/>
          </a:prstGeom>
        </p:spPr>
      </p:pic>
      <p:pic>
        <p:nvPicPr>
          <p:cNvPr id="31" name="Picture 30">
            <a:extLst>
              <a:ext uri="{FF2B5EF4-FFF2-40B4-BE49-F238E27FC236}">
                <a16:creationId xmlns:a16="http://schemas.microsoft.com/office/drawing/2014/main" id="{486017E5-A17F-7ABD-E238-3708B6CEFFFF}"/>
              </a:ext>
            </a:extLst>
          </p:cNvPr>
          <p:cNvPicPr>
            <a:picLocks noChangeAspect="1"/>
          </p:cNvPicPr>
          <p:nvPr/>
        </p:nvPicPr>
        <p:blipFill>
          <a:blip r:embed="rId15"/>
          <a:stretch>
            <a:fillRect/>
          </a:stretch>
        </p:blipFill>
        <p:spPr>
          <a:xfrm flipH="1">
            <a:off x="10493382" y="6093296"/>
            <a:ext cx="400868" cy="259653"/>
          </a:xfrm>
          <a:prstGeom prst="rect">
            <a:avLst/>
          </a:prstGeom>
          <a:ln>
            <a:solidFill>
              <a:schemeClr val="tx1"/>
            </a:solidFill>
          </a:ln>
        </p:spPr>
      </p:pic>
      <p:sp>
        <p:nvSpPr>
          <p:cNvPr id="5" name="TextBox 4">
            <a:extLst>
              <a:ext uri="{FF2B5EF4-FFF2-40B4-BE49-F238E27FC236}">
                <a16:creationId xmlns:a16="http://schemas.microsoft.com/office/drawing/2014/main" id="{80E43513-8886-5320-F9BB-0705A3FD29A8}"/>
              </a:ext>
            </a:extLst>
          </p:cNvPr>
          <p:cNvSpPr txBox="1"/>
          <p:nvPr/>
        </p:nvSpPr>
        <p:spPr>
          <a:xfrm>
            <a:off x="8395908" y="882312"/>
            <a:ext cx="3761073" cy="646331"/>
          </a:xfrm>
          <a:prstGeom prst="rect">
            <a:avLst/>
          </a:prstGeom>
          <a:solidFill>
            <a:schemeClr val="bg1"/>
          </a:solidFill>
        </p:spPr>
        <p:txBody>
          <a:bodyPr wrap="square" rtlCol="0">
            <a:spAutoFit/>
          </a:bodyPr>
          <a:lstStyle/>
          <a:p>
            <a:r>
              <a:rPr lang="en-GB" dirty="0">
                <a:latin typeface="Calibri" panose="020F0502020204030204" pitchFamily="34" charset="0"/>
                <a:cs typeface="Calibri" panose="020F0502020204030204" pitchFamily="34" charset="0"/>
              </a:rPr>
              <a:t>Multiplication of schedule risk from one collaborating partner to the next</a:t>
            </a:r>
          </a:p>
        </p:txBody>
      </p:sp>
      <p:pic>
        <p:nvPicPr>
          <p:cNvPr id="8" name="Picture 7">
            <a:extLst>
              <a:ext uri="{FF2B5EF4-FFF2-40B4-BE49-F238E27FC236}">
                <a16:creationId xmlns:a16="http://schemas.microsoft.com/office/drawing/2014/main" id="{0AEBBD04-58D6-F0E5-B370-88C9A8B5608F}"/>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3666806" y="6510057"/>
            <a:ext cx="410969" cy="259265"/>
          </a:xfrm>
          <a:prstGeom prst="rect">
            <a:avLst/>
          </a:prstGeom>
        </p:spPr>
      </p:pic>
      <p:sp>
        <p:nvSpPr>
          <p:cNvPr id="20" name="TextBox 19">
            <a:extLst>
              <a:ext uri="{FF2B5EF4-FFF2-40B4-BE49-F238E27FC236}">
                <a16:creationId xmlns:a16="http://schemas.microsoft.com/office/drawing/2014/main" id="{0B54E642-BAB4-0582-C45D-0947F90BDBCD}"/>
              </a:ext>
            </a:extLst>
          </p:cNvPr>
          <p:cNvSpPr txBox="1"/>
          <p:nvPr/>
        </p:nvSpPr>
        <p:spPr>
          <a:xfrm>
            <a:off x="3483235" y="6438541"/>
            <a:ext cx="787395" cy="369332"/>
          </a:xfrm>
          <a:prstGeom prst="rect">
            <a:avLst/>
          </a:prstGeom>
          <a:noFill/>
        </p:spPr>
        <p:txBody>
          <a:bodyPr wrap="none" rtlCol="0">
            <a:spAutoFit/>
          </a:bodyPr>
          <a:lstStyle/>
          <a:p>
            <a:r>
              <a:rPr lang="en-IT" dirty="0"/>
              <a:t>(       )</a:t>
            </a:r>
          </a:p>
        </p:txBody>
      </p:sp>
    </p:spTree>
    <p:extLst>
      <p:ext uri="{BB962C8B-B14F-4D97-AF65-F5344CB8AC3E}">
        <p14:creationId xmlns:p14="http://schemas.microsoft.com/office/powerpoint/2010/main" val="18363844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Core value and In-Kind value</a:t>
            </a:r>
            <a:endParaRPr lang="en-GB" dirty="0"/>
          </a:p>
        </p:txBody>
      </p:sp>
      <p:sp>
        <p:nvSpPr>
          <p:cNvPr id="5" name="Oval 4"/>
          <p:cNvSpPr/>
          <p:nvPr/>
        </p:nvSpPr>
        <p:spPr>
          <a:xfrm>
            <a:off x="1199456" y="1796819"/>
            <a:ext cx="3552395" cy="3420824"/>
          </a:xfrm>
          <a:prstGeom prst="ellipse">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CORE VALUE</a:t>
            </a:r>
          </a:p>
          <a:p>
            <a:pPr algn="ctr"/>
            <a:r>
              <a:rPr lang="en-US" sz="2400" dirty="0"/>
              <a:t>=</a:t>
            </a:r>
          </a:p>
          <a:p>
            <a:pPr algn="ctr"/>
            <a:r>
              <a:rPr lang="en-US" sz="2400" dirty="0"/>
              <a:t>Equivalent cost for CERN to execute the full extent of the scope</a:t>
            </a:r>
            <a:endParaRPr lang="en-GB" sz="2400" dirty="0"/>
          </a:p>
        </p:txBody>
      </p:sp>
      <p:sp>
        <p:nvSpPr>
          <p:cNvPr id="6" name="Oval 5"/>
          <p:cNvSpPr/>
          <p:nvPr/>
        </p:nvSpPr>
        <p:spPr>
          <a:xfrm>
            <a:off x="6923141" y="1796819"/>
            <a:ext cx="3552395" cy="3420824"/>
          </a:xfrm>
          <a:prstGeom prst="ellipse">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CORE VALUE</a:t>
            </a:r>
          </a:p>
          <a:p>
            <a:pPr algn="ctr"/>
            <a:r>
              <a:rPr lang="en-US" sz="2400" dirty="0"/>
              <a:t>=</a:t>
            </a:r>
          </a:p>
          <a:p>
            <a:pPr algn="ctr"/>
            <a:r>
              <a:rPr lang="en-US" sz="2400" dirty="0"/>
              <a:t>Equivalent cost for CERN to execute the full extent of the scope</a:t>
            </a:r>
            <a:endParaRPr lang="en-GB" sz="2400" dirty="0"/>
          </a:p>
        </p:txBody>
      </p:sp>
      <p:sp>
        <p:nvSpPr>
          <p:cNvPr id="7" name="Equal 6"/>
          <p:cNvSpPr/>
          <p:nvPr/>
        </p:nvSpPr>
        <p:spPr>
          <a:xfrm>
            <a:off x="5309314" y="2852936"/>
            <a:ext cx="1056117" cy="960107"/>
          </a:xfrm>
          <a:prstGeom prst="mathEqual">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solidFill>
                <a:schemeClr val="tx1"/>
              </a:solidFill>
            </a:endParaRPr>
          </a:p>
        </p:txBody>
      </p:sp>
      <p:sp>
        <p:nvSpPr>
          <p:cNvPr id="8" name="Pie 7"/>
          <p:cNvSpPr/>
          <p:nvPr/>
        </p:nvSpPr>
        <p:spPr>
          <a:xfrm>
            <a:off x="6904809" y="1736559"/>
            <a:ext cx="3589060" cy="3541344"/>
          </a:xfrm>
          <a:prstGeom prst="pie">
            <a:avLst>
              <a:gd name="adj1" fmla="val 7262083"/>
              <a:gd name="adj2" fmla="val 16200000"/>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US" sz="2400" dirty="0">
                <a:solidFill>
                  <a:schemeClr val="bg1"/>
                </a:solidFill>
              </a:rPr>
              <a:t>CERN</a:t>
            </a:r>
          </a:p>
          <a:p>
            <a:r>
              <a:rPr lang="en-US" sz="2400" dirty="0">
                <a:solidFill>
                  <a:schemeClr val="bg1"/>
                </a:solidFill>
              </a:rPr>
              <a:t>-funded </a:t>
            </a:r>
          </a:p>
          <a:p>
            <a:r>
              <a:rPr lang="en-US" sz="2400" dirty="0">
                <a:solidFill>
                  <a:schemeClr val="bg1"/>
                </a:solidFill>
              </a:rPr>
              <a:t>part</a:t>
            </a:r>
            <a:endParaRPr lang="en-GB" sz="2400" dirty="0">
              <a:solidFill>
                <a:schemeClr val="bg1"/>
              </a:solidFill>
            </a:endParaRPr>
          </a:p>
        </p:txBody>
      </p:sp>
      <p:grpSp>
        <p:nvGrpSpPr>
          <p:cNvPr id="13" name="Group 12"/>
          <p:cNvGrpSpPr/>
          <p:nvPr/>
        </p:nvGrpSpPr>
        <p:grpSpPr>
          <a:xfrm>
            <a:off x="6886477" y="1736559"/>
            <a:ext cx="3589060" cy="3541344"/>
            <a:chOff x="5164857" y="1302419"/>
            <a:chExt cx="2691795" cy="2656008"/>
          </a:xfrm>
        </p:grpSpPr>
        <p:sp>
          <p:nvSpPr>
            <p:cNvPr id="10" name="Pie 9"/>
            <p:cNvSpPr/>
            <p:nvPr/>
          </p:nvSpPr>
          <p:spPr>
            <a:xfrm rot="12855320">
              <a:off x="5164857" y="1302419"/>
              <a:ext cx="2691795" cy="2656008"/>
            </a:xfrm>
            <a:prstGeom prst="pie">
              <a:avLst>
                <a:gd name="adj1" fmla="val 3417281"/>
                <a:gd name="adj2" fmla="val 15929422"/>
              </a:avLst>
            </a:prstGeom>
          </p:spPr>
          <p:style>
            <a:lnRef idx="1">
              <a:schemeClr val="accent1"/>
            </a:lnRef>
            <a:fillRef idx="3">
              <a:schemeClr val="accent1"/>
            </a:fillRef>
            <a:effectRef idx="2">
              <a:schemeClr val="accent1"/>
            </a:effectRef>
            <a:fontRef idx="minor">
              <a:schemeClr val="lt1"/>
            </a:fontRef>
          </p:style>
          <p:txBody>
            <a:bodyPr rtlCol="0" anchor="ctr"/>
            <a:lstStyle/>
            <a:p>
              <a:endParaRPr lang="en-GB" sz="2400" dirty="0">
                <a:solidFill>
                  <a:schemeClr val="tx1"/>
                </a:solidFill>
              </a:endParaRPr>
            </a:p>
          </p:txBody>
        </p:sp>
        <p:sp>
          <p:nvSpPr>
            <p:cNvPr id="11" name="TextBox 10"/>
            <p:cNvSpPr txBox="1"/>
            <p:nvPr/>
          </p:nvSpPr>
          <p:spPr>
            <a:xfrm>
              <a:off x="6660232" y="2420085"/>
              <a:ext cx="1079547" cy="900247"/>
            </a:xfrm>
            <a:prstGeom prst="rect">
              <a:avLst/>
            </a:prstGeom>
            <a:noFill/>
          </p:spPr>
          <p:txBody>
            <a:bodyPr wrap="square" rtlCol="0">
              <a:spAutoFit/>
            </a:bodyPr>
            <a:lstStyle/>
            <a:p>
              <a:r>
                <a:rPr lang="en-US" sz="2400" dirty="0"/>
                <a:t>IN-KIND CORE VALUE</a:t>
              </a:r>
              <a:endParaRPr lang="en-GB" sz="2400" dirty="0"/>
            </a:p>
          </p:txBody>
        </p:sp>
      </p:grpSp>
      <p:sp>
        <p:nvSpPr>
          <p:cNvPr id="12" name="TextBox 11"/>
          <p:cNvSpPr txBox="1"/>
          <p:nvPr/>
        </p:nvSpPr>
        <p:spPr>
          <a:xfrm>
            <a:off x="7929251" y="5353731"/>
            <a:ext cx="3719288" cy="1077218"/>
          </a:xfrm>
          <a:prstGeom prst="rect">
            <a:avLst/>
          </a:prstGeom>
          <a:noFill/>
        </p:spPr>
        <p:txBody>
          <a:bodyPr wrap="none" rtlCol="0">
            <a:spAutoFit/>
          </a:bodyPr>
          <a:lstStyle/>
          <a:p>
            <a:r>
              <a:rPr lang="en-US" sz="1600" dirty="0">
                <a:solidFill>
                  <a:srgbClr val="FF0000"/>
                </a:solidFill>
              </a:rPr>
              <a:t>*Proportion for illustration purpose only</a:t>
            </a:r>
          </a:p>
          <a:p>
            <a:r>
              <a:rPr lang="en-US" sz="1600" u="sng" dirty="0">
                <a:solidFill>
                  <a:srgbClr val="FF0000"/>
                </a:solidFill>
              </a:rPr>
              <a:t>General rule</a:t>
            </a:r>
          </a:p>
          <a:p>
            <a:r>
              <a:rPr lang="en-US" sz="1600" dirty="0">
                <a:solidFill>
                  <a:srgbClr val="FF0000"/>
                </a:solidFill>
              </a:rPr>
              <a:t>CERN/Member States = 50/50</a:t>
            </a:r>
          </a:p>
          <a:p>
            <a:r>
              <a:rPr lang="en-US" sz="1600" dirty="0">
                <a:solidFill>
                  <a:srgbClr val="FF0000"/>
                </a:solidFill>
              </a:rPr>
              <a:t>CERN/Non-Member States = 0/100</a:t>
            </a:r>
            <a:endParaRPr lang="en-GB" sz="1600" dirty="0">
              <a:solidFill>
                <a:srgbClr val="FF0000"/>
              </a:solidFill>
            </a:endParaRPr>
          </a:p>
        </p:txBody>
      </p:sp>
      <p:sp>
        <p:nvSpPr>
          <p:cNvPr id="9" name="TextBox 8">
            <a:extLst>
              <a:ext uri="{FF2B5EF4-FFF2-40B4-BE49-F238E27FC236}">
                <a16:creationId xmlns:a16="http://schemas.microsoft.com/office/drawing/2014/main" id="{BCF27228-E8A9-4F23-8B0B-012D4C488B1F}"/>
              </a:ext>
            </a:extLst>
          </p:cNvPr>
          <p:cNvSpPr txBox="1"/>
          <p:nvPr/>
        </p:nvSpPr>
        <p:spPr>
          <a:xfrm>
            <a:off x="4560740" y="1152431"/>
            <a:ext cx="2553263" cy="369332"/>
          </a:xfrm>
          <a:prstGeom prst="rect">
            <a:avLst/>
          </a:prstGeom>
          <a:noFill/>
        </p:spPr>
        <p:txBody>
          <a:bodyPr wrap="none" rtlCol="0">
            <a:spAutoFit/>
          </a:bodyPr>
          <a:lstStyle/>
          <a:p>
            <a:pPr algn="l"/>
            <a:r>
              <a:rPr lang="en-US" dirty="0">
                <a:latin typeface="Calibri" panose="020F0502020204030204" pitchFamily="34" charset="0"/>
                <a:cs typeface="Calibri" panose="020F0502020204030204" pitchFamily="34" charset="0"/>
              </a:rPr>
              <a:t>This defines in-kind value</a:t>
            </a:r>
            <a:endParaRPr lang="en-GB" dirty="0">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FE06E1F5-D06F-4F95-B916-2F6CCC412039}"/>
              </a:ext>
            </a:extLst>
          </p:cNvPr>
          <p:cNvSpPr txBox="1"/>
          <p:nvPr/>
        </p:nvSpPr>
        <p:spPr>
          <a:xfrm>
            <a:off x="4241232" y="5167720"/>
            <a:ext cx="3719288" cy="923330"/>
          </a:xfrm>
          <a:prstGeom prst="rect">
            <a:avLst/>
          </a:prstGeom>
          <a:noFill/>
        </p:spPr>
        <p:txBody>
          <a:bodyPr wrap="square" rtlCol="0">
            <a:spAutoFit/>
          </a:bodyPr>
          <a:lstStyle/>
          <a:p>
            <a:pPr algn="l"/>
            <a:r>
              <a:rPr lang="en-US" dirty="0">
                <a:latin typeface="Calibri" panose="020F0502020204030204" pitchFamily="34" charset="0"/>
                <a:cs typeface="Calibri" panose="020F0502020204030204" pitchFamily="34" charset="0"/>
              </a:rPr>
              <a:t>In-kind core value is what remains from the core value estimate, when we subtract what CERN funds  </a:t>
            </a:r>
            <a:endParaRPr lang="en-GB" dirty="0">
              <a:latin typeface="Calibri" panose="020F0502020204030204" pitchFamily="34" charset="0"/>
              <a:cs typeface="Calibri" panose="020F0502020204030204" pitchFamily="34" charset="0"/>
            </a:endParaRPr>
          </a:p>
        </p:txBody>
      </p:sp>
      <p:sp>
        <p:nvSpPr>
          <p:cNvPr id="16" name="Footer Placeholder 15">
            <a:extLst>
              <a:ext uri="{FF2B5EF4-FFF2-40B4-BE49-F238E27FC236}">
                <a16:creationId xmlns:a16="http://schemas.microsoft.com/office/drawing/2014/main" id="{F9ECC441-0B70-3F37-1A09-7D70DD1ACD58}"/>
              </a:ext>
            </a:extLst>
          </p:cNvPr>
          <p:cNvSpPr>
            <a:spLocks noGrp="1"/>
          </p:cNvSpPr>
          <p:nvPr>
            <p:ph type="ftr" sz="quarter" idx="11"/>
          </p:nvPr>
        </p:nvSpPr>
        <p:spPr/>
        <p:txBody>
          <a:bodyPr/>
          <a:lstStyle/>
          <a:p>
            <a:pPr defTabSz="457189"/>
            <a:r>
              <a:rPr lang="it-IT"/>
              <a:t>Lessons from HL-LHC for future projects - B. Di Girolamo</a:t>
            </a:r>
            <a:endParaRPr lang="en-GB"/>
          </a:p>
        </p:txBody>
      </p:sp>
      <p:sp>
        <p:nvSpPr>
          <p:cNvPr id="17" name="Slide Number Placeholder 16">
            <a:extLst>
              <a:ext uri="{FF2B5EF4-FFF2-40B4-BE49-F238E27FC236}">
                <a16:creationId xmlns:a16="http://schemas.microsoft.com/office/drawing/2014/main" id="{D64BBEED-1278-6532-1C89-78E1C187CC13}"/>
              </a:ext>
            </a:extLst>
          </p:cNvPr>
          <p:cNvSpPr>
            <a:spLocks noGrp="1"/>
          </p:cNvSpPr>
          <p:nvPr>
            <p:ph type="sldNum" sz="quarter" idx="4"/>
          </p:nvPr>
        </p:nvSpPr>
        <p:spPr>
          <a:xfrm>
            <a:off x="11712624" y="6464853"/>
            <a:ext cx="365760" cy="365760"/>
          </a:xfrm>
          <a:prstGeom prst="ellipse">
            <a:avLst/>
          </a:prstGeom>
          <a:solidFill>
            <a:srgbClr val="1D1D1D">
              <a:alpha val="70000"/>
            </a:srgbClr>
          </a:solidFill>
        </p:spPr>
        <p:txBody>
          <a:bodyPr vert="horz" lIns="18288" tIns="45720" rIns="18288" bIns="45720" rtlCol="0" anchor="ctr">
            <a:noAutofit/>
          </a:bodyPr>
          <a:lstStyle>
            <a:defPPr>
              <a:defRPr lang="en-US"/>
            </a:defPPr>
            <a:lvl1pPr marL="0" algn="ctr" defTabSz="914400" rtl="0" eaLnBrk="1" latinLnBrk="0" hangingPunct="1">
              <a:defRPr sz="1400" kern="1200" spc="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189"/>
            <a:fld id="{BFDCA1C4-9514-7B4F-976F-D92F7E296653}" type="slidenum">
              <a:rPr lang="fr-FR" smtClean="0"/>
              <a:pPr defTabSz="457189"/>
              <a:t>55</a:t>
            </a:fld>
            <a:endParaRPr lang="fr-FR" dirty="0"/>
          </a:p>
        </p:txBody>
      </p:sp>
    </p:spTree>
    <p:extLst>
      <p:ext uri="{BB962C8B-B14F-4D97-AF65-F5344CB8AC3E}">
        <p14:creationId xmlns:p14="http://schemas.microsoft.com/office/powerpoint/2010/main" val="3555611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584298-6C0F-B811-0DA4-9254EBD364A9}"/>
              </a:ext>
            </a:extLst>
          </p:cNvPr>
          <p:cNvSpPr>
            <a:spLocks noGrp="1"/>
          </p:cNvSpPr>
          <p:nvPr>
            <p:ph type="title"/>
          </p:nvPr>
        </p:nvSpPr>
        <p:spPr>
          <a:xfrm>
            <a:off x="1631504" y="2736304"/>
            <a:ext cx="10014832" cy="836712"/>
          </a:xfrm>
        </p:spPr>
        <p:txBody>
          <a:bodyPr>
            <a:normAutofit/>
          </a:bodyPr>
          <a:lstStyle/>
          <a:p>
            <a:pPr algn="l"/>
            <a:r>
              <a:rPr lang="en-US" dirty="0"/>
              <a:t>Lessons learned</a:t>
            </a:r>
            <a:endParaRPr lang="en-GB" dirty="0"/>
          </a:p>
        </p:txBody>
      </p:sp>
      <p:sp>
        <p:nvSpPr>
          <p:cNvPr id="5" name="Footer Placeholder 4">
            <a:extLst>
              <a:ext uri="{FF2B5EF4-FFF2-40B4-BE49-F238E27FC236}">
                <a16:creationId xmlns:a16="http://schemas.microsoft.com/office/drawing/2014/main" id="{F4A63221-7534-0EA2-3422-46CC89D5F68B}"/>
              </a:ext>
            </a:extLst>
          </p:cNvPr>
          <p:cNvSpPr>
            <a:spLocks noGrp="1"/>
          </p:cNvSpPr>
          <p:nvPr>
            <p:ph type="ftr" sz="quarter" idx="11"/>
          </p:nvPr>
        </p:nvSpPr>
        <p:spPr/>
        <p:txBody>
          <a:bodyPr/>
          <a:lstStyle/>
          <a:p>
            <a:pPr defTabSz="457189"/>
            <a:r>
              <a:rPr lang="it-IT"/>
              <a:t>Lessons from HL-LHC for future projects - B. Di Girolamo</a:t>
            </a:r>
            <a:endParaRPr lang="en-GB" dirty="0"/>
          </a:p>
        </p:txBody>
      </p:sp>
      <p:sp>
        <p:nvSpPr>
          <p:cNvPr id="6" name="Slide Number Placeholder 5">
            <a:extLst>
              <a:ext uri="{FF2B5EF4-FFF2-40B4-BE49-F238E27FC236}">
                <a16:creationId xmlns:a16="http://schemas.microsoft.com/office/drawing/2014/main" id="{EB0BA046-D111-4F5D-28F6-F98127854364}"/>
              </a:ext>
            </a:extLst>
          </p:cNvPr>
          <p:cNvSpPr>
            <a:spLocks noGrp="1"/>
          </p:cNvSpPr>
          <p:nvPr>
            <p:ph type="sldNum" sz="quarter" idx="4"/>
          </p:nvPr>
        </p:nvSpPr>
        <p:spPr>
          <a:xfrm>
            <a:off x="11712624" y="6464853"/>
            <a:ext cx="365760" cy="365760"/>
          </a:xfrm>
          <a:prstGeom prst="ellipse">
            <a:avLst/>
          </a:prstGeom>
          <a:solidFill>
            <a:srgbClr val="1D1D1D">
              <a:alpha val="70000"/>
            </a:srgbClr>
          </a:solidFill>
        </p:spPr>
        <p:txBody>
          <a:bodyPr vert="horz" lIns="18288" tIns="45720" rIns="18288" bIns="45720" rtlCol="0" anchor="ctr">
            <a:noAutofit/>
          </a:bodyPr>
          <a:lstStyle>
            <a:defPPr>
              <a:defRPr lang="en-US"/>
            </a:defPPr>
            <a:lvl1pPr marL="0" algn="ctr" defTabSz="914400" rtl="0" eaLnBrk="1" latinLnBrk="0" hangingPunct="1">
              <a:defRPr sz="1400" kern="1200" spc="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189"/>
            <a:fld id="{BFDCA1C4-9514-7B4F-976F-D92F7E296653}" type="slidenum">
              <a:rPr lang="fr-FR" smtClean="0"/>
              <a:pPr defTabSz="457189"/>
              <a:t>56</a:t>
            </a:fld>
            <a:endParaRPr lang="fr-FR" dirty="0"/>
          </a:p>
        </p:txBody>
      </p:sp>
      <p:cxnSp>
        <p:nvCxnSpPr>
          <p:cNvPr id="8" name="Straight Connector 7">
            <a:extLst>
              <a:ext uri="{FF2B5EF4-FFF2-40B4-BE49-F238E27FC236}">
                <a16:creationId xmlns:a16="http://schemas.microsoft.com/office/drawing/2014/main" id="{46AD1CD8-6A21-FBF2-C17C-B3001CB64B7E}"/>
              </a:ext>
            </a:extLst>
          </p:cNvPr>
          <p:cNvCxnSpPr>
            <a:cxnSpLocks/>
          </p:cNvCxnSpPr>
          <p:nvPr/>
        </p:nvCxnSpPr>
        <p:spPr>
          <a:xfrm>
            <a:off x="1848166" y="3573016"/>
            <a:ext cx="9631424"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49015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7ACB600-6182-892C-931E-89D3E9A03BC8}"/>
              </a:ext>
            </a:extLst>
          </p:cNvPr>
          <p:cNvSpPr>
            <a:spLocks noGrp="1"/>
          </p:cNvSpPr>
          <p:nvPr>
            <p:ph type="title"/>
          </p:nvPr>
        </p:nvSpPr>
        <p:spPr/>
        <p:txBody>
          <a:bodyPr/>
          <a:lstStyle/>
          <a:p>
            <a:r>
              <a:rPr lang="en-IT" dirty="0"/>
              <a:t>Lessons learned from collaborations</a:t>
            </a:r>
          </a:p>
        </p:txBody>
      </p:sp>
      <p:sp>
        <p:nvSpPr>
          <p:cNvPr id="6" name="Content Placeholder 5">
            <a:extLst>
              <a:ext uri="{FF2B5EF4-FFF2-40B4-BE49-F238E27FC236}">
                <a16:creationId xmlns:a16="http://schemas.microsoft.com/office/drawing/2014/main" id="{06E10818-02C7-3591-D310-9D008FE1F2AF}"/>
              </a:ext>
            </a:extLst>
          </p:cNvPr>
          <p:cNvSpPr>
            <a:spLocks noGrp="1"/>
          </p:cNvSpPr>
          <p:nvPr>
            <p:ph idx="1"/>
          </p:nvPr>
        </p:nvSpPr>
        <p:spPr/>
        <p:txBody>
          <a:bodyPr>
            <a:normAutofit lnSpcReduction="10000"/>
          </a:bodyPr>
          <a:lstStyle/>
          <a:p>
            <a:r>
              <a:rPr lang="en-IT" dirty="0"/>
              <a:t>Differences betweek CERN accounting and Collaborators accounting</a:t>
            </a:r>
          </a:p>
          <a:p>
            <a:r>
              <a:rPr lang="en-US" dirty="0"/>
              <a:t>The </a:t>
            </a:r>
            <a:r>
              <a:rPr lang="en-US" dirty="0">
                <a:solidFill>
                  <a:srgbClr val="FF0000"/>
                </a:solidFill>
              </a:rPr>
              <a:t>HL-LHC CORE cost</a:t>
            </a:r>
          </a:p>
          <a:p>
            <a:pPr lvl="1" algn="just"/>
            <a:r>
              <a:rPr lang="en-US" dirty="0"/>
              <a:t>The </a:t>
            </a:r>
            <a:r>
              <a:rPr lang="en-US" dirty="0">
                <a:solidFill>
                  <a:srgbClr val="FF0000"/>
                </a:solidFill>
              </a:rPr>
              <a:t>CERN CORE </a:t>
            </a:r>
            <a:r>
              <a:rPr lang="en-US" dirty="0"/>
              <a:t>costs </a:t>
            </a:r>
            <a:r>
              <a:rPr lang="en-US" dirty="0">
                <a:solidFill>
                  <a:srgbClr val="FF0000"/>
                </a:solidFill>
              </a:rPr>
              <a:t>includes material and labor for construction, Quality and construction documentation.</a:t>
            </a:r>
          </a:p>
          <a:p>
            <a:pPr lvl="1" algn="just"/>
            <a:r>
              <a:rPr lang="en-US" dirty="0"/>
              <a:t>It </a:t>
            </a:r>
            <a:r>
              <a:rPr lang="en-US" dirty="0">
                <a:solidFill>
                  <a:srgbClr val="FF0000"/>
                </a:solidFill>
              </a:rPr>
              <a:t>does not include</a:t>
            </a:r>
            <a:r>
              <a:rPr lang="en-US" dirty="0"/>
              <a:t> conceptual design and construction follow-up or supervision, the cost of CERN Staff, the cost of infrastructures that might be needed to execute the work</a:t>
            </a:r>
          </a:p>
          <a:p>
            <a:pPr algn="just"/>
            <a:r>
              <a:rPr lang="en-US" dirty="0"/>
              <a:t>The </a:t>
            </a:r>
            <a:r>
              <a:rPr lang="en-US" dirty="0">
                <a:solidFill>
                  <a:srgbClr val="FF0000"/>
                </a:solidFill>
              </a:rPr>
              <a:t>effective or declared cost for the Institutes can be significantly higher</a:t>
            </a:r>
            <a:r>
              <a:rPr lang="en-US" dirty="0"/>
              <a:t> depending on the effort on infrastructure and on the accounting model that may take into account the full manpower cost and overheads</a:t>
            </a:r>
          </a:p>
        </p:txBody>
      </p:sp>
      <p:sp>
        <p:nvSpPr>
          <p:cNvPr id="3" name="Footer Placeholder 2">
            <a:extLst>
              <a:ext uri="{FF2B5EF4-FFF2-40B4-BE49-F238E27FC236}">
                <a16:creationId xmlns:a16="http://schemas.microsoft.com/office/drawing/2014/main" id="{B01CBD65-AB9E-8BB5-D8F8-B62A0A0482FA}"/>
              </a:ext>
            </a:extLst>
          </p:cNvPr>
          <p:cNvSpPr>
            <a:spLocks noGrp="1"/>
          </p:cNvSpPr>
          <p:nvPr>
            <p:ph type="ftr" sz="quarter" idx="11"/>
          </p:nvPr>
        </p:nvSpPr>
        <p:spPr/>
        <p:txBody>
          <a:bodyPr/>
          <a:lstStyle/>
          <a:p>
            <a:r>
              <a:rPr lang="en-GB" noProof="0"/>
              <a:t>Lessons from HL-LHC for future projects - B. Di Girolamo</a:t>
            </a:r>
          </a:p>
        </p:txBody>
      </p:sp>
      <p:sp>
        <p:nvSpPr>
          <p:cNvPr id="4" name="Slide Number Placeholder 3">
            <a:extLst>
              <a:ext uri="{FF2B5EF4-FFF2-40B4-BE49-F238E27FC236}">
                <a16:creationId xmlns:a16="http://schemas.microsoft.com/office/drawing/2014/main" id="{8AA3C786-66DB-2900-B4FF-AB89AA972438}"/>
              </a:ext>
            </a:extLst>
          </p:cNvPr>
          <p:cNvSpPr>
            <a:spLocks noGrp="1"/>
          </p:cNvSpPr>
          <p:nvPr>
            <p:ph type="sldNum" sz="quarter" idx="12"/>
          </p:nvPr>
        </p:nvSpPr>
        <p:spPr/>
        <p:txBody>
          <a:bodyPr/>
          <a:lstStyle/>
          <a:p>
            <a:fld id="{BFDCA1C4-9514-7B4F-976F-D92F7E296653}" type="slidenum">
              <a:rPr lang="fr-FR" smtClean="0"/>
              <a:pPr/>
              <a:t>57</a:t>
            </a:fld>
            <a:endParaRPr lang="fr-FR"/>
          </a:p>
        </p:txBody>
      </p:sp>
      <p:sp>
        <p:nvSpPr>
          <p:cNvPr id="8" name="Rectangle 7">
            <a:extLst>
              <a:ext uri="{FF2B5EF4-FFF2-40B4-BE49-F238E27FC236}">
                <a16:creationId xmlns:a16="http://schemas.microsoft.com/office/drawing/2014/main" id="{166C85B7-D239-EB35-A29C-09403E7117A4}"/>
              </a:ext>
            </a:extLst>
          </p:cNvPr>
          <p:cNvSpPr/>
          <p:nvPr/>
        </p:nvSpPr>
        <p:spPr>
          <a:xfrm>
            <a:off x="695400" y="2482443"/>
            <a:ext cx="11017224" cy="1446550"/>
          </a:xfrm>
          <a:prstGeom prst="rect">
            <a:avLst/>
          </a:prstGeom>
          <a:solidFill>
            <a:srgbClr val="FF0000"/>
          </a:solidFill>
          <a:ln>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en-IT" sz="4400" dirty="0">
                <a:solidFill>
                  <a:schemeClr val="bg1"/>
                </a:solidFill>
                <a:latin typeface="Calibri" panose="020F0502020204030204" pitchFamily="34" charset="0"/>
                <a:cs typeface="Calibri" panose="020F0502020204030204" pitchFamily="34" charset="0"/>
              </a:rPr>
              <a:t>This can create issues with funding agencies: recognition of value vs. paid value</a:t>
            </a:r>
          </a:p>
        </p:txBody>
      </p:sp>
    </p:spTree>
    <p:extLst>
      <p:ext uri="{BB962C8B-B14F-4D97-AF65-F5344CB8AC3E}">
        <p14:creationId xmlns:p14="http://schemas.microsoft.com/office/powerpoint/2010/main" val="1369295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67B8B-EDC2-1864-7863-DF35D833A9A9}"/>
              </a:ext>
            </a:extLst>
          </p:cNvPr>
          <p:cNvSpPr>
            <a:spLocks noGrp="1"/>
          </p:cNvSpPr>
          <p:nvPr>
            <p:ph type="title"/>
          </p:nvPr>
        </p:nvSpPr>
        <p:spPr/>
        <p:txBody>
          <a:bodyPr/>
          <a:lstStyle/>
          <a:p>
            <a:r>
              <a:rPr lang="en-IT" dirty="0"/>
              <a:t>Lesson from “It takes time and it needs money” </a:t>
            </a:r>
          </a:p>
        </p:txBody>
      </p:sp>
      <p:sp>
        <p:nvSpPr>
          <p:cNvPr id="3" name="Content Placeholder 2">
            <a:extLst>
              <a:ext uri="{FF2B5EF4-FFF2-40B4-BE49-F238E27FC236}">
                <a16:creationId xmlns:a16="http://schemas.microsoft.com/office/drawing/2014/main" id="{26032A2D-9DC5-4C13-C1B0-26E1F973D121}"/>
              </a:ext>
            </a:extLst>
          </p:cNvPr>
          <p:cNvSpPr>
            <a:spLocks noGrp="1"/>
          </p:cNvSpPr>
          <p:nvPr>
            <p:ph idx="1"/>
          </p:nvPr>
        </p:nvSpPr>
        <p:spPr/>
        <p:txBody>
          <a:bodyPr>
            <a:normAutofit fontScale="92500" lnSpcReduction="10000"/>
          </a:bodyPr>
          <a:lstStyle/>
          <a:p>
            <a:r>
              <a:rPr lang="en-IT" dirty="0"/>
              <a:t>The timeline of the big projects span decades</a:t>
            </a:r>
          </a:p>
          <a:p>
            <a:pPr lvl="1"/>
            <a:r>
              <a:rPr lang="en-IT" dirty="0"/>
              <a:t>If new projects pop up (FCC, MuonCollider, etc.) the hardware builders get distracted – almost as if “production is boring”</a:t>
            </a:r>
          </a:p>
          <a:p>
            <a:pPr lvl="2"/>
            <a:r>
              <a:rPr lang="en-IT" dirty="0"/>
              <a:t>Effect: less attention to production – non-conformities – crisis – more time to resolve and more money spent</a:t>
            </a:r>
          </a:p>
          <a:p>
            <a:pPr lvl="1"/>
            <a:r>
              <a:rPr lang="en-IT" dirty="0"/>
              <a:t>In a chain of integration, delays happen and this might create clashes</a:t>
            </a:r>
          </a:p>
          <a:p>
            <a:pPr lvl="2"/>
            <a:r>
              <a:rPr lang="en-IT" dirty="0"/>
              <a:t>Example an item produced in Country A and to be integrated with other items by Country B, is delayed by X months and other priorities kick-in and Country B has to reduce manpower to finish the integration</a:t>
            </a:r>
          </a:p>
          <a:p>
            <a:pPr lvl="2"/>
            <a:r>
              <a:rPr lang="en-IT" dirty="0"/>
              <a:t>New projects and national strategies while production not yet finished</a:t>
            </a:r>
          </a:p>
          <a:p>
            <a:pPr lvl="1"/>
            <a:r>
              <a:rPr lang="en-IT" dirty="0"/>
              <a:t>Technical experts in companies changing with small overlap</a:t>
            </a:r>
          </a:p>
          <a:p>
            <a:pPr lvl="1"/>
            <a:r>
              <a:rPr lang="en-IT" dirty="0"/>
              <a:t>Companies love large productions: an upgrade triggers small productions</a:t>
            </a:r>
          </a:p>
          <a:p>
            <a:r>
              <a:rPr lang="en-IT" dirty="0"/>
              <a:t>Some countries value money more than scope and schedule</a:t>
            </a:r>
          </a:p>
          <a:p>
            <a:pPr lvl="1"/>
            <a:r>
              <a:rPr lang="en-IT" dirty="0"/>
              <a:t>Remaining within cost is the main parameter of success</a:t>
            </a:r>
          </a:p>
        </p:txBody>
      </p:sp>
      <p:sp>
        <p:nvSpPr>
          <p:cNvPr id="4" name="Footer Placeholder 3">
            <a:extLst>
              <a:ext uri="{FF2B5EF4-FFF2-40B4-BE49-F238E27FC236}">
                <a16:creationId xmlns:a16="http://schemas.microsoft.com/office/drawing/2014/main" id="{6F281496-89A0-C0C9-A20E-AA39B132531F}"/>
              </a:ext>
            </a:extLst>
          </p:cNvPr>
          <p:cNvSpPr>
            <a:spLocks noGrp="1"/>
          </p:cNvSpPr>
          <p:nvPr>
            <p:ph type="ftr" sz="quarter" idx="11"/>
          </p:nvPr>
        </p:nvSpPr>
        <p:spPr/>
        <p:txBody>
          <a:bodyPr/>
          <a:lstStyle/>
          <a:p>
            <a:r>
              <a:rPr lang="en-GB" noProof="0"/>
              <a:t>Lessons from HL-LHC for future projects - B. Di Girolamo</a:t>
            </a:r>
          </a:p>
        </p:txBody>
      </p:sp>
      <p:sp>
        <p:nvSpPr>
          <p:cNvPr id="5" name="Slide Number Placeholder 4">
            <a:extLst>
              <a:ext uri="{FF2B5EF4-FFF2-40B4-BE49-F238E27FC236}">
                <a16:creationId xmlns:a16="http://schemas.microsoft.com/office/drawing/2014/main" id="{5768D333-78B5-7566-E761-6002E5E4F39B}"/>
              </a:ext>
            </a:extLst>
          </p:cNvPr>
          <p:cNvSpPr>
            <a:spLocks noGrp="1"/>
          </p:cNvSpPr>
          <p:nvPr>
            <p:ph type="sldNum" sz="quarter" idx="12"/>
          </p:nvPr>
        </p:nvSpPr>
        <p:spPr/>
        <p:txBody>
          <a:bodyPr/>
          <a:lstStyle/>
          <a:p>
            <a:fld id="{BFDCA1C4-9514-7B4F-976F-D92F7E296653}" type="slidenum">
              <a:rPr lang="fr-FR" smtClean="0"/>
              <a:pPr/>
              <a:t>58</a:t>
            </a:fld>
            <a:endParaRPr lang="fr-FR"/>
          </a:p>
        </p:txBody>
      </p:sp>
    </p:spTree>
    <p:extLst>
      <p:ext uri="{BB962C8B-B14F-4D97-AF65-F5344CB8AC3E}">
        <p14:creationId xmlns:p14="http://schemas.microsoft.com/office/powerpoint/2010/main" val="2290870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0" nodeType="after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2DBB0-A8AF-FAF5-9184-E888DC9F8652}"/>
              </a:ext>
            </a:extLst>
          </p:cNvPr>
          <p:cNvSpPr>
            <a:spLocks noGrp="1"/>
          </p:cNvSpPr>
          <p:nvPr>
            <p:ph type="title"/>
          </p:nvPr>
        </p:nvSpPr>
        <p:spPr/>
        <p:txBody>
          <a:bodyPr/>
          <a:lstStyle/>
          <a:p>
            <a:r>
              <a:rPr lang="en-IT" dirty="0"/>
              <a:t>Lesson from “It takes time and it needs money” </a:t>
            </a:r>
          </a:p>
        </p:txBody>
      </p:sp>
      <p:sp>
        <p:nvSpPr>
          <p:cNvPr id="3" name="Content Placeholder 2">
            <a:extLst>
              <a:ext uri="{FF2B5EF4-FFF2-40B4-BE49-F238E27FC236}">
                <a16:creationId xmlns:a16="http://schemas.microsoft.com/office/drawing/2014/main" id="{BD9D4C0E-7339-8F9D-0A6C-AFFA577ED6C7}"/>
              </a:ext>
            </a:extLst>
          </p:cNvPr>
          <p:cNvSpPr>
            <a:spLocks noGrp="1"/>
          </p:cNvSpPr>
          <p:nvPr>
            <p:ph idx="1"/>
          </p:nvPr>
        </p:nvSpPr>
        <p:spPr/>
        <p:txBody>
          <a:bodyPr/>
          <a:lstStyle/>
          <a:p>
            <a:r>
              <a:rPr lang="en-IT" dirty="0"/>
              <a:t>Crises happen</a:t>
            </a:r>
          </a:p>
          <a:p>
            <a:pPr lvl="1"/>
            <a:r>
              <a:rPr lang="en-IT" dirty="0"/>
              <a:t>COVID hit every country: extra costs</a:t>
            </a:r>
          </a:p>
          <a:p>
            <a:pPr lvl="1"/>
            <a:r>
              <a:rPr lang="en-IT" dirty="0"/>
              <a:t>Wars didn’t help: lost a substantial contribution promised earlier</a:t>
            </a:r>
          </a:p>
          <a:p>
            <a:pPr lvl="1"/>
            <a:r>
              <a:rPr lang="en-IT" dirty="0"/>
              <a:t>Detectors or accelerator items not ready: schedule shift, additional manpower needed, contracts for installations moved and penalties</a:t>
            </a:r>
          </a:p>
          <a:p>
            <a:r>
              <a:rPr lang="en-IT" dirty="0"/>
              <a:t>Some institutes, for budget reasons, have split procurement contracts (for example for series and spares)</a:t>
            </a:r>
          </a:p>
          <a:p>
            <a:pPr lvl="1"/>
            <a:r>
              <a:rPr lang="en-IT" dirty="0"/>
              <a:t>Number of items for the project is low and industry, after the first contracts, understands they have little profit and on the second contract they want to recover…bad idea</a:t>
            </a:r>
          </a:p>
        </p:txBody>
      </p:sp>
      <p:sp>
        <p:nvSpPr>
          <p:cNvPr id="4" name="Footer Placeholder 3">
            <a:extLst>
              <a:ext uri="{FF2B5EF4-FFF2-40B4-BE49-F238E27FC236}">
                <a16:creationId xmlns:a16="http://schemas.microsoft.com/office/drawing/2014/main" id="{D74AF48D-8F8D-CE18-2DB0-60C5574E337D}"/>
              </a:ext>
            </a:extLst>
          </p:cNvPr>
          <p:cNvSpPr>
            <a:spLocks noGrp="1"/>
          </p:cNvSpPr>
          <p:nvPr>
            <p:ph type="ftr" sz="quarter" idx="11"/>
          </p:nvPr>
        </p:nvSpPr>
        <p:spPr/>
        <p:txBody>
          <a:bodyPr/>
          <a:lstStyle/>
          <a:p>
            <a:r>
              <a:rPr lang="en-GB" noProof="0"/>
              <a:t>Lessons from HL-LHC for future projects - B. Di Girolamo</a:t>
            </a:r>
          </a:p>
        </p:txBody>
      </p:sp>
      <p:sp>
        <p:nvSpPr>
          <p:cNvPr id="5" name="Slide Number Placeholder 4">
            <a:extLst>
              <a:ext uri="{FF2B5EF4-FFF2-40B4-BE49-F238E27FC236}">
                <a16:creationId xmlns:a16="http://schemas.microsoft.com/office/drawing/2014/main" id="{DDBB9F4D-EB9B-5EBB-1E09-67A5E3E39DDE}"/>
              </a:ext>
            </a:extLst>
          </p:cNvPr>
          <p:cNvSpPr>
            <a:spLocks noGrp="1"/>
          </p:cNvSpPr>
          <p:nvPr>
            <p:ph type="sldNum" sz="quarter" idx="12"/>
          </p:nvPr>
        </p:nvSpPr>
        <p:spPr/>
        <p:txBody>
          <a:bodyPr/>
          <a:lstStyle/>
          <a:p>
            <a:fld id="{BFDCA1C4-9514-7B4F-976F-D92F7E296653}" type="slidenum">
              <a:rPr lang="fr-FR" smtClean="0"/>
              <a:pPr/>
              <a:t>59</a:t>
            </a:fld>
            <a:endParaRPr lang="fr-FR"/>
          </a:p>
        </p:txBody>
      </p:sp>
    </p:spTree>
    <p:extLst>
      <p:ext uri="{BB962C8B-B14F-4D97-AF65-F5344CB8AC3E}">
        <p14:creationId xmlns:p14="http://schemas.microsoft.com/office/powerpoint/2010/main" val="1802238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39409C-BB1F-2627-9096-BE19187F851D}"/>
              </a:ext>
            </a:extLst>
          </p:cNvPr>
          <p:cNvPicPr>
            <a:picLocks noChangeAspect="1"/>
          </p:cNvPicPr>
          <p:nvPr/>
        </p:nvPicPr>
        <p:blipFill>
          <a:blip r:embed="rId3"/>
          <a:stretch>
            <a:fillRect/>
          </a:stretch>
        </p:blipFill>
        <p:spPr>
          <a:xfrm>
            <a:off x="1524000" y="0"/>
            <a:ext cx="8892480" cy="6669360"/>
          </a:xfrm>
          <a:prstGeom prst="rect">
            <a:avLst/>
          </a:prstGeom>
        </p:spPr>
      </p:pic>
      <p:sp>
        <p:nvSpPr>
          <p:cNvPr id="7" name="Rectangle 1026">
            <a:extLst>
              <a:ext uri="{FF2B5EF4-FFF2-40B4-BE49-F238E27FC236}">
                <a16:creationId xmlns:a16="http://schemas.microsoft.com/office/drawing/2014/main" id="{F98264CB-A670-2B46-A78E-B80AAB09A16F}"/>
              </a:ext>
            </a:extLst>
          </p:cNvPr>
          <p:cNvSpPr>
            <a:spLocks noGrp="1" noChangeArrowheads="1"/>
          </p:cNvSpPr>
          <p:nvPr>
            <p:ph type="title"/>
          </p:nvPr>
        </p:nvSpPr>
        <p:spPr>
          <a:xfrm>
            <a:off x="3092971" y="260702"/>
            <a:ext cx="6365081" cy="540544"/>
          </a:xfrm>
        </p:spPr>
        <p:txBody>
          <a:bodyPr/>
          <a:lstStyle/>
          <a:p>
            <a:pPr algn="ctr"/>
            <a:r>
              <a:rPr lang="en-US" sz="2700" u="sng" dirty="0">
                <a:solidFill>
                  <a:srgbClr val="FF0000"/>
                </a:solidFill>
              </a:rPr>
              <a:t>LHC Performance</a:t>
            </a:r>
          </a:p>
        </p:txBody>
      </p:sp>
      <p:sp>
        <p:nvSpPr>
          <p:cNvPr id="4" name="Slide Number Placeholder 3">
            <a:extLst>
              <a:ext uri="{FF2B5EF4-FFF2-40B4-BE49-F238E27FC236}">
                <a16:creationId xmlns:a16="http://schemas.microsoft.com/office/drawing/2014/main" id="{81FD6A11-D086-F742-939F-8E4BBCC34F7A}"/>
              </a:ext>
            </a:extLst>
          </p:cNvPr>
          <p:cNvSpPr>
            <a:spLocks noGrp="1"/>
          </p:cNvSpPr>
          <p:nvPr>
            <p:ph type="sldNum" sz="quarter" idx="4"/>
          </p:nvPr>
        </p:nvSpPr>
        <p:spPr>
          <a:xfrm>
            <a:off x="11677945" y="6513668"/>
            <a:ext cx="496918" cy="320040"/>
          </a:xfrm>
          <a:prstGeom prst="rect">
            <a:avLst/>
          </a:prstGeom>
        </p:spPr>
        <p:txBody>
          <a:bodyPr vert="horz" lIns="91440" tIns="0" rIns="91440" bIns="0" rtlCol="0" anchor="ctr" anchorCtr="0"/>
          <a:lstStyle>
            <a:defPPr>
              <a:defRPr lang="en-US"/>
            </a:defPPr>
            <a:lvl1pPr marL="0" algn="r" defTabSz="457200" rtl="0" eaLnBrk="1" latinLnBrk="0" hangingPunct="1">
              <a:defRPr sz="1200" b="1" kern="1200" baseline="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FA004B2-1541-5046-B6F2-22AF56585712}" type="slidenum">
              <a:rPr lang="en-US" smtClean="0">
                <a:solidFill>
                  <a:prstClr val="black"/>
                </a:solidFill>
                <a:latin typeface="Arial"/>
              </a:rPr>
              <a:pPr/>
              <a:t>6</a:t>
            </a:fld>
            <a:endParaRPr lang="en-US" dirty="0">
              <a:solidFill>
                <a:prstClr val="black"/>
              </a:solidFill>
              <a:latin typeface="Arial"/>
            </a:endParaRPr>
          </a:p>
        </p:txBody>
      </p:sp>
      <p:sp>
        <p:nvSpPr>
          <p:cNvPr id="3" name="TextBox 2">
            <a:extLst>
              <a:ext uri="{FF2B5EF4-FFF2-40B4-BE49-F238E27FC236}">
                <a16:creationId xmlns:a16="http://schemas.microsoft.com/office/drawing/2014/main" id="{357D8892-C87B-3D4E-8C22-B712F3C64BE6}"/>
              </a:ext>
            </a:extLst>
          </p:cNvPr>
          <p:cNvSpPr txBox="1"/>
          <p:nvPr/>
        </p:nvSpPr>
        <p:spPr>
          <a:xfrm>
            <a:off x="2058680" y="3702511"/>
            <a:ext cx="8643905" cy="2554545"/>
          </a:xfrm>
          <a:prstGeom prst="rect">
            <a:avLst/>
          </a:prstGeom>
          <a:solidFill>
            <a:schemeClr val="bg1"/>
          </a:solidFill>
        </p:spPr>
        <p:txBody>
          <a:bodyPr wrap="none" rtlCol="0">
            <a:spAutoFit/>
          </a:bodyPr>
          <a:lstStyle/>
          <a:p>
            <a:pPr algn="ctr"/>
            <a:r>
              <a:rPr lang="en-US" b="1" dirty="0">
                <a:solidFill>
                  <a:srgbClr val="00B050"/>
                </a:solidFill>
                <a:sym typeface="Wingdings" pitchFamily="2" charset="2"/>
              </a:rPr>
              <a:t> </a:t>
            </a:r>
            <a:r>
              <a:rPr lang="en-US" sz="2000" b="1" dirty="0">
                <a:solidFill>
                  <a:srgbClr val="00B050"/>
                </a:solidFill>
                <a:sym typeface="Wingdings" pitchFamily="2" charset="2"/>
              </a:rPr>
              <a:t>Over 389fb</a:t>
            </a:r>
            <a:r>
              <a:rPr lang="en-US" sz="2000" b="1" baseline="30000" dirty="0">
                <a:solidFill>
                  <a:srgbClr val="00B050"/>
                </a:solidFill>
                <a:sym typeface="Wingdings" pitchFamily="2" charset="2"/>
              </a:rPr>
              <a:t>-1</a:t>
            </a:r>
            <a:r>
              <a:rPr lang="en-US" sz="2000" b="1" dirty="0">
                <a:solidFill>
                  <a:srgbClr val="00B050"/>
                </a:solidFill>
                <a:sym typeface="Wingdings" pitchFamily="2" charset="2"/>
              </a:rPr>
              <a:t> at 13 TeV so far during first 10 years of operation with </a:t>
            </a:r>
          </a:p>
          <a:p>
            <a:pPr marL="257168" indent="-257168" algn="ctr">
              <a:buFont typeface="Wingdings" pitchFamily="2" charset="2"/>
              <a:buChar char="è"/>
            </a:pPr>
            <a:endParaRPr lang="en-US" sz="2000" b="1" dirty="0">
              <a:solidFill>
                <a:srgbClr val="00B050"/>
              </a:solidFill>
              <a:sym typeface="Wingdings" pitchFamily="2" charset="2"/>
            </a:endParaRPr>
          </a:p>
          <a:p>
            <a:pPr marL="257168" indent="-257168" algn="ctr">
              <a:buFont typeface="Wingdings" pitchFamily="2" charset="2"/>
              <a:buChar char="è"/>
            </a:pPr>
            <a:r>
              <a:rPr lang="en-US" sz="2000" b="1" dirty="0">
                <a:solidFill>
                  <a:srgbClr val="00B050"/>
                </a:solidFill>
                <a:sym typeface="Wingdings" pitchFamily="2" charset="2"/>
              </a:rPr>
              <a:t>Higgs Discovery in 2012!</a:t>
            </a:r>
          </a:p>
          <a:p>
            <a:pPr algn="ctr"/>
            <a:r>
              <a:rPr lang="en-US" sz="2000" b="1" dirty="0">
                <a:solidFill>
                  <a:srgbClr val="00B050"/>
                </a:solidFill>
                <a:sym typeface="Wingdings" pitchFamily="2" charset="2"/>
              </a:rPr>
              <a:t>       </a:t>
            </a:r>
          </a:p>
          <a:p>
            <a:pPr algn="ctr"/>
            <a:r>
              <a:rPr lang="en-US" sz="2000" b="1" dirty="0">
                <a:solidFill>
                  <a:srgbClr val="00B050"/>
                </a:solidFill>
                <a:sym typeface="Wingdings" pitchFamily="2" charset="2"/>
              </a:rPr>
              <a:t>&gt; 100fb</a:t>
            </a:r>
            <a:r>
              <a:rPr lang="en-US" sz="2000" b="1" baseline="30000" dirty="0">
                <a:solidFill>
                  <a:srgbClr val="00B050"/>
                </a:solidFill>
                <a:sym typeface="Wingdings" pitchFamily="2" charset="2"/>
              </a:rPr>
              <a:t>-1</a:t>
            </a:r>
            <a:r>
              <a:rPr lang="en-US" sz="2000" b="1" dirty="0">
                <a:solidFill>
                  <a:srgbClr val="00B050"/>
                </a:solidFill>
                <a:sym typeface="Wingdings" pitchFamily="2" charset="2"/>
              </a:rPr>
              <a:t> / year at hand!!! </a:t>
            </a:r>
          </a:p>
          <a:p>
            <a:pPr algn="ctr"/>
            <a:endParaRPr lang="en-US" sz="2000" b="1" dirty="0">
              <a:solidFill>
                <a:srgbClr val="00B050"/>
              </a:solidFill>
              <a:sym typeface="Wingdings" pitchFamily="2" charset="2"/>
            </a:endParaRPr>
          </a:p>
          <a:p>
            <a:pPr marL="342900" indent="-342900" algn="ctr">
              <a:buFont typeface="Wingdings" pitchFamily="2" charset="2"/>
              <a:buChar char="è"/>
            </a:pPr>
            <a:r>
              <a:rPr lang="en-US" sz="2000" b="1" dirty="0">
                <a:solidFill>
                  <a:srgbClr val="0070C0"/>
                </a:solidFill>
                <a:sym typeface="Wingdings" pitchFamily="2" charset="2"/>
              </a:rPr>
              <a:t>over 500fb</a:t>
            </a:r>
            <a:r>
              <a:rPr lang="en-US" sz="2000" b="1" baseline="30000" dirty="0">
                <a:solidFill>
                  <a:srgbClr val="0070C0"/>
                </a:solidFill>
                <a:sym typeface="Wingdings" pitchFamily="2" charset="2"/>
              </a:rPr>
              <a:t>-1</a:t>
            </a:r>
            <a:r>
              <a:rPr lang="en-US" sz="2000" b="1" dirty="0">
                <a:solidFill>
                  <a:srgbClr val="0070C0"/>
                </a:solidFill>
                <a:sym typeface="Wingdings" pitchFamily="2" charset="2"/>
              </a:rPr>
              <a:t> by the end of LHC Run3 by mid 2026!!!</a:t>
            </a:r>
          </a:p>
          <a:p>
            <a:pPr marL="342900" indent="-342900" algn="ctr">
              <a:buFont typeface="Wingdings" pitchFamily="2" charset="2"/>
              <a:buChar char="è"/>
            </a:pPr>
            <a:endParaRPr lang="en-US" sz="2000" b="1" dirty="0">
              <a:solidFill>
                <a:srgbClr val="0070C0"/>
              </a:solidFill>
              <a:sym typeface="Wingdings" pitchFamily="2" charset="2"/>
            </a:endParaRPr>
          </a:p>
        </p:txBody>
      </p:sp>
      <p:sp>
        <p:nvSpPr>
          <p:cNvPr id="14" name="Rectangle 13">
            <a:extLst>
              <a:ext uri="{FF2B5EF4-FFF2-40B4-BE49-F238E27FC236}">
                <a16:creationId xmlns:a16="http://schemas.microsoft.com/office/drawing/2014/main" id="{F8D10186-B909-C248-8C2A-00268E5A3818}"/>
              </a:ext>
            </a:extLst>
          </p:cNvPr>
          <p:cNvSpPr/>
          <p:nvPr/>
        </p:nvSpPr>
        <p:spPr>
          <a:xfrm>
            <a:off x="2760240" y="4275094"/>
            <a:ext cx="7240771" cy="1602178"/>
          </a:xfrm>
          <a:prstGeom prst="rect">
            <a:avLst/>
          </a:prstGeom>
          <a:gradFill>
            <a:gsLst>
              <a:gs pos="0">
                <a:srgbClr val="FF0000"/>
              </a:gs>
              <a:gs pos="100000">
                <a:srgbClr val="C00000"/>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t>So Why do we need an Upgrade?</a:t>
            </a:r>
          </a:p>
        </p:txBody>
      </p:sp>
      <p:sp>
        <p:nvSpPr>
          <p:cNvPr id="16" name="Rectangle 15">
            <a:extLst>
              <a:ext uri="{FF2B5EF4-FFF2-40B4-BE49-F238E27FC236}">
                <a16:creationId xmlns:a16="http://schemas.microsoft.com/office/drawing/2014/main" id="{167392C1-6E23-E140-9D0C-D15E29DB43F3}"/>
              </a:ext>
            </a:extLst>
          </p:cNvPr>
          <p:cNvSpPr/>
          <p:nvPr/>
        </p:nvSpPr>
        <p:spPr>
          <a:xfrm>
            <a:off x="2606971" y="4275094"/>
            <a:ext cx="7493704" cy="2500893"/>
          </a:xfrm>
          <a:prstGeom prst="rect">
            <a:avLst/>
          </a:prstGeom>
          <a:gradFill>
            <a:gsLst>
              <a:gs pos="0">
                <a:srgbClr val="FF0000"/>
              </a:gs>
              <a:gs pos="100000">
                <a:srgbClr val="C00000"/>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t>Doubling the statistical accuracy for the experiments implies 4 times the data volume!!!</a:t>
            </a:r>
          </a:p>
          <a:p>
            <a:pPr algn="ctr"/>
            <a:endParaRPr lang="en-US" sz="2000" dirty="0"/>
          </a:p>
          <a:p>
            <a:pPr marL="342900" indent="-342900" algn="ctr">
              <a:buFont typeface="Wingdings" pitchFamily="2" charset="2"/>
              <a:buChar char="è"/>
            </a:pPr>
            <a:r>
              <a:rPr lang="en-US" sz="2000" dirty="0">
                <a:sym typeface="Wingdings" pitchFamily="2" charset="2"/>
              </a:rPr>
              <a:t>over 20 Years of operation with current peak performance</a:t>
            </a:r>
          </a:p>
          <a:p>
            <a:pPr marL="342900" indent="-342900" algn="ctr">
              <a:buFont typeface="Wingdings" pitchFamily="2" charset="2"/>
              <a:buChar char="è"/>
            </a:pPr>
            <a:endParaRPr lang="en-US" sz="2000" dirty="0">
              <a:sym typeface="Wingdings" pitchFamily="2" charset="2"/>
            </a:endParaRPr>
          </a:p>
          <a:p>
            <a:pPr marL="342900" indent="-342900" algn="ctr">
              <a:buFont typeface="Wingdings" pitchFamily="2" charset="2"/>
              <a:buChar char="è"/>
            </a:pPr>
            <a:r>
              <a:rPr lang="en-US" sz="2000" b="1" dirty="0">
                <a:sym typeface="Wingdings" pitchFamily="2" charset="2"/>
              </a:rPr>
              <a:t>Operation until 2055 with long shutdowns every 4 years!!!</a:t>
            </a:r>
            <a:endParaRPr lang="en-US" sz="2000" b="1" dirty="0"/>
          </a:p>
        </p:txBody>
      </p:sp>
      <p:sp>
        <p:nvSpPr>
          <p:cNvPr id="6" name="Rounded Rectangle 5">
            <a:extLst>
              <a:ext uri="{FF2B5EF4-FFF2-40B4-BE49-F238E27FC236}">
                <a16:creationId xmlns:a16="http://schemas.microsoft.com/office/drawing/2014/main" id="{9D36A53D-0501-A6E2-2426-25AD297EED5B}"/>
              </a:ext>
            </a:extLst>
          </p:cNvPr>
          <p:cNvSpPr/>
          <p:nvPr/>
        </p:nvSpPr>
        <p:spPr>
          <a:xfrm>
            <a:off x="6189566" y="3080958"/>
            <a:ext cx="1130569" cy="466013"/>
          </a:xfrm>
          <a:prstGeom prst="roundRect">
            <a:avLst/>
          </a:prstGeom>
          <a:noFill/>
          <a:ln w="1016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444ABF2-E150-D848-ADD1-600E59AE118A}"/>
              </a:ext>
            </a:extLst>
          </p:cNvPr>
          <p:cNvSpPr/>
          <p:nvPr/>
        </p:nvSpPr>
        <p:spPr>
          <a:xfrm>
            <a:off x="3734330" y="1916832"/>
            <a:ext cx="5292588" cy="2345295"/>
          </a:xfrm>
          <a:prstGeom prst="rect">
            <a:avLst/>
          </a:prstGeom>
          <a:gradFill>
            <a:gsLst>
              <a:gs pos="0">
                <a:srgbClr val="00B050"/>
              </a:gs>
              <a:gs pos="100000">
                <a:srgbClr val="92D050"/>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a:p>
            <a:pPr algn="ctr"/>
            <a:r>
              <a:rPr lang="en-US" dirty="0"/>
              <a:t>Higgs discovery in 2012! </a:t>
            </a:r>
            <a:r>
              <a:rPr lang="en-US" dirty="0">
                <a:sym typeface="Wingdings" pitchFamily="2" charset="2"/>
              </a:rPr>
              <a:t> </a:t>
            </a:r>
            <a:r>
              <a:rPr lang="en-US" dirty="0"/>
              <a:t>But many questions remain and the search continues!!!</a:t>
            </a:r>
          </a:p>
          <a:p>
            <a:pPr algn="ctr"/>
            <a:endParaRPr lang="en-US" sz="1350" dirty="0"/>
          </a:p>
          <a:p>
            <a:pPr marL="214313" indent="-214313" algn="ctr">
              <a:buFont typeface="Wingdings" pitchFamily="2" charset="2"/>
              <a:buChar char="è"/>
            </a:pPr>
            <a:r>
              <a:rPr lang="en-US" sz="1350" dirty="0">
                <a:sym typeface="Wingdings" pitchFamily="2" charset="2"/>
              </a:rPr>
              <a:t>Higgs properties [coupling]</a:t>
            </a:r>
          </a:p>
          <a:p>
            <a:pPr marL="214313" indent="-214313" algn="ctr">
              <a:buFont typeface="Wingdings" pitchFamily="2" charset="2"/>
              <a:buChar char="è"/>
            </a:pPr>
            <a:r>
              <a:rPr lang="en-US" sz="1350" dirty="0">
                <a:sym typeface="Wingdings" pitchFamily="2" charset="2"/>
              </a:rPr>
              <a:t>More than one Higgs?</a:t>
            </a:r>
          </a:p>
          <a:p>
            <a:pPr marL="214313" indent="-214313" algn="ctr">
              <a:buFont typeface="Wingdings" pitchFamily="2" charset="2"/>
              <a:buChar char="è"/>
            </a:pPr>
            <a:r>
              <a:rPr lang="en-US" sz="1350" dirty="0">
                <a:sym typeface="Wingdings" pitchFamily="2" charset="2"/>
              </a:rPr>
              <a:t>BSM Physics? Dark Matter &amp; Dark Energy?</a:t>
            </a:r>
          </a:p>
          <a:p>
            <a:pPr marL="214313" indent="-214313" algn="ctr">
              <a:buFont typeface="Wingdings" pitchFamily="2" charset="2"/>
              <a:buChar char="è"/>
            </a:pPr>
            <a:endParaRPr lang="en-US" sz="1350" dirty="0">
              <a:sym typeface="Wingdings" pitchFamily="2" charset="2"/>
            </a:endParaRPr>
          </a:p>
          <a:p>
            <a:pPr marL="214313" indent="-214313" algn="ctr">
              <a:buFont typeface="Wingdings" pitchFamily="2" charset="2"/>
              <a:buChar char="è"/>
            </a:pPr>
            <a:r>
              <a:rPr lang="en-US" dirty="0">
                <a:sym typeface="Wingdings" pitchFamily="2" charset="2"/>
              </a:rPr>
              <a:t>Need for more Data and Statistics!!</a:t>
            </a:r>
          </a:p>
          <a:p>
            <a:pPr marL="214313" indent="-214313" algn="ctr">
              <a:buFont typeface="Wingdings" pitchFamily="2" charset="2"/>
              <a:buChar char="è"/>
            </a:pPr>
            <a:endParaRPr lang="en-US" dirty="0">
              <a:sym typeface="Wingdings" pitchFamily="2" charset="2"/>
            </a:endParaRPr>
          </a:p>
        </p:txBody>
      </p:sp>
      <p:sp>
        <p:nvSpPr>
          <p:cNvPr id="2" name="Footer Placeholder 2">
            <a:extLst>
              <a:ext uri="{FF2B5EF4-FFF2-40B4-BE49-F238E27FC236}">
                <a16:creationId xmlns:a16="http://schemas.microsoft.com/office/drawing/2014/main" id="{FD0CDE8B-6E14-3A98-4BB8-EEA806D7B6CF}"/>
              </a:ext>
            </a:extLst>
          </p:cNvPr>
          <p:cNvSpPr>
            <a:spLocks noGrp="1"/>
          </p:cNvSpPr>
          <p:nvPr>
            <p:ph type="ftr" sz="quarter" idx="11"/>
          </p:nvPr>
        </p:nvSpPr>
        <p:spPr>
          <a:xfrm>
            <a:off x="4749000" y="6374653"/>
            <a:ext cx="6627000" cy="360000"/>
          </a:xfrm>
        </p:spPr>
        <p:txBody>
          <a:bodyPr/>
          <a:lstStyle/>
          <a:p>
            <a:r>
              <a:rPr lang="en-GB" noProof="0"/>
              <a:t>Lessons from HL-LHC for future projects - B. Di Girolamo</a:t>
            </a:r>
            <a:endParaRPr lang="en-GB" noProof="0" dirty="0"/>
          </a:p>
        </p:txBody>
      </p:sp>
      <p:sp>
        <p:nvSpPr>
          <p:cNvPr id="8" name="Rectangle 7">
            <a:extLst>
              <a:ext uri="{FF2B5EF4-FFF2-40B4-BE49-F238E27FC236}">
                <a16:creationId xmlns:a16="http://schemas.microsoft.com/office/drawing/2014/main" id="{BF9C3F47-F877-C65B-9B85-70CA281D1103}"/>
              </a:ext>
            </a:extLst>
          </p:cNvPr>
          <p:cNvSpPr/>
          <p:nvPr/>
        </p:nvSpPr>
        <p:spPr>
          <a:xfrm>
            <a:off x="2606971" y="5538742"/>
            <a:ext cx="7493704" cy="1058556"/>
          </a:xfrm>
          <a:prstGeom prst="rect">
            <a:avLst/>
          </a:prstGeom>
          <a:gradFill>
            <a:gsLst>
              <a:gs pos="0">
                <a:srgbClr val="00B050"/>
              </a:gs>
              <a:gs pos="100000">
                <a:srgbClr val="92D050"/>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dirty="0">
              <a:solidFill>
                <a:prstClr val="white"/>
              </a:solidFill>
              <a:sym typeface="Wingdings" pitchFamily="2" charset="2"/>
            </a:endParaRPr>
          </a:p>
          <a:p>
            <a:pPr marL="285750" lvl="0" indent="-285750" algn="ctr">
              <a:buFont typeface="Wingdings" pitchFamily="2" charset="2"/>
              <a:buChar char="è"/>
            </a:pPr>
            <a:r>
              <a:rPr lang="en-US" b="1" dirty="0">
                <a:solidFill>
                  <a:prstClr val="white"/>
                </a:solidFill>
                <a:sym typeface="Wingdings" pitchFamily="2" charset="2"/>
              </a:rPr>
              <a:t>HL-LHC goal: 10 times the LHC data Volume within 10 years </a:t>
            </a:r>
          </a:p>
          <a:p>
            <a:pPr lvl="0" algn="ctr"/>
            <a:r>
              <a:rPr lang="en-US" b="1" dirty="0">
                <a:solidFill>
                  <a:prstClr val="white"/>
                </a:solidFill>
                <a:sym typeface="Wingdings" pitchFamily="2" charset="2"/>
              </a:rPr>
              <a:t>  operation from mid 2030 until 2041</a:t>
            </a:r>
          </a:p>
          <a:p>
            <a:pPr marL="214313" indent="-214313" algn="ctr">
              <a:buFont typeface="Wingdings" pitchFamily="2" charset="2"/>
              <a:buChar char="è"/>
            </a:pPr>
            <a:endParaRPr lang="en-US" sz="1350" dirty="0"/>
          </a:p>
        </p:txBody>
      </p:sp>
    </p:spTree>
    <p:extLst>
      <p:ext uri="{BB962C8B-B14F-4D97-AF65-F5344CB8AC3E}">
        <p14:creationId xmlns:p14="http://schemas.microsoft.com/office/powerpoint/2010/main" val="1872846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dissolv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dissolv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dissolv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dissolv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6" grpId="0" animBg="1"/>
      <p:bldP spid="6" grpId="0" animBg="1"/>
      <p:bldP spid="15" grpId="0" animBg="1"/>
      <p:bldP spid="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63AF1-F26A-2B17-B9E2-AFDF882F26D2}"/>
              </a:ext>
            </a:extLst>
          </p:cNvPr>
          <p:cNvSpPr>
            <a:spLocks noGrp="1"/>
          </p:cNvSpPr>
          <p:nvPr>
            <p:ph type="title"/>
          </p:nvPr>
        </p:nvSpPr>
        <p:spPr/>
        <p:txBody>
          <a:bodyPr/>
          <a:lstStyle/>
          <a:p>
            <a:r>
              <a:rPr lang="en-IT" dirty="0"/>
              <a:t>Misalignment of fiscal years and rigidity</a:t>
            </a:r>
          </a:p>
        </p:txBody>
      </p:sp>
      <p:sp>
        <p:nvSpPr>
          <p:cNvPr id="3" name="Content Placeholder 2">
            <a:extLst>
              <a:ext uri="{FF2B5EF4-FFF2-40B4-BE49-F238E27FC236}">
                <a16:creationId xmlns:a16="http://schemas.microsoft.com/office/drawing/2014/main" id="{CC4C3C3A-5DD4-A92C-3049-5DDB5F9A4AEF}"/>
              </a:ext>
            </a:extLst>
          </p:cNvPr>
          <p:cNvSpPr>
            <a:spLocks noGrp="1"/>
          </p:cNvSpPr>
          <p:nvPr>
            <p:ph idx="1"/>
          </p:nvPr>
        </p:nvSpPr>
        <p:spPr>
          <a:xfrm>
            <a:off x="816000" y="4725144"/>
            <a:ext cx="10560000" cy="1401024"/>
          </a:xfrm>
        </p:spPr>
        <p:txBody>
          <a:bodyPr/>
          <a:lstStyle/>
          <a:p>
            <a:r>
              <a:rPr lang="en-GB" dirty="0"/>
              <a:t>E</a:t>
            </a:r>
            <a:r>
              <a:rPr lang="en-IT" dirty="0"/>
              <a:t>xpenditures within a fiscal year can be interpreted rigidly</a:t>
            </a:r>
          </a:p>
          <a:p>
            <a:pPr lvl="1"/>
            <a:r>
              <a:rPr lang="en-IT" dirty="0"/>
              <a:t>Item can be ready in advance, but not delivered because its delivery and transfer of liability was foreseen in next fiscal year</a:t>
            </a:r>
          </a:p>
        </p:txBody>
      </p:sp>
      <p:sp>
        <p:nvSpPr>
          <p:cNvPr id="4" name="Footer Placeholder 3">
            <a:extLst>
              <a:ext uri="{FF2B5EF4-FFF2-40B4-BE49-F238E27FC236}">
                <a16:creationId xmlns:a16="http://schemas.microsoft.com/office/drawing/2014/main" id="{2DAED5B3-873B-D1A1-DD07-D02D66E83A69}"/>
              </a:ext>
            </a:extLst>
          </p:cNvPr>
          <p:cNvSpPr>
            <a:spLocks noGrp="1"/>
          </p:cNvSpPr>
          <p:nvPr>
            <p:ph type="ftr" sz="quarter" idx="11"/>
          </p:nvPr>
        </p:nvSpPr>
        <p:spPr/>
        <p:txBody>
          <a:bodyPr/>
          <a:lstStyle/>
          <a:p>
            <a:r>
              <a:rPr lang="en-GB">
                <a:solidFill>
                  <a:srgbClr val="64BCD9"/>
                </a:solidFill>
              </a:rPr>
              <a:t>Lessons from HL-LHC for future projects - B. Di Girolamo</a:t>
            </a:r>
          </a:p>
        </p:txBody>
      </p:sp>
      <p:sp>
        <p:nvSpPr>
          <p:cNvPr id="5" name="Slide Number Placeholder 4">
            <a:extLst>
              <a:ext uri="{FF2B5EF4-FFF2-40B4-BE49-F238E27FC236}">
                <a16:creationId xmlns:a16="http://schemas.microsoft.com/office/drawing/2014/main" id="{D18CD06E-6975-E07D-8ECD-9CBC472FBB28}"/>
              </a:ext>
            </a:extLst>
          </p:cNvPr>
          <p:cNvSpPr>
            <a:spLocks noGrp="1"/>
          </p:cNvSpPr>
          <p:nvPr>
            <p:ph type="sldNum" sz="quarter" idx="12"/>
          </p:nvPr>
        </p:nvSpPr>
        <p:spPr/>
        <p:txBody>
          <a:bodyPr/>
          <a:lstStyle/>
          <a:p>
            <a:fld id="{BFDCA1C4-9514-7B4F-976F-D92F7E296653}" type="slidenum">
              <a:rPr lang="fr-FR" smtClean="0">
                <a:solidFill>
                  <a:srgbClr val="64BCD9"/>
                </a:solidFill>
              </a:rPr>
              <a:pPr/>
              <a:t>60</a:t>
            </a:fld>
            <a:endParaRPr lang="fr-FR">
              <a:solidFill>
                <a:srgbClr val="64BCD9"/>
              </a:solidFill>
            </a:endParaRPr>
          </a:p>
        </p:txBody>
      </p:sp>
      <p:pic>
        <p:nvPicPr>
          <p:cNvPr id="7" name="Picture 6">
            <a:extLst>
              <a:ext uri="{FF2B5EF4-FFF2-40B4-BE49-F238E27FC236}">
                <a16:creationId xmlns:a16="http://schemas.microsoft.com/office/drawing/2014/main" id="{C3771333-715F-A51B-BBAA-09AC5A55E85E}"/>
              </a:ext>
            </a:extLst>
          </p:cNvPr>
          <p:cNvPicPr>
            <a:picLocks noChangeAspect="1"/>
          </p:cNvPicPr>
          <p:nvPr/>
        </p:nvPicPr>
        <p:blipFill>
          <a:blip r:embed="rId2"/>
          <a:stretch>
            <a:fillRect/>
          </a:stretch>
        </p:blipFill>
        <p:spPr>
          <a:xfrm>
            <a:off x="3731890" y="933683"/>
            <a:ext cx="4728220" cy="3570963"/>
          </a:xfrm>
          <a:prstGeom prst="rect">
            <a:avLst/>
          </a:prstGeom>
        </p:spPr>
      </p:pic>
    </p:spTree>
    <p:extLst>
      <p:ext uri="{BB962C8B-B14F-4D97-AF65-F5344CB8AC3E}">
        <p14:creationId xmlns:p14="http://schemas.microsoft.com/office/powerpoint/2010/main" val="10141009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93F1F-B27B-9319-C83F-C0E6BC30C8FC}"/>
              </a:ext>
            </a:extLst>
          </p:cNvPr>
          <p:cNvSpPr>
            <a:spLocks noGrp="1"/>
          </p:cNvSpPr>
          <p:nvPr>
            <p:ph type="title"/>
          </p:nvPr>
        </p:nvSpPr>
        <p:spPr/>
        <p:txBody>
          <a:bodyPr/>
          <a:lstStyle/>
          <a:p>
            <a:r>
              <a:rPr lang="en-IT" dirty="0"/>
              <a:t>Lessons from consortia of institutes</a:t>
            </a:r>
          </a:p>
        </p:txBody>
      </p:sp>
      <p:sp>
        <p:nvSpPr>
          <p:cNvPr id="3" name="Content Placeholder 2">
            <a:extLst>
              <a:ext uri="{FF2B5EF4-FFF2-40B4-BE49-F238E27FC236}">
                <a16:creationId xmlns:a16="http://schemas.microsoft.com/office/drawing/2014/main" id="{45D0DB74-F941-82EC-85A0-B46F009EE2C7}"/>
              </a:ext>
            </a:extLst>
          </p:cNvPr>
          <p:cNvSpPr>
            <a:spLocks noGrp="1"/>
          </p:cNvSpPr>
          <p:nvPr>
            <p:ph idx="1"/>
          </p:nvPr>
        </p:nvSpPr>
        <p:spPr/>
        <p:txBody>
          <a:bodyPr/>
          <a:lstStyle/>
          <a:p>
            <a:r>
              <a:rPr lang="en-IT" dirty="0"/>
              <a:t>Funding agencies might favor to have a single institute managing the funds for deliverables of multiple institutes</a:t>
            </a:r>
          </a:p>
          <a:p>
            <a:pPr lvl="1"/>
            <a:r>
              <a:rPr lang="en-GB" dirty="0"/>
              <a:t>M</a:t>
            </a:r>
            <a:r>
              <a:rPr lang="en-IT" dirty="0"/>
              <a:t>ulti-parties agreements or single agreement to be signed by all</a:t>
            </a:r>
          </a:p>
          <a:p>
            <a:pPr lvl="1"/>
            <a:r>
              <a:rPr lang="en-IT" dirty="0"/>
              <a:t>Management of liabilities towards a single end point</a:t>
            </a:r>
          </a:p>
          <a:p>
            <a:pPr lvl="1"/>
            <a:r>
              <a:rPr lang="en-IT" dirty="0"/>
              <a:t>Multiple legal services, each with a different approach or policy</a:t>
            </a:r>
          </a:p>
          <a:p>
            <a:r>
              <a:rPr lang="en-IT" dirty="0"/>
              <a:t>It takes time to go through legal aspects, while the technical aspects are instead very clear and would allow start of work very quickly</a:t>
            </a:r>
          </a:p>
        </p:txBody>
      </p:sp>
      <p:sp>
        <p:nvSpPr>
          <p:cNvPr id="4" name="Footer Placeholder 3">
            <a:extLst>
              <a:ext uri="{FF2B5EF4-FFF2-40B4-BE49-F238E27FC236}">
                <a16:creationId xmlns:a16="http://schemas.microsoft.com/office/drawing/2014/main" id="{E10842B6-B2C1-658E-552A-82B24B82D13D}"/>
              </a:ext>
            </a:extLst>
          </p:cNvPr>
          <p:cNvSpPr>
            <a:spLocks noGrp="1"/>
          </p:cNvSpPr>
          <p:nvPr>
            <p:ph type="ftr" sz="quarter" idx="11"/>
          </p:nvPr>
        </p:nvSpPr>
        <p:spPr/>
        <p:txBody>
          <a:bodyPr/>
          <a:lstStyle/>
          <a:p>
            <a:r>
              <a:rPr lang="en-GB">
                <a:solidFill>
                  <a:srgbClr val="64BCD9"/>
                </a:solidFill>
              </a:rPr>
              <a:t>Lessons from HL-LHC for future projects - B. Di Girolamo</a:t>
            </a:r>
          </a:p>
        </p:txBody>
      </p:sp>
      <p:sp>
        <p:nvSpPr>
          <p:cNvPr id="5" name="Slide Number Placeholder 4">
            <a:extLst>
              <a:ext uri="{FF2B5EF4-FFF2-40B4-BE49-F238E27FC236}">
                <a16:creationId xmlns:a16="http://schemas.microsoft.com/office/drawing/2014/main" id="{E6FD66DF-A716-684B-3231-BA7E871088C8}"/>
              </a:ext>
            </a:extLst>
          </p:cNvPr>
          <p:cNvSpPr>
            <a:spLocks noGrp="1"/>
          </p:cNvSpPr>
          <p:nvPr>
            <p:ph type="sldNum" sz="quarter" idx="12"/>
          </p:nvPr>
        </p:nvSpPr>
        <p:spPr/>
        <p:txBody>
          <a:bodyPr/>
          <a:lstStyle/>
          <a:p>
            <a:fld id="{BFDCA1C4-9514-7B4F-976F-D92F7E296653}" type="slidenum">
              <a:rPr lang="fr-FR" smtClean="0">
                <a:solidFill>
                  <a:srgbClr val="64BCD9"/>
                </a:solidFill>
              </a:rPr>
              <a:pPr/>
              <a:t>61</a:t>
            </a:fld>
            <a:endParaRPr lang="fr-FR">
              <a:solidFill>
                <a:srgbClr val="64BCD9"/>
              </a:solidFill>
            </a:endParaRPr>
          </a:p>
        </p:txBody>
      </p:sp>
    </p:spTree>
    <p:extLst>
      <p:ext uri="{BB962C8B-B14F-4D97-AF65-F5344CB8AC3E}">
        <p14:creationId xmlns:p14="http://schemas.microsoft.com/office/powerpoint/2010/main" val="31949352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D8187-33F1-4EE7-004B-D42928A521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B3EFD7-7CD1-202B-F6BE-C859A48EC347}"/>
              </a:ext>
            </a:extLst>
          </p:cNvPr>
          <p:cNvSpPr>
            <a:spLocks noGrp="1"/>
          </p:cNvSpPr>
          <p:nvPr>
            <p:ph type="title"/>
          </p:nvPr>
        </p:nvSpPr>
        <p:spPr/>
        <p:txBody>
          <a:bodyPr/>
          <a:lstStyle/>
          <a:p>
            <a:r>
              <a:rPr lang="en-GB"/>
              <a:t>Lesson: The High Cost of Schedule Drift</a:t>
            </a:r>
            <a:endParaRPr lang="en-IT" dirty="0"/>
          </a:p>
        </p:txBody>
      </p:sp>
      <p:sp>
        <p:nvSpPr>
          <p:cNvPr id="3" name="Content Placeholder 2">
            <a:extLst>
              <a:ext uri="{FF2B5EF4-FFF2-40B4-BE49-F238E27FC236}">
                <a16:creationId xmlns:a16="http://schemas.microsoft.com/office/drawing/2014/main" id="{5B7C2B92-97FF-2042-DCB2-B19B8612EBFA}"/>
              </a:ext>
            </a:extLst>
          </p:cNvPr>
          <p:cNvSpPr>
            <a:spLocks noGrp="1"/>
          </p:cNvSpPr>
          <p:nvPr>
            <p:ph idx="1"/>
          </p:nvPr>
        </p:nvSpPr>
        <p:spPr/>
        <p:txBody>
          <a:bodyPr>
            <a:normAutofit lnSpcReduction="10000"/>
          </a:bodyPr>
          <a:lstStyle/>
          <a:p>
            <a:pPr fontAlgn="base"/>
            <a:r>
              <a:rPr lang="en-GB" b="1" dirty="0"/>
              <a:t>Challenge:</a:t>
            </a:r>
            <a:r>
              <a:rPr lang="en-GB" dirty="0"/>
              <a:t> The critical LS3 installation phase has been repeatedly delayed, now at its "hard limit".</a:t>
            </a:r>
            <a:br>
              <a:rPr lang="en-GB" dirty="0"/>
            </a:br>
            <a:br>
              <a:rPr lang="en-GB" dirty="0"/>
            </a:br>
            <a:endParaRPr lang="en-GB" dirty="0"/>
          </a:p>
          <a:p>
            <a:pPr fontAlgn="base"/>
            <a:r>
              <a:rPr lang="en-GB" b="1" dirty="0"/>
              <a:t>The Cost:</a:t>
            </a:r>
            <a:endParaRPr lang="en-GB" dirty="0"/>
          </a:p>
          <a:p>
            <a:pPr lvl="1" fontAlgn="base"/>
            <a:r>
              <a:rPr lang="en-GB" dirty="0"/>
              <a:t>Estimated at</a:t>
            </a:r>
            <a:br>
              <a:rPr lang="en-GB" dirty="0"/>
            </a:br>
            <a:r>
              <a:rPr lang="en-GB" b="1" dirty="0"/>
              <a:t>~1 MCHF per month</a:t>
            </a:r>
            <a:r>
              <a:rPr lang="en-GB" dirty="0"/>
              <a:t> of delay.</a:t>
            </a:r>
            <a:br>
              <a:rPr lang="en-GB" dirty="0"/>
            </a:br>
            <a:br>
              <a:rPr lang="en-GB" dirty="0"/>
            </a:br>
            <a:endParaRPr lang="en-GB" dirty="0"/>
          </a:p>
          <a:p>
            <a:pPr fontAlgn="base"/>
            <a:r>
              <a:rPr lang="en-GB" b="1" dirty="0"/>
              <a:t>Lesson:</a:t>
            </a:r>
            <a:r>
              <a:rPr lang="en-GB" dirty="0"/>
              <a:t> Schedule delays have significant and compounding financial consequences. Proactive management of the critical path and schedule float is paramount.</a:t>
            </a:r>
          </a:p>
        </p:txBody>
      </p:sp>
      <p:sp>
        <p:nvSpPr>
          <p:cNvPr id="4" name="Footer Placeholder 3">
            <a:extLst>
              <a:ext uri="{FF2B5EF4-FFF2-40B4-BE49-F238E27FC236}">
                <a16:creationId xmlns:a16="http://schemas.microsoft.com/office/drawing/2014/main" id="{74F8EF23-6441-4013-81C7-CABC96D5CC94}"/>
              </a:ext>
            </a:extLst>
          </p:cNvPr>
          <p:cNvSpPr>
            <a:spLocks noGrp="1"/>
          </p:cNvSpPr>
          <p:nvPr>
            <p:ph type="ftr" sz="quarter" idx="11"/>
          </p:nvPr>
        </p:nvSpPr>
        <p:spPr/>
        <p:txBody>
          <a:bodyPr/>
          <a:lstStyle/>
          <a:p>
            <a:r>
              <a:rPr lang="en-GB">
                <a:solidFill>
                  <a:srgbClr val="64BCD9"/>
                </a:solidFill>
              </a:rPr>
              <a:t>Lessons from HL-LHC for future projects - B. Di Girolamo</a:t>
            </a:r>
          </a:p>
        </p:txBody>
      </p:sp>
      <p:sp>
        <p:nvSpPr>
          <p:cNvPr id="5" name="Slide Number Placeholder 4">
            <a:extLst>
              <a:ext uri="{FF2B5EF4-FFF2-40B4-BE49-F238E27FC236}">
                <a16:creationId xmlns:a16="http://schemas.microsoft.com/office/drawing/2014/main" id="{7811EDF0-879A-E2C9-592A-A0427F14DD89}"/>
              </a:ext>
            </a:extLst>
          </p:cNvPr>
          <p:cNvSpPr>
            <a:spLocks noGrp="1"/>
          </p:cNvSpPr>
          <p:nvPr>
            <p:ph type="sldNum" sz="quarter" idx="12"/>
          </p:nvPr>
        </p:nvSpPr>
        <p:spPr/>
        <p:txBody>
          <a:bodyPr/>
          <a:lstStyle/>
          <a:p>
            <a:fld id="{BFDCA1C4-9514-7B4F-976F-D92F7E296653}" type="slidenum">
              <a:rPr lang="fr-FR" smtClean="0">
                <a:solidFill>
                  <a:srgbClr val="64BCD9"/>
                </a:solidFill>
              </a:rPr>
              <a:pPr/>
              <a:t>62</a:t>
            </a:fld>
            <a:endParaRPr lang="fr-FR">
              <a:solidFill>
                <a:srgbClr val="64BCD9"/>
              </a:solidFill>
            </a:endParaRPr>
          </a:p>
        </p:txBody>
      </p:sp>
    </p:spTree>
    <p:extLst>
      <p:ext uri="{BB962C8B-B14F-4D97-AF65-F5344CB8AC3E}">
        <p14:creationId xmlns:p14="http://schemas.microsoft.com/office/powerpoint/2010/main" val="25596511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F3790-9E41-0036-0A1E-AA1127E75D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622E7C-70C4-58C6-52E3-1072F6787658}"/>
              </a:ext>
            </a:extLst>
          </p:cNvPr>
          <p:cNvSpPr>
            <a:spLocks noGrp="1"/>
          </p:cNvSpPr>
          <p:nvPr>
            <p:ph type="title"/>
          </p:nvPr>
        </p:nvSpPr>
        <p:spPr/>
        <p:txBody>
          <a:bodyPr/>
          <a:lstStyle/>
          <a:p>
            <a:r>
              <a:rPr lang="en-GB" dirty="0"/>
              <a:t>Lesson: Managing Without a Formal Contingency</a:t>
            </a:r>
            <a:endParaRPr lang="en-IT" dirty="0"/>
          </a:p>
        </p:txBody>
      </p:sp>
      <p:sp>
        <p:nvSpPr>
          <p:cNvPr id="3" name="Content Placeholder 2">
            <a:extLst>
              <a:ext uri="{FF2B5EF4-FFF2-40B4-BE49-F238E27FC236}">
                <a16:creationId xmlns:a16="http://schemas.microsoft.com/office/drawing/2014/main" id="{8606539D-E9F2-FB37-27F5-0845FDA0C71D}"/>
              </a:ext>
            </a:extLst>
          </p:cNvPr>
          <p:cNvSpPr>
            <a:spLocks noGrp="1"/>
          </p:cNvSpPr>
          <p:nvPr>
            <p:ph idx="1"/>
          </p:nvPr>
        </p:nvSpPr>
        <p:spPr/>
        <p:txBody>
          <a:bodyPr>
            <a:normAutofit fontScale="77500" lnSpcReduction="20000"/>
          </a:bodyPr>
          <a:lstStyle/>
          <a:p>
            <a:pPr fontAlgn="base"/>
            <a:r>
              <a:rPr lang="en-GB" b="1" dirty="0"/>
              <a:t>Challenge:</a:t>
            </a:r>
            <a:r>
              <a:rPr lang="en-GB" dirty="0"/>
              <a:t> The project budget was approved with no formal contingency for risks.</a:t>
            </a:r>
            <a:br>
              <a:rPr lang="en-GB" dirty="0"/>
            </a:br>
            <a:br>
              <a:rPr lang="en-GB" dirty="0"/>
            </a:br>
            <a:endParaRPr lang="en-GB" dirty="0"/>
          </a:p>
          <a:p>
            <a:pPr fontAlgn="base"/>
            <a:r>
              <a:rPr lang="en-GB" b="1" dirty="0"/>
              <a:t>The Solution: A Dynamic "Buffering Reserve"</a:t>
            </a:r>
            <a:endParaRPr lang="en-GB" dirty="0"/>
          </a:p>
          <a:p>
            <a:pPr lvl="1" fontAlgn="base"/>
            <a:r>
              <a:rPr lang="en-GB" dirty="0"/>
              <a:t>The Project Office maintains a central reserve.</a:t>
            </a:r>
            <a:br>
              <a:rPr lang="en-GB" dirty="0"/>
            </a:br>
            <a:br>
              <a:rPr lang="en-GB" dirty="0"/>
            </a:br>
            <a:endParaRPr lang="en-GB" dirty="0"/>
          </a:p>
          <a:p>
            <a:pPr lvl="1" fontAlgn="base"/>
            <a:r>
              <a:rPr lang="en-GB" dirty="0"/>
              <a:t>It's funded by capturing savings and descoped items from Work Packages.</a:t>
            </a:r>
            <a:br>
              <a:rPr lang="en-GB" dirty="0"/>
            </a:br>
            <a:br>
              <a:rPr lang="en-GB" dirty="0"/>
            </a:br>
            <a:endParaRPr lang="en-GB" dirty="0"/>
          </a:p>
          <a:p>
            <a:pPr lvl="1" fontAlgn="base"/>
            <a:r>
              <a:rPr lang="en-GB" dirty="0"/>
              <a:t>Funds are re-allocated to cover overruns or new scope.</a:t>
            </a:r>
            <a:br>
              <a:rPr lang="en-GB" dirty="0"/>
            </a:br>
            <a:br>
              <a:rPr lang="en-GB" dirty="0"/>
            </a:br>
            <a:endParaRPr lang="en-GB" dirty="0"/>
          </a:p>
          <a:p>
            <a:r>
              <a:rPr lang="en-GB" b="1" dirty="0"/>
              <a:t>Lesson:</a:t>
            </a:r>
            <a:r>
              <a:rPr lang="en-GB" dirty="0"/>
              <a:t> This model offers flexibility and strong central control but makes the budget highly sensitive to risks, leading to an implicit tolerance for cost drift.</a:t>
            </a:r>
            <a:br>
              <a:rPr lang="en-GB" dirty="0"/>
            </a:br>
            <a:endParaRPr lang="en-GB" dirty="0"/>
          </a:p>
        </p:txBody>
      </p:sp>
      <p:sp>
        <p:nvSpPr>
          <p:cNvPr id="4" name="Footer Placeholder 3">
            <a:extLst>
              <a:ext uri="{FF2B5EF4-FFF2-40B4-BE49-F238E27FC236}">
                <a16:creationId xmlns:a16="http://schemas.microsoft.com/office/drawing/2014/main" id="{40D28EF6-DA07-7B8D-DF8F-2003351B104B}"/>
              </a:ext>
            </a:extLst>
          </p:cNvPr>
          <p:cNvSpPr>
            <a:spLocks noGrp="1"/>
          </p:cNvSpPr>
          <p:nvPr>
            <p:ph type="ftr" sz="quarter" idx="11"/>
          </p:nvPr>
        </p:nvSpPr>
        <p:spPr/>
        <p:txBody>
          <a:bodyPr/>
          <a:lstStyle/>
          <a:p>
            <a:r>
              <a:rPr lang="en-GB">
                <a:solidFill>
                  <a:srgbClr val="64BCD9"/>
                </a:solidFill>
              </a:rPr>
              <a:t>Lessons from HL-LHC for future projects - B. Di Girolamo</a:t>
            </a:r>
          </a:p>
        </p:txBody>
      </p:sp>
      <p:sp>
        <p:nvSpPr>
          <p:cNvPr id="5" name="Slide Number Placeholder 4">
            <a:extLst>
              <a:ext uri="{FF2B5EF4-FFF2-40B4-BE49-F238E27FC236}">
                <a16:creationId xmlns:a16="http://schemas.microsoft.com/office/drawing/2014/main" id="{A5C135AB-50B6-8D39-4E80-6A055D850067}"/>
              </a:ext>
            </a:extLst>
          </p:cNvPr>
          <p:cNvSpPr>
            <a:spLocks noGrp="1"/>
          </p:cNvSpPr>
          <p:nvPr>
            <p:ph type="sldNum" sz="quarter" idx="12"/>
          </p:nvPr>
        </p:nvSpPr>
        <p:spPr/>
        <p:txBody>
          <a:bodyPr/>
          <a:lstStyle/>
          <a:p>
            <a:fld id="{BFDCA1C4-9514-7B4F-976F-D92F7E296653}" type="slidenum">
              <a:rPr lang="fr-FR" smtClean="0">
                <a:solidFill>
                  <a:srgbClr val="64BCD9"/>
                </a:solidFill>
              </a:rPr>
              <a:pPr/>
              <a:t>63</a:t>
            </a:fld>
            <a:endParaRPr lang="fr-FR">
              <a:solidFill>
                <a:srgbClr val="64BCD9"/>
              </a:solidFill>
            </a:endParaRPr>
          </a:p>
        </p:txBody>
      </p:sp>
    </p:spTree>
    <p:extLst>
      <p:ext uri="{BB962C8B-B14F-4D97-AF65-F5344CB8AC3E}">
        <p14:creationId xmlns:p14="http://schemas.microsoft.com/office/powerpoint/2010/main" val="13145770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2CD93-9D21-083E-F174-6AC920EAB5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F0CDC0-28CD-EE45-4080-D2835372B6BA}"/>
              </a:ext>
            </a:extLst>
          </p:cNvPr>
          <p:cNvSpPr>
            <a:spLocks noGrp="1"/>
          </p:cNvSpPr>
          <p:nvPr>
            <p:ph type="title"/>
          </p:nvPr>
        </p:nvSpPr>
        <p:spPr/>
        <p:txBody>
          <a:bodyPr/>
          <a:lstStyle/>
          <a:p>
            <a:r>
              <a:rPr lang="en-GB" dirty="0"/>
              <a:t>Lesson:  In-Kind Collaborations (and Industrial contracts)</a:t>
            </a:r>
            <a:endParaRPr lang="en-IT" dirty="0"/>
          </a:p>
        </p:txBody>
      </p:sp>
      <p:sp>
        <p:nvSpPr>
          <p:cNvPr id="3" name="Content Placeholder 2">
            <a:extLst>
              <a:ext uri="{FF2B5EF4-FFF2-40B4-BE49-F238E27FC236}">
                <a16:creationId xmlns:a16="http://schemas.microsoft.com/office/drawing/2014/main" id="{093104A9-D807-E490-D2BE-5EC65D62FF22}"/>
              </a:ext>
            </a:extLst>
          </p:cNvPr>
          <p:cNvSpPr>
            <a:spLocks noGrp="1"/>
          </p:cNvSpPr>
          <p:nvPr>
            <p:ph idx="1"/>
          </p:nvPr>
        </p:nvSpPr>
        <p:spPr/>
        <p:txBody>
          <a:bodyPr>
            <a:normAutofit fontScale="92500" lnSpcReduction="20000"/>
          </a:bodyPr>
          <a:lstStyle/>
          <a:p>
            <a:pPr fontAlgn="base"/>
            <a:r>
              <a:rPr lang="en-GB" b="1" dirty="0"/>
              <a:t>Challenge:</a:t>
            </a:r>
            <a:r>
              <a:rPr lang="en-GB" dirty="0"/>
              <a:t> Managing dozens of international partners providing critical components ("in-kind") is a source of risk.</a:t>
            </a:r>
            <a:br>
              <a:rPr lang="en-GB" dirty="0"/>
            </a:br>
            <a:br>
              <a:rPr lang="en-GB" dirty="0"/>
            </a:br>
            <a:endParaRPr lang="en-GB" dirty="0"/>
          </a:p>
          <a:p>
            <a:pPr fontAlgn="base"/>
            <a:r>
              <a:rPr lang="en-GB" b="1" dirty="0"/>
              <a:t>The Impact:</a:t>
            </a:r>
            <a:endParaRPr lang="en-GB" dirty="0"/>
          </a:p>
          <a:p>
            <a:pPr lvl="1" fontAlgn="base"/>
            <a:r>
              <a:rPr lang="en-GB" dirty="0"/>
              <a:t>Delays from one partner can cascade through the project schedule.</a:t>
            </a:r>
          </a:p>
          <a:p>
            <a:pPr lvl="1" fontAlgn="base"/>
            <a:endParaRPr lang="en-GB" dirty="0"/>
          </a:p>
          <a:p>
            <a:pPr lvl="1" fontAlgn="base"/>
            <a:r>
              <a:rPr lang="en-GB" dirty="0"/>
              <a:t>It may happen that CERN needs to internalise items to minimise delays</a:t>
            </a:r>
          </a:p>
          <a:p>
            <a:pPr lvl="1" fontAlgn="base"/>
            <a:endParaRPr lang="en-GB" dirty="0"/>
          </a:p>
          <a:p>
            <a:r>
              <a:rPr lang="en-GB" b="1" dirty="0"/>
              <a:t>Lesson:</a:t>
            </a:r>
            <a:r>
              <a:rPr lang="en-GB" dirty="0"/>
              <a:t> While essential for funding, the in-kind model requires extremely robust governance, clear interfaces, and proactive risk management to mitigate inevitable delays. CERN can help and this needs an effort in keeping knowledge and strength over decades</a:t>
            </a:r>
            <a:br>
              <a:rPr lang="en-GB" dirty="0"/>
            </a:br>
            <a:endParaRPr lang="en-GB" dirty="0"/>
          </a:p>
        </p:txBody>
      </p:sp>
      <p:sp>
        <p:nvSpPr>
          <p:cNvPr id="4" name="Footer Placeholder 3">
            <a:extLst>
              <a:ext uri="{FF2B5EF4-FFF2-40B4-BE49-F238E27FC236}">
                <a16:creationId xmlns:a16="http://schemas.microsoft.com/office/drawing/2014/main" id="{76B28A1C-EE7B-815A-FE71-5FE6CC383E1C}"/>
              </a:ext>
            </a:extLst>
          </p:cNvPr>
          <p:cNvSpPr>
            <a:spLocks noGrp="1"/>
          </p:cNvSpPr>
          <p:nvPr>
            <p:ph type="ftr" sz="quarter" idx="11"/>
          </p:nvPr>
        </p:nvSpPr>
        <p:spPr/>
        <p:txBody>
          <a:bodyPr/>
          <a:lstStyle/>
          <a:p>
            <a:r>
              <a:rPr lang="en-GB">
                <a:solidFill>
                  <a:srgbClr val="64BCD9"/>
                </a:solidFill>
              </a:rPr>
              <a:t>Lessons from HL-LHC for future projects - B. Di Girolamo</a:t>
            </a:r>
          </a:p>
        </p:txBody>
      </p:sp>
      <p:sp>
        <p:nvSpPr>
          <p:cNvPr id="5" name="Slide Number Placeholder 4">
            <a:extLst>
              <a:ext uri="{FF2B5EF4-FFF2-40B4-BE49-F238E27FC236}">
                <a16:creationId xmlns:a16="http://schemas.microsoft.com/office/drawing/2014/main" id="{9BB380FA-B20A-4410-8329-EF02599195B3}"/>
              </a:ext>
            </a:extLst>
          </p:cNvPr>
          <p:cNvSpPr>
            <a:spLocks noGrp="1"/>
          </p:cNvSpPr>
          <p:nvPr>
            <p:ph type="sldNum" sz="quarter" idx="12"/>
          </p:nvPr>
        </p:nvSpPr>
        <p:spPr/>
        <p:txBody>
          <a:bodyPr/>
          <a:lstStyle/>
          <a:p>
            <a:fld id="{BFDCA1C4-9514-7B4F-976F-D92F7E296653}" type="slidenum">
              <a:rPr lang="fr-FR" smtClean="0">
                <a:solidFill>
                  <a:srgbClr val="64BCD9"/>
                </a:solidFill>
              </a:rPr>
              <a:pPr/>
              <a:t>64</a:t>
            </a:fld>
            <a:endParaRPr lang="fr-FR">
              <a:solidFill>
                <a:srgbClr val="64BCD9"/>
              </a:solidFill>
            </a:endParaRPr>
          </a:p>
        </p:txBody>
      </p:sp>
    </p:spTree>
    <p:extLst>
      <p:ext uri="{BB962C8B-B14F-4D97-AF65-F5344CB8AC3E}">
        <p14:creationId xmlns:p14="http://schemas.microsoft.com/office/powerpoint/2010/main" val="12949757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23EE2-E590-948D-1DDE-7A3068CE8C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ECB90F-7326-E865-8676-CEAC9D265939}"/>
              </a:ext>
            </a:extLst>
          </p:cNvPr>
          <p:cNvSpPr>
            <a:spLocks noGrp="1"/>
          </p:cNvSpPr>
          <p:nvPr>
            <p:ph type="title"/>
          </p:nvPr>
        </p:nvSpPr>
        <p:spPr/>
        <p:txBody>
          <a:bodyPr/>
          <a:lstStyle/>
          <a:p>
            <a:r>
              <a:rPr lang="en-GB"/>
              <a:t>Lesson:  A Flexible PM Model in a Matrix Organization</a:t>
            </a:r>
            <a:endParaRPr lang="en-IT" dirty="0"/>
          </a:p>
        </p:txBody>
      </p:sp>
      <p:sp>
        <p:nvSpPr>
          <p:cNvPr id="3" name="Content Placeholder 2">
            <a:extLst>
              <a:ext uri="{FF2B5EF4-FFF2-40B4-BE49-F238E27FC236}">
                <a16:creationId xmlns:a16="http://schemas.microsoft.com/office/drawing/2014/main" id="{A33D0A70-96F1-172C-84F9-B17D1C267BF7}"/>
              </a:ext>
            </a:extLst>
          </p:cNvPr>
          <p:cNvSpPr>
            <a:spLocks noGrp="1"/>
          </p:cNvSpPr>
          <p:nvPr>
            <p:ph idx="1"/>
          </p:nvPr>
        </p:nvSpPr>
        <p:spPr/>
        <p:txBody>
          <a:bodyPr>
            <a:normAutofit fontScale="92500" lnSpcReduction="20000"/>
          </a:bodyPr>
          <a:lstStyle/>
          <a:p>
            <a:pPr fontAlgn="base"/>
            <a:r>
              <a:rPr lang="en-GB" sz="2400" b="1" dirty="0"/>
              <a:t>The Model:</a:t>
            </a:r>
            <a:r>
              <a:rPr lang="en-GB" sz="2400" dirty="0"/>
              <a:t> lightweight, flexible, distributed</a:t>
            </a:r>
            <a:br>
              <a:rPr lang="en-GB" sz="2400" dirty="0"/>
            </a:br>
            <a:endParaRPr lang="en-GB" sz="2400" dirty="0"/>
          </a:p>
          <a:p>
            <a:pPr lvl="1" fontAlgn="base"/>
            <a:r>
              <a:rPr lang="en-GB" sz="1900" dirty="0"/>
              <a:t>Strong delegation of PM to technical Work Package leaders.</a:t>
            </a:r>
            <a:br>
              <a:rPr lang="en-GB" sz="1900" dirty="0"/>
            </a:br>
            <a:br>
              <a:rPr lang="en-GB" sz="1900" dirty="0"/>
            </a:br>
            <a:endParaRPr lang="en-GB" sz="1900" dirty="0"/>
          </a:p>
          <a:p>
            <a:pPr lvl="1" fontAlgn="base"/>
            <a:r>
              <a:rPr lang="en-GB" sz="1900" dirty="0"/>
              <a:t>Relies on a dense network of review meetings (TCC, PSM) for coordination and control.</a:t>
            </a:r>
            <a:br>
              <a:rPr lang="en-GB" sz="1900" dirty="0"/>
            </a:br>
            <a:br>
              <a:rPr lang="en-GB" sz="1900" dirty="0"/>
            </a:br>
            <a:endParaRPr lang="en-GB" sz="1900" dirty="0"/>
          </a:p>
          <a:p>
            <a:pPr fontAlgn="base"/>
            <a:r>
              <a:rPr lang="en-GB" sz="2400" b="1" dirty="0"/>
              <a:t>The Outcome:</a:t>
            </a:r>
            <a:endParaRPr lang="en-GB" sz="2400" dirty="0"/>
          </a:p>
          <a:p>
            <a:pPr lvl="1" fontAlgn="base"/>
            <a:r>
              <a:rPr lang="en-GB" sz="1900" b="1" dirty="0"/>
              <a:t>Pros:</a:t>
            </a:r>
            <a:r>
              <a:rPr lang="en-GB" sz="1900" dirty="0"/>
              <a:t> Adapts well to CERN's scientific and matrix culture.</a:t>
            </a:r>
            <a:br>
              <a:rPr lang="en-GB" sz="1900" dirty="0"/>
            </a:br>
            <a:br>
              <a:rPr lang="en-GB" sz="1900" dirty="0"/>
            </a:br>
            <a:endParaRPr lang="en-GB" sz="1900" dirty="0"/>
          </a:p>
          <a:p>
            <a:pPr lvl="1" fontAlgn="base"/>
            <a:r>
              <a:rPr lang="en-GB" sz="1900" b="1" dirty="0"/>
              <a:t>Cons:</a:t>
            </a:r>
            <a:r>
              <a:rPr lang="en-GB" sz="1900" dirty="0"/>
              <a:t> Matrix and top-down management priorities (project vs. operation) can contribute to schedule overruns and recurring cost pressure.</a:t>
            </a:r>
            <a:br>
              <a:rPr lang="en-GB" sz="1900" dirty="0"/>
            </a:br>
            <a:br>
              <a:rPr lang="en-GB" sz="1800" dirty="0"/>
            </a:br>
            <a:endParaRPr lang="en-GB" sz="1800" dirty="0"/>
          </a:p>
          <a:p>
            <a:pPr fontAlgn="base"/>
            <a:r>
              <a:rPr lang="en-GB" sz="2400" b="1" dirty="0"/>
              <a:t>Lesson:</a:t>
            </a:r>
            <a:r>
              <a:rPr lang="en-GB" sz="2400" dirty="0"/>
              <a:t> A tailored PM approach is necessary, but it must be balanced with strong central oversight to enforce discipline and contain drift. </a:t>
            </a:r>
          </a:p>
        </p:txBody>
      </p:sp>
      <p:sp>
        <p:nvSpPr>
          <p:cNvPr id="4" name="Footer Placeholder 3">
            <a:extLst>
              <a:ext uri="{FF2B5EF4-FFF2-40B4-BE49-F238E27FC236}">
                <a16:creationId xmlns:a16="http://schemas.microsoft.com/office/drawing/2014/main" id="{E1850BD2-79B7-6353-205F-48F49580CEB0}"/>
              </a:ext>
            </a:extLst>
          </p:cNvPr>
          <p:cNvSpPr>
            <a:spLocks noGrp="1"/>
          </p:cNvSpPr>
          <p:nvPr>
            <p:ph type="ftr" sz="quarter" idx="11"/>
          </p:nvPr>
        </p:nvSpPr>
        <p:spPr/>
        <p:txBody>
          <a:bodyPr/>
          <a:lstStyle/>
          <a:p>
            <a:r>
              <a:rPr lang="en-GB">
                <a:solidFill>
                  <a:srgbClr val="64BCD9"/>
                </a:solidFill>
              </a:rPr>
              <a:t>Lessons from HL-LHC for future projects - B. Di Girolamo</a:t>
            </a:r>
          </a:p>
        </p:txBody>
      </p:sp>
      <p:sp>
        <p:nvSpPr>
          <p:cNvPr id="5" name="Slide Number Placeholder 4">
            <a:extLst>
              <a:ext uri="{FF2B5EF4-FFF2-40B4-BE49-F238E27FC236}">
                <a16:creationId xmlns:a16="http://schemas.microsoft.com/office/drawing/2014/main" id="{3E5DDA9D-548F-3D55-148A-4218DED7BFEB}"/>
              </a:ext>
            </a:extLst>
          </p:cNvPr>
          <p:cNvSpPr>
            <a:spLocks noGrp="1"/>
          </p:cNvSpPr>
          <p:nvPr>
            <p:ph type="sldNum" sz="quarter" idx="12"/>
          </p:nvPr>
        </p:nvSpPr>
        <p:spPr/>
        <p:txBody>
          <a:bodyPr/>
          <a:lstStyle/>
          <a:p>
            <a:fld id="{BFDCA1C4-9514-7B4F-976F-D92F7E296653}" type="slidenum">
              <a:rPr lang="fr-FR" smtClean="0">
                <a:solidFill>
                  <a:srgbClr val="64BCD9"/>
                </a:solidFill>
              </a:rPr>
              <a:pPr/>
              <a:t>65</a:t>
            </a:fld>
            <a:endParaRPr lang="fr-FR">
              <a:solidFill>
                <a:srgbClr val="64BCD9"/>
              </a:solidFill>
            </a:endParaRPr>
          </a:p>
        </p:txBody>
      </p:sp>
    </p:spTree>
    <p:extLst>
      <p:ext uri="{BB962C8B-B14F-4D97-AF65-F5344CB8AC3E}">
        <p14:creationId xmlns:p14="http://schemas.microsoft.com/office/powerpoint/2010/main" val="31338146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E05A28-2CFA-2A29-2DB5-50F9B380F0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3C72D5-B05C-4333-1A2F-DD2E40A25E4C}"/>
              </a:ext>
            </a:extLst>
          </p:cNvPr>
          <p:cNvSpPr>
            <a:spLocks noGrp="1"/>
          </p:cNvSpPr>
          <p:nvPr>
            <p:ph type="title"/>
          </p:nvPr>
        </p:nvSpPr>
        <p:spPr/>
        <p:txBody>
          <a:bodyPr/>
          <a:lstStyle/>
          <a:p>
            <a:r>
              <a:rPr lang="en-GB" dirty="0"/>
              <a:t>Lesson:  The Power of Transparent Monitoring</a:t>
            </a:r>
            <a:endParaRPr lang="en-IT" dirty="0"/>
          </a:p>
        </p:txBody>
      </p:sp>
      <p:sp>
        <p:nvSpPr>
          <p:cNvPr id="3" name="Content Placeholder 2">
            <a:extLst>
              <a:ext uri="{FF2B5EF4-FFF2-40B4-BE49-F238E27FC236}">
                <a16:creationId xmlns:a16="http://schemas.microsoft.com/office/drawing/2014/main" id="{61206D7F-D0B5-8C8F-F135-BB8EC4756FF2}"/>
              </a:ext>
            </a:extLst>
          </p:cNvPr>
          <p:cNvSpPr>
            <a:spLocks noGrp="1"/>
          </p:cNvSpPr>
          <p:nvPr>
            <p:ph idx="1"/>
          </p:nvPr>
        </p:nvSpPr>
        <p:spPr/>
        <p:txBody>
          <a:bodyPr>
            <a:normAutofit fontScale="92500" lnSpcReduction="20000"/>
          </a:bodyPr>
          <a:lstStyle/>
          <a:p>
            <a:pPr fontAlgn="base"/>
            <a:r>
              <a:rPr lang="en-GB" b="1" dirty="0"/>
              <a:t>Challenge:</a:t>
            </a:r>
            <a:r>
              <a:rPr lang="en-GB" dirty="0"/>
              <a:t> How do you track progress and justify costs to stakeholders in a project this complex?</a:t>
            </a:r>
          </a:p>
          <a:p>
            <a:pPr marL="0" indent="0" fontAlgn="base">
              <a:buNone/>
            </a:pPr>
            <a:endParaRPr lang="en-GB" dirty="0"/>
          </a:p>
          <a:p>
            <a:pPr fontAlgn="base"/>
            <a:r>
              <a:rPr lang="en-GB" b="1" dirty="0"/>
              <a:t>Key Tools:</a:t>
            </a:r>
            <a:endParaRPr lang="en-GB" dirty="0"/>
          </a:p>
          <a:p>
            <a:pPr lvl="1" fontAlgn="base"/>
            <a:r>
              <a:rPr lang="en-GB" b="1" dirty="0"/>
              <a:t>Earned Value Management (EVM):</a:t>
            </a:r>
            <a:r>
              <a:rPr lang="en-GB" dirty="0"/>
              <a:t> Essential for identifying schedule vs. cost variance.</a:t>
            </a:r>
            <a:br>
              <a:rPr lang="en-GB" dirty="0"/>
            </a:br>
            <a:br>
              <a:rPr lang="en-GB" dirty="0"/>
            </a:br>
            <a:endParaRPr lang="en-GB" dirty="0"/>
          </a:p>
          <a:p>
            <a:pPr lvl="1" fontAlgn="base"/>
            <a:r>
              <a:rPr lang="en-GB" b="1" dirty="0"/>
              <a:t>Schedule Float Analysis:</a:t>
            </a:r>
            <a:r>
              <a:rPr lang="en-GB" dirty="0"/>
              <a:t> Comparing the "equipment ready" date with the "needed for installation" date provides a clear, forward-looking risk indicator.</a:t>
            </a:r>
            <a:br>
              <a:rPr lang="en-GB" dirty="0"/>
            </a:br>
            <a:br>
              <a:rPr lang="en-GB" dirty="0"/>
            </a:br>
            <a:endParaRPr lang="en-GB" dirty="0"/>
          </a:p>
          <a:p>
            <a:pPr fontAlgn="base"/>
            <a:r>
              <a:rPr lang="en-GB" b="1" dirty="0"/>
              <a:t>Lesson:</a:t>
            </a:r>
            <a:r>
              <a:rPr lang="en-GB" dirty="0"/>
              <a:t> Consistent, data-driven monitoring builds stakeholder trust and provides the evidence needed for difficult decisions regarding cost, schedule, and scope changes.</a:t>
            </a:r>
          </a:p>
        </p:txBody>
      </p:sp>
      <p:sp>
        <p:nvSpPr>
          <p:cNvPr id="4" name="Footer Placeholder 3">
            <a:extLst>
              <a:ext uri="{FF2B5EF4-FFF2-40B4-BE49-F238E27FC236}">
                <a16:creationId xmlns:a16="http://schemas.microsoft.com/office/drawing/2014/main" id="{8770BD1F-7F86-33BC-B2BB-8A93E80D186D}"/>
              </a:ext>
            </a:extLst>
          </p:cNvPr>
          <p:cNvSpPr>
            <a:spLocks noGrp="1"/>
          </p:cNvSpPr>
          <p:nvPr>
            <p:ph type="ftr" sz="quarter" idx="11"/>
          </p:nvPr>
        </p:nvSpPr>
        <p:spPr/>
        <p:txBody>
          <a:bodyPr/>
          <a:lstStyle/>
          <a:p>
            <a:r>
              <a:rPr lang="en-GB">
                <a:solidFill>
                  <a:srgbClr val="64BCD9"/>
                </a:solidFill>
              </a:rPr>
              <a:t>Lessons from HL-LHC for future projects - B. Di Girolamo</a:t>
            </a:r>
          </a:p>
        </p:txBody>
      </p:sp>
      <p:sp>
        <p:nvSpPr>
          <p:cNvPr id="5" name="Slide Number Placeholder 4">
            <a:extLst>
              <a:ext uri="{FF2B5EF4-FFF2-40B4-BE49-F238E27FC236}">
                <a16:creationId xmlns:a16="http://schemas.microsoft.com/office/drawing/2014/main" id="{6598DC51-E63E-AF92-5EE3-00DB430E0340}"/>
              </a:ext>
            </a:extLst>
          </p:cNvPr>
          <p:cNvSpPr>
            <a:spLocks noGrp="1"/>
          </p:cNvSpPr>
          <p:nvPr>
            <p:ph type="sldNum" sz="quarter" idx="12"/>
          </p:nvPr>
        </p:nvSpPr>
        <p:spPr/>
        <p:txBody>
          <a:bodyPr/>
          <a:lstStyle/>
          <a:p>
            <a:fld id="{BFDCA1C4-9514-7B4F-976F-D92F7E296653}" type="slidenum">
              <a:rPr lang="fr-FR" smtClean="0">
                <a:solidFill>
                  <a:srgbClr val="64BCD9"/>
                </a:solidFill>
              </a:rPr>
              <a:pPr/>
              <a:t>66</a:t>
            </a:fld>
            <a:endParaRPr lang="fr-FR">
              <a:solidFill>
                <a:srgbClr val="64BCD9"/>
              </a:solidFill>
            </a:endParaRPr>
          </a:p>
        </p:txBody>
      </p:sp>
    </p:spTree>
    <p:extLst>
      <p:ext uri="{BB962C8B-B14F-4D97-AF65-F5344CB8AC3E}">
        <p14:creationId xmlns:p14="http://schemas.microsoft.com/office/powerpoint/2010/main" val="370532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53D88-7817-7611-09DA-002CEB6273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22B64F-C89C-5FAB-9E21-6370DB5993A6}"/>
              </a:ext>
            </a:extLst>
          </p:cNvPr>
          <p:cNvSpPr>
            <a:spLocks noGrp="1"/>
          </p:cNvSpPr>
          <p:nvPr>
            <p:ph type="title"/>
          </p:nvPr>
        </p:nvSpPr>
        <p:spPr/>
        <p:txBody>
          <a:bodyPr/>
          <a:lstStyle/>
          <a:p>
            <a:r>
              <a:rPr lang="en-GB" dirty="0"/>
              <a:t>Lesson:  Key Takeaways for Future Projects</a:t>
            </a:r>
            <a:endParaRPr lang="en-IT" dirty="0"/>
          </a:p>
        </p:txBody>
      </p:sp>
      <p:sp>
        <p:nvSpPr>
          <p:cNvPr id="3" name="Content Placeholder 2">
            <a:extLst>
              <a:ext uri="{FF2B5EF4-FFF2-40B4-BE49-F238E27FC236}">
                <a16:creationId xmlns:a16="http://schemas.microsoft.com/office/drawing/2014/main" id="{3BA72DF2-D4F3-CAAD-98F7-DD54CC0A8718}"/>
              </a:ext>
            </a:extLst>
          </p:cNvPr>
          <p:cNvSpPr>
            <a:spLocks noGrp="1"/>
          </p:cNvSpPr>
          <p:nvPr>
            <p:ph idx="1"/>
          </p:nvPr>
        </p:nvSpPr>
        <p:spPr/>
        <p:txBody>
          <a:bodyPr>
            <a:normAutofit/>
          </a:bodyPr>
          <a:lstStyle/>
          <a:p>
            <a:r>
              <a:rPr lang="en-GB" dirty="0"/>
              <a:t>The HL-LHC experience highlights four pillars for managing similar large scientific projects:</a:t>
            </a:r>
          </a:p>
          <a:p>
            <a:pPr lvl="1" fontAlgn="base"/>
            <a:r>
              <a:rPr lang="en-GB" b="1" dirty="0"/>
              <a:t>Adaptability:</a:t>
            </a:r>
            <a:r>
              <a:rPr lang="en-GB" dirty="0"/>
              <a:t> Be prepared to change scope, schedule, and plans. Rigid, long-term plans are unrealistic.</a:t>
            </a:r>
          </a:p>
          <a:p>
            <a:pPr lvl="1" fontAlgn="base"/>
            <a:r>
              <a:rPr lang="en-GB" b="1" dirty="0"/>
              <a:t>Robust Governance:</a:t>
            </a:r>
            <a:r>
              <a:rPr lang="en-GB" dirty="0"/>
              <a:t> A clear, multi-layered governance and meeting structure is non-negotiable for managing international collaborations and complex interfaces.</a:t>
            </a:r>
          </a:p>
          <a:p>
            <a:pPr lvl="1" fontAlgn="base"/>
            <a:r>
              <a:rPr lang="en-GB" b="1" dirty="0"/>
              <a:t>Transparent Monitoring:</a:t>
            </a:r>
            <a:r>
              <a:rPr lang="en-GB" dirty="0"/>
              <a:t> Use tools like EVM and float analysis to provide clear, honest, and data-driven status reports to all stakeholders.</a:t>
            </a:r>
          </a:p>
          <a:p>
            <a:pPr lvl="1" fontAlgn="base"/>
            <a:r>
              <a:rPr lang="en-GB" b="1" dirty="0"/>
              <a:t>Continuous Improvement:</a:t>
            </a:r>
            <a:r>
              <a:rPr lang="en-GB" dirty="0"/>
              <a:t> Acknowledge weaknesses in the project management model and actively work to strengthen processes, tools, and culture.</a:t>
            </a:r>
          </a:p>
        </p:txBody>
      </p:sp>
      <p:sp>
        <p:nvSpPr>
          <p:cNvPr id="4" name="Footer Placeholder 3">
            <a:extLst>
              <a:ext uri="{FF2B5EF4-FFF2-40B4-BE49-F238E27FC236}">
                <a16:creationId xmlns:a16="http://schemas.microsoft.com/office/drawing/2014/main" id="{9D46E991-5B2B-E9A3-9984-EA7BC945AFC0}"/>
              </a:ext>
            </a:extLst>
          </p:cNvPr>
          <p:cNvSpPr>
            <a:spLocks noGrp="1"/>
          </p:cNvSpPr>
          <p:nvPr>
            <p:ph type="ftr" sz="quarter" idx="11"/>
          </p:nvPr>
        </p:nvSpPr>
        <p:spPr/>
        <p:txBody>
          <a:bodyPr/>
          <a:lstStyle/>
          <a:p>
            <a:r>
              <a:rPr lang="en-GB">
                <a:solidFill>
                  <a:srgbClr val="64BCD9"/>
                </a:solidFill>
              </a:rPr>
              <a:t>Lessons from HL-LHC for future projects - B. Di Girolamo</a:t>
            </a:r>
          </a:p>
        </p:txBody>
      </p:sp>
      <p:sp>
        <p:nvSpPr>
          <p:cNvPr id="5" name="Slide Number Placeholder 4">
            <a:extLst>
              <a:ext uri="{FF2B5EF4-FFF2-40B4-BE49-F238E27FC236}">
                <a16:creationId xmlns:a16="http://schemas.microsoft.com/office/drawing/2014/main" id="{CC8CAAC0-8C47-B8A2-E130-4C47DDD761EF}"/>
              </a:ext>
            </a:extLst>
          </p:cNvPr>
          <p:cNvSpPr>
            <a:spLocks noGrp="1"/>
          </p:cNvSpPr>
          <p:nvPr>
            <p:ph type="sldNum" sz="quarter" idx="12"/>
          </p:nvPr>
        </p:nvSpPr>
        <p:spPr/>
        <p:txBody>
          <a:bodyPr/>
          <a:lstStyle/>
          <a:p>
            <a:fld id="{BFDCA1C4-9514-7B4F-976F-D92F7E296653}" type="slidenum">
              <a:rPr lang="fr-FR" smtClean="0">
                <a:solidFill>
                  <a:srgbClr val="64BCD9"/>
                </a:solidFill>
              </a:rPr>
              <a:pPr/>
              <a:t>67</a:t>
            </a:fld>
            <a:endParaRPr lang="fr-FR">
              <a:solidFill>
                <a:srgbClr val="64BCD9"/>
              </a:solidFill>
            </a:endParaRPr>
          </a:p>
        </p:txBody>
      </p:sp>
      <p:sp>
        <p:nvSpPr>
          <p:cNvPr id="6" name="TextBox 5">
            <a:extLst>
              <a:ext uri="{FF2B5EF4-FFF2-40B4-BE49-F238E27FC236}">
                <a16:creationId xmlns:a16="http://schemas.microsoft.com/office/drawing/2014/main" id="{A87F8317-EC04-0993-1281-2631BC2B7680}"/>
              </a:ext>
            </a:extLst>
          </p:cNvPr>
          <p:cNvSpPr txBox="1"/>
          <p:nvPr/>
        </p:nvSpPr>
        <p:spPr>
          <a:xfrm>
            <a:off x="2098752" y="6009288"/>
            <a:ext cx="7994496" cy="369332"/>
          </a:xfrm>
          <a:prstGeom prst="rect">
            <a:avLst/>
          </a:prstGeom>
          <a:noFill/>
        </p:spPr>
        <p:txBody>
          <a:bodyPr wrap="none" rtlCol="0">
            <a:spAutoFit/>
          </a:bodyPr>
          <a:lstStyle/>
          <a:p>
            <a:r>
              <a:rPr lang="en-IT" b="1" dirty="0">
                <a:solidFill>
                  <a:srgbClr val="FF0000"/>
                </a:solidFill>
              </a:rPr>
              <a:t>AND do not forget to plan for costs for decommissiong and dismantling</a:t>
            </a:r>
          </a:p>
        </p:txBody>
      </p:sp>
    </p:spTree>
    <p:extLst>
      <p:ext uri="{BB962C8B-B14F-4D97-AF65-F5344CB8AC3E}">
        <p14:creationId xmlns:p14="http://schemas.microsoft.com/office/powerpoint/2010/main" val="2135979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5F578-CFB9-5861-CCEE-E488AA71335A}"/>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D70873F-4CF0-50D1-09DA-4F032041C10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solidFill>
                  <a:srgbClr val="64BCD9"/>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fr-FR" sz="1200" b="0" i="0" u="none" strike="noStrike" kern="1200" cap="none" spc="0" normalizeH="0" baseline="0" noProof="0">
              <a:ln>
                <a:noFill/>
              </a:ln>
              <a:solidFill>
                <a:srgbClr val="64BCD9"/>
              </a:solidFill>
              <a:effectLst/>
              <a:uLnTx/>
              <a:uFillTx/>
              <a:latin typeface="Arial"/>
              <a:ea typeface="+mn-ea"/>
              <a:cs typeface="+mn-cs"/>
            </a:endParaRPr>
          </a:p>
        </p:txBody>
      </p:sp>
      <p:sp>
        <p:nvSpPr>
          <p:cNvPr id="2" name="TextBox 1">
            <a:extLst>
              <a:ext uri="{FF2B5EF4-FFF2-40B4-BE49-F238E27FC236}">
                <a16:creationId xmlns:a16="http://schemas.microsoft.com/office/drawing/2014/main" id="{A0FEE917-1DA9-7486-D0B7-BF190438727E}"/>
              </a:ext>
            </a:extLst>
          </p:cNvPr>
          <p:cNvSpPr txBox="1"/>
          <p:nvPr/>
        </p:nvSpPr>
        <p:spPr>
          <a:xfrm>
            <a:off x="-5825" y="-39947"/>
            <a:ext cx="1219200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FF0000"/>
                </a:solidFill>
                <a:effectLst/>
                <a:uLnTx/>
                <a:uFillTx/>
                <a:latin typeface="Garamond" panose="02020404030301010803" pitchFamily="18" charset="0"/>
              </a:rPr>
              <a:t>More about HL-LHC</a:t>
            </a:r>
            <a:endParaRPr kumimoji="0" lang="en-GB" sz="4000" b="0" i="0" u="none" strike="noStrike" kern="1200" cap="none" spc="0" normalizeH="0" baseline="0" noProof="0" dirty="0">
              <a:ln>
                <a:noFill/>
              </a:ln>
              <a:solidFill>
                <a:srgbClr val="FF0000"/>
              </a:solidFill>
              <a:effectLst/>
              <a:uLnTx/>
              <a:uFillTx/>
              <a:latin typeface="Garamond" panose="02020404030301010803" pitchFamily="18" charset="0"/>
            </a:endParaRPr>
          </a:p>
        </p:txBody>
      </p:sp>
      <p:sp>
        <p:nvSpPr>
          <p:cNvPr id="4" name="Footer Placeholder 2">
            <a:extLst>
              <a:ext uri="{FF2B5EF4-FFF2-40B4-BE49-F238E27FC236}">
                <a16:creationId xmlns:a16="http://schemas.microsoft.com/office/drawing/2014/main" id="{75B22AAA-AC2A-64F4-3DD6-394FA108978F}"/>
              </a:ext>
            </a:extLst>
          </p:cNvPr>
          <p:cNvSpPr>
            <a:spLocks noGrp="1"/>
          </p:cNvSpPr>
          <p:nvPr>
            <p:ph type="ftr" sz="quarter" idx="11"/>
          </p:nvPr>
        </p:nvSpPr>
        <p:spPr>
          <a:xfrm>
            <a:off x="2351584" y="6453376"/>
            <a:ext cx="8920000" cy="360000"/>
          </a:xfrm>
        </p:spPr>
        <p:txBody>
          <a:bodyPr/>
          <a:lstStyle/>
          <a:p>
            <a:r>
              <a:rPr lang="en-GB"/>
              <a:t>Lessons from HL-LHC for future projects - B. Di Girolamo</a:t>
            </a:r>
            <a:endParaRPr lang="en-GB" dirty="0"/>
          </a:p>
        </p:txBody>
      </p:sp>
      <p:pic>
        <p:nvPicPr>
          <p:cNvPr id="16" name="Picture 15">
            <a:extLst>
              <a:ext uri="{FF2B5EF4-FFF2-40B4-BE49-F238E27FC236}">
                <a16:creationId xmlns:a16="http://schemas.microsoft.com/office/drawing/2014/main" id="{FA6EC0ED-021C-6C96-FCDC-3F7C31DB028E}"/>
              </a:ext>
            </a:extLst>
          </p:cNvPr>
          <p:cNvPicPr>
            <a:picLocks noChangeAspect="1"/>
          </p:cNvPicPr>
          <p:nvPr/>
        </p:nvPicPr>
        <p:blipFill rotWithShape="1">
          <a:blip r:embed="rId3"/>
          <a:srcRect b="10672"/>
          <a:stretch/>
        </p:blipFill>
        <p:spPr>
          <a:xfrm>
            <a:off x="6090175" y="618844"/>
            <a:ext cx="5230386" cy="6172924"/>
          </a:xfrm>
          <a:prstGeom prst="rect">
            <a:avLst/>
          </a:prstGeom>
        </p:spPr>
      </p:pic>
      <p:pic>
        <p:nvPicPr>
          <p:cNvPr id="6" name="Picture 2">
            <a:extLst>
              <a:ext uri="{FF2B5EF4-FFF2-40B4-BE49-F238E27FC236}">
                <a16:creationId xmlns:a16="http://schemas.microsoft.com/office/drawing/2014/main" id="{4EDF030B-4A51-052A-11C5-E3EC3E36E3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7488" y="618844"/>
            <a:ext cx="4361983" cy="6194532"/>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a:extLst>
              <a:ext uri="{FF2B5EF4-FFF2-40B4-BE49-F238E27FC236}">
                <a16:creationId xmlns:a16="http://schemas.microsoft.com/office/drawing/2014/main" id="{C2BAE3B5-B989-BB22-6325-1DA1CA1F0747}"/>
              </a:ext>
            </a:extLst>
          </p:cNvPr>
          <p:cNvSpPr/>
          <p:nvPr/>
        </p:nvSpPr>
        <p:spPr>
          <a:xfrm>
            <a:off x="0" y="3861048"/>
            <a:ext cx="2999656" cy="1100243"/>
          </a:xfrm>
          <a:prstGeom prst="roundRect">
            <a:avLst/>
          </a:prstGeom>
          <a:gradFill>
            <a:gsLst>
              <a:gs pos="0">
                <a:srgbClr val="00B050"/>
              </a:gs>
              <a:gs pos="100000">
                <a:srgbClr val="92D05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Published in 2024 and available as</a:t>
            </a:r>
          </a:p>
          <a:p>
            <a:pPr algn="ctr"/>
            <a:r>
              <a:rPr lang="en-US" sz="1400" dirty="0">
                <a:solidFill>
                  <a:schemeClr val="tx1"/>
                </a:solidFill>
              </a:rPr>
              <a:t>Open Access Publication</a:t>
            </a:r>
          </a:p>
          <a:p>
            <a:pPr algn="ctr"/>
            <a:r>
              <a:rPr lang="en-GB" sz="1400" dirty="0">
                <a:hlinkClick r:id="rId5"/>
              </a:rPr>
              <a:t>https://doi.org/10.1142/13487</a:t>
            </a:r>
            <a:endParaRPr lang="en-GB" sz="1400" dirty="0"/>
          </a:p>
          <a:p>
            <a:pPr algn="ctr"/>
            <a:r>
              <a:rPr lang="en-US" sz="1400" dirty="0">
                <a:solidFill>
                  <a:schemeClr val="tx1"/>
                </a:solidFill>
              </a:rPr>
              <a:t>ISBN: 978-981-127-894-5</a:t>
            </a:r>
          </a:p>
        </p:txBody>
      </p:sp>
    </p:spTree>
    <p:extLst>
      <p:ext uri="{BB962C8B-B14F-4D97-AF65-F5344CB8AC3E}">
        <p14:creationId xmlns:p14="http://schemas.microsoft.com/office/powerpoint/2010/main" val="4376844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63A7D49A-9326-92B4-2A2E-E51D8A7E4318}"/>
              </a:ext>
            </a:extLst>
          </p:cNvPr>
          <p:cNvSpPr/>
          <p:nvPr/>
        </p:nvSpPr>
        <p:spPr>
          <a:xfrm>
            <a:off x="5760522" y="4033022"/>
            <a:ext cx="2695510" cy="1778928"/>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Picture 29" descr="Computer keyboard and notepad">
            <a:extLst>
              <a:ext uri="{FF2B5EF4-FFF2-40B4-BE49-F238E27FC236}">
                <a16:creationId xmlns:a16="http://schemas.microsoft.com/office/drawing/2014/main" id="{5DE366E8-97C9-029A-7BCF-9674DA81A1E7}"/>
              </a:ext>
            </a:extLst>
          </p:cNvPr>
          <p:cNvPicPr>
            <a:picLocks noChangeAspect="1"/>
          </p:cNvPicPr>
          <p:nvPr/>
        </p:nvPicPr>
        <p:blipFill>
          <a:blip r:embed="rId2" cstate="print">
            <a:extLst>
              <a:ext uri="{28A0092B-C50C-407E-A947-70E740481C1C}">
                <a14:useLocalDpi xmlns:a14="http://schemas.microsoft.com/office/drawing/2010/main" val="0"/>
              </a:ext>
            </a:extLst>
          </a:blip>
          <a:srcRect t="548" b="16294"/>
          <a:stretch/>
        </p:blipFill>
        <p:spPr>
          <a:xfrm>
            <a:off x="351403" y="322139"/>
            <a:ext cx="2695228" cy="1494206"/>
          </a:xfrm>
          <a:prstGeom prst="rect">
            <a:avLst/>
          </a:prstGeom>
          <a:effectLst>
            <a:outerShdw blurRad="50800" dist="38100" dir="5400000" algn="t" rotWithShape="0">
              <a:prstClr val="black">
                <a:alpha val="40000"/>
              </a:prstClr>
            </a:outerShdw>
          </a:effectLst>
        </p:spPr>
      </p:pic>
      <p:sp>
        <p:nvSpPr>
          <p:cNvPr id="27" name="Rectangle 26">
            <a:extLst>
              <a:ext uri="{FF2B5EF4-FFF2-40B4-BE49-F238E27FC236}">
                <a16:creationId xmlns:a16="http://schemas.microsoft.com/office/drawing/2014/main" id="{37D01B11-7645-A388-855B-7076B27CFD89}"/>
              </a:ext>
            </a:extLst>
          </p:cNvPr>
          <p:cNvSpPr/>
          <p:nvPr/>
        </p:nvSpPr>
        <p:spPr>
          <a:xfrm>
            <a:off x="8636423" y="953456"/>
            <a:ext cx="3247377" cy="1007189"/>
          </a:xfrm>
          <a:prstGeom prst="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0800000" scaled="1"/>
            <a:tileRect/>
          </a:gradFill>
          <a:ln>
            <a:solidFill>
              <a:schemeClr val="accent1">
                <a:lumMod val="40000"/>
                <a:lumOff val="60000"/>
              </a:schemeClr>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A8D308F6-0BD1-00E4-25A4-5452203555D8}"/>
              </a:ext>
            </a:extLst>
          </p:cNvPr>
          <p:cNvSpPr/>
          <p:nvPr/>
        </p:nvSpPr>
        <p:spPr>
          <a:xfrm>
            <a:off x="3630922" y="1146016"/>
            <a:ext cx="4070642" cy="159600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solidFill>
              <a:schemeClr val="accent1">
                <a:lumMod val="40000"/>
                <a:lumOff val="60000"/>
              </a:schemeClr>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35754F7-91BA-6D39-E8B1-0C1824982ACD}"/>
              </a:ext>
            </a:extLst>
          </p:cNvPr>
          <p:cNvSpPr>
            <a:spLocks noGrp="1"/>
          </p:cNvSpPr>
          <p:nvPr>
            <p:ph type="title"/>
          </p:nvPr>
        </p:nvSpPr>
        <p:spPr>
          <a:xfrm>
            <a:off x="3630922" y="116744"/>
            <a:ext cx="7729728" cy="836712"/>
          </a:xfrm>
          <a:noFill/>
        </p:spPr>
        <p:txBody>
          <a:bodyPr>
            <a:normAutofit/>
          </a:bodyPr>
          <a:lstStyle/>
          <a:p>
            <a:r>
              <a:rPr lang="en-GB" dirty="0"/>
              <a:t>PM workshop at CERN:  </a:t>
            </a:r>
            <a:r>
              <a:rPr lang="en-GB" cap="none" dirty="0" err="1"/>
              <a:t>AcceleratePM</a:t>
            </a:r>
            <a:endParaRPr lang="en-GB" dirty="0"/>
          </a:p>
        </p:txBody>
      </p:sp>
      <p:sp>
        <p:nvSpPr>
          <p:cNvPr id="3" name="Footer Placeholder 2">
            <a:extLst>
              <a:ext uri="{FF2B5EF4-FFF2-40B4-BE49-F238E27FC236}">
                <a16:creationId xmlns:a16="http://schemas.microsoft.com/office/drawing/2014/main" id="{C1D1E308-3504-4BCD-9243-A8C7B91D4660}"/>
              </a:ext>
            </a:extLst>
          </p:cNvPr>
          <p:cNvSpPr>
            <a:spLocks noGrp="1"/>
          </p:cNvSpPr>
          <p:nvPr>
            <p:ph type="ftr" sz="quarter" idx="11"/>
          </p:nvPr>
        </p:nvSpPr>
        <p:spPr/>
        <p:txBody>
          <a:bodyPr/>
          <a:lstStyle/>
          <a:p>
            <a:pPr defTabSz="457189"/>
            <a:r>
              <a:rPr lang="it-IT"/>
              <a:t>Lessons from HL-LHC for future projects - B. Di Girolamo</a:t>
            </a:r>
            <a:endParaRPr lang="en-GB"/>
          </a:p>
        </p:txBody>
      </p:sp>
      <p:sp>
        <p:nvSpPr>
          <p:cNvPr id="4" name="Slide Number Placeholder 3">
            <a:extLst>
              <a:ext uri="{FF2B5EF4-FFF2-40B4-BE49-F238E27FC236}">
                <a16:creationId xmlns:a16="http://schemas.microsoft.com/office/drawing/2014/main" id="{CEF5ECEE-A0EB-DB3F-2D00-DC02FB47E373}"/>
              </a:ext>
            </a:extLst>
          </p:cNvPr>
          <p:cNvSpPr>
            <a:spLocks noGrp="1"/>
          </p:cNvSpPr>
          <p:nvPr>
            <p:ph type="sldNum" sz="quarter" idx="4"/>
          </p:nvPr>
        </p:nvSpPr>
        <p:spPr>
          <a:xfrm>
            <a:off x="11712624" y="6464853"/>
            <a:ext cx="365760" cy="365760"/>
          </a:xfrm>
          <a:prstGeom prst="ellipse">
            <a:avLst/>
          </a:prstGeom>
          <a:solidFill>
            <a:srgbClr val="1D1D1D">
              <a:alpha val="70000"/>
            </a:srgbClr>
          </a:solidFill>
        </p:spPr>
        <p:txBody>
          <a:bodyPr vert="horz" lIns="18288" tIns="45720" rIns="18288" bIns="45720" rtlCol="0" anchor="ctr">
            <a:noAutofit/>
          </a:bodyPr>
          <a:lstStyle>
            <a:defPPr>
              <a:defRPr lang="en-US"/>
            </a:defPPr>
            <a:lvl1pPr marL="0" algn="ctr" defTabSz="914400" rtl="0" eaLnBrk="1" latinLnBrk="0" hangingPunct="1">
              <a:defRPr sz="1400" kern="1200" spc="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189"/>
            <a:fld id="{BFDCA1C4-9514-7B4F-976F-D92F7E296653}" type="slidenum">
              <a:rPr lang="fr-FR" smtClean="0"/>
              <a:pPr defTabSz="457189"/>
              <a:t>69</a:t>
            </a:fld>
            <a:endParaRPr lang="fr-FR" dirty="0"/>
          </a:p>
        </p:txBody>
      </p:sp>
      <p:sp>
        <p:nvSpPr>
          <p:cNvPr id="5" name="TextBox 4">
            <a:extLst>
              <a:ext uri="{FF2B5EF4-FFF2-40B4-BE49-F238E27FC236}">
                <a16:creationId xmlns:a16="http://schemas.microsoft.com/office/drawing/2014/main" id="{3139DEF4-E541-615E-CFFC-7E68E43226BE}"/>
              </a:ext>
            </a:extLst>
          </p:cNvPr>
          <p:cNvSpPr txBox="1"/>
          <p:nvPr/>
        </p:nvSpPr>
        <p:spPr>
          <a:xfrm>
            <a:off x="508804" y="322139"/>
            <a:ext cx="1974387" cy="369332"/>
          </a:xfrm>
          <a:prstGeom prst="rect">
            <a:avLst/>
          </a:prstGeom>
          <a:noFill/>
        </p:spPr>
        <p:txBody>
          <a:bodyPr wrap="none" rtlCol="0">
            <a:spAutoFit/>
          </a:bodyPr>
          <a:lstStyle/>
          <a:p>
            <a:pPr algn="l"/>
            <a:r>
              <a:rPr lang="en-GB" dirty="0">
                <a:solidFill>
                  <a:schemeClr val="accent1"/>
                </a:solidFill>
                <a:latin typeface="Cambria" panose="02040503050406030204" pitchFamily="18" charset="0"/>
                <a:ea typeface="Cambria" panose="02040503050406030204" pitchFamily="18" charset="0"/>
                <a:cs typeface="Calibri" panose="020F0502020204030204" pitchFamily="34" charset="0"/>
              </a:rPr>
              <a:t>Date (provisional)</a:t>
            </a:r>
          </a:p>
        </p:txBody>
      </p:sp>
      <p:sp>
        <p:nvSpPr>
          <p:cNvPr id="7" name="TextBox 6">
            <a:extLst>
              <a:ext uri="{FF2B5EF4-FFF2-40B4-BE49-F238E27FC236}">
                <a16:creationId xmlns:a16="http://schemas.microsoft.com/office/drawing/2014/main" id="{0FA01734-EB33-0734-AF27-128A0E3E8652}"/>
              </a:ext>
            </a:extLst>
          </p:cNvPr>
          <p:cNvSpPr txBox="1"/>
          <p:nvPr/>
        </p:nvSpPr>
        <p:spPr>
          <a:xfrm>
            <a:off x="5051288" y="1263777"/>
            <a:ext cx="963725" cy="369332"/>
          </a:xfrm>
          <a:prstGeom prst="rect">
            <a:avLst/>
          </a:prstGeom>
          <a:noFill/>
        </p:spPr>
        <p:txBody>
          <a:bodyPr wrap="none" rtlCol="0">
            <a:spAutoFit/>
          </a:bodyPr>
          <a:lstStyle/>
          <a:p>
            <a:pPr algn="l"/>
            <a:r>
              <a:rPr lang="en-GB" dirty="0">
                <a:solidFill>
                  <a:schemeClr val="accent1"/>
                </a:solidFill>
                <a:latin typeface="Cambria" panose="02040503050406030204" pitchFamily="18" charset="0"/>
                <a:ea typeface="Cambria" panose="02040503050406030204" pitchFamily="18" charset="0"/>
                <a:cs typeface="Calibri" panose="020F0502020204030204" pitchFamily="34" charset="0"/>
              </a:rPr>
              <a:t>Themes</a:t>
            </a:r>
          </a:p>
        </p:txBody>
      </p:sp>
      <p:sp>
        <p:nvSpPr>
          <p:cNvPr id="9" name="TextBox 8">
            <a:extLst>
              <a:ext uri="{FF2B5EF4-FFF2-40B4-BE49-F238E27FC236}">
                <a16:creationId xmlns:a16="http://schemas.microsoft.com/office/drawing/2014/main" id="{92C2E4D9-D0A6-DBEE-8FD3-63E7356BA727}"/>
              </a:ext>
            </a:extLst>
          </p:cNvPr>
          <p:cNvSpPr txBox="1"/>
          <p:nvPr/>
        </p:nvSpPr>
        <p:spPr>
          <a:xfrm>
            <a:off x="1679562" y="3428025"/>
            <a:ext cx="1752403" cy="369332"/>
          </a:xfrm>
          <a:prstGeom prst="rect">
            <a:avLst/>
          </a:prstGeom>
          <a:noFill/>
        </p:spPr>
        <p:txBody>
          <a:bodyPr wrap="none" rtlCol="0">
            <a:spAutoFit/>
          </a:bodyPr>
          <a:lstStyle/>
          <a:p>
            <a:pPr algn="l"/>
            <a:r>
              <a:rPr lang="en-GB" dirty="0">
                <a:solidFill>
                  <a:schemeClr val="accent1"/>
                </a:solidFill>
                <a:latin typeface="Cambria" panose="02040503050406030204" pitchFamily="18" charset="0"/>
                <a:ea typeface="Cambria" panose="02040503050406030204" pitchFamily="18" charset="0"/>
                <a:cs typeface="Calibri" panose="020F0502020204030204" pitchFamily="34" charset="0"/>
              </a:rPr>
              <a:t>Contact @CERN</a:t>
            </a:r>
          </a:p>
        </p:txBody>
      </p:sp>
      <p:sp>
        <p:nvSpPr>
          <p:cNvPr id="10" name="TextBox 9">
            <a:extLst>
              <a:ext uri="{FF2B5EF4-FFF2-40B4-BE49-F238E27FC236}">
                <a16:creationId xmlns:a16="http://schemas.microsoft.com/office/drawing/2014/main" id="{AA75FFB9-5944-E068-DD86-0B40686154DE}"/>
              </a:ext>
            </a:extLst>
          </p:cNvPr>
          <p:cNvSpPr txBox="1"/>
          <p:nvPr/>
        </p:nvSpPr>
        <p:spPr>
          <a:xfrm>
            <a:off x="9237696" y="1109632"/>
            <a:ext cx="2153859" cy="369332"/>
          </a:xfrm>
          <a:prstGeom prst="rect">
            <a:avLst/>
          </a:prstGeom>
          <a:noFill/>
        </p:spPr>
        <p:txBody>
          <a:bodyPr wrap="none" rtlCol="0">
            <a:spAutoFit/>
          </a:bodyPr>
          <a:lstStyle/>
          <a:p>
            <a:pPr algn="l"/>
            <a:r>
              <a:rPr lang="en-GB" dirty="0">
                <a:solidFill>
                  <a:schemeClr val="accent1"/>
                </a:solidFill>
                <a:latin typeface="Cambria" panose="02040503050406030204" pitchFamily="18" charset="0"/>
                <a:ea typeface="Cambria" panose="02040503050406030204" pitchFamily="18" charset="0"/>
                <a:cs typeface="Calibri" panose="020F0502020204030204" pitchFamily="34" charset="0"/>
              </a:rPr>
              <a:t>Contacted institutes</a:t>
            </a:r>
          </a:p>
        </p:txBody>
      </p:sp>
      <p:sp>
        <p:nvSpPr>
          <p:cNvPr id="11" name="TextBox 10">
            <a:extLst>
              <a:ext uri="{FF2B5EF4-FFF2-40B4-BE49-F238E27FC236}">
                <a16:creationId xmlns:a16="http://schemas.microsoft.com/office/drawing/2014/main" id="{0D4E3E99-1F83-314E-A43F-206238EAE8F5}"/>
              </a:ext>
            </a:extLst>
          </p:cNvPr>
          <p:cNvSpPr txBox="1"/>
          <p:nvPr/>
        </p:nvSpPr>
        <p:spPr>
          <a:xfrm>
            <a:off x="3721278" y="1750869"/>
            <a:ext cx="4024123" cy="923330"/>
          </a:xfrm>
          <a:prstGeom prst="rect">
            <a:avLst/>
          </a:prstGeom>
          <a:noFill/>
        </p:spPr>
        <p:txBody>
          <a:bodyPr wrap="square" rtlCol="0">
            <a:spAutoFit/>
          </a:bodyPr>
          <a:lstStyle/>
          <a:p>
            <a:r>
              <a:rPr lang="en-GB" sz="1800" dirty="0">
                <a:effectLst/>
                <a:latin typeface="Calibri" panose="020F0502020204030204" pitchFamily="34" charset="0"/>
                <a:ea typeface="Calibri" panose="020F0502020204030204" pitchFamily="34" charset="0"/>
                <a:cs typeface="Calibri" panose="020F0502020204030204" pitchFamily="34" charset="0"/>
              </a:rPr>
              <a:t>Cost, Schedule, Risk, Requirements Management, Change Management, Test, Model Based System Engineering.</a:t>
            </a:r>
          </a:p>
        </p:txBody>
      </p:sp>
      <p:sp>
        <p:nvSpPr>
          <p:cNvPr id="12" name="TextBox 11">
            <a:extLst>
              <a:ext uri="{FF2B5EF4-FFF2-40B4-BE49-F238E27FC236}">
                <a16:creationId xmlns:a16="http://schemas.microsoft.com/office/drawing/2014/main" id="{1F07E094-B25B-7342-1EF7-0EBEA6444C74}"/>
              </a:ext>
            </a:extLst>
          </p:cNvPr>
          <p:cNvSpPr txBox="1"/>
          <p:nvPr/>
        </p:nvSpPr>
        <p:spPr>
          <a:xfrm>
            <a:off x="1390447" y="1324362"/>
            <a:ext cx="1656184" cy="369332"/>
          </a:xfrm>
          <a:prstGeom prst="rect">
            <a:avLst/>
          </a:prstGeom>
          <a:noFill/>
        </p:spPr>
        <p:txBody>
          <a:bodyPr wrap="square" rtlCol="0">
            <a:spAutoFit/>
          </a:bodyPr>
          <a:lstStyle/>
          <a:p>
            <a:r>
              <a:rPr lang="en-GB" sz="1800" dirty="0">
                <a:effectLst/>
                <a:latin typeface="Calibri" panose="020F0502020204030204" pitchFamily="34" charset="0"/>
                <a:ea typeface="Calibri" panose="020F0502020204030204" pitchFamily="34" charset="0"/>
                <a:cs typeface="Calibri" panose="020F0502020204030204" pitchFamily="34" charset="0"/>
              </a:rPr>
              <a:t>Early dec 2025</a:t>
            </a:r>
          </a:p>
        </p:txBody>
      </p:sp>
      <p:sp>
        <p:nvSpPr>
          <p:cNvPr id="15" name="TextBox 14">
            <a:extLst>
              <a:ext uri="{FF2B5EF4-FFF2-40B4-BE49-F238E27FC236}">
                <a16:creationId xmlns:a16="http://schemas.microsoft.com/office/drawing/2014/main" id="{A66E80B3-3BEC-7697-B0FE-903E94B8B429}"/>
              </a:ext>
            </a:extLst>
          </p:cNvPr>
          <p:cNvSpPr txBox="1"/>
          <p:nvPr/>
        </p:nvSpPr>
        <p:spPr>
          <a:xfrm>
            <a:off x="6586177" y="4380063"/>
            <a:ext cx="900183" cy="369332"/>
          </a:xfrm>
          <a:prstGeom prst="rect">
            <a:avLst/>
          </a:prstGeom>
          <a:noFill/>
        </p:spPr>
        <p:txBody>
          <a:bodyPr wrap="none" rtlCol="0">
            <a:spAutoFit/>
          </a:bodyPr>
          <a:lstStyle/>
          <a:p>
            <a:pPr algn="l"/>
            <a:r>
              <a:rPr lang="en-GB" dirty="0">
                <a:solidFill>
                  <a:schemeClr val="accent1"/>
                </a:solidFill>
                <a:latin typeface="Cambria" panose="02040503050406030204" pitchFamily="18" charset="0"/>
                <a:ea typeface="Cambria" panose="02040503050406030204" pitchFamily="18" charset="0"/>
                <a:cs typeface="Calibri" panose="020F0502020204030204" pitchFamily="34" charset="0"/>
              </a:rPr>
              <a:t>Format</a:t>
            </a:r>
          </a:p>
        </p:txBody>
      </p:sp>
      <p:sp>
        <p:nvSpPr>
          <p:cNvPr id="17" name="TextBox 16">
            <a:extLst>
              <a:ext uri="{FF2B5EF4-FFF2-40B4-BE49-F238E27FC236}">
                <a16:creationId xmlns:a16="http://schemas.microsoft.com/office/drawing/2014/main" id="{1545FADC-0B40-017B-C82E-ADB9A1502F03}"/>
              </a:ext>
            </a:extLst>
          </p:cNvPr>
          <p:cNvSpPr txBox="1"/>
          <p:nvPr/>
        </p:nvSpPr>
        <p:spPr>
          <a:xfrm>
            <a:off x="1055440" y="2413008"/>
            <a:ext cx="2277568" cy="646331"/>
          </a:xfrm>
          <a:prstGeom prst="rect">
            <a:avLst/>
          </a:prstGeom>
          <a:noFill/>
        </p:spPr>
        <p:txBody>
          <a:bodyPr wrap="square" rtlCol="0">
            <a:spAutoFit/>
          </a:bodyPr>
          <a:lstStyle/>
          <a:p>
            <a:r>
              <a:rPr lang="en-GB" sz="1800" dirty="0">
                <a:effectLst/>
                <a:latin typeface="Calibri" panose="020F0502020204030204" pitchFamily="34" charset="0"/>
                <a:ea typeface="Calibri" panose="020F0502020204030204" pitchFamily="34" charset="0"/>
                <a:cs typeface="Calibri" panose="020F0502020204030204" pitchFamily="34" charset="0"/>
              </a:rPr>
              <a:t>Networking, cross fertilisation, synergies.</a:t>
            </a:r>
          </a:p>
        </p:txBody>
      </p:sp>
      <p:sp>
        <p:nvSpPr>
          <p:cNvPr id="18" name="TextBox 17">
            <a:extLst>
              <a:ext uri="{FF2B5EF4-FFF2-40B4-BE49-F238E27FC236}">
                <a16:creationId xmlns:a16="http://schemas.microsoft.com/office/drawing/2014/main" id="{17417E49-FF88-381C-770B-C384B40485B8}"/>
              </a:ext>
            </a:extLst>
          </p:cNvPr>
          <p:cNvSpPr txBox="1"/>
          <p:nvPr/>
        </p:nvSpPr>
        <p:spPr>
          <a:xfrm>
            <a:off x="6384032" y="4750946"/>
            <a:ext cx="1687398" cy="646331"/>
          </a:xfrm>
          <a:prstGeom prst="rect">
            <a:avLst/>
          </a:prstGeom>
          <a:noFill/>
        </p:spPr>
        <p:txBody>
          <a:bodyPr wrap="square" rtlCol="0">
            <a:spAutoFit/>
          </a:bodyPr>
          <a:lstStyle/>
          <a:p>
            <a:r>
              <a:rPr lang="en-GB" sz="1800" dirty="0">
                <a:effectLst/>
                <a:latin typeface="Calibri" panose="020F0502020204030204" pitchFamily="34" charset="0"/>
                <a:ea typeface="Calibri" panose="020F0502020204030204" pitchFamily="34" charset="0"/>
                <a:cs typeface="Calibri" panose="020F0502020204030204" pitchFamily="34" charset="0"/>
              </a:rPr>
              <a:t>Presentations</a:t>
            </a:r>
          </a:p>
          <a:p>
            <a:r>
              <a:rPr lang="en-GB" sz="1800" dirty="0">
                <a:effectLst/>
                <a:latin typeface="Calibri" panose="020F0502020204030204" pitchFamily="34" charset="0"/>
                <a:ea typeface="Calibri" panose="020F0502020204030204" pitchFamily="34" charset="0"/>
                <a:cs typeface="Calibri" panose="020F0502020204030204" pitchFamily="34" charset="0"/>
              </a:rPr>
              <a:t>Round tables</a:t>
            </a:r>
          </a:p>
        </p:txBody>
      </p:sp>
      <p:sp>
        <p:nvSpPr>
          <p:cNvPr id="19" name="TextBox 18">
            <a:extLst>
              <a:ext uri="{FF2B5EF4-FFF2-40B4-BE49-F238E27FC236}">
                <a16:creationId xmlns:a16="http://schemas.microsoft.com/office/drawing/2014/main" id="{36103BF8-5B26-DBC9-C4CF-22D39D815F3A}"/>
              </a:ext>
            </a:extLst>
          </p:cNvPr>
          <p:cNvSpPr txBox="1"/>
          <p:nvPr/>
        </p:nvSpPr>
        <p:spPr>
          <a:xfrm>
            <a:off x="8696503" y="1478964"/>
            <a:ext cx="3236245" cy="369332"/>
          </a:xfrm>
          <a:prstGeom prst="rect">
            <a:avLst/>
          </a:prstGeom>
          <a:noFill/>
        </p:spPr>
        <p:txBody>
          <a:bodyPr wrap="square" rtlCol="0">
            <a:spAutoFit/>
          </a:bodyPr>
          <a:lstStyle/>
          <a:p>
            <a:r>
              <a:rPr lang="en-GB" sz="1800" dirty="0">
                <a:effectLst/>
                <a:latin typeface="Calibri" panose="020F0502020204030204" pitchFamily="34" charset="0"/>
                <a:ea typeface="Calibri" panose="020F0502020204030204" pitchFamily="34" charset="0"/>
                <a:cs typeface="Calibri" panose="020F0502020204030204" pitchFamily="34" charset="0"/>
              </a:rPr>
              <a:t>GSI/FAIR, </a:t>
            </a:r>
            <a:r>
              <a:rPr lang="en-GB" dirty="0">
                <a:latin typeface="Calibri" panose="020F0502020204030204" pitchFamily="34" charset="0"/>
                <a:ea typeface="Calibri" panose="020F0502020204030204" pitchFamily="34" charset="0"/>
                <a:cs typeface="Calibri" panose="020F0502020204030204" pitchFamily="34" charset="0"/>
              </a:rPr>
              <a:t>ESS, </a:t>
            </a:r>
            <a:r>
              <a:rPr lang="en-GB" sz="1800" dirty="0">
                <a:effectLst/>
                <a:latin typeface="Calibri" panose="020F0502020204030204" pitchFamily="34" charset="0"/>
                <a:ea typeface="Calibri" panose="020F0502020204030204" pitchFamily="34" charset="0"/>
                <a:cs typeface="Calibri" panose="020F0502020204030204" pitchFamily="34" charset="0"/>
              </a:rPr>
              <a:t>DESY, </a:t>
            </a:r>
            <a:r>
              <a:rPr lang="en-GB" dirty="0">
                <a:latin typeface="Calibri" panose="020F0502020204030204" pitchFamily="34" charset="0"/>
                <a:ea typeface="Calibri" panose="020F0502020204030204" pitchFamily="34" charset="0"/>
                <a:cs typeface="Calibri" panose="020F0502020204030204" pitchFamily="34" charset="0"/>
              </a:rPr>
              <a:t>PSI, INFN</a:t>
            </a:r>
            <a:r>
              <a:rPr lang="en-GB" sz="1800" dirty="0">
                <a:effectLst/>
                <a:latin typeface="Calibri" panose="020F0502020204030204" pitchFamily="34" charset="0"/>
                <a:ea typeface="Calibri" panose="020F0502020204030204" pitchFamily="34" charset="0"/>
                <a:cs typeface="Calibri" panose="020F0502020204030204" pitchFamily="34" charset="0"/>
              </a:rPr>
              <a:t>…</a:t>
            </a:r>
          </a:p>
        </p:txBody>
      </p:sp>
      <p:sp>
        <p:nvSpPr>
          <p:cNvPr id="20" name="TextBox 19">
            <a:extLst>
              <a:ext uri="{FF2B5EF4-FFF2-40B4-BE49-F238E27FC236}">
                <a16:creationId xmlns:a16="http://schemas.microsoft.com/office/drawing/2014/main" id="{DFE71350-14A9-5F19-3688-655C3D43B5C6}"/>
              </a:ext>
            </a:extLst>
          </p:cNvPr>
          <p:cNvSpPr txBox="1"/>
          <p:nvPr/>
        </p:nvSpPr>
        <p:spPr>
          <a:xfrm>
            <a:off x="393436" y="3861048"/>
            <a:ext cx="2153859" cy="276999"/>
          </a:xfrm>
          <a:prstGeom prst="rect">
            <a:avLst/>
          </a:prstGeom>
          <a:noFill/>
        </p:spPr>
        <p:txBody>
          <a:bodyPr wrap="square" rtlCol="0">
            <a:spAutoFit/>
          </a:bodyPr>
          <a:lstStyle/>
          <a:p>
            <a:r>
              <a:rPr lang="en-GB" sz="1200" dirty="0">
                <a:effectLst/>
                <a:latin typeface="Calibri" panose="020F0502020204030204" pitchFamily="34" charset="0"/>
                <a:ea typeface="Calibri" panose="020F0502020204030204" pitchFamily="34" charset="0"/>
                <a:cs typeface="Calibri" panose="020F0502020204030204" pitchFamily="34" charset="0"/>
                <a:hlinkClick r:id="rId3"/>
              </a:rPr>
              <a:t>Giovanna.Vandoni@cern.ch</a:t>
            </a:r>
            <a:r>
              <a:rPr lang="en-GB" sz="1200" dirty="0">
                <a:effectLst/>
                <a:latin typeface="Calibri" panose="020F0502020204030204" pitchFamily="34" charset="0"/>
                <a:ea typeface="Calibri" panose="020F0502020204030204" pitchFamily="34" charset="0"/>
                <a:cs typeface="Calibri" panose="020F0502020204030204" pitchFamily="34" charset="0"/>
              </a:rPr>
              <a:t> </a:t>
            </a:r>
          </a:p>
        </p:txBody>
      </p:sp>
      <p:sp>
        <p:nvSpPr>
          <p:cNvPr id="21" name="TextBox 20">
            <a:extLst>
              <a:ext uri="{FF2B5EF4-FFF2-40B4-BE49-F238E27FC236}">
                <a16:creationId xmlns:a16="http://schemas.microsoft.com/office/drawing/2014/main" id="{C7584C42-1FD9-D242-FD12-FF1E8D79E9C7}"/>
              </a:ext>
            </a:extLst>
          </p:cNvPr>
          <p:cNvSpPr txBox="1"/>
          <p:nvPr/>
        </p:nvSpPr>
        <p:spPr>
          <a:xfrm>
            <a:off x="2919752" y="3861048"/>
            <a:ext cx="2232248" cy="276999"/>
          </a:xfrm>
          <a:prstGeom prst="rect">
            <a:avLst/>
          </a:prstGeom>
          <a:noFill/>
        </p:spPr>
        <p:txBody>
          <a:bodyPr wrap="square" rtlCol="0">
            <a:spAutoFit/>
          </a:bodyPr>
          <a:lstStyle/>
          <a:p>
            <a:r>
              <a:rPr lang="en-GB" sz="1200" dirty="0">
                <a:effectLst/>
                <a:latin typeface="Calibri" panose="020F0502020204030204" pitchFamily="34" charset="0"/>
                <a:ea typeface="Calibri" panose="020F0502020204030204" pitchFamily="34" charset="0"/>
                <a:cs typeface="Calibri" panose="020F0502020204030204" pitchFamily="34" charset="0"/>
                <a:hlinkClick r:id="rId3"/>
              </a:rPr>
              <a:t>Michele.Battistin@cern.ch</a:t>
            </a:r>
            <a:r>
              <a:rPr lang="en-GB" sz="1200" dirty="0">
                <a:effectLst/>
                <a:latin typeface="Calibri" panose="020F0502020204030204" pitchFamily="34" charset="0"/>
                <a:ea typeface="Calibri" panose="020F0502020204030204" pitchFamily="34" charset="0"/>
                <a:cs typeface="Calibri" panose="020F0502020204030204" pitchFamily="34" charset="0"/>
              </a:rPr>
              <a:t> </a:t>
            </a:r>
          </a:p>
        </p:txBody>
      </p:sp>
      <p:pic>
        <p:nvPicPr>
          <p:cNvPr id="23" name="Picture 22" descr="A qr code with black squares&#10;&#10;AI-generated content may be incorrect.">
            <a:extLst>
              <a:ext uri="{FF2B5EF4-FFF2-40B4-BE49-F238E27FC236}">
                <a16:creationId xmlns:a16="http://schemas.microsoft.com/office/drawing/2014/main" id="{D68A3357-54C5-1207-5ABA-9A5E6CF731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905" y="4173671"/>
            <a:ext cx="2153859" cy="2153859"/>
          </a:xfrm>
          <a:prstGeom prst="rect">
            <a:avLst/>
          </a:prstGeom>
        </p:spPr>
      </p:pic>
      <p:pic>
        <p:nvPicPr>
          <p:cNvPr id="24" name="Picture 23">
            <a:extLst>
              <a:ext uri="{FF2B5EF4-FFF2-40B4-BE49-F238E27FC236}">
                <a16:creationId xmlns:a16="http://schemas.microsoft.com/office/drawing/2014/main" id="{96CC8FFE-83F9-25DA-4AD1-880D65254FE1}"/>
              </a:ext>
            </a:extLst>
          </p:cNvPr>
          <p:cNvPicPr>
            <a:picLocks noChangeAspect="1"/>
          </p:cNvPicPr>
          <p:nvPr/>
        </p:nvPicPr>
        <p:blipFill>
          <a:blip r:embed="rId5"/>
          <a:stretch>
            <a:fillRect/>
          </a:stretch>
        </p:blipFill>
        <p:spPr>
          <a:xfrm>
            <a:off x="2919752" y="4185722"/>
            <a:ext cx="2163973" cy="2163973"/>
          </a:xfrm>
          <a:prstGeom prst="rect">
            <a:avLst/>
          </a:prstGeom>
        </p:spPr>
      </p:pic>
      <p:pic>
        <p:nvPicPr>
          <p:cNvPr id="36" name="Graphic 35" descr="Bullseye outline">
            <a:extLst>
              <a:ext uri="{FF2B5EF4-FFF2-40B4-BE49-F238E27FC236}">
                <a16:creationId xmlns:a16="http://schemas.microsoft.com/office/drawing/2014/main" id="{A67D3F83-E862-DD50-B6B9-D1A199DD879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72690" y="2306867"/>
            <a:ext cx="914400" cy="914400"/>
          </a:xfrm>
          <a:prstGeom prst="rect">
            <a:avLst/>
          </a:prstGeom>
        </p:spPr>
      </p:pic>
      <p:pic>
        <p:nvPicPr>
          <p:cNvPr id="42" name="Picture 41" descr="Magnifier placed on a white background">
            <a:extLst>
              <a:ext uri="{FF2B5EF4-FFF2-40B4-BE49-F238E27FC236}">
                <a16:creationId xmlns:a16="http://schemas.microsoft.com/office/drawing/2014/main" id="{84C9C23C-84F7-03C1-5C62-2477D2011006}"/>
              </a:ext>
            </a:extLst>
          </p:cNvPr>
          <p:cNvPicPr>
            <a:picLocks noChangeAspect="1"/>
          </p:cNvPicPr>
          <p:nvPr/>
        </p:nvPicPr>
        <p:blipFill>
          <a:blip r:embed="rId8" cstate="print">
            <a:extLst>
              <a:ext uri="{28A0092B-C50C-407E-A947-70E740481C1C}">
                <a14:useLocalDpi xmlns:a14="http://schemas.microsoft.com/office/drawing/2010/main" val="0"/>
              </a:ext>
            </a:extLst>
          </a:blip>
          <a:srcRect l="2285" t="-2312" r="2935" b="12122"/>
          <a:stretch/>
        </p:blipFill>
        <p:spPr>
          <a:xfrm>
            <a:off x="8632840" y="2233430"/>
            <a:ext cx="3168753" cy="2010200"/>
          </a:xfrm>
          <a:prstGeom prst="rect">
            <a:avLst/>
          </a:prstGeom>
        </p:spPr>
      </p:pic>
      <p:sp>
        <p:nvSpPr>
          <p:cNvPr id="16" name="TextBox 15">
            <a:extLst>
              <a:ext uri="{FF2B5EF4-FFF2-40B4-BE49-F238E27FC236}">
                <a16:creationId xmlns:a16="http://schemas.microsoft.com/office/drawing/2014/main" id="{1F0EEA57-F38E-1A46-9249-EF7C76BDDF94}"/>
              </a:ext>
            </a:extLst>
          </p:cNvPr>
          <p:cNvSpPr txBox="1"/>
          <p:nvPr/>
        </p:nvSpPr>
        <p:spPr>
          <a:xfrm>
            <a:off x="8678088" y="3320299"/>
            <a:ext cx="3123505" cy="923330"/>
          </a:xfrm>
          <a:prstGeom prst="rect">
            <a:avLst/>
          </a:prstGeom>
          <a:noFill/>
        </p:spPr>
        <p:txBody>
          <a:bodyPr wrap="square" rtlCol="0">
            <a:spAutoFit/>
          </a:bodyPr>
          <a:lstStyle/>
          <a:p>
            <a:r>
              <a:rPr lang="en-GB" dirty="0">
                <a:solidFill>
                  <a:srgbClr val="002060"/>
                </a:solidFill>
                <a:latin typeface="Calibri" panose="020F0502020204030204" pitchFamily="34" charset="0"/>
                <a:ea typeface="Calibri" panose="020F0502020204030204" pitchFamily="34" charset="0"/>
                <a:cs typeface="Calibri" panose="020F0502020204030204" pitchFamily="34" charset="0"/>
              </a:rPr>
              <a:t>Methodologies, implementation strategies, </a:t>
            </a:r>
            <a:r>
              <a:rPr lang="en-GB" sz="18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software, return of experience. </a:t>
            </a:r>
          </a:p>
        </p:txBody>
      </p:sp>
      <p:sp>
        <p:nvSpPr>
          <p:cNvPr id="8" name="TextBox 7">
            <a:extLst>
              <a:ext uri="{FF2B5EF4-FFF2-40B4-BE49-F238E27FC236}">
                <a16:creationId xmlns:a16="http://schemas.microsoft.com/office/drawing/2014/main" id="{B4A3636D-0BB3-185B-C49C-C30B7A1A11A5}"/>
              </a:ext>
            </a:extLst>
          </p:cNvPr>
          <p:cNvSpPr txBox="1"/>
          <p:nvPr/>
        </p:nvSpPr>
        <p:spPr>
          <a:xfrm>
            <a:off x="9863661" y="2400826"/>
            <a:ext cx="1949636" cy="369332"/>
          </a:xfrm>
          <a:prstGeom prst="rect">
            <a:avLst/>
          </a:prstGeom>
          <a:noFill/>
        </p:spPr>
        <p:txBody>
          <a:bodyPr wrap="none" rtlCol="0">
            <a:spAutoFit/>
          </a:bodyPr>
          <a:lstStyle/>
          <a:p>
            <a:pPr algn="l"/>
            <a:r>
              <a:rPr lang="en-GB" dirty="0">
                <a:solidFill>
                  <a:schemeClr val="accent1"/>
                </a:solidFill>
                <a:latin typeface="Cambria" panose="02040503050406030204" pitchFamily="18" charset="0"/>
                <a:ea typeface="Cambria" panose="02040503050406030204" pitchFamily="18" charset="0"/>
                <a:cs typeface="Calibri" panose="020F0502020204030204" pitchFamily="34" charset="0"/>
              </a:rPr>
              <a:t>Investigation axes</a:t>
            </a:r>
          </a:p>
        </p:txBody>
      </p:sp>
    </p:spTree>
    <p:extLst>
      <p:ext uri="{BB962C8B-B14F-4D97-AF65-F5344CB8AC3E}">
        <p14:creationId xmlns:p14="http://schemas.microsoft.com/office/powerpoint/2010/main" val="37228288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FA9101B-6035-314C-84C1-8FE4DA9CF270}"/>
              </a:ext>
            </a:extLst>
          </p:cNvPr>
          <p:cNvPicPr>
            <a:picLocks noChangeAspect="1"/>
          </p:cNvPicPr>
          <p:nvPr/>
        </p:nvPicPr>
        <p:blipFill>
          <a:blip r:embed="rId2"/>
          <a:stretch>
            <a:fillRect/>
          </a:stretch>
        </p:blipFill>
        <p:spPr>
          <a:xfrm>
            <a:off x="2352710" y="3158878"/>
            <a:ext cx="7979579" cy="2254231"/>
          </a:xfrm>
          <a:prstGeom prst="rect">
            <a:avLst/>
          </a:prstGeom>
        </p:spPr>
      </p:pic>
      <p:sp>
        <p:nvSpPr>
          <p:cNvPr id="13" name="Rectangle 12">
            <a:extLst>
              <a:ext uri="{FF2B5EF4-FFF2-40B4-BE49-F238E27FC236}">
                <a16:creationId xmlns:a16="http://schemas.microsoft.com/office/drawing/2014/main" id="{7A648C15-70A8-9241-8498-F2EB06D692DC}"/>
              </a:ext>
            </a:extLst>
          </p:cNvPr>
          <p:cNvSpPr/>
          <p:nvPr/>
        </p:nvSpPr>
        <p:spPr>
          <a:xfrm>
            <a:off x="2487110" y="4996360"/>
            <a:ext cx="4346032" cy="27134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 name="Title 1"/>
          <p:cNvSpPr>
            <a:spLocks noGrp="1"/>
          </p:cNvSpPr>
          <p:nvPr>
            <p:ph type="title"/>
          </p:nvPr>
        </p:nvSpPr>
        <p:spPr>
          <a:xfrm>
            <a:off x="983432" y="187938"/>
            <a:ext cx="10704512" cy="796568"/>
          </a:xfrm>
        </p:spPr>
        <p:txBody>
          <a:bodyPr>
            <a:noAutofit/>
          </a:bodyPr>
          <a:lstStyle/>
          <a:p>
            <a:pPr algn="l"/>
            <a:r>
              <a:rPr lang="en-US" sz="3200" u="sng" dirty="0">
                <a:solidFill>
                  <a:srgbClr val="FF0000"/>
                </a:solidFill>
              </a:rPr>
              <a:t>LHC Lifetime Limitation: </a:t>
            </a:r>
            <a:br>
              <a:rPr lang="en-US" sz="3200" u="sng" dirty="0">
                <a:solidFill>
                  <a:srgbClr val="FF0000"/>
                </a:solidFill>
              </a:rPr>
            </a:br>
            <a:r>
              <a:rPr lang="en-US" sz="3200" u="sng" dirty="0">
                <a:solidFill>
                  <a:srgbClr val="FF0000"/>
                </a:solidFill>
              </a:rPr>
              <a:t>Debris from the IP &amp; Radiation damage to magnets!</a:t>
            </a:r>
            <a:endParaRPr lang="en-US" sz="3200" u="sng" baseline="30000" dirty="0">
              <a:solidFill>
                <a:srgbClr val="FF0000"/>
              </a:solidFill>
            </a:endParaRPr>
          </a:p>
        </p:txBody>
      </p:sp>
      <p:pic>
        <p:nvPicPr>
          <p:cNvPr id="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91544" y="1557308"/>
            <a:ext cx="5508612" cy="3855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ight Arrow Callout 6"/>
          <p:cNvSpPr/>
          <p:nvPr/>
        </p:nvSpPr>
        <p:spPr>
          <a:xfrm>
            <a:off x="2553892" y="1875289"/>
            <a:ext cx="1232736" cy="685800"/>
          </a:xfrm>
          <a:prstGeom prst="rightArrowCallout">
            <a:avLst>
              <a:gd name="adj1" fmla="val 25000"/>
              <a:gd name="adj2" fmla="val 30000"/>
              <a:gd name="adj3" fmla="val 25000"/>
              <a:gd name="adj4" fmla="val 64977"/>
            </a:avLst>
          </a:prstGeom>
          <a:solidFill>
            <a:srgbClr val="99CCF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H" sz="1350" b="1" dirty="0"/>
              <a:t>Q2</a:t>
            </a:r>
          </a:p>
          <a:p>
            <a:r>
              <a:rPr lang="fr-CH" sz="1350" b="1" dirty="0"/>
              <a:t>27 </a:t>
            </a:r>
            <a:r>
              <a:rPr lang="fr-CH" sz="1350" b="1" dirty="0" err="1"/>
              <a:t>MGy</a:t>
            </a:r>
            <a:endParaRPr lang="en-GB" sz="1350" b="1" dirty="0"/>
          </a:p>
        </p:txBody>
      </p:sp>
      <p:sp>
        <p:nvSpPr>
          <p:cNvPr id="8" name="Left Arrow Callout 7"/>
          <p:cNvSpPr/>
          <p:nvPr/>
        </p:nvSpPr>
        <p:spPr>
          <a:xfrm>
            <a:off x="6531470" y="2799679"/>
            <a:ext cx="1214756" cy="685800"/>
          </a:xfrm>
          <a:prstGeom prst="leftArrowCallout">
            <a:avLst/>
          </a:prstGeom>
          <a:solidFill>
            <a:srgbClr val="99CCF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350" b="1" dirty="0"/>
              <a:t>MCBX3 20 </a:t>
            </a:r>
            <a:r>
              <a:rPr lang="fr-CH" sz="1350" b="1" dirty="0" err="1"/>
              <a:t>MGy</a:t>
            </a:r>
            <a:endParaRPr lang="en-GB" sz="1350" b="1" dirty="0"/>
          </a:p>
        </p:txBody>
      </p:sp>
      <p:sp>
        <p:nvSpPr>
          <p:cNvPr id="9" name="Round Diagonal Corner Rectangle 8"/>
          <p:cNvSpPr/>
          <p:nvPr/>
        </p:nvSpPr>
        <p:spPr>
          <a:xfrm>
            <a:off x="6639482" y="1645577"/>
            <a:ext cx="1206999" cy="685800"/>
          </a:xfrm>
          <a:prstGeom prst="round2DiagRect">
            <a:avLst/>
          </a:prstGeom>
          <a:solidFill>
            <a:srgbClr val="99CCF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b="1" dirty="0"/>
              <a:t>Cold bore insulation</a:t>
            </a:r>
          </a:p>
          <a:p>
            <a:pPr algn="ctr"/>
            <a:r>
              <a:rPr lang="en-GB" sz="1350" b="1" dirty="0"/>
              <a:t>≈ 35 </a:t>
            </a:r>
            <a:r>
              <a:rPr lang="en-GB" sz="1350" b="1" dirty="0" err="1"/>
              <a:t>MGy</a:t>
            </a:r>
            <a:endParaRPr lang="en-GB" sz="1350" b="1" dirty="0"/>
          </a:p>
        </p:txBody>
      </p:sp>
      <p:sp>
        <p:nvSpPr>
          <p:cNvPr id="11" name="Slide Number Placeholder 2">
            <a:extLst>
              <a:ext uri="{FF2B5EF4-FFF2-40B4-BE49-F238E27FC236}">
                <a16:creationId xmlns:a16="http://schemas.microsoft.com/office/drawing/2014/main" id="{42AAA0B9-7A96-5345-AB8E-03CD8D8326C7}"/>
              </a:ext>
            </a:extLst>
          </p:cNvPr>
          <p:cNvSpPr txBox="1">
            <a:spLocks/>
          </p:cNvSpPr>
          <p:nvPr/>
        </p:nvSpPr>
        <p:spPr>
          <a:xfrm>
            <a:off x="11898769" y="6609326"/>
            <a:ext cx="266700" cy="240030"/>
          </a:xfrm>
          <a:prstGeom prst="rect">
            <a:avLst/>
          </a:prstGeom>
        </p:spPr>
        <p:txBody>
          <a:bodyPr vert="horz" lIns="68580" tIns="0" rIns="68580" bIns="0" rtlCol="0" anchor="ctr" anchorCtr="0"/>
          <a:lstStyle>
            <a:defPPr>
              <a:defRPr lang="en-US"/>
            </a:defPPr>
            <a:lvl1pPr marL="0" algn="r" defTabSz="914400" rtl="0" eaLnBrk="1" latinLnBrk="0" hangingPunct="1">
              <a:defRPr sz="1200" b="1" kern="12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a:defRPr/>
            </a:pPr>
            <a:fld id="{C78A2D03-466B-4AD7-AC70-B2955EB43184}" type="slidenum">
              <a:rPr lang="en-US" sz="900">
                <a:solidFill>
                  <a:prstClr val="black"/>
                </a:solidFill>
                <a:latin typeface="Arial"/>
              </a:rPr>
              <a:pPr defTabSz="342900">
                <a:defRPr/>
              </a:pPr>
              <a:t>7</a:t>
            </a:fld>
            <a:endParaRPr lang="en-US" sz="900" dirty="0">
              <a:solidFill>
                <a:prstClr val="black"/>
              </a:solidFill>
              <a:latin typeface="Arial"/>
            </a:endParaRPr>
          </a:p>
        </p:txBody>
      </p:sp>
      <p:sp>
        <p:nvSpPr>
          <p:cNvPr id="17" name="Rectangle 16">
            <a:extLst>
              <a:ext uri="{FF2B5EF4-FFF2-40B4-BE49-F238E27FC236}">
                <a16:creationId xmlns:a16="http://schemas.microsoft.com/office/drawing/2014/main" id="{311D4330-487D-3243-B72D-11B0FF2D1432}"/>
              </a:ext>
            </a:extLst>
          </p:cNvPr>
          <p:cNvSpPr/>
          <p:nvPr/>
        </p:nvSpPr>
        <p:spPr>
          <a:xfrm>
            <a:off x="1847529" y="5347119"/>
            <a:ext cx="9663960" cy="1510881"/>
          </a:xfrm>
          <a:prstGeom prst="rect">
            <a:avLst/>
          </a:prstGeom>
          <a:gradFill>
            <a:gsLst>
              <a:gs pos="0">
                <a:srgbClr val="00B050"/>
              </a:gs>
              <a:gs pos="100000">
                <a:srgbClr val="92D050"/>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dirty="0">
              <a:solidFill>
                <a:prstClr val="white"/>
              </a:solidFill>
              <a:sym typeface="Wingdings" pitchFamily="2" charset="2"/>
            </a:endParaRPr>
          </a:p>
          <a:p>
            <a:pPr lvl="0" algn="ctr"/>
            <a:endParaRPr lang="en-US" sz="1350" dirty="0">
              <a:solidFill>
                <a:prstClr val="white"/>
              </a:solidFill>
              <a:sym typeface="Wingdings" pitchFamily="2" charset="2"/>
            </a:endParaRPr>
          </a:p>
          <a:p>
            <a:pPr marL="285750" lvl="0" indent="-285750" algn="ctr">
              <a:buFont typeface="Wingdings" pitchFamily="2" charset="2"/>
              <a:buChar char="è"/>
            </a:pPr>
            <a:r>
              <a:rPr lang="en-US" b="1" dirty="0">
                <a:solidFill>
                  <a:prstClr val="white"/>
                </a:solidFill>
                <a:sym typeface="Wingdings" pitchFamily="2" charset="2"/>
              </a:rPr>
              <a:t>HL-LHC goal: 10 times the LHC data Volume  requires radiation hard magnets </a:t>
            </a:r>
          </a:p>
          <a:p>
            <a:pPr marL="285750" lvl="0" indent="-285750" algn="ctr">
              <a:buFont typeface="Wingdings" pitchFamily="2" charset="2"/>
              <a:buChar char="è"/>
            </a:pPr>
            <a:endParaRPr lang="en-US" b="1" dirty="0">
              <a:solidFill>
                <a:prstClr val="white"/>
              </a:solidFill>
              <a:sym typeface="Wingdings" pitchFamily="2" charset="2"/>
            </a:endParaRPr>
          </a:p>
          <a:p>
            <a:pPr lvl="0" algn="ctr"/>
            <a:r>
              <a:rPr lang="en-US" b="1" dirty="0">
                <a:solidFill>
                  <a:prstClr val="white"/>
                </a:solidFill>
                <a:sym typeface="Wingdings" pitchFamily="2" charset="2"/>
              </a:rPr>
              <a:t>that can tolerate over 3ab</a:t>
            </a:r>
            <a:r>
              <a:rPr lang="en-US" b="1" baseline="30000" dirty="0">
                <a:solidFill>
                  <a:prstClr val="white"/>
                </a:solidFill>
                <a:sym typeface="Wingdings" pitchFamily="2" charset="2"/>
              </a:rPr>
              <a:t>-1</a:t>
            </a:r>
            <a:r>
              <a:rPr lang="en-US" b="1" dirty="0">
                <a:solidFill>
                  <a:prstClr val="white"/>
                </a:solidFill>
                <a:sym typeface="Wingdings" pitchFamily="2" charset="2"/>
              </a:rPr>
              <a:t>!!!</a:t>
            </a:r>
          </a:p>
          <a:p>
            <a:pPr marL="285750" lvl="0" indent="-285750" algn="ctr">
              <a:buFont typeface="Wingdings" pitchFamily="2" charset="2"/>
              <a:buChar char="è"/>
            </a:pPr>
            <a:endParaRPr lang="en-US" b="1" dirty="0">
              <a:solidFill>
                <a:prstClr val="white"/>
              </a:solidFill>
              <a:sym typeface="Wingdings" pitchFamily="2" charset="2"/>
            </a:endParaRPr>
          </a:p>
          <a:p>
            <a:pPr marL="285750" lvl="0" indent="-285750" algn="ctr">
              <a:buFont typeface="Wingdings" pitchFamily="2" charset="2"/>
              <a:buChar char="è"/>
            </a:pPr>
            <a:endParaRPr lang="en-US" sz="1350" dirty="0"/>
          </a:p>
        </p:txBody>
      </p:sp>
      <p:sp>
        <p:nvSpPr>
          <p:cNvPr id="20" name="Rectangle 19">
            <a:extLst>
              <a:ext uri="{FF2B5EF4-FFF2-40B4-BE49-F238E27FC236}">
                <a16:creationId xmlns:a16="http://schemas.microsoft.com/office/drawing/2014/main" id="{211E625C-5BCD-534D-87B4-C7CD5270298F}"/>
              </a:ext>
            </a:extLst>
          </p:cNvPr>
          <p:cNvSpPr/>
          <p:nvPr/>
        </p:nvSpPr>
        <p:spPr>
          <a:xfrm>
            <a:off x="8678291" y="1124744"/>
            <a:ext cx="2833198" cy="1602178"/>
          </a:xfrm>
          <a:prstGeom prst="rect">
            <a:avLst/>
          </a:prstGeom>
          <a:gradFill>
            <a:gsLst>
              <a:gs pos="0">
                <a:srgbClr val="FF0000"/>
              </a:gs>
              <a:gs pos="100000">
                <a:srgbClr val="C00000"/>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342900" indent="-342900" algn="ctr">
              <a:buFont typeface="Wingdings" pitchFamily="2" charset="2"/>
              <a:buChar char="è"/>
            </a:pPr>
            <a:r>
              <a:rPr lang="en-US" sz="2000" dirty="0"/>
              <a:t>End of the LHC triplet lifetime by End Run3 in 2026</a:t>
            </a:r>
          </a:p>
          <a:p>
            <a:pPr algn="ctr"/>
            <a:r>
              <a:rPr lang="en-US" sz="2000" dirty="0"/>
              <a:t>    </a:t>
            </a:r>
            <a:r>
              <a:rPr lang="en-US" sz="2000" b="1" dirty="0"/>
              <a:t>[over 500fb</a:t>
            </a:r>
            <a:r>
              <a:rPr lang="en-US" sz="2000" b="1" baseline="30000" dirty="0"/>
              <a:t>-1</a:t>
            </a:r>
            <a:r>
              <a:rPr lang="en-US" sz="2000" b="1" dirty="0"/>
              <a:t>]</a:t>
            </a:r>
          </a:p>
        </p:txBody>
      </p:sp>
      <p:sp>
        <p:nvSpPr>
          <p:cNvPr id="4" name="Footer Placeholder 2">
            <a:extLst>
              <a:ext uri="{FF2B5EF4-FFF2-40B4-BE49-F238E27FC236}">
                <a16:creationId xmlns:a16="http://schemas.microsoft.com/office/drawing/2014/main" id="{91E464A9-4DC0-E38F-4527-E79DD337EC86}"/>
              </a:ext>
            </a:extLst>
          </p:cNvPr>
          <p:cNvSpPr>
            <a:spLocks noGrp="1"/>
          </p:cNvSpPr>
          <p:nvPr>
            <p:ph type="ftr" sz="quarter" idx="11"/>
          </p:nvPr>
        </p:nvSpPr>
        <p:spPr>
          <a:xfrm>
            <a:off x="4749000" y="6374653"/>
            <a:ext cx="6627000" cy="360000"/>
          </a:xfrm>
        </p:spPr>
        <p:txBody>
          <a:bodyPr/>
          <a:lstStyle/>
          <a:p>
            <a:r>
              <a:rPr lang="en-GB" noProof="0"/>
              <a:t>Lessons from HL-LHC for future projects - B. Di Girolamo</a:t>
            </a:r>
            <a:endParaRPr lang="en-GB" noProof="0" dirty="0"/>
          </a:p>
        </p:txBody>
      </p:sp>
      <p:sp>
        <p:nvSpPr>
          <p:cNvPr id="5" name="Rectangle 4">
            <a:extLst>
              <a:ext uri="{FF2B5EF4-FFF2-40B4-BE49-F238E27FC236}">
                <a16:creationId xmlns:a16="http://schemas.microsoft.com/office/drawing/2014/main" id="{54D9A8F1-FAA7-97CD-DAC9-5986B7943F44}"/>
              </a:ext>
            </a:extLst>
          </p:cNvPr>
          <p:cNvSpPr/>
          <p:nvPr/>
        </p:nvSpPr>
        <p:spPr>
          <a:xfrm>
            <a:off x="8678291" y="2708920"/>
            <a:ext cx="2833198" cy="1676655"/>
          </a:xfrm>
          <a:prstGeom prst="rect">
            <a:avLst/>
          </a:prstGeom>
          <a:gradFill>
            <a:gsLst>
              <a:gs pos="0">
                <a:schemeClr val="bg2">
                  <a:lumMod val="60000"/>
                  <a:lumOff val="40000"/>
                </a:schemeClr>
              </a:gs>
              <a:gs pos="100000">
                <a:schemeClr val="tx2">
                  <a:lumMod val="60000"/>
                  <a:lumOff val="4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342900" indent="-342900" algn="ctr">
              <a:buFont typeface="Wingdings" pitchFamily="2" charset="2"/>
              <a:buChar char="è"/>
            </a:pPr>
            <a:r>
              <a:rPr lang="en-US" sz="2000" dirty="0"/>
              <a:t>Need to replace triplets in the LHC after 2026 to keep the machine operational</a:t>
            </a:r>
            <a:endParaRPr lang="en-US" sz="2000" b="1" dirty="0"/>
          </a:p>
        </p:txBody>
      </p:sp>
      <p:sp>
        <p:nvSpPr>
          <p:cNvPr id="6" name="Rectangle 5">
            <a:extLst>
              <a:ext uri="{FF2B5EF4-FFF2-40B4-BE49-F238E27FC236}">
                <a16:creationId xmlns:a16="http://schemas.microsoft.com/office/drawing/2014/main" id="{3D7242F1-B263-3617-48F3-05CAC8368D52}"/>
              </a:ext>
            </a:extLst>
          </p:cNvPr>
          <p:cNvSpPr/>
          <p:nvPr/>
        </p:nvSpPr>
        <p:spPr>
          <a:xfrm>
            <a:off x="8679719" y="4385575"/>
            <a:ext cx="2833198" cy="961544"/>
          </a:xfrm>
          <a:prstGeom prst="rect">
            <a:avLst/>
          </a:prstGeom>
          <a:gradFill>
            <a:gsLst>
              <a:gs pos="0">
                <a:schemeClr val="bg2">
                  <a:lumMod val="60000"/>
                  <a:lumOff val="40000"/>
                </a:schemeClr>
              </a:gs>
              <a:gs pos="100000">
                <a:schemeClr val="tx2">
                  <a:lumMod val="60000"/>
                  <a:lumOff val="4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ym typeface="Wingdings" pitchFamily="2" charset="2"/>
              </a:rPr>
              <a:t> replace with design for higher performance!!!</a:t>
            </a:r>
            <a:endParaRPr lang="en-US" sz="2000" b="1" dirty="0"/>
          </a:p>
        </p:txBody>
      </p:sp>
      <p:grpSp>
        <p:nvGrpSpPr>
          <p:cNvPr id="10" name="Group 90">
            <a:extLst>
              <a:ext uri="{FF2B5EF4-FFF2-40B4-BE49-F238E27FC236}">
                <a16:creationId xmlns:a16="http://schemas.microsoft.com/office/drawing/2014/main" id="{CE006908-C0AC-8668-B551-B4518B3A8B3C}"/>
              </a:ext>
            </a:extLst>
          </p:cNvPr>
          <p:cNvGrpSpPr>
            <a:grpSpLocks/>
          </p:cNvGrpSpPr>
          <p:nvPr/>
        </p:nvGrpSpPr>
        <p:grpSpPr bwMode="auto">
          <a:xfrm>
            <a:off x="196208" y="3545393"/>
            <a:ext cx="1690470" cy="1481199"/>
            <a:chOff x="3408" y="2112"/>
            <a:chExt cx="1680" cy="1440"/>
          </a:xfrm>
        </p:grpSpPr>
        <p:sp>
          <p:nvSpPr>
            <p:cNvPr id="14" name="Oval 91">
              <a:extLst>
                <a:ext uri="{FF2B5EF4-FFF2-40B4-BE49-F238E27FC236}">
                  <a16:creationId xmlns:a16="http://schemas.microsoft.com/office/drawing/2014/main" id="{ED6E20B5-57DD-0681-F2EB-2CD203382502}"/>
                </a:ext>
              </a:extLst>
            </p:cNvPr>
            <p:cNvSpPr>
              <a:spLocks noChangeArrowheads="1"/>
            </p:cNvSpPr>
            <p:nvPr/>
          </p:nvSpPr>
          <p:spPr bwMode="auto">
            <a:xfrm>
              <a:off x="3669" y="3492"/>
              <a:ext cx="75" cy="60"/>
            </a:xfrm>
            <a:prstGeom prst="ellipse">
              <a:avLst/>
            </a:prstGeom>
            <a:solidFill>
              <a:schemeClr val="accent1"/>
            </a:solidFill>
            <a:ln w="9525">
              <a:solidFill>
                <a:schemeClr val="accent2"/>
              </a:solidFill>
              <a:round/>
              <a:headEnd/>
              <a:tailEnd/>
            </a:ln>
          </p:spPr>
          <p:txBody>
            <a:bodyPr wrap="none" anchor="ctr">
              <a:prstTxWarp prst="textNoShape">
                <a:avLst/>
              </a:prstTxWarp>
            </a:bodyPr>
            <a:lstStyle/>
            <a:p>
              <a:endParaRPr lang="en-US" dirty="0">
                <a:solidFill>
                  <a:srgbClr val="000000"/>
                </a:solidFill>
                <a:latin typeface="Arial" charset="0"/>
                <a:ea typeface="ＭＳ Ｐゴシック" charset="-128"/>
              </a:endParaRPr>
            </a:p>
          </p:txBody>
        </p:sp>
        <p:sp>
          <p:nvSpPr>
            <p:cNvPr id="15" name="Line 92">
              <a:extLst>
                <a:ext uri="{FF2B5EF4-FFF2-40B4-BE49-F238E27FC236}">
                  <a16:creationId xmlns:a16="http://schemas.microsoft.com/office/drawing/2014/main" id="{AE84404C-B67F-D53D-22C5-05BBDBB9B5F8}"/>
                </a:ext>
              </a:extLst>
            </p:cNvPr>
            <p:cNvSpPr>
              <a:spLocks noChangeShapeType="1"/>
            </p:cNvSpPr>
            <p:nvPr/>
          </p:nvSpPr>
          <p:spPr bwMode="auto">
            <a:xfrm flipH="1" flipV="1">
              <a:off x="3456" y="3168"/>
              <a:ext cx="240" cy="288"/>
            </a:xfrm>
            <a:prstGeom prst="line">
              <a:avLst/>
            </a:prstGeom>
            <a:noFill/>
            <a:ln w="38100">
              <a:solidFill>
                <a:schemeClr val="bg1"/>
              </a:solidFill>
              <a:prstDash val="sysDot"/>
              <a:round/>
              <a:headEnd/>
              <a:tailEnd/>
            </a:ln>
          </p:spPr>
          <p:txBody>
            <a:bodyPr wrap="none" anchor="ctr">
              <a:prstTxWarp prst="textNoShape">
                <a:avLst/>
              </a:prstTxWarp>
            </a:bodyPr>
            <a:lstStyle/>
            <a:p>
              <a:endParaRPr lang="en-US" dirty="0">
                <a:solidFill>
                  <a:srgbClr val="000000"/>
                </a:solidFill>
                <a:latin typeface="Arial" charset="0"/>
                <a:ea typeface="ＭＳ Ｐゴシック" charset="-128"/>
              </a:endParaRPr>
            </a:p>
          </p:txBody>
        </p:sp>
        <p:sp>
          <p:nvSpPr>
            <p:cNvPr id="16" name="Line 93">
              <a:extLst>
                <a:ext uri="{FF2B5EF4-FFF2-40B4-BE49-F238E27FC236}">
                  <a16:creationId xmlns:a16="http://schemas.microsoft.com/office/drawing/2014/main" id="{8B85485C-FD44-6EA4-2165-1298E9440024}"/>
                </a:ext>
              </a:extLst>
            </p:cNvPr>
            <p:cNvSpPr>
              <a:spLocks noChangeShapeType="1"/>
            </p:cNvSpPr>
            <p:nvPr/>
          </p:nvSpPr>
          <p:spPr bwMode="auto">
            <a:xfrm flipV="1">
              <a:off x="3696" y="3168"/>
              <a:ext cx="1392" cy="336"/>
            </a:xfrm>
            <a:prstGeom prst="line">
              <a:avLst/>
            </a:prstGeom>
            <a:noFill/>
            <a:ln w="38100">
              <a:solidFill>
                <a:schemeClr val="bg1"/>
              </a:solidFill>
              <a:prstDash val="sysDot"/>
              <a:round/>
              <a:headEnd/>
              <a:tailEnd/>
            </a:ln>
          </p:spPr>
          <p:txBody>
            <a:bodyPr wrap="none" anchor="ctr">
              <a:prstTxWarp prst="textNoShape">
                <a:avLst/>
              </a:prstTxWarp>
            </a:bodyPr>
            <a:lstStyle/>
            <a:p>
              <a:endParaRPr lang="en-US" dirty="0">
                <a:solidFill>
                  <a:srgbClr val="000000"/>
                </a:solidFill>
                <a:latin typeface="Arial" charset="0"/>
                <a:ea typeface="ＭＳ Ｐゴシック" charset="-128"/>
              </a:endParaRPr>
            </a:p>
          </p:txBody>
        </p:sp>
        <p:pic>
          <p:nvPicPr>
            <p:cNvPr id="18" name="Picture 94" descr="0511013_01">
              <a:extLst>
                <a:ext uri="{FF2B5EF4-FFF2-40B4-BE49-F238E27FC236}">
                  <a16:creationId xmlns:a16="http://schemas.microsoft.com/office/drawing/2014/main" id="{5BDDD08F-EFF0-E42D-8DCB-40B5D764342A}"/>
                </a:ext>
              </a:extLst>
            </p:cNvPr>
            <p:cNvPicPr>
              <a:picLocks noChangeAspect="1" noChangeArrowheads="1"/>
            </p:cNvPicPr>
            <p:nvPr/>
          </p:nvPicPr>
          <p:blipFill>
            <a:blip r:embed="rId4"/>
            <a:srcRect/>
            <a:stretch>
              <a:fillRect/>
            </a:stretch>
          </p:blipFill>
          <p:spPr bwMode="auto">
            <a:xfrm>
              <a:off x="3408" y="2112"/>
              <a:ext cx="1632" cy="1063"/>
            </a:xfrm>
            <a:prstGeom prst="rect">
              <a:avLst/>
            </a:prstGeom>
            <a:noFill/>
            <a:ln w="9525">
              <a:noFill/>
              <a:miter lim="800000"/>
              <a:headEnd/>
              <a:tailEnd/>
            </a:ln>
            <a:effectLst>
              <a:outerShdw blurRad="38100" dist="38100" dir="2700000" algn="tl" rotWithShape="0">
                <a:prstClr val="black"/>
              </a:outerShdw>
            </a:effectLst>
          </p:spPr>
        </p:pic>
      </p:grpSp>
      <p:sp>
        <p:nvSpPr>
          <p:cNvPr id="19" name="Rectangle 18">
            <a:extLst>
              <a:ext uri="{FF2B5EF4-FFF2-40B4-BE49-F238E27FC236}">
                <a16:creationId xmlns:a16="http://schemas.microsoft.com/office/drawing/2014/main" id="{6BE1D5CF-B100-AA4B-B778-34E3102EDDC2}"/>
              </a:ext>
            </a:extLst>
          </p:cNvPr>
          <p:cNvSpPr/>
          <p:nvPr/>
        </p:nvSpPr>
        <p:spPr>
          <a:xfrm>
            <a:off x="0" y="1127436"/>
            <a:ext cx="8634786" cy="2270285"/>
          </a:xfrm>
          <a:prstGeom prst="rect">
            <a:avLst/>
          </a:prstGeom>
          <a:gradFill>
            <a:gsLst>
              <a:gs pos="0">
                <a:srgbClr val="FF0000"/>
              </a:gs>
              <a:gs pos="100000">
                <a:srgbClr val="C00000"/>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latin typeface="Calibri" panose="020F0502020204030204" pitchFamily="34" charset="0"/>
                <a:cs typeface="Calibri" panose="020F0502020204030204" pitchFamily="34" charset="0"/>
              </a:rPr>
              <a:t>Implies overcoming several limitations in the existing LHC!!!</a:t>
            </a:r>
          </a:p>
          <a:p>
            <a:pPr algn="ctr"/>
            <a:r>
              <a:rPr lang="en-US" sz="2000" dirty="0" err="1">
                <a:latin typeface="Calibri" panose="020F0502020204030204" pitchFamily="34" charset="0"/>
                <a:cs typeface="Calibri" panose="020F0502020204030204" pitchFamily="34" charset="0"/>
              </a:rPr>
              <a:t>Cryo</a:t>
            </a:r>
            <a:r>
              <a:rPr lang="en-US" sz="2000" dirty="0">
                <a:latin typeface="Calibri" panose="020F0502020204030204" pitchFamily="34" charset="0"/>
                <a:cs typeface="Calibri" panose="020F0502020204030204" pitchFamily="34" charset="0"/>
              </a:rPr>
              <a:t> </a:t>
            </a:r>
            <a:r>
              <a:rPr lang="en-US" sz="2000" u="sng" dirty="0">
                <a:latin typeface="Calibri" panose="020F0502020204030204" pitchFamily="34" charset="0"/>
                <a:cs typeface="Calibri" panose="020F0502020204030204" pitchFamily="34" charset="0"/>
              </a:rPr>
              <a:t>cooling</a:t>
            </a:r>
            <a:r>
              <a:rPr lang="en-US" sz="2000" dirty="0">
                <a:latin typeface="Calibri" panose="020F0502020204030204" pitchFamily="34" charset="0"/>
                <a:cs typeface="Calibri" panose="020F0502020204030204" pitchFamily="34" charset="0"/>
              </a:rPr>
              <a:t> of triplet magnets &amp; </a:t>
            </a:r>
            <a:r>
              <a:rPr lang="en-US" sz="2000" u="sng" dirty="0">
                <a:latin typeface="Calibri" panose="020F0502020204030204" pitchFamily="34" charset="0"/>
                <a:cs typeface="Calibri" panose="020F0502020204030204" pitchFamily="34" charset="0"/>
              </a:rPr>
              <a:t>radiation damage</a:t>
            </a:r>
            <a:r>
              <a:rPr lang="en-US" sz="2000" dirty="0">
                <a:latin typeface="Calibri" panose="020F0502020204030204" pitchFamily="34" charset="0"/>
                <a:cs typeface="Calibri" panose="020F0502020204030204" pitchFamily="34" charset="0"/>
              </a:rPr>
              <a:t> in triplet magnets &amp; </a:t>
            </a:r>
            <a:r>
              <a:rPr lang="en-US" sz="2000" u="sng" dirty="0">
                <a:latin typeface="Calibri" panose="020F0502020204030204" pitchFamily="34" charset="0"/>
                <a:cs typeface="Calibri" panose="020F0502020204030204" pitchFamily="34" charset="0"/>
              </a:rPr>
              <a:t>machine efficiency</a:t>
            </a:r>
            <a:r>
              <a:rPr lang="en-US" sz="2000" dirty="0">
                <a:latin typeface="Calibri" panose="020F0502020204030204" pitchFamily="34" charset="0"/>
                <a:cs typeface="Calibri" panose="020F0502020204030204" pitchFamily="34" charset="0"/>
              </a:rPr>
              <a:t>!</a:t>
            </a:r>
          </a:p>
          <a:p>
            <a:pPr algn="ctr"/>
            <a:endParaRPr lang="en-US" sz="2000" dirty="0">
              <a:latin typeface="Calibri" panose="020F0502020204030204" pitchFamily="34" charset="0"/>
              <a:cs typeface="Calibri" panose="020F0502020204030204" pitchFamily="34" charset="0"/>
            </a:endParaRPr>
          </a:p>
          <a:p>
            <a:pPr algn="ctr"/>
            <a:r>
              <a:rPr lang="en-US" sz="2000" dirty="0">
                <a:latin typeface="Calibri" panose="020F0502020204030204" pitchFamily="34" charset="0"/>
                <a:cs typeface="Calibri" panose="020F0502020204030204" pitchFamily="34" charset="0"/>
              </a:rPr>
              <a:t>But also for the experiments!!</a:t>
            </a:r>
          </a:p>
          <a:p>
            <a:pPr algn="ctr"/>
            <a:endParaRPr lang="en-US" sz="2000" dirty="0">
              <a:latin typeface="Calibri" panose="020F0502020204030204" pitchFamily="34" charset="0"/>
              <a:cs typeface="Calibri" panose="020F0502020204030204" pitchFamily="34" charset="0"/>
            </a:endParaRPr>
          </a:p>
          <a:p>
            <a:pPr algn="ctr"/>
            <a:r>
              <a:rPr lang="en-US" sz="2000" dirty="0">
                <a:latin typeface="Calibri" panose="020F0502020204030204" pitchFamily="34" charset="0"/>
                <a:cs typeface="Calibri" panose="020F0502020204030204" pitchFamily="34" charset="0"/>
                <a:sym typeface="Wingdings" pitchFamily="2" charset="2"/>
              </a:rPr>
              <a:t> </a:t>
            </a:r>
            <a:r>
              <a:rPr lang="en-US" sz="2000" dirty="0">
                <a:latin typeface="Calibri" panose="020F0502020204030204" pitchFamily="34" charset="0"/>
                <a:cs typeface="Calibri" panose="020F0502020204030204" pitchFamily="34" charset="0"/>
              </a:rPr>
              <a:t>Need for an Upgrade!</a:t>
            </a:r>
          </a:p>
        </p:txBody>
      </p:sp>
      <p:pic>
        <p:nvPicPr>
          <p:cNvPr id="21" name="Picture 20" descr="Screen Shot 2015-11-20 at 13.52.41.png">
            <a:extLst>
              <a:ext uri="{FF2B5EF4-FFF2-40B4-BE49-F238E27FC236}">
                <a16:creationId xmlns:a16="http://schemas.microsoft.com/office/drawing/2014/main" id="{6F323F71-BD12-24B5-C918-D3C355A7A4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38379" y="3968731"/>
            <a:ext cx="4042665" cy="2888754"/>
          </a:xfrm>
          <a:prstGeom prst="rect">
            <a:avLst/>
          </a:prstGeom>
        </p:spPr>
      </p:pic>
      <p:pic>
        <p:nvPicPr>
          <p:cNvPr id="22" name="Picture 21" descr="Screen Shot 2015-11-20 at 13.52.55.png">
            <a:extLst>
              <a:ext uri="{FF2B5EF4-FFF2-40B4-BE49-F238E27FC236}">
                <a16:creationId xmlns:a16="http://schemas.microsoft.com/office/drawing/2014/main" id="{459A7720-EAFA-231B-71A1-E4A84361CA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00173" y="3986956"/>
            <a:ext cx="3974526" cy="2852306"/>
          </a:xfrm>
          <a:prstGeom prst="rect">
            <a:avLst/>
          </a:prstGeom>
        </p:spPr>
      </p:pic>
      <p:sp>
        <p:nvSpPr>
          <p:cNvPr id="23" name="Slide Number Placeholder 22">
            <a:extLst>
              <a:ext uri="{FF2B5EF4-FFF2-40B4-BE49-F238E27FC236}">
                <a16:creationId xmlns:a16="http://schemas.microsoft.com/office/drawing/2014/main" id="{2BB5C10D-672B-7E02-7CBF-D4BEF4C6417D}"/>
              </a:ext>
            </a:extLst>
          </p:cNvPr>
          <p:cNvSpPr>
            <a:spLocks noGrp="1"/>
          </p:cNvSpPr>
          <p:nvPr>
            <p:ph type="sldNum" sz="quarter" idx="12"/>
          </p:nvPr>
        </p:nvSpPr>
        <p:spPr/>
        <p:txBody>
          <a:bodyPr/>
          <a:lstStyle/>
          <a:p>
            <a:fld id="{BFDCA1C4-9514-7B4F-976F-D92F7E296653}" type="slidenum">
              <a:rPr lang="fr-FR" smtClean="0"/>
              <a:pPr/>
              <a:t>7</a:t>
            </a:fld>
            <a:endParaRPr lang="fr-FR"/>
          </a:p>
        </p:txBody>
      </p:sp>
    </p:spTree>
    <p:extLst>
      <p:ext uri="{BB962C8B-B14F-4D97-AF65-F5344CB8AC3E}">
        <p14:creationId xmlns:p14="http://schemas.microsoft.com/office/powerpoint/2010/main" val="80911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childTnLst>
                          </p:cTn>
                        </p:par>
                        <p:par>
                          <p:cTn id="11" fill="hold">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par>
                          <p:cTn id="16" fill="hold">
                            <p:stCondLst>
                              <p:cond delay="1000"/>
                            </p:stCondLst>
                            <p:childTnLst>
                              <p:par>
                                <p:cTn id="17" presetID="2" presetClass="entr" presetSubtype="4"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2" presetClass="entr" presetSubtype="4"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dissolve">
                                      <p:cBhvr>
                                        <p:cTn id="30" dur="500"/>
                                        <p:tgtEl>
                                          <p:spTgt spid="20"/>
                                        </p:tgtEl>
                                      </p:cBhvr>
                                    </p:animEffect>
                                  </p:childTnLst>
                                </p:cTn>
                              </p:par>
                            </p:childTnLst>
                          </p:cTn>
                        </p:par>
                        <p:par>
                          <p:cTn id="31" fill="hold">
                            <p:stCondLst>
                              <p:cond delay="500"/>
                            </p:stCondLst>
                            <p:childTnLst>
                              <p:par>
                                <p:cTn id="32" presetID="9" presetClass="entr" presetSubtype="0"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dissolve">
                                      <p:cBhvr>
                                        <p:cTn id="34" dur="500"/>
                                        <p:tgtEl>
                                          <p:spTgt spid="5"/>
                                        </p:tgtEl>
                                      </p:cBhvr>
                                    </p:animEffect>
                                  </p:childTnLst>
                                </p:cTn>
                              </p:par>
                            </p:childTnLst>
                          </p:cTn>
                        </p:par>
                        <p:par>
                          <p:cTn id="35" fill="hold">
                            <p:stCondLst>
                              <p:cond delay="1000"/>
                            </p:stCondLst>
                            <p:childTnLst>
                              <p:par>
                                <p:cTn id="36" presetID="9" presetClass="entr" presetSubtype="0"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dissolve">
                                      <p:cBhvr>
                                        <p:cTn id="38" dur="500"/>
                                        <p:tgtEl>
                                          <p:spTgt spid="6"/>
                                        </p:tgtEl>
                                      </p:cBhvr>
                                    </p:animEffect>
                                  </p:childTnLst>
                                </p:cTn>
                              </p:par>
                            </p:childTnLst>
                          </p:cTn>
                        </p:par>
                        <p:par>
                          <p:cTn id="39" fill="hold">
                            <p:stCondLst>
                              <p:cond delay="1500"/>
                            </p:stCondLst>
                            <p:childTnLst>
                              <p:par>
                                <p:cTn id="40" presetID="9" presetClass="entr" presetSubtype="0" fill="hold" grpId="0"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dissolv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dissolve">
                                      <p:cBhvr>
                                        <p:cTn id="47" dur="500"/>
                                        <p:tgtEl>
                                          <p:spTgt spid="19"/>
                                        </p:tgtEl>
                                      </p:cBhvr>
                                    </p:animEffect>
                                  </p:childTnLst>
                                </p:cTn>
                              </p:par>
                            </p:childTnLst>
                          </p:cTn>
                        </p:par>
                        <p:par>
                          <p:cTn id="48" fill="hold">
                            <p:stCondLst>
                              <p:cond delay="500"/>
                            </p:stCondLst>
                            <p:childTnLst>
                              <p:par>
                                <p:cTn id="49" presetID="9" presetClass="entr" presetSubtype="0" fill="hold" nodeType="after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dissolve">
                                      <p:cBhvr>
                                        <p:cTn id="51" dur="500"/>
                                        <p:tgtEl>
                                          <p:spTgt spid="21"/>
                                        </p:tgtEl>
                                      </p:cBhvr>
                                    </p:animEffect>
                                  </p:childTnLst>
                                </p:cTn>
                              </p:par>
                            </p:childTnLst>
                          </p:cTn>
                        </p:par>
                        <p:par>
                          <p:cTn id="52" fill="hold">
                            <p:stCondLst>
                              <p:cond delay="1000"/>
                            </p:stCondLst>
                            <p:childTnLst>
                              <p:par>
                                <p:cTn id="53" presetID="9" presetClass="entr" presetSubtype="0" fill="hold"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dissolve">
                                      <p:cBhvr>
                                        <p:cTn id="5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7" grpId="0" animBg="1"/>
      <p:bldP spid="8" grpId="0" animBg="1"/>
      <p:bldP spid="9" grpId="0" animBg="1"/>
      <p:bldP spid="17" grpId="0" animBg="1"/>
      <p:bldP spid="20" grpId="0" animBg="1"/>
      <p:bldP spid="5" grpId="0" animBg="1"/>
      <p:bldP spid="6" grpId="0" animBg="1"/>
      <p:bldP spid="19"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3B89E31-EABC-BE46-E0DA-5248A2C43C8D}"/>
              </a:ext>
            </a:extLst>
          </p:cNvPr>
          <p:cNvSpPr>
            <a:spLocks noGrp="1"/>
          </p:cNvSpPr>
          <p:nvPr>
            <p:ph type="ftr" sz="quarter" idx="11"/>
          </p:nvPr>
        </p:nvSpPr>
        <p:spPr/>
        <p:txBody>
          <a:bodyPr/>
          <a:lstStyle/>
          <a:p>
            <a:pPr defTabSz="457189"/>
            <a:r>
              <a:rPr lang="it-IT"/>
              <a:t>Lessons from HL-LHC for future projects - B. Di Girolamo</a:t>
            </a:r>
            <a:endParaRPr lang="en-GB"/>
          </a:p>
        </p:txBody>
      </p:sp>
      <p:sp>
        <p:nvSpPr>
          <p:cNvPr id="3" name="Slide Number Placeholder 2">
            <a:extLst>
              <a:ext uri="{FF2B5EF4-FFF2-40B4-BE49-F238E27FC236}">
                <a16:creationId xmlns:a16="http://schemas.microsoft.com/office/drawing/2014/main" id="{90D6AB74-6494-ED44-351E-B050EC4A7E00}"/>
              </a:ext>
            </a:extLst>
          </p:cNvPr>
          <p:cNvSpPr>
            <a:spLocks noGrp="1"/>
          </p:cNvSpPr>
          <p:nvPr>
            <p:ph type="sldNum" sz="quarter" idx="4"/>
          </p:nvPr>
        </p:nvSpPr>
        <p:spPr>
          <a:xfrm>
            <a:off x="11712624" y="6464853"/>
            <a:ext cx="365760" cy="365760"/>
          </a:xfrm>
          <a:prstGeom prst="ellipse">
            <a:avLst/>
          </a:prstGeom>
          <a:solidFill>
            <a:srgbClr val="1D1D1D">
              <a:alpha val="70000"/>
            </a:srgbClr>
          </a:solidFill>
        </p:spPr>
        <p:txBody>
          <a:bodyPr vert="horz" lIns="18288" tIns="45720" rIns="18288" bIns="45720" rtlCol="0" anchor="ctr">
            <a:noAutofit/>
          </a:bodyPr>
          <a:lstStyle>
            <a:defPPr>
              <a:defRPr lang="en-US"/>
            </a:defPPr>
            <a:lvl1pPr marL="0" algn="ctr" defTabSz="914400" rtl="0" eaLnBrk="1" latinLnBrk="0" hangingPunct="1">
              <a:defRPr sz="1400" kern="1200" spc="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189"/>
            <a:fld id="{BFDCA1C4-9514-7B4F-976F-D92F7E296653}" type="slidenum">
              <a:rPr lang="fr-FR" smtClean="0">
                <a:solidFill>
                  <a:schemeClr val="tx1"/>
                </a:solidFill>
              </a:rPr>
              <a:pPr defTabSz="457189"/>
              <a:t>70</a:t>
            </a:fld>
            <a:endParaRPr lang="fr-FR" dirty="0">
              <a:solidFill>
                <a:schemeClr val="tx1"/>
              </a:solidFill>
            </a:endParaRPr>
          </a:p>
        </p:txBody>
      </p:sp>
      <p:grpSp>
        <p:nvGrpSpPr>
          <p:cNvPr id="8" name="Group 7"/>
          <p:cNvGrpSpPr/>
          <p:nvPr/>
        </p:nvGrpSpPr>
        <p:grpSpPr>
          <a:xfrm>
            <a:off x="4295800" y="187651"/>
            <a:ext cx="7782584" cy="2102194"/>
            <a:chOff x="4295800" y="187651"/>
            <a:chExt cx="7782584" cy="2102194"/>
          </a:xfrm>
        </p:grpSpPr>
        <p:sp>
          <p:nvSpPr>
            <p:cNvPr id="5" name="TextBox 4">
              <a:extLst>
                <a:ext uri="{FF2B5EF4-FFF2-40B4-BE49-F238E27FC236}">
                  <a16:creationId xmlns:a16="http://schemas.microsoft.com/office/drawing/2014/main" id="{49C5BB24-DA9A-836E-3E74-D4A383292937}"/>
                </a:ext>
              </a:extLst>
            </p:cNvPr>
            <p:cNvSpPr txBox="1"/>
            <p:nvPr/>
          </p:nvSpPr>
          <p:spPr>
            <a:xfrm>
              <a:off x="6240016" y="1366515"/>
              <a:ext cx="5838368" cy="923330"/>
            </a:xfrm>
            <a:prstGeom prst="rect">
              <a:avLst/>
            </a:prstGeom>
            <a:noFill/>
          </p:spPr>
          <p:txBody>
            <a:bodyPr wrap="square" rtlCol="0">
              <a:spAutoFit/>
            </a:bodyPr>
            <a:lstStyle/>
            <a:p>
              <a:pPr algn="l"/>
              <a:r>
                <a:rPr lang="en-US" b="1" dirty="0">
                  <a:latin typeface="Calibri Light" panose="020F0302020204030204" pitchFamily="34" charset="0"/>
                  <a:cs typeface="Calibri Light" panose="020F0302020204030204" pitchFamily="34" charset="0"/>
                </a:rPr>
                <a:t>The invaluable sources</a:t>
              </a:r>
            </a:p>
            <a:p>
              <a:pPr algn="l"/>
              <a:r>
                <a:rPr lang="en-US" dirty="0" err="1">
                  <a:latin typeface="Calibri Light" panose="020F0302020204030204" pitchFamily="34" charset="0"/>
                  <a:cs typeface="Calibri Light" panose="020F0302020204030204" pitchFamily="34" charset="0"/>
                </a:rPr>
                <a:t>O.Brüning</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H.Garcia</a:t>
              </a:r>
              <a:r>
                <a:rPr lang="en-US" dirty="0">
                  <a:latin typeface="Calibri Light" panose="020F0302020204030204" pitchFamily="34" charset="0"/>
                  <a:cs typeface="Calibri Light" panose="020F0302020204030204" pitchFamily="34" charset="0"/>
                </a:rPr>
                <a:t> Gavela, G. </a:t>
              </a:r>
              <a:r>
                <a:rPr lang="en-US" dirty="0" err="1">
                  <a:latin typeface="Calibri Light" panose="020F0302020204030204" pitchFamily="34" charset="0"/>
                  <a:cs typeface="Calibri Light" panose="020F0302020204030204" pitchFamily="34" charset="0"/>
                </a:rPr>
                <a:t>Vandoni</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M.Zerlauth</a:t>
              </a:r>
              <a:endParaRPr lang="en-US" dirty="0">
                <a:latin typeface="Calibri Light" panose="020F0302020204030204" pitchFamily="34" charset="0"/>
                <a:cs typeface="Calibri Light" panose="020F0302020204030204" pitchFamily="34" charset="0"/>
              </a:endParaRPr>
            </a:p>
            <a:p>
              <a:pPr algn="l"/>
              <a:r>
                <a:rPr lang="en-US" dirty="0">
                  <a:latin typeface="Calibri Light" panose="020F0302020204030204" pitchFamily="34" charset="0"/>
                  <a:cs typeface="Calibri Light" panose="020F0302020204030204" pitchFamily="34" charset="0"/>
                </a:rPr>
                <a:t>…and the full HL-LHC Project!</a:t>
              </a:r>
              <a:endParaRPr lang="en-GB" dirty="0">
                <a:latin typeface="Calibri Light" panose="020F0302020204030204" pitchFamily="34" charset="0"/>
                <a:cs typeface="Calibri Light" panose="020F0302020204030204" pitchFamily="34" charset="0"/>
              </a:endParaRPr>
            </a:p>
          </p:txBody>
        </p:sp>
        <p:sp>
          <p:nvSpPr>
            <p:cNvPr id="6" name="Title 3">
              <a:extLst>
                <a:ext uri="{FF2B5EF4-FFF2-40B4-BE49-F238E27FC236}">
                  <a16:creationId xmlns:a16="http://schemas.microsoft.com/office/drawing/2014/main" id="{9BEADAE5-6B23-F9DB-44DC-2024FD981516}"/>
                </a:ext>
              </a:extLst>
            </p:cNvPr>
            <p:cNvSpPr txBox="1">
              <a:spLocks/>
            </p:cNvSpPr>
            <p:nvPr/>
          </p:nvSpPr>
          <p:spPr bwMode="black">
            <a:xfrm>
              <a:off x="4295800" y="187651"/>
              <a:ext cx="4044884" cy="1144929"/>
            </a:xfrm>
            <a:prstGeom prst="rect">
              <a:avLst/>
            </a:prstGeom>
            <a:noFill/>
            <a:ln w="31750" cap="sq">
              <a:noFill/>
              <a:miter lim="800000"/>
            </a:ln>
          </p:spPr>
          <p:txBody>
            <a:bodyPr vert="horz" wrap="square" lIns="182880" tIns="182880" rIns="182880" bIns="182880" rtlCol="0" anchor="ctr">
              <a:spAutoFit/>
            </a:bodyPr>
            <a:lstStyle>
              <a:lvl1pPr algn="ctr" defTabSz="914400" rtl="0" eaLnBrk="1" latinLnBrk="0" hangingPunct="1">
                <a:lnSpc>
                  <a:spcPct val="90000"/>
                </a:lnSpc>
                <a:spcBef>
                  <a:spcPct val="0"/>
                </a:spcBef>
                <a:buNone/>
                <a:defRPr sz="2800" kern="1200" cap="all" spc="200" baseline="0">
                  <a:solidFill>
                    <a:schemeClr val="bg1"/>
                  </a:solidFill>
                  <a:latin typeface="+mj-lt"/>
                  <a:ea typeface="+mj-ea"/>
                  <a:cs typeface="+mj-cs"/>
                </a:defRPr>
              </a:lvl1pPr>
            </a:lstStyle>
            <a:p>
              <a:br>
                <a:rPr lang="en-US" dirty="0">
                  <a:solidFill>
                    <a:schemeClr val="tx1"/>
                  </a:solidFill>
                </a:rPr>
              </a:br>
              <a:r>
                <a:rPr lang="en-US" cap="none" dirty="0">
                  <a:solidFill>
                    <a:schemeClr val="tx1"/>
                  </a:solidFill>
                </a:rPr>
                <a:t>…and thanks to:</a:t>
              </a:r>
              <a:endParaRPr lang="en-GB" cap="none" dirty="0">
                <a:solidFill>
                  <a:schemeClr val="tx1"/>
                </a:solidFill>
              </a:endParaRPr>
            </a:p>
          </p:txBody>
        </p:sp>
      </p:grpSp>
      <p:sp>
        <p:nvSpPr>
          <p:cNvPr id="7" name="Title 6"/>
          <p:cNvSpPr>
            <a:spLocks noGrp="1"/>
          </p:cNvSpPr>
          <p:nvPr>
            <p:ph type="title"/>
          </p:nvPr>
        </p:nvSpPr>
        <p:spPr>
          <a:xfrm>
            <a:off x="335360" y="3068960"/>
            <a:ext cx="4104456" cy="836712"/>
          </a:xfrm>
        </p:spPr>
        <p:txBody>
          <a:bodyPr>
            <a:noAutofit/>
          </a:bodyPr>
          <a:lstStyle/>
          <a:p>
            <a:r>
              <a:rPr lang="en-US" sz="3600" b="1" dirty="0"/>
              <a:t>THANK YOU!</a:t>
            </a:r>
            <a:endParaRPr lang="en-GB" sz="3600" b="1" dirty="0"/>
          </a:p>
        </p:txBody>
      </p:sp>
    </p:spTree>
    <p:extLst>
      <p:ext uri="{BB962C8B-B14F-4D97-AF65-F5344CB8AC3E}">
        <p14:creationId xmlns:p14="http://schemas.microsoft.com/office/powerpoint/2010/main" val="383681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200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ED4FE2-B8B8-F054-B3BC-9A8078E5551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47DEAD4-DB8E-A864-09E0-A91D1BD86E49}"/>
              </a:ext>
            </a:extLst>
          </p:cNvPr>
          <p:cNvSpPr>
            <a:spLocks noGrp="1"/>
          </p:cNvSpPr>
          <p:nvPr>
            <p:ph type="title"/>
          </p:nvPr>
        </p:nvSpPr>
        <p:spPr>
          <a:xfrm>
            <a:off x="1631504" y="2736304"/>
            <a:ext cx="10014832" cy="836712"/>
          </a:xfrm>
        </p:spPr>
        <p:txBody>
          <a:bodyPr>
            <a:normAutofit/>
          </a:bodyPr>
          <a:lstStyle/>
          <a:p>
            <a:pPr algn="l"/>
            <a:r>
              <a:rPr lang="en-US" dirty="0"/>
              <a:t>Backup slides</a:t>
            </a:r>
            <a:endParaRPr lang="en-GB" dirty="0"/>
          </a:p>
        </p:txBody>
      </p:sp>
      <p:sp>
        <p:nvSpPr>
          <p:cNvPr id="5" name="Footer Placeholder 4">
            <a:extLst>
              <a:ext uri="{FF2B5EF4-FFF2-40B4-BE49-F238E27FC236}">
                <a16:creationId xmlns:a16="http://schemas.microsoft.com/office/drawing/2014/main" id="{B8D8781A-F452-711A-247A-F51C2AF0339D}"/>
              </a:ext>
            </a:extLst>
          </p:cNvPr>
          <p:cNvSpPr>
            <a:spLocks noGrp="1"/>
          </p:cNvSpPr>
          <p:nvPr>
            <p:ph type="ftr" sz="quarter" idx="11"/>
          </p:nvPr>
        </p:nvSpPr>
        <p:spPr/>
        <p:txBody>
          <a:bodyPr/>
          <a:lstStyle/>
          <a:p>
            <a:pPr defTabSz="457189"/>
            <a:r>
              <a:rPr lang="it-IT"/>
              <a:t>Lessons from HL-LHC for future projects - B. Di Girolamo</a:t>
            </a:r>
            <a:endParaRPr lang="en-GB" dirty="0"/>
          </a:p>
        </p:txBody>
      </p:sp>
      <p:sp>
        <p:nvSpPr>
          <p:cNvPr id="6" name="Slide Number Placeholder 5">
            <a:extLst>
              <a:ext uri="{FF2B5EF4-FFF2-40B4-BE49-F238E27FC236}">
                <a16:creationId xmlns:a16="http://schemas.microsoft.com/office/drawing/2014/main" id="{9A8686CF-0C63-0008-D550-EDFBE16C9B0B}"/>
              </a:ext>
            </a:extLst>
          </p:cNvPr>
          <p:cNvSpPr>
            <a:spLocks noGrp="1"/>
          </p:cNvSpPr>
          <p:nvPr>
            <p:ph type="sldNum" sz="quarter" idx="4"/>
          </p:nvPr>
        </p:nvSpPr>
        <p:spPr>
          <a:xfrm>
            <a:off x="11712624" y="6464853"/>
            <a:ext cx="365760" cy="365760"/>
          </a:xfrm>
          <a:prstGeom prst="ellipse">
            <a:avLst/>
          </a:prstGeom>
          <a:solidFill>
            <a:srgbClr val="1D1D1D">
              <a:alpha val="70000"/>
            </a:srgbClr>
          </a:solidFill>
        </p:spPr>
        <p:txBody>
          <a:bodyPr vert="horz" lIns="18288" tIns="45720" rIns="18288" bIns="45720" rtlCol="0" anchor="ctr">
            <a:noAutofit/>
          </a:bodyPr>
          <a:lstStyle>
            <a:defPPr>
              <a:defRPr lang="en-US"/>
            </a:defPPr>
            <a:lvl1pPr marL="0" algn="ctr" defTabSz="914400" rtl="0" eaLnBrk="1" latinLnBrk="0" hangingPunct="1">
              <a:defRPr sz="1400" kern="1200" spc="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189"/>
            <a:fld id="{BFDCA1C4-9514-7B4F-976F-D92F7E296653}" type="slidenum">
              <a:rPr lang="fr-FR" smtClean="0"/>
              <a:pPr defTabSz="457189"/>
              <a:t>71</a:t>
            </a:fld>
            <a:endParaRPr lang="fr-FR" dirty="0"/>
          </a:p>
        </p:txBody>
      </p:sp>
      <p:cxnSp>
        <p:nvCxnSpPr>
          <p:cNvPr id="8" name="Straight Connector 7">
            <a:extLst>
              <a:ext uri="{FF2B5EF4-FFF2-40B4-BE49-F238E27FC236}">
                <a16:creationId xmlns:a16="http://schemas.microsoft.com/office/drawing/2014/main" id="{0B390E9F-FF85-C765-B80C-87FE6586BABA}"/>
              </a:ext>
            </a:extLst>
          </p:cNvPr>
          <p:cNvCxnSpPr>
            <a:cxnSpLocks/>
          </p:cNvCxnSpPr>
          <p:nvPr/>
        </p:nvCxnSpPr>
        <p:spPr>
          <a:xfrm>
            <a:off x="1848166" y="3573016"/>
            <a:ext cx="9631424"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83009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CAF11-6D47-4B12-2EE5-0ACF16AF7B2A}"/>
            </a:ext>
          </a:extLst>
        </p:cNvPr>
        <p:cNvGrpSpPr/>
        <p:nvPr/>
      </p:nvGrpSpPr>
      <p:grpSpPr>
        <a:xfrm>
          <a:off x="0" y="0"/>
          <a:ext cx="0" cy="0"/>
          <a:chOff x="0" y="0"/>
          <a:chExt cx="0" cy="0"/>
        </a:xfrm>
      </p:grpSpPr>
      <p:sp>
        <p:nvSpPr>
          <p:cNvPr id="1196034" name="Rectangle 2">
            <a:extLst>
              <a:ext uri="{FF2B5EF4-FFF2-40B4-BE49-F238E27FC236}">
                <a16:creationId xmlns:a16="http://schemas.microsoft.com/office/drawing/2014/main" id="{BC5C97D4-9442-DE69-E8B2-B3536E298D7F}"/>
              </a:ext>
            </a:extLst>
          </p:cNvPr>
          <p:cNvSpPr>
            <a:spLocks noGrp="1" noChangeArrowheads="1"/>
          </p:cNvSpPr>
          <p:nvPr>
            <p:ph type="title"/>
          </p:nvPr>
        </p:nvSpPr>
        <p:spPr>
          <a:xfrm>
            <a:off x="1055440" y="7938"/>
            <a:ext cx="11084792" cy="720725"/>
          </a:xfrm>
        </p:spPr>
        <p:txBody>
          <a:bodyPr/>
          <a:lstStyle/>
          <a:p>
            <a:pPr algn="l" eaLnBrk="1" hangingPunct="1">
              <a:defRPr/>
            </a:pPr>
            <a:r>
              <a:rPr lang="en-US" sz="3600" u="sng" dirty="0">
                <a:solidFill>
                  <a:srgbClr val="FF0000"/>
                </a:solidFill>
                <a:latin typeface="Garamond"/>
                <a:cs typeface="Garamond"/>
              </a:rPr>
              <a:t>LHC Challenges: Crossing Angle at Interaction Points</a:t>
            </a:r>
          </a:p>
        </p:txBody>
      </p:sp>
      <p:sp>
        <p:nvSpPr>
          <p:cNvPr id="1196035" name="Rectangle 3">
            <a:extLst>
              <a:ext uri="{FF2B5EF4-FFF2-40B4-BE49-F238E27FC236}">
                <a16:creationId xmlns:a16="http://schemas.microsoft.com/office/drawing/2014/main" id="{73661865-F4F9-DC1F-CF32-C6F766167C1E}"/>
              </a:ext>
            </a:extLst>
          </p:cNvPr>
          <p:cNvSpPr>
            <a:spLocks noChangeArrowheads="1"/>
          </p:cNvSpPr>
          <p:nvPr/>
        </p:nvSpPr>
        <p:spPr bwMode="auto">
          <a:xfrm>
            <a:off x="1600200" y="3214688"/>
            <a:ext cx="534988" cy="227012"/>
          </a:xfrm>
          <a:prstGeom prst="rect">
            <a:avLst/>
          </a:prstGeom>
          <a:solidFill>
            <a:srgbClr val="00CC00"/>
          </a:solidFill>
          <a:ln w="25400">
            <a:solidFill>
              <a:srgbClr val="3366FF"/>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369" tIns="45685" rIns="91369" bIns="45685" anchor="ctr"/>
          <a:lstStyle/>
          <a:p>
            <a:pPr algn="l" eaLnBrk="1" hangingPunct="1">
              <a:defRPr/>
            </a:pPr>
            <a:endParaRPr lang="en-GB"/>
          </a:p>
        </p:txBody>
      </p:sp>
      <p:sp>
        <p:nvSpPr>
          <p:cNvPr id="1196038" name="Text Box 6">
            <a:extLst>
              <a:ext uri="{FF2B5EF4-FFF2-40B4-BE49-F238E27FC236}">
                <a16:creationId xmlns:a16="http://schemas.microsoft.com/office/drawing/2014/main" id="{CE7CD487-3ED0-16C9-BCF6-663BEDEAB08E}"/>
              </a:ext>
            </a:extLst>
          </p:cNvPr>
          <p:cNvSpPr txBox="1">
            <a:spLocks noChangeArrowheads="1"/>
          </p:cNvSpPr>
          <p:nvPr/>
        </p:nvSpPr>
        <p:spPr bwMode="auto">
          <a:xfrm>
            <a:off x="2209800" y="3041650"/>
            <a:ext cx="4305844" cy="49237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369" tIns="45685" rIns="91369" bIns="45685">
            <a:spAutoFit/>
          </a:bodyPr>
          <a:lstStyle/>
          <a:p>
            <a:pPr algn="l" eaLnBrk="1" hangingPunct="1">
              <a:defRPr/>
            </a:pPr>
            <a:r>
              <a:rPr lang="en-US" sz="2600" dirty="0">
                <a:solidFill>
                  <a:srgbClr val="3333CC"/>
                </a:solidFill>
              </a:rPr>
              <a:t>Parasitic bunch encounters:</a:t>
            </a:r>
          </a:p>
        </p:txBody>
      </p:sp>
      <p:sp>
        <p:nvSpPr>
          <p:cNvPr id="1196041" name="Rectangle 9">
            <a:extLst>
              <a:ext uri="{FF2B5EF4-FFF2-40B4-BE49-F238E27FC236}">
                <a16:creationId xmlns:a16="http://schemas.microsoft.com/office/drawing/2014/main" id="{8012682D-21DE-E9A9-0A3D-120B96179CCE}"/>
              </a:ext>
            </a:extLst>
          </p:cNvPr>
          <p:cNvSpPr>
            <a:spLocks noChangeArrowheads="1"/>
          </p:cNvSpPr>
          <p:nvPr/>
        </p:nvSpPr>
        <p:spPr bwMode="auto">
          <a:xfrm>
            <a:off x="1598614" y="5437188"/>
            <a:ext cx="534987" cy="227012"/>
          </a:xfrm>
          <a:prstGeom prst="rect">
            <a:avLst/>
          </a:prstGeom>
          <a:solidFill>
            <a:srgbClr val="00CC00"/>
          </a:solidFill>
          <a:ln w="25400">
            <a:solidFill>
              <a:srgbClr val="3366FF"/>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369" tIns="45685" rIns="91369" bIns="45685" anchor="ctr"/>
          <a:lstStyle/>
          <a:p>
            <a:pPr algn="l" eaLnBrk="1" hangingPunct="1">
              <a:defRPr/>
            </a:pPr>
            <a:endParaRPr lang="en-GB"/>
          </a:p>
        </p:txBody>
      </p:sp>
      <p:sp>
        <p:nvSpPr>
          <p:cNvPr id="1196042" name="Text Box 10">
            <a:extLst>
              <a:ext uri="{FF2B5EF4-FFF2-40B4-BE49-F238E27FC236}">
                <a16:creationId xmlns:a16="http://schemas.microsoft.com/office/drawing/2014/main" id="{417AFCF2-03B6-C6C2-EAFF-C93DD19C7A24}"/>
              </a:ext>
            </a:extLst>
          </p:cNvPr>
          <p:cNvSpPr txBox="1">
            <a:spLocks noChangeArrowheads="1"/>
          </p:cNvSpPr>
          <p:nvPr/>
        </p:nvSpPr>
        <p:spPr bwMode="auto">
          <a:xfrm>
            <a:off x="2209800" y="5283200"/>
            <a:ext cx="8590670" cy="49237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369" tIns="45685" rIns="91369" bIns="45685">
            <a:spAutoFit/>
          </a:bodyPr>
          <a:lstStyle/>
          <a:p>
            <a:pPr algn="l" eaLnBrk="1" hangingPunct="1">
              <a:defRPr/>
            </a:pPr>
            <a:r>
              <a:rPr lang="en-US" sz="2600" dirty="0">
                <a:solidFill>
                  <a:srgbClr val="3333CC"/>
                </a:solidFill>
              </a:rPr>
              <a:t>non-linear fields from long-range beam-beam interaction:</a:t>
            </a:r>
          </a:p>
        </p:txBody>
      </p:sp>
      <p:pic>
        <p:nvPicPr>
          <p:cNvPr id="1196045" name="Picture 13">
            <a:extLst>
              <a:ext uri="{FF2B5EF4-FFF2-40B4-BE49-F238E27FC236}">
                <a16:creationId xmlns:a16="http://schemas.microsoft.com/office/drawing/2014/main" id="{07E980AF-D624-99A1-EDB1-BFC6C5E5A6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0968" y="2996952"/>
            <a:ext cx="3657600" cy="2317750"/>
          </a:xfrm>
          <a:prstGeom prst="rect">
            <a:avLst/>
          </a:prstGeom>
          <a:noFill/>
          <a:ln w="12700" cap="sq">
            <a:solidFill>
              <a:schemeClr val="bg2"/>
            </a:solid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196046" name="Text Box 14">
            <a:extLst>
              <a:ext uri="{FF2B5EF4-FFF2-40B4-BE49-F238E27FC236}">
                <a16:creationId xmlns:a16="http://schemas.microsoft.com/office/drawing/2014/main" id="{2DE28FD6-AD67-F4A4-EBE1-C34B141BF5BE}"/>
              </a:ext>
            </a:extLst>
          </p:cNvPr>
          <p:cNvSpPr txBox="1">
            <a:spLocks noChangeArrowheads="1"/>
          </p:cNvSpPr>
          <p:nvPr/>
        </p:nvSpPr>
        <p:spPr bwMode="auto">
          <a:xfrm>
            <a:off x="1981200" y="4859939"/>
            <a:ext cx="4876800" cy="36926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369" tIns="45685" rIns="91369" bIns="45685">
            <a:spAutoFit/>
          </a:bodyPr>
          <a:lstStyle/>
          <a:p>
            <a:pPr algn="l" eaLnBrk="1" hangingPunct="1">
              <a:buFont typeface="Wingdings" charset="0"/>
              <a:buNone/>
              <a:defRPr/>
            </a:pPr>
            <a:r>
              <a:rPr lang="en-US" dirty="0">
                <a:solidFill>
                  <a:srgbClr val="008000"/>
                </a:solidFill>
                <a:sym typeface="Wingdings" charset="0"/>
              </a:rPr>
              <a:t> Operation requires crossing angle</a:t>
            </a:r>
            <a:endParaRPr lang="en-US" dirty="0">
              <a:solidFill>
                <a:srgbClr val="008000"/>
              </a:solidFill>
            </a:endParaRPr>
          </a:p>
        </p:txBody>
      </p:sp>
      <p:sp>
        <p:nvSpPr>
          <p:cNvPr id="1196047" name="Text Box 15">
            <a:extLst>
              <a:ext uri="{FF2B5EF4-FFF2-40B4-BE49-F238E27FC236}">
                <a16:creationId xmlns:a16="http://schemas.microsoft.com/office/drawing/2014/main" id="{DE0397B2-4A02-10C0-A61C-1973CFDA1F80}"/>
              </a:ext>
            </a:extLst>
          </p:cNvPr>
          <p:cNvSpPr txBox="1">
            <a:spLocks noChangeArrowheads="1"/>
          </p:cNvSpPr>
          <p:nvPr/>
        </p:nvSpPr>
        <p:spPr bwMode="auto">
          <a:xfrm>
            <a:off x="2236788" y="5727701"/>
            <a:ext cx="9043788" cy="98481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1369" tIns="45685" rIns="91369" bIns="45685">
            <a:spAutoFit/>
          </a:bodyPr>
          <a:lstStyle/>
          <a:p>
            <a:pPr algn="l" eaLnBrk="1" hangingPunct="1">
              <a:defRPr/>
            </a:pPr>
            <a:r>
              <a:rPr lang="en-US" sz="2000" dirty="0"/>
              <a:t>efficient operation requires large beam separation at unwanted collision points  </a:t>
            </a:r>
            <a:r>
              <a:rPr lang="en-US" sz="2000" dirty="0">
                <a:solidFill>
                  <a:srgbClr val="FF0000"/>
                </a:solidFill>
                <a:sym typeface="Wingdings"/>
              </a:rPr>
              <a:t> </a:t>
            </a:r>
            <a:r>
              <a:rPr lang="en-US" dirty="0">
                <a:solidFill>
                  <a:srgbClr val="FF0000"/>
                </a:solidFill>
                <a:sym typeface="Wingdings" charset="0"/>
              </a:rPr>
              <a:t>Separation of 10 -12 </a:t>
            </a:r>
            <a:r>
              <a:rPr lang="en-US" dirty="0">
                <a:solidFill>
                  <a:srgbClr val="FF0000"/>
                </a:solidFill>
                <a:latin typeface="Symbol" charset="0"/>
                <a:sym typeface="Wingdings" charset="0"/>
              </a:rPr>
              <a:t>s</a:t>
            </a:r>
            <a:r>
              <a:rPr lang="en-US" dirty="0">
                <a:solidFill>
                  <a:srgbClr val="FF0000"/>
                </a:solidFill>
                <a:sym typeface="Wingdings" charset="0"/>
              </a:rPr>
              <a:t>    </a:t>
            </a:r>
            <a:r>
              <a:rPr lang="en-US" dirty="0">
                <a:solidFill>
                  <a:srgbClr val="008000"/>
                </a:solidFill>
                <a:sym typeface="Wingdings"/>
              </a:rPr>
              <a:t>   </a:t>
            </a:r>
            <a:r>
              <a:rPr lang="en-US" dirty="0">
                <a:solidFill>
                  <a:srgbClr val="008000"/>
                </a:solidFill>
                <a:sym typeface="Wingdings" charset="0"/>
              </a:rPr>
              <a:t>large magnet apertures next to the experiments!! </a:t>
            </a:r>
          </a:p>
          <a:p>
            <a:pPr algn="l" eaLnBrk="1" hangingPunct="1">
              <a:defRPr/>
            </a:pPr>
            <a:r>
              <a:rPr lang="en-US" dirty="0">
                <a:solidFill>
                  <a:srgbClr val="008000"/>
                </a:solidFill>
                <a:sym typeface="Wingdings" charset="0"/>
              </a:rPr>
              <a:t>							</a:t>
            </a:r>
            <a:r>
              <a:rPr lang="en-US" dirty="0">
                <a:solidFill>
                  <a:srgbClr val="008000"/>
                </a:solidFill>
                <a:sym typeface="Wingdings" pitchFamily="2" charset="2"/>
              </a:rPr>
              <a:t> at the limit of magnet technology!!!</a:t>
            </a:r>
            <a:endParaRPr lang="en-US" dirty="0">
              <a:solidFill>
                <a:srgbClr val="008000"/>
              </a:solidFill>
              <a:sym typeface="Wingdings" charset="0"/>
            </a:endParaRPr>
          </a:p>
        </p:txBody>
      </p:sp>
      <p:pic>
        <p:nvPicPr>
          <p:cNvPr id="13" name="Picture 13" descr="Screen Shot 2013-07-22 at 4.24.49 PM.png">
            <a:extLst>
              <a:ext uri="{FF2B5EF4-FFF2-40B4-BE49-F238E27FC236}">
                <a16:creationId xmlns:a16="http://schemas.microsoft.com/office/drawing/2014/main" id="{BEB33543-FC77-7A8E-C494-552029C5AC9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933451"/>
            <a:ext cx="9144000" cy="1863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Rectangle 3">
            <a:extLst>
              <a:ext uri="{FF2B5EF4-FFF2-40B4-BE49-F238E27FC236}">
                <a16:creationId xmlns:a16="http://schemas.microsoft.com/office/drawing/2014/main" id="{DD72803A-25C0-B314-E94F-4A77E57B56B8}"/>
              </a:ext>
            </a:extLst>
          </p:cNvPr>
          <p:cNvSpPr>
            <a:spLocks noChangeArrowheads="1"/>
          </p:cNvSpPr>
          <p:nvPr/>
        </p:nvSpPr>
        <p:spPr bwMode="auto">
          <a:xfrm>
            <a:off x="1612900" y="915988"/>
            <a:ext cx="534988" cy="227012"/>
          </a:xfrm>
          <a:prstGeom prst="rect">
            <a:avLst/>
          </a:prstGeom>
          <a:solidFill>
            <a:srgbClr val="00CC00"/>
          </a:solidFill>
          <a:ln w="25400">
            <a:solidFill>
              <a:srgbClr val="3366FF"/>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369" tIns="45685" rIns="91369" bIns="45685" anchor="ctr"/>
          <a:lstStyle/>
          <a:p>
            <a:pPr algn="l" eaLnBrk="1" hangingPunct="1">
              <a:defRPr/>
            </a:pPr>
            <a:endParaRPr lang="en-GB"/>
          </a:p>
        </p:txBody>
      </p:sp>
      <p:sp>
        <p:nvSpPr>
          <p:cNvPr id="15" name="Text Box 6">
            <a:extLst>
              <a:ext uri="{FF2B5EF4-FFF2-40B4-BE49-F238E27FC236}">
                <a16:creationId xmlns:a16="http://schemas.microsoft.com/office/drawing/2014/main" id="{B9BC0B37-CD93-1402-C745-032EE9E3A30F}"/>
              </a:ext>
            </a:extLst>
          </p:cNvPr>
          <p:cNvSpPr txBox="1">
            <a:spLocks noChangeArrowheads="1"/>
          </p:cNvSpPr>
          <p:nvPr/>
        </p:nvSpPr>
        <p:spPr bwMode="auto">
          <a:xfrm>
            <a:off x="2222501" y="742950"/>
            <a:ext cx="2654751" cy="49237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369" tIns="45685" rIns="91369" bIns="45685">
            <a:spAutoFit/>
          </a:bodyPr>
          <a:lstStyle/>
          <a:p>
            <a:pPr algn="l" eaLnBrk="1" hangingPunct="1">
              <a:defRPr/>
            </a:pPr>
            <a:r>
              <a:rPr lang="en-US" sz="2600" dirty="0">
                <a:solidFill>
                  <a:srgbClr val="3333CC"/>
                </a:solidFill>
              </a:rPr>
              <a:t>Insertion Layout:</a:t>
            </a:r>
          </a:p>
        </p:txBody>
      </p:sp>
      <p:sp>
        <p:nvSpPr>
          <p:cNvPr id="16" name="Right Brace 15">
            <a:extLst>
              <a:ext uri="{FF2B5EF4-FFF2-40B4-BE49-F238E27FC236}">
                <a16:creationId xmlns:a16="http://schemas.microsoft.com/office/drawing/2014/main" id="{51DC4E17-E38F-B61A-E133-BFF6B79BE897}"/>
              </a:ext>
            </a:extLst>
          </p:cNvPr>
          <p:cNvSpPr/>
          <p:nvPr/>
        </p:nvSpPr>
        <p:spPr bwMode="auto">
          <a:xfrm rot="5400000">
            <a:off x="5844382" y="1593057"/>
            <a:ext cx="574675" cy="2087562"/>
          </a:xfrm>
          <a:prstGeom prst="rightBrace">
            <a:avLst>
              <a:gd name="adj1" fmla="val 8333"/>
              <a:gd name="adj2" fmla="val 49391"/>
            </a:avLst>
          </a:prstGeom>
          <a:noFill/>
          <a:ln w="19050" cap="flat" cmpd="sng" algn="ctr">
            <a:solidFill>
              <a:schemeClr val="tx1"/>
            </a:solidFill>
            <a:prstDash val="solid"/>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rot="10800000" vert="eaVert" wrap="none" anchor="ctr"/>
          <a:lstStyle/>
          <a:p>
            <a:pPr>
              <a:defRPr/>
            </a:pPr>
            <a:endParaRPr lang="en-US" sz="2000">
              <a:solidFill>
                <a:srgbClr val="27551F"/>
              </a:solidFill>
            </a:endParaRPr>
          </a:p>
        </p:txBody>
      </p:sp>
      <p:sp>
        <p:nvSpPr>
          <p:cNvPr id="17" name="TextBox 16">
            <a:extLst>
              <a:ext uri="{FF2B5EF4-FFF2-40B4-BE49-F238E27FC236}">
                <a16:creationId xmlns:a16="http://schemas.microsoft.com/office/drawing/2014/main" id="{C0C4A95E-196C-BBB2-A6A6-830D15BB735B}"/>
              </a:ext>
            </a:extLst>
          </p:cNvPr>
          <p:cNvSpPr txBox="1">
            <a:spLocks noChangeArrowheads="1"/>
          </p:cNvSpPr>
          <p:nvPr/>
        </p:nvSpPr>
        <p:spPr bwMode="auto">
          <a:xfrm>
            <a:off x="6527800" y="950914"/>
            <a:ext cx="241935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accent2"/>
                </a:solidFill>
                <a:latin typeface="Times New Roman" charset="0"/>
                <a:ea typeface="ＭＳ Ｐゴシック" charset="0"/>
                <a:cs typeface="ＭＳ Ｐゴシック" charset="0"/>
              </a:defRPr>
            </a:lvl1pPr>
            <a:lvl2pPr marL="742950" indent="-285750">
              <a:defRPr sz="2400">
                <a:solidFill>
                  <a:schemeClr val="accent2"/>
                </a:solidFill>
                <a:latin typeface="Times New Roman" charset="0"/>
                <a:ea typeface="ＭＳ Ｐゴシック" charset="0"/>
              </a:defRPr>
            </a:lvl2pPr>
            <a:lvl3pPr marL="1143000" indent="-228600">
              <a:defRPr sz="2400">
                <a:solidFill>
                  <a:schemeClr val="accent2"/>
                </a:solidFill>
                <a:latin typeface="Times New Roman" charset="0"/>
                <a:ea typeface="ＭＳ Ｐゴシック" charset="0"/>
              </a:defRPr>
            </a:lvl3pPr>
            <a:lvl4pPr marL="1600200" indent="-228600">
              <a:defRPr sz="2400">
                <a:solidFill>
                  <a:schemeClr val="accent2"/>
                </a:solidFill>
                <a:latin typeface="Times New Roman" charset="0"/>
                <a:ea typeface="ＭＳ Ｐゴシック" charset="0"/>
              </a:defRPr>
            </a:lvl4pPr>
            <a:lvl5pPr marL="2057400" indent="-228600">
              <a:defRPr sz="2400">
                <a:solidFill>
                  <a:schemeClr val="accent2"/>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accent2"/>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accent2"/>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accent2"/>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accent2"/>
                </a:solidFill>
                <a:latin typeface="Times New Roman" charset="0"/>
                <a:ea typeface="ＭＳ Ｐゴシック" charset="0"/>
              </a:defRPr>
            </a:lvl9pPr>
          </a:lstStyle>
          <a:p>
            <a:r>
              <a:rPr lang="en-US" dirty="0"/>
              <a:t>ca.130m </a:t>
            </a:r>
            <a:r>
              <a:rPr lang="en-US" dirty="0">
                <a:sym typeface="Wingdings"/>
              </a:rPr>
              <a:t> 150m</a:t>
            </a:r>
            <a:endParaRPr lang="en-US" dirty="0"/>
          </a:p>
        </p:txBody>
      </p:sp>
      <p:sp>
        <p:nvSpPr>
          <p:cNvPr id="18" name="TextBox 17">
            <a:extLst>
              <a:ext uri="{FF2B5EF4-FFF2-40B4-BE49-F238E27FC236}">
                <a16:creationId xmlns:a16="http://schemas.microsoft.com/office/drawing/2014/main" id="{862EA817-6B9A-DD94-393B-DCE004AF2D27}"/>
              </a:ext>
            </a:extLst>
          </p:cNvPr>
          <p:cNvSpPr txBox="1">
            <a:spLocks noChangeArrowheads="1"/>
          </p:cNvSpPr>
          <p:nvPr/>
        </p:nvSpPr>
        <p:spPr bwMode="auto">
          <a:xfrm>
            <a:off x="6167439" y="2606676"/>
            <a:ext cx="10826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accent2"/>
                </a:solidFill>
                <a:latin typeface="Times New Roman" charset="0"/>
                <a:ea typeface="ＭＳ Ｐゴシック" charset="0"/>
                <a:cs typeface="ＭＳ Ｐゴシック" charset="0"/>
              </a:defRPr>
            </a:lvl1pPr>
            <a:lvl2pPr marL="742950" indent="-285750">
              <a:defRPr sz="2400">
                <a:solidFill>
                  <a:schemeClr val="accent2"/>
                </a:solidFill>
                <a:latin typeface="Times New Roman" charset="0"/>
                <a:ea typeface="ＭＳ Ｐゴシック" charset="0"/>
              </a:defRPr>
            </a:lvl2pPr>
            <a:lvl3pPr marL="1143000" indent="-228600">
              <a:defRPr sz="2400">
                <a:solidFill>
                  <a:schemeClr val="accent2"/>
                </a:solidFill>
                <a:latin typeface="Times New Roman" charset="0"/>
                <a:ea typeface="ＭＳ Ｐゴシック" charset="0"/>
              </a:defRPr>
            </a:lvl3pPr>
            <a:lvl4pPr marL="1600200" indent="-228600">
              <a:defRPr sz="2400">
                <a:solidFill>
                  <a:schemeClr val="accent2"/>
                </a:solidFill>
                <a:latin typeface="Times New Roman" charset="0"/>
                <a:ea typeface="ＭＳ Ｐゴシック" charset="0"/>
              </a:defRPr>
            </a:lvl4pPr>
            <a:lvl5pPr marL="2057400" indent="-228600">
              <a:defRPr sz="2400">
                <a:solidFill>
                  <a:schemeClr val="accent2"/>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accent2"/>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accent2"/>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accent2"/>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accent2"/>
                </a:solidFill>
                <a:latin typeface="Times New Roman" charset="0"/>
                <a:ea typeface="ＭＳ Ｐゴシック" charset="0"/>
              </a:defRPr>
            </a:lvl9pPr>
          </a:lstStyle>
          <a:p>
            <a:r>
              <a:rPr lang="en-US"/>
              <a:t>ca.50m</a:t>
            </a:r>
          </a:p>
        </p:txBody>
      </p:sp>
      <p:sp>
        <p:nvSpPr>
          <p:cNvPr id="19" name="Right Brace 18">
            <a:extLst>
              <a:ext uri="{FF2B5EF4-FFF2-40B4-BE49-F238E27FC236}">
                <a16:creationId xmlns:a16="http://schemas.microsoft.com/office/drawing/2014/main" id="{A6632742-23A2-07F2-8301-A97C21A6F200}"/>
              </a:ext>
            </a:extLst>
          </p:cNvPr>
          <p:cNvSpPr/>
          <p:nvPr/>
        </p:nvSpPr>
        <p:spPr bwMode="auto">
          <a:xfrm rot="16200000">
            <a:off x="5880100" y="-315912"/>
            <a:ext cx="431800" cy="3600450"/>
          </a:xfrm>
          <a:prstGeom prst="rightBrace">
            <a:avLst/>
          </a:prstGeom>
          <a:noFill/>
          <a:ln w="19050" cap="flat" cmpd="sng" algn="ctr">
            <a:solidFill>
              <a:schemeClr val="tx1"/>
            </a:solidFill>
            <a:prstDash val="solid"/>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rot="10800000" vert="eaVert" wrap="none" anchor="ctr"/>
          <a:lstStyle/>
          <a:p>
            <a:pPr>
              <a:defRPr/>
            </a:pPr>
            <a:endParaRPr lang="en-US" sz="2000">
              <a:solidFill>
                <a:srgbClr val="27551F"/>
              </a:solidFill>
            </a:endParaRPr>
          </a:p>
        </p:txBody>
      </p:sp>
      <p:sp>
        <p:nvSpPr>
          <p:cNvPr id="1196039" name="Text Box 7">
            <a:extLst>
              <a:ext uri="{FF2B5EF4-FFF2-40B4-BE49-F238E27FC236}">
                <a16:creationId xmlns:a16="http://schemas.microsoft.com/office/drawing/2014/main" id="{CBF7A906-741C-318C-2836-73EDAEABF91A}"/>
              </a:ext>
            </a:extLst>
          </p:cNvPr>
          <p:cNvSpPr txBox="1">
            <a:spLocks noChangeArrowheads="1"/>
          </p:cNvSpPr>
          <p:nvPr/>
        </p:nvSpPr>
        <p:spPr bwMode="auto">
          <a:xfrm>
            <a:off x="2197100" y="3657601"/>
            <a:ext cx="5245100" cy="120025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1369" tIns="45685" rIns="91369" bIns="45685">
            <a:spAutoFit/>
          </a:bodyPr>
          <a:lstStyle/>
          <a:p>
            <a:pPr algn="l" eaLnBrk="1" hangingPunct="1">
              <a:buFont typeface="Wingdings" charset="0"/>
              <a:buNone/>
              <a:defRPr/>
            </a:pPr>
            <a:r>
              <a:rPr lang="en-US" dirty="0"/>
              <a:t>Operation with ca. 2800 bunches @ 25ns spacing </a:t>
            </a:r>
            <a:r>
              <a:rPr lang="en-US" dirty="0">
                <a:sym typeface="Wingdings"/>
              </a:rPr>
              <a:t></a:t>
            </a:r>
            <a:r>
              <a:rPr lang="en-US" dirty="0"/>
              <a:t> approximately 30 unwanted collisions per </a:t>
            </a:r>
          </a:p>
          <a:p>
            <a:pPr algn="l" eaLnBrk="1" hangingPunct="1">
              <a:buFont typeface="Wingdings" charset="0"/>
              <a:buNone/>
              <a:defRPr/>
            </a:pPr>
            <a:r>
              <a:rPr lang="en-US" dirty="0"/>
              <a:t>Interaction Region (IR) in the LHC</a:t>
            </a:r>
          </a:p>
          <a:p>
            <a:pPr algn="l" eaLnBrk="1" hangingPunct="1">
              <a:buFont typeface="Wingdings" charset="0"/>
              <a:buNone/>
              <a:defRPr/>
            </a:pPr>
            <a:r>
              <a:rPr lang="en-US" dirty="0">
                <a:sym typeface="Wingdings" pitchFamily="2" charset="2"/>
              </a:rPr>
              <a:t>				</a:t>
            </a:r>
            <a:r>
              <a:rPr lang="en-US" dirty="0">
                <a:solidFill>
                  <a:srgbClr val="FF0000"/>
                </a:solidFill>
                <a:sym typeface="Wingdings" pitchFamily="2" charset="2"/>
              </a:rPr>
              <a:t> even more for HL-LHC!</a:t>
            </a:r>
            <a:endParaRPr lang="en-US" dirty="0">
              <a:solidFill>
                <a:srgbClr val="FF0000"/>
              </a:solidFill>
            </a:endParaRPr>
          </a:p>
        </p:txBody>
      </p:sp>
      <p:sp>
        <p:nvSpPr>
          <p:cNvPr id="23" name="Slide Number Placeholder 2">
            <a:extLst>
              <a:ext uri="{FF2B5EF4-FFF2-40B4-BE49-F238E27FC236}">
                <a16:creationId xmlns:a16="http://schemas.microsoft.com/office/drawing/2014/main" id="{E3EE7584-E84C-F19D-14B5-0B123FC684F2}"/>
              </a:ext>
            </a:extLst>
          </p:cNvPr>
          <p:cNvSpPr>
            <a:spLocks noGrp="1"/>
          </p:cNvSpPr>
          <p:nvPr>
            <p:ph type="sldNum" sz="quarter" idx="4294967295"/>
          </p:nvPr>
        </p:nvSpPr>
        <p:spPr>
          <a:xfrm>
            <a:off x="11784632" y="6537579"/>
            <a:ext cx="355600" cy="320040"/>
          </a:xfrm>
          <a:prstGeom prst="rect">
            <a:avLst/>
          </a:prstGeom>
        </p:spPr>
        <p:txBody>
          <a:bodyPr/>
          <a:lstStyle/>
          <a:p>
            <a:pPr>
              <a:defRPr/>
            </a:pPr>
            <a:fld id="{C78A2D03-466B-4AD7-AC70-B2955EB43184}" type="slidenum">
              <a:rPr lang="en-US"/>
              <a:pPr>
                <a:defRPr/>
              </a:pPr>
              <a:t>72</a:t>
            </a:fld>
            <a:endParaRPr lang="en-US" dirty="0"/>
          </a:p>
        </p:txBody>
      </p:sp>
      <p:sp>
        <p:nvSpPr>
          <p:cNvPr id="2" name="Footer Placeholder 2">
            <a:extLst>
              <a:ext uri="{FF2B5EF4-FFF2-40B4-BE49-F238E27FC236}">
                <a16:creationId xmlns:a16="http://schemas.microsoft.com/office/drawing/2014/main" id="{323E831A-7718-0611-FE42-E4B4522EDC28}"/>
              </a:ext>
            </a:extLst>
          </p:cNvPr>
          <p:cNvSpPr>
            <a:spLocks noGrp="1"/>
          </p:cNvSpPr>
          <p:nvPr>
            <p:ph type="ftr" sz="quarter" idx="11"/>
          </p:nvPr>
        </p:nvSpPr>
        <p:spPr>
          <a:xfrm>
            <a:off x="4655840" y="6453376"/>
            <a:ext cx="6627000" cy="360000"/>
          </a:xfrm>
        </p:spPr>
        <p:txBody>
          <a:bodyPr/>
          <a:lstStyle/>
          <a:p>
            <a:r>
              <a:rPr lang="en-GB" noProof="0"/>
              <a:t>Lessons from HL-LHC for future projects - B. Di Girolamo</a:t>
            </a:r>
            <a:endParaRPr lang="en-GB" noProof="0" dirty="0"/>
          </a:p>
        </p:txBody>
      </p:sp>
    </p:spTree>
    <p:extLst>
      <p:ext uri="{BB962C8B-B14F-4D97-AF65-F5344CB8AC3E}">
        <p14:creationId xmlns:p14="http://schemas.microsoft.com/office/powerpoint/2010/main" val="869966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96035"/>
                                        </p:tgtEl>
                                        <p:attrNameLst>
                                          <p:attrName>style.visibility</p:attrName>
                                        </p:attrNameLst>
                                      </p:cBhvr>
                                      <p:to>
                                        <p:strVal val="visible"/>
                                      </p:to>
                                    </p:set>
                                    <p:animEffect transition="in" filter="fade">
                                      <p:cBhvr>
                                        <p:cTn id="19" dur="500"/>
                                        <p:tgtEl>
                                          <p:spTgt spid="119603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96038"/>
                                        </p:tgtEl>
                                        <p:attrNameLst>
                                          <p:attrName>style.visibility</p:attrName>
                                        </p:attrNameLst>
                                      </p:cBhvr>
                                      <p:to>
                                        <p:strVal val="visible"/>
                                      </p:to>
                                    </p:set>
                                    <p:animEffect transition="in" filter="fade">
                                      <p:cBhvr>
                                        <p:cTn id="22" dur="500"/>
                                        <p:tgtEl>
                                          <p:spTgt spid="1196038"/>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196039">
                                            <p:txEl>
                                              <p:pRg st="0" end="0"/>
                                            </p:txEl>
                                          </p:spTgt>
                                        </p:tgtEl>
                                        <p:attrNameLst>
                                          <p:attrName>style.visibility</p:attrName>
                                        </p:attrNameLst>
                                      </p:cBhvr>
                                      <p:to>
                                        <p:strVal val="visible"/>
                                      </p:to>
                                    </p:set>
                                    <p:animEffect transition="in" filter="dissolve">
                                      <p:cBhvr>
                                        <p:cTn id="27" dur="500"/>
                                        <p:tgtEl>
                                          <p:spTgt spid="1196039">
                                            <p:txEl>
                                              <p:pRg st="0" end="0"/>
                                            </p:txEl>
                                          </p:spTgt>
                                        </p:tgtEl>
                                      </p:cBhvr>
                                    </p:animEffect>
                                  </p:childTnLst>
                                </p:cTn>
                              </p:par>
                              <p:par>
                                <p:cTn id="28" presetID="9" presetClass="entr" presetSubtype="0" fill="hold" nodeType="withEffect">
                                  <p:stCondLst>
                                    <p:cond delay="0"/>
                                  </p:stCondLst>
                                  <p:childTnLst>
                                    <p:set>
                                      <p:cBhvr>
                                        <p:cTn id="29" dur="1" fill="hold">
                                          <p:stCondLst>
                                            <p:cond delay="0"/>
                                          </p:stCondLst>
                                        </p:cTn>
                                        <p:tgtEl>
                                          <p:spTgt spid="1196039">
                                            <p:txEl>
                                              <p:pRg st="1" end="1"/>
                                            </p:txEl>
                                          </p:spTgt>
                                        </p:tgtEl>
                                        <p:attrNameLst>
                                          <p:attrName>style.visibility</p:attrName>
                                        </p:attrNameLst>
                                      </p:cBhvr>
                                      <p:to>
                                        <p:strVal val="visible"/>
                                      </p:to>
                                    </p:set>
                                    <p:animEffect transition="in" filter="dissolve">
                                      <p:cBhvr>
                                        <p:cTn id="30" dur="500"/>
                                        <p:tgtEl>
                                          <p:spTgt spid="1196039">
                                            <p:txEl>
                                              <p:pRg st="1" end="1"/>
                                            </p:txEl>
                                          </p:spTgt>
                                        </p:tgtEl>
                                      </p:cBhvr>
                                    </p:animEffect>
                                  </p:childTnLst>
                                </p:cTn>
                              </p:par>
                            </p:childTnLst>
                          </p:cTn>
                        </p:par>
                        <p:par>
                          <p:cTn id="31" fill="hold">
                            <p:stCondLst>
                              <p:cond delay="500"/>
                            </p:stCondLst>
                            <p:childTnLst>
                              <p:par>
                                <p:cTn id="32" presetID="9" presetClass="entr" presetSubtype="0" fill="hold" nodeType="afterEffect">
                                  <p:stCondLst>
                                    <p:cond delay="0"/>
                                  </p:stCondLst>
                                  <p:childTnLst>
                                    <p:set>
                                      <p:cBhvr>
                                        <p:cTn id="33" dur="1" fill="hold">
                                          <p:stCondLst>
                                            <p:cond delay="0"/>
                                          </p:stCondLst>
                                        </p:cTn>
                                        <p:tgtEl>
                                          <p:spTgt spid="1196039">
                                            <p:txEl>
                                              <p:pRg st="2" end="2"/>
                                            </p:txEl>
                                          </p:spTgt>
                                        </p:tgtEl>
                                        <p:attrNameLst>
                                          <p:attrName>style.visibility</p:attrName>
                                        </p:attrNameLst>
                                      </p:cBhvr>
                                      <p:to>
                                        <p:strVal val="visible"/>
                                      </p:to>
                                    </p:set>
                                    <p:animEffect transition="in" filter="dissolve">
                                      <p:cBhvr>
                                        <p:cTn id="34" dur="500"/>
                                        <p:tgtEl>
                                          <p:spTgt spid="1196039">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96046"/>
                                        </p:tgtEl>
                                        <p:attrNameLst>
                                          <p:attrName>style.visibility</p:attrName>
                                        </p:attrNameLst>
                                      </p:cBhvr>
                                      <p:to>
                                        <p:strVal val="visible"/>
                                      </p:to>
                                    </p:set>
                                    <p:animEffect transition="in" filter="fade">
                                      <p:cBhvr>
                                        <p:cTn id="39" dur="500"/>
                                        <p:tgtEl>
                                          <p:spTgt spid="1196046"/>
                                        </p:tgtEl>
                                      </p:cBhvr>
                                    </p:animEffect>
                                  </p:childTnLst>
                                </p:cTn>
                              </p:par>
                            </p:childTnLst>
                          </p:cTn>
                        </p:par>
                        <p:par>
                          <p:cTn id="40" fill="hold">
                            <p:stCondLst>
                              <p:cond delay="500"/>
                            </p:stCondLst>
                            <p:childTnLst>
                              <p:par>
                                <p:cTn id="41" presetID="2" presetClass="entr" presetSubtype="4" fill="hold" nodeType="afterEffect">
                                  <p:stCondLst>
                                    <p:cond delay="0"/>
                                  </p:stCondLst>
                                  <p:childTnLst>
                                    <p:set>
                                      <p:cBhvr>
                                        <p:cTn id="42" dur="1" fill="hold">
                                          <p:stCondLst>
                                            <p:cond delay="0"/>
                                          </p:stCondLst>
                                        </p:cTn>
                                        <p:tgtEl>
                                          <p:spTgt spid="1196045"/>
                                        </p:tgtEl>
                                        <p:attrNameLst>
                                          <p:attrName>style.visibility</p:attrName>
                                        </p:attrNameLst>
                                      </p:cBhvr>
                                      <p:to>
                                        <p:strVal val="visible"/>
                                      </p:to>
                                    </p:set>
                                    <p:anim calcmode="lin" valueType="num">
                                      <p:cBhvr additive="base">
                                        <p:cTn id="43" dur="1000" fill="hold"/>
                                        <p:tgtEl>
                                          <p:spTgt spid="1196045"/>
                                        </p:tgtEl>
                                        <p:attrNameLst>
                                          <p:attrName>ppt_x</p:attrName>
                                        </p:attrNameLst>
                                      </p:cBhvr>
                                      <p:tavLst>
                                        <p:tav tm="0">
                                          <p:val>
                                            <p:strVal val="#ppt_x"/>
                                          </p:val>
                                        </p:tav>
                                        <p:tav tm="100000">
                                          <p:val>
                                            <p:strVal val="#ppt_x"/>
                                          </p:val>
                                        </p:tav>
                                      </p:tavLst>
                                    </p:anim>
                                    <p:anim calcmode="lin" valueType="num">
                                      <p:cBhvr additive="base">
                                        <p:cTn id="44" dur="1000" fill="hold"/>
                                        <p:tgtEl>
                                          <p:spTgt spid="119604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196041"/>
                                        </p:tgtEl>
                                        <p:attrNameLst>
                                          <p:attrName>style.visibility</p:attrName>
                                        </p:attrNameLst>
                                      </p:cBhvr>
                                      <p:to>
                                        <p:strVal val="visible"/>
                                      </p:to>
                                    </p:set>
                                    <p:animEffect transition="in" filter="fade">
                                      <p:cBhvr>
                                        <p:cTn id="49" dur="500"/>
                                        <p:tgtEl>
                                          <p:spTgt spid="119604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196042"/>
                                        </p:tgtEl>
                                        <p:attrNameLst>
                                          <p:attrName>style.visibility</p:attrName>
                                        </p:attrNameLst>
                                      </p:cBhvr>
                                      <p:to>
                                        <p:strVal val="visible"/>
                                      </p:to>
                                    </p:set>
                                    <p:animEffect transition="in" filter="fade">
                                      <p:cBhvr>
                                        <p:cTn id="52" dur="500"/>
                                        <p:tgtEl>
                                          <p:spTgt spid="119604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196047"/>
                                        </p:tgtEl>
                                        <p:attrNameLst>
                                          <p:attrName>style.visibility</p:attrName>
                                        </p:attrNameLst>
                                      </p:cBhvr>
                                      <p:to>
                                        <p:strVal val="visible"/>
                                      </p:to>
                                    </p:set>
                                    <p:animEffect transition="in" filter="fade">
                                      <p:cBhvr>
                                        <p:cTn id="57" dur="500"/>
                                        <p:tgtEl>
                                          <p:spTgt spid="11960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6035" grpId="0" animBg="1"/>
      <p:bldP spid="1196038" grpId="0"/>
      <p:bldP spid="1196041" grpId="0" animBg="1"/>
      <p:bldP spid="1196042" grpId="0"/>
      <p:bldP spid="1196046" grpId="0"/>
      <p:bldP spid="1196047" grpId="0"/>
      <p:bldP spid="16" grpId="0" animBg="1"/>
      <p:bldP spid="17" grpId="0"/>
      <p:bldP spid="18" grpId="0"/>
      <p:bldP spid="19"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0BEB616-0C54-30D5-B3A4-92B81AEC4313}"/>
              </a:ext>
            </a:extLst>
          </p:cNvPr>
          <p:cNvPicPr>
            <a:picLocks noChangeAspect="1"/>
          </p:cNvPicPr>
          <p:nvPr/>
        </p:nvPicPr>
        <p:blipFill>
          <a:blip r:embed="rId3"/>
          <a:stretch>
            <a:fillRect/>
          </a:stretch>
        </p:blipFill>
        <p:spPr>
          <a:xfrm>
            <a:off x="4104000" y="900000"/>
            <a:ext cx="7902625" cy="5166503"/>
          </a:xfrm>
          <a:prstGeom prst="rect">
            <a:avLst/>
          </a:prstGeom>
        </p:spPr>
      </p:pic>
      <p:sp>
        <p:nvSpPr>
          <p:cNvPr id="2" name="Title 1">
            <a:extLst>
              <a:ext uri="{FF2B5EF4-FFF2-40B4-BE49-F238E27FC236}">
                <a16:creationId xmlns:a16="http://schemas.microsoft.com/office/drawing/2014/main" id="{85CC38C4-B806-FAF5-9519-A65D348B6B7D}"/>
              </a:ext>
            </a:extLst>
          </p:cNvPr>
          <p:cNvSpPr>
            <a:spLocks noGrp="1"/>
          </p:cNvSpPr>
          <p:nvPr>
            <p:ph type="title"/>
          </p:nvPr>
        </p:nvSpPr>
        <p:spPr/>
        <p:txBody>
          <a:bodyPr/>
          <a:lstStyle/>
          <a:p>
            <a:r>
              <a:rPr lang="en-US" dirty="0"/>
              <a:t>EVM at CSR 24 - baseline 8</a:t>
            </a:r>
            <a:endParaRPr lang="en-GB" dirty="0"/>
          </a:p>
        </p:txBody>
      </p:sp>
      <p:graphicFrame>
        <p:nvGraphicFramePr>
          <p:cNvPr id="5" name="Table 4">
            <a:extLst>
              <a:ext uri="{FF2B5EF4-FFF2-40B4-BE49-F238E27FC236}">
                <a16:creationId xmlns:a16="http://schemas.microsoft.com/office/drawing/2014/main" id="{0824F105-3A8B-7882-7780-684880248187}"/>
              </a:ext>
            </a:extLst>
          </p:cNvPr>
          <p:cNvGraphicFramePr>
            <a:graphicFrameLocks noGrp="1"/>
          </p:cNvGraphicFramePr>
          <p:nvPr/>
        </p:nvGraphicFramePr>
        <p:xfrm>
          <a:off x="188108" y="900000"/>
          <a:ext cx="3483873" cy="3154680"/>
        </p:xfrm>
        <a:graphic>
          <a:graphicData uri="http://schemas.openxmlformats.org/drawingml/2006/table">
            <a:tbl>
              <a:tblPr firstRow="1" bandRow="1">
                <a:tableStyleId>{6E25E649-3F16-4E02-A733-19D2CDBF48F0}</a:tableStyleId>
              </a:tblPr>
              <a:tblGrid>
                <a:gridCol w="2487892">
                  <a:extLst>
                    <a:ext uri="{9D8B030D-6E8A-4147-A177-3AD203B41FA5}">
                      <a16:colId xmlns:a16="http://schemas.microsoft.com/office/drawing/2014/main" val="2383876028"/>
                    </a:ext>
                  </a:extLst>
                </a:gridCol>
                <a:gridCol w="995981">
                  <a:extLst>
                    <a:ext uri="{9D8B030D-6E8A-4147-A177-3AD203B41FA5}">
                      <a16:colId xmlns:a16="http://schemas.microsoft.com/office/drawing/2014/main" val="3857898927"/>
                    </a:ext>
                  </a:extLst>
                </a:gridCol>
              </a:tblGrid>
              <a:tr h="278130">
                <a:tc>
                  <a:txBody>
                    <a:bodyPr/>
                    <a:lstStyle/>
                    <a:p>
                      <a:endParaRPr lang="en-GB" sz="1100" dirty="0">
                        <a:latin typeface="Calibri" panose="020F0502020204030204" pitchFamily="34" charset="0"/>
                        <a:cs typeface="Calibri" panose="020F0502020204030204" pitchFamily="34" charset="0"/>
                      </a:endParaRPr>
                    </a:p>
                  </a:txBody>
                  <a:tcPr marL="68580" marR="68580" marT="34290" marB="34290"/>
                </a:tc>
                <a:tc>
                  <a:txBody>
                    <a:bodyPr/>
                    <a:lstStyle/>
                    <a:p>
                      <a:pPr algn="ctr"/>
                      <a:r>
                        <a:rPr lang="en-US" sz="1100" dirty="0">
                          <a:latin typeface="Calibri" panose="020F0502020204030204" pitchFamily="34" charset="0"/>
                          <a:cs typeface="Calibri" panose="020F0502020204030204" pitchFamily="34" charset="0"/>
                        </a:rPr>
                        <a:t>[MCHF]</a:t>
                      </a:r>
                      <a:endParaRPr lang="en-GB" sz="1100" dirty="0">
                        <a:latin typeface="Calibri" panose="020F0502020204030204" pitchFamily="34" charset="0"/>
                        <a:cs typeface="Calibri" panose="020F0502020204030204" pitchFamily="34" charset="0"/>
                      </a:endParaRPr>
                    </a:p>
                  </a:txBody>
                  <a:tcPr marL="68580" marR="68580" marT="34290" marB="34290"/>
                </a:tc>
                <a:extLst>
                  <a:ext uri="{0D108BD9-81ED-4DB2-BD59-A6C34878D82A}">
                    <a16:rowId xmlns:a16="http://schemas.microsoft.com/office/drawing/2014/main" val="720139442"/>
                  </a:ext>
                </a:extLst>
              </a:tr>
              <a:tr h="278130">
                <a:tc>
                  <a:txBody>
                    <a:bodyPr/>
                    <a:lstStyle/>
                    <a:p>
                      <a:r>
                        <a:rPr lang="en-US" sz="1200" b="1" dirty="0">
                          <a:latin typeface="Calibri" panose="020F0502020204030204" pitchFamily="34" charset="0"/>
                          <a:cs typeface="Calibri" panose="020F0502020204030204" pitchFamily="34" charset="0"/>
                        </a:rPr>
                        <a:t>Budget At Completion</a:t>
                      </a:r>
                      <a:endParaRPr lang="en-GB" sz="1200" b="1" dirty="0">
                        <a:latin typeface="Calibri" panose="020F0502020204030204" pitchFamily="34" charset="0"/>
                        <a:cs typeface="Calibri" panose="020F0502020204030204" pitchFamily="34" charset="0"/>
                      </a:endParaRPr>
                    </a:p>
                  </a:txBody>
                  <a:tcPr marL="68580" marR="68580" marT="34290" marB="34290"/>
                </a:tc>
                <a:tc>
                  <a:txBody>
                    <a:bodyPr/>
                    <a:lstStyle/>
                    <a:p>
                      <a:pPr algn="r"/>
                      <a:r>
                        <a:rPr lang="en-US" sz="1200" b="1" dirty="0">
                          <a:latin typeface="Calibri" panose="020F0502020204030204" pitchFamily="34" charset="0"/>
                          <a:cs typeface="Calibri" panose="020F0502020204030204" pitchFamily="34" charset="0"/>
                        </a:rPr>
                        <a:t>1157.0</a:t>
                      </a:r>
                      <a:endParaRPr lang="en-GB" sz="1200" b="1" dirty="0">
                        <a:latin typeface="Calibri" panose="020F0502020204030204" pitchFamily="34" charset="0"/>
                        <a:cs typeface="Calibri" panose="020F0502020204030204" pitchFamily="34" charset="0"/>
                      </a:endParaRPr>
                    </a:p>
                  </a:txBody>
                  <a:tcPr marL="68580" marR="68580" marT="34290" marB="34290"/>
                </a:tc>
                <a:extLst>
                  <a:ext uri="{0D108BD9-81ED-4DB2-BD59-A6C34878D82A}">
                    <a16:rowId xmlns:a16="http://schemas.microsoft.com/office/drawing/2014/main" val="2238506302"/>
                  </a:ext>
                </a:extLst>
              </a:tr>
              <a:tr h="27813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BAC </a:t>
                      </a:r>
                      <a:r>
                        <a:rPr lang="en-GB" sz="1200" dirty="0">
                          <a:solidFill>
                            <a:schemeClr val="tx1"/>
                          </a:solidFill>
                          <a:latin typeface="Calibri" panose="020F0502020204030204" pitchFamily="34" charset="0"/>
                          <a:cs typeface="Calibri" panose="020F0502020204030204" pitchFamily="34" charset="0"/>
                        </a:rPr>
                        <a:t>CERN funds</a:t>
                      </a:r>
                    </a:p>
                  </a:txBody>
                  <a:tcPr marL="68580" marR="68580" marT="34290" marB="34290"/>
                </a:tc>
                <a:tc>
                  <a:txBody>
                    <a:bodyPr/>
                    <a:lstStyle/>
                    <a:p>
                      <a:pPr algn="r"/>
                      <a:r>
                        <a:rPr lang="en-US" sz="1200" dirty="0">
                          <a:latin typeface="Calibri" panose="020F0502020204030204" pitchFamily="34" charset="0"/>
                          <a:cs typeface="Calibri" panose="020F0502020204030204" pitchFamily="34" charset="0"/>
                        </a:rPr>
                        <a:t>1050.1</a:t>
                      </a:r>
                      <a:endParaRPr lang="en-GB" sz="1200" dirty="0">
                        <a:latin typeface="Calibri" panose="020F0502020204030204" pitchFamily="34" charset="0"/>
                        <a:cs typeface="Calibri" panose="020F0502020204030204" pitchFamily="34" charset="0"/>
                      </a:endParaRPr>
                    </a:p>
                  </a:txBody>
                  <a:tcPr marL="68580" marR="68580" marT="34290" marB="34290"/>
                </a:tc>
                <a:extLst>
                  <a:ext uri="{0D108BD9-81ED-4DB2-BD59-A6C34878D82A}">
                    <a16:rowId xmlns:a16="http://schemas.microsoft.com/office/drawing/2014/main" val="1812953451"/>
                  </a:ext>
                </a:extLst>
              </a:tr>
              <a:tr h="278130">
                <a:tc>
                  <a:txBody>
                    <a:bodyPr/>
                    <a:lstStyle/>
                    <a:p>
                      <a:r>
                        <a:rPr lang="en-GB" sz="1200" dirty="0">
                          <a:latin typeface="Calibri" panose="020F0502020204030204" pitchFamily="34" charset="0"/>
                          <a:cs typeface="Calibri" panose="020F0502020204030204" pitchFamily="34" charset="0"/>
                        </a:rPr>
                        <a:t>BAC in-cash</a:t>
                      </a:r>
                    </a:p>
                  </a:txBody>
                  <a:tcPr marL="68580" marR="68580" marT="34290" marB="34290">
                    <a:lnB w="12700" cap="flat" cmpd="sng" algn="ctr">
                      <a:solidFill>
                        <a:schemeClr val="tx1"/>
                      </a:solidFill>
                      <a:prstDash val="solid"/>
                      <a:round/>
                      <a:headEnd type="none" w="med" len="med"/>
                      <a:tailEnd type="none" w="med" len="med"/>
                    </a:lnB>
                  </a:tcPr>
                </a:tc>
                <a:tc>
                  <a:txBody>
                    <a:bodyPr/>
                    <a:lstStyle/>
                    <a:p>
                      <a:pPr algn="r"/>
                      <a:r>
                        <a:rPr lang="en-GB" sz="1200" dirty="0">
                          <a:latin typeface="Calibri" panose="020F0502020204030204" pitchFamily="34" charset="0"/>
                          <a:cs typeface="Calibri" panose="020F0502020204030204" pitchFamily="34" charset="0"/>
                        </a:rPr>
                        <a:t>12.5</a:t>
                      </a:r>
                    </a:p>
                  </a:txBody>
                  <a:tcPr marL="68580" marR="68580" marT="34290" marB="3429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641705"/>
                  </a:ext>
                </a:extLst>
              </a:tr>
              <a:tr h="278130">
                <a:tc>
                  <a:txBody>
                    <a:bodyPr/>
                    <a:lstStyle/>
                    <a:p>
                      <a:r>
                        <a:rPr lang="en-GB" sz="1600" dirty="0">
                          <a:latin typeface="Calibri" panose="020F0502020204030204" pitchFamily="34" charset="0"/>
                          <a:cs typeface="Calibri" panose="020F0502020204030204" pitchFamily="34" charset="0"/>
                        </a:rPr>
                        <a:t>BAC CERN + in-cash</a:t>
                      </a:r>
                    </a:p>
                  </a:txBody>
                  <a:tcPr marL="68580" marR="68580" marT="34290" marB="3429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GB" sz="1600" dirty="0">
                          <a:latin typeface="Calibri" panose="020F0502020204030204" pitchFamily="34" charset="0"/>
                          <a:cs typeface="Calibri" panose="020F0502020204030204" pitchFamily="34" charset="0"/>
                        </a:rPr>
                        <a:t>1062.6</a:t>
                      </a:r>
                    </a:p>
                  </a:txBody>
                  <a:tcPr marL="68580" marR="68580" marT="34290" marB="3429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62356468"/>
                  </a:ext>
                </a:extLst>
              </a:tr>
              <a:tr h="278130">
                <a:tc>
                  <a:txBody>
                    <a:bodyPr/>
                    <a:lstStyle/>
                    <a:p>
                      <a:r>
                        <a:rPr lang="en-US" sz="1200" dirty="0">
                          <a:latin typeface="Calibri" panose="020F0502020204030204" pitchFamily="34" charset="0"/>
                          <a:cs typeface="Calibri" panose="020F0502020204030204" pitchFamily="34" charset="0"/>
                        </a:rPr>
                        <a:t>BAC In-kind</a:t>
                      </a:r>
                      <a:endParaRPr lang="en-GB" sz="1200" dirty="0">
                        <a:latin typeface="Calibri" panose="020F0502020204030204" pitchFamily="34" charset="0"/>
                        <a:cs typeface="Calibri" panose="020F0502020204030204" pitchFamily="34" charset="0"/>
                      </a:endParaRPr>
                    </a:p>
                  </a:txBody>
                  <a:tcPr marL="68580" marR="68580" marT="34290" marB="34290">
                    <a:lnT w="12700" cap="flat" cmpd="sng" algn="ctr">
                      <a:solidFill>
                        <a:schemeClr val="tx1"/>
                      </a:solidFill>
                      <a:prstDash val="solid"/>
                      <a:round/>
                      <a:headEnd type="none" w="med" len="med"/>
                      <a:tailEnd type="none" w="med" len="med"/>
                    </a:lnT>
                  </a:tcPr>
                </a:tc>
                <a:tc>
                  <a:txBody>
                    <a:bodyPr/>
                    <a:lstStyle/>
                    <a:p>
                      <a:pPr algn="r"/>
                      <a:r>
                        <a:rPr lang="en-US" sz="1200" dirty="0">
                          <a:latin typeface="Calibri" panose="020F0502020204030204" pitchFamily="34" charset="0"/>
                          <a:cs typeface="Calibri" panose="020F0502020204030204" pitchFamily="34" charset="0"/>
                        </a:rPr>
                        <a:t>94.4</a:t>
                      </a:r>
                      <a:endParaRPr lang="en-GB" sz="1200" dirty="0">
                        <a:latin typeface="Calibri" panose="020F0502020204030204" pitchFamily="34" charset="0"/>
                        <a:cs typeface="Calibri" panose="020F0502020204030204" pitchFamily="34" charset="0"/>
                      </a:endParaRPr>
                    </a:p>
                  </a:txBody>
                  <a:tcPr marL="68580" marR="68580" marT="34290" marB="3429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636658240"/>
                  </a:ext>
                </a:extLst>
              </a:tr>
              <a:tr h="278130">
                <a:tc>
                  <a:txBody>
                    <a:bodyPr/>
                    <a:lstStyle/>
                    <a:p>
                      <a:r>
                        <a:rPr lang="en-US" sz="1200" dirty="0">
                          <a:latin typeface="Calibri" panose="020F0502020204030204" pitchFamily="34" charset="0"/>
                          <a:cs typeface="Calibri" panose="020F0502020204030204" pitchFamily="34" charset="0"/>
                        </a:rPr>
                        <a:t>Planned Value</a:t>
                      </a:r>
                      <a:endParaRPr lang="en-GB" sz="1200" dirty="0">
                        <a:latin typeface="Calibri" panose="020F0502020204030204" pitchFamily="34" charset="0"/>
                        <a:cs typeface="Calibri" panose="020F0502020204030204" pitchFamily="34" charset="0"/>
                      </a:endParaRPr>
                    </a:p>
                  </a:txBody>
                  <a:tcPr marL="68580" marR="68580" marT="34290" marB="34290"/>
                </a:tc>
                <a:tc>
                  <a:txBody>
                    <a:bodyPr/>
                    <a:lstStyle/>
                    <a:p>
                      <a:pPr algn="r"/>
                      <a:r>
                        <a:rPr lang="en-US" sz="1200" dirty="0">
                          <a:latin typeface="Calibri" panose="020F0502020204030204" pitchFamily="34" charset="0"/>
                          <a:cs typeface="Calibri" panose="020F0502020204030204" pitchFamily="34" charset="0"/>
                        </a:rPr>
                        <a:t>800</a:t>
                      </a:r>
                      <a:endParaRPr lang="en-GB" sz="1200" dirty="0">
                        <a:latin typeface="Calibri" panose="020F0502020204030204" pitchFamily="34" charset="0"/>
                        <a:cs typeface="Calibri" panose="020F0502020204030204" pitchFamily="34" charset="0"/>
                      </a:endParaRPr>
                    </a:p>
                  </a:txBody>
                  <a:tcPr marL="68580" marR="68580" marT="34290" marB="34290"/>
                </a:tc>
                <a:extLst>
                  <a:ext uri="{0D108BD9-81ED-4DB2-BD59-A6C34878D82A}">
                    <a16:rowId xmlns:a16="http://schemas.microsoft.com/office/drawing/2014/main" val="2093207843"/>
                  </a:ext>
                </a:extLst>
              </a:tr>
              <a:tr h="278130">
                <a:tc>
                  <a:txBody>
                    <a:bodyPr/>
                    <a:lstStyle/>
                    <a:p>
                      <a:r>
                        <a:rPr lang="en-US" sz="1200" dirty="0">
                          <a:latin typeface="Calibri" panose="020F0502020204030204" pitchFamily="34" charset="0"/>
                          <a:cs typeface="Calibri" panose="020F0502020204030204" pitchFamily="34" charset="0"/>
                        </a:rPr>
                        <a:t>Earned Value</a:t>
                      </a:r>
                      <a:endParaRPr lang="en-GB" sz="1200" dirty="0">
                        <a:latin typeface="Calibri" panose="020F0502020204030204" pitchFamily="34" charset="0"/>
                        <a:cs typeface="Calibri" panose="020F0502020204030204" pitchFamily="34" charset="0"/>
                      </a:endParaRPr>
                    </a:p>
                  </a:txBody>
                  <a:tcPr marL="68580" marR="68580" marT="34290" marB="34290"/>
                </a:tc>
                <a:tc>
                  <a:txBody>
                    <a:bodyPr/>
                    <a:lstStyle/>
                    <a:p>
                      <a:pPr algn="r"/>
                      <a:r>
                        <a:rPr lang="en-US" sz="1200" dirty="0">
                          <a:latin typeface="Calibri" panose="020F0502020204030204" pitchFamily="34" charset="0"/>
                          <a:cs typeface="Calibri" panose="020F0502020204030204" pitchFamily="34" charset="0"/>
                        </a:rPr>
                        <a:t>767</a:t>
                      </a:r>
                      <a:endParaRPr lang="en-GB" sz="1200" dirty="0">
                        <a:latin typeface="Calibri" panose="020F0502020204030204" pitchFamily="34" charset="0"/>
                        <a:cs typeface="Calibri" panose="020F0502020204030204" pitchFamily="34" charset="0"/>
                      </a:endParaRPr>
                    </a:p>
                  </a:txBody>
                  <a:tcPr marL="68580" marR="68580" marT="34290" marB="34290"/>
                </a:tc>
                <a:extLst>
                  <a:ext uri="{0D108BD9-81ED-4DB2-BD59-A6C34878D82A}">
                    <a16:rowId xmlns:a16="http://schemas.microsoft.com/office/drawing/2014/main" val="2307133651"/>
                  </a:ext>
                </a:extLst>
              </a:tr>
              <a:tr h="278130">
                <a:tc>
                  <a:txBody>
                    <a:bodyPr/>
                    <a:lstStyle/>
                    <a:p>
                      <a:r>
                        <a:rPr lang="en-US" sz="1200" dirty="0">
                          <a:latin typeface="Calibri" panose="020F0502020204030204" pitchFamily="34" charset="0"/>
                          <a:cs typeface="Calibri" panose="020F0502020204030204" pitchFamily="34" charset="0"/>
                        </a:rPr>
                        <a:t>Actual Cost</a:t>
                      </a:r>
                      <a:endParaRPr lang="en-GB" sz="1200" dirty="0">
                        <a:latin typeface="Calibri" panose="020F0502020204030204" pitchFamily="34" charset="0"/>
                        <a:cs typeface="Calibri" panose="020F0502020204030204" pitchFamily="34" charset="0"/>
                      </a:endParaRPr>
                    </a:p>
                  </a:txBody>
                  <a:tcPr marL="68580" marR="68580" marT="34290" marB="34290">
                    <a:lnB w="12700" cap="flat" cmpd="sng" algn="ctr">
                      <a:solidFill>
                        <a:schemeClr val="tx1"/>
                      </a:solidFill>
                      <a:prstDash val="solid"/>
                      <a:round/>
                      <a:headEnd type="none" w="med" len="med"/>
                      <a:tailEnd type="none" w="med" len="med"/>
                    </a:lnB>
                  </a:tcPr>
                </a:tc>
                <a:tc>
                  <a:txBody>
                    <a:bodyPr/>
                    <a:lstStyle/>
                    <a:p>
                      <a:pPr algn="r"/>
                      <a:r>
                        <a:rPr lang="en-US" sz="1200" dirty="0">
                          <a:latin typeface="Calibri" panose="020F0502020204030204" pitchFamily="34" charset="0"/>
                          <a:cs typeface="Calibri" panose="020F0502020204030204" pitchFamily="34" charset="0"/>
                        </a:rPr>
                        <a:t>749</a:t>
                      </a:r>
                      <a:endParaRPr lang="en-GB" sz="1200" dirty="0">
                        <a:latin typeface="Calibri" panose="020F0502020204030204" pitchFamily="34" charset="0"/>
                        <a:cs typeface="Calibri" panose="020F0502020204030204" pitchFamily="34" charset="0"/>
                      </a:endParaRPr>
                    </a:p>
                  </a:txBody>
                  <a:tcPr marL="68580" marR="68580" marT="34290" marB="3429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15948107"/>
                  </a:ext>
                </a:extLst>
              </a:tr>
              <a:tr h="278130">
                <a:tc>
                  <a:txBody>
                    <a:bodyPr/>
                    <a:lstStyle/>
                    <a:p>
                      <a:r>
                        <a:rPr lang="en-US" sz="1800" dirty="0">
                          <a:latin typeface="Calibri" panose="020F0502020204030204" pitchFamily="34" charset="0"/>
                          <a:cs typeface="Calibri" panose="020F0502020204030204" pitchFamily="34" charset="0"/>
                        </a:rPr>
                        <a:t>Uncommitted, CERN + in-cash</a:t>
                      </a:r>
                      <a:endParaRPr lang="en-GB" sz="1800" dirty="0">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800" b="1" dirty="0">
                          <a:latin typeface="Calibri" panose="020F0502020204030204" pitchFamily="34" charset="0"/>
                          <a:cs typeface="Calibri" panose="020F0502020204030204" pitchFamily="34" charset="0"/>
                        </a:rPr>
                        <a:t>210</a:t>
                      </a:r>
                      <a:endParaRPr lang="en-GB" sz="1800" b="1" dirty="0">
                        <a:latin typeface="Calibri" panose="020F0502020204030204" pitchFamily="34" charset="0"/>
                        <a:cs typeface="Calibri" panose="020F0502020204030204" pitchFamily="34" charset="0"/>
                      </a:endParaRPr>
                    </a:p>
                  </a:txBody>
                  <a:tcPr marL="68580" marR="68580" marT="34290" marB="3429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69304135"/>
                  </a:ext>
                </a:extLst>
              </a:tr>
            </a:tbl>
          </a:graphicData>
        </a:graphic>
      </p:graphicFrame>
      <p:sp>
        <p:nvSpPr>
          <p:cNvPr id="3" name="Footer Placeholder 2">
            <a:extLst>
              <a:ext uri="{FF2B5EF4-FFF2-40B4-BE49-F238E27FC236}">
                <a16:creationId xmlns:a16="http://schemas.microsoft.com/office/drawing/2014/main" id="{6E6B4964-DCFC-CA56-2B2B-4C4D976C4EE4}"/>
              </a:ext>
            </a:extLst>
          </p:cNvPr>
          <p:cNvSpPr>
            <a:spLocks noGrp="1"/>
          </p:cNvSpPr>
          <p:nvPr>
            <p:ph type="ftr" sz="quarter" idx="11"/>
          </p:nvPr>
        </p:nvSpPr>
        <p:spPr/>
        <p:txBody>
          <a:bodyPr/>
          <a:lstStyle/>
          <a:p>
            <a:r>
              <a:rPr lang="it-IT"/>
              <a:t>Lessons from HL-LHC for future projects - B. Di Girolamo</a:t>
            </a:r>
            <a:endParaRPr lang="en-GB"/>
          </a:p>
        </p:txBody>
      </p:sp>
      <p:sp>
        <p:nvSpPr>
          <p:cNvPr id="4" name="Slide Number Placeholder 3">
            <a:extLst>
              <a:ext uri="{FF2B5EF4-FFF2-40B4-BE49-F238E27FC236}">
                <a16:creationId xmlns:a16="http://schemas.microsoft.com/office/drawing/2014/main" id="{CDA2E66C-6D73-BB11-03DD-BAB0C950E2DC}"/>
              </a:ext>
            </a:extLst>
          </p:cNvPr>
          <p:cNvSpPr>
            <a:spLocks noGrp="1"/>
          </p:cNvSpPr>
          <p:nvPr>
            <p:ph type="sldNum" sz="quarter" idx="12"/>
          </p:nvPr>
        </p:nvSpPr>
        <p:spPr>
          <a:xfrm>
            <a:off x="11582400" y="6356351"/>
            <a:ext cx="480000" cy="360000"/>
          </a:xfrm>
          <a:prstGeom prst="rect">
            <a:avLst/>
          </a:prstGeom>
        </p:spPr>
        <p:txBody>
          <a:bodyPr vert="horz" lIns="0" tIns="0" rIns="0" bIns="0" rtlCol="0" anchor="b"/>
          <a:lstStyle>
            <a:defPPr>
              <a:defRPr lang="fr-FR"/>
            </a:defPPr>
            <a:lvl1pPr marL="0" algn="r" defTabSz="457200" rtl="0" eaLnBrk="1" latinLnBrk="0" hangingPunct="1">
              <a:defRPr sz="16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97273F4-3863-4B3A-B577-80433E695E7C}" type="slidenum">
              <a:rPr lang="en-GB" smtClean="0"/>
              <a:pPr/>
              <a:t>73</a:t>
            </a:fld>
            <a:endParaRPr lang="en-GB"/>
          </a:p>
        </p:txBody>
      </p:sp>
      <p:pic>
        <p:nvPicPr>
          <p:cNvPr id="9" name="Picture 8">
            <a:extLst>
              <a:ext uri="{FF2B5EF4-FFF2-40B4-BE49-F238E27FC236}">
                <a16:creationId xmlns:a16="http://schemas.microsoft.com/office/drawing/2014/main" id="{EC2DD442-588A-6829-976C-3228D427DFCC}"/>
              </a:ext>
            </a:extLst>
          </p:cNvPr>
          <p:cNvPicPr>
            <a:picLocks noChangeAspect="1"/>
          </p:cNvPicPr>
          <p:nvPr/>
        </p:nvPicPr>
        <p:blipFill>
          <a:blip r:embed="rId4"/>
          <a:stretch>
            <a:fillRect/>
          </a:stretch>
        </p:blipFill>
        <p:spPr>
          <a:xfrm>
            <a:off x="188108" y="4047967"/>
            <a:ext cx="3502611" cy="1910034"/>
          </a:xfrm>
          <a:prstGeom prst="rect">
            <a:avLst/>
          </a:prstGeom>
        </p:spPr>
      </p:pic>
      <p:sp>
        <p:nvSpPr>
          <p:cNvPr id="11" name="TextBox 10">
            <a:extLst>
              <a:ext uri="{FF2B5EF4-FFF2-40B4-BE49-F238E27FC236}">
                <a16:creationId xmlns:a16="http://schemas.microsoft.com/office/drawing/2014/main" id="{3E43884D-D02E-BA7E-1E7F-39950E59A304}"/>
              </a:ext>
            </a:extLst>
          </p:cNvPr>
          <p:cNvSpPr txBox="1"/>
          <p:nvPr/>
        </p:nvSpPr>
        <p:spPr>
          <a:xfrm>
            <a:off x="8854309" y="973004"/>
            <a:ext cx="3057247" cy="456472"/>
          </a:xfrm>
          <a:prstGeom prst="rect">
            <a:avLst/>
          </a:prstGeom>
          <a:solidFill>
            <a:schemeClr val="bg1">
              <a:lumMod val="85000"/>
            </a:schemeClr>
          </a:solidFill>
          <a:effectLst>
            <a:outerShdw blurRad="50800" dist="38100" dir="5400000" algn="t" rotWithShape="0">
              <a:prstClr val="black">
                <a:alpha val="40000"/>
              </a:prstClr>
            </a:outerShdw>
          </a:effectLst>
        </p:spPr>
        <p:txBody>
          <a:bodyPr wrap="square" rtlCol="0">
            <a:spAutoFit/>
          </a:bodyPr>
          <a:lstStyle>
            <a:defPPr>
              <a:defRPr lang="fr-FR"/>
            </a:defPPr>
            <a:lvl1pPr>
              <a:lnSpc>
                <a:spcPct val="150000"/>
              </a:lnSpc>
              <a:defRPr>
                <a:solidFill>
                  <a:srgbClr val="0070C0"/>
                </a:solidFill>
                <a:latin typeface="Cambria" panose="02040503050406030204" pitchFamily="18" charset="0"/>
                <a:ea typeface="Cambria" panose="02040503050406030204" pitchFamily="18" charset="0"/>
                <a:cs typeface="Calibri" panose="020F0502020204030204" pitchFamily="34" charset="0"/>
              </a:defRPr>
            </a:lvl1pPr>
          </a:lstStyle>
          <a:p>
            <a:r>
              <a:rPr lang="en-GB" dirty="0"/>
              <a:t>All HL-LHC, including in-kind</a:t>
            </a:r>
          </a:p>
        </p:txBody>
      </p:sp>
      <p:grpSp>
        <p:nvGrpSpPr>
          <p:cNvPr id="15" name="Group 14">
            <a:extLst>
              <a:ext uri="{FF2B5EF4-FFF2-40B4-BE49-F238E27FC236}">
                <a16:creationId xmlns:a16="http://schemas.microsoft.com/office/drawing/2014/main" id="{D75F464B-16BB-3A2F-F3B5-D38401FB2E14}"/>
              </a:ext>
            </a:extLst>
          </p:cNvPr>
          <p:cNvGrpSpPr/>
          <p:nvPr/>
        </p:nvGrpSpPr>
        <p:grpSpPr>
          <a:xfrm>
            <a:off x="11070570" y="1792654"/>
            <a:ext cx="712054" cy="456992"/>
            <a:chOff x="11070570" y="1792654"/>
            <a:chExt cx="712054" cy="456992"/>
          </a:xfrm>
        </p:grpSpPr>
        <p:grpSp>
          <p:nvGrpSpPr>
            <p:cNvPr id="13" name="Group 12">
              <a:extLst>
                <a:ext uri="{FF2B5EF4-FFF2-40B4-BE49-F238E27FC236}">
                  <a16:creationId xmlns:a16="http://schemas.microsoft.com/office/drawing/2014/main" id="{EF513087-8C76-7F0B-B2AC-519FE0BD7DFF}"/>
                </a:ext>
              </a:extLst>
            </p:cNvPr>
            <p:cNvGrpSpPr/>
            <p:nvPr/>
          </p:nvGrpSpPr>
          <p:grpSpPr>
            <a:xfrm>
              <a:off x="11237495" y="1792654"/>
              <a:ext cx="481263" cy="228699"/>
              <a:chOff x="11237495" y="1792654"/>
              <a:chExt cx="481263" cy="228699"/>
            </a:xfrm>
          </p:grpSpPr>
          <p:cxnSp>
            <p:nvCxnSpPr>
              <p:cNvPr id="7" name="Straight Arrow Connector 6">
                <a:extLst>
                  <a:ext uri="{FF2B5EF4-FFF2-40B4-BE49-F238E27FC236}">
                    <a16:creationId xmlns:a16="http://schemas.microsoft.com/office/drawing/2014/main" id="{999D0F55-048A-FA41-DC5C-C45B7C316FEC}"/>
                  </a:ext>
                </a:extLst>
              </p:cNvPr>
              <p:cNvCxnSpPr/>
              <p:nvPr/>
            </p:nvCxnSpPr>
            <p:spPr>
              <a:xfrm>
                <a:off x="11472252" y="1792654"/>
                <a:ext cx="0" cy="228699"/>
              </a:xfrm>
              <a:prstGeom prst="straightConnector1">
                <a:avLst/>
              </a:prstGeom>
              <a:ln>
                <a:headEnd type="triangle" w="med" len="med"/>
                <a:tailEnd type="triangle" w="med" len="med"/>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18BFB9D0-47DA-1F8A-1C8E-F894FD4BE534}"/>
                  </a:ext>
                </a:extLst>
              </p:cNvPr>
              <p:cNvCxnSpPr/>
              <p:nvPr/>
            </p:nvCxnSpPr>
            <p:spPr>
              <a:xfrm>
                <a:off x="11237495" y="2009271"/>
                <a:ext cx="481263" cy="0"/>
              </a:xfrm>
              <a:prstGeom prst="line">
                <a:avLst/>
              </a:prstGeom>
            </p:spPr>
            <p:style>
              <a:lnRef idx="1">
                <a:schemeClr val="dk1"/>
              </a:lnRef>
              <a:fillRef idx="0">
                <a:schemeClr val="dk1"/>
              </a:fillRef>
              <a:effectRef idx="0">
                <a:schemeClr val="dk1"/>
              </a:effectRef>
              <a:fontRef idx="minor">
                <a:schemeClr val="tx1"/>
              </a:fontRef>
            </p:style>
          </p:cxnSp>
        </p:grpSp>
        <p:sp>
          <p:nvSpPr>
            <p:cNvPr id="14" name="TextBox 13">
              <a:extLst>
                <a:ext uri="{FF2B5EF4-FFF2-40B4-BE49-F238E27FC236}">
                  <a16:creationId xmlns:a16="http://schemas.microsoft.com/office/drawing/2014/main" id="{70F3E370-F075-AFBB-DD00-63E49D9EA575}"/>
                </a:ext>
              </a:extLst>
            </p:cNvPr>
            <p:cNvSpPr txBox="1"/>
            <p:nvPr/>
          </p:nvSpPr>
          <p:spPr>
            <a:xfrm>
              <a:off x="11070570" y="1941869"/>
              <a:ext cx="712054" cy="307777"/>
            </a:xfrm>
            <a:prstGeom prst="rect">
              <a:avLst/>
            </a:prstGeom>
            <a:noFill/>
          </p:spPr>
          <p:txBody>
            <a:bodyPr wrap="none" rtlCol="0">
              <a:spAutoFit/>
            </a:bodyPr>
            <a:lstStyle/>
            <a:p>
              <a:pPr algn="l"/>
              <a:r>
                <a:rPr lang="en-US" sz="1400" dirty="0">
                  <a:latin typeface="Calibri" panose="020F0502020204030204" pitchFamily="34" charset="0"/>
                  <a:ea typeface="Calibri" panose="020F0502020204030204" pitchFamily="34" charset="0"/>
                  <a:cs typeface="Calibri" panose="020F0502020204030204" pitchFamily="34" charset="0"/>
                </a:rPr>
                <a:t>-94.4M</a:t>
              </a:r>
              <a:endParaRPr lang="en-GB" sz="1400" dirty="0">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6093963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212D9-158F-069D-04B3-CA2123D41187}"/>
              </a:ext>
            </a:extLst>
          </p:cNvPr>
          <p:cNvSpPr>
            <a:spLocks noGrp="1"/>
          </p:cNvSpPr>
          <p:nvPr>
            <p:ph type="title"/>
          </p:nvPr>
        </p:nvSpPr>
        <p:spPr/>
        <p:txBody>
          <a:bodyPr/>
          <a:lstStyle/>
          <a:p>
            <a:r>
              <a:rPr lang="en-GB" dirty="0"/>
              <a:t>Baselines comparison</a:t>
            </a:r>
          </a:p>
        </p:txBody>
      </p:sp>
      <p:sp>
        <p:nvSpPr>
          <p:cNvPr id="3" name="Footer Placeholder 2">
            <a:extLst>
              <a:ext uri="{FF2B5EF4-FFF2-40B4-BE49-F238E27FC236}">
                <a16:creationId xmlns:a16="http://schemas.microsoft.com/office/drawing/2014/main" id="{037BB1E9-9C21-ED50-F37E-DCA3341FC7D9}"/>
              </a:ext>
            </a:extLst>
          </p:cNvPr>
          <p:cNvSpPr>
            <a:spLocks noGrp="1"/>
          </p:cNvSpPr>
          <p:nvPr>
            <p:ph type="ftr" sz="quarter" idx="11"/>
          </p:nvPr>
        </p:nvSpPr>
        <p:spPr/>
        <p:txBody>
          <a:bodyPr/>
          <a:lstStyle/>
          <a:p>
            <a:pPr defTabSz="457189"/>
            <a:r>
              <a:rPr lang="it-IT"/>
              <a:t>Lessons from HL-LHC for future projects - B. Di Girolamo</a:t>
            </a:r>
            <a:endParaRPr lang="en-GB"/>
          </a:p>
        </p:txBody>
      </p:sp>
      <p:sp>
        <p:nvSpPr>
          <p:cNvPr id="4" name="Slide Number Placeholder 3">
            <a:extLst>
              <a:ext uri="{FF2B5EF4-FFF2-40B4-BE49-F238E27FC236}">
                <a16:creationId xmlns:a16="http://schemas.microsoft.com/office/drawing/2014/main" id="{6ED82D56-0BA6-4D08-F770-45C95F73CB6F}"/>
              </a:ext>
            </a:extLst>
          </p:cNvPr>
          <p:cNvSpPr>
            <a:spLocks noGrp="1"/>
          </p:cNvSpPr>
          <p:nvPr>
            <p:ph type="sldNum" sz="quarter" idx="4"/>
          </p:nvPr>
        </p:nvSpPr>
        <p:spPr>
          <a:xfrm>
            <a:off x="11712624" y="6464853"/>
            <a:ext cx="365760" cy="365760"/>
          </a:xfrm>
          <a:prstGeom prst="ellipse">
            <a:avLst/>
          </a:prstGeom>
          <a:solidFill>
            <a:srgbClr val="1D1D1D">
              <a:alpha val="70000"/>
            </a:srgbClr>
          </a:solidFill>
        </p:spPr>
        <p:txBody>
          <a:bodyPr vert="horz" lIns="18288" tIns="45720" rIns="18288" bIns="45720" rtlCol="0" anchor="ctr">
            <a:noAutofit/>
          </a:bodyPr>
          <a:lstStyle>
            <a:defPPr>
              <a:defRPr lang="en-US"/>
            </a:defPPr>
            <a:lvl1pPr marL="0" algn="ctr" defTabSz="914400" rtl="0" eaLnBrk="1" latinLnBrk="0" hangingPunct="1">
              <a:defRPr sz="1400" kern="1200" spc="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189"/>
            <a:fld id="{BFDCA1C4-9514-7B4F-976F-D92F7E296653}" type="slidenum">
              <a:rPr lang="fr-FR" smtClean="0"/>
              <a:pPr defTabSz="457189"/>
              <a:t>74</a:t>
            </a:fld>
            <a:endParaRPr lang="fr-FR" dirty="0"/>
          </a:p>
        </p:txBody>
      </p:sp>
      <p:pic>
        <p:nvPicPr>
          <p:cNvPr id="5" name="Picture 4">
            <a:extLst>
              <a:ext uri="{FF2B5EF4-FFF2-40B4-BE49-F238E27FC236}">
                <a16:creationId xmlns:a16="http://schemas.microsoft.com/office/drawing/2014/main" id="{7A52EE77-6F32-E296-684E-CEEB72525481}"/>
              </a:ext>
            </a:extLst>
          </p:cNvPr>
          <p:cNvPicPr>
            <a:picLocks noChangeAspect="1"/>
          </p:cNvPicPr>
          <p:nvPr/>
        </p:nvPicPr>
        <p:blipFill>
          <a:blip r:embed="rId2"/>
          <a:stretch>
            <a:fillRect/>
          </a:stretch>
        </p:blipFill>
        <p:spPr>
          <a:xfrm>
            <a:off x="335360" y="900000"/>
            <a:ext cx="8378459" cy="5470415"/>
          </a:xfrm>
          <a:prstGeom prst="rect">
            <a:avLst/>
          </a:prstGeom>
        </p:spPr>
      </p:pic>
      <p:cxnSp>
        <p:nvCxnSpPr>
          <p:cNvPr id="6" name="Straight Connector 5">
            <a:extLst>
              <a:ext uri="{FF2B5EF4-FFF2-40B4-BE49-F238E27FC236}">
                <a16:creationId xmlns:a16="http://schemas.microsoft.com/office/drawing/2014/main" id="{431B83AF-D92B-3073-35C3-AED0358EF4C6}"/>
              </a:ext>
            </a:extLst>
          </p:cNvPr>
          <p:cNvCxnSpPr>
            <a:cxnSpLocks/>
          </p:cNvCxnSpPr>
          <p:nvPr/>
        </p:nvCxnSpPr>
        <p:spPr>
          <a:xfrm flipV="1">
            <a:off x="2277481" y="2512405"/>
            <a:ext cx="4674715" cy="2595476"/>
          </a:xfrm>
          <a:prstGeom prst="line">
            <a:avLst/>
          </a:prstGeom>
          <a:ln w="28575">
            <a:solidFill>
              <a:srgbClr val="FFC000"/>
            </a:solidFill>
            <a:prstDash val="sysDash"/>
          </a:ln>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CE23350E-D8CE-03D0-CA85-3544A141D798}"/>
              </a:ext>
            </a:extLst>
          </p:cNvPr>
          <p:cNvSpPr txBox="1"/>
          <p:nvPr/>
        </p:nvSpPr>
        <p:spPr>
          <a:xfrm>
            <a:off x="8896699" y="3284984"/>
            <a:ext cx="2998805" cy="2862322"/>
          </a:xfrm>
          <a:prstGeom prst="rect">
            <a:avLst/>
          </a:prstGeom>
          <a:noFill/>
        </p:spPr>
        <p:txBody>
          <a:bodyPr wrap="square" rtlCol="0">
            <a:spAutoFit/>
          </a:bodyPr>
          <a:lstStyle/>
          <a:p>
            <a:pPr algn="l"/>
            <a:r>
              <a:rPr lang="en-US" dirty="0">
                <a:latin typeface="Calibri" panose="020F0502020204030204" pitchFamily="34" charset="0"/>
                <a:cs typeface="Calibri" panose="020F0502020204030204" pitchFamily="34" charset="0"/>
              </a:rPr>
              <a:t>Expenditure capacity depending on workforce and business model:</a:t>
            </a:r>
          </a:p>
          <a:p>
            <a:pPr algn="l"/>
            <a:endParaRPr lang="en-US" dirty="0">
              <a:latin typeface="Calibri" panose="020F0502020204030204" pitchFamily="34" charset="0"/>
              <a:cs typeface="Calibri" panose="020F0502020204030204" pitchFamily="34" charset="0"/>
            </a:endParaRPr>
          </a:p>
          <a:p>
            <a:pPr marL="285750" indent="-285750" algn="l">
              <a:buFont typeface="Arial" panose="020B0604020202020204" pitchFamily="34" charset="0"/>
              <a:buChar char="•"/>
            </a:pPr>
            <a:r>
              <a:rPr lang="en-US" dirty="0">
                <a:latin typeface="Calibri" panose="020F0502020204030204" pitchFamily="34" charset="0"/>
                <a:cs typeface="Calibri" panose="020F0502020204030204" pitchFamily="34" charset="0"/>
              </a:rPr>
              <a:t>250kCHF/(FTE · year)</a:t>
            </a:r>
          </a:p>
          <a:p>
            <a:pPr marL="285750" indent="-285750" algn="l">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lgn="l">
              <a:buFont typeface="Arial" panose="020B0604020202020204" pitchFamily="34" charset="0"/>
              <a:buChar char="•"/>
            </a:pPr>
            <a:r>
              <a:rPr lang="en-US" dirty="0">
                <a:latin typeface="Calibri" panose="020F0502020204030204" pitchFamily="34" charset="0"/>
                <a:cs typeface="Calibri" panose="020F0502020204030204" pitchFamily="34" charset="0"/>
              </a:rPr>
              <a:t>Heavy in-house procurement via fabrication workshops and service groups</a:t>
            </a:r>
            <a:endParaRPr lang="en-GB"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FE2B5761-ABB8-D755-DFDC-A53A89829132}"/>
              </a:ext>
            </a:extLst>
          </p:cNvPr>
          <p:cNvSpPr txBox="1"/>
          <p:nvPr/>
        </p:nvSpPr>
        <p:spPr>
          <a:xfrm>
            <a:off x="8937456" y="382114"/>
            <a:ext cx="2958048" cy="2585323"/>
          </a:xfrm>
          <a:prstGeom prst="rect">
            <a:avLst/>
          </a:prstGeom>
          <a:noFill/>
        </p:spPr>
        <p:txBody>
          <a:bodyPr wrap="square" rtlCol="0">
            <a:spAutoFit/>
          </a:bodyPr>
          <a:lstStyle/>
          <a:p>
            <a:pPr algn="l"/>
            <a:r>
              <a:rPr lang="en-US" dirty="0">
                <a:latin typeface="Calibri" panose="020F0502020204030204" pitchFamily="34" charset="0"/>
                <a:cs typeface="Calibri" panose="020F0502020204030204" pitchFamily="34" charset="0"/>
              </a:rPr>
              <a:t>Strong inflection of PV slope pushed forward</a:t>
            </a:r>
          </a:p>
          <a:p>
            <a:pPr algn="l"/>
            <a:endParaRPr lang="en-US" dirty="0">
              <a:latin typeface="Calibri" panose="020F0502020204030204" pitchFamily="34" charset="0"/>
              <a:cs typeface="Calibri" panose="020F0502020204030204" pitchFamily="34" charset="0"/>
            </a:endParaRPr>
          </a:p>
          <a:p>
            <a:pPr algn="l"/>
            <a:r>
              <a:rPr lang="en-US" dirty="0">
                <a:latin typeface="Calibri" panose="020F0502020204030204" pitchFamily="34" charset="0"/>
                <a:cs typeface="Calibri" panose="020F0502020204030204" pitchFamily="34" charset="0"/>
              </a:rPr>
              <a:t>PV also determined by labor cost, shows strong labor effort in LS3</a:t>
            </a:r>
          </a:p>
          <a:p>
            <a:pPr algn="l"/>
            <a:endParaRPr lang="en-US" dirty="0">
              <a:latin typeface="Calibri" panose="020F0502020204030204" pitchFamily="34" charset="0"/>
              <a:cs typeface="Calibri" panose="020F0502020204030204" pitchFamily="34" charset="0"/>
            </a:endParaRPr>
          </a:p>
          <a:p>
            <a:pPr algn="l"/>
            <a:r>
              <a:rPr lang="en-US" dirty="0">
                <a:latin typeface="Calibri" panose="020F0502020204030204" pitchFamily="34" charset="0"/>
                <a:cs typeface="Calibri" panose="020F0502020204030204" pitchFamily="34" charset="0"/>
              </a:rPr>
              <a:t>Linear EV eats up schedule float</a:t>
            </a:r>
          </a:p>
        </p:txBody>
      </p:sp>
    </p:spTree>
    <p:extLst>
      <p:ext uri="{BB962C8B-B14F-4D97-AF65-F5344CB8AC3E}">
        <p14:creationId xmlns:p14="http://schemas.microsoft.com/office/powerpoint/2010/main" val="324377886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C6FFF-BFCE-40B6-A5E9-7B8670DD90F8}"/>
              </a:ext>
            </a:extLst>
          </p:cNvPr>
          <p:cNvSpPr>
            <a:spLocks noGrp="1"/>
          </p:cNvSpPr>
          <p:nvPr>
            <p:ph type="title"/>
          </p:nvPr>
        </p:nvSpPr>
        <p:spPr/>
        <p:txBody>
          <a:bodyPr/>
          <a:lstStyle/>
          <a:p>
            <a:r>
              <a:rPr lang="en-US" dirty="0"/>
              <a:t>QA – Mandate</a:t>
            </a:r>
            <a:endParaRPr lang="en-GB" dirty="0"/>
          </a:p>
        </p:txBody>
      </p:sp>
      <p:sp>
        <p:nvSpPr>
          <p:cNvPr id="3" name="Content Placeholder 2">
            <a:extLst>
              <a:ext uri="{FF2B5EF4-FFF2-40B4-BE49-F238E27FC236}">
                <a16:creationId xmlns:a16="http://schemas.microsoft.com/office/drawing/2014/main" id="{CDB71A68-4EC7-4382-9CB6-F0BE39E67FD8}"/>
              </a:ext>
            </a:extLst>
          </p:cNvPr>
          <p:cNvSpPr>
            <a:spLocks noGrp="1"/>
          </p:cNvSpPr>
          <p:nvPr>
            <p:ph idx="1"/>
          </p:nvPr>
        </p:nvSpPr>
        <p:spPr>
          <a:xfrm>
            <a:off x="579045" y="909168"/>
            <a:ext cx="11602848" cy="4906963"/>
          </a:xfrm>
        </p:spPr>
        <p:txBody>
          <a:bodyPr>
            <a:noAutofit/>
          </a:bodyPr>
          <a:lstStyle/>
          <a:p>
            <a:pPr marL="0" indent="0">
              <a:buNone/>
            </a:pPr>
            <a:r>
              <a:rPr lang="en-US" b="1" dirty="0"/>
              <a:t>Support</a:t>
            </a:r>
            <a:r>
              <a:rPr lang="en-US" dirty="0"/>
              <a:t> the members of the project (</a:t>
            </a:r>
            <a:r>
              <a:rPr lang="en-US" b="1" dirty="0"/>
              <a:t>CERN and Collaborations</a:t>
            </a:r>
            <a:r>
              <a:rPr lang="en-US" dirty="0"/>
              <a:t>) on the </a:t>
            </a:r>
            <a:r>
              <a:rPr lang="en-US" b="1" dirty="0"/>
              <a:t>fulfillment of the HL Quality plan</a:t>
            </a:r>
            <a:r>
              <a:rPr lang="en-US" dirty="0"/>
              <a:t>*. </a:t>
            </a:r>
          </a:p>
          <a:p>
            <a:pPr marL="596885" indent="-480472">
              <a:lnSpc>
                <a:spcPct val="120000"/>
              </a:lnSpc>
              <a:buFont typeface="Wingdings" panose="05000000000000000000" pitchFamily="2" charset="2"/>
              <a:buChar char="§"/>
            </a:pPr>
            <a:r>
              <a:rPr lang="en-US" b="1" dirty="0"/>
              <a:t>Definition of requirements </a:t>
            </a:r>
            <a:r>
              <a:rPr lang="en-US" dirty="0"/>
              <a:t>(Configuration, Baseline Change Requests)</a:t>
            </a:r>
          </a:p>
          <a:p>
            <a:pPr marL="596885" indent="-480472">
              <a:lnSpc>
                <a:spcPct val="120000"/>
              </a:lnSpc>
              <a:buFont typeface="Wingdings" panose="05000000000000000000" pitchFamily="2" charset="2"/>
              <a:buChar char="§"/>
            </a:pPr>
            <a:r>
              <a:rPr lang="en-US" b="1" dirty="0"/>
              <a:t>Control of requirements </a:t>
            </a:r>
            <a:r>
              <a:rPr lang="en-US" dirty="0"/>
              <a:t>(Technical reviews, Deviations, Nonconformities)</a:t>
            </a:r>
          </a:p>
          <a:p>
            <a:pPr marL="596885" indent="-480472">
              <a:lnSpc>
                <a:spcPct val="120000"/>
              </a:lnSpc>
              <a:buFont typeface="Wingdings" panose="05000000000000000000" pitchFamily="2" charset="2"/>
              <a:buChar char="§"/>
            </a:pPr>
            <a:r>
              <a:rPr lang="en-US" b="1" dirty="0"/>
              <a:t>Traceability of requirements </a:t>
            </a:r>
            <a:r>
              <a:rPr lang="en-US" dirty="0"/>
              <a:t>(Documents and records)</a:t>
            </a:r>
          </a:p>
          <a:p>
            <a:pPr marL="596885" indent="-480472">
              <a:lnSpc>
                <a:spcPct val="120000"/>
              </a:lnSpc>
              <a:buFont typeface="Wingdings" panose="05000000000000000000" pitchFamily="2" charset="2"/>
              <a:buChar char="§"/>
            </a:pPr>
            <a:r>
              <a:rPr lang="en-US" b="1" dirty="0"/>
              <a:t>Continuous improvement </a:t>
            </a:r>
            <a:r>
              <a:rPr lang="en-US" dirty="0"/>
              <a:t>(Corrective &amp; preventive actions and audits)</a:t>
            </a:r>
          </a:p>
          <a:p>
            <a:pPr marL="357707" indent="0">
              <a:lnSpc>
                <a:spcPct val="120000"/>
              </a:lnSpc>
              <a:buNone/>
            </a:pPr>
            <a:r>
              <a:rPr lang="en-GB" sz="2400" dirty="0"/>
              <a:t>* </a:t>
            </a:r>
            <a:r>
              <a:rPr lang="en-GB" sz="2400" i="1" dirty="0"/>
              <a:t>Based on the ISO 9001:2015</a:t>
            </a:r>
          </a:p>
          <a:p>
            <a:pPr marL="357707" indent="0">
              <a:lnSpc>
                <a:spcPct val="120000"/>
              </a:lnSpc>
              <a:buNone/>
            </a:pPr>
            <a:endParaRPr lang="en-US" dirty="0"/>
          </a:p>
        </p:txBody>
      </p:sp>
      <p:sp>
        <p:nvSpPr>
          <p:cNvPr id="4" name="Footer Placeholder 3">
            <a:extLst>
              <a:ext uri="{FF2B5EF4-FFF2-40B4-BE49-F238E27FC236}">
                <a16:creationId xmlns:a16="http://schemas.microsoft.com/office/drawing/2014/main" id="{D2879332-054E-44D2-B5DF-57AF302E722B}"/>
              </a:ext>
            </a:extLst>
          </p:cNvPr>
          <p:cNvSpPr>
            <a:spLocks noGrp="1"/>
          </p:cNvSpPr>
          <p:nvPr>
            <p:ph type="ftr" sz="quarter" idx="11"/>
          </p:nvPr>
        </p:nvSpPr>
        <p:spPr/>
        <p:txBody>
          <a:bodyPr/>
          <a:lstStyle/>
          <a:p>
            <a:r>
              <a:rPr lang="en-GB" noProof="0"/>
              <a:t>Lessons from HL-LHC for future projects - B. Di Girolamo</a:t>
            </a:r>
            <a:endParaRPr lang="en-GB" noProof="0" dirty="0"/>
          </a:p>
        </p:txBody>
      </p:sp>
      <p:sp>
        <p:nvSpPr>
          <p:cNvPr id="5" name="Slide Number Placeholder 4">
            <a:extLst>
              <a:ext uri="{FF2B5EF4-FFF2-40B4-BE49-F238E27FC236}">
                <a16:creationId xmlns:a16="http://schemas.microsoft.com/office/drawing/2014/main" id="{9F3EBD5C-02D5-4A58-8C0E-38DB9768EC64}"/>
              </a:ext>
            </a:extLst>
          </p:cNvPr>
          <p:cNvSpPr>
            <a:spLocks noGrp="1"/>
          </p:cNvSpPr>
          <p:nvPr>
            <p:ph type="sldNum" sz="quarter" idx="12"/>
          </p:nvPr>
        </p:nvSpPr>
        <p:spPr/>
        <p:txBody>
          <a:bodyPr/>
          <a:lstStyle/>
          <a:p>
            <a:fld id="{BFDCA1C4-9514-7B4F-976F-D92F7E296653}" type="slidenum">
              <a:rPr lang="fr-FR" smtClean="0"/>
              <a:pPr/>
              <a:t>75</a:t>
            </a:fld>
            <a:endParaRPr lang="fr-FR"/>
          </a:p>
        </p:txBody>
      </p:sp>
    </p:spTree>
    <p:extLst>
      <p:ext uri="{BB962C8B-B14F-4D97-AF65-F5344CB8AC3E}">
        <p14:creationId xmlns:p14="http://schemas.microsoft.com/office/powerpoint/2010/main" val="226599081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need of a Quality Plan for the Project</a:t>
            </a:r>
          </a:p>
        </p:txBody>
      </p:sp>
      <p:sp>
        <p:nvSpPr>
          <p:cNvPr id="3" name="Content Placeholder 2"/>
          <p:cNvSpPr>
            <a:spLocks noGrp="1"/>
          </p:cNvSpPr>
          <p:nvPr>
            <p:ph idx="1"/>
          </p:nvPr>
        </p:nvSpPr>
        <p:spPr>
          <a:xfrm>
            <a:off x="527381" y="1124743"/>
            <a:ext cx="11055019" cy="5088567"/>
          </a:xfrm>
        </p:spPr>
        <p:txBody>
          <a:bodyPr>
            <a:normAutofit fontScale="70000" lnSpcReduction="20000"/>
          </a:bodyPr>
          <a:lstStyle/>
          <a:p>
            <a:pPr algn="just"/>
            <a:r>
              <a:rPr lang="en-GB" sz="3200" b="1" dirty="0"/>
              <a:t>HL-LHC</a:t>
            </a:r>
            <a:r>
              <a:rPr lang="en-GB" sz="3200" dirty="0"/>
              <a:t> is an </a:t>
            </a:r>
            <a:r>
              <a:rPr lang="en-GB" sz="3200" b="1" dirty="0"/>
              <a:t>upgrade</a:t>
            </a:r>
            <a:r>
              <a:rPr lang="en-GB" sz="3200" dirty="0"/>
              <a:t> of an existing machine (</a:t>
            </a:r>
            <a:r>
              <a:rPr lang="en-GB" sz="3200" b="1" dirty="0"/>
              <a:t>LHC</a:t>
            </a:r>
            <a:r>
              <a:rPr lang="en-GB" sz="3200" dirty="0"/>
              <a:t>). Therefore, there were existing </a:t>
            </a:r>
            <a:r>
              <a:rPr lang="en-GB" sz="3200" b="1" dirty="0"/>
              <a:t>rules</a:t>
            </a:r>
            <a:r>
              <a:rPr lang="en-GB" sz="3200" dirty="0"/>
              <a:t> and </a:t>
            </a:r>
            <a:r>
              <a:rPr lang="en-GB" sz="3200" b="1" dirty="0"/>
              <a:t>procedures</a:t>
            </a:r>
            <a:r>
              <a:rPr lang="en-GB" sz="3200" dirty="0"/>
              <a:t> to be </a:t>
            </a:r>
            <a:r>
              <a:rPr lang="en-GB" sz="3200" b="1" dirty="0"/>
              <a:t>respected</a:t>
            </a:r>
          </a:p>
          <a:p>
            <a:pPr algn="just"/>
            <a:endParaRPr lang="en-GB" sz="3200" b="1" dirty="0"/>
          </a:p>
          <a:p>
            <a:pPr algn="just"/>
            <a:r>
              <a:rPr lang="en-GB" sz="3200" dirty="0"/>
              <a:t>A </a:t>
            </a:r>
            <a:r>
              <a:rPr lang="en-GB" sz="3200" b="1" dirty="0"/>
              <a:t>Quality Plan </a:t>
            </a:r>
            <a:r>
              <a:rPr lang="en-GB" sz="3200" dirty="0"/>
              <a:t>was prepared for the </a:t>
            </a:r>
            <a:r>
              <a:rPr lang="en-GB" sz="3200" b="1" dirty="0"/>
              <a:t>LHC Project</a:t>
            </a:r>
            <a:r>
              <a:rPr lang="en-GB" sz="3200" dirty="0"/>
              <a:t>. This document was still in use when the project was approved, but it became </a:t>
            </a:r>
            <a:r>
              <a:rPr lang="en-GB" sz="3200" b="1" dirty="0"/>
              <a:t>obsolete</a:t>
            </a:r>
            <a:r>
              <a:rPr lang="en-GB" sz="3200" dirty="0"/>
              <a:t> on many aspects. With the advent of the </a:t>
            </a:r>
            <a:r>
              <a:rPr lang="en-GB" sz="3200" b="1" dirty="0"/>
              <a:t>HL-LHC Project</a:t>
            </a:r>
            <a:r>
              <a:rPr lang="en-GB" sz="3200" dirty="0"/>
              <a:t>, it was necessary that an </a:t>
            </a:r>
            <a:r>
              <a:rPr lang="en-GB" sz="3200" b="1" dirty="0"/>
              <a:t>updated Quality Plan </a:t>
            </a:r>
            <a:r>
              <a:rPr lang="en-GB" sz="3200" dirty="0"/>
              <a:t>was released to </a:t>
            </a:r>
            <a:r>
              <a:rPr lang="en-GB" sz="3200" b="1" dirty="0"/>
              <a:t>fulfil</a:t>
            </a:r>
            <a:r>
              <a:rPr lang="en-GB" sz="3200" dirty="0"/>
              <a:t> both the </a:t>
            </a:r>
            <a:r>
              <a:rPr lang="en-GB" sz="3200" b="1" dirty="0"/>
              <a:t>HL-LHC Project</a:t>
            </a:r>
            <a:r>
              <a:rPr lang="en-GB" sz="3200" dirty="0"/>
              <a:t> and the </a:t>
            </a:r>
            <a:r>
              <a:rPr lang="en-GB" sz="3200" b="1" dirty="0"/>
              <a:t>LHC machine </a:t>
            </a:r>
            <a:r>
              <a:rPr lang="en-GB" sz="3200" dirty="0"/>
              <a:t>in </a:t>
            </a:r>
            <a:r>
              <a:rPr lang="en-GB" sz="3200" b="1" dirty="0"/>
              <a:t>operation</a:t>
            </a:r>
          </a:p>
          <a:p>
            <a:pPr algn="just"/>
            <a:endParaRPr lang="en-GB" sz="3200" b="1" dirty="0"/>
          </a:p>
          <a:p>
            <a:pPr algn="just"/>
            <a:r>
              <a:rPr lang="en-GB" sz="3200" b="1" dirty="0"/>
              <a:t>CERN</a:t>
            </a:r>
            <a:r>
              <a:rPr lang="en-GB" sz="3200" dirty="0"/>
              <a:t> is not </a:t>
            </a:r>
            <a:r>
              <a:rPr lang="en-GB" sz="3200" b="1" dirty="0"/>
              <a:t>ISO-9001 certified </a:t>
            </a:r>
            <a:r>
              <a:rPr lang="en-GB" sz="3200" dirty="0"/>
              <a:t>and there is not </a:t>
            </a:r>
            <a:r>
              <a:rPr lang="en-GB" sz="3200" b="1" dirty="0"/>
              <a:t>a common approach </a:t>
            </a:r>
            <a:r>
              <a:rPr lang="en-GB" sz="3200" dirty="0"/>
              <a:t>in all </a:t>
            </a:r>
            <a:r>
              <a:rPr lang="en-GB" sz="3200" b="1" dirty="0"/>
              <a:t>Departments/Groups</a:t>
            </a:r>
            <a:r>
              <a:rPr lang="en-GB" sz="3200" dirty="0"/>
              <a:t> concerning </a:t>
            </a:r>
            <a:r>
              <a:rPr lang="en-GB" sz="3200" b="1" dirty="0"/>
              <a:t>quality matters</a:t>
            </a:r>
            <a:r>
              <a:rPr lang="en-GB" sz="3200" dirty="0"/>
              <a:t> (even within the same </a:t>
            </a:r>
            <a:r>
              <a:rPr lang="en-GB" sz="3200" b="1" dirty="0"/>
              <a:t>Group</a:t>
            </a:r>
            <a:r>
              <a:rPr lang="en-GB" sz="3200" dirty="0"/>
              <a:t>)</a:t>
            </a:r>
          </a:p>
          <a:p>
            <a:pPr algn="just"/>
            <a:endParaRPr lang="en-GB" sz="3200" dirty="0"/>
          </a:p>
          <a:p>
            <a:pPr algn="just"/>
            <a:r>
              <a:rPr lang="en-GB" sz="3200" dirty="0"/>
              <a:t>Safety rules at CERN are to be respected (documentation to be approved by HSE for safety compliance) but </a:t>
            </a:r>
            <a:r>
              <a:rPr lang="en-GB" sz="3200" b="1" dirty="0"/>
              <a:t>we are not an INB (no external Control by Authorities)</a:t>
            </a:r>
          </a:p>
          <a:p>
            <a:pPr algn="just"/>
            <a:endParaRPr lang="en-GB" sz="3200" b="1" dirty="0"/>
          </a:p>
          <a:p>
            <a:pPr algn="just"/>
            <a:r>
              <a:rPr lang="en-GB" sz="3200" b="1" dirty="0"/>
              <a:t>Requirements</a:t>
            </a:r>
            <a:r>
              <a:rPr lang="en-GB" sz="3200" dirty="0"/>
              <a:t> (documentation, control, safety aspects, etc) are different than decades ago (</a:t>
            </a:r>
            <a:r>
              <a:rPr lang="en-GB" sz="3200" b="1" dirty="0"/>
              <a:t>continuous improvement on quality aspects)</a:t>
            </a:r>
            <a:endParaRPr lang="en-GB" sz="3200" dirty="0"/>
          </a:p>
          <a:p>
            <a:pPr marL="0" indent="0" algn="just">
              <a:buNone/>
            </a:pPr>
            <a:endParaRPr lang="en-GB" sz="3200" dirty="0"/>
          </a:p>
        </p:txBody>
      </p:sp>
      <p:sp>
        <p:nvSpPr>
          <p:cNvPr id="4" name="Footer Placeholder 3"/>
          <p:cNvSpPr>
            <a:spLocks noGrp="1"/>
          </p:cNvSpPr>
          <p:nvPr>
            <p:ph type="ftr" sz="quarter" idx="11"/>
          </p:nvPr>
        </p:nvSpPr>
        <p:spPr/>
        <p:txBody>
          <a:bodyPr/>
          <a:lstStyle/>
          <a:p>
            <a:r>
              <a:rPr lang="en-GB" noProof="0"/>
              <a:t>Lessons from HL-LHC for future projects - B. Di Girolamo</a:t>
            </a:r>
          </a:p>
        </p:txBody>
      </p:sp>
      <p:sp>
        <p:nvSpPr>
          <p:cNvPr id="5" name="Slide Number Placeholder 4"/>
          <p:cNvSpPr>
            <a:spLocks noGrp="1"/>
          </p:cNvSpPr>
          <p:nvPr>
            <p:ph type="sldNum" sz="quarter" idx="12"/>
          </p:nvPr>
        </p:nvSpPr>
        <p:spPr/>
        <p:txBody>
          <a:bodyPr/>
          <a:lstStyle/>
          <a:p>
            <a:fld id="{BFDCA1C4-9514-7B4F-976F-D92F7E296653}" type="slidenum">
              <a:rPr lang="fr-FR" smtClean="0"/>
              <a:pPr/>
              <a:t>76</a:t>
            </a:fld>
            <a:endParaRPr lang="fr-FR"/>
          </a:p>
        </p:txBody>
      </p:sp>
    </p:spTree>
    <p:extLst>
      <p:ext uri="{BB962C8B-B14F-4D97-AF65-F5344CB8AC3E}">
        <p14:creationId xmlns:p14="http://schemas.microsoft.com/office/powerpoint/2010/main" val="31116204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870B3B-6E34-039E-797D-FEF06F97480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90C6D8C-7236-458A-98E9-FBA1B192E966}"/>
              </a:ext>
            </a:extLst>
          </p:cNvPr>
          <p:cNvSpPr>
            <a:spLocks noGrp="1"/>
          </p:cNvSpPr>
          <p:nvPr>
            <p:ph type="title"/>
          </p:nvPr>
        </p:nvSpPr>
        <p:spPr>
          <a:xfrm>
            <a:off x="1631504" y="2736304"/>
            <a:ext cx="10014832" cy="836712"/>
          </a:xfrm>
        </p:spPr>
        <p:txBody>
          <a:bodyPr>
            <a:normAutofit/>
          </a:bodyPr>
          <a:lstStyle/>
          <a:p>
            <a:pPr algn="l"/>
            <a:r>
              <a:rPr lang="en-US" dirty="0"/>
              <a:t>Procurement &amp; Risk</a:t>
            </a:r>
            <a:endParaRPr lang="en-GB" dirty="0"/>
          </a:p>
        </p:txBody>
      </p:sp>
      <p:sp>
        <p:nvSpPr>
          <p:cNvPr id="5" name="Footer Placeholder 4">
            <a:extLst>
              <a:ext uri="{FF2B5EF4-FFF2-40B4-BE49-F238E27FC236}">
                <a16:creationId xmlns:a16="http://schemas.microsoft.com/office/drawing/2014/main" id="{46CC4348-A8EA-62F7-5869-035D911BC4B4}"/>
              </a:ext>
            </a:extLst>
          </p:cNvPr>
          <p:cNvSpPr>
            <a:spLocks noGrp="1"/>
          </p:cNvSpPr>
          <p:nvPr>
            <p:ph type="ftr" sz="quarter" idx="11"/>
          </p:nvPr>
        </p:nvSpPr>
        <p:spPr/>
        <p:txBody>
          <a:bodyPr/>
          <a:lstStyle/>
          <a:p>
            <a:pPr defTabSz="457189"/>
            <a:r>
              <a:rPr lang="it-IT"/>
              <a:t>Lessons from HL-LHC for future projects - B. Di Girolamo</a:t>
            </a:r>
            <a:endParaRPr lang="en-GB" dirty="0"/>
          </a:p>
        </p:txBody>
      </p:sp>
      <p:sp>
        <p:nvSpPr>
          <p:cNvPr id="6" name="Slide Number Placeholder 5">
            <a:extLst>
              <a:ext uri="{FF2B5EF4-FFF2-40B4-BE49-F238E27FC236}">
                <a16:creationId xmlns:a16="http://schemas.microsoft.com/office/drawing/2014/main" id="{30FBD652-4FC4-91A7-EBF3-F912D39F2C06}"/>
              </a:ext>
            </a:extLst>
          </p:cNvPr>
          <p:cNvSpPr>
            <a:spLocks noGrp="1"/>
          </p:cNvSpPr>
          <p:nvPr>
            <p:ph type="sldNum" sz="quarter" idx="4"/>
          </p:nvPr>
        </p:nvSpPr>
        <p:spPr>
          <a:xfrm>
            <a:off x="11712624" y="6464853"/>
            <a:ext cx="365760" cy="365760"/>
          </a:xfrm>
          <a:prstGeom prst="ellipse">
            <a:avLst/>
          </a:prstGeom>
          <a:solidFill>
            <a:srgbClr val="1D1D1D">
              <a:alpha val="70000"/>
            </a:srgbClr>
          </a:solidFill>
        </p:spPr>
        <p:txBody>
          <a:bodyPr vert="horz" lIns="18288" tIns="45720" rIns="18288" bIns="45720" rtlCol="0" anchor="ctr">
            <a:noAutofit/>
          </a:bodyPr>
          <a:lstStyle>
            <a:defPPr>
              <a:defRPr lang="en-US"/>
            </a:defPPr>
            <a:lvl1pPr marL="0" algn="ctr" defTabSz="914400" rtl="0" eaLnBrk="1" latinLnBrk="0" hangingPunct="1">
              <a:defRPr sz="1400" kern="1200" spc="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189"/>
            <a:fld id="{BFDCA1C4-9514-7B4F-976F-D92F7E296653}" type="slidenum">
              <a:rPr lang="fr-FR" smtClean="0"/>
              <a:pPr defTabSz="457189"/>
              <a:t>77</a:t>
            </a:fld>
            <a:endParaRPr lang="fr-FR" dirty="0"/>
          </a:p>
        </p:txBody>
      </p:sp>
      <p:cxnSp>
        <p:nvCxnSpPr>
          <p:cNvPr id="8" name="Straight Connector 7">
            <a:extLst>
              <a:ext uri="{FF2B5EF4-FFF2-40B4-BE49-F238E27FC236}">
                <a16:creationId xmlns:a16="http://schemas.microsoft.com/office/drawing/2014/main" id="{F851830B-CE30-9BEB-1FF8-26EFA3641223}"/>
              </a:ext>
            </a:extLst>
          </p:cNvPr>
          <p:cNvCxnSpPr>
            <a:cxnSpLocks/>
          </p:cNvCxnSpPr>
          <p:nvPr/>
        </p:nvCxnSpPr>
        <p:spPr>
          <a:xfrm>
            <a:off x="1848166" y="3573016"/>
            <a:ext cx="9631424"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70655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D20E2-3839-4E5A-849E-DB0FABF3E4C1}"/>
              </a:ext>
            </a:extLst>
          </p:cNvPr>
          <p:cNvSpPr>
            <a:spLocks noGrp="1"/>
          </p:cNvSpPr>
          <p:nvPr>
            <p:ph type="title"/>
          </p:nvPr>
        </p:nvSpPr>
        <p:spPr>
          <a:xfrm>
            <a:off x="816000" y="33819"/>
            <a:ext cx="10560000" cy="720000"/>
          </a:xfrm>
        </p:spPr>
        <p:txBody>
          <a:bodyPr>
            <a:normAutofit/>
          </a:bodyPr>
          <a:lstStyle/>
          <a:p>
            <a:r>
              <a:rPr lang="en-US" dirty="0"/>
              <a:t>Make or Buy Plan</a:t>
            </a:r>
            <a:endParaRPr lang="en-GB" dirty="0"/>
          </a:p>
        </p:txBody>
      </p:sp>
      <p:sp>
        <p:nvSpPr>
          <p:cNvPr id="6" name="TextBox 5">
            <a:extLst>
              <a:ext uri="{FF2B5EF4-FFF2-40B4-BE49-F238E27FC236}">
                <a16:creationId xmlns:a16="http://schemas.microsoft.com/office/drawing/2014/main" id="{C53E84C8-B64B-4D51-972F-E63663CB819C}"/>
              </a:ext>
            </a:extLst>
          </p:cNvPr>
          <p:cNvSpPr txBox="1"/>
          <p:nvPr/>
        </p:nvSpPr>
        <p:spPr>
          <a:xfrm>
            <a:off x="134253" y="5282793"/>
            <a:ext cx="10786283" cy="646331"/>
          </a:xfrm>
          <a:prstGeom prst="rect">
            <a:avLst/>
          </a:prstGeom>
          <a:noFill/>
        </p:spPr>
        <p:txBody>
          <a:bodyPr wrap="square" rtlCol="0">
            <a:spAutoFit/>
          </a:bodyPr>
          <a:lstStyle/>
          <a:p>
            <a:pPr marL="380990" indent="-380990">
              <a:buFont typeface="Wingdings" panose="05000000000000000000" pitchFamily="2" charset="2"/>
              <a:buChar char="§"/>
            </a:pPr>
            <a:r>
              <a:rPr lang="en-US" b="1"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Bottom-up approach </a:t>
            </a:r>
            <a:r>
              <a:rPr lang="en-US" dirty="0">
                <a:latin typeface="Calibri" panose="020F0502020204030204" pitchFamily="34" charset="0"/>
                <a:ea typeface="Calibri" panose="020F0502020204030204" pitchFamily="34" charset="0"/>
                <a:cs typeface="Calibri" panose="020F0502020204030204" pitchFamily="34" charset="0"/>
              </a:rPr>
              <a:t>identifies </a:t>
            </a:r>
            <a:r>
              <a:rPr lang="en-GB" dirty="0">
                <a:latin typeface="Calibri" panose="020F0502020204030204" pitchFamily="34" charset="0"/>
                <a:ea typeface="Calibri" panose="020F0502020204030204" pitchFamily="34" charset="0"/>
                <a:cs typeface="Calibri" panose="020F0502020204030204" pitchFamily="34" charset="0"/>
              </a:rPr>
              <a:t>what can be produced with industrial partners, what must be insourced</a:t>
            </a:r>
            <a:endParaRPr lang="en-US" b="1" dirty="0">
              <a:latin typeface="Calibri" panose="020F0502020204030204" pitchFamily="34" charset="0"/>
              <a:ea typeface="Calibri" panose="020F0502020204030204" pitchFamily="34" charset="0"/>
              <a:cs typeface="Calibri" panose="020F0502020204030204" pitchFamily="34" charset="0"/>
            </a:endParaRPr>
          </a:p>
          <a:p>
            <a:pPr marL="380990" indent="-380990">
              <a:buFont typeface="Wingdings" panose="05000000000000000000" pitchFamily="2" charset="2"/>
              <a:buChar char="§"/>
            </a:pPr>
            <a:r>
              <a:rPr lang="en-US" b="1"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Breakdown</a:t>
            </a:r>
            <a:r>
              <a:rPr lang="en-US" dirty="0">
                <a:latin typeface="Calibri" panose="020F0502020204030204" pitchFamily="34" charset="0"/>
                <a:ea typeface="Calibri" panose="020F0502020204030204" pitchFamily="34" charset="0"/>
                <a:cs typeface="Calibri" panose="020F0502020204030204" pitchFamily="34" charset="0"/>
              </a:rPr>
              <a:t> of </a:t>
            </a:r>
            <a:r>
              <a:rPr lang="en-US" b="1"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Contracts</a:t>
            </a:r>
            <a:r>
              <a:rPr lang="en-US"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included in the </a:t>
            </a:r>
            <a:r>
              <a:rPr lang="en-US" b="1"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HL-LHC Procurement Plan</a:t>
            </a:r>
          </a:p>
        </p:txBody>
      </p:sp>
      <p:pic>
        <p:nvPicPr>
          <p:cNvPr id="7" name="Picture 6"/>
          <p:cNvPicPr>
            <a:picLocks noChangeAspect="1"/>
          </p:cNvPicPr>
          <p:nvPr/>
        </p:nvPicPr>
        <p:blipFill>
          <a:blip r:embed="rId3"/>
          <a:stretch>
            <a:fillRect/>
          </a:stretch>
        </p:blipFill>
        <p:spPr>
          <a:xfrm>
            <a:off x="99281" y="972269"/>
            <a:ext cx="12000000" cy="4110497"/>
          </a:xfrm>
          <a:prstGeom prst="rect">
            <a:avLst/>
          </a:prstGeom>
        </p:spPr>
      </p:pic>
      <p:sp>
        <p:nvSpPr>
          <p:cNvPr id="8" name="Footer Placeholder 7">
            <a:extLst>
              <a:ext uri="{FF2B5EF4-FFF2-40B4-BE49-F238E27FC236}">
                <a16:creationId xmlns:a16="http://schemas.microsoft.com/office/drawing/2014/main" id="{DFF822AE-80C2-EF58-FC4E-A7D6800066DD}"/>
              </a:ext>
            </a:extLst>
          </p:cNvPr>
          <p:cNvSpPr>
            <a:spLocks noGrp="1"/>
          </p:cNvSpPr>
          <p:nvPr>
            <p:ph type="ftr" sz="quarter" idx="11"/>
          </p:nvPr>
        </p:nvSpPr>
        <p:spPr/>
        <p:txBody>
          <a:bodyPr/>
          <a:lstStyle/>
          <a:p>
            <a:pPr defTabSz="457189"/>
            <a:r>
              <a:rPr lang="it-IT"/>
              <a:t>Lessons from HL-LHC for future projects - B. Di Girolamo</a:t>
            </a:r>
            <a:endParaRPr lang="en-GB"/>
          </a:p>
        </p:txBody>
      </p:sp>
      <p:sp>
        <p:nvSpPr>
          <p:cNvPr id="9" name="Slide Number Placeholder 8">
            <a:extLst>
              <a:ext uri="{FF2B5EF4-FFF2-40B4-BE49-F238E27FC236}">
                <a16:creationId xmlns:a16="http://schemas.microsoft.com/office/drawing/2014/main" id="{6B095EB1-6243-E78B-9F76-3355541D5F0B}"/>
              </a:ext>
            </a:extLst>
          </p:cNvPr>
          <p:cNvSpPr>
            <a:spLocks noGrp="1"/>
          </p:cNvSpPr>
          <p:nvPr>
            <p:ph type="sldNum" sz="quarter" idx="4"/>
          </p:nvPr>
        </p:nvSpPr>
        <p:spPr>
          <a:xfrm>
            <a:off x="11712624" y="6464853"/>
            <a:ext cx="365760" cy="365760"/>
          </a:xfrm>
          <a:prstGeom prst="ellipse">
            <a:avLst/>
          </a:prstGeom>
          <a:solidFill>
            <a:srgbClr val="1D1D1D">
              <a:alpha val="70000"/>
            </a:srgbClr>
          </a:solidFill>
        </p:spPr>
        <p:txBody>
          <a:bodyPr vert="horz" lIns="18288" tIns="45720" rIns="18288" bIns="45720" rtlCol="0" anchor="ctr">
            <a:noAutofit/>
          </a:bodyPr>
          <a:lstStyle>
            <a:defPPr>
              <a:defRPr lang="en-US"/>
            </a:defPPr>
            <a:lvl1pPr marL="0" algn="ctr" defTabSz="914400" rtl="0" eaLnBrk="1" latinLnBrk="0" hangingPunct="1">
              <a:defRPr sz="1400" kern="1200" spc="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189"/>
            <a:fld id="{BFDCA1C4-9514-7B4F-976F-D92F7E296653}" type="slidenum">
              <a:rPr lang="fr-FR" smtClean="0"/>
              <a:pPr defTabSz="457189"/>
              <a:t>78</a:t>
            </a:fld>
            <a:endParaRPr lang="fr-FR" dirty="0"/>
          </a:p>
        </p:txBody>
      </p:sp>
      <p:sp>
        <p:nvSpPr>
          <p:cNvPr id="10" name="Speech Bubble: Rectangle 9">
            <a:extLst>
              <a:ext uri="{FF2B5EF4-FFF2-40B4-BE49-F238E27FC236}">
                <a16:creationId xmlns:a16="http://schemas.microsoft.com/office/drawing/2014/main" id="{D0F06B07-FFE3-5DA5-860B-F66A43B28626}"/>
              </a:ext>
            </a:extLst>
          </p:cNvPr>
          <p:cNvSpPr/>
          <p:nvPr/>
        </p:nvSpPr>
        <p:spPr>
          <a:xfrm>
            <a:off x="3685625" y="595387"/>
            <a:ext cx="731210" cy="584775"/>
          </a:xfrm>
          <a:prstGeom prst="wedgeRectCallout">
            <a:avLst>
              <a:gd name="adj1" fmla="val 95596"/>
              <a:gd name="adj2" fmla="val 57773"/>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n-US" sz="1600" dirty="0">
                <a:solidFill>
                  <a:schemeClr val="tx2"/>
                </a:solidFill>
              </a:rPr>
              <a:t>How much</a:t>
            </a:r>
            <a:endParaRPr lang="en-GB" sz="1600" dirty="0">
              <a:solidFill>
                <a:schemeClr val="tx2"/>
              </a:solidFill>
            </a:endParaRPr>
          </a:p>
        </p:txBody>
      </p:sp>
      <p:sp>
        <p:nvSpPr>
          <p:cNvPr id="12" name="Speech Bubble: Rectangle 11">
            <a:extLst>
              <a:ext uri="{FF2B5EF4-FFF2-40B4-BE49-F238E27FC236}">
                <a16:creationId xmlns:a16="http://schemas.microsoft.com/office/drawing/2014/main" id="{A5A263F8-6892-9FC6-1382-0C1233D18C12}"/>
              </a:ext>
            </a:extLst>
          </p:cNvPr>
          <p:cNvSpPr/>
          <p:nvPr/>
        </p:nvSpPr>
        <p:spPr>
          <a:xfrm>
            <a:off x="1631504" y="474177"/>
            <a:ext cx="731210" cy="338554"/>
          </a:xfrm>
          <a:prstGeom prst="wedgeRectCallout">
            <a:avLst>
              <a:gd name="adj1" fmla="val 95596"/>
              <a:gd name="adj2" fmla="val 57773"/>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n-US" sz="1600" dirty="0">
                <a:solidFill>
                  <a:schemeClr val="tx2"/>
                </a:solidFill>
              </a:rPr>
              <a:t>what</a:t>
            </a:r>
            <a:endParaRPr lang="en-GB" sz="1600" dirty="0">
              <a:solidFill>
                <a:schemeClr val="tx2"/>
              </a:solidFill>
            </a:endParaRPr>
          </a:p>
        </p:txBody>
      </p:sp>
      <p:sp>
        <p:nvSpPr>
          <p:cNvPr id="16" name="Speech Bubble: Rectangle 15">
            <a:extLst>
              <a:ext uri="{FF2B5EF4-FFF2-40B4-BE49-F238E27FC236}">
                <a16:creationId xmlns:a16="http://schemas.microsoft.com/office/drawing/2014/main" id="{1CBA5249-A79B-A369-9E95-709E49662ED8}"/>
              </a:ext>
            </a:extLst>
          </p:cNvPr>
          <p:cNvSpPr/>
          <p:nvPr/>
        </p:nvSpPr>
        <p:spPr>
          <a:xfrm>
            <a:off x="8472264" y="404296"/>
            <a:ext cx="731210" cy="338554"/>
          </a:xfrm>
          <a:prstGeom prst="wedgeRectCallout">
            <a:avLst>
              <a:gd name="adj1" fmla="val 360076"/>
              <a:gd name="adj2" fmla="val 66078"/>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n-US" sz="1600" dirty="0">
                <a:solidFill>
                  <a:schemeClr val="tx2"/>
                </a:solidFill>
              </a:rPr>
              <a:t>when</a:t>
            </a:r>
            <a:endParaRPr lang="en-GB" sz="1600" dirty="0">
              <a:solidFill>
                <a:schemeClr val="tx2"/>
              </a:solidFill>
            </a:endParaRPr>
          </a:p>
        </p:txBody>
      </p:sp>
    </p:spTree>
    <p:extLst>
      <p:ext uri="{BB962C8B-B14F-4D97-AF65-F5344CB8AC3E}">
        <p14:creationId xmlns:p14="http://schemas.microsoft.com/office/powerpoint/2010/main" val="2605432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55FFF-075D-A2D8-5D0A-96E592606D57}"/>
              </a:ext>
            </a:extLst>
          </p:cNvPr>
          <p:cNvSpPr>
            <a:spLocks noGrp="1"/>
          </p:cNvSpPr>
          <p:nvPr>
            <p:ph type="title"/>
          </p:nvPr>
        </p:nvSpPr>
        <p:spPr/>
        <p:txBody>
          <a:bodyPr/>
          <a:lstStyle/>
          <a:p>
            <a:r>
              <a:rPr lang="en-US" dirty="0"/>
              <a:t>Qualitative risk analysis</a:t>
            </a:r>
            <a:endParaRPr lang="en-GB" dirty="0"/>
          </a:p>
        </p:txBody>
      </p:sp>
      <p:sp>
        <p:nvSpPr>
          <p:cNvPr id="3" name="Footer Placeholder 2">
            <a:extLst>
              <a:ext uri="{FF2B5EF4-FFF2-40B4-BE49-F238E27FC236}">
                <a16:creationId xmlns:a16="http://schemas.microsoft.com/office/drawing/2014/main" id="{7C40620C-813F-5BF9-420A-C4CC1273C472}"/>
              </a:ext>
            </a:extLst>
          </p:cNvPr>
          <p:cNvSpPr>
            <a:spLocks noGrp="1"/>
          </p:cNvSpPr>
          <p:nvPr>
            <p:ph type="ftr" sz="quarter" idx="11"/>
          </p:nvPr>
        </p:nvSpPr>
        <p:spPr/>
        <p:txBody>
          <a:bodyPr/>
          <a:lstStyle/>
          <a:p>
            <a:pPr defTabSz="457189"/>
            <a:r>
              <a:rPr lang="it-IT"/>
              <a:t>Lessons from HL-LHC for future projects - B. Di Girolamo</a:t>
            </a:r>
            <a:endParaRPr lang="en-GB"/>
          </a:p>
        </p:txBody>
      </p:sp>
      <p:sp>
        <p:nvSpPr>
          <p:cNvPr id="4" name="Slide Number Placeholder 3">
            <a:extLst>
              <a:ext uri="{FF2B5EF4-FFF2-40B4-BE49-F238E27FC236}">
                <a16:creationId xmlns:a16="http://schemas.microsoft.com/office/drawing/2014/main" id="{5C3C0364-71DD-786C-C625-03F3D0B06F88}"/>
              </a:ext>
            </a:extLst>
          </p:cNvPr>
          <p:cNvSpPr>
            <a:spLocks noGrp="1"/>
          </p:cNvSpPr>
          <p:nvPr>
            <p:ph type="sldNum" sz="quarter" idx="4"/>
          </p:nvPr>
        </p:nvSpPr>
        <p:spPr>
          <a:xfrm>
            <a:off x="11712624" y="6464853"/>
            <a:ext cx="365760" cy="365760"/>
          </a:xfrm>
          <a:prstGeom prst="ellipse">
            <a:avLst/>
          </a:prstGeom>
          <a:solidFill>
            <a:srgbClr val="1D1D1D">
              <a:alpha val="70000"/>
            </a:srgbClr>
          </a:solidFill>
        </p:spPr>
        <p:txBody>
          <a:bodyPr vert="horz" lIns="18288" tIns="45720" rIns="18288" bIns="45720" rtlCol="0" anchor="ctr">
            <a:noAutofit/>
          </a:bodyPr>
          <a:lstStyle>
            <a:defPPr>
              <a:defRPr lang="en-US"/>
            </a:defPPr>
            <a:lvl1pPr marL="0" algn="ctr" defTabSz="914400" rtl="0" eaLnBrk="1" latinLnBrk="0" hangingPunct="1">
              <a:defRPr sz="1400" kern="1200" spc="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189"/>
            <a:fld id="{BFDCA1C4-9514-7B4F-976F-D92F7E296653}" type="slidenum">
              <a:rPr lang="fr-FR" smtClean="0"/>
              <a:pPr defTabSz="457189"/>
              <a:t>79</a:t>
            </a:fld>
            <a:endParaRPr lang="fr-FR" dirty="0"/>
          </a:p>
        </p:txBody>
      </p:sp>
      <p:sp>
        <p:nvSpPr>
          <p:cNvPr id="8" name="TextBox 7">
            <a:extLst>
              <a:ext uri="{FF2B5EF4-FFF2-40B4-BE49-F238E27FC236}">
                <a16:creationId xmlns:a16="http://schemas.microsoft.com/office/drawing/2014/main" id="{F938DABF-4879-54CA-72D7-0FB2A692B659}"/>
              </a:ext>
            </a:extLst>
          </p:cNvPr>
          <p:cNvSpPr txBox="1"/>
          <p:nvPr/>
        </p:nvSpPr>
        <p:spPr>
          <a:xfrm>
            <a:off x="313840" y="1082326"/>
            <a:ext cx="7366336" cy="3447098"/>
          </a:xfrm>
          <a:prstGeom prst="rect">
            <a:avLst/>
          </a:prstGeom>
          <a:noFill/>
        </p:spPr>
        <p:txBody>
          <a:bodyPr wrap="square" rtlCol="0">
            <a:spAutoFit/>
          </a:bodyPr>
          <a:lstStyle/>
          <a:p>
            <a:pPr algn="l"/>
            <a:r>
              <a:rPr lang="en-US" sz="2000" b="1" dirty="0">
                <a:solidFill>
                  <a:schemeClr val="accent5">
                    <a:lumMod val="50000"/>
                  </a:schemeClr>
                </a:solidFill>
                <a:latin typeface="Cambria" panose="02040503050406030204" pitchFamily="18" charset="0"/>
                <a:ea typeface="Cambria" panose="02040503050406030204" pitchFamily="18" charset="0"/>
                <a:cs typeface="Calibri" panose="020F0502020204030204" pitchFamily="34" charset="0"/>
              </a:rPr>
              <a:t>HL has no contingency </a:t>
            </a:r>
            <a:r>
              <a:rPr lang="en-US" sz="2000" dirty="0">
                <a:solidFill>
                  <a:schemeClr val="accent5">
                    <a:lumMod val="50000"/>
                  </a:schemeClr>
                </a:solidFill>
                <a:latin typeface="Cambria" panose="02040503050406030204" pitchFamily="18" charset="0"/>
                <a:ea typeface="Cambria" panose="02040503050406030204" pitchFamily="18" charset="0"/>
                <a:cs typeface="Calibri" panose="020F0502020204030204" pitchFamily="34" charset="0"/>
              </a:rPr>
              <a:t>for risk in budget</a:t>
            </a:r>
            <a:endParaRPr lang="en-US" sz="2000" b="1" dirty="0">
              <a:solidFill>
                <a:schemeClr val="accent5">
                  <a:lumMod val="50000"/>
                </a:schemeClr>
              </a:solidFill>
              <a:latin typeface="Cambria" panose="02040503050406030204" pitchFamily="18" charset="0"/>
              <a:ea typeface="Cambria" panose="02040503050406030204" pitchFamily="18" charset="0"/>
              <a:cs typeface="Calibri" panose="020F0502020204030204" pitchFamily="34" charset="0"/>
            </a:endParaRPr>
          </a:p>
          <a:p>
            <a:pPr algn="l"/>
            <a:endParaRPr lang="en-US" dirty="0">
              <a:latin typeface="Calibri" panose="020F0502020204030204" pitchFamily="34" charset="0"/>
              <a:cs typeface="Calibri" panose="020F0502020204030204" pitchFamily="34" charset="0"/>
            </a:endParaRPr>
          </a:p>
          <a:p>
            <a:pPr algn="l"/>
            <a:r>
              <a:rPr lang="en-US" dirty="0">
                <a:latin typeface="Calibri" panose="020F0502020204030204" pitchFamily="34" charset="0"/>
                <a:cs typeface="Calibri" panose="020F0502020204030204" pitchFamily="34" charset="0"/>
              </a:rPr>
              <a:t>Risk </a:t>
            </a:r>
            <a:r>
              <a:rPr lang="en-US" b="1" u="sng" dirty="0">
                <a:latin typeface="Calibri" panose="020F0502020204030204" pitchFamily="34" charset="0"/>
                <a:cs typeface="Calibri" panose="020F0502020204030204" pitchFamily="34" charset="0"/>
              </a:rPr>
              <a:t>quantified</a:t>
            </a:r>
            <a:r>
              <a:rPr lang="en-US" dirty="0">
                <a:latin typeface="Calibri" panose="020F0502020204030204" pitchFamily="34" charset="0"/>
                <a:cs typeface="Calibri" panose="020F0502020204030204" pitchFamily="34" charset="0"/>
              </a:rPr>
              <a:t> only in relation to procurement: </a:t>
            </a:r>
            <a:r>
              <a:rPr lang="en-US" b="1" dirty="0">
                <a:solidFill>
                  <a:srgbClr val="0070C0"/>
                </a:solidFill>
                <a:latin typeface="Calibri" panose="020F0502020204030204" pitchFamily="34" charset="0"/>
                <a:cs typeface="Calibri" panose="020F0502020204030204" pitchFamily="34" charset="0"/>
              </a:rPr>
              <a:t>Cost risk only</a:t>
            </a:r>
          </a:p>
          <a:p>
            <a:pPr algn="l"/>
            <a:r>
              <a:rPr lang="en-US" dirty="0">
                <a:latin typeface="Calibri" panose="020F0502020204030204" pitchFamily="34" charset="0"/>
                <a:cs typeface="Calibri" panose="020F0502020204030204" pitchFamily="34" charset="0"/>
              </a:rPr>
              <a:t>Risk </a:t>
            </a:r>
            <a:r>
              <a:rPr lang="en-US" b="1" dirty="0">
                <a:latin typeface="Calibri" panose="020F0502020204030204" pitchFamily="34" charset="0"/>
                <a:cs typeface="Calibri" panose="020F0502020204030204" pitchFamily="34" charset="0"/>
              </a:rPr>
              <a:t>qualitatively </a:t>
            </a:r>
            <a:r>
              <a:rPr lang="en-US" b="1" dirty="0" err="1">
                <a:latin typeface="Calibri" panose="020F0502020204030204" pitchFamily="34" charset="0"/>
                <a:cs typeface="Calibri" panose="020F0502020204030204" pitchFamily="34" charset="0"/>
              </a:rPr>
              <a:t>analysed</a:t>
            </a:r>
            <a:r>
              <a:rPr lang="en-US" b="1"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for all other aspects : </a:t>
            </a:r>
            <a:r>
              <a:rPr lang="en-US" b="1" dirty="0">
                <a:solidFill>
                  <a:srgbClr val="0070C0"/>
                </a:solidFill>
                <a:latin typeface="Calibri" panose="020F0502020204030204" pitchFamily="34" charset="0"/>
                <a:cs typeface="Calibri" panose="020F0502020204030204" pitchFamily="34" charset="0"/>
              </a:rPr>
              <a:t>RISK Intelligence Map</a:t>
            </a:r>
          </a:p>
          <a:p>
            <a:pPr algn="l"/>
            <a:endParaRPr lang="en-US" dirty="0">
              <a:latin typeface="Calibri" panose="020F0502020204030204" pitchFamily="34" charset="0"/>
              <a:cs typeface="Calibri" panose="020F0502020204030204" pitchFamily="34" charset="0"/>
            </a:endParaRPr>
          </a:p>
          <a:p>
            <a:pPr algn="l"/>
            <a:r>
              <a:rPr lang="en-US" dirty="0">
                <a:latin typeface="Calibri" panose="020F0502020204030204" pitchFamily="34" charset="0"/>
                <a:cs typeface="Calibri" panose="020F0502020204030204" pitchFamily="34" charset="0"/>
              </a:rPr>
              <a:t>Risk analysis is used to</a:t>
            </a:r>
          </a:p>
          <a:p>
            <a:pPr marL="742950" lvl="1" indent="-285750">
              <a:buFont typeface="Arial" panose="020B0604020202020204" pitchFamily="34" charset="0"/>
              <a:buChar char="•"/>
            </a:pPr>
            <a:r>
              <a:rPr lang="en-US" dirty="0">
                <a:latin typeface="Calibri" panose="020F0502020204030204" pitchFamily="34" charset="0"/>
                <a:cs typeface="Calibri" panose="020F0502020204030204" pitchFamily="34" charset="0"/>
              </a:rPr>
              <a:t>Identify threats &amp; opportunities, decrease uncertainty</a:t>
            </a:r>
          </a:p>
          <a:p>
            <a:pPr marL="742950" lvl="1" indent="-285750">
              <a:buFont typeface="Arial" panose="020B0604020202020204" pitchFamily="34" charset="0"/>
              <a:buChar char="•"/>
            </a:pPr>
            <a:r>
              <a:rPr lang="en-US" dirty="0">
                <a:latin typeface="Calibri" panose="020F0502020204030204" pitchFamily="34" charset="0"/>
                <a:cs typeface="Calibri" panose="020F0502020204030204" pitchFamily="34" charset="0"/>
              </a:rPr>
              <a:t>Provide evidence-based information for decision taking</a:t>
            </a:r>
          </a:p>
          <a:p>
            <a:pPr marL="742950" lvl="1" indent="-285750">
              <a:buFont typeface="Arial" panose="020B0604020202020204" pitchFamily="34" charset="0"/>
              <a:buChar char="•"/>
            </a:pPr>
            <a:r>
              <a:rPr lang="en-US" dirty="0">
                <a:latin typeface="Calibri" panose="020F0502020204030204" pitchFamily="34" charset="0"/>
                <a:cs typeface="Calibri" panose="020F0502020204030204" pitchFamily="34" charset="0"/>
              </a:rPr>
              <a:t>Increase resilience by anticipating adverse events</a:t>
            </a:r>
          </a:p>
          <a:p>
            <a:pPr marL="742950" lvl="1" indent="-285750">
              <a:buFont typeface="Arial" panose="020B0604020202020204" pitchFamily="34" charset="0"/>
              <a:buChar char="•"/>
            </a:pPr>
            <a:r>
              <a:rPr lang="en-US" dirty="0">
                <a:latin typeface="Calibri" panose="020F0502020204030204" pitchFamily="34" charset="0"/>
                <a:cs typeface="Calibri" panose="020F0502020204030204" pitchFamily="34" charset="0"/>
              </a:rPr>
              <a:t>Prioritize risk treatment where impact and vulnerability are highest.</a:t>
            </a:r>
          </a:p>
          <a:p>
            <a:pPr marL="742950" lvl="1" indent="-285750">
              <a:buFont typeface="Arial" panose="020B0604020202020204" pitchFamily="34" charset="0"/>
              <a:buChar char="•"/>
            </a:pPr>
            <a:endParaRPr lang="en-GB" dirty="0">
              <a:latin typeface="Calibri" panose="020F0502020204030204" pitchFamily="34" charset="0"/>
              <a:cs typeface="Calibri" panose="020F0502020204030204" pitchFamily="34" charset="0"/>
            </a:endParaRPr>
          </a:p>
          <a:p>
            <a:pPr marL="0" lvl="1"/>
            <a:r>
              <a:rPr lang="en-US" dirty="0">
                <a:latin typeface="Calibri" panose="020F0502020204030204" pitchFamily="34" charset="0"/>
                <a:cs typeface="Calibri" panose="020F0502020204030204" pitchFamily="34" charset="0"/>
              </a:rPr>
              <a:t>Risk register, annually renewed, continuously updated via PSMs</a:t>
            </a:r>
            <a:endParaRPr lang="en-GB" dirty="0">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9A30DDDB-3AB1-3D7C-1161-69FD96FF5B60}"/>
              </a:ext>
            </a:extLst>
          </p:cNvPr>
          <p:cNvPicPr>
            <a:picLocks noChangeAspect="1"/>
          </p:cNvPicPr>
          <p:nvPr/>
        </p:nvPicPr>
        <p:blipFill>
          <a:blip r:embed="rId2"/>
          <a:stretch>
            <a:fillRect/>
          </a:stretch>
        </p:blipFill>
        <p:spPr>
          <a:xfrm>
            <a:off x="7495401" y="1196752"/>
            <a:ext cx="4576077" cy="3011024"/>
          </a:xfrm>
          <a:prstGeom prst="rect">
            <a:avLst/>
          </a:prstGeom>
          <a:ln>
            <a:noFill/>
          </a:ln>
        </p:spPr>
      </p:pic>
    </p:spTree>
    <p:extLst>
      <p:ext uri="{BB962C8B-B14F-4D97-AF65-F5344CB8AC3E}">
        <p14:creationId xmlns:p14="http://schemas.microsoft.com/office/powerpoint/2010/main" val="18357013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1DF7B67-41F6-7D1E-2C9B-9CB1A4E42DB9}"/>
              </a:ext>
            </a:extLst>
          </p:cNvPr>
          <p:cNvSpPr>
            <a:spLocks noGrp="1"/>
          </p:cNvSpPr>
          <p:nvPr>
            <p:ph type="sldNum" sz="quarter" idx="4"/>
          </p:nvPr>
        </p:nvSpPr>
        <p:spPr>
          <a:xfrm>
            <a:off x="11482115" y="6537960"/>
            <a:ext cx="662557" cy="320040"/>
          </a:xfrm>
          <a:prstGeom prst="rect">
            <a:avLst/>
          </a:prstGeom>
        </p:spPr>
        <p:txBody>
          <a:bodyPr vert="horz" lIns="91440" tIns="0" rIns="91440" bIns="0" rtlCol="0" anchor="ctr" anchorCtr="0"/>
          <a:lstStyle>
            <a:defPPr>
              <a:defRPr lang="en-US"/>
            </a:defPPr>
            <a:lvl1pPr marL="0" algn="r" defTabSz="914400" rtl="0" eaLnBrk="1" latinLnBrk="0" hangingPunct="1">
              <a:defRPr sz="1200" b="1" kern="1200" baseline="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FA004B2-1541-5046-B6F2-22AF56585712}" type="slidenum">
              <a:rPr lang="en-US" smtClean="0"/>
              <a:pPr/>
              <a:t>8</a:t>
            </a:fld>
            <a:endParaRPr lang="en-US" dirty="0"/>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DD7F52C-0D56-1066-062D-ED988787F38C}"/>
                  </a:ext>
                </a:extLst>
              </p:cNvPr>
              <p:cNvSpPr txBox="1"/>
              <p:nvPr/>
            </p:nvSpPr>
            <p:spPr>
              <a:xfrm>
                <a:off x="932399" y="2285681"/>
                <a:ext cx="7620000" cy="197419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5400" i="1" smtClean="0">
                          <a:latin typeface="Cambria Math" panose="02040503050406030204" pitchFamily="18" charset="0"/>
                          <a:ea typeface="Cambria Math" panose="02040503050406030204" pitchFamily="18" charset="0"/>
                        </a:rPr>
                        <m:t>ℒ</m:t>
                      </m:r>
                      <m:r>
                        <a:rPr lang="en-GB" sz="5400" i="1" smtClean="0">
                          <a:latin typeface="Cambria Math" panose="02040503050406030204" pitchFamily="18" charset="0"/>
                        </a:rPr>
                        <m:t>=</m:t>
                      </m:r>
                      <m:f>
                        <m:fPr>
                          <m:ctrlPr>
                            <a:rPr lang="en-GB" sz="5400" i="1" smtClean="0">
                              <a:latin typeface="Cambria Math" panose="02040503050406030204" pitchFamily="18" charset="0"/>
                            </a:rPr>
                          </m:ctrlPr>
                        </m:fPr>
                        <m:num>
                          <m:sSup>
                            <m:sSupPr>
                              <m:ctrlPr>
                                <a:rPr lang="en-GB" sz="5400" i="1" smtClean="0">
                                  <a:latin typeface="Cambria Math" panose="02040503050406030204" pitchFamily="18" charset="0"/>
                                </a:rPr>
                              </m:ctrlPr>
                            </m:sSupPr>
                            <m:e>
                              <m:r>
                                <a:rPr lang="en-US" sz="5400" b="0" i="1" smtClean="0">
                                  <a:latin typeface="Cambria Math" panose="02040503050406030204" pitchFamily="18" charset="0"/>
                                </a:rPr>
                                <m:t>𝑁</m:t>
                              </m:r>
                            </m:e>
                            <m:sup>
                              <m:r>
                                <a:rPr lang="en-US" sz="5400" b="0" i="1" smtClean="0">
                                  <a:latin typeface="Cambria Math" panose="02040503050406030204" pitchFamily="18" charset="0"/>
                                </a:rPr>
                                <m:t>2</m:t>
                              </m:r>
                            </m:sup>
                          </m:sSup>
                          <m:sSub>
                            <m:sSubPr>
                              <m:ctrlPr>
                                <a:rPr lang="en-US" sz="5400" i="1" smtClean="0">
                                  <a:latin typeface="Cambria Math" panose="02040503050406030204" pitchFamily="18" charset="0"/>
                                </a:rPr>
                              </m:ctrlPr>
                            </m:sSubPr>
                            <m:e>
                              <m:r>
                                <a:rPr lang="en-US" sz="5400" b="0" i="1" smtClean="0">
                                  <a:latin typeface="Cambria Math" panose="02040503050406030204" pitchFamily="18" charset="0"/>
                                </a:rPr>
                                <m:t>𝑓</m:t>
                              </m:r>
                            </m:e>
                            <m:sub>
                              <m:r>
                                <a:rPr lang="en-US" sz="5400" b="0" i="1" smtClean="0">
                                  <a:latin typeface="Cambria Math" panose="02040503050406030204" pitchFamily="18" charset="0"/>
                                </a:rPr>
                                <m:t>𝑟𝑒𝑣</m:t>
                              </m:r>
                            </m:sub>
                          </m:sSub>
                          <m:sSub>
                            <m:sSubPr>
                              <m:ctrlPr>
                                <a:rPr lang="en-US" sz="5400" i="1" smtClean="0">
                                  <a:latin typeface="Cambria Math" panose="02040503050406030204" pitchFamily="18" charset="0"/>
                                </a:rPr>
                              </m:ctrlPr>
                            </m:sSubPr>
                            <m:e>
                              <m:r>
                                <a:rPr lang="en-US" sz="5400" b="0" i="1" smtClean="0">
                                  <a:latin typeface="Cambria Math" panose="02040503050406030204" pitchFamily="18" charset="0"/>
                                </a:rPr>
                                <m:t>𝑘</m:t>
                              </m:r>
                            </m:e>
                            <m:sub>
                              <m:r>
                                <a:rPr lang="en-US" sz="5400" b="0" i="1" smtClean="0">
                                  <a:latin typeface="Cambria Math" panose="02040503050406030204" pitchFamily="18" charset="0"/>
                                </a:rPr>
                                <m:t>𝑐</m:t>
                              </m:r>
                            </m:sub>
                          </m:sSub>
                        </m:num>
                        <m:den>
                          <m:r>
                            <a:rPr lang="en-US" sz="5400" b="0" i="1" smtClean="0">
                              <a:latin typeface="Cambria Math" panose="02040503050406030204" pitchFamily="18" charset="0"/>
                            </a:rPr>
                            <m:t>4</m:t>
                          </m:r>
                          <m:r>
                            <a:rPr lang="en-US" sz="5400" b="0" i="1" smtClean="0">
                              <a:latin typeface="Cambria Math" panose="02040503050406030204" pitchFamily="18" charset="0"/>
                              <a:ea typeface="Cambria Math" panose="02040503050406030204" pitchFamily="18" charset="0"/>
                            </a:rPr>
                            <m:t>𝜋</m:t>
                          </m:r>
                          <m:sSup>
                            <m:sSupPr>
                              <m:ctrlPr>
                                <a:rPr lang="en-US" sz="5400" b="0" i="1" smtClean="0">
                                  <a:latin typeface="Cambria Math" panose="02040503050406030204" pitchFamily="18" charset="0"/>
                                  <a:ea typeface="Cambria Math" panose="02040503050406030204" pitchFamily="18" charset="0"/>
                                </a:rPr>
                              </m:ctrlPr>
                            </m:sSupPr>
                            <m:e>
                              <m:r>
                                <a:rPr lang="en-US" sz="5400" b="0" i="1" smtClean="0">
                                  <a:latin typeface="Cambria Math" panose="02040503050406030204" pitchFamily="18" charset="0"/>
                                  <a:ea typeface="Cambria Math" panose="02040503050406030204" pitchFamily="18" charset="0"/>
                                </a:rPr>
                                <m:t>𝛽</m:t>
                              </m:r>
                            </m:e>
                            <m:sup>
                              <m:r>
                                <a:rPr lang="en-US" sz="5400" b="0" i="1" smtClean="0">
                                  <a:latin typeface="Cambria Math" panose="02040503050406030204" pitchFamily="18" charset="0"/>
                                  <a:ea typeface="Cambria Math" panose="02040503050406030204" pitchFamily="18" charset="0"/>
                                </a:rPr>
                                <m:t>∗</m:t>
                              </m:r>
                            </m:sup>
                          </m:sSup>
                          <m:sSub>
                            <m:sSubPr>
                              <m:ctrlPr>
                                <a:rPr lang="en-US" sz="5400" b="0" i="1" smtClean="0">
                                  <a:latin typeface="Cambria Math" panose="02040503050406030204" pitchFamily="18" charset="0"/>
                                  <a:ea typeface="Cambria Math" panose="02040503050406030204" pitchFamily="18" charset="0"/>
                                </a:rPr>
                              </m:ctrlPr>
                            </m:sSubPr>
                            <m:e>
                              <m:r>
                                <a:rPr lang="en-US" sz="5400" i="1">
                                  <a:latin typeface="Cambria Math" panose="02040503050406030204" pitchFamily="18" charset="0"/>
                                  <a:ea typeface="Cambria Math" panose="02040503050406030204" pitchFamily="18" charset="0"/>
                                </a:rPr>
                                <m:t>𝜖</m:t>
                              </m:r>
                            </m:e>
                            <m:sub>
                              <m:r>
                                <a:rPr lang="en-US" sz="5400" b="0" i="1" smtClean="0">
                                  <a:latin typeface="Cambria Math" panose="02040503050406030204" pitchFamily="18" charset="0"/>
                                  <a:ea typeface="Cambria Math" panose="02040503050406030204" pitchFamily="18" charset="0"/>
                                </a:rPr>
                                <m:t>𝑥𝑦</m:t>
                              </m:r>
                            </m:sub>
                          </m:sSub>
                        </m:den>
                      </m:f>
                      <m:r>
                        <a:rPr lang="en-US" sz="5400" b="0" i="1" smtClean="0">
                          <a:latin typeface="Cambria Math" panose="02040503050406030204" pitchFamily="18" charset="0"/>
                        </a:rPr>
                        <m:t>𝐹</m:t>
                      </m:r>
                    </m:oMath>
                  </m:oMathPara>
                </a14:m>
                <a:endParaRPr lang="en-GB" sz="5400" dirty="0"/>
              </a:p>
            </p:txBody>
          </p:sp>
        </mc:Choice>
        <mc:Fallback xmlns="">
          <p:sp>
            <p:nvSpPr>
              <p:cNvPr id="3" name="TextBox 2">
                <a:extLst>
                  <a:ext uri="{FF2B5EF4-FFF2-40B4-BE49-F238E27FC236}">
                    <a16:creationId xmlns:a16="http://schemas.microsoft.com/office/drawing/2014/main" id="{8DD7F52C-0D56-1066-062D-ED988787F38C}"/>
                  </a:ext>
                </a:extLst>
              </p:cNvPr>
              <p:cNvSpPr txBox="1">
                <a:spLocks noRot="1" noChangeAspect="1" noMove="1" noResize="1" noEditPoints="1" noAdjustHandles="1" noChangeArrowheads="1" noChangeShapeType="1" noTextEdit="1"/>
              </p:cNvSpPr>
              <p:nvPr/>
            </p:nvSpPr>
            <p:spPr>
              <a:xfrm>
                <a:off x="932399" y="2285681"/>
                <a:ext cx="7620000" cy="1974195"/>
              </a:xfrm>
              <a:prstGeom prst="rect">
                <a:avLst/>
              </a:prstGeom>
              <a:blipFill>
                <a:blip r:embed="rId2"/>
                <a:stretch>
                  <a:fillRect b="-5769"/>
                </a:stretch>
              </a:blipFill>
            </p:spPr>
            <p:txBody>
              <a:bodyPr/>
              <a:lstStyle/>
              <a:p>
                <a:r>
                  <a:rPr lang="en-GB">
                    <a:noFill/>
                  </a:rPr>
                  <a:t> </a:t>
                </a:r>
              </a:p>
            </p:txBody>
          </p:sp>
        </mc:Fallback>
      </mc:AlternateContent>
      <p:sp>
        <p:nvSpPr>
          <p:cNvPr id="4" name="Rounded Rectangle 3">
            <a:extLst>
              <a:ext uri="{FF2B5EF4-FFF2-40B4-BE49-F238E27FC236}">
                <a16:creationId xmlns:a16="http://schemas.microsoft.com/office/drawing/2014/main" id="{907BA6DD-54C1-6CD5-CD58-E041FBA19BF3}"/>
              </a:ext>
            </a:extLst>
          </p:cNvPr>
          <p:cNvSpPr/>
          <p:nvPr/>
        </p:nvSpPr>
        <p:spPr>
          <a:xfrm>
            <a:off x="1204542" y="990600"/>
            <a:ext cx="3505200" cy="6858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Increase bunch population</a:t>
            </a:r>
          </a:p>
        </p:txBody>
      </p:sp>
      <p:sp>
        <p:nvSpPr>
          <p:cNvPr id="5" name="TextBox 4">
            <a:extLst>
              <a:ext uri="{FF2B5EF4-FFF2-40B4-BE49-F238E27FC236}">
                <a16:creationId xmlns:a16="http://schemas.microsoft.com/office/drawing/2014/main" id="{455AC032-955A-A74E-F3C8-551E7BE52774}"/>
              </a:ext>
            </a:extLst>
          </p:cNvPr>
          <p:cNvSpPr txBox="1"/>
          <p:nvPr/>
        </p:nvSpPr>
        <p:spPr>
          <a:xfrm>
            <a:off x="1732499" y="379314"/>
            <a:ext cx="2362200" cy="369332"/>
          </a:xfrm>
          <a:prstGeom prst="rect">
            <a:avLst/>
          </a:prstGeom>
          <a:noFill/>
        </p:spPr>
        <p:txBody>
          <a:bodyPr wrap="square" lIns="0" tIns="0" rIns="0" bIns="0" rtlCol="0">
            <a:spAutoFit/>
          </a:bodyPr>
          <a:lstStyle/>
          <a:p>
            <a:pPr algn="l"/>
            <a:r>
              <a:rPr lang="en-GB" sz="2400" dirty="0">
                <a:solidFill>
                  <a:srgbClr val="00B050"/>
                </a:solidFill>
              </a:rPr>
              <a:t>Higher Intensity</a:t>
            </a:r>
          </a:p>
        </p:txBody>
      </p:sp>
      <mc:AlternateContent xmlns:mc="http://schemas.openxmlformats.org/markup-compatibility/2006" xmlns:a14="http://schemas.microsoft.com/office/drawing/2010/main">
        <mc:Choice Requires="a14">
          <p:sp>
            <p:nvSpPr>
              <p:cNvPr id="6" name="Rounded Rectangle 5">
                <a:extLst>
                  <a:ext uri="{FF2B5EF4-FFF2-40B4-BE49-F238E27FC236}">
                    <a16:creationId xmlns:a16="http://schemas.microsoft.com/office/drawing/2014/main" id="{142C216F-3557-3C41-E2CF-75B074C2D638}"/>
                  </a:ext>
                </a:extLst>
              </p:cNvPr>
              <p:cNvSpPr/>
              <p:nvPr/>
            </p:nvSpPr>
            <p:spPr>
              <a:xfrm>
                <a:off x="1732499" y="4655178"/>
                <a:ext cx="2362200" cy="76200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Smaller </a:t>
                </a:r>
                <a14:m>
                  <m:oMath xmlns:m="http://schemas.openxmlformats.org/officeDocument/2006/math">
                    <m:sSup>
                      <m:sSupPr>
                        <m:ctrlPr>
                          <a:rPr lang="en-GB"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𝛽</m:t>
                        </m:r>
                      </m:e>
                      <m:sup>
                        <m:r>
                          <a:rPr lang="en-US" b="0" i="1" smtClean="0">
                            <a:latin typeface="Cambria Math" panose="02040503050406030204" pitchFamily="18" charset="0"/>
                            <a:ea typeface="Cambria Math" panose="02040503050406030204" pitchFamily="18" charset="0"/>
                          </a:rPr>
                          <m:t>∗</m:t>
                        </m:r>
                      </m:sup>
                    </m:sSup>
                  </m:oMath>
                </a14:m>
                <a:r>
                  <a:rPr lang="en-GB" dirty="0"/>
                  <a:t> </a:t>
                </a:r>
              </a:p>
            </p:txBody>
          </p:sp>
        </mc:Choice>
        <mc:Fallback xmlns="">
          <p:sp>
            <p:nvSpPr>
              <p:cNvPr id="6" name="Rounded Rectangle 5">
                <a:extLst>
                  <a:ext uri="{FF2B5EF4-FFF2-40B4-BE49-F238E27FC236}">
                    <a16:creationId xmlns:a16="http://schemas.microsoft.com/office/drawing/2014/main" id="{142C216F-3557-3C41-E2CF-75B074C2D638}"/>
                  </a:ext>
                </a:extLst>
              </p:cNvPr>
              <p:cNvSpPr>
                <a:spLocks noRot="1" noChangeAspect="1" noMove="1" noResize="1" noEditPoints="1" noAdjustHandles="1" noChangeArrowheads="1" noChangeShapeType="1" noTextEdit="1"/>
              </p:cNvSpPr>
              <p:nvPr/>
            </p:nvSpPr>
            <p:spPr>
              <a:xfrm>
                <a:off x="1732499" y="4655178"/>
                <a:ext cx="2362200" cy="762000"/>
              </a:xfrm>
              <a:prstGeom prst="roundRect">
                <a:avLst/>
              </a:prstGeom>
              <a:blipFill>
                <a:blip r:embed="rId3"/>
                <a:stretch>
                  <a:fillRect/>
                </a:stretch>
              </a:blipFill>
              <a:ln>
                <a:noFill/>
              </a:ln>
            </p:spPr>
            <p:txBody>
              <a:bodyPr/>
              <a:lstStyle/>
              <a:p>
                <a:r>
                  <a:rPr lang="en-GB">
                    <a:noFill/>
                  </a:rPr>
                  <a:t> </a:t>
                </a:r>
              </a:p>
            </p:txBody>
          </p:sp>
        </mc:Fallback>
      </mc:AlternateContent>
      <p:sp>
        <p:nvSpPr>
          <p:cNvPr id="7" name="Rounded Rectangle 6">
            <a:extLst>
              <a:ext uri="{FF2B5EF4-FFF2-40B4-BE49-F238E27FC236}">
                <a16:creationId xmlns:a16="http://schemas.microsoft.com/office/drawing/2014/main" id="{86B695E6-8BA2-A4E1-A539-A1DBB33A7BC7}"/>
              </a:ext>
            </a:extLst>
          </p:cNvPr>
          <p:cNvSpPr/>
          <p:nvPr/>
        </p:nvSpPr>
        <p:spPr>
          <a:xfrm>
            <a:off x="4924072" y="4682833"/>
            <a:ext cx="2362200" cy="76200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Reduced emittance</a:t>
            </a:r>
          </a:p>
        </p:txBody>
      </p:sp>
      <p:sp>
        <p:nvSpPr>
          <p:cNvPr id="8" name="TextBox 7">
            <a:extLst>
              <a:ext uri="{FF2B5EF4-FFF2-40B4-BE49-F238E27FC236}">
                <a16:creationId xmlns:a16="http://schemas.microsoft.com/office/drawing/2014/main" id="{23111D75-16DF-BC17-0A57-A754686F57BB}"/>
              </a:ext>
            </a:extLst>
          </p:cNvPr>
          <p:cNvSpPr txBox="1"/>
          <p:nvPr/>
        </p:nvSpPr>
        <p:spPr>
          <a:xfrm>
            <a:off x="3005989" y="5778233"/>
            <a:ext cx="3334802" cy="369332"/>
          </a:xfrm>
          <a:prstGeom prst="rect">
            <a:avLst/>
          </a:prstGeom>
          <a:noFill/>
        </p:spPr>
        <p:txBody>
          <a:bodyPr wrap="square" lIns="0" tIns="0" rIns="0" bIns="0" rtlCol="0">
            <a:spAutoFit/>
          </a:bodyPr>
          <a:lstStyle/>
          <a:p>
            <a:pPr algn="l"/>
            <a:r>
              <a:rPr lang="en-GB" sz="2400" dirty="0">
                <a:solidFill>
                  <a:srgbClr val="FF0000"/>
                </a:solidFill>
              </a:rPr>
              <a:t>Smaller beam size at IP </a:t>
            </a:r>
          </a:p>
        </p:txBody>
      </p:sp>
      <p:sp>
        <p:nvSpPr>
          <p:cNvPr id="9" name="Rounded Rectangle 8">
            <a:extLst>
              <a:ext uri="{FF2B5EF4-FFF2-40B4-BE49-F238E27FC236}">
                <a16:creationId xmlns:a16="http://schemas.microsoft.com/office/drawing/2014/main" id="{17D4F0CE-C374-A9A9-631B-8296DF77706E}"/>
              </a:ext>
            </a:extLst>
          </p:cNvPr>
          <p:cNvSpPr/>
          <p:nvPr/>
        </p:nvSpPr>
        <p:spPr>
          <a:xfrm>
            <a:off x="8229945" y="1509379"/>
            <a:ext cx="2913254" cy="3214702"/>
          </a:xfrm>
          <a:prstGeom prst="round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GB" b="1" dirty="0"/>
              <a:t>Crossing angle reduction factor</a:t>
            </a:r>
          </a:p>
          <a:p>
            <a:pPr algn="ctr"/>
            <a:endParaRPr lang="en-GB" b="1" dirty="0"/>
          </a:p>
          <a:p>
            <a:pPr algn="ctr"/>
            <a:endParaRPr lang="en-GB" b="1" dirty="0"/>
          </a:p>
          <a:p>
            <a:pPr algn="ctr"/>
            <a:endParaRPr lang="en-GB" b="1" dirty="0"/>
          </a:p>
          <a:p>
            <a:pPr algn="ctr"/>
            <a:endParaRPr lang="en-GB" b="1" dirty="0"/>
          </a:p>
          <a:p>
            <a:pPr algn="ctr"/>
            <a:endParaRPr lang="en-GB" b="1" dirty="0"/>
          </a:p>
          <a:p>
            <a:pPr algn="ctr"/>
            <a:r>
              <a:rPr lang="en-GB" b="1" dirty="0"/>
              <a:t>Shorter bunches, smaller crossing angle, </a:t>
            </a:r>
            <a:r>
              <a:rPr lang="en-GB" b="1" dirty="0">
                <a:solidFill>
                  <a:srgbClr val="FFFF00"/>
                </a:solidFill>
              </a:rPr>
              <a:t>crab cavities</a:t>
            </a:r>
            <a:br>
              <a:rPr lang="en-GB" dirty="0"/>
            </a:br>
            <a:endParaRPr lang="en-GB" dirty="0"/>
          </a:p>
        </p:txBody>
      </p:sp>
      <p:pic>
        <p:nvPicPr>
          <p:cNvPr id="11" name="Picture 10">
            <a:extLst>
              <a:ext uri="{FF2B5EF4-FFF2-40B4-BE49-F238E27FC236}">
                <a16:creationId xmlns:a16="http://schemas.microsoft.com/office/drawing/2014/main" id="{811E4A5A-4FEF-14C2-761F-9D6A11E0C4A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800115" y="2421277"/>
            <a:ext cx="1807857" cy="1077686"/>
          </a:xfrm>
          <a:prstGeom prst="rect">
            <a:avLst/>
          </a:prstGeom>
        </p:spPr>
      </p:pic>
      <p:cxnSp>
        <p:nvCxnSpPr>
          <p:cNvPr id="13" name="Straight Arrow Connector 12">
            <a:extLst>
              <a:ext uri="{FF2B5EF4-FFF2-40B4-BE49-F238E27FC236}">
                <a16:creationId xmlns:a16="http://schemas.microsoft.com/office/drawing/2014/main" id="{7D6C9F03-8879-541E-823D-D15121C41EE2}"/>
              </a:ext>
            </a:extLst>
          </p:cNvPr>
          <p:cNvCxnSpPr>
            <a:cxnSpLocks/>
            <a:stCxn id="9" idx="1"/>
          </p:cNvCxnSpPr>
          <p:nvPr/>
        </p:nvCxnSpPr>
        <p:spPr>
          <a:xfrm flipH="1">
            <a:off x="7028399" y="3116730"/>
            <a:ext cx="1201546" cy="8335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3245C5E-71F4-441C-BE73-A824A41D4F26}"/>
              </a:ext>
            </a:extLst>
          </p:cNvPr>
          <p:cNvSpPr txBox="1"/>
          <p:nvPr/>
        </p:nvSpPr>
        <p:spPr>
          <a:xfrm>
            <a:off x="8907792" y="1035038"/>
            <a:ext cx="1733302" cy="369332"/>
          </a:xfrm>
          <a:prstGeom prst="rect">
            <a:avLst/>
          </a:prstGeom>
          <a:noFill/>
        </p:spPr>
        <p:txBody>
          <a:bodyPr wrap="square" lIns="0" tIns="0" rIns="0" bIns="0" rtlCol="0">
            <a:spAutoFit/>
          </a:bodyPr>
          <a:lstStyle/>
          <a:p>
            <a:pPr algn="l"/>
            <a:r>
              <a:rPr lang="en-GB" sz="2400" dirty="0">
                <a:solidFill>
                  <a:schemeClr val="tx1">
                    <a:lumMod val="60000"/>
                    <a:lumOff val="40000"/>
                  </a:schemeClr>
                </a:solidFill>
              </a:rPr>
              <a:t>Increase F</a:t>
            </a:r>
          </a:p>
        </p:txBody>
      </p:sp>
      <p:cxnSp>
        <p:nvCxnSpPr>
          <p:cNvPr id="15" name="Straight Arrow Connector 14">
            <a:extLst>
              <a:ext uri="{FF2B5EF4-FFF2-40B4-BE49-F238E27FC236}">
                <a16:creationId xmlns:a16="http://schemas.microsoft.com/office/drawing/2014/main" id="{5C331884-1BD7-9A7C-47A6-E3BC435F7CE7}"/>
              </a:ext>
            </a:extLst>
          </p:cNvPr>
          <p:cNvCxnSpPr>
            <a:cxnSpLocks/>
          </p:cNvCxnSpPr>
          <p:nvPr/>
        </p:nvCxnSpPr>
        <p:spPr>
          <a:xfrm>
            <a:off x="3675599" y="1770720"/>
            <a:ext cx="304800" cy="584307"/>
          </a:xfrm>
          <a:prstGeom prst="straightConnector1">
            <a:avLst/>
          </a:prstGeom>
          <a:ln w="3492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9453D24-DB3F-BF25-FF14-990910B1EEC0}"/>
              </a:ext>
            </a:extLst>
          </p:cNvPr>
          <p:cNvCxnSpPr>
            <a:cxnSpLocks/>
          </p:cNvCxnSpPr>
          <p:nvPr/>
        </p:nvCxnSpPr>
        <p:spPr>
          <a:xfrm flipV="1">
            <a:off x="4063791" y="4102757"/>
            <a:ext cx="609599" cy="52260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280FC0CC-AEC8-1D09-D735-2C5B4889BCDA}"/>
              </a:ext>
            </a:extLst>
          </p:cNvPr>
          <p:cNvCxnSpPr/>
          <p:nvPr/>
        </p:nvCxnSpPr>
        <p:spPr>
          <a:xfrm flipV="1">
            <a:off x="5486400" y="3988704"/>
            <a:ext cx="0" cy="616897"/>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CAA492DC-0B3B-2992-0E48-523AE525237C}"/>
              </a:ext>
            </a:extLst>
          </p:cNvPr>
          <p:cNvGrpSpPr/>
          <p:nvPr/>
        </p:nvGrpSpPr>
        <p:grpSpPr>
          <a:xfrm>
            <a:off x="8836300" y="5140541"/>
            <a:ext cx="1623201" cy="729746"/>
            <a:chOff x="10081026" y="3941858"/>
            <a:chExt cx="1623201" cy="729746"/>
          </a:xfrm>
        </p:grpSpPr>
        <p:grpSp>
          <p:nvGrpSpPr>
            <p:cNvPr id="12" name="Group 11">
              <a:extLst>
                <a:ext uri="{FF2B5EF4-FFF2-40B4-BE49-F238E27FC236}">
                  <a16:creationId xmlns:a16="http://schemas.microsoft.com/office/drawing/2014/main" id="{D1274D5C-C85B-663D-89E2-70A3CDEC3899}"/>
                </a:ext>
              </a:extLst>
            </p:cNvPr>
            <p:cNvGrpSpPr/>
            <p:nvPr/>
          </p:nvGrpSpPr>
          <p:grpSpPr>
            <a:xfrm>
              <a:off x="10422551" y="4224497"/>
              <a:ext cx="1043350" cy="205249"/>
              <a:chOff x="7122270" y="3457373"/>
              <a:chExt cx="1043350" cy="205249"/>
            </a:xfrm>
          </p:grpSpPr>
          <p:sp>
            <p:nvSpPr>
              <p:cNvPr id="18" name="Oval 17">
                <a:extLst>
                  <a:ext uri="{FF2B5EF4-FFF2-40B4-BE49-F238E27FC236}">
                    <a16:creationId xmlns:a16="http://schemas.microsoft.com/office/drawing/2014/main" id="{A19CF4BF-E2F6-9799-1BC7-CE9836D9BB86}"/>
                  </a:ext>
                </a:extLst>
              </p:cNvPr>
              <p:cNvSpPr/>
              <p:nvPr/>
            </p:nvSpPr>
            <p:spPr bwMode="auto">
              <a:xfrm rot="-1800000">
                <a:off x="7122270" y="3457373"/>
                <a:ext cx="1017066" cy="185239"/>
              </a:xfrm>
              <a:prstGeom prst="ellipse">
                <a:avLst/>
              </a:prstGeom>
              <a:solidFill>
                <a:srgbClr val="2D39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a:latin typeface="Comic Sans MS" pitchFamily="66" charset="0"/>
                </a:endParaRPr>
              </a:p>
            </p:txBody>
          </p:sp>
          <p:sp>
            <p:nvSpPr>
              <p:cNvPr id="20" name="Oval 19">
                <a:extLst>
                  <a:ext uri="{FF2B5EF4-FFF2-40B4-BE49-F238E27FC236}">
                    <a16:creationId xmlns:a16="http://schemas.microsoft.com/office/drawing/2014/main" id="{6C5B4450-D168-92F0-9950-3879076CF644}"/>
                  </a:ext>
                </a:extLst>
              </p:cNvPr>
              <p:cNvSpPr/>
              <p:nvPr/>
            </p:nvSpPr>
            <p:spPr bwMode="auto">
              <a:xfrm rot="1800000">
                <a:off x="7148554" y="3477384"/>
                <a:ext cx="1017066" cy="185238"/>
              </a:xfrm>
              <a:prstGeom prst="ellipse">
                <a:avLst/>
              </a:prstGeom>
              <a:solidFill>
                <a:srgbClr val="FF0000">
                  <a:alpha val="8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a:latin typeface="Comic Sans MS" pitchFamily="66" charset="0"/>
                </a:endParaRPr>
              </a:p>
            </p:txBody>
          </p:sp>
        </p:grpSp>
        <p:cxnSp>
          <p:nvCxnSpPr>
            <p:cNvPr id="16" name="Straight Arrow Connector 15">
              <a:extLst>
                <a:ext uri="{FF2B5EF4-FFF2-40B4-BE49-F238E27FC236}">
                  <a16:creationId xmlns:a16="http://schemas.microsoft.com/office/drawing/2014/main" id="{67432863-3F35-C0DB-85C1-6C130D48C5FB}"/>
                </a:ext>
              </a:extLst>
            </p:cNvPr>
            <p:cNvCxnSpPr>
              <a:cxnSpLocks/>
            </p:cNvCxnSpPr>
            <p:nvPr/>
          </p:nvCxnSpPr>
          <p:spPr>
            <a:xfrm flipV="1">
              <a:off x="10309860" y="3941858"/>
              <a:ext cx="1269594" cy="729746"/>
            </a:xfrm>
            <a:prstGeom prst="straightConnector1">
              <a:avLst/>
            </a:prstGeom>
            <a:ln>
              <a:solidFill>
                <a:schemeClr val="tx1">
                  <a:lumMod val="95000"/>
                  <a:lumOff val="5000"/>
                </a:schemeClr>
              </a:solidFill>
              <a:prstDash val="lgDash"/>
              <a:tailEnd type="stealth" w="lg"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1A626CA4-A67C-138D-0B18-AF376B0036BB}"/>
                </a:ext>
              </a:extLst>
            </p:cNvPr>
            <p:cNvCxnSpPr/>
            <p:nvPr/>
          </p:nvCxnSpPr>
          <p:spPr>
            <a:xfrm rot="1800000">
              <a:off x="10081026" y="4293870"/>
              <a:ext cx="1623201" cy="0"/>
            </a:xfrm>
            <a:prstGeom prst="straightConnector1">
              <a:avLst/>
            </a:prstGeom>
            <a:ln>
              <a:solidFill>
                <a:schemeClr val="tx1">
                  <a:lumMod val="95000"/>
                  <a:lumOff val="5000"/>
                </a:schemeClr>
              </a:solidFill>
              <a:prstDash val="lgDash"/>
              <a:headEnd type="stealth" w="lg" len="lg"/>
              <a:tailEnd type="none" w="lg" len="lg"/>
            </a:ln>
          </p:spPr>
          <p:style>
            <a:lnRef idx="2">
              <a:schemeClr val="accent1"/>
            </a:lnRef>
            <a:fillRef idx="0">
              <a:schemeClr val="accent1"/>
            </a:fillRef>
            <a:effectRef idx="1">
              <a:schemeClr val="accent1"/>
            </a:effectRef>
            <a:fontRef idx="minor">
              <a:schemeClr val="tx1"/>
            </a:fontRef>
          </p:style>
        </p:cxnSp>
      </p:grpSp>
      <p:sp>
        <p:nvSpPr>
          <p:cNvPr id="21" name="Footer Placeholder 20">
            <a:extLst>
              <a:ext uri="{FF2B5EF4-FFF2-40B4-BE49-F238E27FC236}">
                <a16:creationId xmlns:a16="http://schemas.microsoft.com/office/drawing/2014/main" id="{30E2BCE6-8645-55F5-A561-C51BA3DD1EA5}"/>
              </a:ext>
            </a:extLst>
          </p:cNvPr>
          <p:cNvSpPr>
            <a:spLocks noGrp="1"/>
          </p:cNvSpPr>
          <p:nvPr>
            <p:ph type="ftr" sz="quarter" idx="11"/>
          </p:nvPr>
        </p:nvSpPr>
        <p:spPr/>
        <p:txBody>
          <a:bodyPr/>
          <a:lstStyle/>
          <a:p>
            <a:r>
              <a:rPr lang="en-GB" noProof="0"/>
              <a:t>Lessons from HL-LHC for future projects - B. Di Girolamo</a:t>
            </a:r>
          </a:p>
        </p:txBody>
      </p:sp>
    </p:spTree>
    <p:extLst>
      <p:ext uri="{BB962C8B-B14F-4D97-AF65-F5344CB8AC3E}">
        <p14:creationId xmlns:p14="http://schemas.microsoft.com/office/powerpoint/2010/main" val="2980449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fill="hold"/>
                                        <p:tgtEl>
                                          <p:spTgt spid="19"/>
                                        </p:tgtEl>
                                        <p:attrNameLst>
                                          <p:attrName>ppt_x</p:attrName>
                                        </p:attrNameLst>
                                      </p:cBhvr>
                                      <p:tavLst>
                                        <p:tav tm="0">
                                          <p:val>
                                            <p:strVal val="#ppt_x"/>
                                          </p:val>
                                        </p:tav>
                                        <p:tav tm="100000">
                                          <p:val>
                                            <p:strVal val="#ppt_x"/>
                                          </p:val>
                                        </p:tav>
                                      </p:tavLst>
                                    </p:anim>
                                    <p:anim calcmode="lin" valueType="num">
                                      <p:cBhvr additive="base">
                                        <p:cTn id="34" dur="500" fill="hold"/>
                                        <p:tgtEl>
                                          <p:spTgt spid="19"/>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ppt_x"/>
                                          </p:val>
                                        </p:tav>
                                        <p:tav tm="100000">
                                          <p:val>
                                            <p:strVal val="#ppt_x"/>
                                          </p:val>
                                        </p:tav>
                                      </p:tavLst>
                                    </p:anim>
                                    <p:anim calcmode="lin" valueType="num">
                                      <p:cBhvr additive="base">
                                        <p:cTn id="48" dur="500" fill="hold"/>
                                        <p:tgtEl>
                                          <p:spTgt spid="11"/>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fill="hold"/>
                                        <p:tgtEl>
                                          <p:spTgt spid="14"/>
                                        </p:tgtEl>
                                        <p:attrNameLst>
                                          <p:attrName>ppt_x</p:attrName>
                                        </p:attrNameLst>
                                      </p:cBhvr>
                                      <p:tavLst>
                                        <p:tav tm="0">
                                          <p:val>
                                            <p:strVal val="#ppt_x"/>
                                          </p:val>
                                        </p:tav>
                                        <p:tav tm="100000">
                                          <p:val>
                                            <p:strVal val="#ppt_x"/>
                                          </p:val>
                                        </p:tav>
                                      </p:tavLst>
                                    </p:anim>
                                    <p:anim calcmode="lin" valueType="num">
                                      <p:cBhvr additive="base">
                                        <p:cTn id="52" dur="500" fill="hold"/>
                                        <p:tgtEl>
                                          <p:spTgt spid="14"/>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10"/>
                                        </p:tgtEl>
                                        <p:attrNameLst>
                                          <p:attrName>style.visibility</p:attrName>
                                        </p:attrNameLst>
                                      </p:cBhvr>
                                      <p:to>
                                        <p:strVal val="visible"/>
                                      </p:to>
                                    </p:set>
                                    <p:anim calcmode="lin" valueType="num">
                                      <p:cBhvr additive="base">
                                        <p:cTn id="59" dur="500" fill="hold"/>
                                        <p:tgtEl>
                                          <p:spTgt spid="10"/>
                                        </p:tgtEl>
                                        <p:attrNameLst>
                                          <p:attrName>ppt_x</p:attrName>
                                        </p:attrNameLst>
                                      </p:cBhvr>
                                      <p:tavLst>
                                        <p:tav tm="0">
                                          <p:val>
                                            <p:strVal val="#ppt_x"/>
                                          </p:val>
                                        </p:tav>
                                        <p:tav tm="100000">
                                          <p:val>
                                            <p:strVal val="#ppt_x"/>
                                          </p:val>
                                        </p:tav>
                                      </p:tavLst>
                                    </p:anim>
                                    <p:anim calcmode="lin" valueType="num">
                                      <p:cBhvr additive="base">
                                        <p:cTn id="6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animBg="1"/>
      <p:bldP spid="8" grpId="0"/>
      <p:bldP spid="9" grpId="0" animBg="1"/>
      <p:bldP spid="14"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6F95D-6F92-4BCD-9B42-708FD93A1E17}"/>
              </a:ext>
            </a:extLst>
          </p:cNvPr>
          <p:cNvSpPr>
            <a:spLocks noGrp="1"/>
          </p:cNvSpPr>
          <p:nvPr>
            <p:ph type="title"/>
          </p:nvPr>
        </p:nvSpPr>
        <p:spPr>
          <a:xfrm>
            <a:off x="407368" y="260648"/>
            <a:ext cx="2816831" cy="1745432"/>
          </a:xfrm>
        </p:spPr>
        <p:txBody>
          <a:bodyPr>
            <a:normAutofit/>
          </a:bodyPr>
          <a:lstStyle/>
          <a:p>
            <a:pPr algn="l"/>
            <a:r>
              <a:rPr lang="en-US" dirty="0"/>
              <a:t>Work packages</a:t>
            </a:r>
            <a:endParaRPr lang="en-GB" sz="2000" dirty="0"/>
          </a:p>
        </p:txBody>
      </p:sp>
      <p:sp>
        <p:nvSpPr>
          <p:cNvPr id="6" name="Footer Placeholder 5">
            <a:extLst>
              <a:ext uri="{FF2B5EF4-FFF2-40B4-BE49-F238E27FC236}">
                <a16:creationId xmlns:a16="http://schemas.microsoft.com/office/drawing/2014/main" id="{E3A8D678-1B13-9D29-A9F8-CD92F1BD64D7}"/>
              </a:ext>
            </a:extLst>
          </p:cNvPr>
          <p:cNvSpPr>
            <a:spLocks noGrp="1"/>
          </p:cNvSpPr>
          <p:nvPr>
            <p:ph type="ftr" sz="quarter" idx="11"/>
          </p:nvPr>
        </p:nvSpPr>
        <p:spPr/>
        <p:txBody>
          <a:bodyPr/>
          <a:lstStyle/>
          <a:p>
            <a:pPr defTabSz="457189"/>
            <a:r>
              <a:rPr lang="it-IT"/>
              <a:t>Lessons from HL-LHC for future projects - B. Di Girolamo</a:t>
            </a:r>
            <a:endParaRPr lang="en-GB"/>
          </a:p>
        </p:txBody>
      </p:sp>
      <p:sp>
        <p:nvSpPr>
          <p:cNvPr id="7" name="Slide Number Placeholder 6">
            <a:extLst>
              <a:ext uri="{FF2B5EF4-FFF2-40B4-BE49-F238E27FC236}">
                <a16:creationId xmlns:a16="http://schemas.microsoft.com/office/drawing/2014/main" id="{D62512C1-7B11-6318-3B86-F057246A41B9}"/>
              </a:ext>
            </a:extLst>
          </p:cNvPr>
          <p:cNvSpPr>
            <a:spLocks noGrp="1"/>
          </p:cNvSpPr>
          <p:nvPr>
            <p:ph type="sldNum" sz="quarter" idx="4"/>
          </p:nvPr>
        </p:nvSpPr>
        <p:spPr>
          <a:xfrm>
            <a:off x="11712624" y="6464853"/>
            <a:ext cx="365760" cy="365760"/>
          </a:xfrm>
          <a:prstGeom prst="ellipse">
            <a:avLst/>
          </a:prstGeom>
          <a:solidFill>
            <a:srgbClr val="1D1D1D">
              <a:alpha val="70000"/>
            </a:srgbClr>
          </a:solidFill>
        </p:spPr>
        <p:txBody>
          <a:bodyPr vert="horz" lIns="18288" tIns="45720" rIns="18288" bIns="45720" rtlCol="0" anchor="ctr">
            <a:noAutofit/>
          </a:bodyPr>
          <a:lstStyle>
            <a:defPPr>
              <a:defRPr lang="en-US"/>
            </a:defPPr>
            <a:lvl1pPr marL="0" algn="ctr" defTabSz="914400" rtl="0" eaLnBrk="1" latinLnBrk="0" hangingPunct="1">
              <a:defRPr sz="1400" kern="1200" spc="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189"/>
            <a:fld id="{BFDCA1C4-9514-7B4F-976F-D92F7E296653}" type="slidenum">
              <a:rPr lang="fr-FR" smtClean="0"/>
              <a:pPr defTabSz="457189"/>
              <a:t>80</a:t>
            </a:fld>
            <a:endParaRPr lang="fr-FR" dirty="0"/>
          </a:p>
        </p:txBody>
      </p:sp>
      <p:pic>
        <p:nvPicPr>
          <p:cNvPr id="3" name="Picture 2">
            <a:extLst>
              <a:ext uri="{FF2B5EF4-FFF2-40B4-BE49-F238E27FC236}">
                <a16:creationId xmlns:a16="http://schemas.microsoft.com/office/drawing/2014/main" id="{F72199C4-5CB3-6102-C82A-2FFB31139A80}"/>
              </a:ext>
            </a:extLst>
          </p:cNvPr>
          <p:cNvPicPr>
            <a:picLocks noChangeAspect="1"/>
          </p:cNvPicPr>
          <p:nvPr/>
        </p:nvPicPr>
        <p:blipFill>
          <a:blip r:embed="rId3"/>
          <a:srcRect l="16611" t="5900" r="16610" b="4666"/>
          <a:stretch/>
        </p:blipFill>
        <p:spPr>
          <a:xfrm>
            <a:off x="3614047" y="188640"/>
            <a:ext cx="7632848" cy="6133296"/>
          </a:xfrm>
          <a:prstGeom prst="rect">
            <a:avLst/>
          </a:prstGeom>
        </p:spPr>
      </p:pic>
    </p:spTree>
    <p:extLst>
      <p:ext uri="{BB962C8B-B14F-4D97-AF65-F5344CB8AC3E}">
        <p14:creationId xmlns:p14="http://schemas.microsoft.com/office/powerpoint/2010/main" val="210278699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s faces on a blue and white background&#10;&#10;AI-generated content may be incorrect.">
            <a:extLst>
              <a:ext uri="{FF2B5EF4-FFF2-40B4-BE49-F238E27FC236}">
                <a16:creationId xmlns:a16="http://schemas.microsoft.com/office/drawing/2014/main" id="{354E261A-43AD-F5BD-0D3B-AE37443048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Footer Placeholder 10">
            <a:extLst>
              <a:ext uri="{FF2B5EF4-FFF2-40B4-BE49-F238E27FC236}">
                <a16:creationId xmlns:a16="http://schemas.microsoft.com/office/drawing/2014/main" id="{DBC56BA0-22BF-2230-4455-379A50D7330F}"/>
              </a:ext>
            </a:extLst>
          </p:cNvPr>
          <p:cNvSpPr>
            <a:spLocks noGrp="1"/>
          </p:cNvSpPr>
          <p:nvPr>
            <p:ph type="ftr" sz="quarter" idx="11"/>
          </p:nvPr>
        </p:nvSpPr>
        <p:spPr/>
        <p:txBody>
          <a:bodyPr/>
          <a:lstStyle/>
          <a:p>
            <a:pPr defTabSz="457189"/>
            <a:r>
              <a:rPr lang="it-IT"/>
              <a:t>Lessons from HL-LHC for future projects - B. Di Girolamo</a:t>
            </a:r>
            <a:endParaRPr lang="en-GB"/>
          </a:p>
        </p:txBody>
      </p:sp>
      <p:sp>
        <p:nvSpPr>
          <p:cNvPr id="14" name="Slide Number Placeholder 13">
            <a:extLst>
              <a:ext uri="{FF2B5EF4-FFF2-40B4-BE49-F238E27FC236}">
                <a16:creationId xmlns:a16="http://schemas.microsoft.com/office/drawing/2014/main" id="{A56DED1E-AE6E-81B1-A3C6-03086FFA51FE}"/>
              </a:ext>
            </a:extLst>
          </p:cNvPr>
          <p:cNvSpPr>
            <a:spLocks noGrp="1"/>
          </p:cNvSpPr>
          <p:nvPr>
            <p:ph type="sldNum" sz="quarter" idx="4"/>
          </p:nvPr>
        </p:nvSpPr>
        <p:spPr>
          <a:xfrm>
            <a:off x="11712624" y="6464853"/>
            <a:ext cx="365760" cy="365760"/>
          </a:xfrm>
          <a:prstGeom prst="ellipse">
            <a:avLst/>
          </a:prstGeom>
          <a:solidFill>
            <a:srgbClr val="1D1D1D">
              <a:alpha val="70000"/>
            </a:srgbClr>
          </a:solidFill>
        </p:spPr>
        <p:txBody>
          <a:bodyPr vert="horz" lIns="18288" tIns="45720" rIns="18288" bIns="45720" rtlCol="0" anchor="ctr">
            <a:noAutofit/>
          </a:bodyPr>
          <a:lstStyle>
            <a:defPPr>
              <a:defRPr lang="en-US"/>
            </a:defPPr>
            <a:lvl1pPr marL="0" algn="ctr" defTabSz="914400" rtl="0" eaLnBrk="1" latinLnBrk="0" hangingPunct="1">
              <a:defRPr sz="1400" kern="1200" spc="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189"/>
            <a:fld id="{BFDCA1C4-9514-7B4F-976F-D92F7E296653}" type="slidenum">
              <a:rPr lang="fr-FR" smtClean="0"/>
              <a:pPr defTabSz="457189"/>
              <a:t>81</a:t>
            </a:fld>
            <a:endParaRPr lang="fr-FR" dirty="0"/>
          </a:p>
        </p:txBody>
      </p:sp>
    </p:spTree>
    <p:extLst>
      <p:ext uri="{BB962C8B-B14F-4D97-AF65-F5344CB8AC3E}">
        <p14:creationId xmlns:p14="http://schemas.microsoft.com/office/powerpoint/2010/main" val="364807140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83A4A-BBD6-41D3-63EB-E735AF61EC18}"/>
              </a:ext>
            </a:extLst>
          </p:cNvPr>
          <p:cNvSpPr>
            <a:spLocks noGrp="1"/>
          </p:cNvSpPr>
          <p:nvPr>
            <p:ph type="title"/>
          </p:nvPr>
        </p:nvSpPr>
        <p:spPr>
          <a:xfrm>
            <a:off x="1631504" y="216024"/>
            <a:ext cx="8809848" cy="836712"/>
          </a:xfrm>
        </p:spPr>
        <p:txBody>
          <a:bodyPr>
            <a:normAutofit fontScale="90000"/>
          </a:bodyPr>
          <a:lstStyle/>
          <a:p>
            <a:r>
              <a:rPr lang="en-US" dirty="0"/>
              <a:t>Interleaved in-kind &amp; CERN deliverables</a:t>
            </a:r>
            <a:br>
              <a:rPr lang="en-US" dirty="0"/>
            </a:br>
            <a:r>
              <a:rPr lang="en-US" cap="none" dirty="0"/>
              <a:t>The example of the magnets</a:t>
            </a:r>
            <a:endParaRPr lang="en-GB" dirty="0"/>
          </a:p>
        </p:txBody>
      </p:sp>
      <p:sp>
        <p:nvSpPr>
          <p:cNvPr id="5" name="Slide Number Placeholder 4">
            <a:extLst>
              <a:ext uri="{FF2B5EF4-FFF2-40B4-BE49-F238E27FC236}">
                <a16:creationId xmlns:a16="http://schemas.microsoft.com/office/drawing/2014/main" id="{143B5E82-8070-3287-FADC-8772E61D0BB0}"/>
              </a:ext>
            </a:extLst>
          </p:cNvPr>
          <p:cNvSpPr>
            <a:spLocks noGrp="1"/>
          </p:cNvSpPr>
          <p:nvPr>
            <p:ph type="sldNum" sz="quarter" idx="12"/>
          </p:nvPr>
        </p:nvSpPr>
        <p:spPr>
          <a:xfrm>
            <a:off x="11582400" y="6356350"/>
            <a:ext cx="480000" cy="360000"/>
          </a:xfrm>
          <a:prstGeom prst="rect">
            <a:avLst/>
          </a:prstGeom>
        </p:spPr>
        <p:txBody>
          <a:bodyPr vert="horz" lIns="0" tIns="0" rIns="0" bIns="0" rtlCol="0" anchor="b"/>
          <a:lstStyle>
            <a:defPPr>
              <a:defRPr lang="fr-FR"/>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FDCA1C4-9514-7B4F-976F-D92F7E296653}" type="slidenum">
              <a:rPr lang="fr-FR" smtClean="0"/>
              <a:pPr/>
              <a:t>82</a:t>
            </a:fld>
            <a:endParaRPr lang="fr-FR"/>
          </a:p>
        </p:txBody>
      </p:sp>
      <p:pic>
        <p:nvPicPr>
          <p:cNvPr id="6" name="Picture 4">
            <a:extLst>
              <a:ext uri="{FF2B5EF4-FFF2-40B4-BE49-F238E27FC236}">
                <a16:creationId xmlns:a16="http://schemas.microsoft.com/office/drawing/2014/main" id="{121EDC1F-222C-6558-89DB-9E91B201B309}"/>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a:ext>
            </a:extLst>
          </a:blip>
          <a:srcRect/>
          <a:stretch>
            <a:fillRect/>
          </a:stretch>
        </p:blipFill>
        <p:spPr bwMode="auto">
          <a:xfrm>
            <a:off x="5837580" y="1041786"/>
            <a:ext cx="6228014" cy="4681134"/>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1BC206BA-F1DC-0C75-473F-45F1D86E41A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2002" y="3875241"/>
            <a:ext cx="5759530" cy="1760855"/>
          </a:xfrm>
          <a:prstGeom prst="rect">
            <a:avLst/>
          </a:prstGeom>
          <a:noFill/>
          <a:extLst>
            <a:ext uri="{909E8E84-426E-40dd-AFC4-6F175D3DCCD1}">
              <a14:hiddenFill xmlns=""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7AFC032C-60C1-B676-1BCD-135451BD9548}"/>
              </a:ext>
            </a:extLst>
          </p:cNvPr>
          <p:cNvSpPr txBox="1">
            <a:spLocks/>
          </p:cNvSpPr>
          <p:nvPr/>
        </p:nvSpPr>
        <p:spPr>
          <a:xfrm>
            <a:off x="188599" y="1271749"/>
            <a:ext cx="5472608" cy="2783160"/>
          </a:xfrm>
          <a:prstGeom prst="rect">
            <a:avLst/>
          </a:prstGeom>
        </p:spPr>
        <p:txBody>
          <a:bodyPr vert="horz" lIns="0" tIns="0" rIns="0" bIns="0" rtlCol="0">
            <a:normAutofit fontScale="85000" lnSpcReduction="10000"/>
          </a:bodyPr>
          <a:lstStyle>
            <a:lvl1pPr marL="342900" indent="-342900" algn="l" defTabSz="457200" rtl="0" eaLnBrk="1" latinLnBrk="0" hangingPunct="1">
              <a:spcBef>
                <a:spcPct val="20000"/>
              </a:spcBef>
              <a:buClr>
                <a:schemeClr val="accent6"/>
              </a:buClr>
              <a:buFont typeface="Wingdings" charset="2"/>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2000" dirty="0">
                <a:latin typeface="Calibri" panose="020F0502020204030204" pitchFamily="34" charset="0"/>
                <a:ea typeface="Calibri" panose="020F0502020204030204" pitchFamily="34" charset="0"/>
                <a:cs typeface="Calibri" panose="020F0502020204030204" pitchFamily="34" charset="0"/>
              </a:rPr>
              <a:t>Design, engineering, construction, test and installation the </a:t>
            </a:r>
            <a:r>
              <a:rPr lang="en-GB" sz="2000"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Insertion Region (IR) magnets </a:t>
            </a:r>
            <a:r>
              <a:rPr lang="en-GB" sz="2000" dirty="0">
                <a:latin typeface="Calibri" panose="020F0502020204030204" pitchFamily="34" charset="0"/>
                <a:ea typeface="Calibri" panose="020F0502020204030204" pitchFamily="34" charset="0"/>
                <a:cs typeface="Calibri" panose="020F0502020204030204" pitchFamily="34" charset="0"/>
              </a:rPr>
              <a:t>of IR1 and IR5 for the HL-LHC upgrade. </a:t>
            </a:r>
          </a:p>
          <a:p>
            <a:pPr lvl="1"/>
            <a:r>
              <a:rPr lang="en-US" sz="1700"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Q1/Q3 </a:t>
            </a:r>
            <a:r>
              <a:rPr lang="en-US" sz="1700" dirty="0" err="1">
                <a:latin typeface="Calibri" panose="020F0502020204030204" pitchFamily="34" charset="0"/>
                <a:ea typeface="Calibri" panose="020F0502020204030204" pitchFamily="34" charset="0"/>
                <a:cs typeface="Calibri" panose="020F0502020204030204" pitchFamily="34" charset="0"/>
              </a:rPr>
              <a:t>cryomagnets</a:t>
            </a:r>
            <a:r>
              <a:rPr lang="en-US" sz="1700" dirty="0">
                <a:latin typeface="Calibri" panose="020F0502020204030204" pitchFamily="34" charset="0"/>
                <a:ea typeface="Calibri" panose="020F0502020204030204" pitchFamily="34" charset="0"/>
                <a:cs typeface="Calibri" panose="020F0502020204030204" pitchFamily="34" charset="0"/>
              </a:rPr>
              <a:t>: from AUP (US)</a:t>
            </a:r>
          </a:p>
          <a:p>
            <a:pPr lvl="1"/>
            <a:r>
              <a:rPr lang="en-US" sz="1700"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Q2: </a:t>
            </a:r>
            <a:r>
              <a:rPr lang="en-US" sz="1700" dirty="0">
                <a:latin typeface="Calibri" panose="020F0502020204030204" pitchFamily="34" charset="0"/>
                <a:ea typeface="Calibri" panose="020F0502020204030204" pitchFamily="34" charset="0"/>
                <a:cs typeface="Calibri" panose="020F0502020204030204" pitchFamily="34" charset="0"/>
              </a:rPr>
              <a:t>from CERN</a:t>
            </a:r>
          </a:p>
          <a:p>
            <a:pPr lvl="1"/>
            <a:r>
              <a:rPr lang="en-US" sz="1700"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MCBXF </a:t>
            </a:r>
            <a:r>
              <a:rPr lang="en-US" sz="1700" dirty="0">
                <a:latin typeface="Calibri" panose="020F0502020204030204" pitchFamily="34" charset="0"/>
                <a:ea typeface="Calibri" panose="020F0502020204030204" pitchFamily="34" charset="0"/>
                <a:cs typeface="Calibri" panose="020F0502020204030204" pitchFamily="34" charset="0"/>
              </a:rPr>
              <a:t>nested corrector magnets: from CIEMAT (Spain)</a:t>
            </a:r>
          </a:p>
          <a:p>
            <a:pPr lvl="1"/>
            <a:r>
              <a:rPr lang="en-US" sz="1700"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HO corrector </a:t>
            </a:r>
            <a:r>
              <a:rPr lang="en-US" sz="1700" dirty="0">
                <a:latin typeface="Calibri" panose="020F0502020204030204" pitchFamily="34" charset="0"/>
                <a:ea typeface="Calibri" panose="020F0502020204030204" pitchFamily="34" charset="0"/>
                <a:cs typeface="Calibri" panose="020F0502020204030204" pitchFamily="34" charset="0"/>
              </a:rPr>
              <a:t>magnets: from INFN-LASA (Italy) [completed]</a:t>
            </a:r>
          </a:p>
          <a:p>
            <a:pPr lvl="1"/>
            <a:r>
              <a:rPr lang="en-US" sz="1700"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D1 </a:t>
            </a:r>
            <a:r>
              <a:rPr lang="en-US" sz="1700" dirty="0">
                <a:latin typeface="Calibri" panose="020F0502020204030204" pitchFamily="34" charset="0"/>
                <a:ea typeface="Calibri" panose="020F0502020204030204" pitchFamily="34" charset="0"/>
                <a:cs typeface="Calibri" panose="020F0502020204030204" pitchFamily="34" charset="0"/>
              </a:rPr>
              <a:t>cold masses: from KEK (Japan)</a:t>
            </a:r>
          </a:p>
          <a:p>
            <a:pPr lvl="1"/>
            <a:r>
              <a:rPr lang="en-US" sz="1700"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D2 </a:t>
            </a:r>
            <a:r>
              <a:rPr lang="en-US" sz="1700" dirty="0">
                <a:latin typeface="Calibri" panose="020F0502020204030204" pitchFamily="34" charset="0"/>
                <a:ea typeface="Calibri" panose="020F0502020204030204" pitchFamily="34" charset="0"/>
                <a:cs typeface="Calibri" panose="020F0502020204030204" pitchFamily="34" charset="0"/>
              </a:rPr>
              <a:t>magnets: from INFN-Ge (Italy)</a:t>
            </a:r>
          </a:p>
          <a:p>
            <a:pPr lvl="1"/>
            <a:r>
              <a:rPr lang="en-US" sz="1700"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D2</a:t>
            </a:r>
            <a:r>
              <a:rPr lang="en-US" sz="1700" dirty="0">
                <a:latin typeface="Calibri" panose="020F0502020204030204" pitchFamily="34" charset="0"/>
                <a:ea typeface="Calibri" panose="020F0502020204030204" pitchFamily="34" charset="0"/>
                <a:cs typeface="Calibri" panose="020F0502020204030204" pitchFamily="34" charset="0"/>
              </a:rPr>
              <a:t> corrector magnets: from IHEP (China)</a:t>
            </a:r>
          </a:p>
          <a:p>
            <a:pPr lvl="1"/>
            <a:r>
              <a:rPr lang="en-US" sz="1700"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DCM: </a:t>
            </a:r>
            <a:r>
              <a:rPr lang="en-US" sz="1700" dirty="0">
                <a:latin typeface="Calibri" panose="020F0502020204030204" pitchFamily="34" charset="0"/>
                <a:ea typeface="Calibri" panose="020F0502020204030204" pitchFamily="34" charset="0"/>
                <a:cs typeface="Calibri" panose="020F0502020204030204" pitchFamily="34" charset="0"/>
              </a:rPr>
              <a:t>from CERN</a:t>
            </a:r>
          </a:p>
          <a:p>
            <a:endParaRPr lang="en-GB" sz="2000" dirty="0">
              <a:latin typeface="Calibri" panose="020F0502020204030204" pitchFamily="34" charset="0"/>
              <a:ea typeface="Calibri" panose="020F0502020204030204" pitchFamily="34" charset="0"/>
              <a:cs typeface="Calibri" panose="020F0502020204030204" pitchFamily="34" charset="0"/>
            </a:endParaRPr>
          </a:p>
        </p:txBody>
      </p:sp>
      <p:cxnSp>
        <p:nvCxnSpPr>
          <p:cNvPr id="9" name="Straight Connector 8">
            <a:extLst>
              <a:ext uri="{FF2B5EF4-FFF2-40B4-BE49-F238E27FC236}">
                <a16:creationId xmlns:a16="http://schemas.microsoft.com/office/drawing/2014/main" id="{59B3032B-5E7C-D942-2D76-8EAFB6147EB0}"/>
              </a:ext>
            </a:extLst>
          </p:cNvPr>
          <p:cNvCxnSpPr/>
          <p:nvPr/>
        </p:nvCxnSpPr>
        <p:spPr>
          <a:xfrm>
            <a:off x="9912424" y="4581128"/>
            <a:ext cx="1872208" cy="1224136"/>
          </a:xfrm>
          <a:prstGeom prst="line">
            <a:avLst/>
          </a:prstGeom>
          <a:ln w="63500">
            <a:solidFill>
              <a:srgbClr val="FF0000"/>
            </a:solidFill>
          </a:ln>
        </p:spPr>
        <p:style>
          <a:lnRef idx="2">
            <a:schemeClr val="accent1"/>
          </a:lnRef>
          <a:fillRef idx="0">
            <a:schemeClr val="accent1"/>
          </a:fillRef>
          <a:effectRef idx="1">
            <a:schemeClr val="accent1"/>
          </a:effectRef>
          <a:fontRef idx="minor">
            <a:schemeClr val="tx1"/>
          </a:fontRef>
        </p:style>
      </p:cxnSp>
      <p:sp>
        <p:nvSpPr>
          <p:cNvPr id="4" name="Footer Placeholder 2">
            <a:extLst>
              <a:ext uri="{FF2B5EF4-FFF2-40B4-BE49-F238E27FC236}">
                <a16:creationId xmlns:a16="http://schemas.microsoft.com/office/drawing/2014/main" id="{9E0E671C-2EA2-C469-1168-584D6515ED94}"/>
              </a:ext>
            </a:extLst>
          </p:cNvPr>
          <p:cNvSpPr>
            <a:spLocks noGrp="1"/>
          </p:cNvSpPr>
          <p:nvPr>
            <p:ph type="ftr" sz="quarter" idx="11"/>
          </p:nvPr>
        </p:nvSpPr>
        <p:spPr>
          <a:xfrm>
            <a:off x="4749000" y="6453336"/>
            <a:ext cx="6627000" cy="360000"/>
          </a:xfrm>
        </p:spPr>
        <p:txBody>
          <a:bodyPr/>
          <a:lstStyle/>
          <a:p>
            <a:r>
              <a:rPr lang="it-IT" noProof="0"/>
              <a:t>Lessons from HL-LHC for future projects - B. Di Girolamo</a:t>
            </a:r>
            <a:endParaRPr lang="en-GB" noProof="0" dirty="0"/>
          </a:p>
        </p:txBody>
      </p:sp>
      <p:sp>
        <p:nvSpPr>
          <p:cNvPr id="3" name="TextBox 2">
            <a:extLst>
              <a:ext uri="{FF2B5EF4-FFF2-40B4-BE49-F238E27FC236}">
                <a16:creationId xmlns:a16="http://schemas.microsoft.com/office/drawing/2014/main" id="{95881131-D38C-B895-EC36-F9CC0AA5C740}"/>
              </a:ext>
            </a:extLst>
          </p:cNvPr>
          <p:cNvSpPr txBox="1"/>
          <p:nvPr/>
        </p:nvSpPr>
        <p:spPr>
          <a:xfrm>
            <a:off x="1773742" y="5805264"/>
            <a:ext cx="8435579" cy="369332"/>
          </a:xfrm>
          <a:prstGeom prst="rect">
            <a:avLst/>
          </a:prstGeom>
          <a:noFill/>
        </p:spPr>
        <p:txBody>
          <a:bodyPr wrap="none" rtlCol="0">
            <a:spAutoFit/>
          </a:bodyPr>
          <a:lstStyle/>
          <a:p>
            <a:r>
              <a:rPr lang="en-GB" dirty="0">
                <a:latin typeface="Calibri" panose="020F0502020204030204" pitchFamily="34" charset="0"/>
                <a:cs typeface="Calibri" panose="020F0502020204030204" pitchFamily="34" charset="0"/>
              </a:rPr>
              <a:t>No chain in-kind </a:t>
            </a:r>
            <a:r>
              <a:rPr lang="en-GB" dirty="0">
                <a:latin typeface="Calibri" panose="020F0502020204030204" pitchFamily="34" charset="0"/>
                <a:cs typeface="Calibri" panose="020F0502020204030204" pitchFamily="34" charset="0"/>
                <a:sym typeface="Wingdings" panose="05000000000000000000" pitchFamily="2" charset="2"/>
              </a:rPr>
              <a:t>in-kind CERN, but several deliverables integrated together at CERN</a:t>
            </a: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66189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artoon of a cartoon of a ship and a boat&#10;&#10;Description automatically generated with medium confidence">
            <a:extLst>
              <a:ext uri="{FF2B5EF4-FFF2-40B4-BE49-F238E27FC236}">
                <a16:creationId xmlns:a16="http://schemas.microsoft.com/office/drawing/2014/main" id="{24806836-6A8B-4D32-84E5-1EA3A3610FED}"/>
              </a:ext>
            </a:extLst>
          </p:cNvPr>
          <p:cNvPicPr>
            <a:picLocks noChangeAspect="1"/>
          </p:cNvPicPr>
          <p:nvPr/>
        </p:nvPicPr>
        <p:blipFill>
          <a:blip r:embed="rId2"/>
          <a:stretch>
            <a:fillRect/>
          </a:stretch>
        </p:blipFill>
        <p:spPr>
          <a:xfrm>
            <a:off x="1326667" y="175907"/>
            <a:ext cx="9522566" cy="6682094"/>
          </a:xfrm>
          <a:prstGeom prst="rect">
            <a:avLst/>
          </a:prstGeom>
        </p:spPr>
      </p:pic>
      <p:sp>
        <p:nvSpPr>
          <p:cNvPr id="7" name="Rectangle 6">
            <a:extLst>
              <a:ext uri="{FF2B5EF4-FFF2-40B4-BE49-F238E27FC236}">
                <a16:creationId xmlns:a16="http://schemas.microsoft.com/office/drawing/2014/main" id="{5798619B-94F7-563E-B92E-BF34389BA71B}"/>
              </a:ext>
            </a:extLst>
          </p:cNvPr>
          <p:cNvSpPr/>
          <p:nvPr/>
        </p:nvSpPr>
        <p:spPr>
          <a:xfrm>
            <a:off x="1326665" y="4880919"/>
            <a:ext cx="9522567" cy="19770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8" name="Rectangle 7">
            <a:extLst>
              <a:ext uri="{FF2B5EF4-FFF2-40B4-BE49-F238E27FC236}">
                <a16:creationId xmlns:a16="http://schemas.microsoft.com/office/drawing/2014/main" id="{0DD212C2-52C7-9EE6-B832-3AED1242F9A8}"/>
              </a:ext>
            </a:extLst>
          </p:cNvPr>
          <p:cNvSpPr/>
          <p:nvPr/>
        </p:nvSpPr>
        <p:spPr>
          <a:xfrm>
            <a:off x="1326664" y="3760573"/>
            <a:ext cx="9522567" cy="19770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9" name="Rectangle 8">
            <a:extLst>
              <a:ext uri="{FF2B5EF4-FFF2-40B4-BE49-F238E27FC236}">
                <a16:creationId xmlns:a16="http://schemas.microsoft.com/office/drawing/2014/main" id="{7BC88438-DC76-D59A-12E9-A17EE5C7F9EF}"/>
              </a:ext>
            </a:extLst>
          </p:cNvPr>
          <p:cNvSpPr/>
          <p:nvPr/>
        </p:nvSpPr>
        <p:spPr>
          <a:xfrm>
            <a:off x="1326662" y="2903837"/>
            <a:ext cx="9522567" cy="19770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11" name="TextBox 10">
            <a:extLst>
              <a:ext uri="{FF2B5EF4-FFF2-40B4-BE49-F238E27FC236}">
                <a16:creationId xmlns:a16="http://schemas.microsoft.com/office/drawing/2014/main" id="{CBBF9534-98B5-2C50-4A97-AA6CB290510D}"/>
              </a:ext>
            </a:extLst>
          </p:cNvPr>
          <p:cNvSpPr txBox="1"/>
          <p:nvPr/>
        </p:nvSpPr>
        <p:spPr>
          <a:xfrm>
            <a:off x="4250724" y="1549395"/>
            <a:ext cx="792205" cy="400110"/>
          </a:xfrm>
          <a:prstGeom prst="rect">
            <a:avLst/>
          </a:prstGeom>
          <a:noFill/>
        </p:spPr>
        <p:txBody>
          <a:bodyPr wrap="none" rtlCol="0">
            <a:spAutoFit/>
          </a:bodyPr>
          <a:lstStyle/>
          <a:p>
            <a:r>
              <a:rPr lang="en-FR" sz="2000" b="1" dirty="0">
                <a:solidFill>
                  <a:srgbClr val="FFFF00"/>
                </a:solidFill>
                <a:latin typeface="Calibri" panose="020F0502020204030204" pitchFamily="34" charset="0"/>
                <a:cs typeface="Calibri" panose="020F0502020204030204" pitchFamily="34" charset="0"/>
              </a:rPr>
              <a:t>Run 3</a:t>
            </a:r>
          </a:p>
        </p:txBody>
      </p:sp>
      <p:sp>
        <p:nvSpPr>
          <p:cNvPr id="10" name="Rectangle 9">
            <a:extLst>
              <a:ext uri="{FF2B5EF4-FFF2-40B4-BE49-F238E27FC236}">
                <a16:creationId xmlns:a16="http://schemas.microsoft.com/office/drawing/2014/main" id="{8F39F353-A2B0-4C18-5616-3659DC878AC9}"/>
              </a:ext>
            </a:extLst>
          </p:cNvPr>
          <p:cNvSpPr/>
          <p:nvPr/>
        </p:nvSpPr>
        <p:spPr>
          <a:xfrm>
            <a:off x="1342766" y="1618726"/>
            <a:ext cx="9522567" cy="19770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FR" dirty="0"/>
              <a:t>]</a:t>
            </a:r>
          </a:p>
        </p:txBody>
      </p:sp>
      <p:pic>
        <p:nvPicPr>
          <p:cNvPr id="6" name="Picture 5" descr="A diagram of mathematical equations&#10;&#10;Description automatically generated">
            <a:extLst>
              <a:ext uri="{FF2B5EF4-FFF2-40B4-BE49-F238E27FC236}">
                <a16:creationId xmlns:a16="http://schemas.microsoft.com/office/drawing/2014/main" id="{979C74D6-783F-70C1-5C99-291CF048D666}"/>
              </a:ext>
            </a:extLst>
          </p:cNvPr>
          <p:cNvPicPr>
            <a:picLocks noChangeAspect="1"/>
          </p:cNvPicPr>
          <p:nvPr/>
        </p:nvPicPr>
        <p:blipFill>
          <a:blip r:embed="rId3"/>
          <a:stretch>
            <a:fillRect/>
          </a:stretch>
        </p:blipFill>
        <p:spPr>
          <a:xfrm>
            <a:off x="7202494" y="2903836"/>
            <a:ext cx="4561137" cy="2043124"/>
          </a:xfrm>
          <a:prstGeom prst="rect">
            <a:avLst/>
          </a:prstGeom>
        </p:spPr>
      </p:pic>
      <p:pic>
        <p:nvPicPr>
          <p:cNvPr id="13" name="Picture 12" descr="A circular chart with symbols and text&#10;&#10;Description automatically generated">
            <a:extLst>
              <a:ext uri="{FF2B5EF4-FFF2-40B4-BE49-F238E27FC236}">
                <a16:creationId xmlns:a16="http://schemas.microsoft.com/office/drawing/2014/main" id="{5F492F4C-E919-A351-5DF4-C3F180194872}"/>
              </a:ext>
            </a:extLst>
          </p:cNvPr>
          <p:cNvPicPr>
            <a:picLocks noChangeAspect="1"/>
          </p:cNvPicPr>
          <p:nvPr/>
        </p:nvPicPr>
        <p:blipFill>
          <a:blip r:embed="rId4"/>
          <a:stretch>
            <a:fillRect/>
          </a:stretch>
        </p:blipFill>
        <p:spPr>
          <a:xfrm>
            <a:off x="272921" y="2421588"/>
            <a:ext cx="6173304" cy="3316065"/>
          </a:xfrm>
          <a:prstGeom prst="rect">
            <a:avLst/>
          </a:prstGeom>
        </p:spPr>
      </p:pic>
      <p:sp>
        <p:nvSpPr>
          <p:cNvPr id="2" name="Slide Number Placeholder 2">
            <a:extLst>
              <a:ext uri="{FF2B5EF4-FFF2-40B4-BE49-F238E27FC236}">
                <a16:creationId xmlns:a16="http://schemas.microsoft.com/office/drawing/2014/main" id="{C4C74595-7A33-BC32-E98A-0E2156F4A9EF}"/>
              </a:ext>
            </a:extLst>
          </p:cNvPr>
          <p:cNvSpPr>
            <a:spLocks noGrp="1"/>
          </p:cNvSpPr>
          <p:nvPr>
            <p:ph type="sldNum" sz="quarter" idx="4"/>
          </p:nvPr>
        </p:nvSpPr>
        <p:spPr>
          <a:xfrm>
            <a:off x="11482115" y="6537960"/>
            <a:ext cx="662557" cy="320040"/>
          </a:xfrm>
          <a:prstGeom prst="rect">
            <a:avLst/>
          </a:prstGeom>
        </p:spPr>
        <p:txBody>
          <a:bodyPr vert="horz" lIns="91440" tIns="0" rIns="91440" bIns="0" rtlCol="0" anchor="ctr" anchorCtr="0"/>
          <a:lstStyle>
            <a:defPPr>
              <a:defRPr lang="en-US"/>
            </a:defPPr>
            <a:lvl1pPr marL="0" algn="r" defTabSz="914400" rtl="0" eaLnBrk="1" latinLnBrk="0" hangingPunct="1">
              <a:defRPr sz="1200" b="1" kern="1200" baseline="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FA004B2-1541-5046-B6F2-22AF56585712}" type="slidenum">
              <a:rPr lang="en-US" smtClean="0"/>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srgbClr val="64BCD9"/>
              </a:solidFill>
              <a:effectLst/>
              <a:uLnTx/>
              <a:uFillTx/>
              <a:latin typeface="Arial"/>
              <a:ea typeface="+mn-ea"/>
              <a:cs typeface="+mn-cs"/>
            </a:endParaRPr>
          </a:p>
        </p:txBody>
      </p:sp>
      <p:sp>
        <p:nvSpPr>
          <p:cNvPr id="3" name="Footer Placeholder 2">
            <a:extLst>
              <a:ext uri="{FF2B5EF4-FFF2-40B4-BE49-F238E27FC236}">
                <a16:creationId xmlns:a16="http://schemas.microsoft.com/office/drawing/2014/main" id="{0D0D68AB-5975-9F14-8C57-DA2361A7C06F}"/>
              </a:ext>
            </a:extLst>
          </p:cNvPr>
          <p:cNvSpPr>
            <a:spLocks noGrp="1"/>
          </p:cNvSpPr>
          <p:nvPr>
            <p:ph type="ftr" sz="quarter" idx="11"/>
          </p:nvPr>
        </p:nvSpPr>
        <p:spPr/>
        <p:txBody>
          <a:bodyPr/>
          <a:lstStyle/>
          <a:p>
            <a:r>
              <a:rPr lang="en-GB" noProof="0"/>
              <a:t>Lessons from HL-LHC for future projects - B. Di Girolamo</a:t>
            </a:r>
          </a:p>
        </p:txBody>
      </p:sp>
    </p:spTree>
    <p:extLst>
      <p:ext uri="{BB962C8B-B14F-4D97-AF65-F5344CB8AC3E}">
        <p14:creationId xmlns:p14="http://schemas.microsoft.com/office/powerpoint/2010/main" val="2568120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grpId="0" nodeType="clickEffect">
                                  <p:stCondLst>
                                    <p:cond delay="0"/>
                                  </p:stCondLst>
                                  <p:childTnLst>
                                    <p:animEffect transition="out" filter="dissolve">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par>
                                <p:cTn id="16" presetID="9" presetClass="exit" presetSubtype="0" fill="hold" nodeType="withEffect">
                                  <p:stCondLst>
                                    <p:cond delay="0"/>
                                  </p:stCondLst>
                                  <p:childTnLst>
                                    <p:animEffect transition="out" filter="dissolv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par>
                                <p:cTn id="19" presetID="9" presetClass="exit" presetSubtype="0" fill="hold" nodeType="withEffect">
                                  <p:stCondLst>
                                    <p:cond delay="0"/>
                                  </p:stCondLst>
                                  <p:childTnLst>
                                    <p:animEffect transition="out" filter="dissolve">
                                      <p:cBhvr>
                                        <p:cTn id="20" dur="500"/>
                                        <p:tgtEl>
                                          <p:spTgt spid="13"/>
                                        </p:tgtEl>
                                      </p:cBhvr>
                                    </p:animEffect>
                                    <p:set>
                                      <p:cBhvr>
                                        <p:cTn id="21" dur="1" fill="hold">
                                          <p:stCondLst>
                                            <p:cond delay="499"/>
                                          </p:stCondLst>
                                        </p:cTn>
                                        <p:tgtEl>
                                          <p:spTgt spid="13"/>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9" presetClass="exit" presetSubtype="0" fill="hold" grpId="0" nodeType="clickEffect">
                                  <p:stCondLst>
                                    <p:cond delay="0"/>
                                  </p:stCondLst>
                                  <p:childTnLst>
                                    <p:animEffect transition="out" filter="dissolve">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9" presetClass="exit" presetSubtype="0" fill="hold" grpId="0" nodeType="clickEffect">
                                  <p:stCondLst>
                                    <p:cond delay="0"/>
                                  </p:stCondLst>
                                  <p:childTnLst>
                                    <p:animEffect transition="out" filter="dissolve">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9" presetClass="exit" presetSubtype="0" fill="hold" grpId="0" nodeType="clickEffect">
                                  <p:stCondLst>
                                    <p:cond delay="0"/>
                                  </p:stCondLst>
                                  <p:childTnLst>
                                    <p:animEffect transition="out" filter="dissolv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able&#10;&#10;Description automatically generated">
            <a:extLst>
              <a:ext uri="{FF2B5EF4-FFF2-40B4-BE49-F238E27FC236}">
                <a16:creationId xmlns:a16="http://schemas.microsoft.com/office/drawing/2014/main" id="{7E27B7F4-20AC-1675-E466-419BE6A0619A}"/>
              </a:ext>
            </a:extLst>
          </p:cNvPr>
          <p:cNvPicPr>
            <a:picLocks noChangeAspect="1"/>
          </p:cNvPicPr>
          <p:nvPr/>
        </p:nvPicPr>
        <p:blipFill>
          <a:blip r:embed="rId3"/>
          <a:stretch>
            <a:fillRect/>
          </a:stretch>
        </p:blipFill>
        <p:spPr>
          <a:xfrm>
            <a:off x="1511683" y="900000"/>
            <a:ext cx="9309597" cy="5280882"/>
          </a:xfrm>
          <a:prstGeom prst="rect">
            <a:avLst/>
          </a:prstGeom>
        </p:spPr>
      </p:pic>
      <p:sp>
        <p:nvSpPr>
          <p:cNvPr id="19" name="Rectangle 18">
            <a:extLst>
              <a:ext uri="{FF2B5EF4-FFF2-40B4-BE49-F238E27FC236}">
                <a16:creationId xmlns:a16="http://schemas.microsoft.com/office/drawing/2014/main" id="{13C8AE7C-2A79-2249-55A9-9F5E24336C20}"/>
              </a:ext>
            </a:extLst>
          </p:cNvPr>
          <p:cNvSpPr/>
          <p:nvPr/>
        </p:nvSpPr>
        <p:spPr>
          <a:xfrm>
            <a:off x="8731407" y="769434"/>
            <a:ext cx="2291279" cy="567597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8" name="Rectangle 7">
            <a:extLst>
              <a:ext uri="{FF2B5EF4-FFF2-40B4-BE49-F238E27FC236}">
                <a16:creationId xmlns:a16="http://schemas.microsoft.com/office/drawing/2014/main" id="{4F6303D7-B064-2D4E-9296-3A4E8202C6CB}"/>
              </a:ext>
            </a:extLst>
          </p:cNvPr>
          <p:cNvSpPr/>
          <p:nvPr/>
        </p:nvSpPr>
        <p:spPr>
          <a:xfrm>
            <a:off x="1524000" y="6180882"/>
            <a:ext cx="1244600" cy="6732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40169413-C2E7-00FB-89FD-163C06F8A9DC}"/>
              </a:ext>
            </a:extLst>
          </p:cNvPr>
          <p:cNvSpPr>
            <a:spLocks noGrp="1"/>
          </p:cNvSpPr>
          <p:nvPr>
            <p:ph type="title"/>
          </p:nvPr>
        </p:nvSpPr>
        <p:spPr/>
        <p:txBody>
          <a:bodyPr/>
          <a:lstStyle/>
          <a:p>
            <a:r>
              <a:rPr lang="en-FR" dirty="0"/>
              <a:t>HL-LHC Design P</a:t>
            </a:r>
            <a:r>
              <a:rPr lang="en-GB" dirty="0"/>
              <a:t>a</a:t>
            </a:r>
            <a:r>
              <a:rPr lang="en-FR" dirty="0"/>
              <a:t>rameters </a:t>
            </a:r>
          </a:p>
        </p:txBody>
      </p:sp>
      <p:sp>
        <p:nvSpPr>
          <p:cNvPr id="2" name="Rounded Rectangle 1">
            <a:extLst>
              <a:ext uri="{FF2B5EF4-FFF2-40B4-BE49-F238E27FC236}">
                <a16:creationId xmlns:a16="http://schemas.microsoft.com/office/drawing/2014/main" id="{56381D25-2425-DA70-ED47-FF99268451A5}"/>
              </a:ext>
            </a:extLst>
          </p:cNvPr>
          <p:cNvSpPr/>
          <p:nvPr/>
        </p:nvSpPr>
        <p:spPr>
          <a:xfrm>
            <a:off x="1511683" y="1416800"/>
            <a:ext cx="7296313" cy="303716"/>
          </a:xfrm>
          <a:prstGeom prst="roundRect">
            <a:avLst/>
          </a:prstGeom>
          <a:solidFill>
            <a:srgbClr val="92D050">
              <a:alpha val="34973"/>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7" name="TextBox 6">
            <a:extLst>
              <a:ext uri="{FF2B5EF4-FFF2-40B4-BE49-F238E27FC236}">
                <a16:creationId xmlns:a16="http://schemas.microsoft.com/office/drawing/2014/main" id="{4DFA21AD-6C05-0922-1EC3-10782BAA981E}"/>
              </a:ext>
            </a:extLst>
          </p:cNvPr>
          <p:cNvSpPr txBox="1"/>
          <p:nvPr/>
        </p:nvSpPr>
        <p:spPr>
          <a:xfrm>
            <a:off x="9101155" y="1380704"/>
            <a:ext cx="1826141" cy="338554"/>
          </a:xfrm>
          <a:prstGeom prst="rect">
            <a:avLst/>
          </a:prstGeom>
          <a:noFill/>
        </p:spPr>
        <p:txBody>
          <a:bodyPr wrap="none" rtlCol="0">
            <a:spAutoFit/>
          </a:bodyPr>
          <a:lstStyle/>
          <a:p>
            <a:r>
              <a:rPr lang="en-FR" sz="1600" dirty="0">
                <a:solidFill>
                  <a:srgbClr val="00B050"/>
                </a:solidFill>
                <a:latin typeface="Calibri" panose="020F0502020204030204" pitchFamily="34" charset="0"/>
                <a:cs typeface="Calibri" panose="020F0502020204030204" pitchFamily="34" charset="0"/>
              </a:rPr>
              <a:t>LHC Magnet system</a:t>
            </a:r>
          </a:p>
        </p:txBody>
      </p:sp>
      <p:sp>
        <p:nvSpPr>
          <p:cNvPr id="9" name="Rounded Rectangle 8">
            <a:extLst>
              <a:ext uri="{FF2B5EF4-FFF2-40B4-BE49-F238E27FC236}">
                <a16:creationId xmlns:a16="http://schemas.microsoft.com/office/drawing/2014/main" id="{A15C8BC2-640A-E6AD-FFB7-8B5972E8E239}"/>
              </a:ext>
            </a:extLst>
          </p:cNvPr>
          <p:cNvSpPr/>
          <p:nvPr/>
        </p:nvSpPr>
        <p:spPr>
          <a:xfrm>
            <a:off x="1511681" y="1686935"/>
            <a:ext cx="7296313" cy="303716"/>
          </a:xfrm>
          <a:prstGeom prst="roundRect">
            <a:avLst/>
          </a:prstGeom>
          <a:solidFill>
            <a:schemeClr val="tx2">
              <a:lumMod val="40000"/>
              <a:lumOff val="60000"/>
              <a:alpha val="34973"/>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10" name="Rounded Rectangle 9">
            <a:extLst>
              <a:ext uri="{FF2B5EF4-FFF2-40B4-BE49-F238E27FC236}">
                <a16:creationId xmlns:a16="http://schemas.microsoft.com/office/drawing/2014/main" id="{223BBC7A-29E6-2067-E460-74E8B14E9E6A}"/>
              </a:ext>
            </a:extLst>
          </p:cNvPr>
          <p:cNvSpPr/>
          <p:nvPr/>
        </p:nvSpPr>
        <p:spPr>
          <a:xfrm>
            <a:off x="1499649" y="5856030"/>
            <a:ext cx="7296313" cy="303716"/>
          </a:xfrm>
          <a:prstGeom prst="roundRect">
            <a:avLst/>
          </a:prstGeom>
          <a:solidFill>
            <a:schemeClr val="tx2">
              <a:lumMod val="40000"/>
              <a:lumOff val="60000"/>
              <a:alpha val="34973"/>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11" name="TextBox 10">
            <a:extLst>
              <a:ext uri="{FF2B5EF4-FFF2-40B4-BE49-F238E27FC236}">
                <a16:creationId xmlns:a16="http://schemas.microsoft.com/office/drawing/2014/main" id="{6A8D881F-C252-39C6-D6EF-360CEDF995B1}"/>
              </a:ext>
            </a:extLst>
          </p:cNvPr>
          <p:cNvSpPr txBox="1"/>
          <p:nvPr/>
        </p:nvSpPr>
        <p:spPr>
          <a:xfrm>
            <a:off x="9106082" y="1636770"/>
            <a:ext cx="1941172" cy="338554"/>
          </a:xfrm>
          <a:prstGeom prst="rect">
            <a:avLst/>
          </a:prstGeom>
          <a:noFill/>
        </p:spPr>
        <p:txBody>
          <a:bodyPr wrap="none" rtlCol="0">
            <a:spAutoFit/>
          </a:bodyPr>
          <a:lstStyle/>
          <a:p>
            <a:r>
              <a:rPr lang="en-FR" sz="1600" dirty="0">
                <a:solidFill>
                  <a:schemeClr val="tx2">
                    <a:lumMod val="60000"/>
                    <a:lumOff val="40000"/>
                  </a:schemeClr>
                </a:solidFill>
                <a:latin typeface="Calibri" panose="020F0502020204030204" pitchFamily="34" charset="0"/>
                <a:cs typeface="Calibri" panose="020F0502020204030204" pitchFamily="34" charset="0"/>
              </a:rPr>
              <a:t>LHC injector complex</a:t>
            </a:r>
          </a:p>
        </p:txBody>
      </p:sp>
      <p:sp>
        <p:nvSpPr>
          <p:cNvPr id="12" name="TextBox 11">
            <a:extLst>
              <a:ext uri="{FF2B5EF4-FFF2-40B4-BE49-F238E27FC236}">
                <a16:creationId xmlns:a16="http://schemas.microsoft.com/office/drawing/2014/main" id="{5B5144FD-950A-C7E1-D371-7A5F6B67BE2B}"/>
              </a:ext>
            </a:extLst>
          </p:cNvPr>
          <p:cNvSpPr txBox="1"/>
          <p:nvPr/>
        </p:nvSpPr>
        <p:spPr>
          <a:xfrm>
            <a:off x="9115831" y="5856030"/>
            <a:ext cx="1941172" cy="338554"/>
          </a:xfrm>
          <a:prstGeom prst="rect">
            <a:avLst/>
          </a:prstGeom>
          <a:noFill/>
        </p:spPr>
        <p:txBody>
          <a:bodyPr wrap="none" rtlCol="0">
            <a:spAutoFit/>
          </a:bodyPr>
          <a:lstStyle/>
          <a:p>
            <a:r>
              <a:rPr lang="en-FR" sz="1600" dirty="0">
                <a:solidFill>
                  <a:schemeClr val="tx2">
                    <a:lumMod val="60000"/>
                    <a:lumOff val="40000"/>
                  </a:schemeClr>
                </a:solidFill>
                <a:latin typeface="Calibri" panose="020F0502020204030204" pitchFamily="34" charset="0"/>
                <a:cs typeface="Calibri" panose="020F0502020204030204" pitchFamily="34" charset="0"/>
              </a:rPr>
              <a:t>LHC injector complex</a:t>
            </a:r>
          </a:p>
        </p:txBody>
      </p:sp>
      <p:sp>
        <p:nvSpPr>
          <p:cNvPr id="13" name="Rounded Rectangle 12">
            <a:extLst>
              <a:ext uri="{FF2B5EF4-FFF2-40B4-BE49-F238E27FC236}">
                <a16:creationId xmlns:a16="http://schemas.microsoft.com/office/drawing/2014/main" id="{1077A5BA-F071-A8D7-CCF5-22BF2202FEE4}"/>
              </a:ext>
            </a:extLst>
          </p:cNvPr>
          <p:cNvSpPr/>
          <p:nvPr/>
        </p:nvSpPr>
        <p:spPr>
          <a:xfrm>
            <a:off x="1499649" y="2990357"/>
            <a:ext cx="7296313" cy="303716"/>
          </a:xfrm>
          <a:prstGeom prst="roundRect">
            <a:avLst/>
          </a:prstGeom>
          <a:solidFill>
            <a:schemeClr val="accent6">
              <a:lumMod val="75000"/>
              <a:alpha val="34973"/>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14" name="TextBox 13">
            <a:extLst>
              <a:ext uri="{FF2B5EF4-FFF2-40B4-BE49-F238E27FC236}">
                <a16:creationId xmlns:a16="http://schemas.microsoft.com/office/drawing/2014/main" id="{E4F757FF-DF32-BF79-6DB3-CBEACD4EB2A8}"/>
              </a:ext>
            </a:extLst>
          </p:cNvPr>
          <p:cNvSpPr txBox="1"/>
          <p:nvPr/>
        </p:nvSpPr>
        <p:spPr>
          <a:xfrm>
            <a:off x="9101154" y="2965458"/>
            <a:ext cx="2104872" cy="338554"/>
          </a:xfrm>
          <a:prstGeom prst="rect">
            <a:avLst/>
          </a:prstGeom>
          <a:noFill/>
        </p:spPr>
        <p:txBody>
          <a:bodyPr wrap="none" rtlCol="0">
            <a:spAutoFit/>
          </a:bodyPr>
          <a:lstStyle/>
          <a:p>
            <a:r>
              <a:rPr lang="en-FR" sz="1600" dirty="0">
                <a:solidFill>
                  <a:schemeClr val="accent6">
                    <a:lumMod val="75000"/>
                  </a:schemeClr>
                </a:solidFill>
                <a:latin typeface="Calibri" panose="020F0502020204030204" pitchFamily="34" charset="0"/>
                <a:cs typeface="Calibri" panose="020F0502020204030204" pitchFamily="34" charset="0"/>
              </a:rPr>
              <a:t>HL-LHC triplet magnets</a:t>
            </a:r>
          </a:p>
        </p:txBody>
      </p:sp>
      <p:sp>
        <p:nvSpPr>
          <p:cNvPr id="15" name="Rounded Rectangle 14">
            <a:extLst>
              <a:ext uri="{FF2B5EF4-FFF2-40B4-BE49-F238E27FC236}">
                <a16:creationId xmlns:a16="http://schemas.microsoft.com/office/drawing/2014/main" id="{953515D2-5865-A24A-F3FC-2257B964CDC7}"/>
              </a:ext>
            </a:extLst>
          </p:cNvPr>
          <p:cNvSpPr/>
          <p:nvPr/>
        </p:nvSpPr>
        <p:spPr>
          <a:xfrm>
            <a:off x="1499648" y="4014073"/>
            <a:ext cx="7296313" cy="561398"/>
          </a:xfrm>
          <a:prstGeom prst="roundRect">
            <a:avLst/>
          </a:prstGeom>
          <a:solidFill>
            <a:schemeClr val="accent6">
              <a:lumMod val="75000"/>
              <a:alpha val="34973"/>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16" name="TextBox 15">
            <a:extLst>
              <a:ext uri="{FF2B5EF4-FFF2-40B4-BE49-F238E27FC236}">
                <a16:creationId xmlns:a16="http://schemas.microsoft.com/office/drawing/2014/main" id="{00516229-C929-6130-DEC0-DDA462D7B2A9}"/>
              </a:ext>
            </a:extLst>
          </p:cNvPr>
          <p:cNvSpPr txBox="1"/>
          <p:nvPr/>
        </p:nvSpPr>
        <p:spPr>
          <a:xfrm>
            <a:off x="9086599" y="4211658"/>
            <a:ext cx="1855251" cy="338554"/>
          </a:xfrm>
          <a:prstGeom prst="rect">
            <a:avLst/>
          </a:prstGeom>
          <a:noFill/>
        </p:spPr>
        <p:txBody>
          <a:bodyPr wrap="none" rtlCol="0">
            <a:spAutoFit/>
          </a:bodyPr>
          <a:lstStyle/>
          <a:p>
            <a:r>
              <a:rPr lang="en-FR" sz="1600" dirty="0">
                <a:solidFill>
                  <a:schemeClr val="accent6">
                    <a:lumMod val="75000"/>
                  </a:schemeClr>
                </a:solidFill>
                <a:latin typeface="Calibri" panose="020F0502020204030204" pitchFamily="34" charset="0"/>
                <a:cs typeface="Calibri" panose="020F0502020204030204" pitchFamily="34" charset="0"/>
              </a:rPr>
              <a:t>HL-LHC crab cavities</a:t>
            </a:r>
          </a:p>
        </p:txBody>
      </p:sp>
      <p:sp>
        <p:nvSpPr>
          <p:cNvPr id="17" name="Rounded Rectangle 16">
            <a:extLst>
              <a:ext uri="{FF2B5EF4-FFF2-40B4-BE49-F238E27FC236}">
                <a16:creationId xmlns:a16="http://schemas.microsoft.com/office/drawing/2014/main" id="{D050A92D-34B2-19E1-BE6F-727D293BCCE5}"/>
              </a:ext>
            </a:extLst>
          </p:cNvPr>
          <p:cNvSpPr/>
          <p:nvPr/>
        </p:nvSpPr>
        <p:spPr>
          <a:xfrm>
            <a:off x="1499649" y="5040065"/>
            <a:ext cx="7296313" cy="561398"/>
          </a:xfrm>
          <a:prstGeom prst="roundRect">
            <a:avLst/>
          </a:prstGeom>
          <a:solidFill>
            <a:srgbClr val="7030A0">
              <a:alpha val="34973"/>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18" name="TextBox 17">
            <a:extLst>
              <a:ext uri="{FF2B5EF4-FFF2-40B4-BE49-F238E27FC236}">
                <a16:creationId xmlns:a16="http://schemas.microsoft.com/office/drawing/2014/main" id="{03978991-01B3-E962-FE79-05604504E4DD}"/>
              </a:ext>
            </a:extLst>
          </p:cNvPr>
          <p:cNvSpPr txBox="1"/>
          <p:nvPr/>
        </p:nvSpPr>
        <p:spPr>
          <a:xfrm>
            <a:off x="9103799" y="5030338"/>
            <a:ext cx="1954638" cy="584775"/>
          </a:xfrm>
          <a:prstGeom prst="rect">
            <a:avLst/>
          </a:prstGeom>
          <a:noFill/>
        </p:spPr>
        <p:txBody>
          <a:bodyPr wrap="none" rtlCol="0">
            <a:spAutoFit/>
          </a:bodyPr>
          <a:lstStyle/>
          <a:p>
            <a:r>
              <a:rPr lang="en-FR" sz="1600" dirty="0">
                <a:solidFill>
                  <a:srgbClr val="7030A0"/>
                </a:solidFill>
                <a:latin typeface="Calibri" panose="020F0502020204030204" pitchFamily="34" charset="0"/>
                <a:cs typeface="Calibri" panose="020F0502020204030204" pitchFamily="34" charset="0"/>
              </a:rPr>
              <a:t>Machine operation &amp;</a:t>
            </a:r>
          </a:p>
          <a:p>
            <a:r>
              <a:rPr lang="en-FR" sz="1600" dirty="0">
                <a:solidFill>
                  <a:srgbClr val="7030A0"/>
                </a:solidFill>
                <a:latin typeface="Calibri" panose="020F0502020204030204" pitchFamily="34" charset="0"/>
                <a:cs typeface="Calibri" panose="020F0502020204030204" pitchFamily="34" charset="0"/>
              </a:rPr>
              <a:t>availability</a:t>
            </a:r>
          </a:p>
        </p:txBody>
      </p:sp>
      <p:sp>
        <p:nvSpPr>
          <p:cNvPr id="5" name="Slide Number Placeholder 2">
            <a:extLst>
              <a:ext uri="{FF2B5EF4-FFF2-40B4-BE49-F238E27FC236}">
                <a16:creationId xmlns:a16="http://schemas.microsoft.com/office/drawing/2014/main" id="{011C72F2-DDCD-D9BA-E39C-BC9A173B3447}"/>
              </a:ext>
            </a:extLst>
          </p:cNvPr>
          <p:cNvSpPr>
            <a:spLocks noGrp="1"/>
          </p:cNvSpPr>
          <p:nvPr>
            <p:ph type="sldNum" sz="quarter" idx="4"/>
          </p:nvPr>
        </p:nvSpPr>
        <p:spPr>
          <a:xfrm>
            <a:off x="11482115" y="6537960"/>
            <a:ext cx="662557" cy="320040"/>
          </a:xfrm>
          <a:prstGeom prst="rect">
            <a:avLst/>
          </a:prstGeom>
        </p:spPr>
        <p:txBody>
          <a:bodyPr vert="horz" lIns="91440" tIns="0" rIns="91440" bIns="0" rtlCol="0" anchor="ctr" anchorCtr="0"/>
          <a:lstStyle>
            <a:defPPr>
              <a:defRPr lang="en-US"/>
            </a:defPPr>
            <a:lvl1pPr marL="0" algn="r" defTabSz="914400" rtl="0" eaLnBrk="1" latinLnBrk="0" hangingPunct="1">
              <a:defRPr sz="1200" b="1" kern="1200" baseline="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FA004B2-1541-5046-B6F2-22AF56585712}" type="slidenum">
              <a:rPr lang="en-US" smtClean="0"/>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srgbClr val="64BCD9"/>
              </a:solidFill>
              <a:effectLst/>
              <a:uLnTx/>
              <a:uFillTx/>
              <a:latin typeface="Arial"/>
              <a:ea typeface="+mn-ea"/>
              <a:cs typeface="+mn-cs"/>
            </a:endParaRPr>
          </a:p>
        </p:txBody>
      </p:sp>
      <p:sp>
        <p:nvSpPr>
          <p:cNvPr id="4" name="Footer Placeholder 3">
            <a:extLst>
              <a:ext uri="{FF2B5EF4-FFF2-40B4-BE49-F238E27FC236}">
                <a16:creationId xmlns:a16="http://schemas.microsoft.com/office/drawing/2014/main" id="{7990A5C7-5083-082F-B0D6-B39991988A9A}"/>
              </a:ext>
            </a:extLst>
          </p:cNvPr>
          <p:cNvSpPr>
            <a:spLocks noGrp="1"/>
          </p:cNvSpPr>
          <p:nvPr>
            <p:ph type="ftr" sz="quarter" idx="11"/>
          </p:nvPr>
        </p:nvSpPr>
        <p:spPr/>
        <p:txBody>
          <a:bodyPr/>
          <a:lstStyle/>
          <a:p>
            <a:r>
              <a:rPr lang="en-GB" noProof="0"/>
              <a:t>Lessons from HL-LHC for future projects - B. Di Girolamo</a:t>
            </a:r>
          </a:p>
        </p:txBody>
      </p:sp>
    </p:spTree>
    <p:extLst>
      <p:ext uri="{BB962C8B-B14F-4D97-AF65-F5344CB8AC3E}">
        <p14:creationId xmlns:p14="http://schemas.microsoft.com/office/powerpoint/2010/main" val="1646128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dissolve">
                                      <p:cBhvr>
                                        <p:cTn id="21" dur="500"/>
                                        <p:tgtEl>
                                          <p:spTgt spid="12"/>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dissolv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dissolve">
                                      <p:cBhvr>
                                        <p:cTn id="29" dur="500"/>
                                        <p:tgtEl>
                                          <p:spTgt spid="16"/>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dissolve">
                                      <p:cBhvr>
                                        <p:cTn id="32" dur="500"/>
                                        <p:tgtEl>
                                          <p:spTgt spid="15"/>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dissolve">
                                      <p:cBhvr>
                                        <p:cTn id="35" dur="500"/>
                                        <p:tgtEl>
                                          <p:spTgt spid="13"/>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dissolv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dissolve">
                                      <p:cBhvr>
                                        <p:cTn id="43" dur="500"/>
                                        <p:tgtEl>
                                          <p:spTgt spid="17"/>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dissolve">
                                      <p:cBhvr>
                                        <p:cTn id="4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9" grpId="0" animBg="1"/>
      <p:bldP spid="10" grpId="0" animBg="1"/>
      <p:bldP spid="11" grpId="0"/>
      <p:bldP spid="12" grpId="0"/>
      <p:bldP spid="13" grpId="0" animBg="1"/>
      <p:bldP spid="14" grpId="0"/>
      <p:bldP spid="15" grpId="0" animBg="1"/>
      <p:bldP spid="16" grpId="0"/>
      <p:bldP spid="17" grpId="0" animBg="1"/>
      <p:bldP spid="18" grpId="0"/>
    </p:bldLst>
  </p:timing>
</p:sld>
</file>

<file path=ppt/theme/theme1.xml><?xml version="1.0" encoding="utf-8"?>
<a:theme xmlns:a="http://schemas.openxmlformats.org/drawingml/2006/main" name="Thème Office">
  <a:themeElements>
    <a:clrScheme name="HiLumi">
      <a:dk1>
        <a:sysClr val="windowText" lastClr="000000"/>
      </a:dk1>
      <a:lt1>
        <a:sysClr val="window" lastClr="FFFFFF"/>
      </a:lt1>
      <a:dk2>
        <a:srgbClr val="005F8C"/>
      </a:dk2>
      <a:lt2>
        <a:srgbClr val="0093BE"/>
      </a:lt2>
      <a:accent1>
        <a:srgbClr val="64BCD9"/>
      </a:accent1>
      <a:accent2>
        <a:srgbClr val="700A00"/>
      </a:accent2>
      <a:accent3>
        <a:srgbClr val="CA1100"/>
      </a:accent3>
      <a:accent4>
        <a:srgbClr val="E65346"/>
      </a:accent4>
      <a:accent5>
        <a:srgbClr val="5A5A5A"/>
      </a:accent5>
      <a:accent6>
        <a:srgbClr val="FB963C"/>
      </a:accent6>
      <a:hlink>
        <a:srgbClr val="0093BE"/>
      </a:hlink>
      <a:folHlink>
        <a:srgbClr val="6E6E6E"/>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Thème Office">
  <a:themeElements>
    <a:clrScheme name="HiLumi">
      <a:dk1>
        <a:sysClr val="windowText" lastClr="000000"/>
      </a:dk1>
      <a:lt1>
        <a:sysClr val="window" lastClr="FFFFFF"/>
      </a:lt1>
      <a:dk2>
        <a:srgbClr val="005F8C"/>
      </a:dk2>
      <a:lt2>
        <a:srgbClr val="0093BE"/>
      </a:lt2>
      <a:accent1>
        <a:srgbClr val="64BCD9"/>
      </a:accent1>
      <a:accent2>
        <a:srgbClr val="700A00"/>
      </a:accent2>
      <a:accent3>
        <a:srgbClr val="CA1100"/>
      </a:accent3>
      <a:accent4>
        <a:srgbClr val="E65346"/>
      </a:accent4>
      <a:accent5>
        <a:srgbClr val="5A5A5A"/>
      </a:accent5>
      <a:accent6>
        <a:srgbClr val="FB963C"/>
      </a:accent6>
      <a:hlink>
        <a:srgbClr val="0093BE"/>
      </a:hlink>
      <a:folHlink>
        <a:srgbClr val="6E6E6E"/>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Mod val="20000"/>
            <a:lumOff val="80000"/>
          </a:schemeClr>
        </a:solidFill>
        <a:ln>
          <a:solidFill>
            <a:schemeClr val="accent1">
              <a:lumMod val="50000"/>
            </a:schemeClr>
          </a:solidFill>
        </a:ln>
      </a:spPr>
      <a:bodyPr wrap="square" rtlCol="0" anchor="ctr">
        <a:spAutoFit/>
      </a:bodyPr>
      <a:lstStyle>
        <a:defPPr algn="ctr">
          <a:defRPr dirty="0" smtClean="0">
            <a:latin typeface="Calibri" panose="020F0502020204030204" pitchFamily="34" charset="0"/>
            <a:cs typeface="Calibri" panose="020F0502020204030204" pitchFamily="34" charset="0"/>
          </a:defRPr>
        </a:defPPr>
      </a:lstStyle>
      <a:style>
        <a:lnRef idx="2">
          <a:schemeClr val="accent1"/>
        </a:lnRef>
        <a:fillRef idx="1">
          <a:schemeClr val="lt1"/>
        </a:fillRef>
        <a:effectRef idx="0">
          <a:schemeClr val="accent1"/>
        </a:effectRef>
        <a:fontRef idx="minor">
          <a:schemeClr val="dk1"/>
        </a:fontRef>
      </a:style>
    </a:spDef>
    <a:lnDef>
      <a:spPr>
        <a:ln w="127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dirty="0" smtClean="0">
            <a:latin typeface="Calibri" panose="020F0502020204030204" pitchFamily="34" charset="0"/>
            <a:cs typeface="Calibri" panose="020F0502020204030204" pitchFamily="34" charset="0"/>
          </a:defRPr>
        </a:defPPr>
      </a:lstStyle>
    </a:tx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escription0 xmlns="8946e33d-fd2f-4ae4-8ee9-d90c129cdf9e">HL-LHC PowerPoint Presentation, 4:3 format</Description0>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89ABA85A245EC45AA49FA36F10E0232" ma:contentTypeVersion="1" ma:contentTypeDescription="Create a new document." ma:contentTypeScope="" ma:versionID="1a330f7814ea0a273a5526b4afe3676a">
  <xsd:schema xmlns:xsd="http://www.w3.org/2001/XMLSchema" xmlns:xs="http://www.w3.org/2001/XMLSchema" xmlns:p="http://schemas.microsoft.com/office/2006/metadata/properties" xmlns:ns2="8946e33d-fd2f-4ae4-8ee9-d90c129cdf9e" targetNamespace="http://schemas.microsoft.com/office/2006/metadata/properties" ma:root="true" ma:fieldsID="f1ffbfeca08ef966bb5b703d2b456cc0" ns2:_="">
    <xsd:import namespace="8946e33d-fd2f-4ae4-8ee9-d90c129cdf9e"/>
    <xsd:element name="properties">
      <xsd:complexType>
        <xsd:sequence>
          <xsd:element name="documentManagement">
            <xsd:complexType>
              <xsd:all>
                <xsd:element ref="ns2:Description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46e33d-fd2f-4ae4-8ee9-d90c129cdf9e" elementFormDefault="qualified">
    <xsd:import namespace="http://schemas.microsoft.com/office/2006/documentManagement/types"/>
    <xsd:import namespace="http://schemas.microsoft.com/office/infopath/2007/PartnerControls"/>
    <xsd:element name="Description0" ma:index="8" nillable="true" ma:displayName="Description" ma:internalName="Description0">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E4D6EDC-997E-4C63-BA6A-04B542778425}">
  <ds:schemaRefs>
    <ds:schemaRef ds:uri="http://schemas.microsoft.com/sharepoint/v3/contenttype/forms"/>
  </ds:schemaRefs>
</ds:datastoreItem>
</file>

<file path=customXml/itemProps2.xml><?xml version="1.0" encoding="utf-8"?>
<ds:datastoreItem xmlns:ds="http://schemas.openxmlformats.org/officeDocument/2006/customXml" ds:itemID="{15EC2627-59DE-4D3C-BDE1-4405272E797C}">
  <ds:schemaRef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8946e33d-fd2f-4ae4-8ee9-d90c129cdf9e"/>
    <ds:schemaRef ds:uri="http://www.w3.org/XML/1998/namespace"/>
  </ds:schemaRefs>
</ds:datastoreItem>
</file>

<file path=customXml/itemProps3.xml><?xml version="1.0" encoding="utf-8"?>
<ds:datastoreItem xmlns:ds="http://schemas.openxmlformats.org/officeDocument/2006/customXml" ds:itemID="{AFFA5F7A-DEF2-4DAA-81D0-964FB86F86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946e33d-fd2f-4ae4-8ee9-d90c129cdf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280083</TotalTime>
  <Words>6181</Words>
  <Application>Microsoft Macintosh PowerPoint</Application>
  <PresentationFormat>Widescreen</PresentationFormat>
  <Paragraphs>1084</Paragraphs>
  <Slides>83</Slides>
  <Notes>29</Notes>
  <HiddenSlides>0</HiddenSlides>
  <MMClips>0</MMClips>
  <ScaleCrop>false</ScaleCrop>
  <HeadingPairs>
    <vt:vector size="8" baseType="variant">
      <vt:variant>
        <vt:lpstr>Fonts Used</vt:lpstr>
      </vt:variant>
      <vt:variant>
        <vt:i4>15</vt:i4>
      </vt:variant>
      <vt:variant>
        <vt:lpstr>Theme</vt:lpstr>
      </vt:variant>
      <vt:variant>
        <vt:i4>2</vt:i4>
      </vt:variant>
      <vt:variant>
        <vt:lpstr>Embedded OLE Servers</vt:lpstr>
      </vt:variant>
      <vt:variant>
        <vt:i4>1</vt:i4>
      </vt:variant>
      <vt:variant>
        <vt:lpstr>Slide Titles</vt:lpstr>
      </vt:variant>
      <vt:variant>
        <vt:i4>83</vt:i4>
      </vt:variant>
    </vt:vector>
  </HeadingPairs>
  <TitlesOfParts>
    <vt:vector size="101" baseType="lpstr">
      <vt:lpstr>ＭＳ Ｐゴシック</vt:lpstr>
      <vt:lpstr>Arial</vt:lpstr>
      <vt:lpstr>Calibri</vt:lpstr>
      <vt:lpstr>Calibri Light</vt:lpstr>
      <vt:lpstr>Cambria</vt:lpstr>
      <vt:lpstr>Cambria Math</vt:lpstr>
      <vt:lpstr>Comic Sans MS</vt:lpstr>
      <vt:lpstr>Garamond</vt:lpstr>
      <vt:lpstr>Google Sans</vt:lpstr>
      <vt:lpstr>Helvetica</vt:lpstr>
      <vt:lpstr>Source Sans Pro</vt:lpstr>
      <vt:lpstr>Symbol</vt:lpstr>
      <vt:lpstr>Tahoma</vt:lpstr>
      <vt:lpstr>Times New Roman</vt:lpstr>
      <vt:lpstr>Wingdings</vt:lpstr>
      <vt:lpstr>Thème Office</vt:lpstr>
      <vt:lpstr>1_Thème Office</vt:lpstr>
      <vt:lpstr>Equation</vt:lpstr>
      <vt:lpstr>PowerPoint Presentation</vt:lpstr>
      <vt:lpstr>PowerPoint Presentation</vt:lpstr>
      <vt:lpstr>PowerPoint Presentation</vt:lpstr>
      <vt:lpstr>LHC Performance Goals</vt:lpstr>
      <vt:lpstr>PowerPoint Presentation</vt:lpstr>
      <vt:lpstr>LHC Performance</vt:lpstr>
      <vt:lpstr>LHC Lifetime Limitation:  Debris from the IP &amp; Radiation damage to magnets!</vt:lpstr>
      <vt:lpstr>PowerPoint Presentation</vt:lpstr>
      <vt:lpstr>HL-LHC Design Parameters </vt:lpstr>
      <vt:lpstr>Scope</vt:lpstr>
      <vt:lpstr>HL-LHC technical bottleneck: Radiation damage to triplet magnets</vt:lpstr>
      <vt:lpstr>WP3 Magnet Scope</vt:lpstr>
      <vt:lpstr>Q2 – Overall status</vt:lpstr>
      <vt:lpstr>The IT STRING Scope</vt:lpstr>
      <vt:lpstr>Magnet Validation for IT-String</vt:lpstr>
      <vt:lpstr>Cold Powering System</vt:lpstr>
      <vt:lpstr>Sc Link INSTALLATION IN THE IT STRING </vt:lpstr>
      <vt:lpstr>HL-LHC Upgrade Ingredients: Crab Cavities</vt:lpstr>
      <vt:lpstr>HL-LHC cavity designs</vt:lpstr>
      <vt:lpstr>PowerPoint Presentation</vt:lpstr>
      <vt:lpstr>First proton crabbing ever!</vt:lpstr>
      <vt:lpstr>PowerPoint Presentation</vt:lpstr>
      <vt:lpstr>Completion of CE on January 20th 2023</vt:lpstr>
      <vt:lpstr>PowerPoint Presentation</vt:lpstr>
      <vt:lpstr>HL-LHC physics production</vt:lpstr>
      <vt:lpstr>Physics opportunities at HL-LHC</vt:lpstr>
      <vt:lpstr>Higgs factory (~180 million Higgs)</vt:lpstr>
      <vt:lpstr>Lessons learned from a 1.2 BCHF CtC project</vt:lpstr>
      <vt:lpstr>PowerPoint Presentation</vt:lpstr>
      <vt:lpstr>TIME MANAGEMENT</vt:lpstr>
      <vt:lpstr>PowerPoint Presentation</vt:lpstr>
      <vt:lpstr>PowerPoint Presentation</vt:lpstr>
      <vt:lpstr>SCHEDULE Management</vt:lpstr>
      <vt:lpstr>Equipment readiness Schedule: Bottom-up</vt:lpstr>
      <vt:lpstr>Master Schedule – LS3 shift </vt:lpstr>
      <vt:lpstr>Long shutdown Installation schedule</vt:lpstr>
      <vt:lpstr>BUDGET MANAGEMENT</vt:lpstr>
      <vt:lpstr>Budget figures</vt:lpstr>
      <vt:lpstr>Resources</vt:lpstr>
      <vt:lpstr>BAC evolution</vt:lpstr>
      <vt:lpstr>Financing HiLumi</vt:lpstr>
      <vt:lpstr>PROJECT MANAGEMENT</vt:lpstr>
      <vt:lpstr>Interplay work packages and project management</vt:lpstr>
      <vt:lpstr>MONITORING</vt:lpstr>
      <vt:lpstr>Earned Value Management</vt:lpstr>
      <vt:lpstr>PROCESSES: Committees and meetings</vt:lpstr>
      <vt:lpstr>organization</vt:lpstr>
      <vt:lpstr>PROCESSES</vt:lpstr>
      <vt:lpstr>Quality Assurance</vt:lpstr>
      <vt:lpstr>Pragmatic approach to Quality Assurance</vt:lpstr>
      <vt:lpstr>Points specific to International Collaborations (my specialty)</vt:lpstr>
      <vt:lpstr>International Collaboration: The Insertion Region (up to Q4)</vt:lpstr>
      <vt:lpstr>Collaborating Institutes</vt:lpstr>
      <vt:lpstr>Interleaved in-kind &amp; CERN deliverables  The example of the WP4 crab cavities</vt:lpstr>
      <vt:lpstr>Core value and In-Kind value</vt:lpstr>
      <vt:lpstr>Lessons learned</vt:lpstr>
      <vt:lpstr>Lessons learned from collaborations</vt:lpstr>
      <vt:lpstr>Lesson from “It takes time and it needs money” </vt:lpstr>
      <vt:lpstr>Lesson from “It takes time and it needs money” </vt:lpstr>
      <vt:lpstr>Misalignment of fiscal years and rigidity</vt:lpstr>
      <vt:lpstr>Lessons from consortia of institutes</vt:lpstr>
      <vt:lpstr>Lesson: The High Cost of Schedule Drift</vt:lpstr>
      <vt:lpstr>Lesson: Managing Without a Formal Contingency</vt:lpstr>
      <vt:lpstr>Lesson:  In-Kind Collaborations (and Industrial contracts)</vt:lpstr>
      <vt:lpstr>Lesson:  A Flexible PM Model in a Matrix Organization</vt:lpstr>
      <vt:lpstr>Lesson:  The Power of Transparent Monitoring</vt:lpstr>
      <vt:lpstr>Lesson:  Key Takeaways for Future Projects</vt:lpstr>
      <vt:lpstr>PowerPoint Presentation</vt:lpstr>
      <vt:lpstr>PM workshop at CERN:  AcceleratePM</vt:lpstr>
      <vt:lpstr>THANK YOU!</vt:lpstr>
      <vt:lpstr>Backup slides</vt:lpstr>
      <vt:lpstr>LHC Challenges: Crossing Angle at Interaction Points</vt:lpstr>
      <vt:lpstr>EVM at CSR 24 - baseline 8</vt:lpstr>
      <vt:lpstr>Baselines comparison</vt:lpstr>
      <vt:lpstr>QA – Mandate</vt:lpstr>
      <vt:lpstr>The need of a Quality Plan for the Project</vt:lpstr>
      <vt:lpstr>Procurement &amp; Risk</vt:lpstr>
      <vt:lpstr>Make or Buy Plan</vt:lpstr>
      <vt:lpstr>Qualitative risk analysis</vt:lpstr>
      <vt:lpstr>Work packages</vt:lpstr>
      <vt:lpstr>PowerPoint Presentation</vt:lpstr>
      <vt:lpstr>Interleaved in-kind &amp; CERN deliverables The example of the magnets</vt:lpstr>
      <vt:lpstr>PowerPoint Presentation</vt:lpstr>
    </vt:vector>
  </TitlesOfParts>
  <Company>APO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André-Pierre OLIVIER</dc:creator>
  <cp:lastModifiedBy>Beniamino Di Girolamo</cp:lastModifiedBy>
  <cp:revision>496</cp:revision>
  <cp:lastPrinted>2020-07-14T15:51:05Z</cp:lastPrinted>
  <dcterms:created xsi:type="dcterms:W3CDTF">2016-01-11T14:38:10Z</dcterms:created>
  <dcterms:modified xsi:type="dcterms:W3CDTF">2025-07-28T12:10:33Z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0x010100689ABA85A245EC45AA49FA36F10E0232</vt:lpwstr>
  </property>
</Properties>
</file>