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1479" r:id="rId2"/>
    <p:sldId id="1550" r:id="rId3"/>
    <p:sldId id="284" r:id="rId4"/>
    <p:sldId id="1481" r:id="rId5"/>
    <p:sldId id="393" r:id="rId6"/>
    <p:sldId id="1492" r:id="rId7"/>
    <p:sldId id="844" r:id="rId8"/>
    <p:sldId id="1493" r:id="rId9"/>
    <p:sldId id="1494" r:id="rId10"/>
    <p:sldId id="1482" r:id="rId11"/>
    <p:sldId id="1469" r:id="rId12"/>
    <p:sldId id="1473" r:id="rId13"/>
    <p:sldId id="262" r:id="rId14"/>
    <p:sldId id="1475" r:id="rId15"/>
    <p:sldId id="1537" r:id="rId16"/>
    <p:sldId id="290" r:id="rId17"/>
    <p:sldId id="292" r:id="rId18"/>
    <p:sldId id="293" r:id="rId19"/>
    <p:sldId id="297" r:id="rId20"/>
    <p:sldId id="302" r:id="rId21"/>
    <p:sldId id="294" r:id="rId22"/>
    <p:sldId id="295" r:id="rId23"/>
    <p:sldId id="296" r:id="rId24"/>
    <p:sldId id="271" r:id="rId25"/>
    <p:sldId id="1538" r:id="rId26"/>
    <p:sldId id="1540" r:id="rId27"/>
    <p:sldId id="1483" r:id="rId28"/>
    <p:sldId id="1541" r:id="rId29"/>
    <p:sldId id="1542" r:id="rId30"/>
    <p:sldId id="1527" r:id="rId31"/>
    <p:sldId id="1528" r:id="rId32"/>
    <p:sldId id="1543" r:id="rId33"/>
    <p:sldId id="1486" r:id="rId34"/>
    <p:sldId id="1529" r:id="rId35"/>
    <p:sldId id="1530" r:id="rId36"/>
    <p:sldId id="1533" r:id="rId37"/>
    <p:sldId id="1544" r:id="rId38"/>
    <p:sldId id="1545" r:id="rId39"/>
    <p:sldId id="1546" r:id="rId40"/>
    <p:sldId id="1534" r:id="rId41"/>
    <p:sldId id="1547" r:id="rId42"/>
    <p:sldId id="1548" r:id="rId43"/>
    <p:sldId id="264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FBDEE3-DE23-305C-DE39-77E3FCF4A4B0}" name="DONATO CASCIO" initials="DC" userId="S::donato.cascio@unipa.it::7b2cf91f-6668-4359-9747-e5e01197e7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B"/>
    <a:srgbClr val="F6F8F9"/>
    <a:srgbClr val="062634"/>
    <a:srgbClr val="249AC0"/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057195-C590-4A7F-A1E9-94C9077068FF}" v="346" dt="2025-03-28T07:44:30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EE208-FDDF-406D-81F2-714B4B030EC7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D53D3-5A44-4BB4-874E-58C072C8A8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817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39750-CA26-0094-36EF-FA95DD48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B794193-3B01-384D-A3BC-F30C9E86A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A6E853-2A0B-F8C0-A4AA-D8BE59591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36D9F1-510B-D362-6CA3-032883828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3B77-787D-409B-95EC-6DE192F5D13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677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5A218-053A-4030-8FED-5C592BBB120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73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062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9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630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019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39750-CA26-0094-36EF-FA95DD48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B794193-3B01-384D-A3BC-F30C9E86A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A6E853-2A0B-F8C0-A4AA-D8BE59591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36D9F1-510B-D362-6CA3-032883828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3B77-787D-409B-95EC-6DE192F5D13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864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680B0-A826-634F-654B-D4C9BEE74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017D15C-BCF5-0666-335A-7F48CA8CB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CAB2EC-1D2C-9DEB-4AFE-B20CF63A2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0EA3A2-1989-6C85-B42D-9A4C1FF93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17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45CAC-9A2C-546A-A01D-9152AA84C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F212170-9675-F5A1-EC47-2187C87AD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1A7927-B2DD-497E-7308-CB3531A9B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0485A1-6A67-6D0A-764D-3BA18F9C3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00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9486C-DF1A-4BEE-1E7A-F818284E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ECF8C01-0B43-558E-D904-16D35FAAC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F2FB25-EED3-9A98-920B-1811CE882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476028-D10C-5E88-3704-1D05410BF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220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24F21-9498-69B8-D8C7-00753A590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390965E-E743-EC51-0570-1BA13964D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6E9AE06-B24E-A548-336E-CFFE81F18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149B19-13D4-7E1F-14CF-BAB54EB44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9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39750-CA26-0094-36EF-FA95DD48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B794193-3B01-384D-A3BC-F30C9E86A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A6E853-2A0B-F8C0-A4AA-D8BE59591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36D9F1-510B-D362-6CA3-032883828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3B77-787D-409B-95EC-6DE192F5D13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154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EA46C-E03F-BF6F-BB0C-133119D0C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B205A2-F80B-5D22-555C-874D8A098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24FCFD-87B5-E374-3C96-6DB927BEC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CC7794-17DB-9796-C994-8D8CC9BBE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42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17524-955C-11D3-BE26-CB97FADC1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035DD55-12C6-5BB9-E9E0-95E877089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7991F2C-764A-B2A1-5F29-33917D420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0E6612-30DE-B237-4947-439F5CC71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560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5381F-B25C-C676-975F-9FDADC286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DB84C12-F0D9-0FC0-7D06-6EFD1589B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F0DEF7-72A6-720E-3A1A-4F6EA31B4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B4F74D-174D-8CFC-38D1-4A79125F1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95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FD87-DD33-7E94-866F-FF75E928A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99EE355-C087-1942-BAB5-D6728AFC7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1F76912-E8CF-B514-8A68-FDE2F3A70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A40736-2327-B0A5-2148-1827E5B41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99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3B77-787D-409B-95EC-6DE192F5D13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85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D216F-2810-CE77-6BC3-C6791CEF4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31292A0-551E-F42F-B3B1-DF5F4D8EA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72B761-2B5A-DCCB-614A-183D2FB7C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7ABA51-0833-20D3-69AE-BFD31DE87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18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109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D53D3-5A44-4BB4-874E-58C072C8A84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954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762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71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5A218-053A-4030-8FED-5C592BBB12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047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680B0-A826-634F-654B-D4C9BEE74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017D15C-BCF5-0666-335A-7F48CA8CB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CAB2EC-1D2C-9DEB-4AFE-B20CF63A2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0EA3A2-1989-6C85-B42D-9A4C1FF93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17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45CAC-9A2C-546A-A01D-9152AA84C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F212170-9675-F5A1-EC47-2187C87AD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1A7927-B2DD-497E-7308-CB3531A9B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0485A1-6A67-6D0A-764D-3BA18F9C3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3B77-787D-409B-95EC-6DE192F5D1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00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D53D3-5A44-4BB4-874E-58C072C8A84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664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D53D3-5A44-4BB4-874E-58C072C8A84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55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D53D3-5A44-4BB4-874E-58C072C8A84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324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B578B-789E-4F9E-B682-5522C406E27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3012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D53D3-5A44-4BB4-874E-58C072C8A84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8458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695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8624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62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5A218-053A-4030-8FED-5C592BBB120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997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02E9E-B1CF-A6A4-87B0-0C86D8E2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06D6ABF-FC62-2040-6D28-322DC8FB1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830B2E9-6CCE-9FCE-C017-D7A7CB3BE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8E3D04-664B-BE89-921E-2C891FD03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3990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3B77-787D-409B-95EC-6DE192F5D13A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9449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53D3-5A44-4BB4-874E-58C072C8A84E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529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20325ffdd7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20325ffdd7b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6" name="Google Shape;1456;g20325ffdd7b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>
          <a:extLst>
            <a:ext uri="{FF2B5EF4-FFF2-40B4-BE49-F238E27FC236}">
              <a16:creationId xmlns:a16="http://schemas.microsoft.com/office/drawing/2014/main" id="{AC0AEC2D-A606-4FE0-E0C6-51272D1D7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20325ffdd7b_0_41:notes">
            <a:extLst>
              <a:ext uri="{FF2B5EF4-FFF2-40B4-BE49-F238E27FC236}">
                <a16:creationId xmlns:a16="http://schemas.microsoft.com/office/drawing/2014/main" id="{4AE213BB-60B7-C143-7593-579B38CEB3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20325ffdd7b_0_41:notes">
            <a:extLst>
              <a:ext uri="{FF2B5EF4-FFF2-40B4-BE49-F238E27FC236}">
                <a16:creationId xmlns:a16="http://schemas.microsoft.com/office/drawing/2014/main" id="{771BC1EF-BD01-BB84-C919-E5C3318BF6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6" name="Google Shape;1456;g20325ffdd7b_0_41:notes">
            <a:extLst>
              <a:ext uri="{FF2B5EF4-FFF2-40B4-BE49-F238E27FC236}">
                <a16:creationId xmlns:a16="http://schemas.microsoft.com/office/drawing/2014/main" id="{67DA24B6-480A-11B3-1CE9-37868B6449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04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097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>
          <a:extLst>
            <a:ext uri="{FF2B5EF4-FFF2-40B4-BE49-F238E27FC236}">
              <a16:creationId xmlns:a16="http://schemas.microsoft.com/office/drawing/2014/main" id="{D1810B81-5BEA-C1A3-214F-6782E0253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20325ffdd7b_0_41:notes">
            <a:extLst>
              <a:ext uri="{FF2B5EF4-FFF2-40B4-BE49-F238E27FC236}">
                <a16:creationId xmlns:a16="http://schemas.microsoft.com/office/drawing/2014/main" id="{B4CCCA48-4E0A-2D7D-7C91-E962DB6D15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20325ffdd7b_0_41:notes">
            <a:extLst>
              <a:ext uri="{FF2B5EF4-FFF2-40B4-BE49-F238E27FC236}">
                <a16:creationId xmlns:a16="http://schemas.microsoft.com/office/drawing/2014/main" id="{0EB261CF-C46F-D586-C8A2-3C151E57BE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6" name="Google Shape;1456;g20325ffdd7b_0_41:notes">
            <a:extLst>
              <a:ext uri="{FF2B5EF4-FFF2-40B4-BE49-F238E27FC236}">
                <a16:creationId xmlns:a16="http://schemas.microsoft.com/office/drawing/2014/main" id="{384EFDCF-A29D-5F46-5616-7061142767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5507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>
          <a:extLst>
            <a:ext uri="{FF2B5EF4-FFF2-40B4-BE49-F238E27FC236}">
              <a16:creationId xmlns:a16="http://schemas.microsoft.com/office/drawing/2014/main" id="{4D2F6C1E-25B4-BF83-2705-3EB81B3F3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20325ffdd7b_0_41:notes">
            <a:extLst>
              <a:ext uri="{FF2B5EF4-FFF2-40B4-BE49-F238E27FC236}">
                <a16:creationId xmlns:a16="http://schemas.microsoft.com/office/drawing/2014/main" id="{8A21E7B5-B763-1EDE-942D-DFEB437E96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20325ffdd7b_0_41:notes">
            <a:extLst>
              <a:ext uri="{FF2B5EF4-FFF2-40B4-BE49-F238E27FC236}">
                <a16:creationId xmlns:a16="http://schemas.microsoft.com/office/drawing/2014/main" id="{0B9862DD-AC15-3A05-ACCC-8CDEB2FA0D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6" name="Google Shape;1456;g20325ffdd7b_0_41:notes">
            <a:extLst>
              <a:ext uri="{FF2B5EF4-FFF2-40B4-BE49-F238E27FC236}">
                <a16:creationId xmlns:a16="http://schemas.microsoft.com/office/drawing/2014/main" id="{679661ED-F9A0-0B10-18CC-8C92C06956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03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4E436-21DA-6B61-E4EF-3525C2123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5FBE1AC-2312-49C5-636A-FC3D63643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37678-78CB-5748-1FE3-8089A2A2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BFA25A-6F24-698D-6719-67EFDE35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83ABF2-265C-0019-A4BC-2006C61F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42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7EDC3E-E85B-4BC7-532D-2F3695DC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1BA7415-6703-7BC8-AE66-46F6F094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21B6B9-C2F7-1A9C-23F2-616B8545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60A35D-71C1-20E0-2879-4E084A34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BA213-0782-F42F-35A4-E96630C0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56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B30A8E-C350-FC43-7C76-4C1795931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8B5DD3-135A-9580-D0DC-4DCF713AA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3CAD43-17EB-40B6-D99F-75451D06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7A5BA8-2102-1A0A-8574-C768CE54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45656C-633E-A169-5912-B1F83887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29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186B48-A95D-A743-73A0-B4CA2426C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DF2F06-4A18-E51F-AAAF-21C7A72FD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A81EE2-1690-AB3E-F79A-40F33828C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5119ED-F3E9-C1C1-DFD0-C433FB2A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BCBBCE-5207-8186-7DC5-BC41D898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49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0AA5D7-0D32-AF83-E618-20248633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FD9CF4-CCE1-3069-C02D-3A19D1577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FCE861-4151-3981-2722-134CE2B53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D08A1C-F621-8EED-CC2E-E5B2ED3B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E343F4-255B-12F5-028F-A267E747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61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F2487-E820-956B-70B5-B7F098669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140E5C-A5D5-54D5-77BD-C64EDAA2A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9CE2FE-17C9-87E7-40AB-FB97B416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30F6F2-B2DD-41C9-80F7-4A6837786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F2FE18-1A5A-2ACB-1A9B-6CC221FF6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4786DA-294D-F13F-9FFB-A51EFD77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5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BE0009-CFFE-05B7-63E1-C46768FF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2A6D80-CB33-CFA3-32A2-C83D7453C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4455E0-B965-85D1-E9E8-EB3C36B72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5D023A0-9912-8D69-68C1-862FAD202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2289D50-D414-A256-1826-3D8CBBE5E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DB9930B-B5BE-121F-2CD9-5ADF9F5D4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AA215E5-C385-B6E7-B3C2-D241E46E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BD2616F-109C-AD05-E126-71974805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77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F38CB9-8432-F377-C0CB-7C582598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8BEEC6-A4F5-0A87-FF03-408BA4B90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2CD572-7B48-CE01-EA30-B7EA597B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D812EB-39DE-FE56-D6BE-4DF6541B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05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8D8CCC-B1BF-0F5E-2478-75275414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DD487DD-AF77-9229-D844-4390EA98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DDB208-B589-2FF3-461E-6ADA505F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82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311D9F-406D-320D-6EE2-53509169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EE031D-15F6-B042-0464-0B2AB364A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D66FF7-1B8E-EBC8-A5E7-2C5865AC4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0EA4F8-91DF-ED79-7121-D41B4734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5265CB-9E17-1D40-296E-DFAD6755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B25754-8128-78E5-174A-0BCA2B96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880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6E033-ADE0-0FF8-E559-31DFA0C9D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BAAD617-CEE3-D317-AB03-AA632EF88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91230D-868F-0455-E09C-35B85DC6A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3F1FD1-441C-9EE1-9A35-E091B89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946914-587A-B7D8-6F1F-C5066AA7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A3CCC2-DED5-325B-ECBE-9638206E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31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4E70620-E46D-20B6-8D65-FBD78A30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C11E9D-E05F-213C-B547-DD67C8286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9E3224-0A75-0C93-2E44-5DA735D7D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B52DAA-0346-4BD6-8A88-BFC361F17CF6}" type="datetimeFigureOut">
              <a:rPr lang="it-IT" smtClean="0"/>
              <a:t>17/07/2025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735DC7-ADED-7D97-26FC-341B6054E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6DCCC7-CD7D-FB68-F7A0-726BA4DDF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E81208-0058-47B3-8716-B92A3EA11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26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223AA-B0A2-15CD-CF46-6141F489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5E208211-5078-835D-B189-3AE533DA8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4121" y="-1859996"/>
            <a:ext cx="50199" cy="1206555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2F98167-1657-DEB2-9DC4-7ABEBBB52542}"/>
              </a:ext>
            </a:extLst>
          </p:cNvPr>
          <p:cNvSpPr/>
          <p:nvPr/>
        </p:nvSpPr>
        <p:spPr>
          <a:xfrm>
            <a:off x="233915" y="540234"/>
            <a:ext cx="11958085" cy="2987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D0F107-70A3-B83D-A6EA-8F3E35E27761}"/>
              </a:ext>
            </a:extLst>
          </p:cNvPr>
          <p:cNvSpPr txBox="1"/>
          <p:nvPr/>
        </p:nvSpPr>
        <p:spPr>
          <a:xfrm>
            <a:off x="3764599" y="540234"/>
            <a:ext cx="7456156" cy="3023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3200" b="1" dirty="0">
                <a:solidFill>
                  <a:schemeClr val="accent2"/>
                </a:solidFill>
              </a:rPr>
              <a:t>Radiomics and Machine Learning approaches for breast MRI data interpretation</a:t>
            </a:r>
            <a:endParaRPr lang="en-US" sz="4000" b="1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68CC561-69FC-9111-6EED-5262D59C274A}"/>
              </a:ext>
            </a:extLst>
          </p:cNvPr>
          <p:cNvSpPr/>
          <p:nvPr/>
        </p:nvSpPr>
        <p:spPr>
          <a:xfrm>
            <a:off x="233915" y="5874446"/>
            <a:ext cx="100443" cy="576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23947CD-A661-D27D-729E-700E7FD6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15" y="939956"/>
            <a:ext cx="100443" cy="475268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A1427DF-61AB-84AE-2824-8E6272D958FA}"/>
              </a:ext>
            </a:extLst>
          </p:cNvPr>
          <p:cNvSpPr/>
          <p:nvPr/>
        </p:nvSpPr>
        <p:spPr>
          <a:xfrm>
            <a:off x="-34586" y="5111160"/>
            <a:ext cx="11992671" cy="286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737A282-D651-383E-77CF-3F0EF532BB47}"/>
              </a:ext>
            </a:extLst>
          </p:cNvPr>
          <p:cNvSpPr/>
          <p:nvPr/>
        </p:nvSpPr>
        <p:spPr>
          <a:xfrm>
            <a:off x="11873895" y="5603317"/>
            <a:ext cx="100705" cy="82349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8CE2E59-C941-FD55-97D6-1869420A7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2" y="124578"/>
            <a:ext cx="100443" cy="4752686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86DB6564-EEE7-8B08-855C-C81981BBEF5D}"/>
              </a:ext>
            </a:extLst>
          </p:cNvPr>
          <p:cNvSpPr/>
          <p:nvPr/>
        </p:nvSpPr>
        <p:spPr>
          <a:xfrm>
            <a:off x="341388" y="124578"/>
            <a:ext cx="11724170" cy="316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8" descr="Università degli Studi di Palermo">
            <a:extLst>
              <a:ext uri="{FF2B5EF4-FFF2-40B4-BE49-F238E27FC236}">
                <a16:creationId xmlns:a16="http://schemas.microsoft.com/office/drawing/2014/main" id="{0F4AEAB0-0B61-567B-DC11-84BC8618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32" y="5425431"/>
            <a:ext cx="1397645" cy="13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EFB43C91-AE6F-761A-2EA3-639CFA56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5864" y="5692642"/>
            <a:ext cx="1922341" cy="8869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2" descr="http://produceconsumerobot.com/pickyourbrain/content/neuron.jpg">
            <a:extLst>
              <a:ext uri="{FF2B5EF4-FFF2-40B4-BE49-F238E27FC236}">
                <a16:creationId xmlns:a16="http://schemas.microsoft.com/office/drawing/2014/main" id="{4BE77D10-39BD-63AD-9A4E-090BC69C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6695" y="4970066"/>
            <a:ext cx="1813046" cy="100942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B7A8F6-D207-88DE-D095-BDE228A1F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2003" y="5717693"/>
            <a:ext cx="1543202" cy="9932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92DA250-8A0A-623F-1DF2-2659071EA4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7793" y="1027555"/>
            <a:ext cx="3019390" cy="29149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ttangolo 2">
            <a:extLst>
              <a:ext uri="{FF2B5EF4-FFF2-40B4-BE49-F238E27FC236}">
                <a16:creationId xmlns:a16="http://schemas.microsoft.com/office/drawing/2014/main" id="{1E0900FF-E093-26AD-9C4F-2E88986C5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008" y="3132020"/>
            <a:ext cx="78469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Luana Conte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b="1" dirty="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accent1"/>
                </a:solidFill>
              </a:rPr>
              <a:t>Department of </a:t>
            </a:r>
            <a:r>
              <a:rPr lang="it-IT" altLang="it-IT" sz="1800" b="1" dirty="0" err="1">
                <a:solidFill>
                  <a:schemeClr val="accent1"/>
                </a:solidFill>
              </a:rPr>
              <a:t>Physics</a:t>
            </a:r>
            <a:r>
              <a:rPr lang="it-IT" altLang="it-IT" sz="1800" b="1" dirty="0">
                <a:solidFill>
                  <a:schemeClr val="accent1"/>
                </a:solidFill>
              </a:rPr>
              <a:t> and </a:t>
            </a:r>
            <a:r>
              <a:rPr lang="it-IT" altLang="it-IT" sz="1800" b="1" dirty="0" err="1">
                <a:solidFill>
                  <a:schemeClr val="accent1"/>
                </a:solidFill>
              </a:rPr>
              <a:t>Chemistry</a:t>
            </a:r>
            <a:r>
              <a:rPr lang="it-IT" altLang="it-IT" sz="1800" b="1" dirty="0">
                <a:solidFill>
                  <a:schemeClr val="accent1"/>
                </a:solidFill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accent1"/>
                </a:solidFill>
              </a:rPr>
              <a:t>University of Palermo, </a:t>
            </a:r>
            <a:r>
              <a:rPr lang="it-IT" altLang="it-IT" sz="1800" b="1" dirty="0" err="1">
                <a:solidFill>
                  <a:schemeClr val="accent1"/>
                </a:solidFill>
              </a:rPr>
              <a:t>Italy</a:t>
            </a:r>
            <a:endParaRPr lang="it-IT" altLang="it-IT" sz="1800" b="1" dirty="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luana.conte@unipa.it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CDE05F4-F01D-96E5-3F8D-9B58AF028C79}"/>
              </a:ext>
            </a:extLst>
          </p:cNvPr>
          <p:cNvSpPr txBox="1"/>
          <p:nvPr/>
        </p:nvSpPr>
        <p:spPr>
          <a:xfrm>
            <a:off x="4564876" y="582129"/>
            <a:ext cx="6108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386118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8D7F5C-575C-3F5F-40D3-B893EA049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87" t="21721" r="8283" b="7784"/>
          <a:stretch>
            <a:fillRect/>
          </a:stretch>
        </p:blipFill>
        <p:spPr>
          <a:xfrm>
            <a:off x="117232" y="72129"/>
            <a:ext cx="11606890" cy="55432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6ADF50-6DDF-9195-255C-C9B451D05496}"/>
              </a:ext>
            </a:extLst>
          </p:cNvPr>
          <p:cNvSpPr txBox="1"/>
          <p:nvPr/>
        </p:nvSpPr>
        <p:spPr>
          <a:xfrm>
            <a:off x="0" y="6495276"/>
            <a:ext cx="4933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i="1" dirty="0" err="1"/>
              <a:t>Fryback</a:t>
            </a:r>
            <a:r>
              <a:rPr lang="it-IT" sz="1350" b="1" i="1" dirty="0"/>
              <a:t> DG and </a:t>
            </a:r>
            <a:r>
              <a:rPr lang="it-IT" sz="1350" b="1" i="1" dirty="0" err="1"/>
              <a:t>Thornbury</a:t>
            </a:r>
            <a:r>
              <a:rPr lang="it-IT" sz="1350" b="1" i="1" dirty="0"/>
              <a:t> JR. </a:t>
            </a:r>
            <a:r>
              <a:rPr lang="it-IT" sz="1350" b="1" i="1" dirty="0" err="1"/>
              <a:t>Medical</a:t>
            </a:r>
            <a:r>
              <a:rPr lang="it-IT" sz="1350" b="1" i="1" dirty="0"/>
              <a:t> </a:t>
            </a:r>
            <a:r>
              <a:rPr lang="it-IT" sz="1350" b="1" i="1" dirty="0" err="1"/>
              <a:t>Decision</a:t>
            </a:r>
            <a:r>
              <a:rPr lang="it-IT" sz="1350" b="1" i="1" dirty="0"/>
              <a:t> Making 1991</a:t>
            </a:r>
            <a:endParaRPr lang="en-GB" sz="1350" b="1" i="1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1C4A1550-64DD-CA71-EE81-C375B76D1B5E}"/>
              </a:ext>
            </a:extLst>
          </p:cNvPr>
          <p:cNvSpPr/>
          <p:nvPr/>
        </p:nvSpPr>
        <p:spPr>
          <a:xfrm>
            <a:off x="3267810" y="3429000"/>
            <a:ext cx="378068" cy="3458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7932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0FC990C-043F-E551-C3DC-D9DC93E2EA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5468" y="247426"/>
            <a:ext cx="9227259" cy="661057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DFCC492-5A24-81E5-BF1F-0648625F201A}"/>
              </a:ext>
            </a:extLst>
          </p:cNvPr>
          <p:cNvSpPr/>
          <p:nvPr/>
        </p:nvSpPr>
        <p:spPr>
          <a:xfrm>
            <a:off x="6918568" y="140551"/>
            <a:ext cx="2088232" cy="314096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010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0C20BC-BFC8-809E-30E7-F62BBD6A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9" y="138984"/>
            <a:ext cx="11707762" cy="667262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How does supervised machine learning work?</a:t>
            </a:r>
            <a:endParaRPr lang="it-IT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magine 3" descr="Dataset Iris per la Classificazione">
            <a:extLst>
              <a:ext uri="{FF2B5EF4-FFF2-40B4-BE49-F238E27FC236}">
                <a16:creationId xmlns:a16="http://schemas.microsoft.com/office/drawing/2014/main" id="{3119DF9B-A928-2A2E-0871-DB4982EBE5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8837" t="16901" r="10631" b="3991"/>
          <a:stretch>
            <a:fillRect/>
          </a:stretch>
        </p:blipFill>
        <p:spPr bwMode="auto">
          <a:xfrm>
            <a:off x="3894599" y="806246"/>
            <a:ext cx="7848396" cy="57891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1C8FF0-FB65-C073-C2A5-CD7CADD97127}"/>
              </a:ext>
            </a:extLst>
          </p:cNvPr>
          <p:cNvSpPr txBox="1"/>
          <p:nvPr/>
        </p:nvSpPr>
        <p:spPr>
          <a:xfrm>
            <a:off x="0" y="806246"/>
            <a:ext cx="3602314" cy="59400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it-IT" sz="2000" b="1" i="0" dirty="0">
                <a:solidFill>
                  <a:schemeClr val="accent4"/>
                </a:solidFill>
                <a:effectLst/>
                <a:latin typeface="Linux Libertine"/>
              </a:rPr>
              <a:t>Dataset Iris:</a:t>
            </a:r>
          </a:p>
          <a:p>
            <a:pPr algn="r"/>
            <a:endParaRPr lang="it-IT" sz="2000" dirty="0">
              <a:solidFill>
                <a:srgbClr val="101418"/>
              </a:solidFill>
              <a:latin typeface="Linux Libertine"/>
            </a:endParaRPr>
          </a:p>
          <a:p>
            <a:pPr algn="r"/>
            <a:r>
              <a:rPr lang="en-GB" sz="2000" b="0" i="0" dirty="0">
                <a:solidFill>
                  <a:srgbClr val="101418"/>
                </a:solidFill>
                <a:effectLst/>
                <a:latin typeface="Linux Libertine"/>
              </a:rPr>
              <a:t>A multivariate dataset introduced by Ronald Fisher in 1936. It includes </a:t>
            </a:r>
            <a:r>
              <a:rPr lang="en-GB" sz="2000" b="1" i="0" dirty="0">
                <a:solidFill>
                  <a:schemeClr val="accent2">
                    <a:lumMod val="75000"/>
                  </a:schemeClr>
                </a:solidFill>
                <a:effectLst/>
                <a:latin typeface="Linux Libertine"/>
              </a:rPr>
              <a:t>150 flower samples</a:t>
            </a:r>
            <a:r>
              <a:rPr lang="en-GB" sz="2000" b="0" i="0" dirty="0">
                <a:solidFill>
                  <a:srgbClr val="101418"/>
                </a:solidFill>
                <a:effectLst/>
                <a:latin typeface="Linux Libertine"/>
              </a:rPr>
              <a:t>, each classified into one of </a:t>
            </a:r>
            <a:r>
              <a:rPr lang="en-GB" sz="2000" b="1" i="0" dirty="0">
                <a:solidFill>
                  <a:schemeClr val="accent2">
                    <a:lumMod val="75000"/>
                  </a:schemeClr>
                </a:solidFill>
                <a:effectLst/>
                <a:latin typeface="Linux Libertine"/>
              </a:rPr>
              <a:t>three Iris species: Iris </a:t>
            </a:r>
            <a:r>
              <a:rPr lang="en-GB" sz="20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Linux Libertine"/>
              </a:rPr>
              <a:t>setosa</a:t>
            </a:r>
            <a:r>
              <a:rPr lang="en-GB" sz="2000" b="1" i="0" dirty="0">
                <a:solidFill>
                  <a:schemeClr val="accent2">
                    <a:lumMod val="75000"/>
                  </a:schemeClr>
                </a:solidFill>
                <a:effectLst/>
                <a:latin typeface="Linux Libertine"/>
              </a:rPr>
              <a:t>, Iris virginica, and Iris versicolor</a:t>
            </a:r>
            <a:r>
              <a:rPr lang="en-GB" sz="2000" b="0" i="0" dirty="0">
                <a:solidFill>
                  <a:srgbClr val="101418"/>
                </a:solidFill>
                <a:effectLst/>
                <a:latin typeface="Linux Libertine"/>
              </a:rPr>
              <a:t>. For each flower, four measurements are provided: </a:t>
            </a:r>
            <a:r>
              <a:rPr lang="en-GB" sz="2000" b="1" i="0" dirty="0">
                <a:solidFill>
                  <a:schemeClr val="accent2">
                    <a:lumMod val="75000"/>
                  </a:schemeClr>
                </a:solidFill>
                <a:effectLst/>
                <a:latin typeface="Linux Libertine"/>
              </a:rPr>
              <a:t>sepal length, sepal width, petal length, and petal width</a:t>
            </a:r>
            <a:r>
              <a:rPr lang="en-GB" sz="2000" b="0" i="0" dirty="0">
                <a:solidFill>
                  <a:srgbClr val="101418"/>
                </a:solidFill>
                <a:effectLst/>
                <a:latin typeface="Linux Libertine"/>
              </a:rPr>
              <a:t>.</a:t>
            </a:r>
          </a:p>
          <a:p>
            <a:pPr algn="r"/>
            <a:r>
              <a:rPr lang="en-GB" sz="2000" b="0" i="0" dirty="0">
                <a:solidFill>
                  <a:srgbClr val="101418"/>
                </a:solidFill>
                <a:effectLst/>
                <a:latin typeface="Linux Libertine"/>
              </a:rPr>
              <a:t>These features were used to train a supervised machine learning algorithm to recognize patterns and accurately classify the species of new, unseen samples.</a:t>
            </a:r>
            <a:endParaRPr lang="it-IT" sz="2000" b="0" i="0" dirty="0">
              <a:solidFill>
                <a:srgbClr val="101418"/>
              </a:solidFill>
              <a:effectLst/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235745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0C20BC-BFC8-809E-30E7-F62BBD6A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9" y="138984"/>
            <a:ext cx="11943736" cy="667262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How does supervised machine learning work?</a:t>
            </a:r>
            <a:endParaRPr lang="it-IT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Immagine 4" descr="undefined">
            <a:extLst>
              <a:ext uri="{FF2B5EF4-FFF2-40B4-BE49-F238E27FC236}">
                <a16:creationId xmlns:a16="http://schemas.microsoft.com/office/drawing/2014/main" id="{80B9179E-3E3C-4ADE-39B9-2C1229B1C1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109" y="1031327"/>
            <a:ext cx="5467154" cy="546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D028A6A5-1FE6-0E3D-72F6-9BB7FABED036}"/>
              </a:ext>
            </a:extLst>
          </p:cNvPr>
          <p:cNvGrpSpPr/>
          <p:nvPr/>
        </p:nvGrpSpPr>
        <p:grpSpPr>
          <a:xfrm>
            <a:off x="6883875" y="1964013"/>
            <a:ext cx="3540197" cy="3402499"/>
            <a:chOff x="6676421" y="1848618"/>
            <a:chExt cx="3656965" cy="3514725"/>
          </a:xfrm>
        </p:grpSpPr>
        <p:pic>
          <p:nvPicPr>
            <p:cNvPr id="6" name="Immagine 5" descr="undefined">
              <a:extLst>
                <a:ext uri="{FF2B5EF4-FFF2-40B4-BE49-F238E27FC236}">
                  <a16:creationId xmlns:a16="http://schemas.microsoft.com/office/drawing/2014/main" id="{95778D8C-8ACC-D3BC-2978-60B56C034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49915" t="30587" r="28161" b="48340"/>
            <a:stretch/>
          </p:blipFill>
          <p:spPr bwMode="auto">
            <a:xfrm>
              <a:off x="6676421" y="1848618"/>
              <a:ext cx="3656965" cy="35147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373007CA-8834-E648-3E39-44CB400CC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6039" y="2005781"/>
              <a:ext cx="1445342" cy="29300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B364BBC3-A029-AB4A-C390-14F3235B8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9366" y="2077142"/>
              <a:ext cx="1189704" cy="29791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99C814-C45E-7DC9-40EF-B232BA8CA261}"/>
              </a:ext>
            </a:extLst>
          </p:cNvPr>
          <p:cNvSpPr txBox="1"/>
          <p:nvPr/>
        </p:nvSpPr>
        <p:spPr>
          <a:xfrm>
            <a:off x="5607263" y="960229"/>
            <a:ext cx="6444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</a:t>
            </a:r>
            <a:r>
              <a:rPr lang="en-GB" sz="2000" b="1" dirty="0"/>
              <a:t>classifier</a:t>
            </a:r>
            <a:r>
              <a:rPr lang="en-GB" sz="2000" dirty="0"/>
              <a:t> in a machine learning system calculates the position of separation lines between the data points in the learning set.</a:t>
            </a:r>
            <a:endParaRPr lang="it-IT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20A48A-86AA-3D28-012B-6B355DBC1C42}"/>
              </a:ext>
            </a:extLst>
          </p:cNvPr>
          <p:cNvSpPr txBox="1"/>
          <p:nvPr/>
        </p:nvSpPr>
        <p:spPr>
          <a:xfrm>
            <a:off x="5607264" y="5488821"/>
            <a:ext cx="634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Once the space is partitioned, a </a:t>
            </a:r>
            <a:r>
              <a:rPr lang="en-GB" sz="2000" b="1" dirty="0"/>
              <a:t>new flower will be classified</a:t>
            </a:r>
            <a:r>
              <a:rPr lang="en-GB" sz="2000" dirty="0"/>
              <a:t> based on the </a:t>
            </a:r>
            <a:r>
              <a:rPr lang="en-GB" sz="2000" b="1" dirty="0"/>
              <a:t>position it occupies</a:t>
            </a:r>
            <a:r>
              <a:rPr lang="en-GB" sz="2000" dirty="0"/>
              <a:t> in this graph (with a margin of error!).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07392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o.medium.com/max/1516/1*Mz0a4EEsdJYsbvf5M_u-Sw.png">
            <a:extLst>
              <a:ext uri="{FF2B5EF4-FFF2-40B4-BE49-F238E27FC236}">
                <a16:creationId xmlns:a16="http://schemas.microsoft.com/office/drawing/2014/main" id="{F9E6B7AB-E788-203B-83BF-15A46E17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098" y="1074018"/>
            <a:ext cx="3752502" cy="1603972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86DD7-8E72-0EF2-9C82-6D0069C73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9838" y="2272233"/>
            <a:ext cx="4348245" cy="26923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AFBEDB63-7CBB-F122-1F81-969236DA4E73}"/>
              </a:ext>
            </a:extLst>
          </p:cNvPr>
          <p:cNvSpPr/>
          <p:nvPr/>
        </p:nvSpPr>
        <p:spPr>
          <a:xfrm rot="1830373">
            <a:off x="3577362" y="2666552"/>
            <a:ext cx="553357" cy="28832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CE19BE2-7599-4CFE-6B0F-6175ECEA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890" y="4585767"/>
            <a:ext cx="3343109" cy="21517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F3649B09-B8E3-5F44-AD90-9BEBB3D24EED}"/>
              </a:ext>
            </a:extLst>
          </p:cNvPr>
          <p:cNvSpPr/>
          <p:nvPr/>
        </p:nvSpPr>
        <p:spPr>
          <a:xfrm rot="1830373">
            <a:off x="7590562" y="4911913"/>
            <a:ext cx="553357" cy="28832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6C7B188F-59A7-A508-6FEA-19FCCEF7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9" y="138984"/>
            <a:ext cx="11943736" cy="66726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From the biological neuron to the artificial neural network</a:t>
            </a:r>
            <a:endParaRPr lang="it-IT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62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223AA-B0A2-15CD-CF46-6141F489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5E208211-5078-835D-B189-3AE533DA8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4122" y="-1428290"/>
            <a:ext cx="50199" cy="1206555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2F98167-1657-DEB2-9DC4-7ABEBBB52542}"/>
              </a:ext>
            </a:extLst>
          </p:cNvPr>
          <p:cNvSpPr/>
          <p:nvPr/>
        </p:nvSpPr>
        <p:spPr>
          <a:xfrm>
            <a:off x="233915" y="540234"/>
            <a:ext cx="11958085" cy="2987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D0F107-70A3-B83D-A6EA-8F3E35E27761}"/>
              </a:ext>
            </a:extLst>
          </p:cNvPr>
          <p:cNvSpPr txBox="1"/>
          <p:nvPr/>
        </p:nvSpPr>
        <p:spPr>
          <a:xfrm>
            <a:off x="4468091" y="525281"/>
            <a:ext cx="7456156" cy="3023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2400" b="1">
                <a:solidFill>
                  <a:schemeClr val="accent2"/>
                </a:solidFill>
              </a:rPr>
              <a:t>Radiomics</a:t>
            </a:r>
            <a:r>
              <a:rPr lang="en-GB" sz="2400" b="1"/>
              <a:t> and </a:t>
            </a:r>
            <a:r>
              <a:rPr lang="en-GB" sz="2400" b="1">
                <a:solidFill>
                  <a:schemeClr val="accent2"/>
                </a:solidFill>
              </a:rPr>
              <a:t>Machine Learning </a:t>
            </a:r>
            <a:r>
              <a:rPr lang="en-GB" sz="2400" b="1"/>
              <a:t>for Preoperative Differentiation of </a:t>
            </a:r>
            <a:r>
              <a:rPr lang="en-GB" sz="2400" b="1" i="1">
                <a:solidFill>
                  <a:schemeClr val="accent2"/>
                </a:solidFill>
              </a:rPr>
              <a:t>in Situ </a:t>
            </a:r>
            <a:r>
              <a:rPr lang="en-GB" sz="2400" b="1"/>
              <a:t>and </a:t>
            </a:r>
            <a:r>
              <a:rPr lang="en-GB" sz="2400" b="1">
                <a:solidFill>
                  <a:schemeClr val="accent2"/>
                </a:solidFill>
              </a:rPr>
              <a:t>Invasive</a:t>
            </a:r>
            <a:r>
              <a:rPr lang="en-GB" sz="2400" b="1"/>
              <a:t> Breast Cancer Using Dynamic Contrast-Enhanced Magnetic Resonance Imaging (DCE–MRI)</a:t>
            </a:r>
            <a:endParaRPr lang="en-US" sz="3200" b="1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68CC561-69FC-9111-6EED-5262D59C274A}"/>
              </a:ext>
            </a:extLst>
          </p:cNvPr>
          <p:cNvSpPr/>
          <p:nvPr/>
        </p:nvSpPr>
        <p:spPr>
          <a:xfrm>
            <a:off x="233915" y="5874446"/>
            <a:ext cx="100443" cy="576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23947CD-A661-D27D-729E-700E7FD6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15" y="939956"/>
            <a:ext cx="100443" cy="475268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A1427DF-61AB-84AE-2824-8E6272D958FA}"/>
              </a:ext>
            </a:extLst>
          </p:cNvPr>
          <p:cNvSpPr/>
          <p:nvPr/>
        </p:nvSpPr>
        <p:spPr>
          <a:xfrm>
            <a:off x="-27328" y="5594111"/>
            <a:ext cx="11992671" cy="286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737A282-D651-383E-77CF-3F0EF532BB47}"/>
              </a:ext>
            </a:extLst>
          </p:cNvPr>
          <p:cNvSpPr/>
          <p:nvPr/>
        </p:nvSpPr>
        <p:spPr>
          <a:xfrm>
            <a:off x="11873895" y="5603317"/>
            <a:ext cx="100705" cy="82349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8CE2E59-C941-FD55-97D6-1869420A7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2" y="124578"/>
            <a:ext cx="100443" cy="4752686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86DB6564-EEE7-8B08-855C-C81981BBEF5D}"/>
              </a:ext>
            </a:extLst>
          </p:cNvPr>
          <p:cNvSpPr/>
          <p:nvPr/>
        </p:nvSpPr>
        <p:spPr>
          <a:xfrm>
            <a:off x="341388" y="124578"/>
            <a:ext cx="11724170" cy="316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8" descr="Università degli Studi di Palermo">
            <a:extLst>
              <a:ext uri="{FF2B5EF4-FFF2-40B4-BE49-F238E27FC236}">
                <a16:creationId xmlns:a16="http://schemas.microsoft.com/office/drawing/2014/main" id="{0F4AEAB0-0B61-567B-DC11-84BC8618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55" y="5882522"/>
            <a:ext cx="977374" cy="9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EFB43C91-AE6F-761A-2EA3-639CFA56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1174" y="6102024"/>
            <a:ext cx="1397645" cy="6448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2" descr="http://produceconsumerobot.com/pickyourbrain/content/neuron.jpg">
            <a:extLst>
              <a:ext uri="{FF2B5EF4-FFF2-40B4-BE49-F238E27FC236}">
                <a16:creationId xmlns:a16="http://schemas.microsoft.com/office/drawing/2014/main" id="{4BE77D10-39BD-63AD-9A4E-090BC69C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7267" y="4543227"/>
            <a:ext cx="1813046" cy="100942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B7A8F6-D207-88DE-D095-BDE228A1F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6250" y="5335728"/>
            <a:ext cx="1543202" cy="9932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92DA250-8A0A-623F-1DF2-2659071EA4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7793" y="1027555"/>
            <a:ext cx="3019390" cy="29149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ttangolo 2">
            <a:extLst>
              <a:ext uri="{FF2B5EF4-FFF2-40B4-BE49-F238E27FC236}">
                <a16:creationId xmlns:a16="http://schemas.microsoft.com/office/drawing/2014/main" id="{1E0900FF-E093-26AD-9C4F-2E88986C5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652" y="3748722"/>
            <a:ext cx="784690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Luana Conte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accent1"/>
                </a:solidFill>
              </a:rPr>
              <a:t>Department of </a:t>
            </a:r>
            <a:r>
              <a:rPr lang="it-IT" altLang="it-IT" sz="1600" b="1" dirty="0" err="1">
                <a:solidFill>
                  <a:schemeClr val="accent1"/>
                </a:solidFill>
              </a:rPr>
              <a:t>Physics</a:t>
            </a:r>
            <a:r>
              <a:rPr lang="it-IT" altLang="it-IT" sz="1600" b="1" dirty="0">
                <a:solidFill>
                  <a:schemeClr val="accent1"/>
                </a:solidFill>
              </a:rPr>
              <a:t> and </a:t>
            </a:r>
            <a:r>
              <a:rPr lang="it-IT" altLang="it-IT" sz="1600" b="1" dirty="0" err="1">
                <a:solidFill>
                  <a:schemeClr val="accent1"/>
                </a:solidFill>
              </a:rPr>
              <a:t>Chemistry</a:t>
            </a:r>
            <a:r>
              <a:rPr lang="it-IT" altLang="it-IT" sz="1600" b="1" dirty="0">
                <a:solidFill>
                  <a:schemeClr val="accent1"/>
                </a:solidFill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accent1"/>
                </a:solidFill>
              </a:rPr>
              <a:t>University of Palermo, </a:t>
            </a:r>
            <a:r>
              <a:rPr lang="it-IT" altLang="it-IT" sz="1600" b="1" dirty="0" err="1">
                <a:solidFill>
                  <a:schemeClr val="accent1"/>
                </a:solidFill>
              </a:rPr>
              <a:t>Italy</a:t>
            </a:r>
            <a:endParaRPr lang="it-IT" altLang="it-IT" sz="1600" b="1" dirty="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luana.conte@unipa.it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8B0428-A98B-3932-8B9A-C483005FFDCC}"/>
              </a:ext>
            </a:extLst>
          </p:cNvPr>
          <p:cNvSpPr txBox="1"/>
          <p:nvPr/>
        </p:nvSpPr>
        <p:spPr>
          <a:xfrm>
            <a:off x="226885" y="6450866"/>
            <a:ext cx="611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Appl. Sci. </a:t>
            </a:r>
            <a:r>
              <a:rPr lang="en-GB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lang="en-GB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GB" sz="18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en-GB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https://doi.org/10.3390/xxxxx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881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CAA35-685F-BE0E-71E1-42842C4CA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C0EBCA-8F93-FA10-9F45-63A562DFA50E}"/>
              </a:ext>
            </a:extLst>
          </p:cNvPr>
          <p:cNvSpPr txBox="1"/>
          <p:nvPr/>
        </p:nvSpPr>
        <p:spPr>
          <a:xfrm>
            <a:off x="561475" y="-22489"/>
            <a:ext cx="5767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 &amp; Clinical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Need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8E9EFFA-4D68-9A09-F018-8ACBEDA54982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5E6F536F-FA63-DDC3-BF1F-DEF734716AB6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90777A49-9690-C401-F6F4-C240DD94CCE8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35975EF-6736-DAFB-7D6B-F9AFAF4A735D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C6050C6-56EA-32ED-8E6A-726CC5440C4F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22">
            <a:extLst>
              <a:ext uri="{FF2B5EF4-FFF2-40B4-BE49-F238E27FC236}">
                <a16:creationId xmlns:a16="http://schemas.microsoft.com/office/drawing/2014/main" id="{8913CD61-A371-3D80-5EDC-0AD64FB83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37" t="26045" r="42493" b="47703"/>
          <a:stretch>
            <a:fillRect/>
          </a:stretch>
        </p:blipFill>
        <p:spPr>
          <a:xfrm>
            <a:off x="7075743" y="120990"/>
            <a:ext cx="4729802" cy="3781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F762E26-47F4-931C-77E4-A9E1EE09B793}"/>
              </a:ext>
            </a:extLst>
          </p:cNvPr>
          <p:cNvSpPr txBox="1">
            <a:spLocks/>
          </p:cNvSpPr>
          <p:nvPr/>
        </p:nvSpPr>
        <p:spPr>
          <a:xfrm>
            <a:off x="25841" y="730214"/>
            <a:ext cx="6867022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Breast cancer: 53,686 new cases and 15,500 deaths in Italy in 2024 [1] </a:t>
            </a:r>
          </a:p>
          <a:p>
            <a:r>
              <a:rPr lang="en-GB" b="1" dirty="0">
                <a:solidFill>
                  <a:schemeClr val="accent2"/>
                </a:solidFill>
              </a:rPr>
              <a:t>In situ (DCIS/LCIS) </a:t>
            </a:r>
            <a:r>
              <a:rPr lang="en-GB" dirty="0"/>
              <a:t>vs. </a:t>
            </a:r>
            <a:r>
              <a:rPr lang="en-GB" b="1" dirty="0">
                <a:solidFill>
                  <a:schemeClr val="accent2"/>
                </a:solidFill>
              </a:rPr>
              <a:t>invasive (IDC/ILC)</a:t>
            </a:r>
          </a:p>
          <a:p>
            <a:pPr marL="263525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In situ</a:t>
            </a:r>
            <a:r>
              <a:rPr lang="en-GB" dirty="0"/>
              <a:t>: malignant cells confined within basement membrane</a:t>
            </a:r>
          </a:p>
          <a:p>
            <a:pPr marL="263525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Invasive</a:t>
            </a:r>
            <a:r>
              <a:rPr lang="en-GB" dirty="0"/>
              <a:t>: breach membrane → stromal infiltration, metastasis risk</a:t>
            </a:r>
          </a:p>
          <a:p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151E43-9D92-9BF1-C36C-E8F6364C52B0}"/>
              </a:ext>
            </a:extLst>
          </p:cNvPr>
          <p:cNvSpPr txBox="1"/>
          <p:nvPr/>
        </p:nvSpPr>
        <p:spPr>
          <a:xfrm>
            <a:off x="25841" y="6603144"/>
            <a:ext cx="7391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indent="-406400" algn="just"/>
            <a:r>
              <a:rPr lang="it-IT" sz="14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	AIOM-AIRTUM-</a:t>
            </a:r>
            <a:r>
              <a:rPr lang="it-IT" sz="1400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Siapec</a:t>
            </a:r>
            <a:r>
              <a:rPr lang="it-IT" sz="14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it-IT" sz="1400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Iap</a:t>
            </a:r>
            <a:r>
              <a:rPr lang="it-IT" sz="14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Numeri Del Cancro in Italia 2024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uctal Carcinoma In Situ (DCIS) Fact Sheet | Westmead BCI">
            <a:extLst>
              <a:ext uri="{FF2B5EF4-FFF2-40B4-BE49-F238E27FC236}">
                <a16:creationId xmlns:a16="http://schemas.microsoft.com/office/drawing/2014/main" id="{D2C05B74-670F-E52D-28EB-EAD0F19CC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2950" r="2359" b="22706"/>
          <a:stretch>
            <a:fillRect/>
          </a:stretch>
        </p:blipFill>
        <p:spPr bwMode="auto">
          <a:xfrm>
            <a:off x="208721" y="3938224"/>
            <a:ext cx="5721375" cy="263590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7DED1F-3951-BF5F-DE96-1F8E623B09B3}"/>
              </a:ext>
            </a:extLst>
          </p:cNvPr>
          <p:cNvSpPr txBox="1">
            <a:spLocks/>
          </p:cNvSpPr>
          <p:nvPr/>
        </p:nvSpPr>
        <p:spPr>
          <a:xfrm>
            <a:off x="6261907" y="4112146"/>
            <a:ext cx="5769262" cy="1681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Different surgical and adjuvant pathways</a:t>
            </a:r>
          </a:p>
          <a:p>
            <a:r>
              <a:rPr lang="en-GB" dirty="0"/>
              <a:t>Importance of accurate pre-op classification</a:t>
            </a:r>
          </a:p>
          <a:p>
            <a:r>
              <a:rPr lang="en-GB" dirty="0"/>
              <a:t>Sentinel-node biopsy indicated only in invasive cases</a:t>
            </a:r>
          </a:p>
        </p:txBody>
      </p:sp>
    </p:spTree>
    <p:extLst>
      <p:ext uri="{BB962C8B-B14F-4D97-AF65-F5344CB8AC3E}">
        <p14:creationId xmlns:p14="http://schemas.microsoft.com/office/powerpoint/2010/main" val="1053218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2A26B-19DA-52DF-2BA2-696A84AD8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991AB4-A675-76D4-913C-7DE236E41DE6}"/>
              </a:ext>
            </a:extLst>
          </p:cNvPr>
          <p:cNvSpPr txBox="1"/>
          <p:nvPr/>
        </p:nvSpPr>
        <p:spPr>
          <a:xfrm>
            <a:off x="561475" y="-22489"/>
            <a:ext cx="337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Study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Objective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963CA22-ADDA-FECB-7721-18A2CBA9BBF7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4F8A81B-B090-E9A4-76EA-8E5C0EEA95D5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4A9ED803-ADAB-3135-DFF7-8FF4A2C2B8E1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4DBEFAED-2877-7FC3-F400-29036A86CBF5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86B6A3CC-6EDD-1956-4189-A966EF41F292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16409408-9622-EBBF-28A6-62F9D77BE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30647" y="2219959"/>
            <a:ext cx="4150152" cy="4150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E1D84-BD60-5C2F-AC64-E905AE7C7E6B}"/>
              </a:ext>
            </a:extLst>
          </p:cNvPr>
          <p:cNvSpPr txBox="1">
            <a:spLocks/>
          </p:cNvSpPr>
          <p:nvPr/>
        </p:nvSpPr>
        <p:spPr>
          <a:xfrm>
            <a:off x="208721" y="1681480"/>
            <a:ext cx="66548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To </a:t>
            </a:r>
            <a:r>
              <a:rPr lang="en-GB" b="1" dirty="0">
                <a:solidFill>
                  <a:schemeClr val="accent2"/>
                </a:solidFill>
              </a:rPr>
              <a:t>evaluate ML classifiers trained on DCE–MRI radiomic features</a:t>
            </a:r>
            <a:r>
              <a:rPr lang="en-GB" dirty="0"/>
              <a:t> (+ basic clinical data) to distinguish </a:t>
            </a:r>
            <a:r>
              <a:rPr lang="en-GB" b="1" dirty="0">
                <a:solidFill>
                  <a:schemeClr val="accent2"/>
                </a:solidFill>
              </a:rPr>
              <a:t>in situ vs. invasive BC lesions preoperatively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594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95280-9D81-9FBB-E468-6854F089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5C6E46-2245-742D-BC73-2C58FDC5AB29}"/>
              </a:ext>
            </a:extLst>
          </p:cNvPr>
          <p:cNvSpPr txBox="1"/>
          <p:nvPr/>
        </p:nvSpPr>
        <p:spPr>
          <a:xfrm>
            <a:off x="561475" y="-22489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Methods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DD0DD3B-7062-8135-0624-6F02EB4688B4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2451B45-9E2F-49A8-DAB8-8BEF4ECB7A05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2FECDD4B-2437-75B8-457C-1540800D5422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2992806-0EB6-FEC6-C9FC-DB499DBD4B9D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E59CB89B-1A86-6878-65A2-1EE5F0D39C6E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413E59C4-1A17-D8E3-4C81-C6E159C16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8" y="1494454"/>
            <a:ext cx="11957419" cy="4235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27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4524D-8C52-24AC-E403-55C0FC529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DA1C3CE-9373-55BD-9E19-70D835176FE2}"/>
              </a:ext>
            </a:extLst>
          </p:cNvPr>
          <p:cNvSpPr/>
          <p:nvPr/>
        </p:nvSpPr>
        <p:spPr>
          <a:xfrm rot="16200000">
            <a:off x="8726962" y="3392958"/>
            <a:ext cx="6857999" cy="720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BF9EEC4-2454-3DC7-D142-1C0F37AA029F}"/>
              </a:ext>
            </a:extLst>
          </p:cNvPr>
          <p:cNvSpPr txBox="1"/>
          <p:nvPr/>
        </p:nvSpPr>
        <p:spPr>
          <a:xfrm>
            <a:off x="561475" y="-22489"/>
            <a:ext cx="2031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DATASET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ED4E0FAE-8F01-88B5-8150-30F91CD6AC2E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3D6FE129-F9C8-C176-07DE-70FEE5F1E7FC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1E6066DE-6DEB-7596-72D3-28E52400EE7A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45C0814E-D460-9990-75EC-69C8D0AF1F6C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367ED812-0252-8A18-C207-8305FDEAC814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FBF83C-C28E-5E32-5EE8-005F2830A120}"/>
              </a:ext>
            </a:extLst>
          </p:cNvPr>
          <p:cNvSpPr txBox="1">
            <a:spLocks/>
          </p:cNvSpPr>
          <p:nvPr/>
        </p:nvSpPr>
        <p:spPr>
          <a:xfrm>
            <a:off x="157820" y="767081"/>
            <a:ext cx="11893717" cy="1681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71 post-contrast DCE–MRI scans: </a:t>
            </a:r>
            <a:r>
              <a:rPr lang="en-GB" b="1" dirty="0">
                <a:solidFill>
                  <a:schemeClr val="accent2"/>
                </a:solidFill>
              </a:rPr>
              <a:t>24 in situ (DCIS/LCIS)</a:t>
            </a:r>
            <a:r>
              <a:rPr lang="en-GB" dirty="0"/>
              <a:t>, </a:t>
            </a:r>
            <a:r>
              <a:rPr lang="en-GB" b="1" dirty="0">
                <a:solidFill>
                  <a:schemeClr val="accent2"/>
                </a:solidFill>
              </a:rPr>
              <a:t>47 invasive (IDC)</a:t>
            </a:r>
          </a:p>
          <a:p>
            <a:r>
              <a:rPr lang="en-GB" dirty="0"/>
              <a:t>Scanner: Philips </a:t>
            </a:r>
            <a:r>
              <a:rPr lang="en-GB" dirty="0" err="1"/>
              <a:t>Achieva</a:t>
            </a:r>
            <a:r>
              <a:rPr lang="en-GB" dirty="0"/>
              <a:t> 1.5 T, isotropic resampled to 1 mm³</a:t>
            </a:r>
          </a:p>
          <a:p>
            <a:r>
              <a:rPr lang="en-GB" b="1" dirty="0">
                <a:solidFill>
                  <a:schemeClr val="accent2"/>
                </a:solidFill>
              </a:rPr>
              <a:t>Manual ROI segmentation </a:t>
            </a:r>
            <a:r>
              <a:rPr lang="en-GB" dirty="0"/>
              <a:t>by two expert radiologists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86B365-7509-5BB1-67B5-007BCED807A4}"/>
              </a:ext>
            </a:extLst>
          </p:cNvPr>
          <p:cNvSpPr txBox="1"/>
          <p:nvPr/>
        </p:nvSpPr>
        <p:spPr>
          <a:xfrm>
            <a:off x="561476" y="2394403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FEATURE EXTRACTION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5C02ABC-8AB9-4692-AA7D-3785865A2D1F}"/>
              </a:ext>
            </a:extLst>
          </p:cNvPr>
          <p:cNvGrpSpPr/>
          <p:nvPr/>
        </p:nvGrpSpPr>
        <p:grpSpPr>
          <a:xfrm>
            <a:off x="1" y="2406215"/>
            <a:ext cx="1868544" cy="716530"/>
            <a:chOff x="0" y="-10677"/>
            <a:chExt cx="1868544" cy="49617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51FE1A65-0776-759D-C853-8FBCA2204E69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DD713272-961B-7F39-A1F9-3235228B35FB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9395BAAC-82B6-8895-5DDD-71A3A227EB9D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E9609D9-2687-3E60-EB31-382030AC3E07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D210304-1461-7C2D-50C5-B073F1EEAADE}"/>
              </a:ext>
            </a:extLst>
          </p:cNvPr>
          <p:cNvSpPr txBox="1">
            <a:spLocks/>
          </p:cNvSpPr>
          <p:nvPr/>
        </p:nvSpPr>
        <p:spPr>
          <a:xfrm>
            <a:off x="159760" y="3219185"/>
            <a:ext cx="11871457" cy="14990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accent2"/>
                </a:solidFill>
              </a:rPr>
              <a:t>Radiomic features (n=107) via </a:t>
            </a:r>
            <a:r>
              <a:rPr lang="en-GB" b="1" dirty="0" err="1">
                <a:solidFill>
                  <a:schemeClr val="accent2"/>
                </a:solidFill>
              </a:rPr>
              <a:t>PyRadiomics</a:t>
            </a:r>
            <a:r>
              <a:rPr lang="en-GB" dirty="0"/>
              <a:t>: Shape (e.g. Elongation, Flatness), First-order stats, Texture (GLCM, GLRLM, GLSZM, GLDM)</a:t>
            </a:r>
          </a:p>
          <a:p>
            <a:r>
              <a:rPr lang="en-GB" b="1" dirty="0">
                <a:solidFill>
                  <a:schemeClr val="accent2"/>
                </a:solidFill>
              </a:rPr>
              <a:t>Clinical features</a:t>
            </a:r>
            <a:r>
              <a:rPr lang="en-GB" dirty="0"/>
              <a:t>: age, laterality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50FB9D2-34AE-3B83-AD14-E2684C72923B}"/>
              </a:ext>
            </a:extLst>
          </p:cNvPr>
          <p:cNvSpPr txBox="1"/>
          <p:nvPr/>
        </p:nvSpPr>
        <p:spPr>
          <a:xfrm>
            <a:off x="547689" y="4727912"/>
            <a:ext cx="441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FEATURE SELECTION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0A6A32D-C53B-73C3-6850-3478B2A0A624}"/>
              </a:ext>
            </a:extLst>
          </p:cNvPr>
          <p:cNvGrpSpPr/>
          <p:nvPr/>
        </p:nvGrpSpPr>
        <p:grpSpPr>
          <a:xfrm>
            <a:off x="-13786" y="4739724"/>
            <a:ext cx="1868544" cy="716530"/>
            <a:chOff x="0" y="-10677"/>
            <a:chExt cx="1868544" cy="496170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D0C52789-53BA-CC53-A57B-3581E32051ED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ECED4319-BC94-BF52-0A68-B53E8605C22D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842E77A4-CD19-7AB5-BE1B-5D2DF0DB5555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D2675708-B8E6-8798-1712-9922ACBB32F7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169976" y="5382141"/>
            <a:ext cx="11442903" cy="16897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Mutual Information ranking (</a:t>
            </a:r>
            <a:r>
              <a:rPr lang="en-GB" dirty="0" err="1"/>
              <a:t>mutual_info_classif</a:t>
            </a:r>
            <a:r>
              <a:rPr lang="en-GB" dirty="0"/>
              <a:t>)</a:t>
            </a:r>
          </a:p>
          <a:p>
            <a:r>
              <a:rPr lang="en-GB" dirty="0"/>
              <a:t>MRMR (Min Redundancy Max Relevance) (</a:t>
            </a:r>
            <a:r>
              <a:rPr lang="en-GB" dirty="0" err="1"/>
              <a:t>mrmr_classif</a:t>
            </a:r>
            <a:r>
              <a:rPr lang="en-GB" dirty="0"/>
              <a:t>)</a:t>
            </a:r>
          </a:p>
          <a:p>
            <a:r>
              <a:rPr lang="en-GB" dirty="0"/>
              <a:t>No selection</a:t>
            </a:r>
          </a:p>
        </p:txBody>
      </p:sp>
    </p:spTree>
    <p:extLst>
      <p:ext uri="{BB962C8B-B14F-4D97-AF65-F5344CB8AC3E}">
        <p14:creationId xmlns:p14="http://schemas.microsoft.com/office/powerpoint/2010/main" val="300965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223AA-B0A2-15CD-CF46-6141F489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EC9B0FF9-64B7-2F0B-52C8-3033FFC7B4EE}"/>
              </a:ext>
            </a:extLst>
          </p:cNvPr>
          <p:cNvSpPr/>
          <p:nvPr/>
        </p:nvSpPr>
        <p:spPr>
          <a:xfrm>
            <a:off x="281915" y="2539241"/>
            <a:ext cx="11783643" cy="1918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E208211-5078-835D-B189-3AE533DA8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70900" y="-3572447"/>
            <a:ext cx="50199" cy="1206555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2F98167-1657-DEB2-9DC4-7ABEBBB52542}"/>
              </a:ext>
            </a:extLst>
          </p:cNvPr>
          <p:cNvSpPr/>
          <p:nvPr/>
        </p:nvSpPr>
        <p:spPr>
          <a:xfrm>
            <a:off x="350873" y="124578"/>
            <a:ext cx="11714685" cy="19186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D0F107-70A3-B83D-A6EA-8F3E35E27761}"/>
              </a:ext>
            </a:extLst>
          </p:cNvPr>
          <p:cNvSpPr txBox="1"/>
          <p:nvPr/>
        </p:nvSpPr>
        <p:spPr>
          <a:xfrm>
            <a:off x="341388" y="318635"/>
            <a:ext cx="11589889" cy="1844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2400" b="1" dirty="0"/>
              <a:t>Radiomics and Machine Learning for Preoperative Differentiation of </a:t>
            </a:r>
            <a:r>
              <a:rPr lang="en-GB" sz="2400" b="1" i="1" dirty="0">
                <a:solidFill>
                  <a:schemeClr val="accent2"/>
                </a:solidFill>
              </a:rPr>
              <a:t>in Situ </a:t>
            </a:r>
            <a:r>
              <a:rPr lang="en-GB" sz="2400" b="1" dirty="0"/>
              <a:t>and </a:t>
            </a:r>
            <a:r>
              <a:rPr lang="en-GB" sz="2400" b="1" dirty="0">
                <a:solidFill>
                  <a:schemeClr val="accent2"/>
                </a:solidFill>
              </a:rPr>
              <a:t>Invasive</a:t>
            </a:r>
            <a:r>
              <a:rPr lang="en-GB" sz="2400" b="1" dirty="0"/>
              <a:t> Breast Cancer Using Dynamic Contrast-Enhanced Magnetic Resonance Imaging (DCE–MRI)</a:t>
            </a:r>
            <a:endParaRPr lang="en-US" sz="3200" b="1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68CC561-69FC-9111-6EED-5262D59C274A}"/>
              </a:ext>
            </a:extLst>
          </p:cNvPr>
          <p:cNvSpPr/>
          <p:nvPr/>
        </p:nvSpPr>
        <p:spPr>
          <a:xfrm>
            <a:off x="233915" y="5874446"/>
            <a:ext cx="100443" cy="576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23947CD-A661-D27D-729E-700E7FD6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15" y="939956"/>
            <a:ext cx="100443" cy="475268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A1427DF-61AB-84AE-2824-8E6272D958FA}"/>
              </a:ext>
            </a:extLst>
          </p:cNvPr>
          <p:cNvSpPr/>
          <p:nvPr/>
        </p:nvSpPr>
        <p:spPr>
          <a:xfrm>
            <a:off x="-48514" y="4739286"/>
            <a:ext cx="11992671" cy="286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737A282-D651-383E-77CF-3F0EF532BB47}"/>
              </a:ext>
            </a:extLst>
          </p:cNvPr>
          <p:cNvSpPr/>
          <p:nvPr/>
        </p:nvSpPr>
        <p:spPr>
          <a:xfrm>
            <a:off x="11873895" y="5603317"/>
            <a:ext cx="100705" cy="82349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8CE2E59-C941-FD55-97D6-1869420A7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2" y="124578"/>
            <a:ext cx="100443" cy="4752686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86DB6564-EEE7-8B08-855C-C81981BBEF5D}"/>
              </a:ext>
            </a:extLst>
          </p:cNvPr>
          <p:cNvSpPr/>
          <p:nvPr/>
        </p:nvSpPr>
        <p:spPr>
          <a:xfrm>
            <a:off x="341388" y="124578"/>
            <a:ext cx="11724170" cy="316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2" descr="http://produceconsumerobot.com/pickyourbrain/content/neuron.jpg">
            <a:extLst>
              <a:ext uri="{FF2B5EF4-FFF2-40B4-BE49-F238E27FC236}">
                <a16:creationId xmlns:a16="http://schemas.microsoft.com/office/drawing/2014/main" id="{4BE77D10-39BD-63AD-9A4E-090BC69C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00" y="5146154"/>
            <a:ext cx="1813046" cy="100942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B7A8F6-D207-88DE-D095-BDE228A1F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068" y="5821125"/>
            <a:ext cx="1543202" cy="9932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AD21D7-0E60-B72D-35C3-C6640B252908}"/>
              </a:ext>
            </a:extLst>
          </p:cNvPr>
          <p:cNvSpPr txBox="1"/>
          <p:nvPr/>
        </p:nvSpPr>
        <p:spPr>
          <a:xfrm>
            <a:off x="401841" y="2816765"/>
            <a:ext cx="1174745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Radiomics and AI for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ea typeface="+mn-ea"/>
                <a:cs typeface="+mn-cs"/>
              </a:rPr>
              <a:t>Pre-Operative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ea typeface="+mn-ea"/>
                <a:cs typeface="+mn-cs"/>
              </a:rPr>
              <a:t>Detection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Triple Negative Breast Cancer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Multiparametric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MRI, in the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context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Federated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Learning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6" name="Google Shape;88;p20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51B9FA1-6D41-E522-4D62-940C078B9397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7395582" y="5268703"/>
            <a:ext cx="1974828" cy="133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 descr="Concorso Collaboratori INFN 2024: bando per 6 diplomati - Studio Concorsi">
            <a:extLst>
              <a:ext uri="{FF2B5EF4-FFF2-40B4-BE49-F238E27FC236}">
                <a16:creationId xmlns:a16="http://schemas.microsoft.com/office/drawing/2014/main" id="{451A195C-D30B-499B-F208-3F98C3B6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10" y="5334616"/>
            <a:ext cx="2371346" cy="11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606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11B02-8046-4775-9423-0E65BE417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AAFAB4B-7CE7-BCA9-E319-BE844AD5766F}"/>
              </a:ext>
            </a:extLst>
          </p:cNvPr>
          <p:cNvSpPr txBox="1"/>
          <p:nvPr/>
        </p:nvSpPr>
        <p:spPr>
          <a:xfrm>
            <a:off x="561475" y="3688290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CLASSIFICATION ALGORITMS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B388087-769A-F0B0-AB5E-1FB7C514CAB4}"/>
              </a:ext>
            </a:extLst>
          </p:cNvPr>
          <p:cNvGrpSpPr/>
          <p:nvPr/>
        </p:nvGrpSpPr>
        <p:grpSpPr>
          <a:xfrm>
            <a:off x="0" y="3700102"/>
            <a:ext cx="1868544" cy="716530"/>
            <a:chOff x="0" y="-10677"/>
            <a:chExt cx="1868544" cy="49617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0E1F5379-14F8-FF16-30A0-27BC26DD5A85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2B306B74-C5DE-E17A-86A4-2E4D7669FDCD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66BDE4D9-5F5F-F0B7-1CA6-2AADA75B9753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8BC9EF37-0D36-36C6-0B34-049DFFE8AB3A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04964-84F1-79F2-D4DB-C2EF99373EA3}"/>
              </a:ext>
            </a:extLst>
          </p:cNvPr>
          <p:cNvSpPr txBox="1">
            <a:spLocks/>
          </p:cNvSpPr>
          <p:nvPr/>
        </p:nvSpPr>
        <p:spPr>
          <a:xfrm>
            <a:off x="370840" y="4474960"/>
            <a:ext cx="11450320" cy="2211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accent2"/>
                </a:solidFill>
              </a:rPr>
              <a:t>Algorithms tested: KNN, SVM, RF, </a:t>
            </a:r>
            <a:r>
              <a:rPr lang="en-GB" b="1" dirty="0" err="1">
                <a:solidFill>
                  <a:schemeClr val="accent2"/>
                </a:solidFill>
              </a:rPr>
              <a:t>XGBoost</a:t>
            </a:r>
            <a:r>
              <a:rPr lang="en-GB" b="1" dirty="0">
                <a:solidFill>
                  <a:schemeClr val="accent2"/>
                </a:solidFill>
              </a:rPr>
              <a:t>, NB, LR, MLP</a:t>
            </a:r>
          </a:p>
          <a:p>
            <a:r>
              <a:rPr lang="en-GB" dirty="0"/>
              <a:t>Class imbalance handled via </a:t>
            </a:r>
            <a:r>
              <a:rPr lang="en-GB" dirty="0" err="1"/>
              <a:t>class_weight</a:t>
            </a:r>
            <a:r>
              <a:rPr lang="en-GB" dirty="0"/>
              <a:t> / </a:t>
            </a:r>
            <a:r>
              <a:rPr lang="en-GB" dirty="0" err="1"/>
              <a:t>scale_pos_weight</a:t>
            </a:r>
            <a:endParaRPr lang="en-GB" dirty="0"/>
          </a:p>
          <a:p>
            <a:r>
              <a:rPr lang="en-GB" b="1" dirty="0">
                <a:solidFill>
                  <a:schemeClr val="accent2"/>
                </a:solidFill>
              </a:rPr>
              <a:t>LOOCV for robust small-sample evaluation</a:t>
            </a:r>
          </a:p>
          <a:p>
            <a:r>
              <a:rPr lang="en-GB" dirty="0"/>
              <a:t>Metrics: </a:t>
            </a:r>
            <a:r>
              <a:rPr lang="en-GB" b="1" dirty="0">
                <a:solidFill>
                  <a:schemeClr val="accent2"/>
                </a:solidFill>
              </a:rPr>
              <a:t>AUC</a:t>
            </a:r>
            <a:r>
              <a:rPr lang="en-GB" dirty="0"/>
              <a:t>, accuracy, precision, recall, F1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D7F582-0B55-A1D6-EF27-3F91295253BB}"/>
              </a:ext>
            </a:extLst>
          </p:cNvPr>
          <p:cNvSpPr txBox="1"/>
          <p:nvPr/>
        </p:nvSpPr>
        <p:spPr>
          <a:xfrm>
            <a:off x="511650" y="213436"/>
            <a:ext cx="4735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DATA AUGMENTATION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4E88CAE-9599-23BB-E0BC-93AB1B21D7DB}"/>
              </a:ext>
            </a:extLst>
          </p:cNvPr>
          <p:cNvGrpSpPr/>
          <p:nvPr/>
        </p:nvGrpSpPr>
        <p:grpSpPr>
          <a:xfrm>
            <a:off x="0" y="225248"/>
            <a:ext cx="1868544" cy="716530"/>
            <a:chOff x="0" y="-10677"/>
            <a:chExt cx="1868544" cy="49617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BC44ECCF-825B-C589-E037-19BE5CC188ED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3092CB97-6AF3-D766-B938-0655890FD347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20D87469-AACD-A46B-5897-4D8BD461E599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83000D3-8E15-B054-B014-581655D99A8E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370840" y="1069716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2D rotations in the axial plane: ±10°, ±20°, ±30°</a:t>
            </a:r>
          </a:p>
          <a:p>
            <a:r>
              <a:rPr lang="en-GB" dirty="0"/>
              <a:t>Increased sample variability → rotation-invariant learning</a:t>
            </a:r>
          </a:p>
        </p:txBody>
      </p:sp>
    </p:spTree>
    <p:extLst>
      <p:ext uri="{BB962C8B-B14F-4D97-AF65-F5344CB8AC3E}">
        <p14:creationId xmlns:p14="http://schemas.microsoft.com/office/powerpoint/2010/main" val="2231812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FB30-84F5-6C70-70E4-6D0FBF620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20B80E-F4BA-C93A-71A6-635BBC4EA53D}"/>
              </a:ext>
            </a:extLst>
          </p:cNvPr>
          <p:cNvSpPr txBox="1"/>
          <p:nvPr/>
        </p:nvSpPr>
        <p:spPr>
          <a:xfrm>
            <a:off x="561475" y="-22489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F7E2508-A731-0356-82EC-BCF530010550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27C55FEB-7DF5-2B10-7571-2A8AF85E7062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1E9B4C53-C178-271F-714E-94E0630214FD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E055C79-05A9-FEA2-A6A1-EDCBEEC16EEC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B8722579-4FA0-5B28-3C4C-195E51CAA35C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Immagine 7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A4F9DD6F-978A-8442-6103-127B44524F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/>
          <a:stretch/>
        </p:blipFill>
        <p:spPr bwMode="auto">
          <a:xfrm>
            <a:off x="2971444" y="500730"/>
            <a:ext cx="4912716" cy="3798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2F9B8AF7-FDAA-5D82-5FF5-579F8CA41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350995"/>
              </p:ext>
            </p:extLst>
          </p:nvPr>
        </p:nvGraphicFramePr>
        <p:xfrm>
          <a:off x="691896" y="4376354"/>
          <a:ext cx="10808208" cy="2461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6044">
                  <a:extLst>
                    <a:ext uri="{9D8B030D-6E8A-4147-A177-3AD203B41FA5}">
                      <a16:colId xmlns:a16="http://schemas.microsoft.com/office/drawing/2014/main" val="2795883102"/>
                    </a:ext>
                  </a:extLst>
                </a:gridCol>
                <a:gridCol w="1401873">
                  <a:extLst>
                    <a:ext uri="{9D8B030D-6E8A-4147-A177-3AD203B41FA5}">
                      <a16:colId xmlns:a16="http://schemas.microsoft.com/office/drawing/2014/main" val="1830566498"/>
                    </a:ext>
                  </a:extLst>
                </a:gridCol>
                <a:gridCol w="1819858">
                  <a:extLst>
                    <a:ext uri="{9D8B030D-6E8A-4147-A177-3AD203B41FA5}">
                      <a16:colId xmlns:a16="http://schemas.microsoft.com/office/drawing/2014/main" val="40676138"/>
                    </a:ext>
                  </a:extLst>
                </a:gridCol>
                <a:gridCol w="1274124">
                  <a:extLst>
                    <a:ext uri="{9D8B030D-6E8A-4147-A177-3AD203B41FA5}">
                      <a16:colId xmlns:a16="http://schemas.microsoft.com/office/drawing/2014/main" val="2817548009"/>
                    </a:ext>
                  </a:extLst>
                </a:gridCol>
                <a:gridCol w="782181">
                  <a:extLst>
                    <a:ext uri="{9D8B030D-6E8A-4147-A177-3AD203B41FA5}">
                      <a16:colId xmlns:a16="http://schemas.microsoft.com/office/drawing/2014/main" val="4057646400"/>
                    </a:ext>
                  </a:extLst>
                </a:gridCol>
                <a:gridCol w="1334637">
                  <a:extLst>
                    <a:ext uri="{9D8B030D-6E8A-4147-A177-3AD203B41FA5}">
                      <a16:colId xmlns:a16="http://schemas.microsoft.com/office/drawing/2014/main" val="1576040571"/>
                    </a:ext>
                  </a:extLst>
                </a:gridCol>
                <a:gridCol w="1332396">
                  <a:extLst>
                    <a:ext uri="{9D8B030D-6E8A-4147-A177-3AD203B41FA5}">
                      <a16:colId xmlns:a16="http://schemas.microsoft.com/office/drawing/2014/main" val="2548953033"/>
                    </a:ext>
                  </a:extLst>
                </a:gridCol>
                <a:gridCol w="981648">
                  <a:extLst>
                    <a:ext uri="{9D8B030D-6E8A-4147-A177-3AD203B41FA5}">
                      <a16:colId xmlns:a16="http://schemas.microsoft.com/office/drawing/2014/main" val="3090697652"/>
                    </a:ext>
                  </a:extLst>
                </a:gridCol>
                <a:gridCol w="905447">
                  <a:extLst>
                    <a:ext uri="{9D8B030D-6E8A-4147-A177-3AD203B41FA5}">
                      <a16:colId xmlns:a16="http://schemas.microsoft.com/office/drawing/2014/main" val="1754746389"/>
                    </a:ext>
                  </a:extLst>
                </a:gridCol>
              </a:tblGrid>
              <a:tr h="6580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Model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Augmentation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>
                          <a:effectLst/>
                        </a:rPr>
                        <a:t>Feature Selection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Number of selected Features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>
                          <a:effectLst/>
                        </a:rPr>
                        <a:t>AUC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Best Accuracy (%)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Precision (%) 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Recall (%)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F1-score (%) 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3398899"/>
                  </a:ext>
                </a:extLst>
              </a:tr>
              <a:tr h="30870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KNN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>
                          <a:effectLst/>
                        </a:rPr>
                        <a:t>No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>
                          <a:effectLst/>
                        </a:rPr>
                        <a:t>MRMR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13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0.78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0.76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>
                          <a:effectLst/>
                        </a:rPr>
                        <a:t>0.77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0.42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0.54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5662576"/>
                  </a:ext>
                </a:extLst>
              </a:tr>
              <a:tr h="43867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XGBoost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No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>
                          <a:effectLst/>
                        </a:rPr>
                        <a:t>Mutual Info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4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0.77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0.76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0.73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0.46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0.56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7928363"/>
                  </a:ext>
                </a:extLst>
              </a:tr>
              <a:tr h="30870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RF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Yes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Mutual Info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3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 kern="0" dirty="0">
                          <a:solidFill>
                            <a:schemeClr val="accent2"/>
                          </a:solidFill>
                          <a:effectLst/>
                        </a:rPr>
                        <a:t>0.81</a:t>
                      </a:r>
                      <a:endParaRPr lang="en-GB" sz="2400" b="1" kern="100" dirty="0">
                        <a:solidFill>
                          <a:schemeClr val="accent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0.79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0.76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0.54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0.63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542800"/>
                  </a:ext>
                </a:extLst>
              </a:tr>
              <a:tr h="30870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 kern="0">
                          <a:effectLst/>
                        </a:rPr>
                        <a:t>SVM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Yes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 kern="0">
                          <a:effectLst/>
                        </a:rPr>
                        <a:t>MRMR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3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 kern="0" dirty="0">
                          <a:solidFill>
                            <a:schemeClr val="accent2"/>
                          </a:solidFill>
                          <a:effectLst/>
                        </a:rPr>
                        <a:t>0.80</a:t>
                      </a:r>
                      <a:endParaRPr lang="en-GB" sz="2400" b="1" kern="100" dirty="0">
                        <a:solidFill>
                          <a:schemeClr val="accent2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0.79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0.76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0.54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0.63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2448715"/>
                  </a:ext>
                </a:extLst>
              </a:tr>
              <a:tr h="43867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 err="1">
                          <a:effectLst/>
                        </a:rPr>
                        <a:t>XGBoost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>
                          <a:effectLst/>
                        </a:rPr>
                        <a:t>Yes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MRMR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6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0.79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>
                          <a:effectLst/>
                        </a:rPr>
                        <a:t>0.77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0.67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>
                          <a:effectLst/>
                        </a:rPr>
                        <a:t>0.67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kern="0" dirty="0">
                          <a:effectLst/>
                        </a:rPr>
                        <a:t>0.67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2017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161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CB343-5300-6452-030B-530A72173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473FAC-88BE-03DF-5A83-DE0EA7F07C75}"/>
              </a:ext>
            </a:extLst>
          </p:cNvPr>
          <p:cNvSpPr txBox="1"/>
          <p:nvPr/>
        </p:nvSpPr>
        <p:spPr>
          <a:xfrm>
            <a:off x="561475" y="-22489"/>
            <a:ext cx="234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Discussion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B421A63-9979-EF74-4CD0-516D5CAC1A66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F402FD3B-FA5E-6B0C-4DF5-09C67D84DFFC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21776A63-634B-8A4C-0EFB-1EFDC80312A7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3B800E22-C206-EEF5-8212-3BC83E36C081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E8416137-DDEF-E13F-D8EC-F192B334DA9A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770049-6DE3-42BE-44E9-2C8A4D985BC2}"/>
              </a:ext>
            </a:extLst>
          </p:cNvPr>
          <p:cNvSpPr txBox="1">
            <a:spLocks/>
          </p:cNvSpPr>
          <p:nvPr/>
        </p:nvSpPr>
        <p:spPr>
          <a:xfrm>
            <a:off x="208721" y="919481"/>
            <a:ext cx="10675816" cy="2352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RF on augmented data provided highest discrimination</a:t>
            </a:r>
          </a:p>
          <a:p>
            <a:r>
              <a:rPr lang="en-GB" dirty="0"/>
              <a:t>Shape descriptors most informative for tree-based models</a:t>
            </a:r>
          </a:p>
          <a:p>
            <a:r>
              <a:rPr lang="en-GB" dirty="0"/>
              <a:t>Texture + shape combination effective for SVM/KNN</a:t>
            </a:r>
          </a:p>
          <a:p>
            <a:r>
              <a:rPr lang="en-GB" dirty="0"/>
              <a:t>Performance comparable to literature despite small 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26D384-349C-AE82-841D-261212A1670A}"/>
              </a:ext>
            </a:extLst>
          </p:cNvPr>
          <p:cNvSpPr txBox="1"/>
          <p:nvPr/>
        </p:nvSpPr>
        <p:spPr>
          <a:xfrm>
            <a:off x="561475" y="3271521"/>
            <a:ext cx="244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Limitations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AFEFA09-A871-8D49-8605-F9039D606A74}"/>
              </a:ext>
            </a:extLst>
          </p:cNvPr>
          <p:cNvGrpSpPr/>
          <p:nvPr/>
        </p:nvGrpSpPr>
        <p:grpSpPr>
          <a:xfrm>
            <a:off x="0" y="3283333"/>
            <a:ext cx="1868544" cy="716530"/>
            <a:chOff x="0" y="-10677"/>
            <a:chExt cx="1868544" cy="49617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4C5B9EC-4B33-A61E-F228-B0315B6B7D4F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7AF97BD-0FB6-02B2-A440-23D562171DB3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B984A4EA-2ABA-4A23-C6BF-7DD7793B0309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73769DD-F9FA-081F-E5BA-81BCC9C90A8A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DD0474-772C-EE9D-72D2-66C5EDB9B8BA}"/>
              </a:ext>
            </a:extLst>
          </p:cNvPr>
          <p:cNvSpPr txBox="1">
            <a:spLocks/>
          </p:cNvSpPr>
          <p:nvPr/>
        </p:nvSpPr>
        <p:spPr>
          <a:xfrm>
            <a:off x="208721" y="4187126"/>
            <a:ext cx="10119360" cy="2677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Small, imbalanced dataset (n=71)</a:t>
            </a:r>
          </a:p>
          <a:p>
            <a:r>
              <a:rPr lang="en-GB" dirty="0"/>
              <a:t>Manual ROI segmentation introduces operator dependency</a:t>
            </a:r>
          </a:p>
          <a:p>
            <a:r>
              <a:rPr lang="en-GB" dirty="0"/>
              <a:t>Single imaging modality (post-contrast DCE only)</a:t>
            </a:r>
          </a:p>
          <a:p>
            <a:r>
              <a:rPr lang="en-GB" dirty="0"/>
              <a:t>Need for external validation on larger cohorts</a:t>
            </a:r>
          </a:p>
        </p:txBody>
      </p:sp>
    </p:spTree>
    <p:extLst>
      <p:ext uri="{BB962C8B-B14F-4D97-AF65-F5344CB8AC3E}">
        <p14:creationId xmlns:p14="http://schemas.microsoft.com/office/powerpoint/2010/main" val="1034430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52282-35E9-41BD-7998-507F9ED1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CA054D-35B0-7E96-A17C-BEEC0BA97A56}"/>
              </a:ext>
            </a:extLst>
          </p:cNvPr>
          <p:cNvSpPr txBox="1"/>
          <p:nvPr/>
        </p:nvSpPr>
        <p:spPr>
          <a:xfrm>
            <a:off x="561475" y="-22489"/>
            <a:ext cx="6652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Conclusions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&amp; Future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Directions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4A3487E-A00C-31DF-97DE-802663702F4C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66D3A9E4-8C19-5ACB-8142-D51574B0BFED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77B174A0-6AF0-072D-6633-67C62130D866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1CD766FB-DE7E-47FF-CB4C-CE3754294718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1655497C-B4B6-F7ED-34CD-332D3D235E87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E8C5645B-B5EC-E426-0937-CD36E2C1A85A}"/>
              </a:ext>
            </a:extLst>
          </p:cNvPr>
          <p:cNvSpPr/>
          <p:nvPr/>
        </p:nvSpPr>
        <p:spPr>
          <a:xfrm rot="10800000">
            <a:off x="476250" y="3623403"/>
            <a:ext cx="447961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49">
            <a:extLst>
              <a:ext uri="{FF2B5EF4-FFF2-40B4-BE49-F238E27FC236}">
                <a16:creationId xmlns:a16="http://schemas.microsoft.com/office/drawing/2014/main" id="{CCCDAFD8-51C3-04F7-D850-707EC83E6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44" b="67593" l="46563" r="63802">
                        <a14:foregroundMark x1="54531" y1="40000" x2="49635" y2="47685"/>
                        <a14:foregroundMark x1="49635" y1="47685" x2="48958" y2="54630"/>
                        <a14:foregroundMark x1="48958" y1="54630" x2="50573" y2="61574"/>
                        <a14:foregroundMark x1="50573" y1="61574" x2="56146" y2="65556"/>
                        <a14:foregroundMark x1="56146" y1="65556" x2="60677" y2="63981"/>
                        <a14:foregroundMark x1="60677" y1="63981" x2="62917" y2="48333"/>
                        <a14:foregroundMark x1="62917" y1="48333" x2="62083" y2="43611"/>
                        <a14:foregroundMark x1="62083" y1="43611" x2="59948" y2="47870"/>
                        <a14:foregroundMark x1="59948" y1="47870" x2="57552" y2="50185"/>
                        <a14:foregroundMark x1="57552" y1="50185" x2="55104" y2="46204"/>
                        <a14:foregroundMark x1="55104" y1="46204" x2="54635" y2="39630"/>
                        <a14:foregroundMark x1="49167" y1="45185" x2="47031" y2="48148"/>
                        <a14:foregroundMark x1="47031" y1="48148" x2="46563" y2="53148"/>
                        <a14:foregroundMark x1="46563" y1="53148" x2="47083" y2="54352"/>
                        <a14:foregroundMark x1="53385" y1="65833" x2="59219" y2="66111"/>
                        <a14:foregroundMark x1="59219" y1="66111" x2="62187" y2="64444"/>
                        <a14:foregroundMark x1="62187" y1="64444" x2="62656" y2="63241"/>
                        <a14:foregroundMark x1="57344" y1="67685" x2="59219" y2="67315"/>
                        <a14:foregroundMark x1="54740" y1="37222" x2="54427" y2="37037"/>
                        <a14:foregroundMark x1="63802" y1="43056" x2="63802" y2="43611"/>
                        <a14:foregroundMark x1="62917" y1="53519" x2="62917" y2="54630"/>
                        <a14:foregroundMark x1="50521" y1="43426" x2="48594" y2="44537"/>
                        <a14:foregroundMark x1="48594" y1="44537" x2="47396" y2="47407"/>
                        <a14:foregroundMark x1="47396" y1="47407" x2="46719" y2="52130"/>
                        <a14:foregroundMark x1="46719" y1="52130" x2="47656" y2="59537"/>
                      </a14:backgroundRemoval>
                    </a14:imgEffect>
                  </a14:imgLayer>
                </a14:imgProps>
              </a:ext>
            </a:extLst>
          </a:blip>
          <a:srcRect l="45049" t="34511" r="34161" b="30167"/>
          <a:stretch/>
        </p:blipFill>
        <p:spPr>
          <a:xfrm>
            <a:off x="7701651" y="1295538"/>
            <a:ext cx="4445142" cy="424820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6C5902-3039-B886-6E42-EECCF50E3609}"/>
              </a:ext>
            </a:extLst>
          </p:cNvPr>
          <p:cNvSpPr txBox="1">
            <a:spLocks/>
          </p:cNvSpPr>
          <p:nvPr/>
        </p:nvSpPr>
        <p:spPr>
          <a:xfrm>
            <a:off x="417443" y="1036499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Radiomics + ML </a:t>
            </a:r>
            <a:r>
              <a:rPr lang="en-GB" b="1" dirty="0">
                <a:solidFill>
                  <a:schemeClr val="accent2"/>
                </a:solidFill>
              </a:rPr>
              <a:t>can differentiate in situ vs. invasive </a:t>
            </a:r>
            <a:r>
              <a:rPr lang="en-GB" dirty="0"/>
              <a:t>BC </a:t>
            </a:r>
            <a:r>
              <a:rPr lang="en-GB" b="1" dirty="0">
                <a:solidFill>
                  <a:schemeClr val="accent2"/>
                </a:solidFill>
              </a:rPr>
              <a:t>preoperatively</a:t>
            </a:r>
          </a:p>
          <a:p>
            <a:r>
              <a:rPr lang="en-GB" dirty="0"/>
              <a:t>Approach robust on limited data via </a:t>
            </a:r>
            <a:r>
              <a:rPr lang="en-GB" b="1" dirty="0">
                <a:solidFill>
                  <a:schemeClr val="accent2"/>
                </a:solidFill>
              </a:rPr>
              <a:t>augmentation &amp; feature selection</a:t>
            </a:r>
          </a:p>
          <a:p>
            <a:r>
              <a:rPr lang="en-GB" b="1" dirty="0">
                <a:solidFill>
                  <a:schemeClr val="accent2"/>
                </a:solidFill>
              </a:rPr>
              <a:t>RF</a:t>
            </a:r>
            <a:r>
              <a:rPr lang="en-GB" dirty="0"/>
              <a:t> and </a:t>
            </a:r>
            <a:r>
              <a:rPr lang="en-GB" b="1" dirty="0">
                <a:solidFill>
                  <a:schemeClr val="accent2"/>
                </a:solidFill>
              </a:rPr>
              <a:t>SVM</a:t>
            </a:r>
            <a:r>
              <a:rPr lang="en-GB" dirty="0"/>
              <a:t> were top performers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85EDAD-6861-A366-C8CF-165644C43664}"/>
              </a:ext>
            </a:extLst>
          </p:cNvPr>
          <p:cNvSpPr txBox="1">
            <a:spLocks/>
          </p:cNvSpPr>
          <p:nvPr/>
        </p:nvSpPr>
        <p:spPr>
          <a:xfrm>
            <a:off x="417443" y="379542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Validate on </a:t>
            </a:r>
            <a:r>
              <a:rPr lang="en-GB" b="1" dirty="0" err="1">
                <a:solidFill>
                  <a:schemeClr val="accent2"/>
                </a:solidFill>
              </a:rPr>
              <a:t>multicenter</a:t>
            </a:r>
            <a:r>
              <a:rPr lang="en-GB" dirty="0"/>
              <a:t>, larger datasets</a:t>
            </a:r>
          </a:p>
          <a:p>
            <a:r>
              <a:rPr lang="en-GB" b="1" dirty="0">
                <a:solidFill>
                  <a:schemeClr val="accent2"/>
                </a:solidFill>
              </a:rPr>
              <a:t>Integrate</a:t>
            </a:r>
            <a:r>
              <a:rPr lang="en-GB" dirty="0"/>
              <a:t> multi-parametric MRI &amp; other modalities (DWI, mammography)</a:t>
            </a:r>
          </a:p>
          <a:p>
            <a:r>
              <a:rPr lang="en-GB" dirty="0"/>
              <a:t>Explore </a:t>
            </a:r>
            <a:r>
              <a:rPr lang="en-GB" b="1" dirty="0">
                <a:solidFill>
                  <a:schemeClr val="accent2"/>
                </a:solidFill>
              </a:rPr>
              <a:t>automated segmentation </a:t>
            </a:r>
          </a:p>
          <a:p>
            <a:r>
              <a:rPr lang="en-GB" dirty="0"/>
              <a:t>Combine </a:t>
            </a:r>
            <a:r>
              <a:rPr lang="en-GB" b="1" dirty="0">
                <a:solidFill>
                  <a:schemeClr val="accent2"/>
                </a:solidFill>
              </a:rPr>
              <a:t>radiomics</a:t>
            </a:r>
            <a:r>
              <a:rPr lang="en-GB" dirty="0"/>
              <a:t> with </a:t>
            </a:r>
            <a:r>
              <a:rPr lang="en-GB" b="1" dirty="0">
                <a:solidFill>
                  <a:schemeClr val="accent2"/>
                </a:solidFill>
              </a:rPr>
              <a:t>genomics/clinical </a:t>
            </a:r>
            <a:r>
              <a:rPr lang="en-GB" dirty="0"/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969425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F9D9304D-0ADF-F688-B24B-9A28AE33F4D0}"/>
              </a:ext>
            </a:extLst>
          </p:cNvPr>
          <p:cNvGrpSpPr/>
          <p:nvPr/>
        </p:nvGrpSpPr>
        <p:grpSpPr>
          <a:xfrm>
            <a:off x="98713" y="709025"/>
            <a:ext cx="3649847" cy="5418369"/>
            <a:chOff x="1762922" y="1033066"/>
            <a:chExt cx="3649847" cy="4830802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00E4827-914D-7FE9-7F55-1051342B1D8B}"/>
                </a:ext>
              </a:extLst>
            </p:cNvPr>
            <p:cNvSpPr/>
            <p:nvPr/>
          </p:nvSpPr>
          <p:spPr>
            <a:xfrm>
              <a:off x="1762922" y="1033066"/>
              <a:ext cx="3649847" cy="48308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26C5E85-B585-C801-814D-D08CF87EE034}"/>
                </a:ext>
              </a:extLst>
            </p:cNvPr>
            <p:cNvSpPr/>
            <p:nvPr/>
          </p:nvSpPr>
          <p:spPr>
            <a:xfrm>
              <a:off x="1978626" y="1260525"/>
              <a:ext cx="3255570" cy="426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Luana Conte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1,2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Ilaria Amodeo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Giorgio De Nunzio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1,2*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Genny Raffaeli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3,4,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Irene Borzani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5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Nicola Persico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4,6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Alice Griggio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7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Giuseppe Como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Donato Cascio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8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Mariarosa Colnaghi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Fabio Mosca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3,4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Giacomo Cavallaro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endParaRPr lang="it-IT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1A18672-E78C-000E-358B-896DC19CEB26}"/>
                </a:ext>
              </a:extLst>
            </p:cNvPr>
            <p:cNvSpPr txBox="1"/>
            <p:nvPr/>
          </p:nvSpPr>
          <p:spPr>
            <a:xfrm>
              <a:off x="2026250" y="1246698"/>
              <a:ext cx="3314977" cy="4362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Luana Conte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Rocco Rizzo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Alessandra Sallustio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Eleonora Maggiulli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Mariangela Capodieci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Francesco Tramacere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Alessandra Castelluccia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Giuseppe Raso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Ugo De Giorgi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Raffaella Massafra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Maurizio Portaluri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Giorgio De Nunzio Donato Cascio</a:t>
              </a:r>
            </a:p>
          </p:txBody>
        </p:sp>
      </p:grpSp>
      <p:pic>
        <p:nvPicPr>
          <p:cNvPr id="5128" name="Picture 8" descr="Università degli Studi di Palermo">
            <a:extLst>
              <a:ext uri="{FF2B5EF4-FFF2-40B4-BE49-F238E27FC236}">
                <a16:creationId xmlns:a16="http://schemas.microsoft.com/office/drawing/2014/main" id="{B85E53C2-6874-2702-A08C-C9E07BC4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17" y="579039"/>
            <a:ext cx="2005277" cy="200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A347C8E-0223-649C-4CF2-72872DA5F1FE}"/>
              </a:ext>
            </a:extLst>
          </p:cNvPr>
          <p:cNvSpPr/>
          <p:nvPr/>
        </p:nvSpPr>
        <p:spPr>
          <a:xfrm>
            <a:off x="0" y="6412500"/>
            <a:ext cx="12089295" cy="2223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30" name="Picture 10" descr="Comitati Federbocce - Firmata la convenzione di tirocinio tra l'Unisalento  e la Sannicolese">
            <a:extLst>
              <a:ext uri="{FF2B5EF4-FFF2-40B4-BE49-F238E27FC236}">
                <a16:creationId xmlns:a16="http://schemas.microsoft.com/office/drawing/2014/main" id="{674866FE-D99E-0983-4DE8-07C75113D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97" y="2863036"/>
            <a:ext cx="1224203" cy="12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E3164302-9546-06A1-65F0-30FC8F687A51}"/>
              </a:ext>
            </a:extLst>
          </p:cNvPr>
          <p:cNvSpPr/>
          <p:nvPr/>
        </p:nvSpPr>
        <p:spPr>
          <a:xfrm>
            <a:off x="12004476" y="3874967"/>
            <a:ext cx="88811" cy="253375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840E0E7-CBD8-1905-DA66-838487008E2F}"/>
              </a:ext>
            </a:extLst>
          </p:cNvPr>
          <p:cNvSpPr/>
          <p:nvPr/>
        </p:nvSpPr>
        <p:spPr>
          <a:xfrm rot="16200000">
            <a:off x="11010696" y="2912731"/>
            <a:ext cx="80807" cy="2005277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La sanità anche a Brindisi cambia logo e modello di ospitalità">
            <a:extLst>
              <a:ext uri="{FF2B5EF4-FFF2-40B4-BE49-F238E27FC236}">
                <a16:creationId xmlns:a16="http://schemas.microsoft.com/office/drawing/2014/main" id="{55C1F5D2-3FAD-92DD-422F-69814982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55" y="939141"/>
            <a:ext cx="2178790" cy="12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corso Collaboratori INFN 2024: bando per 6 diplomati - Studio Concorsi">
            <a:extLst>
              <a:ext uri="{FF2B5EF4-FFF2-40B4-BE49-F238E27FC236}">
                <a16:creationId xmlns:a16="http://schemas.microsoft.com/office/drawing/2014/main" id="{37122B6E-D94E-B463-1B0D-30F766AA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78" y="1220759"/>
            <a:ext cx="2081781" cy="103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stituto Tumori 'Giovanni Paolo II' Bari - IRCCS">
            <a:extLst>
              <a:ext uri="{FF2B5EF4-FFF2-40B4-BE49-F238E27FC236}">
                <a16:creationId xmlns:a16="http://schemas.microsoft.com/office/drawing/2014/main" id="{3038DD7E-814B-A2A5-450F-72011794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145" y="4575968"/>
            <a:ext cx="1224203" cy="12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ntatti | Cardiomiopatia Ipertrofica">
            <a:extLst>
              <a:ext uri="{FF2B5EF4-FFF2-40B4-BE49-F238E27FC236}">
                <a16:creationId xmlns:a16="http://schemas.microsoft.com/office/drawing/2014/main" id="{031503FF-5D50-4CE4-6A0C-BB4FE75AD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62" y="4606140"/>
            <a:ext cx="47625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21B70BA-2D13-4F22-6B58-7E54412E52D9}"/>
              </a:ext>
            </a:extLst>
          </p:cNvPr>
          <p:cNvSpPr/>
          <p:nvPr/>
        </p:nvSpPr>
        <p:spPr>
          <a:xfrm>
            <a:off x="108652" y="137389"/>
            <a:ext cx="10601739" cy="286530"/>
          </a:xfrm>
          <a:prstGeom prst="rect">
            <a:avLst/>
          </a:prstGeom>
          <a:solidFill>
            <a:srgbClr val="0F9ED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418E725B-009E-C8BE-60C4-99BFCDC1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76583" y="3196645"/>
            <a:ext cx="1397645" cy="6448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2419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5888D-A5BF-62D0-1290-1EC8445EF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7F66C4D2-A82A-849D-A76D-97D3F0310E22}"/>
              </a:ext>
            </a:extLst>
          </p:cNvPr>
          <p:cNvSpPr/>
          <p:nvPr/>
        </p:nvSpPr>
        <p:spPr>
          <a:xfrm>
            <a:off x="233915" y="595426"/>
            <a:ext cx="11958085" cy="33896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1C6B5B-72E5-9857-A8A8-0E08DC50125F}"/>
              </a:ext>
            </a:extLst>
          </p:cNvPr>
          <p:cNvSpPr txBox="1"/>
          <p:nvPr/>
        </p:nvSpPr>
        <p:spPr>
          <a:xfrm>
            <a:off x="3885252" y="264518"/>
            <a:ext cx="8125649" cy="43629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Breast Cancer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Radiomics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and AI for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Pre-Operative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Detection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Triple Negative Breast Cancer (TNBC)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Multiparametric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MRI, in the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context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of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Federated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Learning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(FL)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9E4E3D6-60FD-7D4D-C4C4-A50D69BC4284}"/>
              </a:ext>
            </a:extLst>
          </p:cNvPr>
          <p:cNvSpPr/>
          <p:nvPr/>
        </p:nvSpPr>
        <p:spPr>
          <a:xfrm>
            <a:off x="233915" y="5874446"/>
            <a:ext cx="100443" cy="576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611429B-B6EA-CE5B-0790-BF5B2E50A8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15" y="939956"/>
            <a:ext cx="100443" cy="475268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605980F-506F-B8CA-3BAD-10DF07EB5740}"/>
              </a:ext>
            </a:extLst>
          </p:cNvPr>
          <p:cNvSpPr/>
          <p:nvPr/>
        </p:nvSpPr>
        <p:spPr>
          <a:xfrm>
            <a:off x="-34586" y="5902769"/>
            <a:ext cx="11992671" cy="286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43CAC62-27BA-FE0F-4C4C-C44F9716469F}"/>
              </a:ext>
            </a:extLst>
          </p:cNvPr>
          <p:cNvSpPr/>
          <p:nvPr/>
        </p:nvSpPr>
        <p:spPr>
          <a:xfrm>
            <a:off x="11864638" y="5341301"/>
            <a:ext cx="100705" cy="82349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6D20D1F-B98B-FDBF-1ACA-5EB6D8BB68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099" y="138672"/>
            <a:ext cx="100443" cy="475268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D07B662-7A3A-39A0-9488-11763030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4399" y="1088060"/>
            <a:ext cx="3623458" cy="3237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E62E71C6-46A2-6620-EA7D-4A62C18EC514}"/>
              </a:ext>
            </a:extLst>
          </p:cNvPr>
          <p:cNvSpPr/>
          <p:nvPr/>
        </p:nvSpPr>
        <p:spPr>
          <a:xfrm>
            <a:off x="377240" y="138672"/>
            <a:ext cx="11724170" cy="316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" name="Google Shape;88;p20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14F52B43-7625-90D9-FE36-24A312588390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5427361" y="3754239"/>
            <a:ext cx="2592017" cy="18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oncorso Collaboratori INFN 2024: bando per 6 diplomati - Studio Concorsi">
            <a:extLst>
              <a:ext uri="{FF2B5EF4-FFF2-40B4-BE49-F238E27FC236}">
                <a16:creationId xmlns:a16="http://schemas.microsoft.com/office/drawing/2014/main" id="{599FCB73-78A1-B545-D254-11B4F4626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378" y="3770106"/>
            <a:ext cx="3576406" cy="177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74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BDF7D1-6518-8898-1A34-5E5E4F0DD0EB}"/>
              </a:ext>
            </a:extLst>
          </p:cNvPr>
          <p:cNvSpPr txBox="1"/>
          <p:nvPr/>
        </p:nvSpPr>
        <p:spPr>
          <a:xfrm>
            <a:off x="561475" y="-2248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75FF12BA-6B31-8CE7-79CA-25DFB520EB2B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821DCC7B-214A-19AB-E369-9A00CC59B569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2C477F89-FD0F-820A-4CB3-6B3D9143352A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FAD4BF21-E693-2C36-FCC1-9B632F472D34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C1AC101-E9DE-8318-38D5-7BC846A9498E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0132489-8B31-F019-D5B8-44568422923D}"/>
              </a:ext>
            </a:extLst>
          </p:cNvPr>
          <p:cNvGrpSpPr/>
          <p:nvPr/>
        </p:nvGrpSpPr>
        <p:grpSpPr>
          <a:xfrm>
            <a:off x="-20985" y="-14320"/>
            <a:ext cx="12233970" cy="6858000"/>
            <a:chOff x="-20985" y="-14320"/>
            <a:chExt cx="12233970" cy="6858000"/>
          </a:xfrm>
        </p:grpSpPr>
        <p:pic>
          <p:nvPicPr>
            <p:cNvPr id="2052" name="Picture 4" descr="Federated Learning powered by NVIDIA Clara | NVIDIA Technical Blog">
              <a:extLst>
                <a:ext uri="{FF2B5EF4-FFF2-40B4-BE49-F238E27FC236}">
                  <a16:creationId xmlns:a16="http://schemas.microsoft.com/office/drawing/2014/main" id="{787B99D0-2705-EBA1-9BD6-64714DCA4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985" y="-14320"/>
              <a:ext cx="1223397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67E711A6-7EB4-27B2-D62C-2D2D2EBD1467}"/>
                </a:ext>
              </a:extLst>
            </p:cNvPr>
            <p:cNvSpPr/>
            <p:nvPr/>
          </p:nvSpPr>
          <p:spPr>
            <a:xfrm>
              <a:off x="6864824" y="286603"/>
              <a:ext cx="2592376" cy="15976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44E04C4-9AD4-96F3-8342-C11CC3F2216B}"/>
              </a:ext>
            </a:extLst>
          </p:cNvPr>
          <p:cNvSpPr txBox="1"/>
          <p:nvPr/>
        </p:nvSpPr>
        <p:spPr>
          <a:xfrm>
            <a:off x="713875" y="129911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00B29C63-7428-44FE-C36E-F4AAF8DED6E2}"/>
              </a:ext>
            </a:extLst>
          </p:cNvPr>
          <p:cNvGrpSpPr/>
          <p:nvPr/>
        </p:nvGrpSpPr>
        <p:grpSpPr>
          <a:xfrm>
            <a:off x="152400" y="141723"/>
            <a:ext cx="1868544" cy="716530"/>
            <a:chOff x="0" y="-10677"/>
            <a:chExt cx="1868544" cy="496170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5716D5B8-83B3-AB34-2CB4-FABCF7866BC0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118D60BE-D2AC-B9DC-F828-B13C8392209B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3E421525-642E-A1D9-0BFF-F13EA35A4BFD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EE08616B-890A-57E8-7652-F889F9B9FF43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723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295" y="0"/>
            <a:ext cx="7759797" cy="1325563"/>
          </a:xfrm>
        </p:spPr>
        <p:txBody>
          <a:bodyPr>
            <a:normAutofit/>
          </a:bodyPr>
          <a:lstStyle/>
          <a:p>
            <a:r>
              <a:rPr b="1" dirty="0">
                <a:solidFill>
                  <a:schemeClr val="accent2"/>
                </a:solidFill>
              </a:rPr>
              <a:t>MRI </a:t>
            </a:r>
            <a:r>
              <a:rPr lang="it-IT" b="1" dirty="0">
                <a:solidFill>
                  <a:schemeClr val="accent2"/>
                </a:solidFill>
              </a:rPr>
              <a:t>i</a:t>
            </a:r>
            <a:r>
              <a:rPr b="1" dirty="0" err="1">
                <a:solidFill>
                  <a:schemeClr val="accent2"/>
                </a:solidFill>
              </a:rPr>
              <a:t>ntensity</a:t>
            </a:r>
            <a:r>
              <a:rPr lang="it-IT" b="1" dirty="0">
                <a:solidFill>
                  <a:schemeClr val="accent2"/>
                </a:solidFill>
              </a:rPr>
              <a:t> </a:t>
            </a:r>
            <a:r>
              <a:rPr lang="it-IT" b="1" dirty="0" err="1">
                <a:solidFill>
                  <a:schemeClr val="accent2"/>
                </a:solidFill>
              </a:rPr>
              <a:t>standardization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7642" y="1259749"/>
            <a:ext cx="6833937" cy="4852293"/>
          </a:xfrm>
        </p:spPr>
        <p:txBody>
          <a:bodyPr>
            <a:normAutofit/>
          </a:bodyPr>
          <a:lstStyle/>
          <a:p>
            <a:endParaRPr dirty="0"/>
          </a:p>
          <a:p>
            <a:r>
              <a:rPr b="1" dirty="0">
                <a:solidFill>
                  <a:schemeClr val="accent2"/>
                </a:solidFill>
              </a:rPr>
              <a:t>Grey-level</a:t>
            </a:r>
            <a:r>
              <a:rPr dirty="0"/>
              <a:t> intensities </a:t>
            </a:r>
            <a:r>
              <a:rPr b="1" dirty="0">
                <a:solidFill>
                  <a:schemeClr val="accent2"/>
                </a:solidFill>
              </a:rPr>
              <a:t>vary</a:t>
            </a:r>
            <a:r>
              <a:rPr dirty="0"/>
              <a:t> across scanners and protocols</a:t>
            </a:r>
            <a:endParaRPr lang="it-IT" dirty="0"/>
          </a:p>
          <a:p>
            <a:pPr marL="0" indent="0">
              <a:buNone/>
            </a:pPr>
            <a:endParaRPr dirty="0"/>
          </a:p>
          <a:p>
            <a:r>
              <a:rPr dirty="0"/>
              <a:t>This variability </a:t>
            </a:r>
            <a:r>
              <a:rPr b="1" dirty="0">
                <a:solidFill>
                  <a:schemeClr val="accent2"/>
                </a:solidFill>
              </a:rPr>
              <a:t>hinders</a:t>
            </a:r>
            <a:r>
              <a:rPr dirty="0"/>
              <a:t>: segmentation, </a:t>
            </a:r>
            <a:r>
              <a:rPr dirty="0" err="1"/>
              <a:t>radiomics</a:t>
            </a:r>
            <a:r>
              <a:rPr dirty="0"/>
              <a:t>, classification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 → </a:t>
            </a:r>
            <a:r>
              <a:rPr lang="it-IT" b="1" dirty="0">
                <a:solidFill>
                  <a:schemeClr val="accent2"/>
                </a:solidFill>
              </a:rPr>
              <a:t>STANDARDIZATION</a:t>
            </a:r>
            <a:r>
              <a:rPr lang="it-IT" dirty="0"/>
              <a:t> CAN BE ESSENTIAL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160420" y="911939"/>
            <a:ext cx="5037221" cy="5777619"/>
            <a:chOff x="8879959" y="132202"/>
            <a:chExt cx="3032058" cy="37419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79959" y="164357"/>
              <a:ext cx="3032058" cy="3709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ttangolo 6"/>
            <p:cNvSpPr/>
            <p:nvPr/>
          </p:nvSpPr>
          <p:spPr>
            <a:xfrm>
              <a:off x="9775324" y="132202"/>
              <a:ext cx="1434164" cy="616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6BEDB247-90CE-89E0-5CF4-BF1D10A71410}"/>
              </a:ext>
            </a:extLst>
          </p:cNvPr>
          <p:cNvGrpSpPr/>
          <p:nvPr/>
        </p:nvGrpSpPr>
        <p:grpSpPr>
          <a:xfrm>
            <a:off x="0" y="20638"/>
            <a:ext cx="12192000" cy="6815137"/>
            <a:chOff x="0" y="20638"/>
            <a:chExt cx="12192000" cy="6815137"/>
          </a:xfrm>
        </p:grpSpPr>
        <p:pic>
          <p:nvPicPr>
            <p:cNvPr id="3074" name="Picture 2" descr="What Is Federated Learning? | NVIDIA Blog">
              <a:extLst>
                <a:ext uri="{FF2B5EF4-FFF2-40B4-BE49-F238E27FC236}">
                  <a16:creationId xmlns:a16="http://schemas.microsoft.com/office/drawing/2014/main" id="{FDD8A66D-0697-9AE8-1204-01C8757D6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38"/>
              <a:ext cx="12192000" cy="6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What Is Federated Learning? | NVIDIA Blog">
              <a:extLst>
                <a:ext uri="{FF2B5EF4-FFF2-40B4-BE49-F238E27FC236}">
                  <a16:creationId xmlns:a16="http://schemas.microsoft.com/office/drawing/2014/main" id="{E80C523A-C7A5-3D9E-AB5E-555ADD5BAD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29" t="3869" r="7668" b="90524"/>
            <a:stretch>
              <a:fillRect/>
            </a:stretch>
          </p:blipFill>
          <p:spPr bwMode="auto">
            <a:xfrm>
              <a:off x="5568286" y="1583140"/>
              <a:ext cx="2060812" cy="45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What Is Federated Learning? | NVIDIA Blog">
              <a:extLst>
                <a:ext uri="{FF2B5EF4-FFF2-40B4-BE49-F238E27FC236}">
                  <a16:creationId xmlns:a16="http://schemas.microsoft.com/office/drawing/2014/main" id="{B7BF1F1D-390D-B6C4-B15C-D2E82CC2F8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29" t="3869" r="7668" b="90524"/>
            <a:stretch>
              <a:fillRect/>
            </a:stretch>
          </p:blipFill>
          <p:spPr bwMode="auto">
            <a:xfrm>
              <a:off x="5720686" y="3786376"/>
              <a:ext cx="2060812" cy="45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hat Is Federated Learning? | NVIDIA Blog">
              <a:extLst>
                <a:ext uri="{FF2B5EF4-FFF2-40B4-BE49-F238E27FC236}">
                  <a16:creationId xmlns:a16="http://schemas.microsoft.com/office/drawing/2014/main" id="{4B58E65F-2715-9FC9-B347-B4F612F1F4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29" t="3869" r="7668" b="90524"/>
            <a:stretch>
              <a:fillRect/>
            </a:stretch>
          </p:blipFill>
          <p:spPr bwMode="auto">
            <a:xfrm>
              <a:off x="5720686" y="5989612"/>
              <a:ext cx="2060812" cy="52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3A5AFE-9AD6-3E48-E43E-D9AB9B18C621}"/>
              </a:ext>
            </a:extLst>
          </p:cNvPr>
          <p:cNvSpPr txBox="1"/>
          <p:nvPr/>
        </p:nvSpPr>
        <p:spPr>
          <a:xfrm>
            <a:off x="561475" y="-2248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10FC25D-1A35-2599-1743-513C71DFDD1D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304FB628-0454-0394-3153-E8BB2D7DF578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C91880BE-8D66-D63F-99F1-2C5116E65138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5B438945-BF4C-8597-153D-83EFB234C84C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27799358-E774-1E4E-BA88-434CB7983DB7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506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769623A-9874-61C7-AB7D-D48EC43C571A}"/>
              </a:ext>
            </a:extLst>
          </p:cNvPr>
          <p:cNvGrpSpPr/>
          <p:nvPr/>
        </p:nvGrpSpPr>
        <p:grpSpPr>
          <a:xfrm>
            <a:off x="772836" y="768147"/>
            <a:ext cx="10646328" cy="5636525"/>
            <a:chOff x="1383770" y="126673"/>
            <a:chExt cx="3908022" cy="1866885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34463045-8FA5-6DE3-DDA1-054C5D8BF149}"/>
                </a:ext>
              </a:extLst>
            </p:cNvPr>
            <p:cNvSpPr txBox="1"/>
            <p:nvPr/>
          </p:nvSpPr>
          <p:spPr>
            <a:xfrm>
              <a:off x="3651825" y="599469"/>
              <a:ext cx="1363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SERVER</a:t>
              </a:r>
            </a:p>
          </p:txBody>
        </p:sp>
        <p:pic>
          <p:nvPicPr>
            <p:cNvPr id="4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D668134E-D982-9046-2463-6CEDB9024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525" y="1374913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96DB53A6-AD6F-5AAB-8E5A-04F89E0FC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286" y="1382006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DA7FD8FA-1F63-99F4-86E4-6BD7C67BC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937" y="1374912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48DE64BC-9C7B-C366-DCAD-19D52F36A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487" y="1382004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2B995D14-86E3-3A76-B2B5-A878E2D3F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989" y="1382005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conExperience » I-Collection » Server 2 Icon">
              <a:extLst>
                <a:ext uri="{FF2B5EF4-FFF2-40B4-BE49-F238E27FC236}">
                  <a16:creationId xmlns:a16="http://schemas.microsoft.com/office/drawing/2014/main" id="{15574EDF-80CE-FB1B-336A-E675E1584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247" y="562783"/>
              <a:ext cx="442705" cy="442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B6C5E86-D9B0-56DC-A2E3-53F5000058D6}"/>
                </a:ext>
              </a:extLst>
            </p:cNvPr>
            <p:cNvCxnSpPr>
              <a:stCxn id="4" idx="0"/>
              <a:endCxn id="9" idx="2"/>
            </p:cNvCxnSpPr>
            <p:nvPr/>
          </p:nvCxnSpPr>
          <p:spPr>
            <a:xfrm flipV="1">
              <a:off x="1963030" y="1005488"/>
              <a:ext cx="1412570" cy="36942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E3FC71CA-2D95-0D50-907A-697E4C5E4237}"/>
                </a:ext>
              </a:extLst>
            </p:cNvPr>
            <p:cNvCxnSpPr>
              <a:stCxn id="5" idx="0"/>
              <a:endCxn id="9" idx="2"/>
            </p:cNvCxnSpPr>
            <p:nvPr/>
          </p:nvCxnSpPr>
          <p:spPr>
            <a:xfrm flipV="1">
              <a:off x="2698791" y="1005488"/>
              <a:ext cx="676809" cy="3765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B3870984-C9BF-2314-0F75-CF102EF24742}"/>
                </a:ext>
              </a:extLst>
            </p:cNvPr>
            <p:cNvCxnSpPr>
              <a:stCxn id="6" idx="0"/>
              <a:endCxn id="9" idx="2"/>
            </p:cNvCxnSpPr>
            <p:nvPr/>
          </p:nvCxnSpPr>
          <p:spPr>
            <a:xfrm flipH="1" flipV="1">
              <a:off x="3375600" y="1005488"/>
              <a:ext cx="137842" cy="3694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E03C62EA-3CDB-FDEA-C4DD-CDF06FF9A2BA}"/>
                </a:ext>
              </a:extLst>
            </p:cNvPr>
            <p:cNvCxnSpPr>
              <a:stCxn id="7" idx="0"/>
              <a:endCxn id="9" idx="2"/>
            </p:cNvCxnSpPr>
            <p:nvPr/>
          </p:nvCxnSpPr>
          <p:spPr>
            <a:xfrm flipH="1" flipV="1">
              <a:off x="3375600" y="1005488"/>
              <a:ext cx="909392" cy="3765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C9D761F0-4CB0-C0EA-A52E-CBE517F378A6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>
              <a:off x="3375600" y="1005488"/>
              <a:ext cx="1581894" cy="3765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758BA183-6964-E7B5-1558-8CB0D71CC067}"/>
                </a:ext>
              </a:extLst>
            </p:cNvPr>
            <p:cNvSpPr/>
            <p:nvPr/>
          </p:nvSpPr>
          <p:spPr>
            <a:xfrm>
              <a:off x="1383770" y="126673"/>
              <a:ext cx="3908022" cy="1866885"/>
            </a:xfrm>
            <a:prstGeom prst="rect">
              <a:avLst/>
            </a:prstGeom>
            <a:solidFill>
              <a:srgbClr val="003366">
                <a:alpha val="10196"/>
              </a:srgb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AA8CFCB-E83A-60B3-EBB9-E83A171F7A31}"/>
                </a:ext>
              </a:extLst>
            </p:cNvPr>
            <p:cNvSpPr txBox="1"/>
            <p:nvPr/>
          </p:nvSpPr>
          <p:spPr>
            <a:xfrm>
              <a:off x="2002177" y="169386"/>
              <a:ext cx="3013284" cy="19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FEDERATED LEARNING STRUCTURE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A0634DD-F4AF-7446-4459-C6182FDB0AD9}"/>
              </a:ext>
            </a:extLst>
          </p:cNvPr>
          <p:cNvSpPr txBox="1"/>
          <p:nvPr/>
        </p:nvSpPr>
        <p:spPr>
          <a:xfrm>
            <a:off x="654146" y="60576"/>
            <a:ext cx="11405818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FL scenario: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several hospitals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sharing ML model training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without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sharing data.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B4259C90-406C-93C3-FE05-B0E487E49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51" y="720229"/>
            <a:ext cx="7156866" cy="5417541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D0C552-37B0-A39C-02D1-0839449A6A6B}"/>
              </a:ext>
            </a:extLst>
          </p:cNvPr>
          <p:cNvSpPr txBox="1"/>
          <p:nvPr/>
        </p:nvSpPr>
        <p:spPr>
          <a:xfrm>
            <a:off x="111980" y="6543147"/>
            <a:ext cx="39049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i="1" dirty="0" err="1"/>
              <a:t>Modified</a:t>
            </a:r>
            <a:r>
              <a:rPr lang="it-IT" sz="1350" i="1" dirty="0"/>
              <a:t> from </a:t>
            </a:r>
            <a:r>
              <a:rPr lang="it-IT" sz="1350" b="1" i="1" dirty="0" err="1"/>
              <a:t>Lafata</a:t>
            </a:r>
            <a:r>
              <a:rPr lang="it-IT" sz="1350" b="1" i="1" dirty="0"/>
              <a:t> KJ et al. Abdon </a:t>
            </a:r>
            <a:r>
              <a:rPr lang="it-IT" sz="1350" b="1" i="1" dirty="0" err="1"/>
              <a:t>Radiol</a:t>
            </a:r>
            <a:r>
              <a:rPr lang="it-IT" sz="1350" b="1" i="1" dirty="0"/>
              <a:t> 2021 </a:t>
            </a:r>
            <a:endParaRPr lang="en-GB" sz="1350" b="1" i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3B454E-C963-0C51-0503-F9D5EA99F73F}"/>
              </a:ext>
            </a:extLst>
          </p:cNvPr>
          <p:cNvSpPr txBox="1"/>
          <p:nvPr/>
        </p:nvSpPr>
        <p:spPr>
          <a:xfrm>
            <a:off x="561475" y="-2248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F810A7-F39C-C3D2-7C9B-F131E4969180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B893DFCB-4C6C-B2E5-598D-571A79916CFF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2C172796-0C9E-2823-0386-E24DB6EA94F8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B97D52F9-3992-B4C5-25B4-E2773C4031B1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A08BB480-63A2-7E09-E4E2-6487E0B6C863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F90734-8E07-141C-0070-BFE8C5CD019E}"/>
              </a:ext>
            </a:extLst>
          </p:cNvPr>
          <p:cNvSpPr txBox="1"/>
          <p:nvPr/>
        </p:nvSpPr>
        <p:spPr>
          <a:xfrm>
            <a:off x="208721" y="780295"/>
            <a:ext cx="38543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What</a:t>
            </a:r>
            <a:r>
              <a:rPr lang="it-IT" sz="3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is</a:t>
            </a:r>
            <a:r>
              <a:rPr lang="it-IT" sz="3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Radiomics</a:t>
            </a:r>
            <a:r>
              <a:rPr lang="it-IT" sz="3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</a:p>
          <a:p>
            <a:endParaRPr lang="it-IT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347F010-367E-57F0-732A-2BFE133C8C92}"/>
              </a:ext>
            </a:extLst>
          </p:cNvPr>
          <p:cNvSpPr txBox="1"/>
          <p:nvPr/>
        </p:nvSpPr>
        <p:spPr>
          <a:xfrm>
            <a:off x="4477430" y="5693214"/>
            <a:ext cx="2743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MULTIOMICS MEDICINE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9517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CAA35-685F-BE0E-71E1-42842C4CA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C0EBCA-8F93-FA10-9F45-63A562DFA50E}"/>
              </a:ext>
            </a:extLst>
          </p:cNvPr>
          <p:cNvSpPr txBox="1"/>
          <p:nvPr/>
        </p:nvSpPr>
        <p:spPr>
          <a:xfrm>
            <a:off x="561475" y="-22489"/>
            <a:ext cx="6338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Background and Clinical Challenge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2" name="Gruppo 17">
            <a:extLst>
              <a:ext uri="{FF2B5EF4-FFF2-40B4-BE49-F238E27FC236}">
                <a16:creationId xmlns:a16="http://schemas.microsoft.com/office/drawing/2014/main" id="{98E9EFFA-4D68-9A09-F018-8ACBEDA54982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3" name="Gruppo 10">
              <a:extLst>
                <a:ext uri="{FF2B5EF4-FFF2-40B4-BE49-F238E27FC236}">
                  <a16:creationId xmlns:a16="http://schemas.microsoft.com/office/drawing/2014/main" id="{5E6F536F-FA63-DDC3-BF1F-DEF734716AB6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90777A49-9690-C401-F6F4-C240DD94CCE8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35975EF-6736-DAFB-7D6B-F9AFAF4A735D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C6050C6-56EA-32ED-8E6A-726CC5440C4F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22">
            <a:extLst>
              <a:ext uri="{FF2B5EF4-FFF2-40B4-BE49-F238E27FC236}">
                <a16:creationId xmlns:a16="http://schemas.microsoft.com/office/drawing/2014/main" id="{8913CD61-A371-3D80-5EDC-0AD64FB832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2837" t="26045" r="42493" b="47703"/>
          <a:stretch>
            <a:fillRect/>
          </a:stretch>
        </p:blipFill>
        <p:spPr>
          <a:xfrm>
            <a:off x="7815896" y="3080085"/>
            <a:ext cx="3954850" cy="3161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F762E26-47F4-931C-77E4-A9E1EE09B793}"/>
              </a:ext>
            </a:extLst>
          </p:cNvPr>
          <p:cNvSpPr txBox="1">
            <a:spLocks/>
          </p:cNvSpPr>
          <p:nvPr/>
        </p:nvSpPr>
        <p:spPr>
          <a:xfrm>
            <a:off x="0" y="884219"/>
            <a:ext cx="6867022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1305" y="905185"/>
            <a:ext cx="820855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Triple-Negative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Breast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Cancer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(TNBC):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Lacks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estrogen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receptor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(progesterone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receptor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),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HER2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human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epidermal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growth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factor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receptor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2 )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→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limited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treatment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options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Aggressive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early-onset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tumor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Early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diagnosis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essential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Mammography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: low sensitivity for TNBC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Ultrasound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: low specificity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: high sensitivity but many false positives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919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2A26B-19DA-52DF-2BA2-696A84AD8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991AB4-A675-76D4-913C-7DE236E41DE6}"/>
              </a:ext>
            </a:extLst>
          </p:cNvPr>
          <p:cNvSpPr txBox="1"/>
          <p:nvPr/>
        </p:nvSpPr>
        <p:spPr>
          <a:xfrm>
            <a:off x="561475" y="-22489"/>
            <a:ext cx="3592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Study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Objectives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2" name="Gruppo 17">
            <a:extLst>
              <a:ext uri="{FF2B5EF4-FFF2-40B4-BE49-F238E27FC236}">
                <a16:creationId xmlns:a16="http://schemas.microsoft.com/office/drawing/2014/main" id="{B963CA22-ADDA-FECB-7721-18A2CBA9BBF7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4" name="Gruppo 10">
              <a:extLst>
                <a:ext uri="{FF2B5EF4-FFF2-40B4-BE49-F238E27FC236}">
                  <a16:creationId xmlns:a16="http://schemas.microsoft.com/office/drawing/2014/main" id="{A4F8A81B-B090-E9A4-76EA-8E5C0EEA95D5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4A9ED803-ADAB-3135-DFF7-8FF4A2C2B8E1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4DBEFAED-2877-7FC3-F400-29036A86CBF5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86B6A3CC-6EDD-1956-4189-A966EF41F292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16409408-9622-EBBF-28A6-62F9D77BE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09787" y="1620639"/>
            <a:ext cx="2378484" cy="23784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E1D84-BD60-5C2F-AC64-E905AE7C7E6B}"/>
              </a:ext>
            </a:extLst>
          </p:cNvPr>
          <p:cNvSpPr txBox="1">
            <a:spLocks/>
          </p:cNvSpPr>
          <p:nvPr/>
        </p:nvSpPr>
        <p:spPr>
          <a:xfrm>
            <a:off x="55084" y="809522"/>
            <a:ext cx="9573657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evaluate ML classifiers trained on DCE–MRI radiomic features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(+ basic clinical data) to classify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TNBC (triple negative breast cancer)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... In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Federated Learning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context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... with and w/out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gray level intensity standardization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with various approaches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... with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multi-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center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multi-modal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datasets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inter-center variability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limits AI applicability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8208251" y="4807832"/>
            <a:ext cx="3917647" cy="1866885"/>
            <a:chOff x="1462893" y="48545"/>
            <a:chExt cx="3917647" cy="1866885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4989447-51C4-8FBF-2E42-DED4177D9CE1}"/>
                </a:ext>
              </a:extLst>
            </p:cNvPr>
            <p:cNvSpPr txBox="1"/>
            <p:nvPr/>
          </p:nvSpPr>
          <p:spPr>
            <a:xfrm>
              <a:off x="3535641" y="597083"/>
              <a:ext cx="1363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SERVER</a:t>
              </a:r>
            </a:p>
          </p:txBody>
        </p:sp>
        <p:pic>
          <p:nvPicPr>
            <p:cNvPr id="16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CBF57C16-15E8-A417-BED5-74C1FFC2D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525" y="1374913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841CB677-5758-074E-B0D1-B9825AF4F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286" y="1382006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EF481ADA-591E-2C4B-4E8D-30ECE2166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937" y="1374912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E86495BB-ABDF-EA02-4138-ABE19B85C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487" y="1382004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Client Icon Vector Art, Icons, and Graphics for Free Download">
              <a:extLst>
                <a:ext uri="{FF2B5EF4-FFF2-40B4-BE49-F238E27FC236}">
                  <a16:creationId xmlns:a16="http://schemas.microsoft.com/office/drawing/2014/main" id="{1E2A6762-F799-9E5B-2CC4-8D8F754C5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989" y="1382005"/>
              <a:ext cx="519009" cy="51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IconExperience » I-Collection » Server 2 Icon">
              <a:extLst>
                <a:ext uri="{FF2B5EF4-FFF2-40B4-BE49-F238E27FC236}">
                  <a16:creationId xmlns:a16="http://schemas.microsoft.com/office/drawing/2014/main" id="{3BF93EF8-DD3C-4BE3-ADF2-7DD9B8955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247" y="562783"/>
              <a:ext cx="442705" cy="442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431461A1-E1DF-4446-2813-D6967E9AD0D6}"/>
                </a:ext>
              </a:extLst>
            </p:cNvPr>
            <p:cNvCxnSpPr>
              <a:stCxn id="16" idx="0"/>
              <a:endCxn id="22" idx="2"/>
            </p:cNvCxnSpPr>
            <p:nvPr/>
          </p:nvCxnSpPr>
          <p:spPr>
            <a:xfrm flipV="1">
              <a:off x="1963030" y="1005488"/>
              <a:ext cx="1412570" cy="36942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4E935424-72FF-D81C-90B3-8B741B58F098}"/>
                </a:ext>
              </a:extLst>
            </p:cNvPr>
            <p:cNvCxnSpPr>
              <a:stCxn id="18" idx="0"/>
              <a:endCxn id="22" idx="2"/>
            </p:cNvCxnSpPr>
            <p:nvPr/>
          </p:nvCxnSpPr>
          <p:spPr>
            <a:xfrm flipV="1">
              <a:off x="2698791" y="1005488"/>
              <a:ext cx="676809" cy="3765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FC8D17CC-DF20-5F78-C344-CDDE9C9950AE}"/>
                </a:ext>
              </a:extLst>
            </p:cNvPr>
            <p:cNvCxnSpPr>
              <a:stCxn id="19" idx="0"/>
              <a:endCxn id="22" idx="2"/>
            </p:cNvCxnSpPr>
            <p:nvPr/>
          </p:nvCxnSpPr>
          <p:spPr>
            <a:xfrm flipH="1" flipV="1">
              <a:off x="3375600" y="1005488"/>
              <a:ext cx="137842" cy="3694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5ACF24C0-B36E-F16F-C613-2A75E02FE008}"/>
                </a:ext>
              </a:extLst>
            </p:cNvPr>
            <p:cNvCxnSpPr>
              <a:stCxn id="20" idx="0"/>
              <a:endCxn id="22" idx="2"/>
            </p:cNvCxnSpPr>
            <p:nvPr/>
          </p:nvCxnSpPr>
          <p:spPr>
            <a:xfrm flipH="1" flipV="1">
              <a:off x="3375600" y="1005488"/>
              <a:ext cx="909392" cy="3765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0D24F38B-5716-B1A1-441C-25332B5F0279}"/>
                </a:ext>
              </a:extLst>
            </p:cNvPr>
            <p:cNvCxnSpPr>
              <a:stCxn id="22" idx="2"/>
              <a:endCxn id="21" idx="0"/>
            </p:cNvCxnSpPr>
            <p:nvPr/>
          </p:nvCxnSpPr>
          <p:spPr>
            <a:xfrm>
              <a:off x="3375600" y="1005488"/>
              <a:ext cx="1581894" cy="3765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943A9EC6-3F9C-D37D-9E14-A65B3DA2EB7E}"/>
                </a:ext>
              </a:extLst>
            </p:cNvPr>
            <p:cNvSpPr/>
            <p:nvPr/>
          </p:nvSpPr>
          <p:spPr>
            <a:xfrm>
              <a:off x="1462893" y="48545"/>
              <a:ext cx="3908022" cy="1866885"/>
            </a:xfrm>
            <a:prstGeom prst="rect">
              <a:avLst/>
            </a:prstGeom>
            <a:solidFill>
              <a:srgbClr val="003366">
                <a:alpha val="10196"/>
              </a:srgb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6EF93E51-AF69-D2D1-154E-0AA6D954A992}"/>
                </a:ext>
              </a:extLst>
            </p:cNvPr>
            <p:cNvSpPr txBox="1"/>
            <p:nvPr/>
          </p:nvSpPr>
          <p:spPr>
            <a:xfrm>
              <a:off x="1912001" y="194172"/>
              <a:ext cx="3468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FEDERATED LEARNING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3579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91" y="47358"/>
            <a:ext cx="10515600" cy="1325563"/>
          </a:xfrm>
        </p:spPr>
        <p:txBody>
          <a:bodyPr>
            <a:normAutofit/>
          </a:bodyPr>
          <a:lstStyle/>
          <a:p>
            <a:r>
              <a:rPr b="1" dirty="0">
                <a:solidFill>
                  <a:schemeClr val="accent2"/>
                </a:solidFill>
              </a:rPr>
              <a:t>MRI </a:t>
            </a:r>
            <a:r>
              <a:rPr lang="it-IT" b="1" dirty="0">
                <a:solidFill>
                  <a:schemeClr val="accent2"/>
                </a:solidFill>
              </a:rPr>
              <a:t>i</a:t>
            </a:r>
            <a:r>
              <a:rPr b="1" dirty="0" err="1">
                <a:solidFill>
                  <a:schemeClr val="accent2"/>
                </a:solidFill>
              </a:rPr>
              <a:t>ntensity</a:t>
            </a:r>
            <a:r>
              <a:rPr lang="it-IT" b="1" dirty="0">
                <a:solidFill>
                  <a:schemeClr val="accent2"/>
                </a:solidFill>
              </a:rPr>
              <a:t> </a:t>
            </a:r>
            <a:r>
              <a:rPr lang="it-IT" b="1" dirty="0" err="1">
                <a:solidFill>
                  <a:schemeClr val="accent2"/>
                </a:solidFill>
              </a:rPr>
              <a:t>standardization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8330" y="1837207"/>
            <a:ext cx="11375340" cy="25988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Standardization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Techniques: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Bias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field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correction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(e.g., N4)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Histogram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Matching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Nyúl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et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al., De Nunzio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et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al.: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 set of “standard” histogram landmarks are learned from a set of MRI images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Z-score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Min-Max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normalization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White Stripe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: brain-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specific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limited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generalization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8857925" y="694062"/>
            <a:ext cx="3032058" cy="3741967"/>
            <a:chOff x="8879959" y="132202"/>
            <a:chExt cx="3032058" cy="37419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79959" y="164357"/>
              <a:ext cx="3032058" cy="3709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ttangolo 6"/>
            <p:cNvSpPr/>
            <p:nvPr/>
          </p:nvSpPr>
          <p:spPr>
            <a:xfrm>
              <a:off x="9775324" y="132202"/>
              <a:ext cx="1434164" cy="616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109D7F-BD8F-A252-F36D-F22A3A1D36A0}"/>
              </a:ext>
            </a:extLst>
          </p:cNvPr>
          <p:cNvSpPr txBox="1"/>
          <p:nvPr/>
        </p:nvSpPr>
        <p:spPr>
          <a:xfrm>
            <a:off x="561474" y="4900315"/>
            <a:ext cx="91918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E97132"/>
                </a:solidFill>
                <a:latin typeface="Aptos"/>
              </a:rPr>
              <a:t>Percentile-based normalization: </a:t>
            </a:r>
            <a:r>
              <a:rPr lang="en-GB" sz="2400" dirty="0">
                <a:solidFill>
                  <a:prstClr val="black"/>
                </a:solidFill>
                <a:latin typeface="Aptos"/>
              </a:rPr>
              <a:t>rescaling voxel intensities between the 1st and 99th percentile of each image, thus mitigating the influence of extreme values and improving inter-scan comparability.</a:t>
            </a:r>
          </a:p>
        </p:txBody>
      </p:sp>
    </p:spTree>
    <p:extLst>
      <p:ext uri="{BB962C8B-B14F-4D97-AF65-F5344CB8AC3E}">
        <p14:creationId xmlns:p14="http://schemas.microsoft.com/office/powerpoint/2010/main" val="788671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 dirty="0">
                <a:solidFill>
                  <a:schemeClr val="accent2"/>
                </a:solidFill>
              </a:rPr>
              <a:t>FL and Standardization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r>
              <a:t>FL: data remains </a:t>
            </a:r>
            <a:r>
              <a:rPr b="1">
                <a:solidFill>
                  <a:schemeClr val="accent2"/>
                </a:solidFill>
              </a:rPr>
              <a:t>local</a:t>
            </a:r>
            <a:r>
              <a:t> → </a:t>
            </a:r>
            <a:r>
              <a:rPr b="1">
                <a:solidFill>
                  <a:schemeClr val="accent2"/>
                </a:solidFill>
              </a:rPr>
              <a:t>preprocessing must be local</a:t>
            </a:r>
          </a:p>
          <a:p>
            <a:r>
              <a:rPr b="1">
                <a:solidFill>
                  <a:schemeClr val="accent2"/>
                </a:solidFill>
              </a:rPr>
              <a:t>Intra-center</a:t>
            </a:r>
            <a:r>
              <a:t>: identical preprocessing rules (e.g., z-score, N4)</a:t>
            </a:r>
          </a:p>
          <a:p>
            <a:r>
              <a:rPr b="1">
                <a:solidFill>
                  <a:schemeClr val="accent2"/>
                </a:solidFill>
              </a:rPr>
              <a:t>Inter-center</a:t>
            </a:r>
            <a:r>
              <a:t>: </a:t>
            </a:r>
            <a:r>
              <a:rPr lang="it-IT" dirty="0"/>
              <a:t>global, </a:t>
            </a:r>
            <a:r>
              <a:t>shared histogram landmarks</a:t>
            </a:r>
            <a:r>
              <a:rPr lang="it-IT" dirty="0"/>
              <a:t> sent </a:t>
            </a:r>
            <a:r>
              <a:rPr lang="it-IT" dirty="0" err="1"/>
              <a:t>by</a:t>
            </a:r>
            <a:r>
              <a:rPr lang="it-IT" dirty="0"/>
              <a:t> server</a:t>
            </a:r>
            <a:r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clients</a:t>
            </a:r>
            <a:r>
              <a:rPr lang="it-IT" dirty="0"/>
              <a:t> </a:t>
            </a:r>
            <a:r>
              <a:t>for harmonization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8978"/>
            <a:ext cx="6664286" cy="1002535"/>
          </a:xfrm>
        </p:spPr>
        <p:txBody>
          <a:bodyPr>
            <a:normAutofit/>
          </a:bodyPr>
          <a:lstStyle/>
          <a:p>
            <a:r>
              <a:rPr sz="4000" b="1" dirty="0">
                <a:solidFill>
                  <a:schemeClr val="accent2"/>
                </a:solidFill>
              </a:rPr>
              <a:t>The MAMA-MIA 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76468"/>
            <a:ext cx="11456624" cy="429604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it-IT" b="1" dirty="0">
              <a:solidFill>
                <a:schemeClr val="accent2"/>
              </a:solidFill>
            </a:endParaRPr>
          </a:p>
          <a:p>
            <a:r>
              <a:rPr b="1">
                <a:solidFill>
                  <a:schemeClr val="accent2"/>
                </a:solidFill>
              </a:rPr>
              <a:t>1,506 </a:t>
            </a:r>
            <a:r>
              <a:rPr b="1" dirty="0">
                <a:solidFill>
                  <a:schemeClr val="accent2"/>
                </a:solidFill>
              </a:rPr>
              <a:t>cases </a:t>
            </a:r>
            <a:r>
              <a:rPr dirty="0"/>
              <a:t>from </a:t>
            </a:r>
            <a:r>
              <a:rPr b="1" dirty="0">
                <a:solidFill>
                  <a:schemeClr val="accent2"/>
                </a:solidFill>
              </a:rPr>
              <a:t>4 public datasets </a:t>
            </a:r>
            <a:r>
              <a:rPr dirty="0"/>
              <a:t>(Duke, ISPY1/2, </a:t>
            </a:r>
            <a:r>
              <a:t>NACT)</a:t>
            </a:r>
            <a:endParaRPr lang="it-IT" dirty="0"/>
          </a:p>
          <a:p>
            <a:endParaRPr dirty="0"/>
          </a:p>
          <a:p>
            <a:r>
              <a:rPr dirty="0"/>
              <a:t>Includes </a:t>
            </a:r>
            <a:r>
              <a:rPr b="1" dirty="0">
                <a:solidFill>
                  <a:schemeClr val="accent2"/>
                </a:solidFill>
              </a:rPr>
              <a:t>DCE-MRI</a:t>
            </a:r>
            <a:r>
              <a:rPr dirty="0"/>
              <a:t>, </a:t>
            </a:r>
            <a:r>
              <a:rPr b="1" dirty="0">
                <a:solidFill>
                  <a:schemeClr val="accent2"/>
                </a:solidFill>
              </a:rPr>
              <a:t>segmentations</a:t>
            </a:r>
            <a:r>
              <a:rPr dirty="0"/>
              <a:t>, and </a:t>
            </a:r>
            <a:r>
              <a:rPr b="1">
                <a:solidFill>
                  <a:schemeClr val="accent2"/>
                </a:solidFill>
              </a:rPr>
              <a:t>clinical variables</a:t>
            </a:r>
            <a:endParaRPr lang="it-IT" b="1" dirty="0">
              <a:solidFill>
                <a:schemeClr val="accent2"/>
              </a:solidFill>
            </a:endParaRPr>
          </a:p>
          <a:p>
            <a:endParaRPr b="1" dirty="0">
              <a:solidFill>
                <a:schemeClr val="accent2"/>
              </a:solidFill>
            </a:endParaRPr>
          </a:p>
          <a:p>
            <a:r>
              <a:rPr b="1" dirty="0">
                <a:solidFill>
                  <a:schemeClr val="accent2"/>
                </a:solidFill>
              </a:rPr>
              <a:t>Ideal for FL</a:t>
            </a:r>
            <a:r>
              <a:rPr dirty="0"/>
              <a:t>: scanner heterogeneity, consistent structure, </a:t>
            </a:r>
            <a:r>
              <a:t>variable histograms</a:t>
            </a:r>
            <a:endParaRPr lang="it-IT" dirty="0"/>
          </a:p>
          <a:p>
            <a:endParaRPr lang="it-IT" dirty="0"/>
          </a:p>
          <a:p>
            <a:r>
              <a:rPr lang="it-IT" sz="1600" b="1" dirty="0">
                <a:solidFill>
                  <a:schemeClr val="accent2"/>
                </a:solidFill>
              </a:rPr>
              <a:t>https://github.com/LidiaGarrucho/MAMA-MIA</a:t>
            </a:r>
          </a:p>
          <a:p>
            <a:r>
              <a:rPr lang="it-IT" sz="1600" b="1" dirty="0">
                <a:solidFill>
                  <a:schemeClr val="accent2"/>
                </a:solidFill>
              </a:rPr>
              <a:t>https://www.ub.edu/mama-mia/</a:t>
            </a:r>
          </a:p>
          <a:p>
            <a:r>
              <a:rPr lang="it-IT" sz="1600" b="1" dirty="0">
                <a:solidFill>
                  <a:schemeClr val="accent2"/>
                </a:solidFill>
              </a:rPr>
              <a:t>https://www.ub.edu/mama-mia/wp-content/uploads/2025/03/mamamia_dataset_paper.pdf</a:t>
            </a:r>
          </a:p>
          <a:p>
            <a:r>
              <a:rPr lang="it-IT" sz="1600" b="1" dirty="0">
                <a:solidFill>
                  <a:schemeClr val="accent2"/>
                </a:solidFill>
              </a:rPr>
              <a:t>https://arxiv.org/abs/2406.13844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390" y="154236"/>
            <a:ext cx="5089792" cy="22887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7848F2-4505-4F94-D98C-4E624B071DE2}"/>
              </a:ext>
            </a:extLst>
          </p:cNvPr>
          <p:cNvSpPr txBox="1"/>
          <p:nvPr/>
        </p:nvSpPr>
        <p:spPr>
          <a:xfrm>
            <a:off x="561475" y="-22489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Methods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2EBC03A-38C8-0416-3A4A-42C79E62120B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088F0C8E-771B-7FF1-7AE6-E8FF5B85F047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D66CE837-8D20-EAA5-B095-BC9F88E4B594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8DD92F06-E08B-0742-D26C-08B46F4F907A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C3EAD80-3AEC-A4A0-F3B6-F1C48776DE69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75AE999-B634-2501-6FFE-BDC8C0A09EE4}"/>
              </a:ext>
            </a:extLst>
          </p:cNvPr>
          <p:cNvSpPr txBox="1"/>
          <p:nvPr/>
        </p:nvSpPr>
        <p:spPr>
          <a:xfrm>
            <a:off x="31920" y="1732087"/>
            <a:ext cx="1209739" cy="43242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Dataset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Public project: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MAMA-MIA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https://github.com/LidiaGarrucho/MAMA-MIA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1271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patients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from DUKE and ISPY2 datasets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Axial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DCE-MRI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T1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scans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3 to 6 DCE-MRI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acquisitions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per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patient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including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one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pre-contrast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and multiple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post-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contrast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images)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C091AE-E578-4763-5EA8-017AA63B1A95}"/>
              </a:ext>
            </a:extLst>
          </p:cNvPr>
          <p:cNvSpPr txBox="1"/>
          <p:nvPr/>
        </p:nvSpPr>
        <p:spPr>
          <a:xfrm>
            <a:off x="1379757" y="3165363"/>
            <a:ext cx="1060782" cy="1615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Class 0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: Non-TNBC patients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65%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Class 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: TNBC patients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35%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83CC0A-DE59-F82C-D061-A583C30C5B70}"/>
              </a:ext>
            </a:extLst>
          </p:cNvPr>
          <p:cNvSpPr txBox="1"/>
          <p:nvPr/>
        </p:nvSpPr>
        <p:spPr>
          <a:xfrm>
            <a:off x="2573720" y="2153379"/>
            <a:ext cx="1481163" cy="36471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Federated Data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Partitioning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test set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of 100 patients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was reserved for the central server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65 from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Class 0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(non-TNBC)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35 from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Class 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(TNBC)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remaining 1171 patients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were split into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5 non-overlapping groups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each assigned to a different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federated client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for decentralized training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F6367B-89E4-D548-75B6-C940B4B4B742}"/>
              </a:ext>
            </a:extLst>
          </p:cNvPr>
          <p:cNvSpPr txBox="1"/>
          <p:nvPr/>
        </p:nvSpPr>
        <p:spPr>
          <a:xfrm>
            <a:off x="4177566" y="3163488"/>
            <a:ext cx="1370688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Modality Selection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For each patient: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Pre-contrast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DCE-MRI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1" dirty="0">
                <a:solidFill>
                  <a:srgbClr val="E97132"/>
                </a:solidFill>
                <a:latin typeface="Aptos"/>
              </a:rPr>
              <a:t>Last post-contrast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DCE-MRI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(based on acquisition time)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8FFFC5-9622-EE25-AB33-D322766E77CE}"/>
              </a:ext>
            </a:extLst>
          </p:cNvPr>
          <p:cNvSpPr txBox="1"/>
          <p:nvPr/>
        </p:nvSpPr>
        <p:spPr>
          <a:xfrm>
            <a:off x="5654956" y="1777883"/>
            <a:ext cx="1631368" cy="12772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Image Pre-processing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Resampling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applied to all images to obtain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isotropic voxel spacing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of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(1.0 × 1.0 × 1.0 mm)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2302CB-3888-0AB6-F0FF-EFAB375A9D9A}"/>
              </a:ext>
            </a:extLst>
          </p:cNvPr>
          <p:cNvSpPr txBox="1"/>
          <p:nvPr/>
        </p:nvSpPr>
        <p:spPr>
          <a:xfrm>
            <a:off x="5654956" y="3319891"/>
            <a:ext cx="1631368" cy="3477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Pre-processing: Resampling +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Normalization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Resampling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to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isotropic voxel spacing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(1.0 × 1.0 × 1.0 mm)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Gray-level normalization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to range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[0, 255]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using percentiles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Parameters computed on 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70% training portion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of each client’s dataset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Final normalization parameters are 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average of the 5 clients’ values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AA99D3-2066-4A8B-2EFB-4435C38A3778}"/>
              </a:ext>
            </a:extLst>
          </p:cNvPr>
          <p:cNvSpPr txBox="1"/>
          <p:nvPr/>
        </p:nvSpPr>
        <p:spPr>
          <a:xfrm>
            <a:off x="7358134" y="3565946"/>
            <a:ext cx="898157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Feature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Extraction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PyRadiomics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214 features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FE3ECA7-D986-AF8B-DA36-12B7565AE370}"/>
              </a:ext>
            </a:extLst>
          </p:cNvPr>
          <p:cNvSpPr/>
          <p:nvPr/>
        </p:nvSpPr>
        <p:spPr>
          <a:xfrm>
            <a:off x="8489482" y="23615"/>
            <a:ext cx="3641000" cy="66526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88C70B-D0E6-6DB9-24B5-7D7AAEFEE0D2}"/>
              </a:ext>
            </a:extLst>
          </p:cNvPr>
          <p:cNvSpPr txBox="1"/>
          <p:nvPr/>
        </p:nvSpPr>
        <p:spPr>
          <a:xfrm>
            <a:off x="9142396" y="120631"/>
            <a:ext cx="21875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Classification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on FL</a:t>
            </a:r>
          </a:p>
        </p:txBody>
      </p:sp>
      <p:pic>
        <p:nvPicPr>
          <p:cNvPr id="1028" name="Picture 4" descr="IconExperience » I-Collection » Server 2 Icon">
            <a:extLst>
              <a:ext uri="{FF2B5EF4-FFF2-40B4-BE49-F238E27FC236}">
                <a16:creationId xmlns:a16="http://schemas.microsoft.com/office/drawing/2014/main" id="{52008A72-83DA-E5E3-AD84-06972E5C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57" y="577382"/>
            <a:ext cx="664480" cy="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E2144AA-21EC-599D-A1D6-F75E6AAF7E16}"/>
              </a:ext>
            </a:extLst>
          </p:cNvPr>
          <p:cNvSpPr txBox="1"/>
          <p:nvPr/>
        </p:nvSpPr>
        <p:spPr>
          <a:xfrm>
            <a:off x="10556337" y="3081316"/>
            <a:ext cx="120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SERVER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ACCB8BB-A065-540D-6356-AE6ABB184227}"/>
              </a:ext>
            </a:extLst>
          </p:cNvPr>
          <p:cNvSpPr txBox="1"/>
          <p:nvPr/>
        </p:nvSpPr>
        <p:spPr>
          <a:xfrm>
            <a:off x="8835993" y="1407046"/>
            <a:ext cx="297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Shares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initial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MLP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parameters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to...</a:t>
            </a:r>
          </a:p>
        </p:txBody>
      </p:sp>
      <p:pic>
        <p:nvPicPr>
          <p:cNvPr id="1032" name="Picture 8" descr="Client Icon Vector Art, Icons, and Graphics for Free Download">
            <a:extLst>
              <a:ext uri="{FF2B5EF4-FFF2-40B4-BE49-F238E27FC236}">
                <a16:creationId xmlns:a16="http://schemas.microsoft.com/office/drawing/2014/main" id="{4D93F732-90BF-6095-34D6-6C67B4A03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99" y="1721824"/>
            <a:ext cx="743815" cy="74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lient Icon Vector Art, Icons, and Graphics for Free Download">
            <a:extLst>
              <a:ext uri="{FF2B5EF4-FFF2-40B4-BE49-F238E27FC236}">
                <a16:creationId xmlns:a16="http://schemas.microsoft.com/office/drawing/2014/main" id="{0226F458-5D08-E056-51C7-09FF027E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60" y="1719292"/>
            <a:ext cx="743815" cy="74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lient Icon Vector Art, Icons, and Graphics for Free Download">
            <a:extLst>
              <a:ext uri="{FF2B5EF4-FFF2-40B4-BE49-F238E27FC236}">
                <a16:creationId xmlns:a16="http://schemas.microsoft.com/office/drawing/2014/main" id="{6678853E-D1DF-D67C-5837-C325B280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61" y="1721823"/>
            <a:ext cx="743815" cy="74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lient Icon Vector Art, Icons, and Graphics for Free Download">
            <a:extLst>
              <a:ext uri="{FF2B5EF4-FFF2-40B4-BE49-F238E27FC236}">
                <a16:creationId xmlns:a16="http://schemas.microsoft.com/office/drawing/2014/main" id="{58FA86E0-8538-2FD1-6F83-CAB76620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86" y="1719290"/>
            <a:ext cx="743815" cy="74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lient Icon Vector Art, Icons, and Graphics for Free Download">
            <a:extLst>
              <a:ext uri="{FF2B5EF4-FFF2-40B4-BE49-F238E27FC236}">
                <a16:creationId xmlns:a16="http://schemas.microsoft.com/office/drawing/2014/main" id="{798A44C3-8817-CA5D-9983-A0AD89B0E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238" y="1719291"/>
            <a:ext cx="743815" cy="74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375A9D8-251C-EBB1-F03A-06F1E1A1984A}"/>
              </a:ext>
            </a:extLst>
          </p:cNvPr>
          <p:cNvSpPr txBox="1"/>
          <p:nvPr/>
        </p:nvSpPr>
        <p:spPr>
          <a:xfrm>
            <a:off x="8537608" y="2463105"/>
            <a:ext cx="3474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each client performs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hold-out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cv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(70/30 split)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for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100 epochs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and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shares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the parameters with…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0" name="Picture 4" descr="IconExperience » I-Collection » Server 2 Icon">
            <a:extLst>
              <a:ext uri="{FF2B5EF4-FFF2-40B4-BE49-F238E27FC236}">
                <a16:creationId xmlns:a16="http://schemas.microsoft.com/office/drawing/2014/main" id="{FBFD5F2C-E0DD-88AA-1112-29DF5C63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57" y="2933742"/>
            <a:ext cx="664480" cy="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100F880-34B6-B7DE-8520-2D151E1296E8}"/>
              </a:ext>
            </a:extLst>
          </p:cNvPr>
          <p:cNvSpPr txBox="1"/>
          <p:nvPr/>
        </p:nvSpPr>
        <p:spPr>
          <a:xfrm>
            <a:off x="8477778" y="3724979"/>
            <a:ext cx="353454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server averages the MLP parameters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received from the clients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It performs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classification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the test 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Then, it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shares the averaged parameters back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to the clients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clients repeat the hold-out cross-validation using the updated parameters, 10 rounds (with fixed 70/30 split)</a:t>
            </a:r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00DE01E-E722-3DF9-9CA8-03E539EF1DA7}"/>
              </a:ext>
            </a:extLst>
          </p:cNvPr>
          <p:cNvSpPr txBox="1"/>
          <p:nvPr/>
        </p:nvSpPr>
        <p:spPr>
          <a:xfrm>
            <a:off x="8601989" y="5775973"/>
            <a:ext cx="3393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10x100 macro-procedure is repeated 5-10 times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each time using a random 70/30 train-</a:t>
            </a:r>
            <a:r>
              <a:rPr lang="en-US" sz="1200" dirty="0" err="1">
                <a:solidFill>
                  <a:prstClr val="black"/>
                </a:solidFill>
                <a:latin typeface="Aptos"/>
              </a:rPr>
              <a:t>val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split,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to assess mean accuracy and evaluate its variance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.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040" name="Picture 16" descr="Partial Area Under the ROC Curve - Wikipedia">
            <a:extLst>
              <a:ext uri="{FF2B5EF4-FFF2-40B4-BE49-F238E27FC236}">
                <a16:creationId xmlns:a16="http://schemas.microsoft.com/office/drawing/2014/main" id="{5C5648BB-4D90-947C-E0E4-73735BF2E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749" y="3935841"/>
            <a:ext cx="713971" cy="7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E31D5785-EA26-D105-5B4E-3D161F66115A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1241659" y="3894218"/>
            <a:ext cx="138098" cy="790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914D1EF3-90CF-3C1A-2598-42018422E53F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2440539" y="3973277"/>
            <a:ext cx="133181" cy="36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9A30173C-D8EC-2AF8-0C36-E825CA18D45D}"/>
              </a:ext>
            </a:extLst>
          </p:cNvPr>
          <p:cNvCxnSpPr>
            <a:stCxn id="10" idx="3"/>
            <a:endCxn id="2" idx="1"/>
          </p:cNvCxnSpPr>
          <p:nvPr/>
        </p:nvCxnSpPr>
        <p:spPr>
          <a:xfrm flipV="1">
            <a:off x="4054883" y="3886763"/>
            <a:ext cx="122683" cy="90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7D8038C5-27F2-8ECC-C2F0-9DDD730602D8}"/>
              </a:ext>
            </a:extLst>
          </p:cNvPr>
          <p:cNvCxnSpPr>
            <a:cxnSpLocks/>
            <a:stCxn id="2" idx="2"/>
            <a:endCxn id="6" idx="1"/>
          </p:cNvCxnSpPr>
          <p:nvPr/>
        </p:nvCxnSpPr>
        <p:spPr>
          <a:xfrm>
            <a:off x="4862910" y="4610038"/>
            <a:ext cx="792046" cy="4487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015D9802-515D-71F3-0E6E-D0A2A1F76A5C}"/>
              </a:ext>
            </a:extLst>
          </p:cNvPr>
          <p:cNvCxnSpPr>
            <a:stCxn id="2" idx="0"/>
            <a:endCxn id="3" idx="1"/>
          </p:cNvCxnSpPr>
          <p:nvPr/>
        </p:nvCxnSpPr>
        <p:spPr>
          <a:xfrm flipV="1">
            <a:off x="4862910" y="2416520"/>
            <a:ext cx="792046" cy="7469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1461C2B3-A2A8-0634-5B66-A1D3E73197B6}"/>
              </a:ext>
            </a:extLst>
          </p:cNvPr>
          <p:cNvCxnSpPr>
            <a:cxnSpLocks/>
            <a:stCxn id="3" idx="3"/>
            <a:endCxn id="7" idx="0"/>
          </p:cNvCxnSpPr>
          <p:nvPr/>
        </p:nvCxnSpPr>
        <p:spPr>
          <a:xfrm>
            <a:off x="7286324" y="2416520"/>
            <a:ext cx="520889" cy="11494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11F60C9C-FD5C-4C6C-283A-EA78DBC5CDB8}"/>
              </a:ext>
            </a:extLst>
          </p:cNvPr>
          <p:cNvCxnSpPr>
            <a:cxnSpLocks/>
            <a:stCxn id="6" idx="3"/>
            <a:endCxn id="7" idx="2"/>
          </p:cNvCxnSpPr>
          <p:nvPr/>
        </p:nvCxnSpPr>
        <p:spPr>
          <a:xfrm flipV="1">
            <a:off x="7286324" y="4673942"/>
            <a:ext cx="520889" cy="384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EDC5DFC0-8E4E-134E-1289-F884FF306BA3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8256291" y="3898225"/>
            <a:ext cx="242812" cy="221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Multi layer Perceptron (MLP) Models on Real World Banking Data | by Awhan  Mohanty | Becoming Human: Artificial Intelligence Magazine">
            <a:extLst>
              <a:ext uri="{FF2B5EF4-FFF2-40B4-BE49-F238E27FC236}">
                <a16:creationId xmlns:a16="http://schemas.microsoft.com/office/drawing/2014/main" id="{D90324B8-B231-AED1-BA7E-93DFD820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437" y="625642"/>
            <a:ext cx="1119913" cy="7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0" name="CasellaDiTesto 1079">
            <a:extLst>
              <a:ext uri="{FF2B5EF4-FFF2-40B4-BE49-F238E27FC236}">
                <a16:creationId xmlns:a16="http://schemas.microsoft.com/office/drawing/2014/main" id="{D0486A59-D38F-15BC-F203-02CCDE22E345}"/>
              </a:ext>
            </a:extLst>
          </p:cNvPr>
          <p:cNvSpPr txBox="1"/>
          <p:nvPr/>
        </p:nvSpPr>
        <p:spPr>
          <a:xfrm>
            <a:off x="10485339" y="766962"/>
            <a:ext cx="134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SERVER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167D05-838E-78B3-8096-8BEF302033C7}"/>
              </a:ext>
            </a:extLst>
          </p:cNvPr>
          <p:cNvSpPr txBox="1"/>
          <p:nvPr/>
        </p:nvSpPr>
        <p:spPr>
          <a:xfrm>
            <a:off x="561475" y="-22489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Methods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A6C8303-BE0F-91E1-8BF5-3EA0AF12967C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415BA52E-DD44-10F3-7146-608557F0A34C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A88E91AD-73EF-AEDE-CA63-B7C7624A5B46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5D9FABF9-22AC-2696-9BB1-462AD6D0DE71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4C3F4B2-D93D-0184-F2CB-652C0E0DE735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Immagine 30">
            <a:extLst>
              <a:ext uri="{FF2B5EF4-FFF2-40B4-BE49-F238E27FC236}">
                <a16:creationId xmlns:a16="http://schemas.microsoft.com/office/drawing/2014/main" id="{0D4604E7-BB90-4277-DD16-4A78CDC4F39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63"/>
          <a:stretch>
            <a:fillRect/>
          </a:stretch>
        </p:blipFill>
        <p:spPr>
          <a:xfrm>
            <a:off x="2835933" y="0"/>
            <a:ext cx="3920068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31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2FABF-3E49-EC30-62DC-D7649C3A3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4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63FE3ABF-7857-8009-BC98-3D25BD96C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2" y="239121"/>
            <a:ext cx="8431042" cy="6323281"/>
          </a:xfrm>
          <a:prstGeom prst="rect">
            <a:avLst/>
          </a:prstGeom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8799742" y="4254078"/>
            <a:ext cx="23915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Non-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normalized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data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AUC = 0.60±0.02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Normalized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data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AUC = 0.66±0.02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1E6177-11FC-98E9-05DB-D62590864F72}"/>
              </a:ext>
            </a:extLst>
          </p:cNvPr>
          <p:cNvSpPr txBox="1"/>
          <p:nvPr/>
        </p:nvSpPr>
        <p:spPr>
          <a:xfrm>
            <a:off x="561475" y="-22489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B5D92FC-41B4-4ABA-C079-2CC0A5F3F892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38685FD0-870A-0776-1CBE-A29B2EBADFE4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6EA81807-7802-0C59-F2A9-22856587D872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B78B3835-9819-918F-79E5-43DA9B145DC6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6B592B7-8BA7-D2F0-50CB-AF629F09B4C0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73979" y="295598"/>
            <a:ext cx="3818021" cy="4351338"/>
          </a:xfrm>
        </p:spPr>
        <p:txBody>
          <a:bodyPr>
            <a:normAutofit lnSpcReduction="10000"/>
          </a:bodyPr>
          <a:lstStyle/>
          <a:p>
            <a:endParaRPr dirty="0"/>
          </a:p>
          <a:p>
            <a:pPr marL="0" indent="0">
              <a:buNone/>
            </a:pPr>
            <a:endParaRPr b="1" dirty="0">
              <a:solidFill>
                <a:schemeClr val="accent2"/>
              </a:solidFill>
            </a:endParaRPr>
          </a:p>
          <a:p>
            <a:r>
              <a:rPr b="1" dirty="0">
                <a:solidFill>
                  <a:schemeClr val="accent2"/>
                </a:solidFill>
              </a:rPr>
              <a:t>Models without </a:t>
            </a:r>
            <a:r>
              <a:rPr lang="it-IT" b="1" dirty="0" err="1">
                <a:solidFill>
                  <a:schemeClr val="accent2"/>
                </a:solidFill>
              </a:rPr>
              <a:t>normalization</a:t>
            </a:r>
            <a:r>
              <a:rPr lang="en-GB" b="1" dirty="0">
                <a:solidFill>
                  <a:schemeClr val="accent2"/>
                </a:solidFill>
              </a:rPr>
              <a:t> perform poorly </a:t>
            </a:r>
            <a:r>
              <a:rPr lang="en-GB" dirty="0"/>
              <a:t>(low AUC)</a:t>
            </a:r>
            <a:endParaRPr lang="it-IT" dirty="0"/>
          </a:p>
          <a:p>
            <a:endParaRPr dirty="0"/>
          </a:p>
          <a:p>
            <a:r>
              <a:rPr lang="it-IT" b="1" dirty="0" err="1">
                <a:solidFill>
                  <a:schemeClr val="accent2"/>
                </a:solidFill>
              </a:rPr>
              <a:t>Normalization</a:t>
            </a:r>
            <a:r>
              <a:rPr b="1" dirty="0">
                <a:solidFill>
                  <a:schemeClr val="accent2"/>
                </a:solidFill>
              </a:rPr>
              <a:t> </a:t>
            </a:r>
            <a:r>
              <a:rPr dirty="0"/>
              <a:t>significantly </a:t>
            </a:r>
            <a:r>
              <a:rPr b="1" dirty="0">
                <a:solidFill>
                  <a:schemeClr val="accent2"/>
                </a:solidFill>
              </a:rPr>
              <a:t>improve performance</a:t>
            </a:r>
          </a:p>
        </p:txBody>
      </p:sp>
    </p:spTree>
    <p:extLst>
      <p:ext uri="{BB962C8B-B14F-4D97-AF65-F5344CB8AC3E}">
        <p14:creationId xmlns:p14="http://schemas.microsoft.com/office/powerpoint/2010/main" val="1833531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928E89FD-0E29-1462-14B9-4FCF1681E7DD}"/>
              </a:ext>
            </a:extLst>
          </p:cNvPr>
          <p:cNvGrpSpPr/>
          <p:nvPr/>
        </p:nvGrpSpPr>
        <p:grpSpPr>
          <a:xfrm>
            <a:off x="-709113" y="0"/>
            <a:ext cx="13011499" cy="6858000"/>
            <a:chOff x="-240569" y="580471"/>
            <a:chExt cx="11505427" cy="5968248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B3877620-02AD-FA18-20B6-3400B92ADCF4}"/>
                </a:ext>
              </a:extLst>
            </p:cNvPr>
            <p:cNvSpPr/>
            <p:nvPr/>
          </p:nvSpPr>
          <p:spPr>
            <a:xfrm>
              <a:off x="5391807" y="4540469"/>
              <a:ext cx="430924" cy="388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Immagine 2" descr="Immagine che contiene testo, diagramma, linea, Piano&#10;&#10;Il contenuto generato dall'IA potrebbe non essere corretto.">
              <a:extLst>
                <a:ext uri="{FF2B5EF4-FFF2-40B4-BE49-F238E27FC236}">
                  <a16:creationId xmlns:a16="http://schemas.microsoft.com/office/drawing/2014/main" id="{6F243902-9F5D-E131-3DAF-FF025896C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25"/>
            <a:stretch>
              <a:fillRect/>
            </a:stretch>
          </p:blipFill>
          <p:spPr>
            <a:xfrm>
              <a:off x="885615" y="817153"/>
              <a:ext cx="9423981" cy="5731566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71E49A6-64FC-E01F-58D8-BEF45E4AFF2B}"/>
                </a:ext>
              </a:extLst>
            </p:cNvPr>
            <p:cNvSpPr txBox="1"/>
            <p:nvPr/>
          </p:nvSpPr>
          <p:spPr>
            <a:xfrm>
              <a:off x="-240569" y="580471"/>
              <a:ext cx="115054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/>
                <a:t>ROC curves of the</a:t>
              </a:r>
              <a:r>
                <a:rPr lang="en-GB" sz="2800" b="1" dirty="0">
                  <a:solidFill>
                    <a:schemeClr val="accent2"/>
                  </a:solidFill>
                </a:rPr>
                <a:t> final round </a:t>
              </a:r>
              <a:r>
                <a:rPr lang="en-GB" sz="2800" b="1" dirty="0"/>
                <a:t>from the </a:t>
              </a:r>
              <a:r>
                <a:rPr lang="en-GB" sz="2800" b="1" dirty="0">
                  <a:solidFill>
                    <a:schemeClr val="accent2"/>
                  </a:solidFill>
                </a:rPr>
                <a:t>five</a:t>
              </a:r>
              <a:r>
                <a:rPr lang="en-GB" sz="2800" b="1" dirty="0"/>
                <a:t> </a:t>
              </a:r>
              <a:r>
                <a:rPr lang="en-GB" sz="2800" b="1" dirty="0">
                  <a:solidFill>
                    <a:schemeClr val="accent2"/>
                  </a:solidFill>
                </a:rPr>
                <a:t>cycles</a:t>
              </a:r>
              <a:endParaRPr lang="en-GB" sz="2800" b="1" dirty="0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3C3DC34-5CF6-1A28-474F-53B4F39B5EB0}"/>
                </a:ext>
              </a:extLst>
            </p:cNvPr>
            <p:cNvSpPr txBox="1"/>
            <p:nvPr/>
          </p:nvSpPr>
          <p:spPr>
            <a:xfrm>
              <a:off x="2469931" y="330024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e</a:t>
              </a:r>
              <a:endParaRPr lang="en-GB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4FEA934C-4B43-2769-97BE-AD0E16CBED52}"/>
                </a:ext>
              </a:extLst>
            </p:cNvPr>
            <p:cNvSpPr/>
            <p:nvPr/>
          </p:nvSpPr>
          <p:spPr>
            <a:xfrm>
              <a:off x="2567574" y="3333094"/>
              <a:ext cx="153247" cy="240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endParaRPr lang="en-GB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357EA30-C75D-8BB3-649E-53138A850550}"/>
                </a:ext>
              </a:extLst>
            </p:cNvPr>
            <p:cNvSpPr/>
            <p:nvPr/>
          </p:nvSpPr>
          <p:spPr>
            <a:xfrm>
              <a:off x="5781536" y="3343604"/>
              <a:ext cx="153247" cy="240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endParaRPr lang="en-GB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87A19C1-AD08-CE03-0D54-0714D8CD5068}"/>
                </a:ext>
              </a:extLst>
            </p:cNvPr>
            <p:cNvSpPr/>
            <p:nvPr/>
          </p:nvSpPr>
          <p:spPr>
            <a:xfrm>
              <a:off x="8981937" y="3333094"/>
              <a:ext cx="153247" cy="240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endParaRPr lang="en-GB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FE5DFFD-6B97-A2FD-5B97-871647F863BF}"/>
                </a:ext>
              </a:extLst>
            </p:cNvPr>
            <p:cNvSpPr/>
            <p:nvPr/>
          </p:nvSpPr>
          <p:spPr>
            <a:xfrm>
              <a:off x="2567063" y="6173698"/>
              <a:ext cx="153247" cy="240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endParaRPr lang="en-GB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57D10C15-0783-9287-691F-A0E6A5C58F88}"/>
                </a:ext>
              </a:extLst>
            </p:cNvPr>
            <p:cNvSpPr/>
            <p:nvPr/>
          </p:nvSpPr>
          <p:spPr>
            <a:xfrm>
              <a:off x="8988886" y="6173697"/>
              <a:ext cx="153247" cy="240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endParaRPr lang="en-GB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390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24A24-74D0-2819-C0E1-62A817095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A7674539-A0BB-AE80-59F6-B007B13FFA70}"/>
              </a:ext>
            </a:extLst>
          </p:cNvPr>
          <p:cNvGrpSpPr/>
          <p:nvPr/>
        </p:nvGrpSpPr>
        <p:grpSpPr>
          <a:xfrm>
            <a:off x="-938978" y="68497"/>
            <a:ext cx="13444741" cy="6789503"/>
            <a:chOff x="493986" y="-327114"/>
            <a:chExt cx="10899228" cy="5936944"/>
          </a:xfrm>
        </p:grpSpPr>
        <p:pic>
          <p:nvPicPr>
            <p:cNvPr id="9" name="Immagine 8" descr="Immagine che contiene testo, diagramma, linea, Parallelo&#10;&#10;Il contenuto generato dall'IA potrebbe non essere corretto.">
              <a:extLst>
                <a:ext uri="{FF2B5EF4-FFF2-40B4-BE49-F238E27FC236}">
                  <a16:creationId xmlns:a16="http://schemas.microsoft.com/office/drawing/2014/main" id="{67A7E05E-14FC-D34F-E620-4408BB7A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200"/>
            <a:stretch>
              <a:fillRect/>
            </a:stretch>
          </p:blipFill>
          <p:spPr>
            <a:xfrm>
              <a:off x="1311664" y="0"/>
              <a:ext cx="9568672" cy="5609830"/>
            </a:xfrm>
            <a:prstGeom prst="rect">
              <a:avLst/>
            </a:prstGeom>
          </p:spPr>
        </p:pic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ECA0D457-A745-AB90-A1F9-FAF8098416D0}"/>
                </a:ext>
              </a:extLst>
            </p:cNvPr>
            <p:cNvGrpSpPr/>
            <p:nvPr/>
          </p:nvGrpSpPr>
          <p:grpSpPr>
            <a:xfrm>
              <a:off x="493986" y="-327114"/>
              <a:ext cx="10899228" cy="5813671"/>
              <a:chOff x="493986" y="-327114"/>
              <a:chExt cx="10899228" cy="5813671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0AFB17D-39F4-AD94-B99B-690CF8C9A7BB}"/>
                  </a:ext>
                </a:extLst>
              </p:cNvPr>
              <p:cNvSpPr txBox="1"/>
              <p:nvPr/>
            </p:nvSpPr>
            <p:spPr>
              <a:xfrm>
                <a:off x="493986" y="-327114"/>
                <a:ext cx="108992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b="1" dirty="0"/>
                  <a:t>ROC curves of the</a:t>
                </a:r>
                <a:r>
                  <a:rPr lang="en-GB" sz="2400" b="1" dirty="0">
                    <a:solidFill>
                      <a:schemeClr val="accent2"/>
                    </a:solidFill>
                  </a:rPr>
                  <a:t> final round </a:t>
                </a:r>
                <a:r>
                  <a:rPr lang="en-GB" sz="2400" b="1" dirty="0"/>
                  <a:t>from the </a:t>
                </a:r>
                <a:r>
                  <a:rPr lang="en-GB" sz="2400" b="1" dirty="0">
                    <a:solidFill>
                      <a:schemeClr val="accent2"/>
                    </a:solidFill>
                  </a:rPr>
                  <a:t>five</a:t>
                </a:r>
                <a:r>
                  <a:rPr lang="en-GB" sz="2400" b="1" dirty="0"/>
                  <a:t> </a:t>
                </a:r>
                <a:r>
                  <a:rPr lang="en-GB" sz="2400" b="1" dirty="0">
                    <a:solidFill>
                      <a:schemeClr val="accent2"/>
                    </a:solidFill>
                  </a:rPr>
                  <a:t>cycles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WITH STANDARDIZAZION</a:t>
                </a:r>
              </a:p>
            </p:txBody>
          </p:sp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E9EC2945-158A-1900-513F-4B53717CF1E9}"/>
                  </a:ext>
                </a:extLst>
              </p:cNvPr>
              <p:cNvSpPr/>
              <p:nvPr/>
            </p:nvSpPr>
            <p:spPr>
              <a:xfrm>
                <a:off x="3177174" y="2339141"/>
                <a:ext cx="153247" cy="2405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endParaRPr lang="en-GB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1D1728A7-55C4-3BE8-482B-E1BD2B9C11DB}"/>
                  </a:ext>
                </a:extLst>
              </p:cNvPr>
              <p:cNvSpPr/>
              <p:nvPr/>
            </p:nvSpPr>
            <p:spPr>
              <a:xfrm>
                <a:off x="6316717" y="2339141"/>
                <a:ext cx="153247" cy="2405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endParaRPr lang="en-GB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96BF5BED-21F1-6CE1-586A-28F692B4635B}"/>
                  </a:ext>
                </a:extLst>
              </p:cNvPr>
              <p:cNvSpPr/>
              <p:nvPr/>
            </p:nvSpPr>
            <p:spPr>
              <a:xfrm>
                <a:off x="9445749" y="5245976"/>
                <a:ext cx="153247" cy="2405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endParaRPr lang="en-GB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43344C3-2F9F-DEDC-B313-F85931986C11}"/>
                  </a:ext>
                </a:extLst>
              </p:cNvPr>
              <p:cNvSpPr/>
              <p:nvPr/>
            </p:nvSpPr>
            <p:spPr>
              <a:xfrm>
                <a:off x="3177174" y="5245975"/>
                <a:ext cx="153247" cy="2405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endParaRPr lang="en-GB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AutoShape 2">
              <a:extLst>
                <a:ext uri="{FF2B5EF4-FFF2-40B4-BE49-F238E27FC236}">
                  <a16:creationId xmlns:a16="http://schemas.microsoft.com/office/drawing/2014/main" id="{E5E01776-AE44-4E2B-D2B5-F895B7A46C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32167058-4D92-81C3-60FD-93E46C2036D0}"/>
                </a:ext>
              </a:extLst>
            </p:cNvPr>
            <p:cNvSpPr/>
            <p:nvPr/>
          </p:nvSpPr>
          <p:spPr>
            <a:xfrm>
              <a:off x="9445750" y="2339141"/>
              <a:ext cx="153247" cy="240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endParaRPr lang="en-GB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749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489" y="500731"/>
            <a:ext cx="11872511" cy="4351338"/>
          </a:xfrm>
        </p:spPr>
        <p:txBody>
          <a:bodyPr>
            <a:normAutofit/>
          </a:bodyPr>
          <a:lstStyle/>
          <a:p>
            <a:endParaRPr dirty="0"/>
          </a:p>
          <a:p>
            <a:endParaRPr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600" b="1" dirty="0"/>
              <a:t>Federated Learning </a:t>
            </a:r>
            <a:r>
              <a:rPr lang="en-GB" sz="2600" b="1" dirty="0">
                <a:solidFill>
                  <a:schemeClr val="accent2"/>
                </a:solidFill>
              </a:rPr>
              <a:t>enables privacy-preserving </a:t>
            </a:r>
            <a:r>
              <a:rPr lang="en-GB" sz="2600" b="1" dirty="0"/>
              <a:t>collaboration across institutions</a:t>
            </a:r>
          </a:p>
          <a:p>
            <a:pPr>
              <a:lnSpc>
                <a:spcPct val="80000"/>
              </a:lnSpc>
            </a:pPr>
            <a:r>
              <a:rPr lang="en-GB" sz="2600" b="1" dirty="0"/>
              <a:t>Knowledge is shared across sites </a:t>
            </a:r>
            <a:r>
              <a:rPr lang="en-GB" sz="2600" b="1" dirty="0">
                <a:solidFill>
                  <a:schemeClr val="accent2"/>
                </a:solidFill>
              </a:rPr>
              <a:t>without sharing sensitive data</a:t>
            </a:r>
          </a:p>
          <a:p>
            <a:pPr>
              <a:lnSpc>
                <a:spcPct val="80000"/>
              </a:lnSpc>
            </a:pPr>
            <a:r>
              <a:rPr lang="en-GB" sz="2600" b="1" dirty="0">
                <a:solidFill>
                  <a:schemeClr val="accent2"/>
                </a:solidFill>
              </a:rPr>
              <a:t>Image standardization </a:t>
            </a:r>
            <a:r>
              <a:rPr lang="en-GB" sz="2600" b="1" dirty="0"/>
              <a:t>significantly improves model performance</a:t>
            </a:r>
          </a:p>
          <a:p>
            <a:endParaRPr lang="it-IT" b="1" dirty="0">
              <a:solidFill>
                <a:schemeClr val="accent2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3C6ED7-5577-BBD6-38F3-037D4EC944A4}"/>
              </a:ext>
            </a:extLst>
          </p:cNvPr>
          <p:cNvSpPr txBox="1"/>
          <p:nvPr/>
        </p:nvSpPr>
        <p:spPr>
          <a:xfrm>
            <a:off x="561475" y="-22489"/>
            <a:ext cx="4370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SUMMARY of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606884D-DBE6-7F9D-52B4-95007D11BF91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3BC2856E-2F4E-B2E8-A406-1F5C740FF3EB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A97B3BF-FD7E-2F5E-2140-3C3FA12DF79C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35F0E3E-A4B7-DBCA-6C53-462CAE3114F3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521BE016-AAD2-122C-2A13-6A62E2C0A0C2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967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A49501-94BA-75D2-5CCB-F51465B7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71" t="38865" r="47468" b="26388"/>
          <a:stretch>
            <a:fillRect/>
          </a:stretch>
        </p:blipFill>
        <p:spPr>
          <a:xfrm>
            <a:off x="2970476" y="2022903"/>
            <a:ext cx="7029308" cy="44663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D8A97C-4F4B-BEA9-31C6-04184B015B23}"/>
              </a:ext>
            </a:extLst>
          </p:cNvPr>
          <p:cNvSpPr txBox="1"/>
          <p:nvPr/>
        </p:nvSpPr>
        <p:spPr>
          <a:xfrm>
            <a:off x="561475" y="-2248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01B6A0A3-AFB2-6128-FDBF-B41BC390A230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8EFDC68B-9FD5-2070-123B-4C46AB303CF1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556DDCB3-7507-D95E-852F-B8ED703C8000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0104178D-B5DF-1945-73AD-F2A23ABC8A93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7009CFCC-5157-FD3B-B1EB-48F662924E6A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E63AF59-D9FF-C892-8615-A94270961AFB}"/>
              </a:ext>
            </a:extLst>
          </p:cNvPr>
          <p:cNvSpPr txBox="1"/>
          <p:nvPr/>
        </p:nvSpPr>
        <p:spPr>
          <a:xfrm>
            <a:off x="888003" y="899519"/>
            <a:ext cx="104159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first commercial automated mammogram </a:t>
            </a:r>
            <a:r>
              <a:rPr lang="en-GB" sz="3200" b="1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analyzer</a:t>
            </a:r>
            <a:endParaRPr lang="en-GB" sz="32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it-IT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B6AC1D-DB7A-A32A-7BC3-3B410CA1FEE8}"/>
              </a:ext>
            </a:extLst>
          </p:cNvPr>
          <p:cNvSpPr txBox="1"/>
          <p:nvPr/>
        </p:nvSpPr>
        <p:spPr>
          <a:xfrm>
            <a:off x="5261495" y="1499683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1998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23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489" y="1027906"/>
            <a:ext cx="11872511" cy="4351338"/>
          </a:xfrm>
        </p:spPr>
        <p:txBody>
          <a:bodyPr>
            <a:normAutofit fontScale="92500" lnSpcReduction="10000"/>
          </a:bodyPr>
          <a:lstStyle/>
          <a:p>
            <a:endParaRPr dirty="0"/>
          </a:p>
          <a:p>
            <a:endParaRPr b="1" dirty="0"/>
          </a:p>
          <a:p>
            <a:r>
              <a:rPr lang="it-IT" b="1" dirty="0" err="1"/>
              <a:t>Evaluate</a:t>
            </a:r>
            <a:r>
              <a:rPr lang="it-IT" b="1" dirty="0"/>
              <a:t> and compare </a:t>
            </a:r>
            <a:r>
              <a:rPr lang="it-IT" b="1" dirty="0">
                <a:solidFill>
                  <a:schemeClr val="accent2"/>
                </a:solidFill>
              </a:rPr>
              <a:t>multiple </a:t>
            </a:r>
            <a:r>
              <a:rPr lang="it-IT" b="1" dirty="0" err="1">
                <a:solidFill>
                  <a:schemeClr val="accent2"/>
                </a:solidFill>
              </a:rPr>
              <a:t>standardization</a:t>
            </a:r>
            <a:r>
              <a:rPr lang="it-IT" b="1" dirty="0">
                <a:solidFill>
                  <a:schemeClr val="accent2"/>
                </a:solidFill>
              </a:rPr>
              <a:t> strategies</a:t>
            </a:r>
          </a:p>
          <a:p>
            <a:r>
              <a:rPr lang="it-IT" b="1" dirty="0">
                <a:solidFill>
                  <a:schemeClr val="accent2"/>
                </a:solidFill>
              </a:rPr>
              <a:t>Shift to </a:t>
            </a:r>
            <a:r>
              <a:rPr lang="it-IT" b="1" dirty="0" err="1">
                <a:solidFill>
                  <a:schemeClr val="accent2"/>
                </a:solidFill>
              </a:rPr>
              <a:t>CNNs</a:t>
            </a:r>
            <a:r>
              <a:rPr lang="it-IT" b="1" dirty="0">
                <a:solidFill>
                  <a:schemeClr val="accent2"/>
                </a:solidFill>
              </a:rPr>
              <a:t> </a:t>
            </a:r>
            <a:r>
              <a:rPr lang="it-IT" b="1" dirty="0"/>
              <a:t>to reduce the </a:t>
            </a:r>
            <a:r>
              <a:rPr lang="it-IT" b="1" dirty="0" err="1"/>
              <a:t>need</a:t>
            </a:r>
            <a:r>
              <a:rPr lang="it-IT" b="1" dirty="0"/>
              <a:t> for </a:t>
            </a:r>
            <a:r>
              <a:rPr lang="it-IT" b="1" dirty="0" err="1"/>
              <a:t>intensity</a:t>
            </a:r>
            <a:r>
              <a:rPr lang="it-IT" b="1" dirty="0"/>
              <a:t> </a:t>
            </a:r>
            <a:r>
              <a:rPr lang="it-IT" b="1" dirty="0" err="1"/>
              <a:t>normalization</a:t>
            </a:r>
            <a:r>
              <a:rPr lang="it-IT" b="1" dirty="0"/>
              <a:t> and </a:t>
            </a:r>
            <a:r>
              <a:rPr lang="it-IT" b="1" dirty="0" err="1"/>
              <a:t>manual</a:t>
            </a:r>
            <a:r>
              <a:rPr lang="it-IT" b="1" dirty="0"/>
              <a:t> feature </a:t>
            </a:r>
            <a:r>
              <a:rPr lang="it-IT" b="1" dirty="0" err="1"/>
              <a:t>extraction</a:t>
            </a:r>
            <a:endParaRPr lang="it-IT" b="1" dirty="0"/>
          </a:p>
          <a:p>
            <a:r>
              <a:rPr lang="it-IT" b="1" dirty="0" err="1"/>
              <a:t>Explore</a:t>
            </a:r>
            <a:r>
              <a:rPr lang="it-IT" b="1" dirty="0"/>
              <a:t> the impact of </a:t>
            </a:r>
            <a:r>
              <a:rPr lang="it-IT" b="1" dirty="0" err="1"/>
              <a:t>classical</a:t>
            </a:r>
            <a:r>
              <a:rPr lang="it-IT" b="1" dirty="0"/>
              <a:t> and </a:t>
            </a:r>
            <a:r>
              <a:rPr lang="it-IT" b="1" dirty="0" err="1"/>
              <a:t>advanced</a:t>
            </a:r>
            <a:r>
              <a:rPr lang="it-IT" b="1" dirty="0"/>
              <a:t> </a:t>
            </a:r>
            <a:r>
              <a:rPr lang="it-IT" b="1" dirty="0">
                <a:solidFill>
                  <a:schemeClr val="accent2"/>
                </a:solidFill>
              </a:rPr>
              <a:t>data </a:t>
            </a:r>
            <a:r>
              <a:rPr lang="it-IT" b="1" dirty="0" err="1">
                <a:solidFill>
                  <a:schemeClr val="accent2"/>
                </a:solidFill>
              </a:rPr>
              <a:t>augmentation</a:t>
            </a:r>
            <a:endParaRPr lang="it-IT" b="1" dirty="0">
              <a:solidFill>
                <a:schemeClr val="accent2"/>
              </a:solidFill>
            </a:endParaRPr>
          </a:p>
          <a:p>
            <a:r>
              <a:rPr lang="it-IT" b="1" dirty="0" err="1"/>
              <a:t>Redefine</a:t>
            </a:r>
            <a:r>
              <a:rPr lang="it-IT" b="1" dirty="0"/>
              <a:t> clients </a:t>
            </a:r>
            <a:r>
              <a:rPr lang="it-IT" b="1" dirty="0" err="1"/>
              <a:t>based</a:t>
            </a:r>
            <a:r>
              <a:rPr lang="it-IT" b="1" dirty="0"/>
              <a:t> on </a:t>
            </a:r>
            <a:r>
              <a:rPr lang="it-IT" b="1" dirty="0" err="1">
                <a:solidFill>
                  <a:schemeClr val="accent2"/>
                </a:solidFill>
              </a:rPr>
              <a:t>internal</a:t>
            </a:r>
            <a:r>
              <a:rPr lang="it-IT" b="1" dirty="0">
                <a:solidFill>
                  <a:schemeClr val="accent2"/>
                </a:solidFill>
              </a:rPr>
              <a:t> </a:t>
            </a:r>
            <a:r>
              <a:rPr lang="it-IT" b="1" dirty="0" err="1">
                <a:solidFill>
                  <a:schemeClr val="accent2"/>
                </a:solidFill>
              </a:rPr>
              <a:t>similarity</a:t>
            </a:r>
            <a:r>
              <a:rPr lang="it-IT" b="1" dirty="0">
                <a:solidFill>
                  <a:schemeClr val="accent2"/>
                </a:solidFill>
              </a:rPr>
              <a:t> </a:t>
            </a:r>
            <a:r>
              <a:rPr lang="it-IT" b="1" dirty="0"/>
              <a:t>(image clustering) </a:t>
            </a:r>
            <a:r>
              <a:rPr lang="it-IT" b="1" dirty="0" err="1"/>
              <a:t>instead</a:t>
            </a:r>
            <a:r>
              <a:rPr lang="it-IT" b="1" dirty="0"/>
              <a:t> of random split</a:t>
            </a:r>
          </a:p>
          <a:p>
            <a:r>
              <a:rPr lang="it-IT" b="1" dirty="0">
                <a:solidFill>
                  <a:schemeClr val="accent2"/>
                </a:solidFill>
              </a:rPr>
              <a:t>Local test set on </a:t>
            </a:r>
            <a:r>
              <a:rPr lang="it-IT" b="1" dirty="0" err="1">
                <a:solidFill>
                  <a:schemeClr val="accent2"/>
                </a:solidFill>
              </a:rPr>
              <a:t>each</a:t>
            </a:r>
            <a:r>
              <a:rPr lang="it-IT" b="1" dirty="0">
                <a:solidFill>
                  <a:schemeClr val="accent2"/>
                </a:solidFill>
              </a:rPr>
              <a:t> client </a:t>
            </a:r>
            <a:r>
              <a:rPr lang="it-IT" b="1" dirty="0"/>
              <a:t>to compute </a:t>
            </a:r>
            <a:r>
              <a:rPr lang="it-IT" b="1" dirty="0" err="1"/>
              <a:t>independent</a:t>
            </a:r>
            <a:r>
              <a:rPr lang="it-IT" b="1" dirty="0"/>
              <a:t> ROC </a:t>
            </a:r>
            <a:r>
              <a:rPr lang="it-IT" b="1" dirty="0" err="1"/>
              <a:t>curves</a:t>
            </a:r>
            <a:endParaRPr lang="it-IT" b="1" dirty="0"/>
          </a:p>
          <a:p>
            <a:r>
              <a:rPr lang="en-GB" b="1" dirty="0">
                <a:solidFill>
                  <a:schemeClr val="accent2"/>
                </a:solidFill>
              </a:rPr>
              <a:t>Compare</a:t>
            </a:r>
            <a:r>
              <a:rPr lang="en-GB" b="1" dirty="0"/>
              <a:t> FL model with classical ML pipelines</a:t>
            </a:r>
            <a:endParaRPr lang="it-IT" b="1" dirty="0"/>
          </a:p>
          <a:p>
            <a:pPr marL="0" indent="0">
              <a:buNone/>
            </a:pPr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F3F981-A79A-279C-8913-AC81DA3D9E17}"/>
              </a:ext>
            </a:extLst>
          </p:cNvPr>
          <p:cNvSpPr txBox="1"/>
          <p:nvPr/>
        </p:nvSpPr>
        <p:spPr>
          <a:xfrm>
            <a:off x="561475" y="-22489"/>
            <a:ext cx="6915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Discussion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&amp; Future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Perspectives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345895E8-3FB4-C5D3-4A32-79C19DD85C99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36310775-42AB-733B-17DC-05CAE3B33DBC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B8AEA448-867A-21F7-F457-F9A2F57AB791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ABB7EE7-6074-2E6A-A472-C549992BF146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D3C7542-74D3-5C05-604F-2B5FF910EB03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453C-B6AE-22AB-ACAA-ED47A6BA1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E0336-8AF9-ECB6-3F6D-859D2D855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75" y="891549"/>
            <a:ext cx="11872511" cy="4351338"/>
          </a:xfrm>
        </p:spPr>
        <p:txBody>
          <a:bodyPr>
            <a:normAutofit/>
          </a:bodyPr>
          <a:lstStyle/>
          <a:p>
            <a:endParaRPr dirty="0"/>
          </a:p>
          <a:p>
            <a:endParaRPr b="1" dirty="0"/>
          </a:p>
          <a:p>
            <a:r>
              <a:rPr lang="en-GB" b="1" dirty="0"/>
              <a:t>Federated Learning is knowledge sharing that </a:t>
            </a:r>
            <a:r>
              <a:rPr lang="en-GB" b="1" dirty="0">
                <a:solidFill>
                  <a:schemeClr val="accent2"/>
                </a:solidFill>
              </a:rPr>
              <a:t>empowers local sites.</a:t>
            </a:r>
            <a:endParaRPr lang="en-GB" dirty="0">
              <a:solidFill>
                <a:schemeClr val="accent2"/>
              </a:solidFill>
            </a:endParaRPr>
          </a:p>
          <a:p>
            <a:r>
              <a:rPr lang="en-GB" b="1" dirty="0"/>
              <a:t>It shifts the focus from a central server to the client,</a:t>
            </a:r>
            <a:br>
              <a:rPr lang="en-GB" b="1" dirty="0"/>
            </a:br>
            <a:r>
              <a:rPr lang="en-GB" b="1" dirty="0"/>
              <a:t>allowing each institution to benefit from others</a:t>
            </a:r>
            <a:br>
              <a:rPr lang="en-GB" dirty="0"/>
            </a:br>
            <a:r>
              <a:rPr lang="en-GB" b="1" dirty="0">
                <a:solidFill>
                  <a:schemeClr val="accent2"/>
                </a:solidFill>
              </a:rPr>
              <a:t>without ever sharing sensitive data</a:t>
            </a:r>
            <a:r>
              <a:rPr lang="en-GB" b="1" dirty="0"/>
              <a:t>.</a:t>
            </a:r>
            <a:endParaRPr lang="en-GB" dirty="0"/>
          </a:p>
          <a:p>
            <a:r>
              <a:rPr lang="en-GB" b="1" dirty="0">
                <a:solidFill>
                  <a:schemeClr val="accent2"/>
                </a:solidFill>
              </a:rPr>
              <a:t>Clients learn together, while keeping their data private.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A8F0BA-9353-84BD-5280-009EF4E6A2C9}"/>
              </a:ext>
            </a:extLst>
          </p:cNvPr>
          <p:cNvSpPr txBox="1"/>
          <p:nvPr/>
        </p:nvSpPr>
        <p:spPr>
          <a:xfrm>
            <a:off x="561475" y="-2248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Conclusions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DF19C8A-0FA7-7E8D-F8AA-56DE6A6412C0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06063DD2-938D-7805-BF2B-CEC7D37B8008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7A505E63-72B4-C30E-C6D4-CA19ADEE12B3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FC8048C0-EB05-A503-8591-B0B95B2C1EB0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0AA72A4-1963-6147-E5F8-82CCC0A9E7C4}"/>
                </a:ext>
              </a:extLst>
            </p:cNvPr>
            <p:cNvSpPr/>
            <p:nvPr/>
          </p:nvSpPr>
          <p:spPr>
            <a:xfrm rot="10800000">
              <a:off x="157820" y="360323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3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F9D9304D-0ADF-F688-B24B-9A28AE33F4D0}"/>
              </a:ext>
            </a:extLst>
          </p:cNvPr>
          <p:cNvGrpSpPr/>
          <p:nvPr/>
        </p:nvGrpSpPr>
        <p:grpSpPr>
          <a:xfrm>
            <a:off x="98713" y="709025"/>
            <a:ext cx="3649847" cy="5418369"/>
            <a:chOff x="1762922" y="1033066"/>
            <a:chExt cx="3649847" cy="4830802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00E4827-914D-7FE9-7F55-1051342B1D8B}"/>
                </a:ext>
              </a:extLst>
            </p:cNvPr>
            <p:cNvSpPr/>
            <p:nvPr/>
          </p:nvSpPr>
          <p:spPr>
            <a:xfrm>
              <a:off x="1762922" y="1033066"/>
              <a:ext cx="3649847" cy="48308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26C5E85-B585-C801-814D-D08CF87EE034}"/>
                </a:ext>
              </a:extLst>
            </p:cNvPr>
            <p:cNvSpPr/>
            <p:nvPr/>
          </p:nvSpPr>
          <p:spPr>
            <a:xfrm>
              <a:off x="1978626" y="1260525"/>
              <a:ext cx="3255570" cy="426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Luana Conte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1,2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Ilaria Amodeo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Giorgio De Nunzio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1,2*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Genny Raffaeli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3,4,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Irene Borzani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5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Nicola Persico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4,6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Alice Griggio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7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Giuseppe Como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Donato Cascio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8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Mariarosa Colnaghi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Fabio Mosca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3,4</a:t>
              </a:r>
              <a:r>
                <a:rPr lang="it-IT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Giacomo Cavallaro</a:t>
              </a:r>
              <a:r>
                <a:rPr lang="it-IT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endParaRPr lang="it-IT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1A18672-E78C-000E-358B-896DC19CEB26}"/>
                </a:ext>
              </a:extLst>
            </p:cNvPr>
            <p:cNvSpPr txBox="1"/>
            <p:nvPr/>
          </p:nvSpPr>
          <p:spPr>
            <a:xfrm>
              <a:off x="2026250" y="1246698"/>
              <a:ext cx="3314977" cy="2387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Luana Conte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Rocco Rizzo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Alessandro Crisci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Giovanni V. Donatiello</a:t>
              </a:r>
            </a:p>
            <a:p>
              <a:r>
                <a:rPr lang="it-IT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Aimen</a:t>
              </a:r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it-IT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Chaib</a:t>
              </a:r>
              <a:endParaRPr lang="it-IT" sz="2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Donato Cascio</a:t>
              </a:r>
            </a:p>
            <a:p>
              <a:r>
                <a:rPr lang="it-IT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Giorgio De Nunzio</a:t>
              </a:r>
            </a:p>
          </p:txBody>
        </p:sp>
      </p:grpSp>
      <p:pic>
        <p:nvPicPr>
          <p:cNvPr id="5128" name="Picture 8" descr="Università degli Studi di Palermo">
            <a:extLst>
              <a:ext uri="{FF2B5EF4-FFF2-40B4-BE49-F238E27FC236}">
                <a16:creationId xmlns:a16="http://schemas.microsoft.com/office/drawing/2014/main" id="{B85E53C2-6874-2702-A08C-C9E07BC4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17" y="579039"/>
            <a:ext cx="2005277" cy="200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A347C8E-0223-649C-4CF2-72872DA5F1FE}"/>
              </a:ext>
            </a:extLst>
          </p:cNvPr>
          <p:cNvSpPr/>
          <p:nvPr/>
        </p:nvSpPr>
        <p:spPr>
          <a:xfrm>
            <a:off x="0" y="6412500"/>
            <a:ext cx="12089295" cy="2223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30" name="Picture 10" descr="Comitati Federbocce - Firmata la convenzione di tirocinio tra l'Unisalento  e la Sannicolese">
            <a:extLst>
              <a:ext uri="{FF2B5EF4-FFF2-40B4-BE49-F238E27FC236}">
                <a16:creationId xmlns:a16="http://schemas.microsoft.com/office/drawing/2014/main" id="{674866FE-D99E-0983-4DE8-07C75113D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76" y="771907"/>
            <a:ext cx="1705390" cy="17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E3164302-9546-06A1-65F0-30FC8F687A51}"/>
              </a:ext>
            </a:extLst>
          </p:cNvPr>
          <p:cNvSpPr/>
          <p:nvPr/>
        </p:nvSpPr>
        <p:spPr>
          <a:xfrm>
            <a:off x="12004476" y="3874967"/>
            <a:ext cx="88811" cy="253375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840E0E7-CBD8-1905-DA66-838487008E2F}"/>
              </a:ext>
            </a:extLst>
          </p:cNvPr>
          <p:cNvSpPr/>
          <p:nvPr/>
        </p:nvSpPr>
        <p:spPr>
          <a:xfrm rot="16200000">
            <a:off x="11010696" y="2912731"/>
            <a:ext cx="80807" cy="2005277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2" name="Picture 4" descr="Concorso Collaboratori INFN 2024: bando per 6 diplomati - Studio Concorsi">
            <a:extLst>
              <a:ext uri="{FF2B5EF4-FFF2-40B4-BE49-F238E27FC236}">
                <a16:creationId xmlns:a16="http://schemas.microsoft.com/office/drawing/2014/main" id="{37122B6E-D94E-B463-1B0D-30F766AA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235" y="4151238"/>
            <a:ext cx="3160869" cy="156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21B70BA-2D13-4F22-6B58-7E54412E52D9}"/>
              </a:ext>
            </a:extLst>
          </p:cNvPr>
          <p:cNvSpPr/>
          <p:nvPr/>
        </p:nvSpPr>
        <p:spPr>
          <a:xfrm>
            <a:off x="108652" y="137389"/>
            <a:ext cx="10601739" cy="286530"/>
          </a:xfrm>
          <a:prstGeom prst="rect">
            <a:avLst/>
          </a:prstGeom>
          <a:solidFill>
            <a:srgbClr val="0F9ED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418E725B-009E-C8BE-60C4-99BFCDC1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11568" y="1383425"/>
            <a:ext cx="1397645" cy="6448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" name="Google Shape;88;p20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F9FD51CA-F443-7394-68C1-7379CAC7F763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4748638" y="3807249"/>
            <a:ext cx="2592017" cy="185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275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>
            <a:extLst>
              <a:ext uri="{FF2B5EF4-FFF2-40B4-BE49-F238E27FC236}">
                <a16:creationId xmlns:a16="http://schemas.microsoft.com/office/drawing/2014/main" id="{F51D66F0-3484-E3A9-1E29-DD0C574F0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743" y="2818003"/>
            <a:ext cx="91845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chemeClr val="accent1"/>
                </a:solidFill>
              </a:rPr>
              <a:t>Luana Conte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accent1"/>
                </a:solidFill>
              </a:rPr>
              <a:t>Department of </a:t>
            </a:r>
            <a:r>
              <a:rPr lang="it-IT" altLang="it-IT" sz="2400" b="1" dirty="0" err="1">
                <a:solidFill>
                  <a:schemeClr val="accent1"/>
                </a:solidFill>
              </a:rPr>
              <a:t>Physics</a:t>
            </a:r>
            <a:r>
              <a:rPr lang="it-IT" altLang="it-IT" sz="2400" b="1" dirty="0">
                <a:solidFill>
                  <a:schemeClr val="accent1"/>
                </a:solidFill>
              </a:rPr>
              <a:t> and </a:t>
            </a:r>
            <a:r>
              <a:rPr lang="it-IT" altLang="it-IT" sz="2400" b="1" dirty="0" err="1">
                <a:solidFill>
                  <a:schemeClr val="accent1"/>
                </a:solidFill>
              </a:rPr>
              <a:t>Chemistry</a:t>
            </a:r>
            <a:r>
              <a:rPr lang="it-IT" altLang="it-IT" sz="2400" b="1" dirty="0">
                <a:solidFill>
                  <a:schemeClr val="accent1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accent1"/>
                </a:solidFill>
              </a:rPr>
              <a:t>University of Palermo, </a:t>
            </a:r>
            <a:r>
              <a:rPr lang="it-IT" altLang="it-IT" sz="2400" b="1" dirty="0" err="1">
                <a:solidFill>
                  <a:schemeClr val="accent1"/>
                </a:solidFill>
              </a:rPr>
              <a:t>Italy</a:t>
            </a:r>
            <a:endParaRPr lang="it-IT" altLang="it-IT" sz="2400" b="1" dirty="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luana.conte@unipa.it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BA9F345-C6F9-BEEB-2841-FF288B944F32}"/>
              </a:ext>
            </a:extLst>
          </p:cNvPr>
          <p:cNvSpPr txBox="1"/>
          <p:nvPr/>
        </p:nvSpPr>
        <p:spPr>
          <a:xfrm>
            <a:off x="0" y="517188"/>
            <a:ext cx="112572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b="1" i="1" dirty="0">
                <a:solidFill>
                  <a:schemeClr val="accent2"/>
                </a:solidFill>
                <a:latin typeface="Vivaldi" panose="03020602050506090804" pitchFamily="66" charset="0"/>
              </a:rPr>
              <a:t>Thank </a:t>
            </a:r>
            <a:r>
              <a:rPr lang="it-IT" sz="11500" b="1" i="1" dirty="0" err="1">
                <a:solidFill>
                  <a:schemeClr val="accent2"/>
                </a:solidFill>
                <a:latin typeface="Vivaldi" panose="03020602050506090804" pitchFamily="66" charset="0"/>
              </a:rPr>
              <a:t>you</a:t>
            </a:r>
            <a:r>
              <a:rPr lang="it-IT" sz="13800" b="1" i="1" dirty="0">
                <a:solidFill>
                  <a:schemeClr val="accent2"/>
                </a:solidFill>
                <a:latin typeface="Vivaldi" panose="030206020505060908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431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65B9CF-D131-7C93-7767-E0C2F027A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60" t="23665" r="21492" b="51646"/>
          <a:stretch/>
        </p:blipFill>
        <p:spPr>
          <a:xfrm>
            <a:off x="288489" y="1461243"/>
            <a:ext cx="11329571" cy="26029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585DFF-C1A6-2890-890E-E62A4EEB9139}"/>
              </a:ext>
            </a:extLst>
          </p:cNvPr>
          <p:cNvSpPr txBox="1"/>
          <p:nvPr/>
        </p:nvSpPr>
        <p:spPr>
          <a:xfrm>
            <a:off x="0" y="6524873"/>
            <a:ext cx="5290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/>
              <a:t>Lambin, P., et al. </a:t>
            </a:r>
            <a:r>
              <a:rPr lang="en-US" sz="1350" b="1" i="1" dirty="0" err="1"/>
              <a:t>Europ</a:t>
            </a:r>
            <a:r>
              <a:rPr lang="en-US" sz="1350" b="1" i="1" dirty="0"/>
              <a:t> jour of cancer 2012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2935E8-EBA4-F5CD-AE0D-DC27ADF6A583}"/>
              </a:ext>
            </a:extLst>
          </p:cNvPr>
          <p:cNvSpPr txBox="1"/>
          <p:nvPr/>
        </p:nvSpPr>
        <p:spPr>
          <a:xfrm>
            <a:off x="561475" y="-2248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90977A3-99EA-BA41-376E-37102E285A47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E7E1423-0C2C-D9C9-749E-80C61EEC14B3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BEC22C1B-38F2-CD22-8DE7-4589576BE247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8D0F4ED8-9DD3-998E-4B4D-2A057E65A952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512FCAD1-8011-140B-94FE-691719DE3270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479F108-5B5A-0DAF-2FE9-95D2FA16C9CF}"/>
              </a:ext>
            </a:extLst>
          </p:cNvPr>
          <p:cNvSpPr txBox="1"/>
          <p:nvPr/>
        </p:nvSpPr>
        <p:spPr>
          <a:xfrm>
            <a:off x="2541613" y="827187"/>
            <a:ext cx="60990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Traditional</a:t>
            </a:r>
            <a:r>
              <a:rPr lang="it-IT" sz="3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Radiomics</a:t>
            </a:r>
            <a:r>
              <a:rPr lang="it-IT" sz="3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Workflow</a:t>
            </a:r>
          </a:p>
          <a:p>
            <a:endParaRPr lang="it-IT" b="1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8340FF1-E08D-9FDD-A893-DB4AC6B5E902}"/>
              </a:ext>
            </a:extLst>
          </p:cNvPr>
          <p:cNvCxnSpPr>
            <a:cxnSpLocks/>
          </p:cNvCxnSpPr>
          <p:nvPr/>
        </p:nvCxnSpPr>
        <p:spPr>
          <a:xfrm>
            <a:off x="3153851" y="2764971"/>
            <a:ext cx="0" cy="1807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E8F0925-AE74-C56C-59A6-BDF3ACB97B02}"/>
              </a:ext>
            </a:extLst>
          </p:cNvPr>
          <p:cNvSpPr txBox="1"/>
          <p:nvPr/>
        </p:nvSpPr>
        <p:spPr>
          <a:xfrm>
            <a:off x="2351314" y="4572000"/>
            <a:ext cx="1861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rgbClr val="002060"/>
                </a:solidFill>
              </a:rPr>
              <a:t>Preprocessing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>
          <a:extLst>
            <a:ext uri="{FF2B5EF4-FFF2-40B4-BE49-F238E27FC236}">
              <a16:creationId xmlns:a16="http://schemas.microsoft.com/office/drawing/2014/main" id="{0760414A-1D65-7471-57EE-8C44A9948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F83809-2128-42F9-573A-4DD17FE47DD8}"/>
              </a:ext>
            </a:extLst>
          </p:cNvPr>
          <p:cNvSpPr txBox="1"/>
          <p:nvPr/>
        </p:nvSpPr>
        <p:spPr>
          <a:xfrm>
            <a:off x="561475" y="-2248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50F39F3-0B79-2B4A-421D-4BE0F68B1122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F937A7C-61F9-A2B3-1E85-945C1245259F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E7C50563-FA29-23D2-F023-6F102F1B3A72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5F509CB-28D9-8AD1-1D95-8E0303404696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53889EB-D179-CCE3-B2CA-3BFBE29134BD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074A65-3C6F-1A06-9560-D6443AB0D917}"/>
              </a:ext>
            </a:extLst>
          </p:cNvPr>
          <p:cNvSpPr txBox="1"/>
          <p:nvPr/>
        </p:nvSpPr>
        <p:spPr>
          <a:xfrm>
            <a:off x="5074701" y="112391"/>
            <a:ext cx="18908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IMAGING</a:t>
            </a:r>
          </a:p>
          <a:p>
            <a:endParaRPr lang="it-IT" b="1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9D3E81C-BED4-90D8-2C72-CC45B288C6CA}"/>
              </a:ext>
            </a:extLst>
          </p:cNvPr>
          <p:cNvGrpSpPr/>
          <p:nvPr/>
        </p:nvGrpSpPr>
        <p:grpSpPr>
          <a:xfrm>
            <a:off x="726771" y="1161529"/>
            <a:ext cx="7609081" cy="4129695"/>
            <a:chOff x="509634" y="3235865"/>
            <a:chExt cx="7866515" cy="3554266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2849CC4-7964-FF11-2060-F045CAFDA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209" t="8514" r="11739" b="59700"/>
            <a:stretch/>
          </p:blipFill>
          <p:spPr>
            <a:xfrm>
              <a:off x="509634" y="4801115"/>
              <a:ext cx="2291162" cy="1989016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BF767E7-7629-E3BA-9A14-2FE03733B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25" t="59475" r="9860" b="5918"/>
            <a:stretch/>
          </p:blipFill>
          <p:spPr>
            <a:xfrm>
              <a:off x="3071834" y="3266775"/>
              <a:ext cx="3705414" cy="1382796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FF3CCD2-CDC0-4785-B67F-B82415D81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1328" y="3266775"/>
              <a:ext cx="1664833" cy="1382796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A9C5F359-D13B-8660-9488-4F8ECF96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2444" y="3235865"/>
              <a:ext cx="1413705" cy="1413705"/>
            </a:xfrm>
            <a:prstGeom prst="rect">
              <a:avLst/>
            </a:prstGeom>
          </p:spPr>
        </p:pic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5EAD06FE-15DB-4384-AA3D-DED024209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402" y="3837465"/>
            <a:ext cx="3297378" cy="2066477"/>
          </a:xfrm>
          <a:prstGeom prst="rect">
            <a:avLst/>
          </a:prstGeom>
        </p:spPr>
      </p:pic>
      <p:pic>
        <p:nvPicPr>
          <p:cNvPr id="20" name="Picture 2" descr="DICOM File Format Basics - vladsiv">
            <a:extLst>
              <a:ext uri="{FF2B5EF4-FFF2-40B4-BE49-F238E27FC236}">
                <a16:creationId xmlns:a16="http://schemas.microsoft.com/office/drawing/2014/main" id="{E274EC4A-A5E3-C051-9669-407E2857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51" y="2980190"/>
            <a:ext cx="5089654" cy="226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2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E95BDA-6989-34BE-61C1-AE98A8C74996}"/>
              </a:ext>
            </a:extLst>
          </p:cNvPr>
          <p:cNvSpPr txBox="1"/>
          <p:nvPr/>
        </p:nvSpPr>
        <p:spPr>
          <a:xfrm>
            <a:off x="3624009" y="347190"/>
            <a:ext cx="4685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/>
              <a:t>Data </a:t>
            </a:r>
            <a:r>
              <a:rPr lang="it-IT" sz="4000" b="1" dirty="0" err="1"/>
              <a:t>Augmentation</a:t>
            </a:r>
            <a:endParaRPr lang="it-IT" sz="40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3D2A3C-BAE2-E7C4-4F5A-4F2F61AE9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231" t="22294" r="42692" b="21610"/>
          <a:stretch/>
        </p:blipFill>
        <p:spPr>
          <a:xfrm>
            <a:off x="2368061" y="1253010"/>
            <a:ext cx="8014936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6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>
          <a:extLst>
            <a:ext uri="{FF2B5EF4-FFF2-40B4-BE49-F238E27FC236}">
              <a16:creationId xmlns:a16="http://schemas.microsoft.com/office/drawing/2014/main" id="{5E1E8784-9889-72D6-57D7-562940717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2CC410-DAAE-F03E-73BD-285651AA1999}"/>
              </a:ext>
            </a:extLst>
          </p:cNvPr>
          <p:cNvSpPr txBox="1"/>
          <p:nvPr/>
        </p:nvSpPr>
        <p:spPr>
          <a:xfrm>
            <a:off x="0" y="6524873"/>
            <a:ext cx="5290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/>
              <a:t>Lambin, P., et al. </a:t>
            </a:r>
            <a:r>
              <a:rPr lang="en-US" sz="1350" b="1" i="1" dirty="0" err="1"/>
              <a:t>Europ</a:t>
            </a:r>
            <a:r>
              <a:rPr lang="en-US" sz="1350" b="1" i="1" dirty="0"/>
              <a:t> jour of cancer 2012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F7C837-6D22-7B06-529F-E68F0E84AF7B}"/>
              </a:ext>
            </a:extLst>
          </p:cNvPr>
          <p:cNvSpPr txBox="1"/>
          <p:nvPr/>
        </p:nvSpPr>
        <p:spPr>
          <a:xfrm>
            <a:off x="561475" y="-2248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D16D47C-C28F-BC1C-1724-C2E8BDA15991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F8FB807F-2DC6-1957-1C0E-A0D3B88D4FB2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5BCD701B-42CB-1328-C642-52AC65605FFD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C49956D4-FF7C-7296-C7A4-02EC75FAB817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327B5C7-2A00-17E0-115B-2F495E0BE2F6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3B0C27-A0DE-B580-A9BA-507AB7B8B493}"/>
              </a:ext>
            </a:extLst>
          </p:cNvPr>
          <p:cNvSpPr txBox="1"/>
          <p:nvPr/>
        </p:nvSpPr>
        <p:spPr>
          <a:xfrm>
            <a:off x="4300074" y="500731"/>
            <a:ext cx="31732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SEGMENTATION</a:t>
            </a:r>
          </a:p>
          <a:p>
            <a:endParaRPr lang="it-IT" b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593C786-20D8-7EEE-E824-426841BE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185" y="1513114"/>
            <a:ext cx="4341851" cy="43418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EC31AF5-F389-BF12-3387-FD5AAEA07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86" y="1513115"/>
            <a:ext cx="5520043" cy="43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1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>
          <a:extLst>
            <a:ext uri="{FF2B5EF4-FFF2-40B4-BE49-F238E27FC236}">
              <a16:creationId xmlns:a16="http://schemas.microsoft.com/office/drawing/2014/main" id="{D7A199D5-0AC9-2C8D-36FF-6048F22EE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E2A23C-879A-6D08-F2C1-726218E2F57C}"/>
              </a:ext>
            </a:extLst>
          </p:cNvPr>
          <p:cNvSpPr txBox="1"/>
          <p:nvPr/>
        </p:nvSpPr>
        <p:spPr>
          <a:xfrm>
            <a:off x="561475" y="-2248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2261123-D123-4475-A5E0-EC4ED4BF1319}"/>
              </a:ext>
            </a:extLst>
          </p:cNvPr>
          <p:cNvGrpSpPr/>
          <p:nvPr/>
        </p:nvGrpSpPr>
        <p:grpSpPr>
          <a:xfrm>
            <a:off x="0" y="-10677"/>
            <a:ext cx="1868544" cy="716530"/>
            <a:chOff x="0" y="-10677"/>
            <a:chExt cx="1868544" cy="49617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7740F366-2289-A7F1-E1A0-2493272A17C9}"/>
                </a:ext>
              </a:extLst>
            </p:cNvPr>
            <p:cNvGrpSpPr/>
            <p:nvPr/>
          </p:nvGrpSpPr>
          <p:grpSpPr>
            <a:xfrm>
              <a:off x="0" y="-10677"/>
              <a:ext cx="417443" cy="496170"/>
              <a:chOff x="71566" y="-1"/>
              <a:chExt cx="763321" cy="57642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F69D945E-674D-4976-80C0-BBC4BEC4DEE9}"/>
                  </a:ext>
                </a:extLst>
              </p:cNvPr>
              <p:cNvSpPr/>
              <p:nvPr/>
            </p:nvSpPr>
            <p:spPr>
              <a:xfrm rot="16200000">
                <a:off x="205142" y="-133576"/>
                <a:ext cx="496169" cy="7633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837BE5AF-B48F-2F8F-1EE2-0C8996D8257C}"/>
                  </a:ext>
                </a:extLst>
              </p:cNvPr>
              <p:cNvSpPr/>
              <p:nvPr/>
            </p:nvSpPr>
            <p:spPr>
              <a:xfrm>
                <a:off x="276329" y="-1"/>
                <a:ext cx="71542" cy="576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135BE78-57EE-221E-9D13-7FAD40817BFC}"/>
                </a:ext>
              </a:extLst>
            </p:cNvPr>
            <p:cNvSpPr/>
            <p:nvPr/>
          </p:nvSpPr>
          <p:spPr>
            <a:xfrm rot="10800000">
              <a:off x="157820" y="367131"/>
              <a:ext cx="1710724" cy="560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168099F-F500-B8AC-76F7-F500C00B6EFA}"/>
              </a:ext>
            </a:extLst>
          </p:cNvPr>
          <p:cNvSpPr txBox="1"/>
          <p:nvPr/>
        </p:nvSpPr>
        <p:spPr>
          <a:xfrm>
            <a:off x="4042167" y="409917"/>
            <a:ext cx="4355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FEATURE EXTRACTION</a:t>
            </a:r>
          </a:p>
          <a:p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CDF6E7-3CBB-41E1-B1AA-447B1AA48C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418" t="26318" r="19702" b="23798"/>
          <a:stretch/>
        </p:blipFill>
        <p:spPr>
          <a:xfrm>
            <a:off x="6096000" y="1151697"/>
            <a:ext cx="5474632" cy="24047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536B78B-0463-8A67-5039-840B628FB5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97" t="28972" r="36418" b="22205"/>
          <a:stretch/>
        </p:blipFill>
        <p:spPr>
          <a:xfrm>
            <a:off x="188618" y="1151697"/>
            <a:ext cx="5318996" cy="442848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838646-1788-D813-24B9-01D19A5338FE}"/>
              </a:ext>
            </a:extLst>
          </p:cNvPr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1" dirty="0"/>
              <a:t>Lee, G., et al. Precision and Future Medicine 2017</a:t>
            </a:r>
            <a:endParaRPr lang="it-IT" sz="1100" b="1" i="1" dirty="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5589CB9-5B85-42AB-96BA-9B18A21C0B90}"/>
              </a:ext>
            </a:extLst>
          </p:cNvPr>
          <p:cNvGrpSpPr/>
          <p:nvPr/>
        </p:nvGrpSpPr>
        <p:grpSpPr>
          <a:xfrm>
            <a:off x="5730791" y="4034671"/>
            <a:ext cx="2666864" cy="2084775"/>
            <a:chOff x="5642469" y="2874679"/>
            <a:chExt cx="3763613" cy="3763613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0526E9F-3E51-E63E-4B75-A8D990320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642469" y="2874679"/>
              <a:ext cx="3763613" cy="3763613"/>
            </a:xfrm>
            <a:prstGeom prst="rect">
              <a:avLst/>
            </a:prstGeom>
          </p:spPr>
        </p:pic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269B6B77-2BAA-AD56-24EB-A4F6860ADA32}"/>
                </a:ext>
              </a:extLst>
            </p:cNvPr>
            <p:cNvSpPr/>
            <p:nvPr/>
          </p:nvSpPr>
          <p:spPr>
            <a:xfrm>
              <a:off x="6340903" y="4674608"/>
              <a:ext cx="239564" cy="206803"/>
            </a:xfrm>
            <a:custGeom>
              <a:avLst/>
              <a:gdLst>
                <a:gd name="connsiteX0" fmla="*/ 157371 w 262181"/>
                <a:gd name="connsiteY0" fmla="*/ 11594 h 241004"/>
                <a:gd name="connsiteX1" fmla="*/ 95726 w 262181"/>
                <a:gd name="connsiteY1" fmla="*/ 11594 h 241004"/>
                <a:gd name="connsiteX2" fmla="*/ 13533 w 262181"/>
                <a:gd name="connsiteY2" fmla="*/ 114336 h 241004"/>
                <a:gd name="connsiteX3" fmla="*/ 23807 w 262181"/>
                <a:gd name="connsiteY3" fmla="*/ 237626 h 241004"/>
                <a:gd name="connsiteX4" fmla="*/ 239564 w 262181"/>
                <a:gd name="connsiteY4" fmla="*/ 196529 h 241004"/>
                <a:gd name="connsiteX5" fmla="*/ 249839 w 262181"/>
                <a:gd name="connsiteY5" fmla="*/ 93787 h 241004"/>
                <a:gd name="connsiteX6" fmla="*/ 157371 w 262181"/>
                <a:gd name="connsiteY6" fmla="*/ 11594 h 24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181" h="241004">
                  <a:moveTo>
                    <a:pt x="157371" y="11594"/>
                  </a:moveTo>
                  <a:cubicBezTo>
                    <a:pt x="131686" y="-2105"/>
                    <a:pt x="119699" y="-5530"/>
                    <a:pt x="95726" y="11594"/>
                  </a:cubicBezTo>
                  <a:cubicBezTo>
                    <a:pt x="71753" y="28718"/>
                    <a:pt x="25519" y="76664"/>
                    <a:pt x="13533" y="114336"/>
                  </a:cubicBezTo>
                  <a:cubicBezTo>
                    <a:pt x="1547" y="152008"/>
                    <a:pt x="-13865" y="223927"/>
                    <a:pt x="23807" y="237626"/>
                  </a:cubicBezTo>
                  <a:cubicBezTo>
                    <a:pt x="61479" y="251325"/>
                    <a:pt x="201892" y="220502"/>
                    <a:pt x="239564" y="196529"/>
                  </a:cubicBezTo>
                  <a:cubicBezTo>
                    <a:pt x="277236" y="172556"/>
                    <a:pt x="258401" y="128034"/>
                    <a:pt x="249839" y="93787"/>
                  </a:cubicBezTo>
                  <a:cubicBezTo>
                    <a:pt x="241277" y="59540"/>
                    <a:pt x="183056" y="25293"/>
                    <a:pt x="157371" y="11594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A9029568-B997-C737-8EE8-AFECDB121E1E}"/>
              </a:ext>
            </a:extLst>
          </p:cNvPr>
          <p:cNvSpPr/>
          <p:nvPr/>
        </p:nvSpPr>
        <p:spPr>
          <a:xfrm>
            <a:off x="6572999" y="5107957"/>
            <a:ext cx="2477215" cy="114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7" name="Tabella 6">
            <a:extLst>
              <a:ext uri="{FF2B5EF4-FFF2-40B4-BE49-F238E27FC236}">
                <a16:creationId xmlns:a16="http://schemas.microsoft.com/office/drawing/2014/main" id="{159A865E-CCD8-2F18-B8A6-409410243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23139"/>
              </p:ext>
            </p:extLst>
          </p:nvPr>
        </p:nvGraphicFramePr>
        <p:xfrm>
          <a:off x="9144000" y="4879091"/>
          <a:ext cx="2687252" cy="11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813">
                  <a:extLst>
                    <a:ext uri="{9D8B030D-6E8A-4147-A177-3AD203B41FA5}">
                      <a16:colId xmlns:a16="http://schemas.microsoft.com/office/drawing/2014/main" val="2303557393"/>
                    </a:ext>
                  </a:extLst>
                </a:gridCol>
                <a:gridCol w="671813">
                  <a:extLst>
                    <a:ext uri="{9D8B030D-6E8A-4147-A177-3AD203B41FA5}">
                      <a16:colId xmlns:a16="http://schemas.microsoft.com/office/drawing/2014/main" val="87798552"/>
                    </a:ext>
                  </a:extLst>
                </a:gridCol>
                <a:gridCol w="671813">
                  <a:extLst>
                    <a:ext uri="{9D8B030D-6E8A-4147-A177-3AD203B41FA5}">
                      <a16:colId xmlns:a16="http://schemas.microsoft.com/office/drawing/2014/main" val="1278703574"/>
                    </a:ext>
                  </a:extLst>
                </a:gridCol>
                <a:gridCol w="671813">
                  <a:extLst>
                    <a:ext uri="{9D8B030D-6E8A-4147-A177-3AD203B41FA5}">
                      <a16:colId xmlns:a16="http://schemas.microsoft.com/office/drawing/2014/main" val="1769556752"/>
                    </a:ext>
                  </a:extLst>
                </a:gridCol>
              </a:tblGrid>
              <a:tr h="273451">
                <a:tc>
                  <a:txBody>
                    <a:bodyPr/>
                    <a:lstStyle/>
                    <a:p>
                      <a:r>
                        <a:rPr lang="it-IT" sz="900" dirty="0"/>
                        <a:t>Feature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dirty="0"/>
                        <a:t>Feature 2</a:t>
                      </a:r>
                    </a:p>
                    <a:p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dirty="0"/>
                        <a:t>Feature 3</a:t>
                      </a:r>
                    </a:p>
                    <a:p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dirty="0"/>
                        <a:t>Feature 4</a:t>
                      </a:r>
                    </a:p>
                    <a:p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0163"/>
                  </a:ext>
                </a:extLst>
              </a:tr>
              <a:tr h="273451">
                <a:tc>
                  <a:txBody>
                    <a:bodyPr/>
                    <a:lstStyle/>
                    <a:p>
                      <a:r>
                        <a:rPr lang="it-IT" sz="900" dirty="0"/>
                        <a:t>0,322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0,256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1,522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65351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510382"/>
                  </a:ext>
                </a:extLst>
              </a:tr>
              <a:tr h="273451">
                <a:tc>
                  <a:txBody>
                    <a:bodyPr/>
                    <a:lstStyle/>
                    <a:p>
                      <a:r>
                        <a:rPr lang="it-IT" sz="900" dirty="0"/>
                        <a:t>0,366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0,355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2,651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65655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73612"/>
                  </a:ext>
                </a:extLst>
              </a:tr>
              <a:tr h="273451">
                <a:tc>
                  <a:txBody>
                    <a:bodyPr/>
                    <a:lstStyle/>
                    <a:p>
                      <a:r>
                        <a:rPr lang="it-IT" sz="900" dirty="0"/>
                        <a:t>0,255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0,235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1,652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65856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173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3538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</TotalTime>
  <Words>1996</Words>
  <Application>Microsoft Office PowerPoint</Application>
  <PresentationFormat>Widescreen</PresentationFormat>
  <Paragraphs>398</Paragraphs>
  <Slides>43</Slides>
  <Notes>43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Courier New</vt:lpstr>
      <vt:lpstr>Linux Libertine</vt:lpstr>
      <vt:lpstr>Palatino Linotype</vt:lpstr>
      <vt:lpstr>Times New Roman</vt:lpstr>
      <vt:lpstr>Verdana</vt:lpstr>
      <vt:lpstr>Vivaldi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How does supervised machine learning work?</vt:lpstr>
      <vt:lpstr>How does supervised machine learning work?</vt:lpstr>
      <vt:lpstr>From the biological neuron to the artificial neural network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MRI intensity standardization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MRI intensity standardization</vt:lpstr>
      <vt:lpstr>FL and Standardization Strategy</vt:lpstr>
      <vt:lpstr>The MAMA-MIA Dataset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Palma Calò;Giorgio De Nunzio</dc:creator>
  <cp:lastModifiedBy>luana conte</cp:lastModifiedBy>
  <cp:revision>365</cp:revision>
  <cp:lastPrinted>2025-06-17T20:42:36Z</cp:lastPrinted>
  <dcterms:created xsi:type="dcterms:W3CDTF">2024-05-09T13:27:10Z</dcterms:created>
  <dcterms:modified xsi:type="dcterms:W3CDTF">2025-07-17T16:37:45Z</dcterms:modified>
</cp:coreProperties>
</file>