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260" r:id="rId3"/>
    <p:sldId id="281" r:id="rId4"/>
    <p:sldId id="282" r:id="rId5"/>
    <p:sldId id="283" r:id="rId6"/>
    <p:sldId id="284" r:id="rId7"/>
    <p:sldId id="274" r:id="rId8"/>
    <p:sldId id="261" r:id="rId9"/>
    <p:sldId id="263" r:id="rId10"/>
    <p:sldId id="264" r:id="rId11"/>
    <p:sldId id="262" r:id="rId12"/>
    <p:sldId id="266" r:id="rId13"/>
    <p:sldId id="265" r:id="rId14"/>
    <p:sldId id="273" r:id="rId15"/>
    <p:sldId id="290" r:id="rId16"/>
    <p:sldId id="269" r:id="rId17"/>
    <p:sldId id="291" r:id="rId18"/>
    <p:sldId id="292" r:id="rId19"/>
    <p:sldId id="293" r:id="rId20"/>
    <p:sldId id="294" r:id="rId21"/>
    <p:sldId id="258" r:id="rId22"/>
    <p:sldId id="268" r:id="rId23"/>
    <p:sldId id="295" r:id="rId24"/>
    <p:sldId id="296" r:id="rId25"/>
    <p:sldId id="271" r:id="rId26"/>
    <p:sldId id="272" r:id="rId27"/>
    <p:sldId id="275" r:id="rId28"/>
    <p:sldId id="270" r:id="rId29"/>
    <p:sldId id="277" r:id="rId30"/>
    <p:sldId id="276" r:id="rId31"/>
    <p:sldId id="278" r:id="rId32"/>
    <p:sldId id="279" r:id="rId33"/>
    <p:sldId id="285" r:id="rId34"/>
    <p:sldId id="297" r:id="rId35"/>
    <p:sldId id="298" r:id="rId36"/>
    <p:sldId id="280" r:id="rId37"/>
    <p:sldId id="299" r:id="rId38"/>
    <p:sldId id="287" r:id="rId39"/>
    <p:sldId id="289" r:id="rId40"/>
    <p:sldId id="288" r:id="rId41"/>
    <p:sldId id="286" r:id="rId42"/>
    <p:sldId id="300" r:id="rId4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45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AB1E"/>
    <a:srgbClr val="2B85FF"/>
    <a:srgbClr val="33A61A"/>
    <a:srgbClr val="AD0010"/>
    <a:srgbClr val="62ACFF"/>
    <a:srgbClr val="D3D45E"/>
    <a:srgbClr val="D60115"/>
    <a:srgbClr val="0038AA"/>
    <a:srgbClr val="FFE49E"/>
    <a:srgbClr val="33A6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60"/>
    <p:restoredTop sz="94895"/>
  </p:normalViewPr>
  <p:slideViewPr>
    <p:cSldViewPr snapToGrid="0">
      <p:cViewPr varScale="1">
        <p:scale>
          <a:sx n="109" d="100"/>
          <a:sy n="109" d="100"/>
        </p:scale>
        <p:origin x="45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A81AD9-3306-C441-B2D9-41769838C6D9}" type="datetimeFigureOut">
              <a:rPr lang="it-IT" smtClean="0"/>
              <a:t>28/09/25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92DE2E-0571-3A41-BC48-1C2BEF2393E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8453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Spiegato poi nel 1935 da equazioni di London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2DE2E-0571-3A41-BC48-1C2BEF2393EB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281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Spiegato poi nel 1935 da equazioni di London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2DE2E-0571-3A41-BC48-1C2BEF2393EB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800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Esistono comunque modi per limitare la dissipazione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2DE2E-0571-3A41-BC48-1C2BEF2393EB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9391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8128FA-9A4B-8EAF-8CD6-BEC884D003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D8E6902-4522-AA4A-C09D-ABAA11A93C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197C7A1-B4B5-BAB5-C1D5-E59253F67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B3DCE-BC84-3748-888F-15F9FBB71320}" type="datetimeFigureOut">
              <a:rPr lang="it-IT" smtClean="0"/>
              <a:t>28/09/25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B244E9-715F-BEF6-0CD7-0ABE552B7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3260E48-51B9-2471-629B-84B66475A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B69C3-2506-8644-8B66-3A44A87CEC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4952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3DFE8F-D87A-AF9B-3EC5-1CDA31F91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8DA9AD5-70B8-351E-AFD8-90EB094590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D1BAA6-899D-F56A-BE07-850FF6D94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B3DCE-BC84-3748-888F-15F9FBB71320}" type="datetimeFigureOut">
              <a:rPr lang="it-IT" smtClean="0"/>
              <a:t>28/09/25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C33CB03-9569-4396-13E2-DAF00B46B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CC8359D-4FD9-EDF9-FD94-E7A28228A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B69C3-2506-8644-8B66-3A44A87CEC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0965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DDC0695-CD38-833C-8B52-D27E1CA1B6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1C42B37-4C36-BC1B-961C-80578D85A5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D0B0C63-2FC8-F925-1E80-9670347EA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B3DCE-BC84-3748-888F-15F9FBB71320}" type="datetimeFigureOut">
              <a:rPr lang="it-IT" smtClean="0"/>
              <a:t>28/09/25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700E2CC-8233-84FE-5F8C-4E5528DC4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DB56737-3A55-0420-3831-7B30B1836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B69C3-2506-8644-8B66-3A44A87CEC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5310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5A81E6-5D45-C62C-E5A7-04B152888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4AFE036-0AEC-E1A2-EFD3-59383A39A8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E2A0573-B2CE-7B3F-35BB-45E3689E2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B3DCE-BC84-3748-888F-15F9FBB71320}" type="datetimeFigureOut">
              <a:rPr lang="it-IT" smtClean="0"/>
              <a:t>28/09/25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832997E-0734-1A17-195D-6941890E2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1C0135E-95E8-6D2D-0462-008FC4105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B69C3-2506-8644-8B66-3A44A87CEC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981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5BC0A0-FBD5-0213-4B36-BDC19317E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6D25620-A7C1-9493-EF87-6470D2E7E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CE082F4-3BA0-20FF-3296-5C7D2D9D8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B3DCE-BC84-3748-888F-15F9FBB71320}" type="datetimeFigureOut">
              <a:rPr lang="it-IT" smtClean="0"/>
              <a:t>28/09/25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147D7EA-761E-5CBA-C659-BFE956681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450CE1E-DD14-105F-7E20-11A75465B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B69C3-2506-8644-8B66-3A44A87CEC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5554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3C3EFC-7035-6B44-06CB-8122CB161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45C2451-B112-EF6C-C4CB-D831A89708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DDBF3E9-4672-23F8-9682-4B5A5A789A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3216207-83F9-F5AF-BD06-C7BF7F3CD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B3DCE-BC84-3748-888F-15F9FBB71320}" type="datetimeFigureOut">
              <a:rPr lang="it-IT" smtClean="0"/>
              <a:t>28/09/25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7314E60-F867-B77B-6A96-C3818EEF3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8B9AFDE-C273-32AC-786B-912694BE1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B69C3-2506-8644-8B66-3A44A87CEC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7694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79F973-96DA-B23D-014A-C926BF4E5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4DFD6CC-CECA-E05B-1163-400ABBDE16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B09DA40-CA6C-3F84-B7A3-E88115BDD2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3C32376-3E23-9612-DB92-33503ABB43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F2FA2FA-3B03-C6D7-DD25-26E2CAECB6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445CA12-7CD7-9867-67AF-94154BAB2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B3DCE-BC84-3748-888F-15F9FBB71320}" type="datetimeFigureOut">
              <a:rPr lang="it-IT" smtClean="0"/>
              <a:t>28/09/25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C3155E5-A376-D5A5-C096-A09078610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B23EBC5-F878-F461-2781-E4394E5F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B69C3-2506-8644-8B66-3A44A87CEC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2958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EA9CEE-3F8B-5846-30A7-86FFF9D59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AA7BB17-F9AA-C281-3937-2891BCEC7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B3DCE-BC84-3748-888F-15F9FBB71320}" type="datetimeFigureOut">
              <a:rPr lang="it-IT" smtClean="0"/>
              <a:t>28/09/25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51F6A86-8DB8-5AB6-A3E9-3BEC27A18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A726EC0-1D15-841C-0291-ABEC9B441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B69C3-2506-8644-8B66-3A44A87CEC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1465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291ECD3-AFB2-9A4F-923F-6199F3B7E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B3DCE-BC84-3748-888F-15F9FBB71320}" type="datetimeFigureOut">
              <a:rPr lang="it-IT" smtClean="0"/>
              <a:t>28/09/25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A9631A1-2700-033A-9007-A6BC852CC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50473FF-6932-B78C-677A-84552D286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B69C3-2506-8644-8B66-3A44A87CEC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388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58509E-3F0D-A0A4-0AF3-E6A10E69A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4C4A4CC-1ECB-3C33-7F15-71C9A970E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75BE963-44F0-225A-E1F7-1BE91CEE2E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8F5E8C2-E212-F67F-FB20-4464DEE7D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B3DCE-BC84-3748-888F-15F9FBB71320}" type="datetimeFigureOut">
              <a:rPr lang="it-IT" smtClean="0"/>
              <a:t>28/09/25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53FDDFF-AD57-A995-A1E2-D8A1FBA4C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62F24F9-0099-B6F2-A021-C166D6B56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B69C3-2506-8644-8B66-3A44A87CEC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4357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0C928A-F7BE-075F-8784-083179AB9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8CA7066-10D5-06C3-C2CB-C906EC0D76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6E68FF7-55A5-8553-A6F0-6528444DA1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D962B80-B657-F3FA-42D7-DD6C783A2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B3DCE-BC84-3748-888F-15F9FBB71320}" type="datetimeFigureOut">
              <a:rPr lang="it-IT" smtClean="0"/>
              <a:t>28/09/25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5A819F4-F13A-8A92-F7F0-F29D0E2EA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C86F3A6-3625-A7F8-E454-D7C52DB5B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B69C3-2506-8644-8B66-3A44A87CEC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2560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9887D6BF-3D3C-1301-E481-1EEF2A1AB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D0E03FB-5A3E-3390-9671-0C11BB2FA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27CBA6F-3E94-FAE2-6BAE-B626815934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BB3DCE-BC84-3748-888F-15F9FBB71320}" type="datetimeFigureOut">
              <a:rPr lang="it-IT" smtClean="0"/>
              <a:t>28/09/25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0222C52-2FE8-FC67-A850-1696CF8697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2D41D09-F57E-4370-920D-E6CC74AC8C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BB69C3-2506-8644-8B66-3A44A87CEC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1758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4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47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gif"/><Relationship Id="rId4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g"/><Relationship Id="rId3" Type="http://schemas.openxmlformats.org/officeDocument/2006/relationships/image" Target="../media/image960.png"/><Relationship Id="rId7" Type="http://schemas.openxmlformats.org/officeDocument/2006/relationships/image" Target="../media/image101.jp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g"/><Relationship Id="rId5" Type="http://schemas.openxmlformats.org/officeDocument/2006/relationships/image" Target="../media/image99.emf"/><Relationship Id="rId4" Type="http://schemas.openxmlformats.org/officeDocument/2006/relationships/image" Target="../media/image98.emf"/><Relationship Id="rId9" Type="http://schemas.openxmlformats.org/officeDocument/2006/relationships/image" Target="../media/image8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7.png"/><Relationship Id="rId21" Type="http://schemas.openxmlformats.org/officeDocument/2006/relationships/image" Target="../media/image35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jpeg"/><Relationship Id="rId25" Type="http://schemas.openxmlformats.org/officeDocument/2006/relationships/image" Target="../media/image39.png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20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image" Target="../media/image38.jpe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jpeg"/><Relationship Id="rId22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Future of Superconductors: A Pathway to a More Sustainable World | by  Leo Monier | Medium">
            <a:extLst>
              <a:ext uri="{FF2B5EF4-FFF2-40B4-BE49-F238E27FC236}">
                <a16:creationId xmlns:a16="http://schemas.microsoft.com/office/drawing/2014/main" id="{6B73DC84-F7D7-5EAA-439B-17AB892BD7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6961" y="-1787"/>
            <a:ext cx="12187236" cy="685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7216133-BDC9-5254-36B6-1BCD6D300B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1444"/>
            <a:ext cx="9144000" cy="2387600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Superconduttività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7FAB2C6-4082-4E34-E02A-02A0D9F80E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7910" y="2486229"/>
            <a:ext cx="9144000" cy="619511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Alessio Rettaroli      Alessandro D’Elia</a:t>
            </a:r>
          </a:p>
        </p:txBody>
      </p:sp>
      <p:pic>
        <p:nvPicPr>
          <p:cNvPr id="6" name="Immagine 5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FCAA15A6-7916-E953-30CB-52A9EFC8AB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</a:extLst>
          </a:blip>
          <a:srcRect b="12186"/>
          <a:stretch/>
        </p:blipFill>
        <p:spPr>
          <a:xfrm>
            <a:off x="4955004" y="3764972"/>
            <a:ext cx="2071056" cy="1322667"/>
          </a:xfrm>
          <a:prstGeom prst="rect">
            <a:avLst/>
          </a:prstGeom>
        </p:spPr>
      </p:pic>
      <p:sp>
        <p:nvSpPr>
          <p:cNvPr id="4" name="Sottotitolo 2">
            <a:extLst>
              <a:ext uri="{FF2B5EF4-FFF2-40B4-BE49-F238E27FC236}">
                <a16:creationId xmlns:a16="http://schemas.microsoft.com/office/drawing/2014/main" id="{C14E328B-2FD8-1999-69F2-B667DDD5DD13}"/>
              </a:ext>
            </a:extLst>
          </p:cNvPr>
          <p:cNvSpPr txBox="1">
            <a:spLocks/>
          </p:cNvSpPr>
          <p:nvPr/>
        </p:nvSpPr>
        <p:spPr>
          <a:xfrm>
            <a:off x="3724185" y="5772882"/>
            <a:ext cx="5294860" cy="9636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Corso Nazionale di Criogenia e Vuoto</a:t>
            </a:r>
          </a:p>
          <a:p>
            <a:r>
              <a:rPr lang="it-IT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29/9-1-10 2025 </a:t>
            </a:r>
          </a:p>
        </p:txBody>
      </p:sp>
    </p:spTree>
    <p:extLst>
      <p:ext uri="{BB962C8B-B14F-4D97-AF65-F5344CB8AC3E}">
        <p14:creationId xmlns:p14="http://schemas.microsoft.com/office/powerpoint/2010/main" val="3361159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9CB9785-F699-BCCA-FF73-F70800074AD9}"/>
              </a:ext>
            </a:extLst>
          </p:cNvPr>
          <p:cNvSpPr txBox="1"/>
          <p:nvPr/>
        </p:nvSpPr>
        <p:spPr>
          <a:xfrm>
            <a:off x="3347267" y="332510"/>
            <a:ext cx="54974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Proprietà macroscopiche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BA56C0A-E760-6A54-CBCF-513F834EBDA0}"/>
              </a:ext>
            </a:extLst>
          </p:cNvPr>
          <p:cNvSpPr txBox="1"/>
          <p:nvPr/>
        </p:nvSpPr>
        <p:spPr>
          <a:xfrm>
            <a:off x="6210301" y="1162839"/>
            <a:ext cx="4856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Onnes</a:t>
            </a:r>
            <a:r>
              <a:rPr lang="it-IT" sz="18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osservò una diminuzione improvvisa nella resistività del mercurio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2AF9A2A-1A5D-FBAA-111A-6EAA927DE5E1}"/>
              </a:ext>
            </a:extLst>
          </p:cNvPr>
          <p:cNvSpPr txBox="1"/>
          <p:nvPr/>
        </p:nvSpPr>
        <p:spPr>
          <a:xfrm>
            <a:off x="5525198" y="5524253"/>
            <a:ext cx="64675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/>
              <a:t>La corrente elettrica può fluire indefinitamente in un circuito superconduttivo (detta </a:t>
            </a:r>
            <a:r>
              <a:rPr lang="it-IT" sz="2400" b="1" dirty="0"/>
              <a:t>supercorrente</a:t>
            </a:r>
            <a:r>
              <a:rPr lang="it-IT" sz="2400" dirty="0"/>
              <a:t>), fino a una corrente critica </a:t>
            </a:r>
            <a:r>
              <a:rPr lang="it-IT" sz="2400" dirty="0" err="1"/>
              <a:t>Ic</a:t>
            </a:r>
            <a:r>
              <a:rPr lang="it-IT" sz="2400" dirty="0"/>
              <a:t>.</a:t>
            </a:r>
          </a:p>
        </p:txBody>
      </p:sp>
      <p:pic>
        <p:nvPicPr>
          <p:cNvPr id="6146" name="Picture 2" descr="20.3: Resistance and Resistivity - Physics LibreTexts">
            <a:extLst>
              <a:ext uri="{FF2B5EF4-FFF2-40B4-BE49-F238E27FC236}">
                <a16:creationId xmlns:a16="http://schemas.microsoft.com/office/drawing/2014/main" id="{63D8213E-259B-6F69-230F-6738A1C06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574" y="1924586"/>
            <a:ext cx="2913056" cy="326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lectrical resistance - What is the resistivity of copper at 3 kelvin? -  Physics Stack Exchange">
            <a:extLst>
              <a:ext uri="{FF2B5EF4-FFF2-40B4-BE49-F238E27FC236}">
                <a16:creationId xmlns:a16="http://schemas.microsoft.com/office/drawing/2014/main" id="{B0F2F660-4E07-EE82-BD62-CCC717ECE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93" y="1875190"/>
            <a:ext cx="4308863" cy="241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9EE95E83-38A6-42EA-7316-1D362DA193CE}"/>
              </a:ext>
            </a:extLst>
          </p:cNvPr>
          <p:cNvSpPr txBox="1"/>
          <p:nvPr/>
        </p:nvSpPr>
        <p:spPr>
          <a:xfrm>
            <a:off x="385302" y="5404233"/>
            <a:ext cx="4739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2) Resistività elettrica nulla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15D983D-1B45-BF26-063F-7C6BD85EC1DE}"/>
              </a:ext>
            </a:extLst>
          </p:cNvPr>
          <p:cNvSpPr txBox="1"/>
          <p:nvPr/>
        </p:nvSpPr>
        <p:spPr>
          <a:xfrm>
            <a:off x="725991" y="1275026"/>
            <a:ext cx="6172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2B85FF"/>
                </a:solidFill>
                <a:latin typeface="Comic Sans MS" panose="030F0902030302020204" pitchFamily="66" charset="0"/>
              </a:rPr>
              <a:t>Conduttori normali: resistenza residua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87503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9CB9785-F699-BCCA-FF73-F70800074AD9}"/>
              </a:ext>
            </a:extLst>
          </p:cNvPr>
          <p:cNvSpPr txBox="1"/>
          <p:nvPr/>
        </p:nvSpPr>
        <p:spPr>
          <a:xfrm>
            <a:off x="3347267" y="332510"/>
            <a:ext cx="54974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Proprietà macroscopiche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A3EE474-0FC3-76B2-AFDE-64F728819FCC}"/>
              </a:ext>
            </a:extLst>
          </p:cNvPr>
          <p:cNvSpPr txBox="1"/>
          <p:nvPr/>
        </p:nvSpPr>
        <p:spPr>
          <a:xfrm>
            <a:off x="1026135" y="1629507"/>
            <a:ext cx="5497467" cy="1322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800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3) Il campo magnetico è espulso</a:t>
            </a:r>
          </a:p>
          <a:p>
            <a:pPr algn="ctr">
              <a:lnSpc>
                <a:spcPct val="150000"/>
              </a:lnSpc>
            </a:pPr>
            <a:r>
              <a:rPr lang="it-IT" sz="2800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(Effetto Meissner -  1933)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DDD05D8-D019-2590-E81A-DCB6528DAD94}"/>
              </a:ext>
            </a:extLst>
          </p:cNvPr>
          <p:cNvSpPr txBox="1"/>
          <p:nvPr/>
        </p:nvSpPr>
        <p:spPr>
          <a:xfrm>
            <a:off x="7598149" y="6340824"/>
            <a:ext cx="4524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dirty="0"/>
              <a:t>Di Piotr </a:t>
            </a:r>
            <a:r>
              <a:rPr lang="it-IT" sz="900" dirty="0" err="1"/>
              <a:t>Jaworski</a:t>
            </a:r>
            <a:r>
              <a:rPr lang="it-IT" sz="900" dirty="0"/>
              <a:t>, </a:t>
            </a:r>
            <a:r>
              <a:rPr lang="it-IT" sz="900" dirty="0" err="1"/>
              <a:t>PioM</a:t>
            </a:r>
            <a:r>
              <a:rPr lang="it-IT" sz="900" dirty="0"/>
              <a:t> EN DE PL; POLAND/</a:t>
            </a:r>
            <a:r>
              <a:rPr lang="it-IT" sz="900" dirty="0" err="1"/>
              <a:t>Poznań</a:t>
            </a:r>
            <a:r>
              <a:rPr lang="it-IT" sz="900" dirty="0"/>
              <a:t> - </a:t>
            </a:r>
            <a:r>
              <a:rPr lang="it-IT" sz="900" dirty="0" err="1"/>
              <a:t>Inspiration</a:t>
            </a:r>
            <a:r>
              <a:rPr lang="it-IT" sz="900" dirty="0"/>
              <a:t>: </a:t>
            </a:r>
            <a:r>
              <a:rPr lang="it-IT" sz="900" dirty="0" err="1"/>
              <a:t>Image:EXPULSION.png</a:t>
            </a:r>
            <a:r>
              <a:rPr lang="it-IT" sz="900" dirty="0"/>
              <a:t>, Public domain, https://</a:t>
            </a:r>
            <a:r>
              <a:rPr lang="it-IT" sz="900" dirty="0" err="1"/>
              <a:t>commons.wikimedia.org</a:t>
            </a:r>
            <a:r>
              <a:rPr lang="it-IT" sz="900" dirty="0"/>
              <a:t>/</a:t>
            </a:r>
            <a:r>
              <a:rPr lang="it-IT" sz="900" dirty="0" err="1"/>
              <a:t>w</a:t>
            </a:r>
            <a:r>
              <a:rPr lang="it-IT" sz="900" dirty="0"/>
              <a:t>/</a:t>
            </a:r>
            <a:r>
              <a:rPr lang="it-IT" sz="900" dirty="0" err="1"/>
              <a:t>index.php?curid</a:t>
            </a:r>
            <a:r>
              <a:rPr lang="it-IT" sz="900" dirty="0"/>
              <a:t>=325237</a:t>
            </a:r>
          </a:p>
        </p:txBody>
      </p:sp>
      <p:pic>
        <p:nvPicPr>
          <p:cNvPr id="18" name="Elemento grafico 17">
            <a:extLst>
              <a:ext uri="{FF2B5EF4-FFF2-40B4-BE49-F238E27FC236}">
                <a16:creationId xmlns:a16="http://schemas.microsoft.com/office/drawing/2014/main" id="{BF6B636E-1CC7-069F-A10C-12F077A8F8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85712" y="1120583"/>
            <a:ext cx="3403023" cy="3403023"/>
          </a:xfrm>
          <a:prstGeom prst="rect">
            <a:avLst/>
          </a:prstGeom>
        </p:spPr>
      </p:pic>
      <p:pic>
        <p:nvPicPr>
          <p:cNvPr id="3" name="Picture 2" descr="The Future of Superconductors: A Pathway to a More Sustainable World | by  Leo Monier | Medium">
            <a:extLst>
              <a:ext uri="{FF2B5EF4-FFF2-40B4-BE49-F238E27FC236}">
                <a16:creationId xmlns:a16="http://schemas.microsoft.com/office/drawing/2014/main" id="{E8B2CFC6-702B-424C-1394-A07B7BDD1C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3" r="7788"/>
          <a:stretch/>
        </p:blipFill>
        <p:spPr bwMode="auto">
          <a:xfrm>
            <a:off x="563494" y="4296162"/>
            <a:ext cx="1995175" cy="137221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2BD220D-E04F-C3E5-DAD2-5196B89B82D7}"/>
              </a:ext>
            </a:extLst>
          </p:cNvPr>
          <p:cNvSpPr txBox="1"/>
          <p:nvPr/>
        </p:nvSpPr>
        <p:spPr>
          <a:xfrm>
            <a:off x="2905542" y="4382106"/>
            <a:ext cx="36983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33A61A"/>
                </a:solidFill>
                <a:latin typeface="Comic Sans MS" panose="030F0902030302020204" pitchFamily="66" charset="0"/>
              </a:rPr>
              <a:t>Il campo magnetico è espulso fino ad un campo critico </a:t>
            </a:r>
            <a:r>
              <a:rPr lang="it-IT" b="1" dirty="0" err="1">
                <a:solidFill>
                  <a:srgbClr val="D5AB1E"/>
                </a:solidFill>
                <a:latin typeface="Comic Sans MS" panose="030F0902030302020204" pitchFamily="66" charset="0"/>
              </a:rPr>
              <a:t>Bc</a:t>
            </a:r>
            <a:r>
              <a:rPr lang="it-IT" b="1" dirty="0">
                <a:solidFill>
                  <a:srgbClr val="D5AB1E"/>
                </a:solidFill>
                <a:latin typeface="Comic Sans MS" panose="030F0902030302020204" pitchFamily="66" charset="0"/>
              </a:rPr>
              <a:t> al di sopra del quale il </a:t>
            </a:r>
            <a:r>
              <a:rPr lang="it-IT" b="1" dirty="0">
                <a:solidFill>
                  <a:srgbClr val="33A61A"/>
                </a:solidFill>
                <a:latin typeface="Comic Sans MS" panose="030F0902030302020204" pitchFamily="66" charset="0"/>
              </a:rPr>
              <a:t>SC torna un conduttore normale</a:t>
            </a:r>
          </a:p>
        </p:txBody>
      </p:sp>
    </p:spTree>
    <p:extLst>
      <p:ext uri="{BB962C8B-B14F-4D97-AF65-F5344CB8AC3E}">
        <p14:creationId xmlns:p14="http://schemas.microsoft.com/office/powerpoint/2010/main" val="2943682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9CB9785-F699-BCCA-FF73-F70800074AD9}"/>
              </a:ext>
            </a:extLst>
          </p:cNvPr>
          <p:cNvSpPr txBox="1"/>
          <p:nvPr/>
        </p:nvSpPr>
        <p:spPr>
          <a:xfrm>
            <a:off x="3506573" y="332510"/>
            <a:ext cx="51788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Macroscopic</a:t>
            </a:r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sz="36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properties</a:t>
            </a:r>
            <a:endParaRPr lang="it-IT" sz="3600" b="1" dirty="0">
              <a:solidFill>
                <a:srgbClr val="B81F1B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A3EE474-0FC3-76B2-AFDE-64F728819FCC}"/>
              </a:ext>
            </a:extLst>
          </p:cNvPr>
          <p:cNvSpPr txBox="1"/>
          <p:nvPr/>
        </p:nvSpPr>
        <p:spPr>
          <a:xfrm>
            <a:off x="1877316" y="3458684"/>
            <a:ext cx="4739044" cy="1322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800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4) È un effetto esclusivamente quantistico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2BD220D-E04F-C3E5-DAD2-5196B89B82D7}"/>
              </a:ext>
            </a:extLst>
          </p:cNvPr>
          <p:cNvSpPr txBox="1"/>
          <p:nvPr/>
        </p:nvSpPr>
        <p:spPr>
          <a:xfrm>
            <a:off x="4246837" y="1618983"/>
            <a:ext cx="47390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33A61A"/>
                </a:solidFill>
                <a:latin typeface="Comic Sans MS" panose="030F0902030302020204" pitchFamily="66" charset="0"/>
              </a:rPr>
              <a:t>La superconduttività può essere spiegata solo dalla meccanica quantistica</a:t>
            </a:r>
          </a:p>
        </p:txBody>
      </p:sp>
      <p:pic>
        <p:nvPicPr>
          <p:cNvPr id="1026" name="Picture 2" descr="Abrikosov lattice states in type-II superconductors within the  Ginzburg-Landau theory (a mathematical approach)">
            <a:extLst>
              <a:ext uri="{FF2B5EF4-FFF2-40B4-BE49-F238E27FC236}">
                <a16:creationId xmlns:a16="http://schemas.microsoft.com/office/drawing/2014/main" id="{F1DD97DA-F11F-66B6-1979-181205355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039" y="3155279"/>
            <a:ext cx="1929672" cy="192967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822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9CB9785-F699-BCCA-FF73-F70800074AD9}"/>
              </a:ext>
            </a:extLst>
          </p:cNvPr>
          <p:cNvSpPr txBox="1"/>
          <p:nvPr/>
        </p:nvSpPr>
        <p:spPr>
          <a:xfrm>
            <a:off x="5470286" y="340530"/>
            <a:ext cx="2358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Sommario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A3EE474-0FC3-76B2-AFDE-64F728819FCC}"/>
              </a:ext>
            </a:extLst>
          </p:cNvPr>
          <p:cNvSpPr txBox="1"/>
          <p:nvPr/>
        </p:nvSpPr>
        <p:spPr>
          <a:xfrm>
            <a:off x="2143932" y="5085905"/>
            <a:ext cx="4739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3) Il campo magnetico è espulso</a:t>
            </a:r>
          </a:p>
        </p:txBody>
      </p:sp>
      <p:pic>
        <p:nvPicPr>
          <p:cNvPr id="4" name="Elemento grafico 3" descr="Post-it con riempimento a tinta unita">
            <a:extLst>
              <a:ext uri="{FF2B5EF4-FFF2-40B4-BE49-F238E27FC236}">
                <a16:creationId xmlns:a16="http://schemas.microsoft.com/office/drawing/2014/main" id="{E1BCD70B-26CC-B762-5283-FFF204CFDB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45973" y="157310"/>
            <a:ext cx="1389709" cy="138970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76EAD23-3913-10DD-98C1-2B5E71587380}"/>
              </a:ext>
            </a:extLst>
          </p:cNvPr>
          <p:cNvSpPr txBox="1"/>
          <p:nvPr/>
        </p:nvSpPr>
        <p:spPr>
          <a:xfrm>
            <a:off x="2143932" y="3496885"/>
            <a:ext cx="4739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2) Zero resistività elettrica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F52B77F-9172-A6C7-7922-E6B5B541E2C2}"/>
              </a:ext>
            </a:extLst>
          </p:cNvPr>
          <p:cNvSpPr txBox="1"/>
          <p:nvPr/>
        </p:nvSpPr>
        <p:spPr>
          <a:xfrm>
            <a:off x="1691651" y="2181546"/>
            <a:ext cx="4739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1) Bassa temperatura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0FDF8AA-D73D-AA91-40DE-3047093DE9EE}"/>
              </a:ext>
            </a:extLst>
          </p:cNvPr>
          <p:cNvSpPr txBox="1"/>
          <p:nvPr/>
        </p:nvSpPr>
        <p:spPr>
          <a:xfrm>
            <a:off x="6622473" y="2209886"/>
            <a:ext cx="4739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62AC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Temperatura critica Tc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F7D2A7C-4146-C603-6C19-755CD75A6C73}"/>
              </a:ext>
            </a:extLst>
          </p:cNvPr>
          <p:cNvSpPr txBox="1"/>
          <p:nvPr/>
        </p:nvSpPr>
        <p:spPr>
          <a:xfrm>
            <a:off x="6300354" y="3511523"/>
            <a:ext cx="4739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62AC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Corrente critica </a:t>
            </a:r>
            <a:r>
              <a:rPr lang="it-IT" sz="2400" b="1" dirty="0" err="1">
                <a:solidFill>
                  <a:srgbClr val="62AC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Ic</a:t>
            </a:r>
            <a:endParaRPr lang="it-IT" sz="2400" b="1" dirty="0">
              <a:solidFill>
                <a:srgbClr val="62AC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A2EEDDF-6C91-8197-7445-735631AEB221}"/>
              </a:ext>
            </a:extLst>
          </p:cNvPr>
          <p:cNvSpPr txBox="1"/>
          <p:nvPr/>
        </p:nvSpPr>
        <p:spPr>
          <a:xfrm>
            <a:off x="6882976" y="5071267"/>
            <a:ext cx="4739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62AC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Campo magnetico critico </a:t>
            </a:r>
            <a:r>
              <a:rPr lang="it-IT" sz="2400" b="1" dirty="0" err="1">
                <a:solidFill>
                  <a:srgbClr val="62AC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Bc</a:t>
            </a:r>
            <a:endParaRPr lang="it-IT" sz="2400" b="1" dirty="0">
              <a:solidFill>
                <a:srgbClr val="62AC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7" name="Elemento grafico 16" descr="Fiocco di neve con riempimento a tinta unita">
            <a:extLst>
              <a:ext uri="{FF2B5EF4-FFF2-40B4-BE49-F238E27FC236}">
                <a16:creationId xmlns:a16="http://schemas.microsoft.com/office/drawing/2014/main" id="{8DDB07E4-FF25-1155-1A97-C5DD4B4BDB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590517">
            <a:off x="1234451" y="1843469"/>
            <a:ext cx="914400" cy="914400"/>
          </a:xfrm>
          <a:prstGeom prst="rect">
            <a:avLst/>
          </a:prstGeom>
        </p:spPr>
      </p:pic>
      <p:grpSp>
        <p:nvGrpSpPr>
          <p:cNvPr id="18" name="Gruppo 17">
            <a:extLst>
              <a:ext uri="{FF2B5EF4-FFF2-40B4-BE49-F238E27FC236}">
                <a16:creationId xmlns:a16="http://schemas.microsoft.com/office/drawing/2014/main" id="{034553B6-80D3-9577-03C5-0FD48D287BAB}"/>
              </a:ext>
            </a:extLst>
          </p:cNvPr>
          <p:cNvGrpSpPr/>
          <p:nvPr/>
        </p:nvGrpSpPr>
        <p:grpSpPr>
          <a:xfrm>
            <a:off x="748146" y="3140642"/>
            <a:ext cx="1691651" cy="1249630"/>
            <a:chOff x="0" y="2514600"/>
            <a:chExt cx="2889250" cy="2055925"/>
          </a:xfrm>
        </p:grpSpPr>
        <p:sp>
          <p:nvSpPr>
            <p:cNvPr id="19" name="Line 4">
              <a:extLst>
                <a:ext uri="{FF2B5EF4-FFF2-40B4-BE49-F238E27FC236}">
                  <a16:creationId xmlns:a16="http://schemas.microsoft.com/office/drawing/2014/main" id="{6E8971C1-6455-568E-A6B8-4D48F5D771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08050" y="2590800"/>
              <a:ext cx="3175" cy="15240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0" name="Line 5">
              <a:extLst>
                <a:ext uri="{FF2B5EF4-FFF2-40B4-BE49-F238E27FC236}">
                  <a16:creationId xmlns:a16="http://schemas.microsoft.com/office/drawing/2014/main" id="{71CCA83E-AF5F-C33E-6950-101CB57727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8050" y="4114800"/>
              <a:ext cx="1651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E72D651E-6778-F6E4-099C-BFC775E15B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700" y="2895600"/>
              <a:ext cx="1155700" cy="762000"/>
            </a:xfrm>
            <a:custGeom>
              <a:avLst/>
              <a:gdLst>
                <a:gd name="T0" fmla="*/ 2147483646 w 1152"/>
                <a:gd name="T1" fmla="*/ 0 h 480"/>
                <a:gd name="T2" fmla="*/ 2147483646 w 1152"/>
                <a:gd name="T3" fmla="*/ 2147483646 h 480"/>
                <a:gd name="T4" fmla="*/ 0 w 1152"/>
                <a:gd name="T5" fmla="*/ 2147483646 h 480"/>
                <a:gd name="T6" fmla="*/ 0 60000 65536"/>
                <a:gd name="T7" fmla="*/ 0 60000 65536"/>
                <a:gd name="T8" fmla="*/ 0 60000 65536"/>
                <a:gd name="T9" fmla="*/ 0 w 1152"/>
                <a:gd name="T10" fmla="*/ 0 h 480"/>
                <a:gd name="T11" fmla="*/ 1152 w 1152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52" h="480">
                  <a:moveTo>
                    <a:pt x="1152" y="0"/>
                  </a:moveTo>
                  <a:cubicBezTo>
                    <a:pt x="888" y="152"/>
                    <a:pt x="624" y="304"/>
                    <a:pt x="432" y="384"/>
                  </a:cubicBezTo>
                  <a:cubicBezTo>
                    <a:pt x="240" y="464"/>
                    <a:pt x="120" y="472"/>
                    <a:pt x="0" y="480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2" name="Line 7">
              <a:extLst>
                <a:ext uri="{FF2B5EF4-FFF2-40B4-BE49-F238E27FC236}">
                  <a16:creationId xmlns:a16="http://schemas.microsoft.com/office/drawing/2014/main" id="{66D1343C-E72B-9BE9-6A47-74EAACFAC6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5700" y="3657600"/>
              <a:ext cx="1588" cy="45720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3" name="Text Box 13">
              <a:extLst>
                <a:ext uri="{FF2B5EF4-FFF2-40B4-BE49-F238E27FC236}">
                  <a16:creationId xmlns:a16="http://schemas.microsoft.com/office/drawing/2014/main" id="{1B12F2AA-C37A-CFBD-C9EF-E25695497A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98649" y="4114799"/>
              <a:ext cx="990601" cy="455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200" b="1" dirty="0"/>
                <a:t>T(K)</a:t>
              </a:r>
            </a:p>
          </p:txBody>
        </p:sp>
        <p:sp>
          <p:nvSpPr>
            <p:cNvPr id="24" name="Text Box 14">
              <a:extLst>
                <a:ext uri="{FF2B5EF4-FFF2-40B4-BE49-F238E27FC236}">
                  <a16:creationId xmlns:a16="http://schemas.microsoft.com/office/drawing/2014/main" id="{2C2E7B18-8C61-4BAE-802B-1A7EAA2577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2514600"/>
              <a:ext cx="1155699" cy="455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200" b="1" dirty="0"/>
                <a:t>R(</a:t>
              </a:r>
              <a:r>
                <a:rPr lang="en-US" altLang="it-IT" sz="1200" b="1" dirty="0">
                  <a:latin typeface="Symbol" pitchFamily="2" charset="2"/>
                </a:rPr>
                <a:t>W)</a:t>
              </a:r>
              <a:endParaRPr lang="en-US" altLang="it-IT" sz="1200" b="1" dirty="0"/>
            </a:p>
          </p:txBody>
        </p:sp>
      </p:grpSp>
      <p:pic>
        <p:nvPicPr>
          <p:cNvPr id="25" name="Elemento grafico 24">
            <a:extLst>
              <a:ext uri="{FF2B5EF4-FFF2-40B4-BE49-F238E27FC236}">
                <a16:creationId xmlns:a16="http://schemas.microsoft.com/office/drawing/2014/main" id="{D79E1E68-9CA9-D790-17BD-815D51C45B3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8634" t="4000" r="2973" b="13669"/>
          <a:stretch/>
        </p:blipFill>
        <p:spPr>
          <a:xfrm>
            <a:off x="1279808" y="4604999"/>
            <a:ext cx="771455" cy="131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4270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64B77B0B-4EE4-97C0-E89C-A7A8A53F8FAD}"/>
              </a:ext>
            </a:extLst>
          </p:cNvPr>
          <p:cNvSpPr txBox="1"/>
          <p:nvPr/>
        </p:nvSpPr>
        <p:spPr>
          <a:xfrm>
            <a:off x="3874148" y="2421124"/>
            <a:ext cx="44437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Un po’ di teoria: BCS</a:t>
            </a:r>
          </a:p>
        </p:txBody>
      </p:sp>
    </p:spTree>
    <p:extLst>
      <p:ext uri="{BB962C8B-B14F-4D97-AF65-F5344CB8AC3E}">
        <p14:creationId xmlns:p14="http://schemas.microsoft.com/office/powerpoint/2010/main" val="3125768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9CB9785-F699-BCCA-FF73-F70800074AD9}"/>
              </a:ext>
            </a:extLst>
          </p:cNvPr>
          <p:cNvSpPr txBox="1"/>
          <p:nvPr/>
        </p:nvSpPr>
        <p:spPr>
          <a:xfrm>
            <a:off x="5826725" y="156518"/>
            <a:ext cx="1429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Atomi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76EAD23-3913-10DD-98C1-2B5E71587380}"/>
              </a:ext>
            </a:extLst>
          </p:cNvPr>
          <p:cNvSpPr txBox="1"/>
          <p:nvPr/>
        </p:nvSpPr>
        <p:spPr>
          <a:xfrm>
            <a:off x="7048500" y="2919158"/>
            <a:ext cx="3867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Gli elettroni si muovono attorno ai nuclei in orbite discrete (come i pianeti nel sistema solare)</a:t>
            </a:r>
          </a:p>
        </p:txBody>
      </p:sp>
      <p:pic>
        <p:nvPicPr>
          <p:cNvPr id="1028" name="Picture 4" descr="Atom: Definition, Structure &amp; Parts with Labeled Diagram">
            <a:extLst>
              <a:ext uri="{FF2B5EF4-FFF2-40B4-BE49-F238E27FC236}">
                <a16:creationId xmlns:a16="http://schemas.microsoft.com/office/drawing/2014/main" id="{8C97D244-E654-C940-DE55-D04444E6FC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0"/>
          <a:stretch/>
        </p:blipFill>
        <p:spPr bwMode="auto">
          <a:xfrm>
            <a:off x="1581394" y="1501211"/>
            <a:ext cx="4273306" cy="375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142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9CB9785-F699-BCCA-FF73-F70800074AD9}"/>
              </a:ext>
            </a:extLst>
          </p:cNvPr>
          <p:cNvSpPr txBox="1"/>
          <p:nvPr/>
        </p:nvSpPr>
        <p:spPr>
          <a:xfrm>
            <a:off x="5054235" y="140740"/>
            <a:ext cx="1429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Atomi</a:t>
            </a:r>
          </a:p>
        </p:txBody>
      </p:sp>
      <p:pic>
        <p:nvPicPr>
          <p:cNvPr id="1026" name="Picture 2" descr="Atomic orbital - Wikipedia">
            <a:extLst>
              <a:ext uri="{FF2B5EF4-FFF2-40B4-BE49-F238E27FC236}">
                <a16:creationId xmlns:a16="http://schemas.microsoft.com/office/drawing/2014/main" id="{10EC62BA-D9C9-9336-BDBF-DCA8E8268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126" y="2564787"/>
            <a:ext cx="2383779" cy="238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w to Represent Electrons in an Energy Level Diagram - dummies">
            <a:extLst>
              <a:ext uri="{FF2B5EF4-FFF2-40B4-BE49-F238E27FC236}">
                <a16:creationId xmlns:a16="http://schemas.microsoft.com/office/drawing/2014/main" id="{77CFA02B-98A0-6D0C-966F-A33FCDC66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465" y="2306072"/>
            <a:ext cx="2792413" cy="29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4">
            <a:extLst>
              <a:ext uri="{FF2B5EF4-FFF2-40B4-BE49-F238E27FC236}">
                <a16:creationId xmlns:a16="http://schemas.microsoft.com/office/drawing/2014/main" id="{9CE7620C-5774-8996-EBA1-E6B459E09A39}"/>
              </a:ext>
            </a:extLst>
          </p:cNvPr>
          <p:cNvSpPr txBox="1"/>
          <p:nvPr/>
        </p:nvSpPr>
        <p:spPr>
          <a:xfrm>
            <a:off x="869950" y="1061824"/>
            <a:ext cx="10782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Ogni «orbita» ha differente dimensione, forma ed energia. In meccanica quantistica sono chiamati </a:t>
            </a:r>
            <a:r>
              <a:rPr lang="it-IT" b="1" i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orbitali.</a:t>
            </a:r>
          </a:p>
        </p:txBody>
      </p:sp>
      <p:pic>
        <p:nvPicPr>
          <p:cNvPr id="4" name="Picture 4" descr="Atom: Definition, Structure &amp; Parts with Labeled Diagram">
            <a:extLst>
              <a:ext uri="{FF2B5EF4-FFF2-40B4-BE49-F238E27FC236}">
                <a16:creationId xmlns:a16="http://schemas.microsoft.com/office/drawing/2014/main" id="{AF50AD11-BA1E-8CAA-EB25-B7161BD319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0"/>
          <a:stretch/>
        </p:blipFill>
        <p:spPr bwMode="auto">
          <a:xfrm>
            <a:off x="1098794" y="3005454"/>
            <a:ext cx="1707906" cy="150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2989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9CB9785-F699-BCCA-FF73-F70800074AD9}"/>
              </a:ext>
            </a:extLst>
          </p:cNvPr>
          <p:cNvSpPr txBox="1"/>
          <p:nvPr/>
        </p:nvSpPr>
        <p:spPr>
          <a:xfrm>
            <a:off x="3623432" y="140740"/>
            <a:ext cx="4291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Dagli atomi ai solidi</a:t>
            </a:r>
          </a:p>
        </p:txBody>
      </p:sp>
      <p:pic>
        <p:nvPicPr>
          <p:cNvPr id="2050" name="Picture 2" descr="Band Theory of Solids: Learn Energy Bands in Solids, Importance">
            <a:extLst>
              <a:ext uri="{FF2B5EF4-FFF2-40B4-BE49-F238E27FC236}">
                <a16:creationId xmlns:a16="http://schemas.microsoft.com/office/drawing/2014/main" id="{2804ADB2-7DD7-BEE1-D5BE-8AA12BEA1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60" y="1412179"/>
            <a:ext cx="4867275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lectronic band structure - Wikipedia">
            <a:extLst>
              <a:ext uri="{FF2B5EF4-FFF2-40B4-BE49-F238E27FC236}">
                <a16:creationId xmlns:a16="http://schemas.microsoft.com/office/drawing/2014/main" id="{433E364A-B3DC-1E30-75CC-41DC395B2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49" y="2083691"/>
            <a:ext cx="4191000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4">
            <a:extLst>
              <a:ext uri="{FF2B5EF4-FFF2-40B4-BE49-F238E27FC236}">
                <a16:creationId xmlns:a16="http://schemas.microsoft.com/office/drawing/2014/main" id="{00C64DE4-F7BB-72DD-E7F6-54A9C0A30655}"/>
              </a:ext>
            </a:extLst>
          </p:cNvPr>
          <p:cNvSpPr txBox="1"/>
          <p:nvPr/>
        </p:nvSpPr>
        <p:spPr>
          <a:xfrm>
            <a:off x="704001" y="5576547"/>
            <a:ext cx="10783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Atomi legati insieme formano un reticolo cristallino. Gli orbitali dei vari atomi si mischiano, formando bande elettroniche di energie permesse e proibite dove gli elettroni possono esistere.</a:t>
            </a:r>
            <a:endParaRPr lang="it-IT" b="1" i="1" dirty="0">
              <a:solidFill>
                <a:srgbClr val="2B85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69551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9CB9785-F699-BCCA-FF73-F70800074AD9}"/>
              </a:ext>
            </a:extLst>
          </p:cNvPr>
          <p:cNvSpPr txBox="1"/>
          <p:nvPr/>
        </p:nvSpPr>
        <p:spPr>
          <a:xfrm>
            <a:off x="3623433" y="140740"/>
            <a:ext cx="4291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Dagli atomi ai solidi</a:t>
            </a:r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0DE556FA-51D4-09EB-DF14-63DEC20C1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98" y="959667"/>
            <a:ext cx="4716033" cy="345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What is an intuitive explanation of phonons? - Quora">
            <a:extLst>
              <a:ext uri="{FF2B5EF4-FFF2-40B4-BE49-F238E27FC236}">
                <a16:creationId xmlns:a16="http://schemas.microsoft.com/office/drawing/2014/main" id="{8915FA99-D23E-2054-9D79-061605EE9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002" y="989091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4">
            <a:extLst>
              <a:ext uri="{FF2B5EF4-FFF2-40B4-BE49-F238E27FC236}">
                <a16:creationId xmlns:a16="http://schemas.microsoft.com/office/drawing/2014/main" id="{A3682DF8-B064-F2B8-B0F6-A26AAE76B510}"/>
              </a:ext>
            </a:extLst>
          </p:cNvPr>
          <p:cNvSpPr txBox="1"/>
          <p:nvPr/>
        </p:nvSpPr>
        <p:spPr>
          <a:xfrm>
            <a:off x="588098" y="4620111"/>
            <a:ext cx="10783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Il reticolo cristallino vibra formando dei moti ondulatori</a:t>
            </a:r>
            <a:endParaRPr lang="it-IT" b="1" i="1" dirty="0">
              <a:solidFill>
                <a:srgbClr val="2B85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CasellaDiTesto 4">
            <a:extLst>
              <a:ext uri="{FF2B5EF4-FFF2-40B4-BE49-F238E27FC236}">
                <a16:creationId xmlns:a16="http://schemas.microsoft.com/office/drawing/2014/main" id="{2A6DEEFC-7058-05BD-464F-3C26854ADB95}"/>
              </a:ext>
            </a:extLst>
          </p:cNvPr>
          <p:cNvSpPr txBox="1"/>
          <p:nvPr/>
        </p:nvSpPr>
        <p:spPr>
          <a:xfrm>
            <a:off x="704001" y="5351933"/>
            <a:ext cx="10783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La frequenza e l’ampiezza di queste vibrazioni, dipende da multipli fattori, il più importante è la temperatura</a:t>
            </a:r>
            <a:endParaRPr lang="it-IT" b="1" i="1" dirty="0">
              <a:solidFill>
                <a:srgbClr val="2B85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54363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9CB9785-F699-BCCA-FF73-F70800074AD9}"/>
              </a:ext>
            </a:extLst>
          </p:cNvPr>
          <p:cNvSpPr txBox="1"/>
          <p:nvPr/>
        </p:nvSpPr>
        <p:spPr>
          <a:xfrm>
            <a:off x="2030859" y="140740"/>
            <a:ext cx="7476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Formazione delle coppie di Cooper</a:t>
            </a:r>
          </a:p>
        </p:txBody>
      </p:sp>
      <p:pic>
        <p:nvPicPr>
          <p:cNvPr id="4" name="Picture 3" descr="A group of blue dots&#10;&#10;Description automatically generated">
            <a:extLst>
              <a:ext uri="{FF2B5EF4-FFF2-40B4-BE49-F238E27FC236}">
                <a16:creationId xmlns:a16="http://schemas.microsoft.com/office/drawing/2014/main" id="{D647C5E2-C6AC-D5D6-D673-83AEAC7DD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637" y="1108075"/>
            <a:ext cx="4572000" cy="2571750"/>
          </a:xfrm>
          <a:prstGeom prst="rect">
            <a:avLst/>
          </a:prstGeom>
        </p:spPr>
      </p:pic>
      <p:pic>
        <p:nvPicPr>
          <p:cNvPr id="4098" name="Picture 2" descr="3-Static model of Cooper pair formation. | Download Scientific Diagram">
            <a:extLst>
              <a:ext uri="{FF2B5EF4-FFF2-40B4-BE49-F238E27FC236}">
                <a16:creationId xmlns:a16="http://schemas.microsoft.com/office/drawing/2014/main" id="{67FB4A6A-093D-4B7E-0EE0-69AF660EA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164" y="1044575"/>
            <a:ext cx="3974235" cy="301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4">
            <a:extLst>
              <a:ext uri="{FF2B5EF4-FFF2-40B4-BE49-F238E27FC236}">
                <a16:creationId xmlns:a16="http://schemas.microsoft.com/office/drawing/2014/main" id="{CF920252-62A7-1BF8-2F96-FA18D9055AEB}"/>
              </a:ext>
            </a:extLst>
          </p:cNvPr>
          <p:cNvSpPr txBox="1"/>
          <p:nvPr/>
        </p:nvSpPr>
        <p:spPr>
          <a:xfrm>
            <a:off x="1512164" y="4378654"/>
            <a:ext cx="94733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 bassa temperatura le vibrazioni del reticolo diventano trascurabili.</a:t>
            </a:r>
          </a:p>
          <a:p>
            <a:pPr algn="ctr"/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La carica negativa di un elettrone genera una deformazione del reticolo creando una nube di carica positiva che attrae un secondo elettrone.</a:t>
            </a:r>
          </a:p>
          <a:p>
            <a:pPr algn="ctr"/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Questa coppia di elettroni è detta coppia di Cooper ed è il principale portatore di carica in un superconduttore.</a:t>
            </a:r>
          </a:p>
        </p:txBody>
      </p:sp>
    </p:spTree>
    <p:extLst>
      <p:ext uri="{BB962C8B-B14F-4D97-AF65-F5344CB8AC3E}">
        <p14:creationId xmlns:p14="http://schemas.microsoft.com/office/powerpoint/2010/main" val="2243619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9CB9785-F699-BCCA-FF73-F70800074AD9}"/>
              </a:ext>
            </a:extLst>
          </p:cNvPr>
          <p:cNvSpPr txBox="1"/>
          <p:nvPr/>
        </p:nvSpPr>
        <p:spPr>
          <a:xfrm>
            <a:off x="3130554" y="332510"/>
            <a:ext cx="59309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Cos’è la superconduttività?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EDE59C7-05B7-0AAF-EB7C-AFD190FFFF28}"/>
              </a:ext>
            </a:extLst>
          </p:cNvPr>
          <p:cNvSpPr txBox="1"/>
          <p:nvPr/>
        </p:nvSpPr>
        <p:spPr>
          <a:xfrm>
            <a:off x="3048000" y="2191388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2B85FF"/>
                </a:solidFill>
                <a:latin typeface="Comic Sans MS" panose="030F0902030302020204" pitchFamily="66" charset="0"/>
              </a:rPr>
              <a:t>È uno stato della materia in cui gli elettroni si comportano diversamente rispetto ai normali conduttori</a:t>
            </a:r>
            <a:endParaRPr lang="it-IT" dirty="0">
              <a:latin typeface="Comic Sans MS" panose="030F0902030302020204" pitchFamily="66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CFCDC64-2CE4-5F8C-94BC-93ADB237D1AB}"/>
              </a:ext>
            </a:extLst>
          </p:cNvPr>
          <p:cNvSpPr txBox="1"/>
          <p:nvPr/>
        </p:nvSpPr>
        <p:spPr>
          <a:xfrm>
            <a:off x="3484418" y="3327554"/>
            <a:ext cx="52231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2B85FF"/>
                </a:solidFill>
                <a:latin typeface="Comic Sans MS" panose="030F0902030302020204" pitchFamily="66" charset="0"/>
              </a:rPr>
              <a:t>I superconduttori hanno proprietà uniche rispetto ai materiali ordinari</a:t>
            </a:r>
            <a:endParaRPr lang="it-IT" dirty="0">
              <a:latin typeface="Comic Sans MS" panose="030F0902030302020204" pitchFamily="66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6B125EA-422F-AB02-D170-05886368DC95}"/>
              </a:ext>
            </a:extLst>
          </p:cNvPr>
          <p:cNvSpPr txBox="1"/>
          <p:nvPr/>
        </p:nvSpPr>
        <p:spPr>
          <a:xfrm>
            <a:off x="3484418" y="4463720"/>
            <a:ext cx="52231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2B85FF"/>
                </a:solidFill>
                <a:latin typeface="Comic Sans MS" panose="030F0902030302020204" pitchFamily="66" charset="0"/>
              </a:rPr>
              <a:t>Scoperta da Heike K. </a:t>
            </a:r>
            <a:r>
              <a:rPr lang="it-IT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Onnes</a:t>
            </a:r>
            <a:r>
              <a:rPr lang="it-IT" b="1" dirty="0">
                <a:solidFill>
                  <a:srgbClr val="2B85FF"/>
                </a:solidFill>
                <a:latin typeface="Comic Sans MS" panose="030F0902030302020204" pitchFamily="66" charset="0"/>
              </a:rPr>
              <a:t> nel 1911 nel suo laboratorio criogenico</a:t>
            </a:r>
            <a:endParaRPr lang="it-IT" dirty="0">
              <a:latin typeface="Comic Sans MS" panose="030F0902030302020204" pitchFamily="66" charset="0"/>
            </a:endParaRPr>
          </a:p>
        </p:txBody>
      </p:sp>
      <p:pic>
        <p:nvPicPr>
          <p:cNvPr id="4098" name="Picture 2" descr="70 Cooper Pairs Royalty-Free Photos and Stock Images | Shutterstock">
            <a:extLst>
              <a:ext uri="{FF2B5EF4-FFF2-40B4-BE49-F238E27FC236}">
                <a16:creationId xmlns:a16="http://schemas.microsoft.com/office/drawing/2014/main" id="{73E90A5A-7CA9-49DE-3C5E-2E320E316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013" y="1854455"/>
            <a:ext cx="1423942" cy="116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DE3C648E-6DB9-4F1B-91A9-4798B3CFF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126844"/>
            <a:ext cx="18161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undefined">
            <a:extLst>
              <a:ext uri="{FF2B5EF4-FFF2-40B4-BE49-F238E27FC236}">
                <a16:creationId xmlns:a16="http://schemas.microsoft.com/office/drawing/2014/main" id="{78AA5D64-632C-5B86-3953-3B415B331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946" y="4463720"/>
            <a:ext cx="1223691" cy="163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7970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9CB9785-F699-BCCA-FF73-F70800074AD9}"/>
              </a:ext>
            </a:extLst>
          </p:cNvPr>
          <p:cNvSpPr txBox="1"/>
          <p:nvPr/>
        </p:nvSpPr>
        <p:spPr>
          <a:xfrm>
            <a:off x="2616276" y="140740"/>
            <a:ext cx="6305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Electroni</a:t>
            </a:r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vs coppie di Cooper</a:t>
            </a:r>
          </a:p>
        </p:txBody>
      </p:sp>
      <p:pic>
        <p:nvPicPr>
          <p:cNvPr id="5122" name="Picture 2" descr="Figure 2.1 from Interacting bosons and fermions in three-dimensional  optical lattice potentials : from atom optics to quantum simulation |  Semantic Scholar">
            <a:extLst>
              <a:ext uri="{FF2B5EF4-FFF2-40B4-BE49-F238E27FC236}">
                <a16:creationId xmlns:a16="http://schemas.microsoft.com/office/drawing/2014/main" id="{A24A8DB0-EBCD-88C9-ADEC-CD18B24D5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09" y="1182829"/>
            <a:ext cx="4543425" cy="178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4">
            <a:extLst>
              <a:ext uri="{FF2B5EF4-FFF2-40B4-BE49-F238E27FC236}">
                <a16:creationId xmlns:a16="http://schemas.microsoft.com/office/drawing/2014/main" id="{5008DB37-6924-DC1A-4751-2642ABA30A6F}"/>
              </a:ext>
            </a:extLst>
          </p:cNvPr>
          <p:cNvSpPr txBox="1"/>
          <p:nvPr/>
        </p:nvSpPr>
        <p:spPr>
          <a:xfrm>
            <a:off x="5769026" y="3517669"/>
            <a:ext cx="6083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Gli elettroni che si muovono in un reticolo diffondono con i nuclei atomici.</a:t>
            </a:r>
          </a:p>
          <a:p>
            <a:pPr algn="ctr"/>
            <a:r>
              <a:rPr lang="it-IT" dirty="0"/>
              <a:t>Questo riduce la loro mobilità ed è la prima causa della resistenza elettrica in un metallo.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492793C-A2A4-CDBF-25A7-749C9FF5D8DA}"/>
              </a:ext>
            </a:extLst>
          </p:cNvPr>
          <p:cNvSpPr txBox="1"/>
          <p:nvPr/>
        </p:nvSpPr>
        <p:spPr>
          <a:xfrm>
            <a:off x="5769026" y="1611503"/>
            <a:ext cx="6083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Gli elettroni devono trovarsi in stati separati a causa del </a:t>
            </a:r>
            <a:r>
              <a:rPr lang="it-IT" b="1" dirty="0"/>
              <a:t>principio di esclusione di Pauli</a:t>
            </a:r>
            <a:r>
              <a:rPr lang="it-IT" dirty="0"/>
              <a:t>.</a:t>
            </a:r>
          </a:p>
          <a:p>
            <a:pPr algn="ctr"/>
            <a:r>
              <a:rPr lang="it-IT" dirty="0"/>
              <a:t>Le </a:t>
            </a:r>
            <a:r>
              <a:rPr lang="it-IT" b="1" dirty="0"/>
              <a:t>coppie di Cooper</a:t>
            </a:r>
            <a:r>
              <a:rPr lang="it-IT" dirty="0"/>
              <a:t> sono bosoni e condensano nel livello di energia più basso.</a:t>
            </a:r>
          </a:p>
        </p:txBody>
      </p:sp>
      <p:sp>
        <p:nvSpPr>
          <p:cNvPr id="6" name="CasellaDiTesto 4">
            <a:extLst>
              <a:ext uri="{FF2B5EF4-FFF2-40B4-BE49-F238E27FC236}">
                <a16:creationId xmlns:a16="http://schemas.microsoft.com/office/drawing/2014/main" id="{97F5418F-E622-497A-B051-38915999D386}"/>
              </a:ext>
            </a:extLst>
          </p:cNvPr>
          <p:cNvSpPr txBox="1"/>
          <p:nvPr/>
        </p:nvSpPr>
        <p:spPr>
          <a:xfrm>
            <a:off x="5769026" y="5423835"/>
            <a:ext cx="608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Le coppie di Cooper si muovono nel reticolo senza subire scattering ⇒ nessuna resistenza elettrica.</a:t>
            </a:r>
          </a:p>
        </p:txBody>
      </p:sp>
      <p:pic>
        <p:nvPicPr>
          <p:cNvPr id="7170" name="Picture 2" descr="Low-Temperature Superconductivity - NYTimes.com">
            <a:extLst>
              <a:ext uri="{FF2B5EF4-FFF2-40B4-BE49-F238E27FC236}">
                <a16:creationId xmlns:a16="http://schemas.microsoft.com/office/drawing/2014/main" id="{C71B1EC2-2685-633E-8F22-246C3FB51E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9" r="77701" b="33050"/>
          <a:stretch/>
        </p:blipFill>
        <p:spPr bwMode="auto">
          <a:xfrm>
            <a:off x="543241" y="3764290"/>
            <a:ext cx="2100372" cy="218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Low-Temperature Superconductivity - NYTimes.com">
            <a:extLst>
              <a:ext uri="{FF2B5EF4-FFF2-40B4-BE49-F238E27FC236}">
                <a16:creationId xmlns:a16="http://schemas.microsoft.com/office/drawing/2014/main" id="{17D104EB-55F9-6EA6-025C-0303830C9E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62" t="13699" r="-75" b="33050"/>
          <a:stretch/>
        </p:blipFill>
        <p:spPr bwMode="auto">
          <a:xfrm>
            <a:off x="2938834" y="3762938"/>
            <a:ext cx="2534971" cy="218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4">
            <a:extLst>
              <a:ext uri="{FF2B5EF4-FFF2-40B4-BE49-F238E27FC236}">
                <a16:creationId xmlns:a16="http://schemas.microsoft.com/office/drawing/2014/main" id="{E4FD33DF-6359-091C-B1BB-105E6B30208B}"/>
              </a:ext>
            </a:extLst>
          </p:cNvPr>
          <p:cNvSpPr txBox="1"/>
          <p:nvPr/>
        </p:nvSpPr>
        <p:spPr>
          <a:xfrm>
            <a:off x="724309" y="6101217"/>
            <a:ext cx="1557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Metallo normale</a:t>
            </a:r>
          </a:p>
        </p:txBody>
      </p:sp>
      <p:sp>
        <p:nvSpPr>
          <p:cNvPr id="8" name="CasellaDiTesto 4">
            <a:extLst>
              <a:ext uri="{FF2B5EF4-FFF2-40B4-BE49-F238E27FC236}">
                <a16:creationId xmlns:a16="http://schemas.microsoft.com/office/drawing/2014/main" id="{1E631ED4-66DC-A8FB-83BC-72FE3DF107AD}"/>
              </a:ext>
            </a:extLst>
          </p:cNvPr>
          <p:cNvSpPr txBox="1"/>
          <p:nvPr/>
        </p:nvSpPr>
        <p:spPr>
          <a:xfrm>
            <a:off x="3178805" y="6101217"/>
            <a:ext cx="2055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Superconduttore</a:t>
            </a:r>
          </a:p>
        </p:txBody>
      </p:sp>
    </p:spTree>
    <p:extLst>
      <p:ext uri="{BB962C8B-B14F-4D97-AF65-F5344CB8AC3E}">
        <p14:creationId xmlns:p14="http://schemas.microsoft.com/office/powerpoint/2010/main" val="14934455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D558E104-F0CA-13FC-6376-FB49CE07B2BE}"/>
              </a:ext>
            </a:extLst>
          </p:cNvPr>
          <p:cNvSpPr txBox="1"/>
          <p:nvPr/>
        </p:nvSpPr>
        <p:spPr>
          <a:xfrm>
            <a:off x="1057740" y="332510"/>
            <a:ext cx="10076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Classificazione secondo la temperatura critica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BC3C1EB-A3BD-F8FD-4296-AFC5A68D2D4D}"/>
              </a:ext>
            </a:extLst>
          </p:cNvPr>
          <p:cNvSpPr txBox="1"/>
          <p:nvPr/>
        </p:nvSpPr>
        <p:spPr>
          <a:xfrm>
            <a:off x="2724150" y="1534743"/>
            <a:ext cx="6743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33A61A"/>
                </a:solidFill>
                <a:latin typeface="Comic Sans MS" panose="030F0902030302020204" pitchFamily="66" charset="0"/>
              </a:rPr>
              <a:t>Tradizionalmente, 30 K considerata la soglia tra</a:t>
            </a: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4D08942-CABF-CBCC-18D4-943879EE933F}"/>
              </a:ext>
            </a:extLst>
          </p:cNvPr>
          <p:cNvSpPr txBox="1"/>
          <p:nvPr/>
        </p:nvSpPr>
        <p:spPr>
          <a:xfrm>
            <a:off x="1267806" y="2618477"/>
            <a:ext cx="4739044" cy="1239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800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SC a bassa temperatura</a:t>
            </a:r>
          </a:p>
          <a:p>
            <a:pPr algn="ctr">
              <a:lnSpc>
                <a:spcPct val="150000"/>
              </a:lnSpc>
            </a:pPr>
            <a:r>
              <a:rPr lang="it-IT" sz="2400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Tc &lt; 30 K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0704486-72DC-E80C-CB81-A2C905469246}"/>
              </a:ext>
            </a:extLst>
          </p:cNvPr>
          <p:cNvSpPr txBox="1"/>
          <p:nvPr/>
        </p:nvSpPr>
        <p:spPr>
          <a:xfrm>
            <a:off x="6406875" y="2618477"/>
            <a:ext cx="4739044" cy="1239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800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SC ad alta temperatura</a:t>
            </a:r>
          </a:p>
          <a:p>
            <a:pPr algn="ctr">
              <a:lnSpc>
                <a:spcPct val="150000"/>
              </a:lnSpc>
            </a:pPr>
            <a:r>
              <a:rPr lang="it-IT" sz="2400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Tc &gt; 30 K</a:t>
            </a: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28FF721A-D7B1-2D68-4EAB-EC943DCEAE32}"/>
              </a:ext>
            </a:extLst>
          </p:cNvPr>
          <p:cNvCxnSpPr>
            <a:stCxn id="8" idx="2"/>
            <a:endCxn id="9" idx="0"/>
          </p:cNvCxnSpPr>
          <p:nvPr/>
        </p:nvCxnSpPr>
        <p:spPr>
          <a:xfrm flipH="1">
            <a:off x="3637328" y="1904075"/>
            <a:ext cx="2458672" cy="7144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128C18E6-6D7F-1733-2328-A626B65D3362}"/>
              </a:ext>
            </a:extLst>
          </p:cNvPr>
          <p:cNvCxnSpPr>
            <a:stCxn id="8" idx="2"/>
            <a:endCxn id="10" idx="0"/>
          </p:cNvCxnSpPr>
          <p:nvPr/>
        </p:nvCxnSpPr>
        <p:spPr>
          <a:xfrm>
            <a:off x="6096000" y="1904075"/>
            <a:ext cx="2680397" cy="7144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AutoShape 19">
            <a:extLst>
              <a:ext uri="{FF2B5EF4-FFF2-40B4-BE49-F238E27FC236}">
                <a16:creationId xmlns:a16="http://schemas.microsoft.com/office/drawing/2014/main" id="{D7AEABDE-D90C-F3B8-6123-A582AC42E61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307693" y="1617641"/>
            <a:ext cx="198364" cy="77597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38AA"/>
              </a:gs>
              <a:gs pos="100000">
                <a:srgbClr val="D60115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CF0EF57-70E3-E62C-295B-68A7852F0FF7}"/>
              </a:ext>
            </a:extLst>
          </p:cNvPr>
          <p:cNvSpPr txBox="1"/>
          <p:nvPr/>
        </p:nvSpPr>
        <p:spPr>
          <a:xfrm>
            <a:off x="9491564" y="5880924"/>
            <a:ext cx="22908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rgbClr val="33A61A"/>
                </a:solidFill>
                <a:latin typeface="Comic Sans MS" panose="030F0902030302020204" pitchFamily="66" charset="0"/>
              </a:rPr>
              <a:t>Room temp. 300 K</a:t>
            </a:r>
            <a:endParaRPr lang="it-IT" sz="1600" dirty="0"/>
          </a:p>
        </p:txBody>
      </p:sp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5428C787-06E7-9B0B-46A5-235B121A3FB2}"/>
              </a:ext>
            </a:extLst>
          </p:cNvPr>
          <p:cNvCxnSpPr/>
          <p:nvPr/>
        </p:nvCxnSpPr>
        <p:spPr>
          <a:xfrm>
            <a:off x="10278603" y="5182003"/>
            <a:ext cx="0" cy="630976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Connettore 1 20">
            <a:extLst>
              <a:ext uri="{FF2B5EF4-FFF2-40B4-BE49-F238E27FC236}">
                <a16:creationId xmlns:a16="http://schemas.microsoft.com/office/drawing/2014/main" id="{BD42C407-FF5F-BAD6-D1F6-BCDAE89A041F}"/>
              </a:ext>
            </a:extLst>
          </p:cNvPr>
          <p:cNvCxnSpPr/>
          <p:nvPr/>
        </p:nvCxnSpPr>
        <p:spPr>
          <a:xfrm>
            <a:off x="2527025" y="5161087"/>
            <a:ext cx="0" cy="630976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E566B21-D262-1EE1-1820-F72D134D1408}"/>
              </a:ext>
            </a:extLst>
          </p:cNvPr>
          <p:cNvSpPr txBox="1"/>
          <p:nvPr/>
        </p:nvSpPr>
        <p:spPr>
          <a:xfrm>
            <a:off x="1057450" y="5788465"/>
            <a:ext cx="22908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b="1" dirty="0">
                <a:solidFill>
                  <a:srgbClr val="33A61A"/>
                </a:solidFill>
                <a:latin typeface="Comic Sans MS" panose="030F0902030302020204" pitchFamily="66" charset="0"/>
              </a:rPr>
              <a:t>Absolute zero 0 K</a:t>
            </a:r>
            <a:br>
              <a:rPr lang="it-IT" sz="1600" b="1" dirty="0">
                <a:solidFill>
                  <a:srgbClr val="33A61A"/>
                </a:solidFill>
                <a:latin typeface="Comic Sans MS" panose="030F0902030302020204" pitchFamily="66" charset="0"/>
              </a:rPr>
            </a:br>
            <a:r>
              <a:rPr lang="it-IT" sz="1600" b="1" dirty="0">
                <a:solidFill>
                  <a:srgbClr val="33A61A"/>
                </a:solidFill>
                <a:latin typeface="Comic Sans MS" panose="030F0902030302020204" pitchFamily="66" charset="0"/>
              </a:rPr>
              <a:t>-273.15 °C</a:t>
            </a:r>
            <a:endParaRPr lang="it-IT" sz="1600" dirty="0"/>
          </a:p>
        </p:txBody>
      </p:sp>
      <p:cxnSp>
        <p:nvCxnSpPr>
          <p:cNvPr id="23" name="Connettore 1 22">
            <a:extLst>
              <a:ext uri="{FF2B5EF4-FFF2-40B4-BE49-F238E27FC236}">
                <a16:creationId xmlns:a16="http://schemas.microsoft.com/office/drawing/2014/main" id="{B1D2A40E-9D90-CCAA-5FB6-0B80144FE3B8}"/>
              </a:ext>
            </a:extLst>
          </p:cNvPr>
          <p:cNvCxnSpPr/>
          <p:nvPr/>
        </p:nvCxnSpPr>
        <p:spPr>
          <a:xfrm>
            <a:off x="3767449" y="5161087"/>
            <a:ext cx="0" cy="630976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Connettore 1 23">
            <a:extLst>
              <a:ext uri="{FF2B5EF4-FFF2-40B4-BE49-F238E27FC236}">
                <a16:creationId xmlns:a16="http://schemas.microsoft.com/office/drawing/2014/main" id="{03699710-5FF9-7095-4F08-0AD08C90C678}"/>
              </a:ext>
            </a:extLst>
          </p:cNvPr>
          <p:cNvCxnSpPr/>
          <p:nvPr/>
        </p:nvCxnSpPr>
        <p:spPr>
          <a:xfrm>
            <a:off x="5220071" y="5157489"/>
            <a:ext cx="0" cy="630976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73CF35EA-69C5-FEB8-FF4A-AB48DCBAF706}"/>
              </a:ext>
            </a:extLst>
          </p:cNvPr>
          <p:cNvSpPr txBox="1"/>
          <p:nvPr/>
        </p:nvSpPr>
        <p:spPr>
          <a:xfrm>
            <a:off x="3430085" y="4759435"/>
            <a:ext cx="8148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rgbClr val="33A61A"/>
                </a:solidFill>
                <a:latin typeface="Comic Sans MS" panose="030F0902030302020204" pitchFamily="66" charset="0"/>
              </a:rPr>
              <a:t>30 K</a:t>
            </a:r>
            <a:endParaRPr lang="it-IT" sz="1600" dirty="0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304DEC83-B2A8-7CC6-AA69-9D494BB7D9AD}"/>
              </a:ext>
            </a:extLst>
          </p:cNvPr>
          <p:cNvSpPr txBox="1"/>
          <p:nvPr/>
        </p:nvSpPr>
        <p:spPr>
          <a:xfrm>
            <a:off x="4670554" y="4770068"/>
            <a:ext cx="17363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rgbClr val="33A61A"/>
                </a:solidFill>
                <a:latin typeface="Comic Sans MS" panose="030F0902030302020204" pitchFamily="66" charset="0"/>
              </a:rPr>
              <a:t>Liquid N2  77 K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4743183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D558E104-F0CA-13FC-6376-FB49CE07B2BE}"/>
              </a:ext>
            </a:extLst>
          </p:cNvPr>
          <p:cNvSpPr txBox="1"/>
          <p:nvPr/>
        </p:nvSpPr>
        <p:spPr>
          <a:xfrm>
            <a:off x="1125864" y="332510"/>
            <a:ext cx="9940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Classificazione secondo la temperatura critica</a:t>
            </a:r>
          </a:p>
        </p:txBody>
      </p:sp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4ADC2334-A11F-41EE-A161-E4ABD2220C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11967" y="1378935"/>
            <a:ext cx="7932926" cy="4899748"/>
          </a:xfrm>
          <a:prstGeom prst="rect">
            <a:avLst/>
          </a:prstGeom>
        </p:spPr>
      </p:pic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90CCB59D-24D2-F36D-D29D-2FBDB879BEA5}"/>
              </a:ext>
            </a:extLst>
          </p:cNvPr>
          <p:cNvCxnSpPr>
            <a:cxnSpLocks/>
          </p:cNvCxnSpPr>
          <p:nvPr/>
        </p:nvCxnSpPr>
        <p:spPr>
          <a:xfrm>
            <a:off x="982257" y="4540102"/>
            <a:ext cx="9505507" cy="0"/>
          </a:xfrm>
          <a:prstGeom prst="line">
            <a:avLst/>
          </a:prstGeom>
          <a:ln w="28575">
            <a:solidFill>
              <a:srgbClr val="33A61A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BE84E1A-7A31-DAE8-8958-83EF89644877}"/>
              </a:ext>
            </a:extLst>
          </p:cNvPr>
          <p:cNvSpPr txBox="1"/>
          <p:nvPr/>
        </p:nvSpPr>
        <p:spPr>
          <a:xfrm>
            <a:off x="1060381" y="4698612"/>
            <a:ext cx="9325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Bassa</a:t>
            </a:r>
            <a:endParaRPr lang="it-IT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5FFCB26-14EF-723B-1A29-7B9F58E60F2A}"/>
              </a:ext>
            </a:extLst>
          </p:cNvPr>
          <p:cNvSpPr txBox="1"/>
          <p:nvPr/>
        </p:nvSpPr>
        <p:spPr>
          <a:xfrm>
            <a:off x="1060382" y="3991973"/>
            <a:ext cx="7844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Alta</a:t>
            </a:r>
            <a:endParaRPr lang="it-IT" dirty="0"/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BD0A44EB-BAB0-3C87-AE01-B7975F8569F8}"/>
              </a:ext>
            </a:extLst>
          </p:cNvPr>
          <p:cNvSpPr/>
          <p:nvPr/>
        </p:nvSpPr>
        <p:spPr>
          <a:xfrm>
            <a:off x="9467039" y="3242930"/>
            <a:ext cx="577854" cy="5103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31E229A9-6E3E-C258-634A-8EAC25BA10AE}"/>
              </a:ext>
            </a:extLst>
          </p:cNvPr>
          <p:cNvSpPr/>
          <p:nvPr/>
        </p:nvSpPr>
        <p:spPr>
          <a:xfrm>
            <a:off x="9471469" y="5436535"/>
            <a:ext cx="577854" cy="5103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67623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1">
            <a:extLst>
              <a:ext uri="{FF2B5EF4-FFF2-40B4-BE49-F238E27FC236}">
                <a16:creationId xmlns:a16="http://schemas.microsoft.com/office/drawing/2014/main" id="{B9C01CF6-F425-9C96-974C-442EE23D9642}"/>
              </a:ext>
            </a:extLst>
          </p:cNvPr>
          <p:cNvSpPr txBox="1"/>
          <p:nvPr/>
        </p:nvSpPr>
        <p:spPr>
          <a:xfrm>
            <a:off x="3501673" y="158846"/>
            <a:ext cx="51886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SC a bassa temperatura</a:t>
            </a:r>
          </a:p>
        </p:txBody>
      </p:sp>
      <p:sp>
        <p:nvSpPr>
          <p:cNvPr id="4" name="CasellaDiTesto 4">
            <a:extLst>
              <a:ext uri="{FF2B5EF4-FFF2-40B4-BE49-F238E27FC236}">
                <a16:creationId xmlns:a16="http://schemas.microsoft.com/office/drawing/2014/main" id="{1A4B4B96-239E-2341-5DDD-7D6BDD469AA7}"/>
              </a:ext>
            </a:extLst>
          </p:cNvPr>
          <p:cNvSpPr txBox="1"/>
          <p:nvPr/>
        </p:nvSpPr>
        <p:spPr>
          <a:xfrm>
            <a:off x="871101" y="1595508"/>
            <a:ext cx="608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 solito metalli o leghe semplici</a:t>
            </a:r>
          </a:p>
        </p:txBody>
      </p:sp>
      <p:sp>
        <p:nvSpPr>
          <p:cNvPr id="9" name="CasellaDiTesto 4">
            <a:extLst>
              <a:ext uri="{FF2B5EF4-FFF2-40B4-BE49-F238E27FC236}">
                <a16:creationId xmlns:a16="http://schemas.microsoft.com/office/drawing/2014/main" id="{9CD4B6B7-E35B-436F-A77F-1AE65898353C}"/>
              </a:ext>
            </a:extLst>
          </p:cNvPr>
          <p:cNvSpPr txBox="1"/>
          <p:nvPr/>
        </p:nvSpPr>
        <p:spPr>
          <a:xfrm>
            <a:off x="871101" y="3091693"/>
            <a:ext cx="608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Meccanismo di conduzione «Convenzionale»</a:t>
            </a:r>
          </a:p>
        </p:txBody>
      </p:sp>
      <p:sp>
        <p:nvSpPr>
          <p:cNvPr id="10" name="CasellaDiTesto 4">
            <a:extLst>
              <a:ext uri="{FF2B5EF4-FFF2-40B4-BE49-F238E27FC236}">
                <a16:creationId xmlns:a16="http://schemas.microsoft.com/office/drawing/2014/main" id="{59FF5117-B3C9-B6A6-7261-83CF6604A293}"/>
              </a:ext>
            </a:extLst>
          </p:cNvPr>
          <p:cNvSpPr txBox="1"/>
          <p:nvPr/>
        </p:nvSpPr>
        <p:spPr>
          <a:xfrm>
            <a:off x="951073" y="4901940"/>
            <a:ext cx="608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</a:t>
            </a:r>
            <a:r>
              <a:rPr lang="it-IT" b="1" baseline="-25000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c2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basso (con alcune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ecezioni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pic>
        <p:nvPicPr>
          <p:cNvPr id="8198" name="Picture 6" descr="Superconductivity 101 - Magnet Academy">
            <a:extLst>
              <a:ext uri="{FF2B5EF4-FFF2-40B4-BE49-F238E27FC236}">
                <a16:creationId xmlns:a16="http://schemas.microsoft.com/office/drawing/2014/main" id="{D82B1471-1795-EFF6-8966-428811AB9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604" y="4080647"/>
            <a:ext cx="57150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rystal structure and lattice constant of aluminum matrix, Al 3 Zr and... |  Download Scientific Diagram">
            <a:extLst>
              <a:ext uri="{FF2B5EF4-FFF2-40B4-BE49-F238E27FC236}">
                <a16:creationId xmlns:a16="http://schemas.microsoft.com/office/drawing/2014/main" id="{50B24169-A8E2-A837-D056-6E6991A3D5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376" b="16956"/>
          <a:stretch/>
        </p:blipFill>
        <p:spPr bwMode="auto">
          <a:xfrm>
            <a:off x="7763026" y="732470"/>
            <a:ext cx="2560339" cy="305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rystal structure and lattice constant of aluminum matrix, Al 3 Zr and... |  Download Scientific Diagram">
            <a:extLst>
              <a:ext uri="{FF2B5EF4-FFF2-40B4-BE49-F238E27FC236}">
                <a16:creationId xmlns:a16="http://schemas.microsoft.com/office/drawing/2014/main" id="{D72B4C3E-76DF-04DD-E163-C150CFCBDA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5" t="91055" r="74090" b="326"/>
          <a:stretch/>
        </p:blipFill>
        <p:spPr bwMode="auto">
          <a:xfrm>
            <a:off x="10475614" y="1140738"/>
            <a:ext cx="1312752" cy="31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3852084-FCEB-7746-65FB-0DE478FC2E19}"/>
              </a:ext>
            </a:extLst>
          </p:cNvPr>
          <p:cNvSpPr txBox="1"/>
          <p:nvPr/>
        </p:nvSpPr>
        <p:spPr>
          <a:xfrm>
            <a:off x="10710251" y="2258246"/>
            <a:ext cx="125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Al Tc=1.2 K</a:t>
            </a:r>
            <a:endParaRPr lang="it-IT" baseline="-25000" dirty="0"/>
          </a:p>
        </p:txBody>
      </p:sp>
    </p:spTree>
    <p:extLst>
      <p:ext uri="{BB962C8B-B14F-4D97-AF65-F5344CB8AC3E}">
        <p14:creationId xmlns:p14="http://schemas.microsoft.com/office/powerpoint/2010/main" val="7659646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57126E8-3C3F-E81C-DEEF-D1AFA315E5CE}"/>
              </a:ext>
            </a:extLst>
          </p:cNvPr>
          <p:cNvGrpSpPr/>
          <p:nvPr/>
        </p:nvGrpSpPr>
        <p:grpSpPr>
          <a:xfrm>
            <a:off x="7636524" y="1508125"/>
            <a:ext cx="2709515" cy="3841750"/>
            <a:chOff x="6178916" y="1841500"/>
            <a:chExt cx="2709515" cy="3841750"/>
          </a:xfrm>
        </p:grpSpPr>
        <p:pic>
          <p:nvPicPr>
            <p:cNvPr id="6146" name="Picture 2" descr="Crystal Structure of YBa2Cu3O7 showing orthorhombic symmetry. | Download  Scientific Diagram">
              <a:extLst>
                <a:ext uri="{FF2B5EF4-FFF2-40B4-BE49-F238E27FC236}">
                  <a16:creationId xmlns:a16="http://schemas.microsoft.com/office/drawing/2014/main" id="{DA3FA767-C202-E302-A503-5AB6C89784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8917" y="1841500"/>
              <a:ext cx="2709514" cy="3841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2" descr="Crystal Structure of YBa2Cu3O7 showing orthorhombic symmetry. | Download  Scientific Diagram">
              <a:extLst>
                <a:ext uri="{FF2B5EF4-FFF2-40B4-BE49-F238E27FC236}">
                  <a16:creationId xmlns:a16="http://schemas.microsoft.com/office/drawing/2014/main" id="{4BD030BA-C37A-B83B-D5F3-19B8D0D8D1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63" t="27107" r="39079" b="65895"/>
            <a:stretch/>
          </p:blipFill>
          <p:spPr bwMode="auto">
            <a:xfrm>
              <a:off x="6178916" y="2311400"/>
              <a:ext cx="234583" cy="268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4C53035-1BD4-D18A-0666-0D83F1511CDD}"/>
              </a:ext>
            </a:extLst>
          </p:cNvPr>
          <p:cNvGrpSpPr/>
          <p:nvPr/>
        </p:nvGrpSpPr>
        <p:grpSpPr>
          <a:xfrm>
            <a:off x="7976103" y="5812295"/>
            <a:ext cx="2304605" cy="710428"/>
            <a:chOff x="7840301" y="5839485"/>
            <a:chExt cx="2304605" cy="71042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112DCC-D43A-23B3-A0F9-69E3D2F24A8E}"/>
                </a:ext>
              </a:extLst>
            </p:cNvPr>
            <p:cNvSpPr txBox="1"/>
            <p:nvPr/>
          </p:nvSpPr>
          <p:spPr>
            <a:xfrm>
              <a:off x="7840301" y="5839485"/>
              <a:ext cx="2304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YBa</a:t>
              </a:r>
              <a:r>
                <a:rPr lang="it-IT" baseline="-25000" dirty="0"/>
                <a:t>2</a:t>
              </a:r>
              <a:r>
                <a:rPr lang="it-IT" dirty="0"/>
                <a:t>Cu</a:t>
              </a:r>
              <a:r>
                <a:rPr lang="it-IT" baseline="-25000" dirty="0"/>
                <a:t>3</a:t>
              </a:r>
              <a:r>
                <a:rPr lang="it-IT" dirty="0"/>
                <a:t>O</a:t>
              </a:r>
              <a:r>
                <a:rPr lang="it-IT" baseline="-25000" dirty="0"/>
                <a:t>7 </a:t>
              </a:r>
              <a:r>
                <a:rPr lang="it-IT" dirty="0"/>
                <a:t> Tc=92.6 K</a:t>
              </a:r>
              <a:endParaRPr lang="it-IT" baseline="-250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8506005-AC6C-4BB8-D85F-7B6B70E7191E}"/>
                </a:ext>
              </a:extLst>
            </p:cNvPr>
            <p:cNvSpPr txBox="1"/>
            <p:nvPr/>
          </p:nvSpPr>
          <p:spPr>
            <a:xfrm>
              <a:off x="8595238" y="6272914"/>
              <a:ext cx="57823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YBCO</a:t>
              </a:r>
              <a:endParaRPr lang="it-IT" sz="1200" baseline="-25000" dirty="0"/>
            </a:p>
          </p:txBody>
        </p:sp>
      </p:grpSp>
      <p:sp>
        <p:nvSpPr>
          <p:cNvPr id="8" name="CasellaDiTesto 1">
            <a:extLst>
              <a:ext uri="{FF2B5EF4-FFF2-40B4-BE49-F238E27FC236}">
                <a16:creationId xmlns:a16="http://schemas.microsoft.com/office/drawing/2014/main" id="{B9C01CF6-F425-9C96-974C-442EE23D9642}"/>
              </a:ext>
            </a:extLst>
          </p:cNvPr>
          <p:cNvSpPr txBox="1"/>
          <p:nvPr/>
        </p:nvSpPr>
        <p:spPr>
          <a:xfrm>
            <a:off x="2316343" y="158846"/>
            <a:ext cx="7559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High temperature </a:t>
            </a:r>
            <a:r>
              <a:rPr lang="it-IT" sz="36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superconductors</a:t>
            </a:r>
            <a:endParaRPr lang="it-IT" sz="3600" b="1" dirty="0">
              <a:solidFill>
                <a:srgbClr val="B81F1B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CasellaDiTesto 4">
            <a:extLst>
              <a:ext uri="{FF2B5EF4-FFF2-40B4-BE49-F238E27FC236}">
                <a16:creationId xmlns:a16="http://schemas.microsoft.com/office/drawing/2014/main" id="{D56FAF7F-F20C-3796-4CC2-89E1C67CF883}"/>
              </a:ext>
            </a:extLst>
          </p:cNvPr>
          <p:cNvSpPr txBox="1"/>
          <p:nvPr/>
        </p:nvSpPr>
        <p:spPr>
          <a:xfrm>
            <a:off x="753406" y="1650779"/>
            <a:ext cx="60833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 superconduttori ad alta temperatura sono ossidi complessi.</a:t>
            </a:r>
          </a:p>
          <a:p>
            <a:pPr algn="ctr"/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 differenza della maggior parte dei superconduttori a bassa Tc, a temperatura ambiente mostrano un comportamento ceramico (isolante).</a:t>
            </a:r>
          </a:p>
        </p:txBody>
      </p:sp>
      <p:sp>
        <p:nvSpPr>
          <p:cNvPr id="10" name="CasellaDiTesto 4">
            <a:extLst>
              <a:ext uri="{FF2B5EF4-FFF2-40B4-BE49-F238E27FC236}">
                <a16:creationId xmlns:a16="http://schemas.microsoft.com/office/drawing/2014/main" id="{7EE9BE5C-1BD3-9A10-5335-EE64BEB58C2A}"/>
              </a:ext>
            </a:extLst>
          </p:cNvPr>
          <p:cNvSpPr txBox="1"/>
          <p:nvPr/>
        </p:nvSpPr>
        <p:spPr>
          <a:xfrm>
            <a:off x="753406" y="3512044"/>
            <a:ext cx="6083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 questi materiali la conduzione delle coppie di Cooper avviene nei piani di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CuO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₂ (di solito isolanti a temperatura ambiente).</a:t>
            </a:r>
          </a:p>
        </p:txBody>
      </p:sp>
      <p:sp>
        <p:nvSpPr>
          <p:cNvPr id="11" name="CasellaDiTesto 4">
            <a:extLst>
              <a:ext uri="{FF2B5EF4-FFF2-40B4-BE49-F238E27FC236}">
                <a16:creationId xmlns:a16="http://schemas.microsoft.com/office/drawing/2014/main" id="{DFF232F3-1D34-EC2C-F42C-440139EA50FD}"/>
              </a:ext>
            </a:extLst>
          </p:cNvPr>
          <p:cNvSpPr txBox="1"/>
          <p:nvPr/>
        </p:nvSpPr>
        <p:spPr>
          <a:xfrm>
            <a:off x="753406" y="4874455"/>
            <a:ext cx="60833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Oltre ad avere una Tc elevata, questa classe di materiali presenta anche valori estremamente alti di H</a:t>
            </a:r>
            <a:r>
              <a:rPr lang="it-IT" b="1" baseline="-25000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c2 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 di corrente critica, rendendoli molto interessanti per numerose applicazioni (ad esempio magneti a intensità super-elevata).</a:t>
            </a:r>
          </a:p>
        </p:txBody>
      </p:sp>
    </p:spTree>
    <p:extLst>
      <p:ext uri="{BB962C8B-B14F-4D97-AF65-F5344CB8AC3E}">
        <p14:creationId xmlns:p14="http://schemas.microsoft.com/office/powerpoint/2010/main" val="20137536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Why Liquid Nitrogen Is Dangerous | TIME.com">
            <a:extLst>
              <a:ext uri="{FF2B5EF4-FFF2-40B4-BE49-F238E27FC236}">
                <a16:creationId xmlns:a16="http://schemas.microsoft.com/office/drawing/2014/main" id="{D87E2B27-1550-DB96-08E5-38E0DDDC7C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0" r="25429" b="-2"/>
          <a:stretch/>
        </p:blipFill>
        <p:spPr bwMode="auto">
          <a:xfrm>
            <a:off x="9161559" y="2553281"/>
            <a:ext cx="3030440" cy="43046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Liquid Helium Gas Supplier for New England - Middlesex Gases">
            <a:extLst>
              <a:ext uri="{FF2B5EF4-FFF2-40B4-BE49-F238E27FC236}">
                <a16:creationId xmlns:a16="http://schemas.microsoft.com/office/drawing/2014/main" id="{E069522F-3565-9285-16FA-F8E3389CDD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338"/>
          <a:stretch/>
        </p:blipFill>
        <p:spPr bwMode="auto">
          <a:xfrm>
            <a:off x="6437022" y="2553300"/>
            <a:ext cx="3117292" cy="43046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Truist prepares to use IBM's quantum computers for cybersecurity and AI |  American Banker">
            <a:extLst>
              <a:ext uri="{FF2B5EF4-FFF2-40B4-BE49-F238E27FC236}">
                <a16:creationId xmlns:a16="http://schemas.microsoft.com/office/drawing/2014/main" id="{C181182B-71FF-86DF-8393-7E7053B553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9" t="310" r="22398" b="-310"/>
          <a:stretch/>
        </p:blipFill>
        <p:spPr bwMode="auto">
          <a:xfrm>
            <a:off x="3796229" y="2562448"/>
            <a:ext cx="3030439" cy="4304698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63FC0637-3E9D-1B77-8037-F629AB9EC7C8}"/>
              </a:ext>
            </a:extLst>
          </p:cNvPr>
          <p:cNvSpPr txBox="1"/>
          <p:nvPr/>
        </p:nvSpPr>
        <p:spPr>
          <a:xfrm>
            <a:off x="177804" y="3006381"/>
            <a:ext cx="377006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D5AB1E"/>
                </a:solidFill>
                <a:latin typeface="Comic Sans MS" panose="030F0902030302020204" pitchFamily="66" charset="0"/>
              </a:rPr>
              <a:t>I gas liquefatti più utilizzati sono l’azoto liquido (il più economico) e l’elio liquido (il più freddo).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10162DF-AA34-87A6-73D6-DA78669D7FF8}"/>
              </a:ext>
            </a:extLst>
          </p:cNvPr>
          <p:cNvSpPr txBox="1"/>
          <p:nvPr/>
        </p:nvSpPr>
        <p:spPr>
          <a:xfrm>
            <a:off x="3785608" y="332510"/>
            <a:ext cx="4620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Tecniche criogeniche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75C1F08-529C-F8CD-C3AA-1B476FAE0E90}"/>
              </a:ext>
            </a:extLst>
          </p:cNvPr>
          <p:cNvSpPr txBox="1"/>
          <p:nvPr/>
        </p:nvSpPr>
        <p:spPr>
          <a:xfrm>
            <a:off x="177804" y="4705630"/>
            <a:ext cx="346155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D5AB1E"/>
                </a:solidFill>
                <a:latin typeface="Comic Sans MS" panose="030F0902030302020204" pitchFamily="66" charset="0"/>
              </a:rPr>
              <a:t>I refrigeratori a diluizione sfruttano le proprietà termodinamiche di una miscela di elio-3 ed elio-4 liquidi.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9268B63-B9CD-3227-0950-9BF01FE05163}"/>
              </a:ext>
            </a:extLst>
          </p:cNvPr>
          <p:cNvSpPr txBox="1"/>
          <p:nvPr/>
        </p:nvSpPr>
        <p:spPr>
          <a:xfrm>
            <a:off x="9448935" y="2031729"/>
            <a:ext cx="30304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33A61A"/>
                </a:solidFill>
                <a:latin typeface="Comic Sans MS" panose="030F0902030302020204" pitchFamily="66" charset="0"/>
              </a:rPr>
              <a:t>Liq. N</a:t>
            </a:r>
            <a:r>
              <a:rPr lang="en-US" sz="1600" b="1" baseline="-25000" dirty="0">
                <a:solidFill>
                  <a:srgbClr val="33A61A"/>
                </a:solidFill>
                <a:latin typeface="Comic Sans MS" panose="030F0902030302020204" pitchFamily="66" charset="0"/>
              </a:rPr>
              <a:t>2</a:t>
            </a:r>
            <a:r>
              <a:rPr lang="en-US" sz="1600" b="1" dirty="0">
                <a:solidFill>
                  <a:srgbClr val="33A61A"/>
                </a:solidFill>
                <a:latin typeface="Comic Sans MS" panose="030F0902030302020204" pitchFamily="66" charset="0"/>
              </a:rPr>
              <a:t>  77 K</a:t>
            </a:r>
            <a:endParaRPr lang="it-IT" sz="1600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BA4889F-E22B-BBB5-859F-2D1F9D9D8198}"/>
              </a:ext>
            </a:extLst>
          </p:cNvPr>
          <p:cNvSpPr txBox="1"/>
          <p:nvPr/>
        </p:nvSpPr>
        <p:spPr>
          <a:xfrm>
            <a:off x="6437022" y="2040876"/>
            <a:ext cx="30304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33A61A"/>
                </a:solidFill>
                <a:latin typeface="Comic Sans MS" panose="030F0902030302020204" pitchFamily="66" charset="0"/>
              </a:rPr>
              <a:t>Liq. He (He</a:t>
            </a:r>
            <a:r>
              <a:rPr lang="en-US" sz="1600" b="1" baseline="30000" dirty="0">
                <a:solidFill>
                  <a:srgbClr val="33A61A"/>
                </a:solidFill>
                <a:latin typeface="Comic Sans MS" panose="030F0902030302020204" pitchFamily="66" charset="0"/>
              </a:rPr>
              <a:t>4</a:t>
            </a:r>
            <a:r>
              <a:rPr lang="en-US" sz="1600" b="1" dirty="0">
                <a:solidFill>
                  <a:srgbClr val="33A61A"/>
                </a:solidFill>
                <a:latin typeface="Comic Sans MS" panose="030F0902030302020204" pitchFamily="66" charset="0"/>
              </a:rPr>
              <a:t>)  4.2 K</a:t>
            </a:r>
            <a:endParaRPr lang="it-IT" sz="1600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227DD64-DBD0-3D50-705A-9C1D8239D48B}"/>
              </a:ext>
            </a:extLst>
          </p:cNvPr>
          <p:cNvSpPr txBox="1"/>
          <p:nvPr/>
        </p:nvSpPr>
        <p:spPr>
          <a:xfrm>
            <a:off x="3425109" y="1943406"/>
            <a:ext cx="30304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Refrigeratore</a:t>
            </a:r>
            <a:r>
              <a:rPr lang="en-US" sz="1600" b="1" dirty="0">
                <a:solidFill>
                  <a:srgbClr val="33A61A"/>
                </a:solidFill>
                <a:latin typeface="Comic Sans MS" panose="030F0902030302020204" pitchFamily="66" charset="0"/>
              </a:rPr>
              <a:t> a </a:t>
            </a:r>
            <a:r>
              <a:rPr lang="en-US" sz="1600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diluizione</a:t>
            </a:r>
            <a:endParaRPr lang="en-US" sz="1600" b="1" dirty="0">
              <a:solidFill>
                <a:srgbClr val="33A61A"/>
              </a:solidFill>
              <a:latin typeface="Comic Sans MS" panose="030F0902030302020204" pitchFamily="66" charset="0"/>
            </a:endParaRPr>
          </a:p>
          <a:p>
            <a:pPr algn="ctr"/>
            <a:r>
              <a:rPr lang="en-US" sz="1600" b="1" dirty="0">
                <a:solidFill>
                  <a:srgbClr val="33A61A"/>
                </a:solidFill>
                <a:latin typeface="Comic Sans MS" panose="030F0902030302020204" pitchFamily="66" charset="0"/>
              </a:rPr>
              <a:t>10 </a:t>
            </a:r>
            <a:r>
              <a:rPr lang="en-US" sz="1600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mK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24981696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CC8041D-4601-37AE-DB84-B34B2EBED066}"/>
              </a:ext>
            </a:extLst>
          </p:cNvPr>
          <p:cNvSpPr txBox="1"/>
          <p:nvPr/>
        </p:nvSpPr>
        <p:spPr>
          <a:xfrm>
            <a:off x="882959" y="332510"/>
            <a:ext cx="10426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Classificazione secondo le proprietà magnetiche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C6F28E93-9743-3FEF-F26B-2113D50B23DE}"/>
              </a:ext>
            </a:extLst>
          </p:cNvPr>
          <p:cNvGrpSpPr/>
          <p:nvPr/>
        </p:nvGrpSpPr>
        <p:grpSpPr>
          <a:xfrm>
            <a:off x="7408952" y="2401774"/>
            <a:ext cx="4276107" cy="3981172"/>
            <a:chOff x="4967288" y="1981200"/>
            <a:chExt cx="4676775" cy="4138613"/>
          </a:xfrm>
        </p:grpSpPr>
        <p:sp>
          <p:nvSpPr>
            <p:cNvPr id="4" name="Rectangle 18">
              <a:extLst>
                <a:ext uri="{FF2B5EF4-FFF2-40B4-BE49-F238E27FC236}">
                  <a16:creationId xmlns:a16="http://schemas.microsoft.com/office/drawing/2014/main" id="{05E970E1-7F12-05D2-F85D-8293B17CBC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3400" y="3581400"/>
              <a:ext cx="3302000" cy="685800"/>
            </a:xfrm>
            <a:prstGeom prst="rect">
              <a:avLst/>
            </a:prstGeom>
            <a:solidFill>
              <a:srgbClr val="D3D45E"/>
            </a:solidFill>
            <a:ln w="349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FFFFFF"/>
                </a:solidFill>
              </a:endParaRPr>
            </a:p>
          </p:txBody>
        </p:sp>
        <p:sp>
          <p:nvSpPr>
            <p:cNvPr id="5" name="Freeform 19">
              <a:extLst>
                <a:ext uri="{FF2B5EF4-FFF2-40B4-BE49-F238E27FC236}">
                  <a16:creationId xmlns:a16="http://schemas.microsoft.com/office/drawing/2014/main" id="{D9630C79-C807-40F3-112F-1EAD43637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1981200"/>
              <a:ext cx="1449387" cy="3986213"/>
            </a:xfrm>
            <a:custGeom>
              <a:avLst/>
              <a:gdLst>
                <a:gd name="T0" fmla="*/ 2147483646 w 843"/>
                <a:gd name="T1" fmla="*/ 2147483646 h 2511"/>
                <a:gd name="T2" fmla="*/ 2147483646 w 843"/>
                <a:gd name="T3" fmla="*/ 2147483646 h 2511"/>
                <a:gd name="T4" fmla="*/ 2147483646 w 843"/>
                <a:gd name="T5" fmla="*/ 2147483646 h 2511"/>
                <a:gd name="T6" fmla="*/ 2147483646 w 843"/>
                <a:gd name="T7" fmla="*/ 2147483646 h 2511"/>
                <a:gd name="T8" fmla="*/ 2147483646 w 843"/>
                <a:gd name="T9" fmla="*/ 2147483646 h 2511"/>
                <a:gd name="T10" fmla="*/ 2147483646 w 843"/>
                <a:gd name="T11" fmla="*/ 0 h 25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43"/>
                <a:gd name="T19" fmla="*/ 0 h 2511"/>
                <a:gd name="T20" fmla="*/ 843 w 843"/>
                <a:gd name="T21" fmla="*/ 2511 h 25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43" h="2511">
                  <a:moveTo>
                    <a:pt x="800" y="2511"/>
                  </a:moveTo>
                  <a:cubicBezTo>
                    <a:pt x="788" y="2389"/>
                    <a:pt x="843" y="1956"/>
                    <a:pt x="730" y="1777"/>
                  </a:cubicBezTo>
                  <a:cubicBezTo>
                    <a:pt x="617" y="1598"/>
                    <a:pt x="230" y="1576"/>
                    <a:pt x="122" y="1437"/>
                  </a:cubicBezTo>
                  <a:cubicBezTo>
                    <a:pt x="14" y="1298"/>
                    <a:pt x="0" y="1066"/>
                    <a:pt x="81" y="942"/>
                  </a:cubicBezTo>
                  <a:cubicBezTo>
                    <a:pt x="162" y="818"/>
                    <a:pt x="512" y="848"/>
                    <a:pt x="609" y="691"/>
                  </a:cubicBezTo>
                  <a:cubicBezTo>
                    <a:pt x="706" y="534"/>
                    <a:pt x="653" y="144"/>
                    <a:pt x="665" y="0"/>
                  </a:cubicBezTo>
                </a:path>
              </a:pathLst>
            </a:custGeom>
            <a:noFill/>
            <a:ln w="254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" name="Freeform 20">
              <a:extLst>
                <a:ext uri="{FF2B5EF4-FFF2-40B4-BE49-F238E27FC236}">
                  <a16:creationId xmlns:a16="http://schemas.microsoft.com/office/drawing/2014/main" id="{F5B35DF0-1AE7-1E81-F128-778B36860A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5588" y="2022475"/>
              <a:ext cx="1931987" cy="4021138"/>
            </a:xfrm>
            <a:custGeom>
              <a:avLst/>
              <a:gdLst>
                <a:gd name="T0" fmla="*/ 2147483646 w 1124"/>
                <a:gd name="T1" fmla="*/ 2147483646 h 2533"/>
                <a:gd name="T2" fmla="*/ 2147483646 w 1124"/>
                <a:gd name="T3" fmla="*/ 2147483646 h 2533"/>
                <a:gd name="T4" fmla="*/ 2147483646 w 1124"/>
                <a:gd name="T5" fmla="*/ 2147483646 h 2533"/>
                <a:gd name="T6" fmla="*/ 2147483646 w 1124"/>
                <a:gd name="T7" fmla="*/ 2147483646 h 2533"/>
                <a:gd name="T8" fmla="*/ 2147483646 w 1124"/>
                <a:gd name="T9" fmla="*/ 2147483646 h 2533"/>
                <a:gd name="T10" fmla="*/ 2147483646 w 1124"/>
                <a:gd name="T11" fmla="*/ 0 h 25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24"/>
                <a:gd name="T19" fmla="*/ 0 h 2533"/>
                <a:gd name="T20" fmla="*/ 1124 w 1124"/>
                <a:gd name="T21" fmla="*/ 2533 h 253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24" h="2533">
                  <a:moveTo>
                    <a:pt x="986" y="2533"/>
                  </a:moveTo>
                  <a:cubicBezTo>
                    <a:pt x="978" y="2379"/>
                    <a:pt x="1074" y="1790"/>
                    <a:pt x="938" y="1606"/>
                  </a:cubicBezTo>
                  <a:cubicBezTo>
                    <a:pt x="802" y="1422"/>
                    <a:pt x="301" y="1537"/>
                    <a:pt x="167" y="1428"/>
                  </a:cubicBezTo>
                  <a:cubicBezTo>
                    <a:pt x="33" y="1319"/>
                    <a:pt x="0" y="1064"/>
                    <a:pt x="135" y="949"/>
                  </a:cubicBezTo>
                  <a:cubicBezTo>
                    <a:pt x="270" y="834"/>
                    <a:pt x="834" y="896"/>
                    <a:pt x="979" y="738"/>
                  </a:cubicBezTo>
                  <a:cubicBezTo>
                    <a:pt x="1124" y="580"/>
                    <a:pt x="998" y="154"/>
                    <a:pt x="1003" y="0"/>
                  </a:cubicBezTo>
                </a:path>
              </a:pathLst>
            </a:custGeom>
            <a:noFill/>
            <a:ln w="254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" name="Freeform 21">
              <a:extLst>
                <a:ext uri="{FF2B5EF4-FFF2-40B4-BE49-F238E27FC236}">
                  <a16:creationId xmlns:a16="http://schemas.microsoft.com/office/drawing/2014/main" id="{A8800CC7-7E5A-1663-0BCA-59B3BA2A85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0650" y="1981200"/>
              <a:ext cx="1682750" cy="3986213"/>
            </a:xfrm>
            <a:custGeom>
              <a:avLst/>
              <a:gdLst>
                <a:gd name="T0" fmla="*/ 2147483646 w 978"/>
                <a:gd name="T1" fmla="*/ 2147483646 h 2511"/>
                <a:gd name="T2" fmla="*/ 2147483646 w 978"/>
                <a:gd name="T3" fmla="*/ 2147483646 h 2511"/>
                <a:gd name="T4" fmla="*/ 2147483646 w 978"/>
                <a:gd name="T5" fmla="*/ 2147483646 h 2511"/>
                <a:gd name="T6" fmla="*/ 2147483646 w 978"/>
                <a:gd name="T7" fmla="*/ 2147483646 h 2511"/>
                <a:gd name="T8" fmla="*/ 2147483646 w 978"/>
                <a:gd name="T9" fmla="*/ 2147483646 h 2511"/>
                <a:gd name="T10" fmla="*/ 2147483646 w 978"/>
                <a:gd name="T11" fmla="*/ 0 h 25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78"/>
                <a:gd name="T19" fmla="*/ 0 h 2511"/>
                <a:gd name="T20" fmla="*/ 978 w 978"/>
                <a:gd name="T21" fmla="*/ 2511 h 25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78" h="2511">
                  <a:moveTo>
                    <a:pt x="920" y="2511"/>
                  </a:moveTo>
                  <a:cubicBezTo>
                    <a:pt x="908" y="2389"/>
                    <a:pt x="978" y="1953"/>
                    <a:pt x="850" y="1777"/>
                  </a:cubicBezTo>
                  <a:cubicBezTo>
                    <a:pt x="722" y="1601"/>
                    <a:pt x="278" y="1595"/>
                    <a:pt x="152" y="1455"/>
                  </a:cubicBezTo>
                  <a:cubicBezTo>
                    <a:pt x="26" y="1315"/>
                    <a:pt x="0" y="1061"/>
                    <a:pt x="96" y="934"/>
                  </a:cubicBezTo>
                  <a:cubicBezTo>
                    <a:pt x="192" y="807"/>
                    <a:pt x="614" y="847"/>
                    <a:pt x="729" y="691"/>
                  </a:cubicBezTo>
                  <a:cubicBezTo>
                    <a:pt x="844" y="535"/>
                    <a:pt x="773" y="144"/>
                    <a:pt x="785" y="0"/>
                  </a:cubicBezTo>
                </a:path>
              </a:pathLst>
            </a:custGeom>
            <a:noFill/>
            <a:ln w="254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" name="Freeform 22">
              <a:extLst>
                <a:ext uri="{FF2B5EF4-FFF2-40B4-BE49-F238E27FC236}">
                  <a16:creationId xmlns:a16="http://schemas.microsoft.com/office/drawing/2014/main" id="{5A847D12-95F8-C1DA-54E9-4C96E4BB0C9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194675" y="2057400"/>
              <a:ext cx="1449388" cy="3986213"/>
            </a:xfrm>
            <a:custGeom>
              <a:avLst/>
              <a:gdLst>
                <a:gd name="T0" fmla="*/ 2147483646 w 843"/>
                <a:gd name="T1" fmla="*/ 2147483646 h 2511"/>
                <a:gd name="T2" fmla="*/ 2147483646 w 843"/>
                <a:gd name="T3" fmla="*/ 2147483646 h 2511"/>
                <a:gd name="T4" fmla="*/ 2147483646 w 843"/>
                <a:gd name="T5" fmla="*/ 2147483646 h 2511"/>
                <a:gd name="T6" fmla="*/ 2147483646 w 843"/>
                <a:gd name="T7" fmla="*/ 2147483646 h 2511"/>
                <a:gd name="T8" fmla="*/ 2147483646 w 843"/>
                <a:gd name="T9" fmla="*/ 2147483646 h 2511"/>
                <a:gd name="T10" fmla="*/ 2147483646 w 843"/>
                <a:gd name="T11" fmla="*/ 0 h 25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43"/>
                <a:gd name="T19" fmla="*/ 0 h 2511"/>
                <a:gd name="T20" fmla="*/ 843 w 843"/>
                <a:gd name="T21" fmla="*/ 2511 h 25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43" h="2511">
                  <a:moveTo>
                    <a:pt x="800" y="2511"/>
                  </a:moveTo>
                  <a:cubicBezTo>
                    <a:pt x="788" y="2389"/>
                    <a:pt x="843" y="1956"/>
                    <a:pt x="730" y="1777"/>
                  </a:cubicBezTo>
                  <a:cubicBezTo>
                    <a:pt x="617" y="1598"/>
                    <a:pt x="230" y="1576"/>
                    <a:pt x="122" y="1437"/>
                  </a:cubicBezTo>
                  <a:cubicBezTo>
                    <a:pt x="14" y="1298"/>
                    <a:pt x="0" y="1066"/>
                    <a:pt x="81" y="942"/>
                  </a:cubicBezTo>
                  <a:cubicBezTo>
                    <a:pt x="162" y="818"/>
                    <a:pt x="512" y="848"/>
                    <a:pt x="609" y="691"/>
                  </a:cubicBezTo>
                  <a:cubicBezTo>
                    <a:pt x="706" y="534"/>
                    <a:pt x="653" y="144"/>
                    <a:pt x="665" y="0"/>
                  </a:cubicBezTo>
                </a:path>
              </a:pathLst>
            </a:custGeom>
            <a:noFill/>
            <a:ln w="254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" name="Freeform 23">
              <a:extLst>
                <a:ext uri="{FF2B5EF4-FFF2-40B4-BE49-F238E27FC236}">
                  <a16:creationId xmlns:a16="http://schemas.microsoft.com/office/drawing/2014/main" id="{61D746BF-5A19-ABD0-9A65-2A468C5F6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9500" y="2138363"/>
              <a:ext cx="1827213" cy="3981450"/>
            </a:xfrm>
            <a:custGeom>
              <a:avLst/>
              <a:gdLst>
                <a:gd name="T0" fmla="*/ 2147483646 w 1062"/>
                <a:gd name="T1" fmla="*/ 2147483646 h 2508"/>
                <a:gd name="T2" fmla="*/ 2147483646 w 1062"/>
                <a:gd name="T3" fmla="*/ 2147483646 h 2508"/>
                <a:gd name="T4" fmla="*/ 2147483646 w 1062"/>
                <a:gd name="T5" fmla="*/ 2147483646 h 2508"/>
                <a:gd name="T6" fmla="*/ 2147483646 w 1062"/>
                <a:gd name="T7" fmla="*/ 2147483646 h 2508"/>
                <a:gd name="T8" fmla="*/ 2147483646 w 1062"/>
                <a:gd name="T9" fmla="*/ 2147483646 h 2508"/>
                <a:gd name="T10" fmla="*/ 2147483646 w 1062"/>
                <a:gd name="T11" fmla="*/ 0 h 250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62"/>
                <a:gd name="T19" fmla="*/ 0 h 2508"/>
                <a:gd name="T20" fmla="*/ 1062 w 1062"/>
                <a:gd name="T21" fmla="*/ 2508 h 250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62" h="2508">
                  <a:moveTo>
                    <a:pt x="88" y="2508"/>
                  </a:moveTo>
                  <a:cubicBezTo>
                    <a:pt x="96" y="2354"/>
                    <a:pt x="0" y="1765"/>
                    <a:pt x="136" y="1581"/>
                  </a:cubicBezTo>
                  <a:cubicBezTo>
                    <a:pt x="272" y="1397"/>
                    <a:pt x="773" y="1512"/>
                    <a:pt x="907" y="1403"/>
                  </a:cubicBezTo>
                  <a:cubicBezTo>
                    <a:pt x="1041" y="1294"/>
                    <a:pt x="1062" y="1047"/>
                    <a:pt x="939" y="924"/>
                  </a:cubicBezTo>
                  <a:cubicBezTo>
                    <a:pt x="816" y="801"/>
                    <a:pt x="315" y="819"/>
                    <a:pt x="166" y="665"/>
                  </a:cubicBezTo>
                  <a:cubicBezTo>
                    <a:pt x="17" y="511"/>
                    <a:pt x="70" y="139"/>
                    <a:pt x="45" y="0"/>
                  </a:cubicBezTo>
                </a:path>
              </a:pathLst>
            </a:custGeom>
            <a:noFill/>
            <a:ln w="254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" name="Freeform 24">
              <a:extLst>
                <a:ext uri="{FF2B5EF4-FFF2-40B4-BE49-F238E27FC236}">
                  <a16:creationId xmlns:a16="http://schemas.microsoft.com/office/drawing/2014/main" id="{2CEA4BD5-5614-0684-E089-A8B5D493B94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729538" y="2057400"/>
              <a:ext cx="1681162" cy="3986213"/>
            </a:xfrm>
            <a:custGeom>
              <a:avLst/>
              <a:gdLst>
                <a:gd name="T0" fmla="*/ 2147483646 w 978"/>
                <a:gd name="T1" fmla="*/ 2147483646 h 2511"/>
                <a:gd name="T2" fmla="*/ 2147483646 w 978"/>
                <a:gd name="T3" fmla="*/ 2147483646 h 2511"/>
                <a:gd name="T4" fmla="*/ 2147483646 w 978"/>
                <a:gd name="T5" fmla="*/ 2147483646 h 2511"/>
                <a:gd name="T6" fmla="*/ 2147483646 w 978"/>
                <a:gd name="T7" fmla="*/ 2147483646 h 2511"/>
                <a:gd name="T8" fmla="*/ 2147483646 w 978"/>
                <a:gd name="T9" fmla="*/ 2147483646 h 2511"/>
                <a:gd name="T10" fmla="*/ 2147483646 w 978"/>
                <a:gd name="T11" fmla="*/ 0 h 25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78"/>
                <a:gd name="T19" fmla="*/ 0 h 2511"/>
                <a:gd name="T20" fmla="*/ 978 w 978"/>
                <a:gd name="T21" fmla="*/ 2511 h 25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78" h="2511">
                  <a:moveTo>
                    <a:pt x="920" y="2511"/>
                  </a:moveTo>
                  <a:cubicBezTo>
                    <a:pt x="908" y="2389"/>
                    <a:pt x="978" y="1953"/>
                    <a:pt x="850" y="1777"/>
                  </a:cubicBezTo>
                  <a:cubicBezTo>
                    <a:pt x="722" y="1601"/>
                    <a:pt x="278" y="1595"/>
                    <a:pt x="152" y="1455"/>
                  </a:cubicBezTo>
                  <a:cubicBezTo>
                    <a:pt x="26" y="1315"/>
                    <a:pt x="0" y="1061"/>
                    <a:pt x="96" y="934"/>
                  </a:cubicBezTo>
                  <a:cubicBezTo>
                    <a:pt x="192" y="807"/>
                    <a:pt x="614" y="847"/>
                    <a:pt x="729" y="691"/>
                  </a:cubicBezTo>
                  <a:cubicBezTo>
                    <a:pt x="844" y="535"/>
                    <a:pt x="773" y="144"/>
                    <a:pt x="785" y="0"/>
                  </a:cubicBezTo>
                </a:path>
              </a:pathLst>
            </a:custGeom>
            <a:noFill/>
            <a:ln w="254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AutoShape 43">
              <a:extLst>
                <a:ext uri="{FF2B5EF4-FFF2-40B4-BE49-F238E27FC236}">
                  <a16:creationId xmlns:a16="http://schemas.microsoft.com/office/drawing/2014/main" id="{8EF7FE81-1A03-5105-2E2D-DD92A3ADB28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1663">
              <a:off x="5530850" y="3733800"/>
              <a:ext cx="660400" cy="381000"/>
            </a:xfrm>
            <a:prstGeom prst="curvedRightArrow">
              <a:avLst>
                <a:gd name="adj1" fmla="val 20000"/>
                <a:gd name="adj2" fmla="val 40000"/>
                <a:gd name="adj3" fmla="val 57778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it-IT" sz="4400">
                <a:solidFill>
                  <a:schemeClr val="tx2"/>
                </a:solidFill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it-IT" sz="2400"/>
            </a:p>
          </p:txBody>
        </p:sp>
        <p:sp>
          <p:nvSpPr>
            <p:cNvPr id="12" name="AutoShape 50">
              <a:extLst>
                <a:ext uri="{FF2B5EF4-FFF2-40B4-BE49-F238E27FC236}">
                  <a16:creationId xmlns:a16="http://schemas.microsoft.com/office/drawing/2014/main" id="{C78BFE6D-47E8-20A2-A409-B76449D152B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1663" flipH="1" flipV="1">
              <a:off x="8255000" y="3733800"/>
              <a:ext cx="746125" cy="381000"/>
            </a:xfrm>
            <a:prstGeom prst="curvedRightArrow">
              <a:avLst>
                <a:gd name="adj1" fmla="val 20000"/>
                <a:gd name="adj2" fmla="val 40000"/>
                <a:gd name="adj3" fmla="val 65278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it-IT" sz="4400">
                <a:solidFill>
                  <a:schemeClr val="tx2"/>
                </a:solidFill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it-IT" sz="2400"/>
            </a:p>
          </p:txBody>
        </p:sp>
        <p:sp>
          <p:nvSpPr>
            <p:cNvPr id="13" name="Rectangle 51">
              <a:extLst>
                <a:ext uri="{FF2B5EF4-FFF2-40B4-BE49-F238E27FC236}">
                  <a16:creationId xmlns:a16="http://schemas.microsoft.com/office/drawing/2014/main" id="{5304D33A-732E-594F-7569-D71B9A5714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3400" y="3733800"/>
              <a:ext cx="742950" cy="152400"/>
            </a:xfrm>
            <a:prstGeom prst="rect">
              <a:avLst/>
            </a:prstGeom>
            <a:solidFill>
              <a:srgbClr val="D3D45E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4" name="Rectangle 52">
              <a:extLst>
                <a:ext uri="{FF2B5EF4-FFF2-40B4-BE49-F238E27FC236}">
                  <a16:creationId xmlns:a16="http://schemas.microsoft.com/office/drawing/2014/main" id="{9928843D-7C4B-3200-0B75-88A7F12F7E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2450" y="3733800"/>
              <a:ext cx="742950" cy="228600"/>
            </a:xfrm>
            <a:prstGeom prst="rect">
              <a:avLst/>
            </a:prstGeom>
            <a:solidFill>
              <a:srgbClr val="D3D45E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5" name="Line 53">
              <a:extLst>
                <a:ext uri="{FF2B5EF4-FFF2-40B4-BE49-F238E27FC236}">
                  <a16:creationId xmlns:a16="http://schemas.microsoft.com/office/drawing/2014/main" id="{3ABACC25-672D-E699-46F9-51F9185B2B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13400" y="3657600"/>
              <a:ext cx="0" cy="228600"/>
            </a:xfrm>
            <a:prstGeom prst="line">
              <a:avLst/>
            </a:prstGeom>
            <a:noFill/>
            <a:ln w="349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" name="Line 54">
              <a:extLst>
                <a:ext uri="{FF2B5EF4-FFF2-40B4-BE49-F238E27FC236}">
                  <a16:creationId xmlns:a16="http://schemas.microsoft.com/office/drawing/2014/main" id="{1C27D96F-BF02-DA93-9999-A829E01FBE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915400" y="3657600"/>
              <a:ext cx="0" cy="304800"/>
            </a:xfrm>
            <a:prstGeom prst="line">
              <a:avLst/>
            </a:prstGeom>
            <a:noFill/>
            <a:ln w="349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7" name="Text Box 55">
              <a:extLst>
                <a:ext uri="{FF2B5EF4-FFF2-40B4-BE49-F238E27FC236}">
                  <a16:creationId xmlns:a16="http://schemas.microsoft.com/office/drawing/2014/main" id="{C59CEAA9-47F2-A7C6-F662-735CB2EA53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32374" y="3505200"/>
              <a:ext cx="2132315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2400" dirty="0">
                  <a:solidFill>
                    <a:srgbClr val="FCFFFF"/>
                  </a:solidFill>
                </a:rPr>
                <a:t>Superconductor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2400" dirty="0">
                  <a:solidFill>
                    <a:srgbClr val="FCFFFF"/>
                  </a:solidFill>
                </a:rPr>
                <a:t>Meissner state</a:t>
              </a:r>
            </a:p>
          </p:txBody>
        </p:sp>
        <p:sp>
          <p:nvSpPr>
            <p:cNvPr id="18" name="Text Box 57">
              <a:extLst>
                <a:ext uri="{FF2B5EF4-FFF2-40B4-BE49-F238E27FC236}">
                  <a16:creationId xmlns:a16="http://schemas.microsoft.com/office/drawing/2014/main" id="{3012E87D-946B-1505-7EF5-00F2F4E22A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78513" y="3505200"/>
              <a:ext cx="36512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2400" dirty="0">
                  <a:solidFill>
                    <a:srgbClr val="DA0606"/>
                  </a:solidFill>
                </a:rPr>
                <a:t>I</a:t>
              </a:r>
              <a:r>
                <a:rPr lang="en-US" altLang="it-IT" sz="2400" baseline="-25000" dirty="0">
                  <a:solidFill>
                    <a:srgbClr val="DA0606"/>
                  </a:solidFill>
                </a:rPr>
                <a:t>s</a:t>
              </a:r>
              <a:endParaRPr lang="en-US" altLang="it-IT" sz="2400" dirty="0"/>
            </a:p>
          </p:txBody>
        </p:sp>
      </p:grp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713600F-A698-6A2B-03A1-6A1AF9518CED}"/>
              </a:ext>
            </a:extLst>
          </p:cNvPr>
          <p:cNvSpPr txBox="1"/>
          <p:nvPr/>
        </p:nvSpPr>
        <p:spPr>
          <a:xfrm>
            <a:off x="10405685" y="5349586"/>
            <a:ext cx="14493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33A61A"/>
                </a:solidFill>
                <a:latin typeface="Comic Sans MS" panose="030F0902030302020204" pitchFamily="66" charset="0"/>
              </a:rPr>
              <a:t>per T &lt; Tc</a:t>
            </a:r>
          </a:p>
          <a:p>
            <a:pPr algn="ctr"/>
            <a:r>
              <a:rPr lang="en-US" sz="1600" b="1" dirty="0">
                <a:solidFill>
                  <a:srgbClr val="33A61A"/>
                </a:solidFill>
                <a:latin typeface="Comic Sans MS" panose="030F0902030302020204" pitchFamily="66" charset="0"/>
              </a:rPr>
              <a:t>e B &lt; </a:t>
            </a:r>
            <a:r>
              <a:rPr lang="en-US" sz="1600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Bc</a:t>
            </a:r>
            <a:endParaRPr lang="it-IT" sz="1600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32819944-87F7-7297-3178-48AF9DC76B91}"/>
              </a:ext>
            </a:extLst>
          </p:cNvPr>
          <p:cNvSpPr txBox="1"/>
          <p:nvPr/>
        </p:nvSpPr>
        <p:spPr>
          <a:xfrm>
            <a:off x="9074976" y="2015959"/>
            <a:ext cx="14205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/>
              <a:t>Magnetic</a:t>
            </a:r>
            <a:r>
              <a:rPr lang="it-IT" sz="1400" dirty="0"/>
              <a:t> field B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16518588-E42A-EE97-9245-A3B42F60E7BE}"/>
              </a:ext>
            </a:extLst>
          </p:cNvPr>
          <p:cNvSpPr txBox="1"/>
          <p:nvPr/>
        </p:nvSpPr>
        <p:spPr>
          <a:xfrm>
            <a:off x="5069919" y="1048955"/>
            <a:ext cx="20521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0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SC di tipo I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160D5190-408B-CBC9-A2A8-F15281D5D577}"/>
              </a:ext>
            </a:extLst>
          </p:cNvPr>
          <p:cNvSpPr txBox="1"/>
          <p:nvPr/>
        </p:nvSpPr>
        <p:spPr>
          <a:xfrm>
            <a:off x="158640" y="6317741"/>
            <a:ext cx="379930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50" dirty="0"/>
              <a:t>By Frederic Bouquet (</a:t>
            </a:r>
            <a:r>
              <a:rPr lang="it-IT" sz="1050" dirty="0" err="1"/>
              <a:t>user:Fbouquet</a:t>
            </a:r>
            <a:r>
              <a:rPr lang="it-IT" sz="1050" dirty="0"/>
              <a:t>),Julien </a:t>
            </a:r>
            <a:r>
              <a:rPr lang="it-IT" sz="1050" dirty="0" err="1"/>
              <a:t>Bobroff</a:t>
            </a:r>
            <a:r>
              <a:rPr lang="it-IT" sz="1050" dirty="0"/>
              <a:t> (</a:t>
            </a:r>
            <a:r>
              <a:rPr lang="it-IT" sz="1050" dirty="0" err="1"/>
              <a:t>user:Jubobroff</a:t>
            </a:r>
            <a:r>
              <a:rPr lang="it-IT" sz="1050" dirty="0"/>
              <a:t>) LPS, Orsay, France, CC BY-SA 3.0</a:t>
            </a:r>
          </a:p>
        </p:txBody>
      </p:sp>
      <p:pic>
        <p:nvPicPr>
          <p:cNvPr id="27" name="Elemento grafico 26">
            <a:extLst>
              <a:ext uri="{FF2B5EF4-FFF2-40B4-BE49-F238E27FC236}">
                <a16:creationId xmlns:a16="http://schemas.microsoft.com/office/drawing/2014/main" id="{1D9B0767-4BB6-EBC7-1D08-94BEF9A8F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6928" y="3515419"/>
            <a:ext cx="3214346" cy="2303526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1B8B1518-5EDC-1675-C876-3AECDB826B8F}"/>
              </a:ext>
            </a:extLst>
          </p:cNvPr>
          <p:cNvSpPr txBox="1"/>
          <p:nvPr/>
        </p:nvSpPr>
        <p:spPr>
          <a:xfrm>
            <a:off x="580617" y="2286902"/>
            <a:ext cx="7027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Diamagnetismo perfetto (effetto Meissner)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AD0DB336-3641-BB76-B6FA-7A568013CF9C}"/>
              </a:ext>
            </a:extLst>
          </p:cNvPr>
          <p:cNvSpPr txBox="1"/>
          <p:nvPr/>
        </p:nvSpPr>
        <p:spPr>
          <a:xfrm>
            <a:off x="3524218" y="3772639"/>
            <a:ext cx="3884733" cy="163121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Il campo magnetico è completamente espulso, perché il superconduttore genera al suo interno un campo uguale e opposto.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D202DCBF-3323-04FE-BE5B-F4F7C89B1746}"/>
              </a:ext>
            </a:extLst>
          </p:cNvPr>
          <p:cNvSpPr txBox="1"/>
          <p:nvPr/>
        </p:nvSpPr>
        <p:spPr>
          <a:xfrm>
            <a:off x="1011316" y="4048236"/>
            <a:ext cx="1168126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normal</a:t>
            </a:r>
            <a:endParaRPr lang="it-IT" b="1" dirty="0">
              <a:solidFill>
                <a:srgbClr val="33A61A"/>
              </a:solidFill>
              <a:latin typeface="Comic Sans MS" panose="030F0902030302020204" pitchFamily="66" charset="0"/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A9E290C1-7498-978D-A4FD-184AF2EC8B59}"/>
              </a:ext>
            </a:extLst>
          </p:cNvPr>
          <p:cNvSpPr txBox="1"/>
          <p:nvPr/>
        </p:nvSpPr>
        <p:spPr>
          <a:xfrm>
            <a:off x="1291540" y="5158667"/>
            <a:ext cx="1168126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33A61A"/>
                </a:solidFill>
                <a:latin typeface="Comic Sans MS" panose="030F0902030302020204" pitchFamily="66" charset="0"/>
              </a:rPr>
              <a:t>SC</a:t>
            </a:r>
          </a:p>
        </p:txBody>
      </p:sp>
    </p:spTree>
    <p:extLst>
      <p:ext uri="{BB962C8B-B14F-4D97-AF65-F5344CB8AC3E}">
        <p14:creationId xmlns:p14="http://schemas.microsoft.com/office/powerpoint/2010/main" val="35503283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6E56304-2C67-BA70-1526-98D1EAA399F7}"/>
              </a:ext>
            </a:extLst>
          </p:cNvPr>
          <p:cNvSpPr txBox="1"/>
          <p:nvPr/>
        </p:nvSpPr>
        <p:spPr>
          <a:xfrm>
            <a:off x="882948" y="332510"/>
            <a:ext cx="10426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Classificazione secondo le proprietà magnetiche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2066D67-14BD-71A7-BFD7-8933F017A6F8}"/>
              </a:ext>
            </a:extLst>
          </p:cNvPr>
          <p:cNvSpPr txBox="1"/>
          <p:nvPr/>
        </p:nvSpPr>
        <p:spPr>
          <a:xfrm>
            <a:off x="5013012" y="1038322"/>
            <a:ext cx="216597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0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SC di tipo II</a:t>
            </a:r>
          </a:p>
        </p:txBody>
      </p:sp>
      <p:pic>
        <p:nvPicPr>
          <p:cNvPr id="4" name="Picture 6" descr="Type-II superconductor - Wikipedia">
            <a:extLst>
              <a:ext uri="{FF2B5EF4-FFF2-40B4-BE49-F238E27FC236}">
                <a16:creationId xmlns:a16="http://schemas.microsoft.com/office/drawing/2014/main" id="{B1EBAD17-1D9D-25D0-9847-2C1D60FEC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62" y="3278212"/>
            <a:ext cx="5143849" cy="326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918311E-79D5-276C-C9D8-6B39FB3E7EB2}"/>
              </a:ext>
            </a:extLst>
          </p:cNvPr>
          <p:cNvSpPr txBox="1"/>
          <p:nvPr/>
        </p:nvSpPr>
        <p:spPr>
          <a:xfrm>
            <a:off x="1875044" y="5592630"/>
            <a:ext cx="1168126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33A61A"/>
                </a:solidFill>
                <a:latin typeface="Comic Sans MS" panose="030F0902030302020204" pitchFamily="66" charset="0"/>
              </a:rPr>
              <a:t>SC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01F0B1A-59E6-372B-DDD8-DC8F41D0C1D2}"/>
              </a:ext>
            </a:extLst>
          </p:cNvPr>
          <p:cNvSpPr txBox="1"/>
          <p:nvPr/>
        </p:nvSpPr>
        <p:spPr>
          <a:xfrm>
            <a:off x="2147795" y="4912140"/>
            <a:ext cx="1590611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rgbClr val="33A61A"/>
                </a:solidFill>
                <a:latin typeface="Comic Sans MS" panose="030F0902030302020204" pitchFamily="66" charset="0"/>
              </a:rPr>
              <a:t>Mixed SC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7390306-390F-34ED-5D18-09399BE5C2F7}"/>
              </a:ext>
            </a:extLst>
          </p:cNvPr>
          <p:cNvSpPr txBox="1"/>
          <p:nvPr/>
        </p:nvSpPr>
        <p:spPr>
          <a:xfrm>
            <a:off x="1917939" y="3725844"/>
            <a:ext cx="1590611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normal</a:t>
            </a:r>
            <a:endParaRPr lang="it-IT" b="1" dirty="0">
              <a:solidFill>
                <a:srgbClr val="33A61A"/>
              </a:solidFill>
              <a:latin typeface="Comic Sans MS" panose="030F0902030302020204" pitchFamily="66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3CF4D2F-E2C1-8DDA-AE5E-7A02FF820050}"/>
              </a:ext>
            </a:extLst>
          </p:cNvPr>
          <p:cNvSpPr txBox="1"/>
          <p:nvPr/>
        </p:nvSpPr>
        <p:spPr>
          <a:xfrm>
            <a:off x="9190559" y="5993635"/>
            <a:ext cx="18338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33A61A"/>
                </a:solidFill>
                <a:latin typeface="Comic Sans MS" panose="030F0902030302020204" pitchFamily="66" charset="0"/>
              </a:rPr>
              <a:t>per T &lt; Tc</a:t>
            </a:r>
          </a:p>
          <a:p>
            <a:r>
              <a:rPr lang="en-US" sz="1600" b="1" dirty="0">
                <a:solidFill>
                  <a:srgbClr val="33A61A"/>
                </a:solidFill>
                <a:latin typeface="Comic Sans MS" panose="030F0902030302020204" pitchFamily="66" charset="0"/>
              </a:rPr>
              <a:t>e Bc1 &lt; B &lt; Bc2</a:t>
            </a:r>
            <a:endParaRPr lang="it-IT" sz="1600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43E517B-33C5-1730-83AA-2A49DEA2E721}"/>
              </a:ext>
            </a:extLst>
          </p:cNvPr>
          <p:cNvSpPr txBox="1"/>
          <p:nvPr/>
        </p:nvSpPr>
        <p:spPr>
          <a:xfrm>
            <a:off x="4153631" y="1825429"/>
            <a:ext cx="3884733" cy="17543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2B85FF"/>
                </a:solidFill>
                <a:latin typeface="Comic Sans MS" panose="030F0902030302020204" pitchFamily="66" charset="0"/>
              </a:rPr>
              <a:t>Per campi magnetici Bc1&lt; B &lt; Bc2 esiste uno stato intermedio (stato misto) in cui parte delle linee di flusso magnetico può penetrare.</a:t>
            </a:r>
          </a:p>
          <a:p>
            <a:pPr algn="ctr"/>
            <a:r>
              <a:rPr lang="it-IT" b="1" dirty="0">
                <a:solidFill>
                  <a:srgbClr val="2B85FF"/>
                </a:solidFill>
                <a:latin typeface="Comic Sans MS" panose="030F0902030302020204" pitchFamily="66" charset="0"/>
              </a:rPr>
              <a:t>.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26F3836-2BCF-9B51-59E8-E661953AAF90}"/>
              </a:ext>
            </a:extLst>
          </p:cNvPr>
          <p:cNvSpPr txBox="1"/>
          <p:nvPr/>
        </p:nvSpPr>
        <p:spPr>
          <a:xfrm>
            <a:off x="4659525" y="3926275"/>
            <a:ext cx="287294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rgbClr val="2B85FF"/>
                </a:solidFill>
                <a:latin typeface="Comic Sans MS" panose="030F0902030302020204" pitchFamily="66" charset="0"/>
              </a:rPr>
              <a:t>Piccolo comportamento paramagnetico</a:t>
            </a:r>
          </a:p>
        </p:txBody>
      </p:sp>
      <p:pic>
        <p:nvPicPr>
          <p:cNvPr id="20" name="Immagine 19" descr="Immagine che contiene schermata, design&#10;&#10;Descrizione generata automaticamente">
            <a:extLst>
              <a:ext uri="{FF2B5EF4-FFF2-40B4-BE49-F238E27FC236}">
                <a16:creationId xmlns:a16="http://schemas.microsoft.com/office/drawing/2014/main" id="{DDCDEE44-056E-216E-59EB-4E5200FDC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3717" y="3513002"/>
            <a:ext cx="4179315" cy="235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7993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osmology - Could the rotating superfluid halo around a galaxy form a  regular Abrikosov vortex lattice and serve as a naturally generated Quantum  Matrix? - Physics Stack Exchange">
            <a:extLst>
              <a:ext uri="{FF2B5EF4-FFF2-40B4-BE49-F238E27FC236}">
                <a16:creationId xmlns:a16="http://schemas.microsoft.com/office/drawing/2014/main" id="{56340B50-C2C4-3A36-05FB-8E5715CEA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759" y="3268842"/>
            <a:ext cx="3918710" cy="294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3877349-BDF1-57AD-AE70-62FB07B3456F}"/>
              </a:ext>
            </a:extLst>
          </p:cNvPr>
          <p:cNvSpPr txBox="1"/>
          <p:nvPr/>
        </p:nvSpPr>
        <p:spPr>
          <a:xfrm>
            <a:off x="882948" y="332510"/>
            <a:ext cx="10426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Classificazione secondo le proprietà magnetiche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61AAB2D-AC3F-820D-3CC8-F45C5133E23D}"/>
              </a:ext>
            </a:extLst>
          </p:cNvPr>
          <p:cNvSpPr txBox="1"/>
          <p:nvPr/>
        </p:nvSpPr>
        <p:spPr>
          <a:xfrm>
            <a:off x="5013010" y="1038322"/>
            <a:ext cx="216597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0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SC di tipo II</a:t>
            </a:r>
          </a:p>
        </p:txBody>
      </p:sp>
      <p:pic>
        <p:nvPicPr>
          <p:cNvPr id="6154" name="Picture 10" descr="The Phenomenon of Superconductivity and Type II Superconductors |  SpringerLink">
            <a:extLst>
              <a:ext uri="{FF2B5EF4-FFF2-40B4-BE49-F238E27FC236}">
                <a16:creationId xmlns:a16="http://schemas.microsoft.com/office/drawing/2014/main" id="{7ADE3843-2CF6-FA9B-07CF-877573B40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090" y="1907719"/>
            <a:ext cx="4389922" cy="273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8AE73F2-164B-F47C-7FE6-8D0E6AFA38A4}"/>
              </a:ext>
            </a:extLst>
          </p:cNvPr>
          <p:cNvSpPr txBox="1"/>
          <p:nvPr/>
        </p:nvSpPr>
        <p:spPr>
          <a:xfrm>
            <a:off x="1078668" y="5009588"/>
            <a:ext cx="3884733" cy="147732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2B85FF"/>
                </a:solidFill>
                <a:latin typeface="Comic Sans MS" panose="030F0902030302020204" pitchFamily="66" charset="0"/>
              </a:rPr>
              <a:t>Le regioni in cui penetra il campo sono cilindriche e hanno al centro </a:t>
            </a:r>
            <a:r>
              <a:rPr lang="it-IT" b="1" dirty="0">
                <a:solidFill>
                  <a:srgbClr val="D5AB1E"/>
                </a:solidFill>
                <a:latin typeface="Comic Sans MS" panose="030F0902030302020204" pitchFamily="66" charset="0"/>
              </a:rPr>
              <a:t>un nucleo di materiale normale</a:t>
            </a:r>
            <a:r>
              <a:rPr lang="it-IT" b="1" dirty="0">
                <a:solidFill>
                  <a:srgbClr val="2B85FF"/>
                </a:solidFill>
                <a:latin typeface="Comic Sans MS" panose="030F0902030302020204" pitchFamily="66" charset="0"/>
              </a:rPr>
              <a:t>. Questi </a:t>
            </a:r>
            <a:r>
              <a:rPr lang="it-IT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clindri</a:t>
            </a:r>
            <a:r>
              <a:rPr lang="it-IT" b="1" dirty="0">
                <a:solidFill>
                  <a:srgbClr val="2B85FF"/>
                </a:solidFill>
                <a:latin typeface="Comic Sans MS" panose="030F0902030302020204" pitchFamily="66" charset="0"/>
              </a:rPr>
              <a:t> contengono le linee di flusso del campo magnetico.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EC32C85-D258-D707-617F-88111598FF34}"/>
              </a:ext>
            </a:extLst>
          </p:cNvPr>
          <p:cNvSpPr txBox="1"/>
          <p:nvPr/>
        </p:nvSpPr>
        <p:spPr>
          <a:xfrm>
            <a:off x="6922754" y="2332197"/>
            <a:ext cx="388473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2B85FF"/>
                </a:solidFill>
                <a:latin typeface="Comic Sans MS" panose="030F0902030302020204" pitchFamily="66" charset="0"/>
              </a:rPr>
              <a:t>Immagine del reticolo di </a:t>
            </a:r>
            <a:r>
              <a:rPr lang="it-IT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Abrikosov</a:t>
            </a:r>
            <a:r>
              <a:rPr lang="it-IT" b="1" dirty="0">
                <a:solidFill>
                  <a:srgbClr val="2B85FF"/>
                </a:solidFill>
                <a:latin typeface="Comic Sans MS" panose="030F0902030302020204" pitchFamily="66" charset="0"/>
              </a:rPr>
              <a:t> per diversi B.</a:t>
            </a:r>
          </a:p>
        </p:txBody>
      </p:sp>
    </p:spTree>
    <p:extLst>
      <p:ext uri="{BB962C8B-B14F-4D97-AF65-F5344CB8AC3E}">
        <p14:creationId xmlns:p14="http://schemas.microsoft.com/office/powerpoint/2010/main" val="24303128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13877349-BDF1-57AD-AE70-62FB07B3456F}"/>
              </a:ext>
            </a:extLst>
          </p:cNvPr>
          <p:cNvSpPr txBox="1"/>
          <p:nvPr/>
        </p:nvSpPr>
        <p:spPr>
          <a:xfrm>
            <a:off x="882948" y="332510"/>
            <a:ext cx="10426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Classificazione secondo le proprietà magnetiche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61AAB2D-AC3F-820D-3CC8-F45C5133E23D}"/>
              </a:ext>
            </a:extLst>
          </p:cNvPr>
          <p:cNvSpPr txBox="1"/>
          <p:nvPr/>
        </p:nvSpPr>
        <p:spPr>
          <a:xfrm>
            <a:off x="5013012" y="1038322"/>
            <a:ext cx="216597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0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SC di tipo II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AA0CC25-0F3E-2653-49DD-08E367264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632" y="2066957"/>
            <a:ext cx="3971996" cy="296197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FB6AD2B-8829-C87B-F99E-1D0EF0739B1A}"/>
              </a:ext>
            </a:extLst>
          </p:cNvPr>
          <p:cNvSpPr txBox="1"/>
          <p:nvPr/>
        </p:nvSpPr>
        <p:spPr>
          <a:xfrm>
            <a:off x="6698716" y="5173347"/>
            <a:ext cx="357494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2B85FF"/>
                </a:solidFill>
                <a:latin typeface="Comic Sans MS" panose="030F0902030302020204" pitchFamily="66" charset="0"/>
              </a:rPr>
              <a:t>I nuclei sono chiamati </a:t>
            </a:r>
            <a:r>
              <a:rPr lang="it-IT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Flussoni</a:t>
            </a:r>
            <a:r>
              <a:rPr lang="it-IT" b="1" dirty="0">
                <a:solidFill>
                  <a:srgbClr val="2B85FF"/>
                </a:solidFill>
                <a:latin typeface="Comic Sans MS" panose="030F0902030302020204" pitchFamily="66" charset="0"/>
              </a:rPr>
              <a:t>, o vortici magnetici.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8539C6EB-725B-7F31-96DD-DD6FB1CFF7E4}"/>
                  </a:ext>
                </a:extLst>
              </p:cNvPr>
              <p:cNvSpPr txBox="1"/>
              <p:nvPr/>
            </p:nvSpPr>
            <p:spPr>
              <a:xfrm>
                <a:off x="6199454" y="2430689"/>
                <a:ext cx="4389921" cy="923330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b="1" dirty="0">
                    <a:solidFill>
                      <a:srgbClr val="2B85FF"/>
                    </a:solidFill>
                    <a:latin typeface="Comic Sans MS" panose="030F0902030302020204" pitchFamily="66" charset="0"/>
                  </a:rPr>
                  <a:t>Il campo magnetico che penetra il SC è </a:t>
                </a:r>
                <a:r>
                  <a:rPr lang="it-IT" b="1" u="sng" dirty="0">
                    <a:solidFill>
                      <a:srgbClr val="D5AB1E"/>
                    </a:solidFill>
                    <a:latin typeface="Comic Sans MS" panose="030F0902030302020204" pitchFamily="66" charset="0"/>
                  </a:rPr>
                  <a:t>quantizzato</a:t>
                </a:r>
                <a:r>
                  <a:rPr lang="it-IT" b="1" dirty="0">
                    <a:solidFill>
                      <a:srgbClr val="2B85FF"/>
                    </a:solidFill>
                    <a:latin typeface="Comic Sans MS" panose="030F0902030302020204" pitchFamily="66" charset="0"/>
                  </a:rPr>
                  <a:t>. Solo multipli interi del Quanto fi flusso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1" i="1" smtClean="0">
                            <a:solidFill>
                              <a:srgbClr val="D5AB1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1" i="1" smtClean="0">
                            <a:solidFill>
                              <a:srgbClr val="D5AB1E"/>
                            </a:solidFill>
                            <a:latin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it-IT" b="1" i="1" smtClean="0">
                            <a:solidFill>
                              <a:srgbClr val="D5AB1E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it-IT" b="1" dirty="0">
                    <a:solidFill>
                      <a:srgbClr val="2B85FF"/>
                    </a:solidFill>
                    <a:latin typeface="Comic Sans MS" panose="030F0902030302020204" pitchFamily="66" charset="0"/>
                  </a:rPr>
                  <a:t> Entra nel SC</a:t>
                </a:r>
              </a:p>
            </p:txBody>
          </p:sp>
        </mc:Choice>
        <mc:Fallback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8539C6EB-725B-7F31-96DD-DD6FB1CFF7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9454" y="2430689"/>
                <a:ext cx="4389921" cy="923330"/>
              </a:xfrm>
              <a:prstGeom prst="rect">
                <a:avLst/>
              </a:prstGeom>
              <a:blipFill>
                <a:blip r:embed="rId3"/>
                <a:stretch>
                  <a:fillRect t="-2740" r="-1445" b="-10959"/>
                </a:stretch>
              </a:blipFill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5B52235F-F0A7-EF04-176C-3E77737F5000}"/>
                  </a:ext>
                </a:extLst>
              </p:cNvPr>
              <p:cNvSpPr txBox="1"/>
              <p:nvPr/>
            </p:nvSpPr>
            <p:spPr>
              <a:xfrm>
                <a:off x="6223190" y="4160167"/>
                <a:ext cx="4526000" cy="618439"/>
              </a:xfrm>
              <a:prstGeom prst="rect">
                <a:avLst/>
              </a:prstGeom>
              <a:noFill/>
              <a:ln w="6350">
                <a:solidFill>
                  <a:srgbClr val="62ACFF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1" i="1" smtClean="0">
                              <a:solidFill>
                                <a:srgbClr val="2B85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1">
                              <a:solidFill>
                                <a:srgbClr val="2B85FF"/>
                              </a:solidFill>
                              <a:latin typeface="Cambria Math" panose="02040503050406030204" pitchFamily="18" charset="0"/>
                            </a:rPr>
                            <m:t>𝝓</m:t>
                          </m:r>
                        </m:e>
                        <m:sub>
                          <m:r>
                            <a:rPr lang="it-IT" b="1">
                              <a:solidFill>
                                <a:srgbClr val="2B85FF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it-IT" b="1" i="1" smtClean="0">
                          <a:solidFill>
                            <a:srgbClr val="2B85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1" i="1" smtClean="0">
                              <a:solidFill>
                                <a:srgbClr val="2B85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1" i="1" smtClean="0">
                              <a:solidFill>
                                <a:srgbClr val="2B85FF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num>
                        <m:den>
                          <m:r>
                            <a:rPr lang="it-IT" b="1" i="1" smtClean="0">
                              <a:solidFill>
                                <a:srgbClr val="2B85FF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it-IT" b="1" i="1" smtClean="0">
                              <a:solidFill>
                                <a:srgbClr val="2B85FF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den>
                      </m:f>
                      <m:r>
                        <a:rPr lang="it-IT" b="1" i="1" smtClean="0">
                          <a:solidFill>
                            <a:srgbClr val="2B85FF"/>
                          </a:solidFill>
                          <a:latin typeface="Cambria Math" panose="02040503050406030204" pitchFamily="18" charset="0"/>
                        </a:rPr>
                        <m:t>≃</m:t>
                      </m:r>
                      <m:r>
                        <a:rPr lang="it-IT" b="1" i="1" smtClean="0">
                          <a:solidFill>
                            <a:srgbClr val="2B85FF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it-IT" b="1" i="1" smtClean="0">
                          <a:solidFill>
                            <a:srgbClr val="2B85FF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it-IT" b="1" i="1" smtClean="0">
                          <a:solidFill>
                            <a:srgbClr val="2B85FF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sSup>
                        <m:sSupPr>
                          <m:ctrlPr>
                            <a:rPr lang="it-IT" b="1" i="1" smtClean="0">
                              <a:solidFill>
                                <a:srgbClr val="2B85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1" i="1" smtClean="0">
                              <a:solidFill>
                                <a:srgbClr val="2B85FF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it-IT" b="1" i="1" smtClean="0">
                              <a:solidFill>
                                <a:srgbClr val="2B85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b="1" i="1" smtClean="0">
                              <a:solidFill>
                                <a:srgbClr val="2B85FF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sup>
                      </m:sSup>
                      <m:r>
                        <a:rPr lang="it-IT" b="1" i="1" smtClean="0">
                          <a:solidFill>
                            <a:srgbClr val="2B85FF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it-IT" b="1" i="1" smtClean="0">
                          <a:solidFill>
                            <a:srgbClr val="2B85FF"/>
                          </a:solidFill>
                          <a:latin typeface="Cambria Math" panose="02040503050406030204" pitchFamily="18" charset="0"/>
                        </a:rPr>
                        <m:t>𝑾𝒃</m:t>
                      </m:r>
                      <m:r>
                        <a:rPr lang="it-IT" b="1" i="1" smtClean="0">
                          <a:solidFill>
                            <a:srgbClr val="2B85FF"/>
                          </a:solidFill>
                          <a:latin typeface="Cambria Math" panose="02040503050406030204" pitchFamily="18" charset="0"/>
                        </a:rPr>
                        <m:t>    (</m:t>
                      </m:r>
                      <m:r>
                        <a:rPr lang="it-IT" b="1" i="1" smtClean="0">
                          <a:solidFill>
                            <a:srgbClr val="2B85FF"/>
                          </a:solidFill>
                          <a:latin typeface="Cambria Math" panose="02040503050406030204" pitchFamily="18" charset="0"/>
                        </a:rPr>
                        <m:t>𝑻𝒆𝒔𝒍𝒂</m:t>
                      </m:r>
                      <m:r>
                        <a:rPr lang="it-IT" b="1" i="1" smtClean="0">
                          <a:solidFill>
                            <a:srgbClr val="2B85FF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it-IT" b="1" i="1" smtClean="0">
                              <a:solidFill>
                                <a:srgbClr val="2B85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1" i="1" smtClean="0">
                              <a:solidFill>
                                <a:srgbClr val="2B85FF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it-IT" b="1" i="1" smtClean="0">
                              <a:solidFill>
                                <a:srgbClr val="2B85FF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it-IT" b="1" i="1" smtClean="0">
                          <a:solidFill>
                            <a:srgbClr val="2B85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b="1" dirty="0">
                  <a:solidFill>
                    <a:srgbClr val="2B85FF"/>
                  </a:solidFill>
                  <a:latin typeface="Comic Sans MS" panose="030F0902030302020204" pitchFamily="66" charset="0"/>
                </a:endParaRPr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5B52235F-F0A7-EF04-176C-3E77737F50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3190" y="4160167"/>
                <a:ext cx="4526000" cy="618439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  <a:ln w="6350">
                <a:solidFill>
                  <a:srgbClr val="62AC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6163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492E3B83-A5E4-A966-5F3A-27F58F34F96D}"/>
              </a:ext>
            </a:extLst>
          </p:cNvPr>
          <p:cNvSpPr txBox="1"/>
          <p:nvPr/>
        </p:nvSpPr>
        <p:spPr>
          <a:xfrm>
            <a:off x="61808" y="167131"/>
            <a:ext cx="2846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Introduzione</a:t>
            </a:r>
          </a:p>
        </p:txBody>
      </p:sp>
      <p:pic>
        <p:nvPicPr>
          <p:cNvPr id="16386" name="Picture 2" descr="Spectra on X: &quot;Today marks the death anniversary of a renowned Dutch  physicist, Heike Kamerlingh Onnes. Onnes was awarded the Nobel Prize in  Physics in 1913 for his work with low temperatures">
            <a:extLst>
              <a:ext uri="{FF2B5EF4-FFF2-40B4-BE49-F238E27FC236}">
                <a16:creationId xmlns:a16="http://schemas.microsoft.com/office/drawing/2014/main" id="{1AACF276-208B-ECC2-E07B-FC2B063F6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9658"/>
            <a:ext cx="5762847" cy="324160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3878AA8-B00D-73AF-6149-EF10FC3C7394}"/>
              </a:ext>
            </a:extLst>
          </p:cNvPr>
          <p:cNvSpPr txBox="1"/>
          <p:nvPr/>
        </p:nvSpPr>
        <p:spPr>
          <a:xfrm>
            <a:off x="7062954" y="1461076"/>
            <a:ext cx="39002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2B85FF"/>
                </a:solidFill>
                <a:latin typeface="Comic Sans MS" panose="030F0902030302020204" pitchFamily="66" charset="0"/>
              </a:rPr>
              <a:t>1908: He liquefatto per la prima volta (4.2 K)</a:t>
            </a:r>
            <a:endParaRPr lang="it-IT" sz="20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EA06DBC-3B30-1EBE-AA70-AD1A42DE43E3}"/>
              </a:ext>
            </a:extLst>
          </p:cNvPr>
          <p:cNvSpPr txBox="1"/>
          <p:nvPr/>
        </p:nvSpPr>
        <p:spPr>
          <a:xfrm>
            <a:off x="337582" y="5164384"/>
            <a:ext cx="35326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2B85FF"/>
                </a:solidFill>
                <a:latin typeface="Comic Sans MS" panose="030F0902030302020204" pitchFamily="66" charset="0"/>
              </a:rPr>
              <a:t>1911: scoperta che a 4.2 K il Mercurio mostra zero resistenza </a:t>
            </a:r>
            <a:endParaRPr lang="it-IT" sz="2000" dirty="0"/>
          </a:p>
        </p:txBody>
      </p:sp>
      <p:pic>
        <p:nvPicPr>
          <p:cNvPr id="16388" name="Picture 4" descr="PDF] The discovery of superconductivity | Semantic Scholar">
            <a:extLst>
              <a:ext uri="{FF2B5EF4-FFF2-40B4-BE49-F238E27FC236}">
                <a16:creationId xmlns:a16="http://schemas.microsoft.com/office/drawing/2014/main" id="{4587428E-3EB3-5776-3C60-BB25018C8B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" t="3412" r="3200" b="6821"/>
          <a:stretch/>
        </p:blipFill>
        <p:spPr bwMode="auto">
          <a:xfrm>
            <a:off x="6096000" y="2740458"/>
            <a:ext cx="6152349" cy="337650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9">
            <a:extLst>
              <a:ext uri="{FF2B5EF4-FFF2-40B4-BE49-F238E27FC236}">
                <a16:creationId xmlns:a16="http://schemas.microsoft.com/office/drawing/2014/main" id="{ACFB9BF6-766F-DAA5-4889-307D41768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068" y="4389049"/>
            <a:ext cx="1743356" cy="247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9">
            <a:extLst>
              <a:ext uri="{FF2B5EF4-FFF2-40B4-BE49-F238E27FC236}">
                <a16:creationId xmlns:a16="http://schemas.microsoft.com/office/drawing/2014/main" id="{BC802EB0-0BE2-500E-75A4-53058922282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428829" y="-3264391"/>
            <a:ext cx="82603" cy="77597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38AA"/>
              </a:gs>
              <a:gs pos="100000">
                <a:schemeClr val="accent6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 dirty="0"/>
          </a:p>
        </p:txBody>
      </p: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77EBA56B-C9C7-9023-AC97-A53147026A0C}"/>
              </a:ext>
            </a:extLst>
          </p:cNvPr>
          <p:cNvCxnSpPr/>
          <p:nvPr/>
        </p:nvCxnSpPr>
        <p:spPr>
          <a:xfrm>
            <a:off x="3593806" y="435935"/>
            <a:ext cx="0" cy="3343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B5313869-48F6-3D08-73A8-187154C4B2EF}"/>
              </a:ext>
            </a:extLst>
          </p:cNvPr>
          <p:cNvCxnSpPr/>
          <p:nvPr/>
        </p:nvCxnSpPr>
        <p:spPr>
          <a:xfrm>
            <a:off x="11353526" y="436579"/>
            <a:ext cx="0" cy="3343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70B563D-1C9E-012C-8A4F-0EAE05F320CF}"/>
              </a:ext>
            </a:extLst>
          </p:cNvPr>
          <p:cNvSpPr txBox="1"/>
          <p:nvPr/>
        </p:nvSpPr>
        <p:spPr>
          <a:xfrm>
            <a:off x="3251084" y="116658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chemeClr val="bg1">
                    <a:lumMod val="65000"/>
                  </a:schemeClr>
                </a:solidFill>
              </a:rPr>
              <a:t>1900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2B5CE4E-3E77-50E0-E8B0-4D1D56FF0C3C}"/>
              </a:ext>
            </a:extLst>
          </p:cNvPr>
          <p:cNvSpPr txBox="1"/>
          <p:nvPr/>
        </p:nvSpPr>
        <p:spPr>
          <a:xfrm>
            <a:off x="11010785" y="116658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chemeClr val="bg1">
                    <a:lumMod val="65000"/>
                  </a:schemeClr>
                </a:solidFill>
              </a:rPr>
              <a:t>2000</a:t>
            </a:r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D7F40EC0-6EED-061A-81F7-A8038D0FF25C}"/>
              </a:ext>
            </a:extLst>
          </p:cNvPr>
          <p:cNvCxnSpPr/>
          <p:nvPr/>
        </p:nvCxnSpPr>
        <p:spPr>
          <a:xfrm>
            <a:off x="7473656" y="430537"/>
            <a:ext cx="0" cy="3343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DC212E0-502A-4D0D-6591-3640E52459B7}"/>
              </a:ext>
            </a:extLst>
          </p:cNvPr>
          <p:cNvSpPr txBox="1"/>
          <p:nvPr/>
        </p:nvSpPr>
        <p:spPr>
          <a:xfrm>
            <a:off x="7130934" y="111260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chemeClr val="bg1">
                    <a:lumMod val="65000"/>
                  </a:schemeClr>
                </a:solidFill>
              </a:rPr>
              <a:t>1950</a:t>
            </a:r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EB319368-6F73-2C51-ECE2-0C402A932F7A}"/>
              </a:ext>
            </a:extLst>
          </p:cNvPr>
          <p:cNvCxnSpPr>
            <a:cxnSpLocks/>
          </p:cNvCxnSpPr>
          <p:nvPr/>
        </p:nvCxnSpPr>
        <p:spPr>
          <a:xfrm>
            <a:off x="8203967" y="433004"/>
            <a:ext cx="0" cy="3343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E3BCEFE-BFAE-F54C-9692-76ED6B2DB718}"/>
              </a:ext>
            </a:extLst>
          </p:cNvPr>
          <p:cNvSpPr txBox="1"/>
          <p:nvPr/>
        </p:nvSpPr>
        <p:spPr>
          <a:xfrm>
            <a:off x="7797447" y="113727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chemeClr val="bg1">
                    <a:lumMod val="65000"/>
                  </a:schemeClr>
                </a:solidFill>
              </a:rPr>
              <a:t>1957</a:t>
            </a:r>
          </a:p>
        </p:txBody>
      </p:sp>
      <p:cxnSp>
        <p:nvCxnSpPr>
          <p:cNvPr id="21" name="Connettore 1 20">
            <a:extLst>
              <a:ext uri="{FF2B5EF4-FFF2-40B4-BE49-F238E27FC236}">
                <a16:creationId xmlns:a16="http://schemas.microsoft.com/office/drawing/2014/main" id="{1EF51CAB-B707-EBC2-6BEC-E415C4FB54F1}"/>
              </a:ext>
            </a:extLst>
          </p:cNvPr>
          <p:cNvCxnSpPr/>
          <p:nvPr/>
        </p:nvCxnSpPr>
        <p:spPr>
          <a:xfrm>
            <a:off x="4426934" y="436584"/>
            <a:ext cx="0" cy="3343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0A0193E0-F02C-7CE6-750D-A9465253B01F}"/>
              </a:ext>
            </a:extLst>
          </p:cNvPr>
          <p:cNvSpPr txBox="1"/>
          <p:nvPr/>
        </p:nvSpPr>
        <p:spPr>
          <a:xfrm>
            <a:off x="4084212" y="117307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/>
              <a:t>1911</a:t>
            </a:r>
          </a:p>
        </p:txBody>
      </p:sp>
      <p:cxnSp>
        <p:nvCxnSpPr>
          <p:cNvPr id="23" name="Connettore 1 22">
            <a:extLst>
              <a:ext uri="{FF2B5EF4-FFF2-40B4-BE49-F238E27FC236}">
                <a16:creationId xmlns:a16="http://schemas.microsoft.com/office/drawing/2014/main" id="{15802FD8-1A96-8E39-451C-C7AB86F2C7E6}"/>
              </a:ext>
            </a:extLst>
          </p:cNvPr>
          <p:cNvCxnSpPr/>
          <p:nvPr/>
        </p:nvCxnSpPr>
        <p:spPr>
          <a:xfrm>
            <a:off x="6004826" y="431927"/>
            <a:ext cx="0" cy="3343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CE271AC6-5F80-266B-B4A2-E4D9B2E9A891}"/>
              </a:ext>
            </a:extLst>
          </p:cNvPr>
          <p:cNvSpPr txBox="1"/>
          <p:nvPr/>
        </p:nvSpPr>
        <p:spPr>
          <a:xfrm>
            <a:off x="5619572" y="112650"/>
            <a:ext cx="9092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chemeClr val="bg1">
                    <a:lumMod val="65000"/>
                  </a:schemeClr>
                </a:solidFill>
              </a:rPr>
              <a:t>1933-35</a:t>
            </a:r>
          </a:p>
        </p:txBody>
      </p:sp>
      <p:cxnSp>
        <p:nvCxnSpPr>
          <p:cNvPr id="25" name="Connettore 1 24">
            <a:extLst>
              <a:ext uri="{FF2B5EF4-FFF2-40B4-BE49-F238E27FC236}">
                <a16:creationId xmlns:a16="http://schemas.microsoft.com/office/drawing/2014/main" id="{79266C11-6A67-A047-24BF-7C205C833762}"/>
              </a:ext>
            </a:extLst>
          </p:cNvPr>
          <p:cNvCxnSpPr/>
          <p:nvPr/>
        </p:nvCxnSpPr>
        <p:spPr>
          <a:xfrm>
            <a:off x="6157226" y="435466"/>
            <a:ext cx="0" cy="3343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>
            <a:extLst>
              <a:ext uri="{FF2B5EF4-FFF2-40B4-BE49-F238E27FC236}">
                <a16:creationId xmlns:a16="http://schemas.microsoft.com/office/drawing/2014/main" id="{9BC54906-34C9-2548-4BC3-B841180BD682}"/>
              </a:ext>
            </a:extLst>
          </p:cNvPr>
          <p:cNvCxnSpPr>
            <a:cxnSpLocks/>
          </p:cNvCxnSpPr>
          <p:nvPr/>
        </p:nvCxnSpPr>
        <p:spPr>
          <a:xfrm>
            <a:off x="8628793" y="433085"/>
            <a:ext cx="0" cy="3343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70C829DD-3C78-4CAB-5495-6AF094AED15A}"/>
              </a:ext>
            </a:extLst>
          </p:cNvPr>
          <p:cNvSpPr txBox="1"/>
          <p:nvPr/>
        </p:nvSpPr>
        <p:spPr>
          <a:xfrm>
            <a:off x="8392401" y="103175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chemeClr val="bg1">
                    <a:lumMod val="65000"/>
                  </a:schemeClr>
                </a:solidFill>
              </a:rPr>
              <a:t>1962</a:t>
            </a:r>
          </a:p>
        </p:txBody>
      </p:sp>
    </p:spTree>
    <p:extLst>
      <p:ext uri="{BB962C8B-B14F-4D97-AF65-F5344CB8AC3E}">
        <p14:creationId xmlns:p14="http://schemas.microsoft.com/office/powerpoint/2010/main" val="19394767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B4B02C4-4A5B-AED7-A9DF-D420BBE9EF69}"/>
              </a:ext>
            </a:extLst>
          </p:cNvPr>
          <p:cNvSpPr txBox="1"/>
          <p:nvPr/>
        </p:nvSpPr>
        <p:spPr>
          <a:xfrm>
            <a:off x="2913117" y="506686"/>
            <a:ext cx="636578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0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SC di tipo II- dissipazione di energia</a:t>
            </a:r>
          </a:p>
        </p:txBody>
      </p:sp>
      <p:grpSp>
        <p:nvGrpSpPr>
          <p:cNvPr id="184" name="Gruppo 183">
            <a:extLst>
              <a:ext uri="{FF2B5EF4-FFF2-40B4-BE49-F238E27FC236}">
                <a16:creationId xmlns:a16="http://schemas.microsoft.com/office/drawing/2014/main" id="{BD7A542E-E382-4782-DF77-2619CF932BA4}"/>
              </a:ext>
            </a:extLst>
          </p:cNvPr>
          <p:cNvGrpSpPr/>
          <p:nvPr/>
        </p:nvGrpSpPr>
        <p:grpSpPr>
          <a:xfrm>
            <a:off x="370515" y="2424223"/>
            <a:ext cx="5041456" cy="2736111"/>
            <a:chOff x="3549650" y="2057400"/>
            <a:chExt cx="5695950" cy="3124200"/>
          </a:xfrm>
        </p:grpSpPr>
        <p:sp>
          <p:nvSpPr>
            <p:cNvPr id="3" name="AutoShape 2">
              <a:extLst>
                <a:ext uri="{FF2B5EF4-FFF2-40B4-BE49-F238E27FC236}">
                  <a16:creationId xmlns:a16="http://schemas.microsoft.com/office/drawing/2014/main" id="{D3F6C0FD-5074-5105-989B-611C99A6C4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5150" y="3429000"/>
              <a:ext cx="247650" cy="1524000"/>
            </a:xfrm>
            <a:prstGeom prst="can">
              <a:avLst>
                <a:gd name="adj" fmla="val 51282"/>
              </a:avLst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id="{A8954CDF-8F6D-D727-C68B-BF2E7A8092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4200" y="3429000"/>
              <a:ext cx="247650" cy="1524000"/>
            </a:xfrm>
            <a:prstGeom prst="can">
              <a:avLst>
                <a:gd name="adj" fmla="val 5128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5" name="AutoShape 4">
              <a:extLst>
                <a:ext uri="{FF2B5EF4-FFF2-40B4-BE49-F238E27FC236}">
                  <a16:creationId xmlns:a16="http://schemas.microsoft.com/office/drawing/2014/main" id="{7FD5E197-CD5F-1CAE-2D0E-6DCA6914BE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1050" y="2286000"/>
              <a:ext cx="247650" cy="1524000"/>
            </a:xfrm>
            <a:prstGeom prst="can">
              <a:avLst>
                <a:gd name="adj" fmla="val 5128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6" name="AutoShape 5">
              <a:extLst>
                <a:ext uri="{FF2B5EF4-FFF2-40B4-BE49-F238E27FC236}">
                  <a16:creationId xmlns:a16="http://schemas.microsoft.com/office/drawing/2014/main" id="{B49D0964-CA3A-A452-56B6-E6C149055A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6150" y="3352800"/>
              <a:ext cx="247650" cy="1524000"/>
            </a:xfrm>
            <a:prstGeom prst="can">
              <a:avLst>
                <a:gd name="adj" fmla="val 5128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7" name="AutoShape 6">
              <a:extLst>
                <a:ext uri="{FF2B5EF4-FFF2-40B4-BE49-F238E27FC236}">
                  <a16:creationId xmlns:a16="http://schemas.microsoft.com/office/drawing/2014/main" id="{6968760F-DB72-D021-1D80-AEC4889FCD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0650" y="3048000"/>
              <a:ext cx="247650" cy="1524000"/>
            </a:xfrm>
            <a:prstGeom prst="can">
              <a:avLst>
                <a:gd name="adj" fmla="val 51282"/>
              </a:avLst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8" name="AutoShape 7">
              <a:extLst>
                <a:ext uri="{FF2B5EF4-FFF2-40B4-BE49-F238E27FC236}">
                  <a16:creationId xmlns:a16="http://schemas.microsoft.com/office/drawing/2014/main" id="{9E5C6469-3C11-2BB0-270B-1E5CCBECD9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1450" y="2286000"/>
              <a:ext cx="247650" cy="1524000"/>
            </a:xfrm>
            <a:prstGeom prst="can">
              <a:avLst>
                <a:gd name="adj" fmla="val 5128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9" name="AutoShape 8">
              <a:extLst>
                <a:ext uri="{FF2B5EF4-FFF2-40B4-BE49-F238E27FC236}">
                  <a16:creationId xmlns:a16="http://schemas.microsoft.com/office/drawing/2014/main" id="{90AAB57B-001E-8F56-D319-F5BA82DE45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7350" y="2209800"/>
              <a:ext cx="247650" cy="1524000"/>
            </a:xfrm>
            <a:prstGeom prst="can">
              <a:avLst>
                <a:gd name="adj" fmla="val 5128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0" name="Oval 16">
              <a:extLst>
                <a:ext uri="{FF2B5EF4-FFF2-40B4-BE49-F238E27FC236}">
                  <a16:creationId xmlns:a16="http://schemas.microsoft.com/office/drawing/2014/main" id="{E6412BA6-5312-765F-9D4F-580B8CF2DB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5150" y="3429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1" name="Oval 17">
              <a:extLst>
                <a:ext uri="{FF2B5EF4-FFF2-40B4-BE49-F238E27FC236}">
                  <a16:creationId xmlns:a16="http://schemas.microsoft.com/office/drawing/2014/main" id="{5AC23E88-0AE2-FA47-D5A9-8FF462441F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6150" y="33528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2" name="Oval 18">
              <a:extLst>
                <a:ext uri="{FF2B5EF4-FFF2-40B4-BE49-F238E27FC236}">
                  <a16:creationId xmlns:a16="http://schemas.microsoft.com/office/drawing/2014/main" id="{E7A95217-F542-4AB2-13EA-8A620C7BF3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4200" y="3429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3" name="Oval 19">
              <a:extLst>
                <a:ext uri="{FF2B5EF4-FFF2-40B4-BE49-F238E27FC236}">
                  <a16:creationId xmlns:a16="http://schemas.microsoft.com/office/drawing/2014/main" id="{58FE3F52-C8A7-A4F5-EC65-303847F92C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1050" y="2286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4" name="Oval 20">
              <a:extLst>
                <a:ext uri="{FF2B5EF4-FFF2-40B4-BE49-F238E27FC236}">
                  <a16:creationId xmlns:a16="http://schemas.microsoft.com/office/drawing/2014/main" id="{AA3DFB47-7B48-0A3B-8391-EA74128CD1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0650" y="3048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5" name="Oval 21">
              <a:extLst>
                <a:ext uri="{FF2B5EF4-FFF2-40B4-BE49-F238E27FC236}">
                  <a16:creationId xmlns:a16="http://schemas.microsoft.com/office/drawing/2014/main" id="{7AAF8955-319C-C326-CE2F-E6FEAB6137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1450" y="2286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6" name="Oval 22">
              <a:extLst>
                <a:ext uri="{FF2B5EF4-FFF2-40B4-BE49-F238E27FC236}">
                  <a16:creationId xmlns:a16="http://schemas.microsoft.com/office/drawing/2014/main" id="{2869A012-3327-928A-F44A-3D2F0A7B01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7350" y="2286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" name="AutoShape 32">
              <a:extLst>
                <a:ext uri="{FF2B5EF4-FFF2-40B4-BE49-F238E27FC236}">
                  <a16:creationId xmlns:a16="http://schemas.microsoft.com/office/drawing/2014/main" id="{C01D3DFB-776A-CEBB-9311-A53DA1A2DE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5150" y="43434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" name="AutoShape 33">
              <a:extLst>
                <a:ext uri="{FF2B5EF4-FFF2-40B4-BE49-F238E27FC236}">
                  <a16:creationId xmlns:a16="http://schemas.microsoft.com/office/drawing/2014/main" id="{8E70AC34-D252-B969-CE62-F3EEAC28FA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5150" y="45720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9" name="AutoShape 35">
              <a:extLst>
                <a:ext uri="{FF2B5EF4-FFF2-40B4-BE49-F238E27FC236}">
                  <a16:creationId xmlns:a16="http://schemas.microsoft.com/office/drawing/2014/main" id="{75F31897-B7E0-8B49-4B73-DEC04735A4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5150" y="41148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0" name="AutoShape 36">
              <a:extLst>
                <a:ext uri="{FF2B5EF4-FFF2-40B4-BE49-F238E27FC236}">
                  <a16:creationId xmlns:a16="http://schemas.microsoft.com/office/drawing/2014/main" id="{2B2A1CD7-FB50-1330-CFD4-531A1F3996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5150" y="38862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1" name="AutoShape 37">
              <a:extLst>
                <a:ext uri="{FF2B5EF4-FFF2-40B4-BE49-F238E27FC236}">
                  <a16:creationId xmlns:a16="http://schemas.microsoft.com/office/drawing/2014/main" id="{409C1800-37D0-109C-097F-65B1B056CA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5150" y="36576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2" name="Rectangle 39">
              <a:extLst>
                <a:ext uri="{FF2B5EF4-FFF2-40B4-BE49-F238E27FC236}">
                  <a16:creationId xmlns:a16="http://schemas.microsoft.com/office/drawing/2014/main" id="{6FB287E5-892E-6867-D3F6-F6DD9D58A6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5150" y="38862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3" name="Rectangle 40">
              <a:extLst>
                <a:ext uri="{FF2B5EF4-FFF2-40B4-BE49-F238E27FC236}">
                  <a16:creationId xmlns:a16="http://schemas.microsoft.com/office/drawing/2014/main" id="{F01CA868-1062-030B-BFBF-CD2C8033DA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5150" y="36576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4" name="Rectangle 41">
              <a:extLst>
                <a:ext uri="{FF2B5EF4-FFF2-40B4-BE49-F238E27FC236}">
                  <a16:creationId xmlns:a16="http://schemas.microsoft.com/office/drawing/2014/main" id="{67C554AD-2CEB-D7C7-7684-C9BEC061F1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5150" y="41148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5" name="Rectangle 42">
              <a:extLst>
                <a:ext uri="{FF2B5EF4-FFF2-40B4-BE49-F238E27FC236}">
                  <a16:creationId xmlns:a16="http://schemas.microsoft.com/office/drawing/2014/main" id="{6CE5B794-3AF5-4F4F-C40D-96F639602E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5150" y="43434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6" name="Rectangle 43">
              <a:extLst>
                <a:ext uri="{FF2B5EF4-FFF2-40B4-BE49-F238E27FC236}">
                  <a16:creationId xmlns:a16="http://schemas.microsoft.com/office/drawing/2014/main" id="{6C7963C1-F8FB-051D-D68C-C20467A83E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5150" y="45720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7" name="Line 44">
              <a:extLst>
                <a:ext uri="{FF2B5EF4-FFF2-40B4-BE49-F238E27FC236}">
                  <a16:creationId xmlns:a16="http://schemas.microsoft.com/office/drawing/2014/main" id="{31798C19-8170-0BB9-AEC5-17053FCA85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75150" y="35814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8" name="Line 45">
              <a:extLst>
                <a:ext uri="{FF2B5EF4-FFF2-40B4-BE49-F238E27FC236}">
                  <a16:creationId xmlns:a16="http://schemas.microsoft.com/office/drawing/2014/main" id="{94D98FE6-0FD6-C3AD-76DF-3996893587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22800" y="35814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" name="Line 46">
              <a:extLst>
                <a:ext uri="{FF2B5EF4-FFF2-40B4-BE49-F238E27FC236}">
                  <a16:creationId xmlns:a16="http://schemas.microsoft.com/office/drawing/2014/main" id="{A3A36C6B-C1BD-4B83-895A-C6961FBFB4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22800" y="38100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0" name="Line 47">
              <a:extLst>
                <a:ext uri="{FF2B5EF4-FFF2-40B4-BE49-F238E27FC236}">
                  <a16:creationId xmlns:a16="http://schemas.microsoft.com/office/drawing/2014/main" id="{A2520BE2-1EB2-2015-5C50-45E42E51BC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22800" y="40386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" name="Line 48">
              <a:extLst>
                <a:ext uri="{FF2B5EF4-FFF2-40B4-BE49-F238E27FC236}">
                  <a16:creationId xmlns:a16="http://schemas.microsoft.com/office/drawing/2014/main" id="{EFD47424-CCD9-1CE4-F070-2423805D8B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22800" y="42672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2" name="Line 49">
              <a:extLst>
                <a:ext uri="{FF2B5EF4-FFF2-40B4-BE49-F238E27FC236}">
                  <a16:creationId xmlns:a16="http://schemas.microsoft.com/office/drawing/2014/main" id="{720A2494-3D85-F949-602F-32FDBBEDE4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22800" y="44958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3" name="Line 50">
              <a:extLst>
                <a:ext uri="{FF2B5EF4-FFF2-40B4-BE49-F238E27FC236}">
                  <a16:creationId xmlns:a16="http://schemas.microsoft.com/office/drawing/2014/main" id="{4C3ABE37-BFDF-A730-392B-53539470A9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75150" y="44958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4" name="Line 51">
              <a:extLst>
                <a:ext uri="{FF2B5EF4-FFF2-40B4-BE49-F238E27FC236}">
                  <a16:creationId xmlns:a16="http://schemas.microsoft.com/office/drawing/2014/main" id="{23AD3FB9-B45E-7CE2-8363-E434E43C18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75150" y="42672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5" name="Line 52">
              <a:extLst>
                <a:ext uri="{FF2B5EF4-FFF2-40B4-BE49-F238E27FC236}">
                  <a16:creationId xmlns:a16="http://schemas.microsoft.com/office/drawing/2014/main" id="{A5F74932-3C39-7D3B-B820-CC6ECA8FC9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75150" y="40386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6" name="Line 53">
              <a:extLst>
                <a:ext uri="{FF2B5EF4-FFF2-40B4-BE49-F238E27FC236}">
                  <a16:creationId xmlns:a16="http://schemas.microsoft.com/office/drawing/2014/main" id="{0B26C919-8DC3-8054-1262-05CBEEAD40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75150" y="38100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7" name="AutoShape 55">
              <a:extLst>
                <a:ext uri="{FF2B5EF4-FFF2-40B4-BE49-F238E27FC236}">
                  <a16:creationId xmlns:a16="http://schemas.microsoft.com/office/drawing/2014/main" id="{5F22A3E2-5BE3-09F5-8A4A-AC9D9A5978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0650" y="3048000"/>
              <a:ext cx="247650" cy="1524000"/>
            </a:xfrm>
            <a:prstGeom prst="can">
              <a:avLst>
                <a:gd name="adj" fmla="val 51282"/>
              </a:avLst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38" name="Oval 56">
              <a:extLst>
                <a:ext uri="{FF2B5EF4-FFF2-40B4-BE49-F238E27FC236}">
                  <a16:creationId xmlns:a16="http://schemas.microsoft.com/office/drawing/2014/main" id="{C0587B8D-018A-C8A0-C783-2EC7A12029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0650" y="3048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39" name="AutoShape 57">
              <a:extLst>
                <a:ext uri="{FF2B5EF4-FFF2-40B4-BE49-F238E27FC236}">
                  <a16:creationId xmlns:a16="http://schemas.microsoft.com/office/drawing/2014/main" id="{6E2CFD82-6E39-02C9-9BE0-82AAE3C25A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0650" y="39624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40" name="AutoShape 58">
              <a:extLst>
                <a:ext uri="{FF2B5EF4-FFF2-40B4-BE49-F238E27FC236}">
                  <a16:creationId xmlns:a16="http://schemas.microsoft.com/office/drawing/2014/main" id="{E344A7FA-DBA3-8255-AE97-A570E05F86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0650" y="41910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41" name="AutoShape 59">
              <a:extLst>
                <a:ext uri="{FF2B5EF4-FFF2-40B4-BE49-F238E27FC236}">
                  <a16:creationId xmlns:a16="http://schemas.microsoft.com/office/drawing/2014/main" id="{5BE1B057-3995-A45E-DB47-47CE85E731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0650" y="37338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42" name="AutoShape 60">
              <a:extLst>
                <a:ext uri="{FF2B5EF4-FFF2-40B4-BE49-F238E27FC236}">
                  <a16:creationId xmlns:a16="http://schemas.microsoft.com/office/drawing/2014/main" id="{9430D6B4-0782-7C43-6D6D-5F46D6450C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0650" y="35052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43" name="AutoShape 61">
              <a:extLst>
                <a:ext uri="{FF2B5EF4-FFF2-40B4-BE49-F238E27FC236}">
                  <a16:creationId xmlns:a16="http://schemas.microsoft.com/office/drawing/2014/main" id="{5918B8FF-C1E7-425E-0843-17724902AB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0650" y="32766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44" name="Rectangle 62">
              <a:extLst>
                <a:ext uri="{FF2B5EF4-FFF2-40B4-BE49-F238E27FC236}">
                  <a16:creationId xmlns:a16="http://schemas.microsoft.com/office/drawing/2014/main" id="{B870C3A0-ECF3-9200-EC88-917D3CD7F1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0650" y="35052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45" name="Rectangle 63">
              <a:extLst>
                <a:ext uri="{FF2B5EF4-FFF2-40B4-BE49-F238E27FC236}">
                  <a16:creationId xmlns:a16="http://schemas.microsoft.com/office/drawing/2014/main" id="{AC4B1792-C81B-C75D-CE02-852C61A4FF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0650" y="32766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46" name="Rectangle 64">
              <a:extLst>
                <a:ext uri="{FF2B5EF4-FFF2-40B4-BE49-F238E27FC236}">
                  <a16:creationId xmlns:a16="http://schemas.microsoft.com/office/drawing/2014/main" id="{B44971CE-78FE-B3D8-5011-EC51ED566B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0650" y="37338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47" name="Rectangle 65">
              <a:extLst>
                <a:ext uri="{FF2B5EF4-FFF2-40B4-BE49-F238E27FC236}">
                  <a16:creationId xmlns:a16="http://schemas.microsoft.com/office/drawing/2014/main" id="{0A7C968E-2FF1-E163-EE72-01E3132FF3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0650" y="39624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48" name="Rectangle 66">
              <a:extLst>
                <a:ext uri="{FF2B5EF4-FFF2-40B4-BE49-F238E27FC236}">
                  <a16:creationId xmlns:a16="http://schemas.microsoft.com/office/drawing/2014/main" id="{E11A2A47-E2E1-6628-9F96-DDB296F156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0650" y="41910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49" name="Line 67">
              <a:extLst>
                <a:ext uri="{FF2B5EF4-FFF2-40B4-BE49-F238E27FC236}">
                  <a16:creationId xmlns:a16="http://schemas.microsoft.com/office/drawing/2014/main" id="{27E13A94-0851-524E-D253-C9C539DE2B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00650" y="32004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0" name="Line 68">
              <a:extLst>
                <a:ext uri="{FF2B5EF4-FFF2-40B4-BE49-F238E27FC236}">
                  <a16:creationId xmlns:a16="http://schemas.microsoft.com/office/drawing/2014/main" id="{CF9BB3D9-0B2B-A9AF-27A6-46C512451F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48300" y="32004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1" name="Line 69">
              <a:extLst>
                <a:ext uri="{FF2B5EF4-FFF2-40B4-BE49-F238E27FC236}">
                  <a16:creationId xmlns:a16="http://schemas.microsoft.com/office/drawing/2014/main" id="{155EE3D2-6B39-4A23-CC32-0F94FF91B0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48300" y="34290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2" name="Line 70">
              <a:extLst>
                <a:ext uri="{FF2B5EF4-FFF2-40B4-BE49-F238E27FC236}">
                  <a16:creationId xmlns:a16="http://schemas.microsoft.com/office/drawing/2014/main" id="{5AC6FF47-2723-DE3B-0460-06D69C1D37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48300" y="36576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3" name="Line 71">
              <a:extLst>
                <a:ext uri="{FF2B5EF4-FFF2-40B4-BE49-F238E27FC236}">
                  <a16:creationId xmlns:a16="http://schemas.microsoft.com/office/drawing/2014/main" id="{196F825B-53E2-DC36-4612-26BF4FC4F0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48300" y="38862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4" name="Line 72">
              <a:extLst>
                <a:ext uri="{FF2B5EF4-FFF2-40B4-BE49-F238E27FC236}">
                  <a16:creationId xmlns:a16="http://schemas.microsoft.com/office/drawing/2014/main" id="{4263A154-9C06-693E-E41F-3BEE1715C0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48300" y="41148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5" name="Line 73">
              <a:extLst>
                <a:ext uri="{FF2B5EF4-FFF2-40B4-BE49-F238E27FC236}">
                  <a16:creationId xmlns:a16="http://schemas.microsoft.com/office/drawing/2014/main" id="{349C15DE-2BA9-962F-58DA-6DB02C119A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00650" y="41148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6" name="Line 74">
              <a:extLst>
                <a:ext uri="{FF2B5EF4-FFF2-40B4-BE49-F238E27FC236}">
                  <a16:creationId xmlns:a16="http://schemas.microsoft.com/office/drawing/2014/main" id="{BB5F0511-43F2-1100-13C0-BC0FBB67A0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00650" y="38862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7" name="Line 75">
              <a:extLst>
                <a:ext uri="{FF2B5EF4-FFF2-40B4-BE49-F238E27FC236}">
                  <a16:creationId xmlns:a16="http://schemas.microsoft.com/office/drawing/2014/main" id="{FDFD27D3-A4C8-4DDD-411C-ADC30824B0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00650" y="36576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8" name="Line 76">
              <a:extLst>
                <a:ext uri="{FF2B5EF4-FFF2-40B4-BE49-F238E27FC236}">
                  <a16:creationId xmlns:a16="http://schemas.microsoft.com/office/drawing/2014/main" id="{966BA5EE-A6B2-2290-C475-7DB94257F1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00650" y="34290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9" name="AutoShape 77">
              <a:extLst>
                <a:ext uri="{FF2B5EF4-FFF2-40B4-BE49-F238E27FC236}">
                  <a16:creationId xmlns:a16="http://schemas.microsoft.com/office/drawing/2014/main" id="{54752679-F43F-EFF4-0380-3602855EDC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1050" y="2286000"/>
              <a:ext cx="247650" cy="1524000"/>
            </a:xfrm>
            <a:prstGeom prst="can">
              <a:avLst>
                <a:gd name="adj" fmla="val 51282"/>
              </a:avLst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60" name="Oval 78">
              <a:extLst>
                <a:ext uri="{FF2B5EF4-FFF2-40B4-BE49-F238E27FC236}">
                  <a16:creationId xmlns:a16="http://schemas.microsoft.com/office/drawing/2014/main" id="{8A989866-4207-89F6-544E-57B9B0BEC3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1050" y="2286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61" name="AutoShape 79">
              <a:extLst>
                <a:ext uri="{FF2B5EF4-FFF2-40B4-BE49-F238E27FC236}">
                  <a16:creationId xmlns:a16="http://schemas.microsoft.com/office/drawing/2014/main" id="{0A3DF121-41CC-FDB7-58D7-B7C3FBBF33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1050" y="32004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62" name="AutoShape 80">
              <a:extLst>
                <a:ext uri="{FF2B5EF4-FFF2-40B4-BE49-F238E27FC236}">
                  <a16:creationId xmlns:a16="http://schemas.microsoft.com/office/drawing/2014/main" id="{4F23B52B-EEC1-6CF8-899A-3A4F4D1C9B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1050" y="34290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63" name="AutoShape 81">
              <a:extLst>
                <a:ext uri="{FF2B5EF4-FFF2-40B4-BE49-F238E27FC236}">
                  <a16:creationId xmlns:a16="http://schemas.microsoft.com/office/drawing/2014/main" id="{77434371-F5BB-0D21-12A8-63052AF403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1050" y="29718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64" name="AutoShape 82">
              <a:extLst>
                <a:ext uri="{FF2B5EF4-FFF2-40B4-BE49-F238E27FC236}">
                  <a16:creationId xmlns:a16="http://schemas.microsoft.com/office/drawing/2014/main" id="{D14D4A1E-0F22-D50E-D006-58A1F627B4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1050" y="27432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65" name="AutoShape 83">
              <a:extLst>
                <a:ext uri="{FF2B5EF4-FFF2-40B4-BE49-F238E27FC236}">
                  <a16:creationId xmlns:a16="http://schemas.microsoft.com/office/drawing/2014/main" id="{2A4F5C94-E9A1-8954-AA10-61AC8EB347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1050" y="25146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66" name="Rectangle 84">
              <a:extLst>
                <a:ext uri="{FF2B5EF4-FFF2-40B4-BE49-F238E27FC236}">
                  <a16:creationId xmlns:a16="http://schemas.microsoft.com/office/drawing/2014/main" id="{4DD7AAE0-6B82-5CCB-EFFF-546F84CBAB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1050" y="27432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67" name="Rectangle 85">
              <a:extLst>
                <a:ext uri="{FF2B5EF4-FFF2-40B4-BE49-F238E27FC236}">
                  <a16:creationId xmlns:a16="http://schemas.microsoft.com/office/drawing/2014/main" id="{665F43FC-175D-5E46-6F83-F72E6FD99C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1050" y="25146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68" name="Rectangle 86">
              <a:extLst>
                <a:ext uri="{FF2B5EF4-FFF2-40B4-BE49-F238E27FC236}">
                  <a16:creationId xmlns:a16="http://schemas.microsoft.com/office/drawing/2014/main" id="{344DAEB4-E493-AEAE-13E8-4488C238CA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1050" y="29718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69" name="Rectangle 87">
              <a:extLst>
                <a:ext uri="{FF2B5EF4-FFF2-40B4-BE49-F238E27FC236}">
                  <a16:creationId xmlns:a16="http://schemas.microsoft.com/office/drawing/2014/main" id="{298ED88D-299A-4229-C284-1ECBDF0555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1050" y="32004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70" name="Rectangle 88">
              <a:extLst>
                <a:ext uri="{FF2B5EF4-FFF2-40B4-BE49-F238E27FC236}">
                  <a16:creationId xmlns:a16="http://schemas.microsoft.com/office/drawing/2014/main" id="{0E737086-AD54-F548-FA3B-AD46EEA3FF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1050" y="34290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71" name="Line 89">
              <a:extLst>
                <a:ext uri="{FF2B5EF4-FFF2-40B4-BE49-F238E27FC236}">
                  <a16:creationId xmlns:a16="http://schemas.microsoft.com/office/drawing/2014/main" id="{6DE8F2F1-9D9D-EB46-0881-8145644096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61050" y="24384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2" name="Line 90">
              <a:extLst>
                <a:ext uri="{FF2B5EF4-FFF2-40B4-BE49-F238E27FC236}">
                  <a16:creationId xmlns:a16="http://schemas.microsoft.com/office/drawing/2014/main" id="{18F89E00-EA6D-231E-A590-7D623CA27A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08700" y="24384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3" name="Line 91">
              <a:extLst>
                <a:ext uri="{FF2B5EF4-FFF2-40B4-BE49-F238E27FC236}">
                  <a16:creationId xmlns:a16="http://schemas.microsoft.com/office/drawing/2014/main" id="{564ED47D-7790-79C9-A986-59303A89B3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08700" y="26670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4" name="Line 92">
              <a:extLst>
                <a:ext uri="{FF2B5EF4-FFF2-40B4-BE49-F238E27FC236}">
                  <a16:creationId xmlns:a16="http://schemas.microsoft.com/office/drawing/2014/main" id="{C54E155E-9BF2-6A22-6559-66CBDFF042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08700" y="28956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5" name="Line 93">
              <a:extLst>
                <a:ext uri="{FF2B5EF4-FFF2-40B4-BE49-F238E27FC236}">
                  <a16:creationId xmlns:a16="http://schemas.microsoft.com/office/drawing/2014/main" id="{219D0919-AE2D-DDF5-4557-361B944A49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08700" y="31242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6" name="Line 94">
              <a:extLst>
                <a:ext uri="{FF2B5EF4-FFF2-40B4-BE49-F238E27FC236}">
                  <a16:creationId xmlns:a16="http://schemas.microsoft.com/office/drawing/2014/main" id="{6109A153-BEAF-C99A-73A7-49E7F78B81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08700" y="33528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7" name="Line 95">
              <a:extLst>
                <a:ext uri="{FF2B5EF4-FFF2-40B4-BE49-F238E27FC236}">
                  <a16:creationId xmlns:a16="http://schemas.microsoft.com/office/drawing/2014/main" id="{404589E0-FCC4-0232-D0F9-04B41CEF58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61050" y="33528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8" name="Line 96">
              <a:extLst>
                <a:ext uri="{FF2B5EF4-FFF2-40B4-BE49-F238E27FC236}">
                  <a16:creationId xmlns:a16="http://schemas.microsoft.com/office/drawing/2014/main" id="{A2E4BBA5-56AA-3BC8-BD67-8977DDDB50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61050" y="31242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9" name="Line 97">
              <a:extLst>
                <a:ext uri="{FF2B5EF4-FFF2-40B4-BE49-F238E27FC236}">
                  <a16:creationId xmlns:a16="http://schemas.microsoft.com/office/drawing/2014/main" id="{69F92793-F5D5-F9BD-3435-F24D85AB25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61050" y="28956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0" name="Line 98">
              <a:extLst>
                <a:ext uri="{FF2B5EF4-FFF2-40B4-BE49-F238E27FC236}">
                  <a16:creationId xmlns:a16="http://schemas.microsoft.com/office/drawing/2014/main" id="{FCB1503C-BDC6-D46C-2CC8-D04BD2D626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61050" y="26670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1" name="AutoShape 99">
              <a:extLst>
                <a:ext uri="{FF2B5EF4-FFF2-40B4-BE49-F238E27FC236}">
                  <a16:creationId xmlns:a16="http://schemas.microsoft.com/office/drawing/2014/main" id="{CE65C3F7-9026-FD8E-18D8-741E10B69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1450" y="2286000"/>
              <a:ext cx="247650" cy="1524000"/>
            </a:xfrm>
            <a:prstGeom prst="can">
              <a:avLst>
                <a:gd name="adj" fmla="val 51282"/>
              </a:avLst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82" name="Oval 100">
              <a:extLst>
                <a:ext uri="{FF2B5EF4-FFF2-40B4-BE49-F238E27FC236}">
                  <a16:creationId xmlns:a16="http://schemas.microsoft.com/office/drawing/2014/main" id="{1A7CF9D1-BD98-AA6F-925B-DF29121525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1450" y="2286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83" name="AutoShape 101">
              <a:extLst>
                <a:ext uri="{FF2B5EF4-FFF2-40B4-BE49-F238E27FC236}">
                  <a16:creationId xmlns:a16="http://schemas.microsoft.com/office/drawing/2014/main" id="{C0AAEB6B-F74F-5F6B-206F-F9EEF486BE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1450" y="32004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84" name="AutoShape 102">
              <a:extLst>
                <a:ext uri="{FF2B5EF4-FFF2-40B4-BE49-F238E27FC236}">
                  <a16:creationId xmlns:a16="http://schemas.microsoft.com/office/drawing/2014/main" id="{B96BBA36-4BE1-6F37-5086-BA016FAC7F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1450" y="34290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85" name="AutoShape 103">
              <a:extLst>
                <a:ext uri="{FF2B5EF4-FFF2-40B4-BE49-F238E27FC236}">
                  <a16:creationId xmlns:a16="http://schemas.microsoft.com/office/drawing/2014/main" id="{FB3F9C9E-DE1E-E571-20D5-B3C5C0B1DE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1450" y="29718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86" name="AutoShape 104">
              <a:extLst>
                <a:ext uri="{FF2B5EF4-FFF2-40B4-BE49-F238E27FC236}">
                  <a16:creationId xmlns:a16="http://schemas.microsoft.com/office/drawing/2014/main" id="{D1E11886-025D-7D9C-A3AD-571C1EE4CC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1450" y="27432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87" name="AutoShape 105">
              <a:extLst>
                <a:ext uri="{FF2B5EF4-FFF2-40B4-BE49-F238E27FC236}">
                  <a16:creationId xmlns:a16="http://schemas.microsoft.com/office/drawing/2014/main" id="{D0724A34-4ABB-0519-3304-68DF7A1217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1450" y="25146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88" name="Rectangle 106">
              <a:extLst>
                <a:ext uri="{FF2B5EF4-FFF2-40B4-BE49-F238E27FC236}">
                  <a16:creationId xmlns:a16="http://schemas.microsoft.com/office/drawing/2014/main" id="{27C33510-9B27-4A0E-3150-E0B233D41A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1450" y="27432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89" name="Rectangle 107">
              <a:extLst>
                <a:ext uri="{FF2B5EF4-FFF2-40B4-BE49-F238E27FC236}">
                  <a16:creationId xmlns:a16="http://schemas.microsoft.com/office/drawing/2014/main" id="{69751797-9050-3F87-814F-A1B80F1528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1450" y="25146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90" name="Rectangle 108">
              <a:extLst>
                <a:ext uri="{FF2B5EF4-FFF2-40B4-BE49-F238E27FC236}">
                  <a16:creationId xmlns:a16="http://schemas.microsoft.com/office/drawing/2014/main" id="{F76DEB2F-7F15-948E-C590-B809264AD2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1450" y="29718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91" name="Rectangle 109">
              <a:extLst>
                <a:ext uri="{FF2B5EF4-FFF2-40B4-BE49-F238E27FC236}">
                  <a16:creationId xmlns:a16="http://schemas.microsoft.com/office/drawing/2014/main" id="{CE0600D9-8649-3E98-E906-77C1FF9A59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1450" y="32004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92" name="Rectangle 110">
              <a:extLst>
                <a:ext uri="{FF2B5EF4-FFF2-40B4-BE49-F238E27FC236}">
                  <a16:creationId xmlns:a16="http://schemas.microsoft.com/office/drawing/2014/main" id="{D17B4A4A-A80E-8443-3E19-FC9BDFE267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1450" y="34290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93" name="Line 111">
              <a:extLst>
                <a:ext uri="{FF2B5EF4-FFF2-40B4-BE49-F238E27FC236}">
                  <a16:creationId xmlns:a16="http://schemas.microsoft.com/office/drawing/2014/main" id="{9E03C883-015C-4D87-C82A-56650BCC80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21450" y="24384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4" name="Line 112">
              <a:extLst>
                <a:ext uri="{FF2B5EF4-FFF2-40B4-BE49-F238E27FC236}">
                  <a16:creationId xmlns:a16="http://schemas.microsoft.com/office/drawing/2014/main" id="{EB571652-34EA-650E-5B27-F943EB56A9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69100" y="24384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5" name="Line 113">
              <a:extLst>
                <a:ext uri="{FF2B5EF4-FFF2-40B4-BE49-F238E27FC236}">
                  <a16:creationId xmlns:a16="http://schemas.microsoft.com/office/drawing/2014/main" id="{DDBB3DF9-2BC8-5AEB-4074-FA071B23B7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69100" y="26670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6" name="Line 114">
              <a:extLst>
                <a:ext uri="{FF2B5EF4-FFF2-40B4-BE49-F238E27FC236}">
                  <a16:creationId xmlns:a16="http://schemas.microsoft.com/office/drawing/2014/main" id="{83D4F88A-279E-5CBF-5B09-E8EE7E8177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69100" y="28956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7" name="Line 115">
              <a:extLst>
                <a:ext uri="{FF2B5EF4-FFF2-40B4-BE49-F238E27FC236}">
                  <a16:creationId xmlns:a16="http://schemas.microsoft.com/office/drawing/2014/main" id="{9D31C4EB-D38E-62FC-6B96-A89E2DB2A2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69100" y="31242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8" name="Line 116">
              <a:extLst>
                <a:ext uri="{FF2B5EF4-FFF2-40B4-BE49-F238E27FC236}">
                  <a16:creationId xmlns:a16="http://schemas.microsoft.com/office/drawing/2014/main" id="{03C74930-69B8-192C-1910-3E00D4AD22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69100" y="33528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9" name="Line 117">
              <a:extLst>
                <a:ext uri="{FF2B5EF4-FFF2-40B4-BE49-F238E27FC236}">
                  <a16:creationId xmlns:a16="http://schemas.microsoft.com/office/drawing/2014/main" id="{EEC95F78-9008-329F-AA31-DD71F96F91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21450" y="33528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0" name="Line 118">
              <a:extLst>
                <a:ext uri="{FF2B5EF4-FFF2-40B4-BE49-F238E27FC236}">
                  <a16:creationId xmlns:a16="http://schemas.microsoft.com/office/drawing/2014/main" id="{AFEB6211-B399-A4A3-B86E-0DC11B1666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21450" y="31242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1" name="Line 119">
              <a:extLst>
                <a:ext uri="{FF2B5EF4-FFF2-40B4-BE49-F238E27FC236}">
                  <a16:creationId xmlns:a16="http://schemas.microsoft.com/office/drawing/2014/main" id="{5A54640E-2A8A-CAC6-0306-35E9F64DBF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21450" y="28956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2" name="Line 120">
              <a:extLst>
                <a:ext uri="{FF2B5EF4-FFF2-40B4-BE49-F238E27FC236}">
                  <a16:creationId xmlns:a16="http://schemas.microsoft.com/office/drawing/2014/main" id="{82B4CD66-5DDB-557A-61D7-B48995F585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21450" y="26670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3" name="AutoShape 121">
              <a:extLst>
                <a:ext uri="{FF2B5EF4-FFF2-40B4-BE49-F238E27FC236}">
                  <a16:creationId xmlns:a16="http://schemas.microsoft.com/office/drawing/2014/main" id="{508B74AF-2EFA-2291-15A1-915285197E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7350" y="2209800"/>
              <a:ext cx="247650" cy="1524000"/>
            </a:xfrm>
            <a:prstGeom prst="can">
              <a:avLst>
                <a:gd name="adj" fmla="val 51282"/>
              </a:avLst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04" name="Oval 122">
              <a:extLst>
                <a:ext uri="{FF2B5EF4-FFF2-40B4-BE49-F238E27FC236}">
                  <a16:creationId xmlns:a16="http://schemas.microsoft.com/office/drawing/2014/main" id="{B2D336FC-54C2-961C-30E0-96750E304B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7350" y="22098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05" name="AutoShape 123">
              <a:extLst>
                <a:ext uri="{FF2B5EF4-FFF2-40B4-BE49-F238E27FC236}">
                  <a16:creationId xmlns:a16="http://schemas.microsoft.com/office/drawing/2014/main" id="{8491D0BF-CC99-E300-281B-E623F2B3A0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7350" y="31242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06" name="AutoShape 124">
              <a:extLst>
                <a:ext uri="{FF2B5EF4-FFF2-40B4-BE49-F238E27FC236}">
                  <a16:creationId xmlns:a16="http://schemas.microsoft.com/office/drawing/2014/main" id="{F45DEAF3-7F81-FEE8-B9D5-BA157DCA81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7350" y="33528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07" name="AutoShape 125">
              <a:extLst>
                <a:ext uri="{FF2B5EF4-FFF2-40B4-BE49-F238E27FC236}">
                  <a16:creationId xmlns:a16="http://schemas.microsoft.com/office/drawing/2014/main" id="{511A3435-4E07-C5B2-35E8-7CB3257754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7350" y="28956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08" name="AutoShape 126">
              <a:extLst>
                <a:ext uri="{FF2B5EF4-FFF2-40B4-BE49-F238E27FC236}">
                  <a16:creationId xmlns:a16="http://schemas.microsoft.com/office/drawing/2014/main" id="{A4213F54-4715-4B50-070A-DCA291F485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7350" y="26670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09" name="AutoShape 127">
              <a:extLst>
                <a:ext uri="{FF2B5EF4-FFF2-40B4-BE49-F238E27FC236}">
                  <a16:creationId xmlns:a16="http://schemas.microsoft.com/office/drawing/2014/main" id="{00444C59-A14B-7529-3004-45D114164E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7350" y="24384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10" name="Rectangle 128">
              <a:extLst>
                <a:ext uri="{FF2B5EF4-FFF2-40B4-BE49-F238E27FC236}">
                  <a16:creationId xmlns:a16="http://schemas.microsoft.com/office/drawing/2014/main" id="{91EB6A27-06F0-C06F-1BA3-6F3B3657F4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7350" y="26670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11" name="Rectangle 129">
              <a:extLst>
                <a:ext uri="{FF2B5EF4-FFF2-40B4-BE49-F238E27FC236}">
                  <a16:creationId xmlns:a16="http://schemas.microsoft.com/office/drawing/2014/main" id="{75565E06-E251-674C-AD2D-2CFDC6F12D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7350" y="24384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12" name="Rectangle 130">
              <a:extLst>
                <a:ext uri="{FF2B5EF4-FFF2-40B4-BE49-F238E27FC236}">
                  <a16:creationId xmlns:a16="http://schemas.microsoft.com/office/drawing/2014/main" id="{E62D9CFB-D646-2406-C8AE-B327155D34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7350" y="28956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13" name="Rectangle 131">
              <a:extLst>
                <a:ext uri="{FF2B5EF4-FFF2-40B4-BE49-F238E27FC236}">
                  <a16:creationId xmlns:a16="http://schemas.microsoft.com/office/drawing/2014/main" id="{179E9C08-0F28-2C8E-857F-6067A0B312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7350" y="31242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14" name="Rectangle 132">
              <a:extLst>
                <a:ext uri="{FF2B5EF4-FFF2-40B4-BE49-F238E27FC236}">
                  <a16:creationId xmlns:a16="http://schemas.microsoft.com/office/drawing/2014/main" id="{A1129B63-B301-D709-3E72-9F865BEC26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7350" y="33528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15" name="Line 133">
              <a:extLst>
                <a:ext uri="{FF2B5EF4-FFF2-40B4-BE49-F238E27FC236}">
                  <a16:creationId xmlns:a16="http://schemas.microsoft.com/office/drawing/2014/main" id="{F07FE68A-972D-300A-BE95-71EC819D6F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07350" y="23622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" name="Line 134">
              <a:extLst>
                <a:ext uri="{FF2B5EF4-FFF2-40B4-BE49-F238E27FC236}">
                  <a16:creationId xmlns:a16="http://schemas.microsoft.com/office/drawing/2014/main" id="{079EC2F8-E944-D7C5-6B5F-10F2AC2EC4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55000" y="23622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" name="Line 135">
              <a:extLst>
                <a:ext uri="{FF2B5EF4-FFF2-40B4-BE49-F238E27FC236}">
                  <a16:creationId xmlns:a16="http://schemas.microsoft.com/office/drawing/2014/main" id="{78A48F8F-104D-82FB-A516-034DF14908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55000" y="25908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8" name="Line 136">
              <a:extLst>
                <a:ext uri="{FF2B5EF4-FFF2-40B4-BE49-F238E27FC236}">
                  <a16:creationId xmlns:a16="http://schemas.microsoft.com/office/drawing/2014/main" id="{1BFA148D-7A6F-3041-5590-42F4EB8BDB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55000" y="28194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9" name="Line 137">
              <a:extLst>
                <a:ext uri="{FF2B5EF4-FFF2-40B4-BE49-F238E27FC236}">
                  <a16:creationId xmlns:a16="http://schemas.microsoft.com/office/drawing/2014/main" id="{9228AC85-BCDC-BB89-6517-CC132788C6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55000" y="30480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20" name="Line 138">
              <a:extLst>
                <a:ext uri="{FF2B5EF4-FFF2-40B4-BE49-F238E27FC236}">
                  <a16:creationId xmlns:a16="http://schemas.microsoft.com/office/drawing/2014/main" id="{3FFFC488-8AE1-5C52-95F7-33B5FE6EF1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55000" y="32766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21" name="Line 139">
              <a:extLst>
                <a:ext uri="{FF2B5EF4-FFF2-40B4-BE49-F238E27FC236}">
                  <a16:creationId xmlns:a16="http://schemas.microsoft.com/office/drawing/2014/main" id="{A4338787-A8A6-2F5E-A36A-FEF84D7531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07350" y="32766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22" name="Line 140">
              <a:extLst>
                <a:ext uri="{FF2B5EF4-FFF2-40B4-BE49-F238E27FC236}">
                  <a16:creationId xmlns:a16="http://schemas.microsoft.com/office/drawing/2014/main" id="{D05EA17E-91A7-9B02-5B5E-A56AFE3DA8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07350" y="30480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23" name="Line 141">
              <a:extLst>
                <a:ext uri="{FF2B5EF4-FFF2-40B4-BE49-F238E27FC236}">
                  <a16:creationId xmlns:a16="http://schemas.microsoft.com/office/drawing/2014/main" id="{333AD9D9-ADF3-BC67-25F0-2347A1DF2E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07350" y="28194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24" name="Line 142">
              <a:extLst>
                <a:ext uri="{FF2B5EF4-FFF2-40B4-BE49-F238E27FC236}">
                  <a16:creationId xmlns:a16="http://schemas.microsoft.com/office/drawing/2014/main" id="{3A05F122-7EB6-926C-E8A2-7F657B4226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07350" y="25908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25" name="AutoShape 143">
              <a:extLst>
                <a:ext uri="{FF2B5EF4-FFF2-40B4-BE49-F238E27FC236}">
                  <a16:creationId xmlns:a16="http://schemas.microsoft.com/office/drawing/2014/main" id="{AB6DE20E-C96E-F173-85CC-AB8ABB6102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6150" y="3352800"/>
              <a:ext cx="247650" cy="1524000"/>
            </a:xfrm>
            <a:prstGeom prst="can">
              <a:avLst>
                <a:gd name="adj" fmla="val 51282"/>
              </a:avLst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26" name="Oval 144">
              <a:extLst>
                <a:ext uri="{FF2B5EF4-FFF2-40B4-BE49-F238E27FC236}">
                  <a16:creationId xmlns:a16="http://schemas.microsoft.com/office/drawing/2014/main" id="{A8000A16-61CB-91FC-5E2D-A51D191D60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6150" y="33528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27" name="AutoShape 145">
              <a:extLst>
                <a:ext uri="{FF2B5EF4-FFF2-40B4-BE49-F238E27FC236}">
                  <a16:creationId xmlns:a16="http://schemas.microsoft.com/office/drawing/2014/main" id="{3FF9628B-34A3-E47A-2E85-9376FAA228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6150" y="42672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28" name="AutoShape 146">
              <a:extLst>
                <a:ext uri="{FF2B5EF4-FFF2-40B4-BE49-F238E27FC236}">
                  <a16:creationId xmlns:a16="http://schemas.microsoft.com/office/drawing/2014/main" id="{B53554D2-200B-8CCC-09FC-9F33570BA7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6150" y="44958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29" name="AutoShape 147">
              <a:extLst>
                <a:ext uri="{FF2B5EF4-FFF2-40B4-BE49-F238E27FC236}">
                  <a16:creationId xmlns:a16="http://schemas.microsoft.com/office/drawing/2014/main" id="{2C0E9D0A-5272-E718-A27F-312715BABF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6150" y="40386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30" name="AutoShape 148">
              <a:extLst>
                <a:ext uri="{FF2B5EF4-FFF2-40B4-BE49-F238E27FC236}">
                  <a16:creationId xmlns:a16="http://schemas.microsoft.com/office/drawing/2014/main" id="{27A5976C-C6E7-1698-8D46-BA3CCFCAB5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6150" y="38100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31" name="AutoShape 149">
              <a:extLst>
                <a:ext uri="{FF2B5EF4-FFF2-40B4-BE49-F238E27FC236}">
                  <a16:creationId xmlns:a16="http://schemas.microsoft.com/office/drawing/2014/main" id="{58B5CF6F-D13D-C24C-E88D-ED1F9BBAFA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6150" y="35814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32" name="Rectangle 150">
              <a:extLst>
                <a:ext uri="{FF2B5EF4-FFF2-40B4-BE49-F238E27FC236}">
                  <a16:creationId xmlns:a16="http://schemas.microsoft.com/office/drawing/2014/main" id="{11D61FF7-051F-C9D2-436E-57ADDFB1E3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6150" y="38100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33" name="Rectangle 151">
              <a:extLst>
                <a:ext uri="{FF2B5EF4-FFF2-40B4-BE49-F238E27FC236}">
                  <a16:creationId xmlns:a16="http://schemas.microsoft.com/office/drawing/2014/main" id="{FE3205F5-AAF0-2345-1759-FB024EF233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6150" y="35814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34" name="Rectangle 152">
              <a:extLst>
                <a:ext uri="{FF2B5EF4-FFF2-40B4-BE49-F238E27FC236}">
                  <a16:creationId xmlns:a16="http://schemas.microsoft.com/office/drawing/2014/main" id="{7B029102-9311-830C-CA8B-198E57D7AC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6150" y="40386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35" name="Rectangle 153">
              <a:extLst>
                <a:ext uri="{FF2B5EF4-FFF2-40B4-BE49-F238E27FC236}">
                  <a16:creationId xmlns:a16="http://schemas.microsoft.com/office/drawing/2014/main" id="{35F26A4A-37C9-9507-6C37-2EB6912DE4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6150" y="42672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36" name="Rectangle 154">
              <a:extLst>
                <a:ext uri="{FF2B5EF4-FFF2-40B4-BE49-F238E27FC236}">
                  <a16:creationId xmlns:a16="http://schemas.microsoft.com/office/drawing/2014/main" id="{22267C92-E5E5-B7DF-EEFE-A2154052DE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6150" y="44958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37" name="Line 155">
              <a:extLst>
                <a:ext uri="{FF2B5EF4-FFF2-40B4-BE49-F238E27FC236}">
                  <a16:creationId xmlns:a16="http://schemas.microsoft.com/office/drawing/2014/main" id="{8D2EDBA3-FEFC-E7D3-63D4-E8DBD5A79D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26150" y="35052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8" name="Line 156">
              <a:extLst>
                <a:ext uri="{FF2B5EF4-FFF2-40B4-BE49-F238E27FC236}">
                  <a16:creationId xmlns:a16="http://schemas.microsoft.com/office/drawing/2014/main" id="{40D27B44-C916-49AC-D4D4-A960B40641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73800" y="35052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9" name="Line 157">
              <a:extLst>
                <a:ext uri="{FF2B5EF4-FFF2-40B4-BE49-F238E27FC236}">
                  <a16:creationId xmlns:a16="http://schemas.microsoft.com/office/drawing/2014/main" id="{7337EFE9-DA81-ECF3-1474-F87C403AF1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73800" y="37338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40" name="Line 158">
              <a:extLst>
                <a:ext uri="{FF2B5EF4-FFF2-40B4-BE49-F238E27FC236}">
                  <a16:creationId xmlns:a16="http://schemas.microsoft.com/office/drawing/2014/main" id="{845E530E-1678-546D-3F37-87B4400224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73800" y="39624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41" name="Line 159">
              <a:extLst>
                <a:ext uri="{FF2B5EF4-FFF2-40B4-BE49-F238E27FC236}">
                  <a16:creationId xmlns:a16="http://schemas.microsoft.com/office/drawing/2014/main" id="{CEB45EAC-07EA-CF0F-A2BB-BED2324E19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73800" y="41910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42" name="Line 160">
              <a:extLst>
                <a:ext uri="{FF2B5EF4-FFF2-40B4-BE49-F238E27FC236}">
                  <a16:creationId xmlns:a16="http://schemas.microsoft.com/office/drawing/2014/main" id="{D3240B5D-7926-306C-046C-5455E85CB0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73800" y="44196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43" name="Line 161">
              <a:extLst>
                <a:ext uri="{FF2B5EF4-FFF2-40B4-BE49-F238E27FC236}">
                  <a16:creationId xmlns:a16="http://schemas.microsoft.com/office/drawing/2014/main" id="{3D66F078-06CB-B1A0-6DC6-283D0D12E6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26150" y="44196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44" name="Line 162">
              <a:extLst>
                <a:ext uri="{FF2B5EF4-FFF2-40B4-BE49-F238E27FC236}">
                  <a16:creationId xmlns:a16="http://schemas.microsoft.com/office/drawing/2014/main" id="{8D3D2932-0C00-68A5-183D-6B31DD6E62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26150" y="41910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45" name="Line 163">
              <a:extLst>
                <a:ext uri="{FF2B5EF4-FFF2-40B4-BE49-F238E27FC236}">
                  <a16:creationId xmlns:a16="http://schemas.microsoft.com/office/drawing/2014/main" id="{0359BD15-1D87-E411-FE26-068036E480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26150" y="39624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46" name="Line 164">
              <a:extLst>
                <a:ext uri="{FF2B5EF4-FFF2-40B4-BE49-F238E27FC236}">
                  <a16:creationId xmlns:a16="http://schemas.microsoft.com/office/drawing/2014/main" id="{BB7F52C1-2CBA-3D9C-D5B3-0F2D9F3B17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26150" y="37338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47" name="AutoShape 165">
              <a:extLst>
                <a:ext uri="{FF2B5EF4-FFF2-40B4-BE49-F238E27FC236}">
                  <a16:creationId xmlns:a16="http://schemas.microsoft.com/office/drawing/2014/main" id="{E7F5EE0F-C754-F82A-5D69-05A21DF08C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4200" y="3429000"/>
              <a:ext cx="247650" cy="1524000"/>
            </a:xfrm>
            <a:prstGeom prst="can">
              <a:avLst>
                <a:gd name="adj" fmla="val 51282"/>
              </a:avLst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48" name="Oval 166">
              <a:extLst>
                <a:ext uri="{FF2B5EF4-FFF2-40B4-BE49-F238E27FC236}">
                  <a16:creationId xmlns:a16="http://schemas.microsoft.com/office/drawing/2014/main" id="{0143F7B3-1231-92AB-DDA9-4C3551C8AF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4200" y="3429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49" name="AutoShape 167">
              <a:extLst>
                <a:ext uri="{FF2B5EF4-FFF2-40B4-BE49-F238E27FC236}">
                  <a16:creationId xmlns:a16="http://schemas.microsoft.com/office/drawing/2014/main" id="{6052CBB4-763C-686C-5D85-5CA15C4CA7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4200" y="43434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50" name="AutoShape 168">
              <a:extLst>
                <a:ext uri="{FF2B5EF4-FFF2-40B4-BE49-F238E27FC236}">
                  <a16:creationId xmlns:a16="http://schemas.microsoft.com/office/drawing/2014/main" id="{0225F9E4-B774-DAB8-1F65-1CD0957F57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4200" y="45720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51" name="AutoShape 169">
              <a:extLst>
                <a:ext uri="{FF2B5EF4-FFF2-40B4-BE49-F238E27FC236}">
                  <a16:creationId xmlns:a16="http://schemas.microsoft.com/office/drawing/2014/main" id="{30EB49B6-EB2D-013C-DFA1-285D11283A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4200" y="41148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52" name="AutoShape 170">
              <a:extLst>
                <a:ext uri="{FF2B5EF4-FFF2-40B4-BE49-F238E27FC236}">
                  <a16:creationId xmlns:a16="http://schemas.microsoft.com/office/drawing/2014/main" id="{189D3185-DB26-5336-A335-F4FA90CF6F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4200" y="38862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53" name="AutoShape 171">
              <a:extLst>
                <a:ext uri="{FF2B5EF4-FFF2-40B4-BE49-F238E27FC236}">
                  <a16:creationId xmlns:a16="http://schemas.microsoft.com/office/drawing/2014/main" id="{570EAB28-3C17-C9B9-A1A8-D91F90F4D4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4200" y="36576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54" name="Rectangle 172">
              <a:extLst>
                <a:ext uri="{FF2B5EF4-FFF2-40B4-BE49-F238E27FC236}">
                  <a16:creationId xmlns:a16="http://schemas.microsoft.com/office/drawing/2014/main" id="{16F57859-2603-9134-E933-B00B295119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4200" y="38862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55" name="Rectangle 173">
              <a:extLst>
                <a:ext uri="{FF2B5EF4-FFF2-40B4-BE49-F238E27FC236}">
                  <a16:creationId xmlns:a16="http://schemas.microsoft.com/office/drawing/2014/main" id="{1AF40E8A-0757-0A3E-D3F1-AF193BA101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4200" y="36576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56" name="Rectangle 174">
              <a:extLst>
                <a:ext uri="{FF2B5EF4-FFF2-40B4-BE49-F238E27FC236}">
                  <a16:creationId xmlns:a16="http://schemas.microsoft.com/office/drawing/2014/main" id="{68B9AB3C-F010-334A-B4DA-74C2C85A02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4200" y="41148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57" name="Rectangle 175">
              <a:extLst>
                <a:ext uri="{FF2B5EF4-FFF2-40B4-BE49-F238E27FC236}">
                  <a16:creationId xmlns:a16="http://schemas.microsoft.com/office/drawing/2014/main" id="{7CE81F7C-5B57-119E-49C3-096F8208B6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4200" y="43434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58" name="Rectangle 176">
              <a:extLst>
                <a:ext uri="{FF2B5EF4-FFF2-40B4-BE49-F238E27FC236}">
                  <a16:creationId xmlns:a16="http://schemas.microsoft.com/office/drawing/2014/main" id="{AF1DDBEA-3332-6CA3-8F69-830AEB5C04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4200" y="45720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59" name="Line 177">
              <a:extLst>
                <a:ext uri="{FF2B5EF4-FFF2-40B4-BE49-F238E27FC236}">
                  <a16:creationId xmlns:a16="http://schemas.microsoft.com/office/drawing/2014/main" id="{0D4CE7D6-B63E-5B36-BCE3-FF42177264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34200" y="35814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0" name="Line 178">
              <a:extLst>
                <a:ext uri="{FF2B5EF4-FFF2-40B4-BE49-F238E27FC236}">
                  <a16:creationId xmlns:a16="http://schemas.microsoft.com/office/drawing/2014/main" id="{859EBB5E-5CFD-29BD-9664-2CEA893B7A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81850" y="35814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1" name="Line 179">
              <a:extLst>
                <a:ext uri="{FF2B5EF4-FFF2-40B4-BE49-F238E27FC236}">
                  <a16:creationId xmlns:a16="http://schemas.microsoft.com/office/drawing/2014/main" id="{A589AD95-52BA-CDBC-165E-DF66288D0A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81850" y="38100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2" name="Line 180">
              <a:extLst>
                <a:ext uri="{FF2B5EF4-FFF2-40B4-BE49-F238E27FC236}">
                  <a16:creationId xmlns:a16="http://schemas.microsoft.com/office/drawing/2014/main" id="{815976F9-78AA-1C3F-0318-3CE41B6CC5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81850" y="40386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3" name="Line 181">
              <a:extLst>
                <a:ext uri="{FF2B5EF4-FFF2-40B4-BE49-F238E27FC236}">
                  <a16:creationId xmlns:a16="http://schemas.microsoft.com/office/drawing/2014/main" id="{68D6B5FE-0598-72C5-D314-98BD6D61CC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81850" y="42672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4" name="Line 182">
              <a:extLst>
                <a:ext uri="{FF2B5EF4-FFF2-40B4-BE49-F238E27FC236}">
                  <a16:creationId xmlns:a16="http://schemas.microsoft.com/office/drawing/2014/main" id="{C1A93619-01F8-3F83-D965-9C5948A42A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81850" y="44958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5" name="Line 183">
              <a:extLst>
                <a:ext uri="{FF2B5EF4-FFF2-40B4-BE49-F238E27FC236}">
                  <a16:creationId xmlns:a16="http://schemas.microsoft.com/office/drawing/2014/main" id="{7EBAA860-DA54-65C8-48FF-34957AA4F7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34200" y="44958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6" name="Line 184">
              <a:extLst>
                <a:ext uri="{FF2B5EF4-FFF2-40B4-BE49-F238E27FC236}">
                  <a16:creationId xmlns:a16="http://schemas.microsoft.com/office/drawing/2014/main" id="{E30BF14B-FE76-60BF-7A9C-7FE93D02C5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34200" y="42672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7" name="Line 185">
              <a:extLst>
                <a:ext uri="{FF2B5EF4-FFF2-40B4-BE49-F238E27FC236}">
                  <a16:creationId xmlns:a16="http://schemas.microsoft.com/office/drawing/2014/main" id="{10285D5B-AAD3-4DB9-BCC8-73F9EF15AF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34200" y="40386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8" name="Line 186">
              <a:extLst>
                <a:ext uri="{FF2B5EF4-FFF2-40B4-BE49-F238E27FC236}">
                  <a16:creationId xmlns:a16="http://schemas.microsoft.com/office/drawing/2014/main" id="{5242D847-A54D-9B9A-0FD1-998374DAF4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34200" y="38100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9" name="AutoShape 187">
              <a:extLst>
                <a:ext uri="{FF2B5EF4-FFF2-40B4-BE49-F238E27FC236}">
                  <a16:creationId xmlns:a16="http://schemas.microsoft.com/office/drawing/2014/main" id="{E24194B4-F5D2-4347-18A5-43D0253DC6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9650" y="2057400"/>
              <a:ext cx="5695950" cy="3124200"/>
            </a:xfrm>
            <a:prstGeom prst="cube">
              <a:avLst>
                <a:gd name="adj" fmla="val 55116"/>
              </a:avLst>
            </a:prstGeom>
            <a:solidFill>
              <a:schemeClr val="folHlink">
                <a:alpha val="50195"/>
              </a:schemeClr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0" name="Oval 190">
              <a:extLst>
                <a:ext uri="{FF2B5EF4-FFF2-40B4-BE49-F238E27FC236}">
                  <a16:creationId xmlns:a16="http://schemas.microsoft.com/office/drawing/2014/main" id="{CF84BA6C-9A17-22D9-1E42-8B02BB84D0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1050" y="2286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1" name="Oval 191">
              <a:extLst>
                <a:ext uri="{FF2B5EF4-FFF2-40B4-BE49-F238E27FC236}">
                  <a16:creationId xmlns:a16="http://schemas.microsoft.com/office/drawing/2014/main" id="{30699351-DFF3-3E3B-83E7-82741ED65E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1450" y="2286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2" name="Oval 192">
              <a:extLst>
                <a:ext uri="{FF2B5EF4-FFF2-40B4-BE49-F238E27FC236}">
                  <a16:creationId xmlns:a16="http://schemas.microsoft.com/office/drawing/2014/main" id="{90B74EEE-53D0-997B-7452-892105A411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7350" y="22098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3" name="Oval 193">
              <a:extLst>
                <a:ext uri="{FF2B5EF4-FFF2-40B4-BE49-F238E27FC236}">
                  <a16:creationId xmlns:a16="http://schemas.microsoft.com/office/drawing/2014/main" id="{7B967E83-C71E-13B2-E2CC-68B38E70DD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5150" y="3429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4" name="Oval 195">
              <a:extLst>
                <a:ext uri="{FF2B5EF4-FFF2-40B4-BE49-F238E27FC236}">
                  <a16:creationId xmlns:a16="http://schemas.microsoft.com/office/drawing/2014/main" id="{058A0312-E6A7-4BE1-3F65-BA891D4B48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0650" y="3048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5" name="Oval 196">
              <a:extLst>
                <a:ext uri="{FF2B5EF4-FFF2-40B4-BE49-F238E27FC236}">
                  <a16:creationId xmlns:a16="http://schemas.microsoft.com/office/drawing/2014/main" id="{2147C863-E929-C9AB-AFE7-79F54CB99D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6150" y="33528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6" name="Oval 197">
              <a:extLst>
                <a:ext uri="{FF2B5EF4-FFF2-40B4-BE49-F238E27FC236}">
                  <a16:creationId xmlns:a16="http://schemas.microsoft.com/office/drawing/2014/main" id="{6254969F-279D-FBC5-2645-95D359F5F1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4200" y="3429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7" name="AutoShape 568">
              <a:extLst>
                <a:ext uri="{FF2B5EF4-FFF2-40B4-BE49-F238E27FC236}">
                  <a16:creationId xmlns:a16="http://schemas.microsoft.com/office/drawing/2014/main" id="{85F7FADC-44FE-819E-B6C8-3E96BFD450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2800" y="4114800"/>
              <a:ext cx="247650" cy="152400"/>
            </a:xfrm>
            <a:prstGeom prst="rightArrow">
              <a:avLst>
                <a:gd name="adj1" fmla="val 50000"/>
                <a:gd name="adj2" fmla="val 40625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8" name="AutoShape 569">
              <a:extLst>
                <a:ext uri="{FF2B5EF4-FFF2-40B4-BE49-F238E27FC236}">
                  <a16:creationId xmlns:a16="http://schemas.microsoft.com/office/drawing/2014/main" id="{F4248891-198A-D090-12BA-9E28A04143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8300" y="3581400"/>
              <a:ext cx="247650" cy="152400"/>
            </a:xfrm>
            <a:prstGeom prst="rightArrow">
              <a:avLst>
                <a:gd name="adj1" fmla="val 50000"/>
                <a:gd name="adj2" fmla="val 40625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9" name="AutoShape 570">
              <a:extLst>
                <a:ext uri="{FF2B5EF4-FFF2-40B4-BE49-F238E27FC236}">
                  <a16:creationId xmlns:a16="http://schemas.microsoft.com/office/drawing/2014/main" id="{CCB3F707-B5BB-F547-4359-A810F4F392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8700" y="2895600"/>
              <a:ext cx="247650" cy="152400"/>
            </a:xfrm>
            <a:prstGeom prst="rightArrow">
              <a:avLst>
                <a:gd name="adj1" fmla="val 50000"/>
                <a:gd name="adj2" fmla="val 40625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0" name="AutoShape 571">
              <a:extLst>
                <a:ext uri="{FF2B5EF4-FFF2-40B4-BE49-F238E27FC236}">
                  <a16:creationId xmlns:a16="http://schemas.microsoft.com/office/drawing/2014/main" id="{037C1220-3E82-FB28-EA5B-C1ACAC2833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9100" y="2895600"/>
              <a:ext cx="247650" cy="152400"/>
            </a:xfrm>
            <a:prstGeom prst="rightArrow">
              <a:avLst>
                <a:gd name="adj1" fmla="val 50000"/>
                <a:gd name="adj2" fmla="val 40625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1" name="AutoShape 572">
              <a:extLst>
                <a:ext uri="{FF2B5EF4-FFF2-40B4-BE49-F238E27FC236}">
                  <a16:creationId xmlns:a16="http://schemas.microsoft.com/office/drawing/2014/main" id="{B55E7762-DD83-A715-D77E-49E3F55775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55000" y="3048000"/>
              <a:ext cx="247650" cy="152400"/>
            </a:xfrm>
            <a:prstGeom prst="rightArrow">
              <a:avLst>
                <a:gd name="adj1" fmla="val 50000"/>
                <a:gd name="adj2" fmla="val 40625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2" name="AutoShape 573">
              <a:extLst>
                <a:ext uri="{FF2B5EF4-FFF2-40B4-BE49-F238E27FC236}">
                  <a16:creationId xmlns:a16="http://schemas.microsoft.com/office/drawing/2014/main" id="{69F882B0-E313-1097-7099-1E6E8B81BD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3800" y="3962400"/>
              <a:ext cx="247650" cy="152400"/>
            </a:xfrm>
            <a:prstGeom prst="rightArrow">
              <a:avLst>
                <a:gd name="adj1" fmla="val 50000"/>
                <a:gd name="adj2" fmla="val 40625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3" name="AutoShape 574">
              <a:extLst>
                <a:ext uri="{FF2B5EF4-FFF2-40B4-BE49-F238E27FC236}">
                  <a16:creationId xmlns:a16="http://schemas.microsoft.com/office/drawing/2014/main" id="{6B1C580C-5DA6-0631-9488-C19AAEFC93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1850" y="3581400"/>
              <a:ext cx="247650" cy="152400"/>
            </a:xfrm>
            <a:prstGeom prst="rightArrow">
              <a:avLst>
                <a:gd name="adj1" fmla="val 50000"/>
                <a:gd name="adj2" fmla="val 40625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</p:grpSp>
      <p:sp>
        <p:nvSpPr>
          <p:cNvPr id="186" name="CasellaDiTesto 185">
            <a:extLst>
              <a:ext uri="{FF2B5EF4-FFF2-40B4-BE49-F238E27FC236}">
                <a16:creationId xmlns:a16="http://schemas.microsoft.com/office/drawing/2014/main" id="{D7753352-49B6-1CD3-E632-6A4EF1CEFECC}"/>
              </a:ext>
            </a:extLst>
          </p:cNvPr>
          <p:cNvSpPr txBox="1"/>
          <p:nvPr/>
        </p:nvSpPr>
        <p:spPr>
          <a:xfrm>
            <a:off x="6672343" y="2223447"/>
            <a:ext cx="3936706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700" b="1" dirty="0">
                <a:solidFill>
                  <a:srgbClr val="2B85FF"/>
                </a:solidFill>
                <a:latin typeface="Comic Sans MS" panose="030F0902030302020204" pitchFamily="66" charset="0"/>
              </a:rPr>
              <a:t>I vortici sono come cariche nel superconduttore quindi sono soggette alla </a:t>
            </a:r>
            <a:r>
              <a:rPr lang="it-IT" sz="1700" b="1" dirty="0">
                <a:solidFill>
                  <a:srgbClr val="D5AB1E"/>
                </a:solidFill>
                <a:latin typeface="Comic Sans MS" panose="030F0902030302020204" pitchFamily="66" charset="0"/>
              </a:rPr>
              <a:t>forza di Lorentz</a:t>
            </a:r>
            <a:endParaRPr lang="it-IT" sz="1700" b="1" dirty="0">
              <a:solidFill>
                <a:srgbClr val="2B85FF"/>
              </a:solidFill>
              <a:latin typeface="Comic Sans MS" panose="030F0902030302020204" pitchFamily="66" charset="0"/>
            </a:endParaRPr>
          </a:p>
        </p:txBody>
      </p:sp>
      <p:cxnSp>
        <p:nvCxnSpPr>
          <p:cNvPr id="188" name="Connettore 2 187">
            <a:extLst>
              <a:ext uri="{FF2B5EF4-FFF2-40B4-BE49-F238E27FC236}">
                <a16:creationId xmlns:a16="http://schemas.microsoft.com/office/drawing/2014/main" id="{49B4926A-39D2-E0EE-0688-9971A03E9F33}"/>
              </a:ext>
            </a:extLst>
          </p:cNvPr>
          <p:cNvCxnSpPr/>
          <p:nvPr/>
        </p:nvCxnSpPr>
        <p:spPr>
          <a:xfrm flipV="1">
            <a:off x="848420" y="1722474"/>
            <a:ext cx="0" cy="41360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9" name="CasellaDiTesto 188">
            <a:extLst>
              <a:ext uri="{FF2B5EF4-FFF2-40B4-BE49-F238E27FC236}">
                <a16:creationId xmlns:a16="http://schemas.microsoft.com/office/drawing/2014/main" id="{2EF4AFB3-DFA2-458F-4A94-12E8630DDBAC}"/>
              </a:ext>
            </a:extLst>
          </p:cNvPr>
          <p:cNvSpPr txBox="1"/>
          <p:nvPr/>
        </p:nvSpPr>
        <p:spPr>
          <a:xfrm>
            <a:off x="524292" y="1819325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B</a:t>
            </a:r>
          </a:p>
        </p:txBody>
      </p:sp>
      <p:sp>
        <p:nvSpPr>
          <p:cNvPr id="190" name="CasellaDiTesto 189">
            <a:extLst>
              <a:ext uri="{FF2B5EF4-FFF2-40B4-BE49-F238E27FC236}">
                <a16:creationId xmlns:a16="http://schemas.microsoft.com/office/drawing/2014/main" id="{9536E9BC-D4FB-48A1-45F1-0CBFAC188D0A}"/>
              </a:ext>
            </a:extLst>
          </p:cNvPr>
          <p:cNvSpPr txBox="1"/>
          <p:nvPr/>
        </p:nvSpPr>
        <p:spPr>
          <a:xfrm>
            <a:off x="6654067" y="4283171"/>
            <a:ext cx="3936706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700" b="1" dirty="0">
                <a:solidFill>
                  <a:srgbClr val="2B85FF"/>
                </a:solidFill>
                <a:latin typeface="Comic Sans MS" panose="030F0902030302020204" pitchFamily="66" charset="0"/>
              </a:rPr>
              <a:t>Una forza di Lorentz implica un movimento: I vortici si muovono all’interno del SC </a:t>
            </a:r>
          </a:p>
        </p:txBody>
      </p:sp>
    </p:spTree>
    <p:extLst>
      <p:ext uri="{BB962C8B-B14F-4D97-AF65-F5344CB8AC3E}">
        <p14:creationId xmlns:p14="http://schemas.microsoft.com/office/powerpoint/2010/main" val="16896903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B4B02C4-4A5B-AED7-A9DF-D420BBE9EF69}"/>
              </a:ext>
            </a:extLst>
          </p:cNvPr>
          <p:cNvSpPr txBox="1"/>
          <p:nvPr/>
        </p:nvSpPr>
        <p:spPr>
          <a:xfrm>
            <a:off x="2913109" y="506686"/>
            <a:ext cx="636578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0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SC di tipo II- dissipazione di energia</a:t>
            </a:r>
          </a:p>
        </p:txBody>
      </p:sp>
      <p:grpSp>
        <p:nvGrpSpPr>
          <p:cNvPr id="1740" name="Gruppo 1739">
            <a:extLst>
              <a:ext uri="{FF2B5EF4-FFF2-40B4-BE49-F238E27FC236}">
                <a16:creationId xmlns:a16="http://schemas.microsoft.com/office/drawing/2014/main" id="{DF0B0AE0-A274-81D6-D361-08A68DFB7C91}"/>
              </a:ext>
            </a:extLst>
          </p:cNvPr>
          <p:cNvGrpSpPr/>
          <p:nvPr/>
        </p:nvGrpSpPr>
        <p:grpSpPr>
          <a:xfrm>
            <a:off x="370516" y="2424223"/>
            <a:ext cx="5041456" cy="2747987"/>
            <a:chOff x="575623" y="2057400"/>
            <a:chExt cx="5695950" cy="3124200"/>
          </a:xfrm>
        </p:grpSpPr>
        <p:sp>
          <p:nvSpPr>
            <p:cNvPr id="1741" name="AutoShape 21">
              <a:extLst>
                <a:ext uri="{FF2B5EF4-FFF2-40B4-BE49-F238E27FC236}">
                  <a16:creationId xmlns:a16="http://schemas.microsoft.com/office/drawing/2014/main" id="{819B9E86-3CE8-08A4-8996-D0CC32021B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8623" y="2209800"/>
              <a:ext cx="247650" cy="1524000"/>
            </a:xfrm>
            <a:prstGeom prst="can">
              <a:avLst>
                <a:gd name="adj" fmla="val 5128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42" name="Oval 30">
              <a:extLst>
                <a:ext uri="{FF2B5EF4-FFF2-40B4-BE49-F238E27FC236}">
                  <a16:creationId xmlns:a16="http://schemas.microsoft.com/office/drawing/2014/main" id="{9EA55178-5D06-7A10-2172-C2F1E3855E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8623" y="22098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43" name="AutoShape 51">
              <a:extLst>
                <a:ext uri="{FF2B5EF4-FFF2-40B4-BE49-F238E27FC236}">
                  <a16:creationId xmlns:a16="http://schemas.microsoft.com/office/drawing/2014/main" id="{C1C66F4A-DD73-4615-5A0E-593E84A048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6423" y="3429000"/>
              <a:ext cx="247650" cy="1524000"/>
            </a:xfrm>
            <a:prstGeom prst="can">
              <a:avLst>
                <a:gd name="adj" fmla="val 51282"/>
              </a:avLst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44" name="AutoShape 52">
              <a:extLst>
                <a:ext uri="{FF2B5EF4-FFF2-40B4-BE49-F238E27FC236}">
                  <a16:creationId xmlns:a16="http://schemas.microsoft.com/office/drawing/2014/main" id="{3A9B9E8F-09F3-DEDB-524C-6C7F082900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5473" y="3429000"/>
              <a:ext cx="247650" cy="1524000"/>
            </a:xfrm>
            <a:prstGeom prst="can">
              <a:avLst>
                <a:gd name="adj" fmla="val 5128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45" name="AutoShape 53">
              <a:extLst>
                <a:ext uri="{FF2B5EF4-FFF2-40B4-BE49-F238E27FC236}">
                  <a16:creationId xmlns:a16="http://schemas.microsoft.com/office/drawing/2014/main" id="{EE5A0A15-B7F6-8908-8263-0A49ED60F8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2323" y="2286000"/>
              <a:ext cx="247650" cy="1524000"/>
            </a:xfrm>
            <a:prstGeom prst="can">
              <a:avLst>
                <a:gd name="adj" fmla="val 5128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46" name="AutoShape 54">
              <a:extLst>
                <a:ext uri="{FF2B5EF4-FFF2-40B4-BE49-F238E27FC236}">
                  <a16:creationId xmlns:a16="http://schemas.microsoft.com/office/drawing/2014/main" id="{8FD7E8C4-CC5E-48C9-9617-D6BB532051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7423" y="3352800"/>
              <a:ext cx="247650" cy="1524000"/>
            </a:xfrm>
            <a:prstGeom prst="can">
              <a:avLst>
                <a:gd name="adj" fmla="val 5128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47" name="AutoShape 55">
              <a:extLst>
                <a:ext uri="{FF2B5EF4-FFF2-40B4-BE49-F238E27FC236}">
                  <a16:creationId xmlns:a16="http://schemas.microsoft.com/office/drawing/2014/main" id="{E4398785-DFB3-6D2D-3A9E-23857C9F1C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1923" y="3048000"/>
              <a:ext cx="247650" cy="1524000"/>
            </a:xfrm>
            <a:prstGeom prst="can">
              <a:avLst>
                <a:gd name="adj" fmla="val 51282"/>
              </a:avLst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48" name="AutoShape 56">
              <a:extLst>
                <a:ext uri="{FF2B5EF4-FFF2-40B4-BE49-F238E27FC236}">
                  <a16:creationId xmlns:a16="http://schemas.microsoft.com/office/drawing/2014/main" id="{17AEE07F-A7A1-A87C-EA42-EF262D6CF1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2723" y="2286000"/>
              <a:ext cx="247650" cy="1524000"/>
            </a:xfrm>
            <a:prstGeom prst="can">
              <a:avLst>
                <a:gd name="adj" fmla="val 5128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49" name="AutoShape 57">
              <a:extLst>
                <a:ext uri="{FF2B5EF4-FFF2-40B4-BE49-F238E27FC236}">
                  <a16:creationId xmlns:a16="http://schemas.microsoft.com/office/drawing/2014/main" id="{5FC6DED0-6076-957C-1591-D973752763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8623" y="2209800"/>
              <a:ext cx="247650" cy="1524000"/>
            </a:xfrm>
            <a:prstGeom prst="can">
              <a:avLst>
                <a:gd name="adj" fmla="val 5128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50" name="Oval 58">
              <a:extLst>
                <a:ext uri="{FF2B5EF4-FFF2-40B4-BE49-F238E27FC236}">
                  <a16:creationId xmlns:a16="http://schemas.microsoft.com/office/drawing/2014/main" id="{D261A7C3-AC24-F65E-FAB3-13B2F7A0E3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6423" y="3429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51" name="Oval 59">
              <a:extLst>
                <a:ext uri="{FF2B5EF4-FFF2-40B4-BE49-F238E27FC236}">
                  <a16:creationId xmlns:a16="http://schemas.microsoft.com/office/drawing/2014/main" id="{61408F6D-09DA-D4AD-0B8A-18FFDA59F0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7423" y="33528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52" name="Oval 60">
              <a:extLst>
                <a:ext uri="{FF2B5EF4-FFF2-40B4-BE49-F238E27FC236}">
                  <a16:creationId xmlns:a16="http://schemas.microsoft.com/office/drawing/2014/main" id="{AD597E18-6EA8-7F68-5234-79DC488E91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5473" y="3429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53" name="Oval 61">
              <a:extLst>
                <a:ext uri="{FF2B5EF4-FFF2-40B4-BE49-F238E27FC236}">
                  <a16:creationId xmlns:a16="http://schemas.microsoft.com/office/drawing/2014/main" id="{C09EE1CE-6D9C-0A4D-E318-50618A0A07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2323" y="2286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54" name="Oval 62">
              <a:extLst>
                <a:ext uri="{FF2B5EF4-FFF2-40B4-BE49-F238E27FC236}">
                  <a16:creationId xmlns:a16="http://schemas.microsoft.com/office/drawing/2014/main" id="{F43E7F36-B34D-BF87-3858-99B47CAFE1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1923" y="3048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55" name="Oval 63">
              <a:extLst>
                <a:ext uri="{FF2B5EF4-FFF2-40B4-BE49-F238E27FC236}">
                  <a16:creationId xmlns:a16="http://schemas.microsoft.com/office/drawing/2014/main" id="{751FC2D2-B7EF-CA7A-96BB-4B696EEFC4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2723" y="2286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56" name="Oval 64">
              <a:extLst>
                <a:ext uri="{FF2B5EF4-FFF2-40B4-BE49-F238E27FC236}">
                  <a16:creationId xmlns:a16="http://schemas.microsoft.com/office/drawing/2014/main" id="{C0700F92-1D4D-67D8-F7D9-B3FA9CAB5B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8623" y="2286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57" name="AutoShape 65">
              <a:extLst>
                <a:ext uri="{FF2B5EF4-FFF2-40B4-BE49-F238E27FC236}">
                  <a16:creationId xmlns:a16="http://schemas.microsoft.com/office/drawing/2014/main" id="{659897E1-966B-F55A-A514-0EC1055B60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6423" y="43434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58" name="AutoShape 66">
              <a:extLst>
                <a:ext uri="{FF2B5EF4-FFF2-40B4-BE49-F238E27FC236}">
                  <a16:creationId xmlns:a16="http://schemas.microsoft.com/office/drawing/2014/main" id="{7B7E0A03-D057-FAB6-F9E1-835F1DDBE6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6423" y="45720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59" name="AutoShape 67">
              <a:extLst>
                <a:ext uri="{FF2B5EF4-FFF2-40B4-BE49-F238E27FC236}">
                  <a16:creationId xmlns:a16="http://schemas.microsoft.com/office/drawing/2014/main" id="{2A71E56D-CC08-988F-DC47-8F1E2F6747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6423" y="41148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60" name="AutoShape 68">
              <a:extLst>
                <a:ext uri="{FF2B5EF4-FFF2-40B4-BE49-F238E27FC236}">
                  <a16:creationId xmlns:a16="http://schemas.microsoft.com/office/drawing/2014/main" id="{EAB970CC-5CB4-9E25-94EE-7650E424D7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6423" y="38862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61" name="AutoShape 69">
              <a:extLst>
                <a:ext uri="{FF2B5EF4-FFF2-40B4-BE49-F238E27FC236}">
                  <a16:creationId xmlns:a16="http://schemas.microsoft.com/office/drawing/2014/main" id="{D5E28459-CE01-48EB-167A-676CD535F5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6423" y="36576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62" name="Rectangle 70">
              <a:extLst>
                <a:ext uri="{FF2B5EF4-FFF2-40B4-BE49-F238E27FC236}">
                  <a16:creationId xmlns:a16="http://schemas.microsoft.com/office/drawing/2014/main" id="{D753B7C4-CDD3-02FA-3B56-332094752E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6423" y="38862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63" name="Rectangle 71">
              <a:extLst>
                <a:ext uri="{FF2B5EF4-FFF2-40B4-BE49-F238E27FC236}">
                  <a16:creationId xmlns:a16="http://schemas.microsoft.com/office/drawing/2014/main" id="{9EE8B9A5-7C1B-18FC-A8CF-A36E65908A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6423" y="36576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64" name="Rectangle 72">
              <a:extLst>
                <a:ext uri="{FF2B5EF4-FFF2-40B4-BE49-F238E27FC236}">
                  <a16:creationId xmlns:a16="http://schemas.microsoft.com/office/drawing/2014/main" id="{DF02FCEF-8209-E9BA-D694-650293D981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6423" y="41148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65" name="Rectangle 73">
              <a:extLst>
                <a:ext uri="{FF2B5EF4-FFF2-40B4-BE49-F238E27FC236}">
                  <a16:creationId xmlns:a16="http://schemas.microsoft.com/office/drawing/2014/main" id="{7ABE5AA5-753C-C959-AE97-4B46ECD388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6423" y="43434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66" name="Rectangle 74">
              <a:extLst>
                <a:ext uri="{FF2B5EF4-FFF2-40B4-BE49-F238E27FC236}">
                  <a16:creationId xmlns:a16="http://schemas.microsoft.com/office/drawing/2014/main" id="{A4D383CB-E0FE-A214-C7F4-13E7CE2AAD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6423" y="45720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67" name="Line 75">
              <a:extLst>
                <a:ext uri="{FF2B5EF4-FFF2-40B4-BE49-F238E27FC236}">
                  <a16:creationId xmlns:a16="http://schemas.microsoft.com/office/drawing/2014/main" id="{4C215CF2-C3C1-2291-3E80-15E0C5BF71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96423" y="35814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768" name="Line 76">
              <a:extLst>
                <a:ext uri="{FF2B5EF4-FFF2-40B4-BE49-F238E27FC236}">
                  <a16:creationId xmlns:a16="http://schemas.microsoft.com/office/drawing/2014/main" id="{189ABA54-ABBB-5A32-2E63-98E52374CB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44073" y="35814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769" name="Line 77">
              <a:extLst>
                <a:ext uri="{FF2B5EF4-FFF2-40B4-BE49-F238E27FC236}">
                  <a16:creationId xmlns:a16="http://schemas.microsoft.com/office/drawing/2014/main" id="{D4B81525-09CC-4C49-3A14-37F35E9AFA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44073" y="38100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770" name="Line 78">
              <a:extLst>
                <a:ext uri="{FF2B5EF4-FFF2-40B4-BE49-F238E27FC236}">
                  <a16:creationId xmlns:a16="http://schemas.microsoft.com/office/drawing/2014/main" id="{2D90A009-F46A-AC7E-6810-A0AC5818B4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44073" y="40386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771" name="Line 79">
              <a:extLst>
                <a:ext uri="{FF2B5EF4-FFF2-40B4-BE49-F238E27FC236}">
                  <a16:creationId xmlns:a16="http://schemas.microsoft.com/office/drawing/2014/main" id="{3C8606B6-4469-4B42-4045-E05C3D0D10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44073" y="42672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772" name="Line 80">
              <a:extLst>
                <a:ext uri="{FF2B5EF4-FFF2-40B4-BE49-F238E27FC236}">
                  <a16:creationId xmlns:a16="http://schemas.microsoft.com/office/drawing/2014/main" id="{82A0F54D-5E4F-ADB3-8723-FFB0C9C773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44073" y="44958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773" name="Line 81">
              <a:extLst>
                <a:ext uri="{FF2B5EF4-FFF2-40B4-BE49-F238E27FC236}">
                  <a16:creationId xmlns:a16="http://schemas.microsoft.com/office/drawing/2014/main" id="{127B29D5-5A60-BC2E-8A50-24A286378F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96423" y="44958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774" name="Line 82">
              <a:extLst>
                <a:ext uri="{FF2B5EF4-FFF2-40B4-BE49-F238E27FC236}">
                  <a16:creationId xmlns:a16="http://schemas.microsoft.com/office/drawing/2014/main" id="{F7D456CC-BC2A-DCA8-63F4-50457357FB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96423" y="42672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775" name="Line 83">
              <a:extLst>
                <a:ext uri="{FF2B5EF4-FFF2-40B4-BE49-F238E27FC236}">
                  <a16:creationId xmlns:a16="http://schemas.microsoft.com/office/drawing/2014/main" id="{002D7E99-6559-6EE0-B2F1-12D445FB94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96423" y="40386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776" name="Line 84">
              <a:extLst>
                <a:ext uri="{FF2B5EF4-FFF2-40B4-BE49-F238E27FC236}">
                  <a16:creationId xmlns:a16="http://schemas.microsoft.com/office/drawing/2014/main" id="{64F1EC7E-4244-5F0C-6BAF-ABB27E8367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96423" y="38100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777" name="AutoShape 85">
              <a:extLst>
                <a:ext uri="{FF2B5EF4-FFF2-40B4-BE49-F238E27FC236}">
                  <a16:creationId xmlns:a16="http://schemas.microsoft.com/office/drawing/2014/main" id="{FD1D7B65-12AA-E206-87D3-6264EB26D4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1923" y="3048000"/>
              <a:ext cx="247650" cy="1524000"/>
            </a:xfrm>
            <a:prstGeom prst="can">
              <a:avLst>
                <a:gd name="adj" fmla="val 51282"/>
              </a:avLst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78" name="Oval 86">
              <a:extLst>
                <a:ext uri="{FF2B5EF4-FFF2-40B4-BE49-F238E27FC236}">
                  <a16:creationId xmlns:a16="http://schemas.microsoft.com/office/drawing/2014/main" id="{BEFFBE81-8AAD-A33E-DF17-12F7DAC598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1923" y="3048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79" name="AutoShape 87">
              <a:extLst>
                <a:ext uri="{FF2B5EF4-FFF2-40B4-BE49-F238E27FC236}">
                  <a16:creationId xmlns:a16="http://schemas.microsoft.com/office/drawing/2014/main" id="{59C68F47-7CD7-2223-84FE-1707186F84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1923" y="39624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80" name="AutoShape 88">
              <a:extLst>
                <a:ext uri="{FF2B5EF4-FFF2-40B4-BE49-F238E27FC236}">
                  <a16:creationId xmlns:a16="http://schemas.microsoft.com/office/drawing/2014/main" id="{9B966926-BC8E-6C0E-2597-E6F86FF157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1923" y="41910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81" name="AutoShape 89">
              <a:extLst>
                <a:ext uri="{FF2B5EF4-FFF2-40B4-BE49-F238E27FC236}">
                  <a16:creationId xmlns:a16="http://schemas.microsoft.com/office/drawing/2014/main" id="{BBB42A47-46C6-F2C9-8FBC-BDD4446F0D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1923" y="37338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82" name="AutoShape 90">
              <a:extLst>
                <a:ext uri="{FF2B5EF4-FFF2-40B4-BE49-F238E27FC236}">
                  <a16:creationId xmlns:a16="http://schemas.microsoft.com/office/drawing/2014/main" id="{C9C98897-B926-2276-CF4A-4264223363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1923" y="35052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83" name="AutoShape 91">
              <a:extLst>
                <a:ext uri="{FF2B5EF4-FFF2-40B4-BE49-F238E27FC236}">
                  <a16:creationId xmlns:a16="http://schemas.microsoft.com/office/drawing/2014/main" id="{77DE3DA5-CDBD-3022-951E-51E72636F3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1923" y="32766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84" name="Rectangle 92">
              <a:extLst>
                <a:ext uri="{FF2B5EF4-FFF2-40B4-BE49-F238E27FC236}">
                  <a16:creationId xmlns:a16="http://schemas.microsoft.com/office/drawing/2014/main" id="{01A58A47-5883-4C02-2F4D-F0C89BD881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1923" y="35052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85" name="Rectangle 93">
              <a:extLst>
                <a:ext uri="{FF2B5EF4-FFF2-40B4-BE49-F238E27FC236}">
                  <a16:creationId xmlns:a16="http://schemas.microsoft.com/office/drawing/2014/main" id="{C72C247E-2337-BC38-2A17-3C27D7CD2D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1923" y="32766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86" name="Rectangle 94">
              <a:extLst>
                <a:ext uri="{FF2B5EF4-FFF2-40B4-BE49-F238E27FC236}">
                  <a16:creationId xmlns:a16="http://schemas.microsoft.com/office/drawing/2014/main" id="{0DFB59C3-1906-4D61-F7D9-5C9D80CBAF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1923" y="37338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87" name="Rectangle 95">
              <a:extLst>
                <a:ext uri="{FF2B5EF4-FFF2-40B4-BE49-F238E27FC236}">
                  <a16:creationId xmlns:a16="http://schemas.microsoft.com/office/drawing/2014/main" id="{6CD292BC-14CB-EE1C-FCAE-82841A2C9F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1923" y="39624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88" name="Rectangle 96">
              <a:extLst>
                <a:ext uri="{FF2B5EF4-FFF2-40B4-BE49-F238E27FC236}">
                  <a16:creationId xmlns:a16="http://schemas.microsoft.com/office/drawing/2014/main" id="{2104ADAB-D05D-BADB-49B7-45DCCBAED0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1923" y="41910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89" name="Line 97">
              <a:extLst>
                <a:ext uri="{FF2B5EF4-FFF2-40B4-BE49-F238E27FC236}">
                  <a16:creationId xmlns:a16="http://schemas.microsoft.com/office/drawing/2014/main" id="{C916ECF2-90C7-AD85-A93E-F9B78869B4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21923" y="32004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790" name="Line 98">
              <a:extLst>
                <a:ext uri="{FF2B5EF4-FFF2-40B4-BE49-F238E27FC236}">
                  <a16:creationId xmlns:a16="http://schemas.microsoft.com/office/drawing/2014/main" id="{E7F9F9FD-3B0D-F71C-24E5-34B66EAC4A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69573" y="32004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791" name="Line 99">
              <a:extLst>
                <a:ext uri="{FF2B5EF4-FFF2-40B4-BE49-F238E27FC236}">
                  <a16:creationId xmlns:a16="http://schemas.microsoft.com/office/drawing/2014/main" id="{1DA7B935-264B-89A7-F790-90C545932C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69573" y="34290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792" name="Line 100">
              <a:extLst>
                <a:ext uri="{FF2B5EF4-FFF2-40B4-BE49-F238E27FC236}">
                  <a16:creationId xmlns:a16="http://schemas.microsoft.com/office/drawing/2014/main" id="{A0CF8755-97CB-3D97-DDF4-2670E58ED0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69573" y="36576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793" name="Line 101">
              <a:extLst>
                <a:ext uri="{FF2B5EF4-FFF2-40B4-BE49-F238E27FC236}">
                  <a16:creationId xmlns:a16="http://schemas.microsoft.com/office/drawing/2014/main" id="{5767BA28-A206-C01D-5FB9-DC9B609DA5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69573" y="38862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794" name="Line 102">
              <a:extLst>
                <a:ext uri="{FF2B5EF4-FFF2-40B4-BE49-F238E27FC236}">
                  <a16:creationId xmlns:a16="http://schemas.microsoft.com/office/drawing/2014/main" id="{25BC9B8C-786C-19AA-52F3-23DBAFE139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69573" y="41148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795" name="Line 103">
              <a:extLst>
                <a:ext uri="{FF2B5EF4-FFF2-40B4-BE49-F238E27FC236}">
                  <a16:creationId xmlns:a16="http://schemas.microsoft.com/office/drawing/2014/main" id="{58A8EEA6-CCCD-BC2A-AD8A-C3E8178F86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21923" y="41148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796" name="Line 104">
              <a:extLst>
                <a:ext uri="{FF2B5EF4-FFF2-40B4-BE49-F238E27FC236}">
                  <a16:creationId xmlns:a16="http://schemas.microsoft.com/office/drawing/2014/main" id="{44F5BFE4-6900-5DBE-9B7A-2515A6C036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21923" y="38862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797" name="Line 105">
              <a:extLst>
                <a:ext uri="{FF2B5EF4-FFF2-40B4-BE49-F238E27FC236}">
                  <a16:creationId xmlns:a16="http://schemas.microsoft.com/office/drawing/2014/main" id="{D4C33DC5-D9A5-1191-C739-F37CDC6574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21923" y="36576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798" name="Line 106">
              <a:extLst>
                <a:ext uri="{FF2B5EF4-FFF2-40B4-BE49-F238E27FC236}">
                  <a16:creationId xmlns:a16="http://schemas.microsoft.com/office/drawing/2014/main" id="{893B37B3-27D2-7A14-F383-F7BC8A7124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21923" y="34290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799" name="AutoShape 107">
              <a:extLst>
                <a:ext uri="{FF2B5EF4-FFF2-40B4-BE49-F238E27FC236}">
                  <a16:creationId xmlns:a16="http://schemas.microsoft.com/office/drawing/2014/main" id="{BDBAE431-40CF-0A14-FD52-A4439FB7E7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2323" y="2286000"/>
              <a:ext cx="247650" cy="1524000"/>
            </a:xfrm>
            <a:prstGeom prst="can">
              <a:avLst>
                <a:gd name="adj" fmla="val 51282"/>
              </a:avLst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00" name="Oval 108">
              <a:extLst>
                <a:ext uri="{FF2B5EF4-FFF2-40B4-BE49-F238E27FC236}">
                  <a16:creationId xmlns:a16="http://schemas.microsoft.com/office/drawing/2014/main" id="{47C287B0-AA07-5E6F-0BC2-23CC373FFA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2323" y="2286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01" name="AutoShape 109">
              <a:extLst>
                <a:ext uri="{FF2B5EF4-FFF2-40B4-BE49-F238E27FC236}">
                  <a16:creationId xmlns:a16="http://schemas.microsoft.com/office/drawing/2014/main" id="{E2CBB880-9D88-52C1-6506-87A7C12A33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2323" y="32004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02" name="AutoShape 110">
              <a:extLst>
                <a:ext uri="{FF2B5EF4-FFF2-40B4-BE49-F238E27FC236}">
                  <a16:creationId xmlns:a16="http://schemas.microsoft.com/office/drawing/2014/main" id="{5998B01C-9EC1-BBC3-79C6-260C44CB05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2323" y="34290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03" name="AutoShape 111">
              <a:extLst>
                <a:ext uri="{FF2B5EF4-FFF2-40B4-BE49-F238E27FC236}">
                  <a16:creationId xmlns:a16="http://schemas.microsoft.com/office/drawing/2014/main" id="{78918B86-B7BC-91FA-17B3-F088AED37D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2323" y="29718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04" name="AutoShape 112">
              <a:extLst>
                <a:ext uri="{FF2B5EF4-FFF2-40B4-BE49-F238E27FC236}">
                  <a16:creationId xmlns:a16="http://schemas.microsoft.com/office/drawing/2014/main" id="{EFFB6849-1038-87F9-31F9-3D2155BC8A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2323" y="27432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05" name="AutoShape 113">
              <a:extLst>
                <a:ext uri="{FF2B5EF4-FFF2-40B4-BE49-F238E27FC236}">
                  <a16:creationId xmlns:a16="http://schemas.microsoft.com/office/drawing/2014/main" id="{50AAA6CD-2E20-486C-D5EF-58221E2477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2323" y="25146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06" name="Rectangle 114">
              <a:extLst>
                <a:ext uri="{FF2B5EF4-FFF2-40B4-BE49-F238E27FC236}">
                  <a16:creationId xmlns:a16="http://schemas.microsoft.com/office/drawing/2014/main" id="{FC8706E7-9DF8-5B23-2511-1665CBFF47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2323" y="27432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07" name="Rectangle 115">
              <a:extLst>
                <a:ext uri="{FF2B5EF4-FFF2-40B4-BE49-F238E27FC236}">
                  <a16:creationId xmlns:a16="http://schemas.microsoft.com/office/drawing/2014/main" id="{3F845AC8-2859-3FD0-126B-4CA5B581F1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2323" y="25146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08" name="Rectangle 116">
              <a:extLst>
                <a:ext uri="{FF2B5EF4-FFF2-40B4-BE49-F238E27FC236}">
                  <a16:creationId xmlns:a16="http://schemas.microsoft.com/office/drawing/2014/main" id="{CF91895B-4833-D3FD-A659-22810EAE0D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2323" y="29718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09" name="Rectangle 117">
              <a:extLst>
                <a:ext uri="{FF2B5EF4-FFF2-40B4-BE49-F238E27FC236}">
                  <a16:creationId xmlns:a16="http://schemas.microsoft.com/office/drawing/2014/main" id="{3DFB6127-836B-474C-6CBC-A61C9C3289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2323" y="32004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10" name="Rectangle 118">
              <a:extLst>
                <a:ext uri="{FF2B5EF4-FFF2-40B4-BE49-F238E27FC236}">
                  <a16:creationId xmlns:a16="http://schemas.microsoft.com/office/drawing/2014/main" id="{A4B1A22E-365D-9206-1C22-E2256BF7A6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2323" y="34290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11" name="Line 119">
              <a:extLst>
                <a:ext uri="{FF2B5EF4-FFF2-40B4-BE49-F238E27FC236}">
                  <a16:creationId xmlns:a16="http://schemas.microsoft.com/office/drawing/2014/main" id="{2EA7D649-DE93-637D-887E-910398B09E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82323" y="24384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12" name="Line 120">
              <a:extLst>
                <a:ext uri="{FF2B5EF4-FFF2-40B4-BE49-F238E27FC236}">
                  <a16:creationId xmlns:a16="http://schemas.microsoft.com/office/drawing/2014/main" id="{7EE71778-3BB2-CDC2-2F06-92F0ACE265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9973" y="24384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13" name="Line 121">
              <a:extLst>
                <a:ext uri="{FF2B5EF4-FFF2-40B4-BE49-F238E27FC236}">
                  <a16:creationId xmlns:a16="http://schemas.microsoft.com/office/drawing/2014/main" id="{4E37DA0F-1E93-8A35-1DF7-A2ECC8B059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9973" y="26670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14" name="Line 122">
              <a:extLst>
                <a:ext uri="{FF2B5EF4-FFF2-40B4-BE49-F238E27FC236}">
                  <a16:creationId xmlns:a16="http://schemas.microsoft.com/office/drawing/2014/main" id="{957F92F8-2A81-D74D-7815-F6CA0F24BF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9973" y="28956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15" name="Line 123">
              <a:extLst>
                <a:ext uri="{FF2B5EF4-FFF2-40B4-BE49-F238E27FC236}">
                  <a16:creationId xmlns:a16="http://schemas.microsoft.com/office/drawing/2014/main" id="{F2073030-47C6-6E79-44E8-407C7D27B6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9973" y="31242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16" name="Line 124">
              <a:extLst>
                <a:ext uri="{FF2B5EF4-FFF2-40B4-BE49-F238E27FC236}">
                  <a16:creationId xmlns:a16="http://schemas.microsoft.com/office/drawing/2014/main" id="{5C4239C8-3C3F-DC53-2049-DE6A7A430D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9973" y="33528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17" name="Line 125">
              <a:extLst>
                <a:ext uri="{FF2B5EF4-FFF2-40B4-BE49-F238E27FC236}">
                  <a16:creationId xmlns:a16="http://schemas.microsoft.com/office/drawing/2014/main" id="{926F1F38-4E8B-C379-7DD2-5D30FD69A7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82323" y="33528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18" name="Line 126">
              <a:extLst>
                <a:ext uri="{FF2B5EF4-FFF2-40B4-BE49-F238E27FC236}">
                  <a16:creationId xmlns:a16="http://schemas.microsoft.com/office/drawing/2014/main" id="{0476E8FA-4F80-E6E3-E267-45DD100020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82323" y="31242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19" name="Line 127">
              <a:extLst>
                <a:ext uri="{FF2B5EF4-FFF2-40B4-BE49-F238E27FC236}">
                  <a16:creationId xmlns:a16="http://schemas.microsoft.com/office/drawing/2014/main" id="{53698E12-464A-6106-A6FE-2EA71435F3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82323" y="28956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20" name="Line 128">
              <a:extLst>
                <a:ext uri="{FF2B5EF4-FFF2-40B4-BE49-F238E27FC236}">
                  <a16:creationId xmlns:a16="http://schemas.microsoft.com/office/drawing/2014/main" id="{536EEA21-8CDD-1EA8-6F3C-68A28AC5D7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82323" y="26670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21" name="AutoShape 129">
              <a:extLst>
                <a:ext uri="{FF2B5EF4-FFF2-40B4-BE49-F238E27FC236}">
                  <a16:creationId xmlns:a16="http://schemas.microsoft.com/office/drawing/2014/main" id="{EED46DAC-35D9-77B9-47D1-D66892AB50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2723" y="2286000"/>
              <a:ext cx="247650" cy="1524000"/>
            </a:xfrm>
            <a:prstGeom prst="can">
              <a:avLst>
                <a:gd name="adj" fmla="val 51282"/>
              </a:avLst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22" name="Oval 130">
              <a:extLst>
                <a:ext uri="{FF2B5EF4-FFF2-40B4-BE49-F238E27FC236}">
                  <a16:creationId xmlns:a16="http://schemas.microsoft.com/office/drawing/2014/main" id="{163EF517-AF95-C0C6-B2E5-7E14D84104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2723" y="2286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23" name="AutoShape 131">
              <a:extLst>
                <a:ext uri="{FF2B5EF4-FFF2-40B4-BE49-F238E27FC236}">
                  <a16:creationId xmlns:a16="http://schemas.microsoft.com/office/drawing/2014/main" id="{6C5A196C-2F8D-DC77-D5C5-029BF6FC0E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2723" y="32004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24" name="AutoShape 132">
              <a:extLst>
                <a:ext uri="{FF2B5EF4-FFF2-40B4-BE49-F238E27FC236}">
                  <a16:creationId xmlns:a16="http://schemas.microsoft.com/office/drawing/2014/main" id="{1F8DB9AB-7B10-1C50-E7D0-FB3731B6A2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2723" y="34290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25" name="AutoShape 133">
              <a:extLst>
                <a:ext uri="{FF2B5EF4-FFF2-40B4-BE49-F238E27FC236}">
                  <a16:creationId xmlns:a16="http://schemas.microsoft.com/office/drawing/2014/main" id="{9F93DDD2-A790-A3ED-1028-7F884D0774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2723" y="29718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26" name="AutoShape 134">
              <a:extLst>
                <a:ext uri="{FF2B5EF4-FFF2-40B4-BE49-F238E27FC236}">
                  <a16:creationId xmlns:a16="http://schemas.microsoft.com/office/drawing/2014/main" id="{1065FA94-E8C6-E79F-5AB0-6DCA3BBEBF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2723" y="27432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27" name="AutoShape 135">
              <a:extLst>
                <a:ext uri="{FF2B5EF4-FFF2-40B4-BE49-F238E27FC236}">
                  <a16:creationId xmlns:a16="http://schemas.microsoft.com/office/drawing/2014/main" id="{D4514C1A-DBDF-F6E9-77F8-E4844734C1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2723" y="25146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28" name="Rectangle 136">
              <a:extLst>
                <a:ext uri="{FF2B5EF4-FFF2-40B4-BE49-F238E27FC236}">
                  <a16:creationId xmlns:a16="http://schemas.microsoft.com/office/drawing/2014/main" id="{1652664E-09DF-2091-8731-6DC9B232D0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2723" y="27432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29" name="Rectangle 137">
              <a:extLst>
                <a:ext uri="{FF2B5EF4-FFF2-40B4-BE49-F238E27FC236}">
                  <a16:creationId xmlns:a16="http://schemas.microsoft.com/office/drawing/2014/main" id="{50C8E50D-602B-43F5-4B41-9EBF55C2A6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2723" y="25146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30" name="Rectangle 138">
              <a:extLst>
                <a:ext uri="{FF2B5EF4-FFF2-40B4-BE49-F238E27FC236}">
                  <a16:creationId xmlns:a16="http://schemas.microsoft.com/office/drawing/2014/main" id="{3DBA5FD5-B756-1EEA-1E13-0974D24FBD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2723" y="29718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31" name="Rectangle 139">
              <a:extLst>
                <a:ext uri="{FF2B5EF4-FFF2-40B4-BE49-F238E27FC236}">
                  <a16:creationId xmlns:a16="http://schemas.microsoft.com/office/drawing/2014/main" id="{03EB4372-8A26-D1EE-9CDC-F335566FAC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2723" y="32004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32" name="Rectangle 140">
              <a:extLst>
                <a:ext uri="{FF2B5EF4-FFF2-40B4-BE49-F238E27FC236}">
                  <a16:creationId xmlns:a16="http://schemas.microsoft.com/office/drawing/2014/main" id="{26A02E7B-AA2D-7387-AACD-941F4E7D32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2723" y="34290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33" name="Line 141">
              <a:extLst>
                <a:ext uri="{FF2B5EF4-FFF2-40B4-BE49-F238E27FC236}">
                  <a16:creationId xmlns:a16="http://schemas.microsoft.com/office/drawing/2014/main" id="{F831BADB-5F42-5236-E1AF-166862A171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2723" y="24384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34" name="Line 142">
              <a:extLst>
                <a:ext uri="{FF2B5EF4-FFF2-40B4-BE49-F238E27FC236}">
                  <a16:creationId xmlns:a16="http://schemas.microsoft.com/office/drawing/2014/main" id="{745FEFBA-5BDB-A47B-2C0C-56E5B549C0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90373" y="24384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35" name="Line 143">
              <a:extLst>
                <a:ext uri="{FF2B5EF4-FFF2-40B4-BE49-F238E27FC236}">
                  <a16:creationId xmlns:a16="http://schemas.microsoft.com/office/drawing/2014/main" id="{B2CDB0E2-FD6F-0A4B-4D14-33DC54DE62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90373" y="26670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36" name="Line 144">
              <a:extLst>
                <a:ext uri="{FF2B5EF4-FFF2-40B4-BE49-F238E27FC236}">
                  <a16:creationId xmlns:a16="http://schemas.microsoft.com/office/drawing/2014/main" id="{C9DD925A-D454-B7C6-389B-DC13CB6703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90373" y="28956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37" name="Line 145">
              <a:extLst>
                <a:ext uri="{FF2B5EF4-FFF2-40B4-BE49-F238E27FC236}">
                  <a16:creationId xmlns:a16="http://schemas.microsoft.com/office/drawing/2014/main" id="{7167A0A9-DAE2-DDDB-900B-F191BB36BF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90373" y="31242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38" name="Line 146">
              <a:extLst>
                <a:ext uri="{FF2B5EF4-FFF2-40B4-BE49-F238E27FC236}">
                  <a16:creationId xmlns:a16="http://schemas.microsoft.com/office/drawing/2014/main" id="{C7FBE828-50F7-A794-29AB-6A911D3463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90373" y="33528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39" name="Line 147">
              <a:extLst>
                <a:ext uri="{FF2B5EF4-FFF2-40B4-BE49-F238E27FC236}">
                  <a16:creationId xmlns:a16="http://schemas.microsoft.com/office/drawing/2014/main" id="{8D000661-1E07-D584-E245-458AB1BE2A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2723" y="33528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40" name="Line 148">
              <a:extLst>
                <a:ext uri="{FF2B5EF4-FFF2-40B4-BE49-F238E27FC236}">
                  <a16:creationId xmlns:a16="http://schemas.microsoft.com/office/drawing/2014/main" id="{DBC41207-E60E-D2D8-F221-68E89CFA0B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2723" y="31242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41" name="Line 149">
              <a:extLst>
                <a:ext uri="{FF2B5EF4-FFF2-40B4-BE49-F238E27FC236}">
                  <a16:creationId xmlns:a16="http://schemas.microsoft.com/office/drawing/2014/main" id="{4CFD4FE9-48B4-3E3E-6A33-A472FA57E9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2723" y="28956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42" name="Line 150">
              <a:extLst>
                <a:ext uri="{FF2B5EF4-FFF2-40B4-BE49-F238E27FC236}">
                  <a16:creationId xmlns:a16="http://schemas.microsoft.com/office/drawing/2014/main" id="{2C2F1847-C134-CA4E-795F-04AA28AA2B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2723" y="26670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43" name="AutoShape 151">
              <a:extLst>
                <a:ext uri="{FF2B5EF4-FFF2-40B4-BE49-F238E27FC236}">
                  <a16:creationId xmlns:a16="http://schemas.microsoft.com/office/drawing/2014/main" id="{ED8091E3-05E6-D720-9601-0593719B70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8623" y="2209800"/>
              <a:ext cx="247650" cy="1524000"/>
            </a:xfrm>
            <a:prstGeom prst="can">
              <a:avLst>
                <a:gd name="adj" fmla="val 51282"/>
              </a:avLst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44" name="Oval 152">
              <a:extLst>
                <a:ext uri="{FF2B5EF4-FFF2-40B4-BE49-F238E27FC236}">
                  <a16:creationId xmlns:a16="http://schemas.microsoft.com/office/drawing/2014/main" id="{2327C184-9BB8-3825-309C-20149E7AAB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8623" y="22098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45" name="AutoShape 153">
              <a:extLst>
                <a:ext uri="{FF2B5EF4-FFF2-40B4-BE49-F238E27FC236}">
                  <a16:creationId xmlns:a16="http://schemas.microsoft.com/office/drawing/2014/main" id="{116BE755-3AA2-DB2B-DC7D-B8CAB38E03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8623" y="31242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46" name="AutoShape 154">
              <a:extLst>
                <a:ext uri="{FF2B5EF4-FFF2-40B4-BE49-F238E27FC236}">
                  <a16:creationId xmlns:a16="http://schemas.microsoft.com/office/drawing/2014/main" id="{96728A6F-66DF-1329-BEB5-F186EC83AE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8623" y="33528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47" name="AutoShape 155">
              <a:extLst>
                <a:ext uri="{FF2B5EF4-FFF2-40B4-BE49-F238E27FC236}">
                  <a16:creationId xmlns:a16="http://schemas.microsoft.com/office/drawing/2014/main" id="{0A273869-A205-FE7F-71FD-BEC2D020E4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8623" y="28956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48" name="AutoShape 156">
              <a:extLst>
                <a:ext uri="{FF2B5EF4-FFF2-40B4-BE49-F238E27FC236}">
                  <a16:creationId xmlns:a16="http://schemas.microsoft.com/office/drawing/2014/main" id="{DCC81AA5-2D9A-5DEC-5439-5F5E71FB8B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8623" y="26670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49" name="AutoShape 157">
              <a:extLst>
                <a:ext uri="{FF2B5EF4-FFF2-40B4-BE49-F238E27FC236}">
                  <a16:creationId xmlns:a16="http://schemas.microsoft.com/office/drawing/2014/main" id="{7867AB23-5AA7-89DE-4705-7903A9EE0F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8623" y="24384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50" name="Rectangle 158">
              <a:extLst>
                <a:ext uri="{FF2B5EF4-FFF2-40B4-BE49-F238E27FC236}">
                  <a16:creationId xmlns:a16="http://schemas.microsoft.com/office/drawing/2014/main" id="{F237E59E-BACF-107B-0ABD-EA439DDCA7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8623" y="26670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51" name="Rectangle 159">
              <a:extLst>
                <a:ext uri="{FF2B5EF4-FFF2-40B4-BE49-F238E27FC236}">
                  <a16:creationId xmlns:a16="http://schemas.microsoft.com/office/drawing/2014/main" id="{1723E8C5-C807-A241-DFF8-CC95876BCE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8623" y="24384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52" name="Rectangle 160">
              <a:extLst>
                <a:ext uri="{FF2B5EF4-FFF2-40B4-BE49-F238E27FC236}">
                  <a16:creationId xmlns:a16="http://schemas.microsoft.com/office/drawing/2014/main" id="{C3068694-B708-30E1-C6C1-63E34A1F06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8623" y="28956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53" name="Rectangle 161">
              <a:extLst>
                <a:ext uri="{FF2B5EF4-FFF2-40B4-BE49-F238E27FC236}">
                  <a16:creationId xmlns:a16="http://schemas.microsoft.com/office/drawing/2014/main" id="{066A83E2-114E-6FE5-4057-B6DE48FB2F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8623" y="31242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54" name="Rectangle 162">
              <a:extLst>
                <a:ext uri="{FF2B5EF4-FFF2-40B4-BE49-F238E27FC236}">
                  <a16:creationId xmlns:a16="http://schemas.microsoft.com/office/drawing/2014/main" id="{672B423F-F98D-36AA-137E-D3C67569EB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8623" y="33528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55" name="Line 163">
              <a:extLst>
                <a:ext uri="{FF2B5EF4-FFF2-40B4-BE49-F238E27FC236}">
                  <a16:creationId xmlns:a16="http://schemas.microsoft.com/office/drawing/2014/main" id="{8D0E3497-59AF-2F82-5A63-890E51987B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28623" y="23622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56" name="Line 164">
              <a:extLst>
                <a:ext uri="{FF2B5EF4-FFF2-40B4-BE49-F238E27FC236}">
                  <a16:creationId xmlns:a16="http://schemas.microsoft.com/office/drawing/2014/main" id="{D7078F11-1950-DE20-8B84-90301B2C0C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76273" y="23622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57" name="Line 165">
              <a:extLst>
                <a:ext uri="{FF2B5EF4-FFF2-40B4-BE49-F238E27FC236}">
                  <a16:creationId xmlns:a16="http://schemas.microsoft.com/office/drawing/2014/main" id="{E304AB0B-30BB-BDAC-2759-B072C1C9BB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76273" y="25908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58" name="Line 166">
              <a:extLst>
                <a:ext uri="{FF2B5EF4-FFF2-40B4-BE49-F238E27FC236}">
                  <a16:creationId xmlns:a16="http://schemas.microsoft.com/office/drawing/2014/main" id="{5858C875-76E8-C88F-7731-5E2AA25EF4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76273" y="28194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59" name="Line 167">
              <a:extLst>
                <a:ext uri="{FF2B5EF4-FFF2-40B4-BE49-F238E27FC236}">
                  <a16:creationId xmlns:a16="http://schemas.microsoft.com/office/drawing/2014/main" id="{E9F77351-47B1-985A-A2E1-60DC06D51F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76273" y="30480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60" name="Line 168">
              <a:extLst>
                <a:ext uri="{FF2B5EF4-FFF2-40B4-BE49-F238E27FC236}">
                  <a16:creationId xmlns:a16="http://schemas.microsoft.com/office/drawing/2014/main" id="{3AEA7515-4CF3-E3E7-282C-27184CDF82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76273" y="32766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61" name="Line 169">
              <a:extLst>
                <a:ext uri="{FF2B5EF4-FFF2-40B4-BE49-F238E27FC236}">
                  <a16:creationId xmlns:a16="http://schemas.microsoft.com/office/drawing/2014/main" id="{13664570-FC31-1873-3039-CD551F01FA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28623" y="32766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62" name="Line 170">
              <a:extLst>
                <a:ext uri="{FF2B5EF4-FFF2-40B4-BE49-F238E27FC236}">
                  <a16:creationId xmlns:a16="http://schemas.microsoft.com/office/drawing/2014/main" id="{A7B3DD78-47FD-2128-DA5B-F4F51F6A88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28623" y="30480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63" name="Line 171">
              <a:extLst>
                <a:ext uri="{FF2B5EF4-FFF2-40B4-BE49-F238E27FC236}">
                  <a16:creationId xmlns:a16="http://schemas.microsoft.com/office/drawing/2014/main" id="{2C6076C6-CBF1-2EDD-EC77-326B2B7503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28623" y="28194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64" name="Line 172">
              <a:extLst>
                <a:ext uri="{FF2B5EF4-FFF2-40B4-BE49-F238E27FC236}">
                  <a16:creationId xmlns:a16="http://schemas.microsoft.com/office/drawing/2014/main" id="{EB573637-A5BD-064B-89FA-61CAA19B2D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28623" y="25908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65" name="AutoShape 173">
              <a:extLst>
                <a:ext uri="{FF2B5EF4-FFF2-40B4-BE49-F238E27FC236}">
                  <a16:creationId xmlns:a16="http://schemas.microsoft.com/office/drawing/2014/main" id="{ED8C846B-68FD-E1F5-ACF3-1DD03D97C5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7423" y="3352800"/>
              <a:ext cx="247650" cy="1524000"/>
            </a:xfrm>
            <a:prstGeom prst="can">
              <a:avLst>
                <a:gd name="adj" fmla="val 51282"/>
              </a:avLst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66" name="Oval 174">
              <a:extLst>
                <a:ext uri="{FF2B5EF4-FFF2-40B4-BE49-F238E27FC236}">
                  <a16:creationId xmlns:a16="http://schemas.microsoft.com/office/drawing/2014/main" id="{DACCE9A3-84DD-8A47-B241-FC7E73E9E4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7423" y="33528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67" name="AutoShape 175">
              <a:extLst>
                <a:ext uri="{FF2B5EF4-FFF2-40B4-BE49-F238E27FC236}">
                  <a16:creationId xmlns:a16="http://schemas.microsoft.com/office/drawing/2014/main" id="{F96EDB70-1193-E13E-0F6A-02D2CD7113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7423" y="42672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68" name="AutoShape 176">
              <a:extLst>
                <a:ext uri="{FF2B5EF4-FFF2-40B4-BE49-F238E27FC236}">
                  <a16:creationId xmlns:a16="http://schemas.microsoft.com/office/drawing/2014/main" id="{22572344-F06D-0B94-D983-C554EAEF57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7423" y="44958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69" name="AutoShape 177">
              <a:extLst>
                <a:ext uri="{FF2B5EF4-FFF2-40B4-BE49-F238E27FC236}">
                  <a16:creationId xmlns:a16="http://schemas.microsoft.com/office/drawing/2014/main" id="{A48C3AE3-0A47-BA29-4D24-8AF1DC7AA9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7423" y="40386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70" name="AutoShape 178">
              <a:extLst>
                <a:ext uri="{FF2B5EF4-FFF2-40B4-BE49-F238E27FC236}">
                  <a16:creationId xmlns:a16="http://schemas.microsoft.com/office/drawing/2014/main" id="{D368FA5D-A5E1-1747-ED31-1D98020927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7423" y="38100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71" name="AutoShape 179">
              <a:extLst>
                <a:ext uri="{FF2B5EF4-FFF2-40B4-BE49-F238E27FC236}">
                  <a16:creationId xmlns:a16="http://schemas.microsoft.com/office/drawing/2014/main" id="{ABDED07D-465D-E2FD-679E-D8B18D921B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7423" y="35814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72" name="Rectangle 180">
              <a:extLst>
                <a:ext uri="{FF2B5EF4-FFF2-40B4-BE49-F238E27FC236}">
                  <a16:creationId xmlns:a16="http://schemas.microsoft.com/office/drawing/2014/main" id="{04DA97B5-C254-78F6-77D3-F688E00E2B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7423" y="38100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73" name="Rectangle 181">
              <a:extLst>
                <a:ext uri="{FF2B5EF4-FFF2-40B4-BE49-F238E27FC236}">
                  <a16:creationId xmlns:a16="http://schemas.microsoft.com/office/drawing/2014/main" id="{E768A484-31E8-8B8E-6ED6-1954C6B6C2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7423" y="35814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74" name="Rectangle 182">
              <a:extLst>
                <a:ext uri="{FF2B5EF4-FFF2-40B4-BE49-F238E27FC236}">
                  <a16:creationId xmlns:a16="http://schemas.microsoft.com/office/drawing/2014/main" id="{0E6EE987-C0CE-23ED-9FE2-1747D4DCA9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7423" y="40386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75" name="Rectangle 183">
              <a:extLst>
                <a:ext uri="{FF2B5EF4-FFF2-40B4-BE49-F238E27FC236}">
                  <a16:creationId xmlns:a16="http://schemas.microsoft.com/office/drawing/2014/main" id="{81415013-F1C4-5B16-2A5D-68D4CF29F0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7423" y="42672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76" name="Rectangle 184">
              <a:extLst>
                <a:ext uri="{FF2B5EF4-FFF2-40B4-BE49-F238E27FC236}">
                  <a16:creationId xmlns:a16="http://schemas.microsoft.com/office/drawing/2014/main" id="{249E2359-202B-A54F-42FC-DECFE24AE9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7423" y="44958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77" name="Line 185">
              <a:extLst>
                <a:ext uri="{FF2B5EF4-FFF2-40B4-BE49-F238E27FC236}">
                  <a16:creationId xmlns:a16="http://schemas.microsoft.com/office/drawing/2014/main" id="{5100F44E-B8BB-35A6-BC50-4E98C7CFC2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47423" y="35052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78" name="Line 186">
              <a:extLst>
                <a:ext uri="{FF2B5EF4-FFF2-40B4-BE49-F238E27FC236}">
                  <a16:creationId xmlns:a16="http://schemas.microsoft.com/office/drawing/2014/main" id="{5C97C151-1AAE-9711-B147-B7D23501E9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95073" y="35052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79" name="Line 187">
              <a:extLst>
                <a:ext uri="{FF2B5EF4-FFF2-40B4-BE49-F238E27FC236}">
                  <a16:creationId xmlns:a16="http://schemas.microsoft.com/office/drawing/2014/main" id="{DEF404A0-166F-8EA7-E731-75FDA29530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95073" y="37338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80" name="Line 188">
              <a:extLst>
                <a:ext uri="{FF2B5EF4-FFF2-40B4-BE49-F238E27FC236}">
                  <a16:creationId xmlns:a16="http://schemas.microsoft.com/office/drawing/2014/main" id="{4B2E83C8-62FC-42CD-52B2-28DE7EA1CC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95073" y="39624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81" name="Line 189">
              <a:extLst>
                <a:ext uri="{FF2B5EF4-FFF2-40B4-BE49-F238E27FC236}">
                  <a16:creationId xmlns:a16="http://schemas.microsoft.com/office/drawing/2014/main" id="{1A24EB13-25D6-976E-E078-1D1525C515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95073" y="41910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82" name="Line 190">
              <a:extLst>
                <a:ext uri="{FF2B5EF4-FFF2-40B4-BE49-F238E27FC236}">
                  <a16:creationId xmlns:a16="http://schemas.microsoft.com/office/drawing/2014/main" id="{D7D87096-DDEA-ACC2-7637-F85C40DFCA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95073" y="44196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83" name="Line 191">
              <a:extLst>
                <a:ext uri="{FF2B5EF4-FFF2-40B4-BE49-F238E27FC236}">
                  <a16:creationId xmlns:a16="http://schemas.microsoft.com/office/drawing/2014/main" id="{8B9656A8-4E28-604D-B61D-EFBF550392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47423" y="44196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84" name="Line 192">
              <a:extLst>
                <a:ext uri="{FF2B5EF4-FFF2-40B4-BE49-F238E27FC236}">
                  <a16:creationId xmlns:a16="http://schemas.microsoft.com/office/drawing/2014/main" id="{E719685E-2D37-BE9B-D4C9-71E48D3B45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47423" y="41910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85" name="Line 193">
              <a:extLst>
                <a:ext uri="{FF2B5EF4-FFF2-40B4-BE49-F238E27FC236}">
                  <a16:creationId xmlns:a16="http://schemas.microsoft.com/office/drawing/2014/main" id="{42474A92-4FB7-2DC8-41AF-D401B25304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47423" y="39624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86" name="Line 194">
              <a:extLst>
                <a:ext uri="{FF2B5EF4-FFF2-40B4-BE49-F238E27FC236}">
                  <a16:creationId xmlns:a16="http://schemas.microsoft.com/office/drawing/2014/main" id="{9891FF6C-8095-17A4-46C5-2802D2E3F5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47423" y="37338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87" name="AutoShape 195">
              <a:extLst>
                <a:ext uri="{FF2B5EF4-FFF2-40B4-BE49-F238E27FC236}">
                  <a16:creationId xmlns:a16="http://schemas.microsoft.com/office/drawing/2014/main" id="{E6C6D04A-B18C-C9DA-BD37-80EA4B685B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5473" y="3429000"/>
              <a:ext cx="247650" cy="1524000"/>
            </a:xfrm>
            <a:prstGeom prst="can">
              <a:avLst>
                <a:gd name="adj" fmla="val 51282"/>
              </a:avLst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88" name="Oval 196">
              <a:extLst>
                <a:ext uri="{FF2B5EF4-FFF2-40B4-BE49-F238E27FC236}">
                  <a16:creationId xmlns:a16="http://schemas.microsoft.com/office/drawing/2014/main" id="{81C4E406-7CE4-3140-9E2C-DF78CAB567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5473" y="3429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89" name="AutoShape 197">
              <a:extLst>
                <a:ext uri="{FF2B5EF4-FFF2-40B4-BE49-F238E27FC236}">
                  <a16:creationId xmlns:a16="http://schemas.microsoft.com/office/drawing/2014/main" id="{3CBB5736-7221-5D4E-E8BF-B16879DC57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5473" y="43434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90" name="AutoShape 198">
              <a:extLst>
                <a:ext uri="{FF2B5EF4-FFF2-40B4-BE49-F238E27FC236}">
                  <a16:creationId xmlns:a16="http://schemas.microsoft.com/office/drawing/2014/main" id="{D40C4315-A597-5A6A-642E-8DA119CB33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5473" y="45720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91" name="AutoShape 199">
              <a:extLst>
                <a:ext uri="{FF2B5EF4-FFF2-40B4-BE49-F238E27FC236}">
                  <a16:creationId xmlns:a16="http://schemas.microsoft.com/office/drawing/2014/main" id="{D0EAA622-A997-EB2E-B8A5-02202B531A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5473" y="41148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92" name="AutoShape 200">
              <a:extLst>
                <a:ext uri="{FF2B5EF4-FFF2-40B4-BE49-F238E27FC236}">
                  <a16:creationId xmlns:a16="http://schemas.microsoft.com/office/drawing/2014/main" id="{397486DF-3271-4E4F-5BB9-2864E54976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5473" y="38862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93" name="AutoShape 201">
              <a:extLst>
                <a:ext uri="{FF2B5EF4-FFF2-40B4-BE49-F238E27FC236}">
                  <a16:creationId xmlns:a16="http://schemas.microsoft.com/office/drawing/2014/main" id="{16CB4EDF-C841-9718-3487-F75FE04481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5473" y="36576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94" name="Rectangle 202">
              <a:extLst>
                <a:ext uri="{FF2B5EF4-FFF2-40B4-BE49-F238E27FC236}">
                  <a16:creationId xmlns:a16="http://schemas.microsoft.com/office/drawing/2014/main" id="{B86702DC-D88D-B832-4BC7-CA660FD11C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5473" y="38862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95" name="Rectangle 203">
              <a:extLst>
                <a:ext uri="{FF2B5EF4-FFF2-40B4-BE49-F238E27FC236}">
                  <a16:creationId xmlns:a16="http://schemas.microsoft.com/office/drawing/2014/main" id="{8E2E55DF-A41C-FD00-D7A2-7C088F41C3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5473" y="36576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96" name="Rectangle 204">
              <a:extLst>
                <a:ext uri="{FF2B5EF4-FFF2-40B4-BE49-F238E27FC236}">
                  <a16:creationId xmlns:a16="http://schemas.microsoft.com/office/drawing/2014/main" id="{CF82D078-DE0D-112E-6007-97C4FF08FC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5473" y="41148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97" name="Rectangle 205">
              <a:extLst>
                <a:ext uri="{FF2B5EF4-FFF2-40B4-BE49-F238E27FC236}">
                  <a16:creationId xmlns:a16="http://schemas.microsoft.com/office/drawing/2014/main" id="{D2E4CBA4-5450-64B3-BFDD-93AE0DCFBC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5473" y="43434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98" name="Rectangle 206">
              <a:extLst>
                <a:ext uri="{FF2B5EF4-FFF2-40B4-BE49-F238E27FC236}">
                  <a16:creationId xmlns:a16="http://schemas.microsoft.com/office/drawing/2014/main" id="{F86FBED4-196D-187E-2930-A5F35F8C92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5473" y="45720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99" name="Line 207">
              <a:extLst>
                <a:ext uri="{FF2B5EF4-FFF2-40B4-BE49-F238E27FC236}">
                  <a16:creationId xmlns:a16="http://schemas.microsoft.com/office/drawing/2014/main" id="{A4C803CB-D233-6F72-3BF5-EAB0410D6D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55473" y="35814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900" name="Line 208">
              <a:extLst>
                <a:ext uri="{FF2B5EF4-FFF2-40B4-BE49-F238E27FC236}">
                  <a16:creationId xmlns:a16="http://schemas.microsoft.com/office/drawing/2014/main" id="{CBF275DD-3367-19D4-1713-64BA96FBFD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03123" y="35814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901" name="Line 209">
              <a:extLst>
                <a:ext uri="{FF2B5EF4-FFF2-40B4-BE49-F238E27FC236}">
                  <a16:creationId xmlns:a16="http://schemas.microsoft.com/office/drawing/2014/main" id="{7FEC3B27-A309-B8AB-9678-D21FDB9BC8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03123" y="38100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902" name="Line 210">
              <a:extLst>
                <a:ext uri="{FF2B5EF4-FFF2-40B4-BE49-F238E27FC236}">
                  <a16:creationId xmlns:a16="http://schemas.microsoft.com/office/drawing/2014/main" id="{B3ADE592-0C22-31FF-CBFA-99EA89CF88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03123" y="40386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903" name="Line 211">
              <a:extLst>
                <a:ext uri="{FF2B5EF4-FFF2-40B4-BE49-F238E27FC236}">
                  <a16:creationId xmlns:a16="http://schemas.microsoft.com/office/drawing/2014/main" id="{2B24976E-30BF-2236-365D-A47C76E53C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03123" y="42672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904" name="Line 212">
              <a:extLst>
                <a:ext uri="{FF2B5EF4-FFF2-40B4-BE49-F238E27FC236}">
                  <a16:creationId xmlns:a16="http://schemas.microsoft.com/office/drawing/2014/main" id="{DC382C7F-2621-EB6C-0FF3-F6DDFEE870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03123" y="44958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905" name="Line 213">
              <a:extLst>
                <a:ext uri="{FF2B5EF4-FFF2-40B4-BE49-F238E27FC236}">
                  <a16:creationId xmlns:a16="http://schemas.microsoft.com/office/drawing/2014/main" id="{F0D8682B-99D3-46BB-A86D-21A5211436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55473" y="44958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906" name="Line 214">
              <a:extLst>
                <a:ext uri="{FF2B5EF4-FFF2-40B4-BE49-F238E27FC236}">
                  <a16:creationId xmlns:a16="http://schemas.microsoft.com/office/drawing/2014/main" id="{C4CF9AC3-B513-53D5-123D-24197F054F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55473" y="42672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907" name="Line 215">
              <a:extLst>
                <a:ext uri="{FF2B5EF4-FFF2-40B4-BE49-F238E27FC236}">
                  <a16:creationId xmlns:a16="http://schemas.microsoft.com/office/drawing/2014/main" id="{C1122AA3-5EC3-618D-905C-EBA7A29914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55473" y="40386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908" name="Line 216">
              <a:extLst>
                <a:ext uri="{FF2B5EF4-FFF2-40B4-BE49-F238E27FC236}">
                  <a16:creationId xmlns:a16="http://schemas.microsoft.com/office/drawing/2014/main" id="{A4E2C068-A728-C03F-A98C-213E2F7E2C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55473" y="38100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909" name="Oval 217">
              <a:extLst>
                <a:ext uri="{FF2B5EF4-FFF2-40B4-BE49-F238E27FC236}">
                  <a16:creationId xmlns:a16="http://schemas.microsoft.com/office/drawing/2014/main" id="{0008C070-68E9-5004-CD84-B157EDDDED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2323" y="2286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910" name="Oval 218">
              <a:extLst>
                <a:ext uri="{FF2B5EF4-FFF2-40B4-BE49-F238E27FC236}">
                  <a16:creationId xmlns:a16="http://schemas.microsoft.com/office/drawing/2014/main" id="{0D99567F-DA19-DD77-036D-CC3EB1AE78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2723" y="2286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911" name="Oval 219">
              <a:extLst>
                <a:ext uri="{FF2B5EF4-FFF2-40B4-BE49-F238E27FC236}">
                  <a16:creationId xmlns:a16="http://schemas.microsoft.com/office/drawing/2014/main" id="{CEABEFB2-35AD-D11F-BEE1-3853BC950F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8623" y="22098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912" name="Oval 220">
              <a:extLst>
                <a:ext uri="{FF2B5EF4-FFF2-40B4-BE49-F238E27FC236}">
                  <a16:creationId xmlns:a16="http://schemas.microsoft.com/office/drawing/2014/main" id="{AB7165CC-3C8D-BB2F-99AE-D5EC983D81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6423" y="3429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913" name="Oval 221">
              <a:extLst>
                <a:ext uri="{FF2B5EF4-FFF2-40B4-BE49-F238E27FC236}">
                  <a16:creationId xmlns:a16="http://schemas.microsoft.com/office/drawing/2014/main" id="{E07E5515-D8A3-7B21-503F-DCB69A9A64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1923" y="3048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914" name="Oval 222">
              <a:extLst>
                <a:ext uri="{FF2B5EF4-FFF2-40B4-BE49-F238E27FC236}">
                  <a16:creationId xmlns:a16="http://schemas.microsoft.com/office/drawing/2014/main" id="{7FFB4709-EEF7-E9EA-66B7-294DB233B1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7423" y="33528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915" name="Oval 223">
              <a:extLst>
                <a:ext uri="{FF2B5EF4-FFF2-40B4-BE49-F238E27FC236}">
                  <a16:creationId xmlns:a16="http://schemas.microsoft.com/office/drawing/2014/main" id="{E4631485-2179-0F85-27F6-27D9DD17A6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5473" y="3429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916" name="AutoShape 226">
              <a:extLst>
                <a:ext uri="{FF2B5EF4-FFF2-40B4-BE49-F238E27FC236}">
                  <a16:creationId xmlns:a16="http://schemas.microsoft.com/office/drawing/2014/main" id="{5B83C241-3989-471F-FF22-BD52F30F74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4073" y="4114800"/>
              <a:ext cx="247650" cy="152400"/>
            </a:xfrm>
            <a:prstGeom prst="rightArrow">
              <a:avLst>
                <a:gd name="adj1" fmla="val 50000"/>
                <a:gd name="adj2" fmla="val 40625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917" name="AutoShape 227">
              <a:extLst>
                <a:ext uri="{FF2B5EF4-FFF2-40B4-BE49-F238E27FC236}">
                  <a16:creationId xmlns:a16="http://schemas.microsoft.com/office/drawing/2014/main" id="{13599E0B-586A-5D6E-D64E-4E10FA6343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9573" y="3581400"/>
              <a:ext cx="247650" cy="152400"/>
            </a:xfrm>
            <a:prstGeom prst="rightArrow">
              <a:avLst>
                <a:gd name="adj1" fmla="val 50000"/>
                <a:gd name="adj2" fmla="val 40625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918" name="AutoShape 228">
              <a:extLst>
                <a:ext uri="{FF2B5EF4-FFF2-40B4-BE49-F238E27FC236}">
                  <a16:creationId xmlns:a16="http://schemas.microsoft.com/office/drawing/2014/main" id="{203DFB4B-FBE6-53E1-A9F3-932E9D1B5D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9973" y="2895600"/>
              <a:ext cx="247650" cy="152400"/>
            </a:xfrm>
            <a:prstGeom prst="rightArrow">
              <a:avLst>
                <a:gd name="adj1" fmla="val 50000"/>
                <a:gd name="adj2" fmla="val 40625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919" name="AutoShape 229">
              <a:extLst>
                <a:ext uri="{FF2B5EF4-FFF2-40B4-BE49-F238E27FC236}">
                  <a16:creationId xmlns:a16="http://schemas.microsoft.com/office/drawing/2014/main" id="{A1005D00-0C6D-E736-3C1A-BB05F895CD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0373" y="2895600"/>
              <a:ext cx="247650" cy="152400"/>
            </a:xfrm>
            <a:prstGeom prst="rightArrow">
              <a:avLst>
                <a:gd name="adj1" fmla="val 50000"/>
                <a:gd name="adj2" fmla="val 40625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920" name="AutoShape 230">
              <a:extLst>
                <a:ext uri="{FF2B5EF4-FFF2-40B4-BE49-F238E27FC236}">
                  <a16:creationId xmlns:a16="http://schemas.microsoft.com/office/drawing/2014/main" id="{F7ADF55B-5A40-5129-BAEF-7CB607166F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6273" y="3048000"/>
              <a:ext cx="247650" cy="152400"/>
            </a:xfrm>
            <a:prstGeom prst="rightArrow">
              <a:avLst>
                <a:gd name="adj1" fmla="val 50000"/>
                <a:gd name="adj2" fmla="val 40625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921" name="AutoShape 231">
              <a:extLst>
                <a:ext uri="{FF2B5EF4-FFF2-40B4-BE49-F238E27FC236}">
                  <a16:creationId xmlns:a16="http://schemas.microsoft.com/office/drawing/2014/main" id="{F99471CA-AC24-CB48-5F6E-47FD98D7C8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5073" y="3962400"/>
              <a:ext cx="247650" cy="152400"/>
            </a:xfrm>
            <a:prstGeom prst="rightArrow">
              <a:avLst>
                <a:gd name="adj1" fmla="val 50000"/>
                <a:gd name="adj2" fmla="val 40625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922" name="AutoShape 232">
              <a:extLst>
                <a:ext uri="{FF2B5EF4-FFF2-40B4-BE49-F238E27FC236}">
                  <a16:creationId xmlns:a16="http://schemas.microsoft.com/office/drawing/2014/main" id="{1D8E6BC4-39CF-429A-7B7A-6C6245943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3123" y="3581400"/>
              <a:ext cx="247650" cy="152400"/>
            </a:xfrm>
            <a:prstGeom prst="rightArrow">
              <a:avLst>
                <a:gd name="adj1" fmla="val 50000"/>
                <a:gd name="adj2" fmla="val 40625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923" name="Oval 233">
              <a:extLst>
                <a:ext uri="{FF2B5EF4-FFF2-40B4-BE49-F238E27FC236}">
                  <a16:creationId xmlns:a16="http://schemas.microsoft.com/office/drawing/2014/main" id="{B2E7418F-7150-0C97-233E-34E27C431B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8623" y="22098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924" name="Oval 234">
              <a:extLst>
                <a:ext uri="{FF2B5EF4-FFF2-40B4-BE49-F238E27FC236}">
                  <a16:creationId xmlns:a16="http://schemas.microsoft.com/office/drawing/2014/main" id="{041F1E0E-C0FC-EFF1-1A0F-1F41570D36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2723" y="2286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925" name="Oval 235">
              <a:extLst>
                <a:ext uri="{FF2B5EF4-FFF2-40B4-BE49-F238E27FC236}">
                  <a16:creationId xmlns:a16="http://schemas.microsoft.com/office/drawing/2014/main" id="{7924D6BB-D2C9-9F18-8E33-823A91E0EE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2323" y="2286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926" name="Oval 236">
              <a:extLst>
                <a:ext uri="{FF2B5EF4-FFF2-40B4-BE49-F238E27FC236}">
                  <a16:creationId xmlns:a16="http://schemas.microsoft.com/office/drawing/2014/main" id="{7C0CBC84-9536-93C9-189A-802C4CEFE2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1923" y="3048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927" name="Oval 237">
              <a:extLst>
                <a:ext uri="{FF2B5EF4-FFF2-40B4-BE49-F238E27FC236}">
                  <a16:creationId xmlns:a16="http://schemas.microsoft.com/office/drawing/2014/main" id="{BF98607D-B2E9-85C5-B6EA-9F2C614145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7423" y="33528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928" name="Oval 238">
              <a:extLst>
                <a:ext uri="{FF2B5EF4-FFF2-40B4-BE49-F238E27FC236}">
                  <a16:creationId xmlns:a16="http://schemas.microsoft.com/office/drawing/2014/main" id="{17B2E416-1EBD-AF59-90C9-36E4F9E7A2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5473" y="3429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929" name="Oval 239">
              <a:extLst>
                <a:ext uri="{FF2B5EF4-FFF2-40B4-BE49-F238E27FC236}">
                  <a16:creationId xmlns:a16="http://schemas.microsoft.com/office/drawing/2014/main" id="{D0A9E858-3558-1D8E-9947-26190C90C7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6423" y="3429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930" name="AutoShape 241">
              <a:extLst>
                <a:ext uri="{FF2B5EF4-FFF2-40B4-BE49-F238E27FC236}">
                  <a16:creationId xmlns:a16="http://schemas.microsoft.com/office/drawing/2014/main" id="{E5CAA4A7-9CD4-4DA1-C4A3-338BDFAEBE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623" y="2057400"/>
              <a:ext cx="5695950" cy="3124200"/>
            </a:xfrm>
            <a:prstGeom prst="cube">
              <a:avLst>
                <a:gd name="adj" fmla="val 55116"/>
              </a:avLst>
            </a:prstGeom>
            <a:solidFill>
              <a:schemeClr val="folHlink">
                <a:alpha val="50195"/>
              </a:schemeClr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931" name="Oval 243">
              <a:extLst>
                <a:ext uri="{FF2B5EF4-FFF2-40B4-BE49-F238E27FC236}">
                  <a16:creationId xmlns:a16="http://schemas.microsoft.com/office/drawing/2014/main" id="{46681467-B311-C842-D408-B419E577A7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2323" y="2286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932" name="Oval 244">
              <a:extLst>
                <a:ext uri="{FF2B5EF4-FFF2-40B4-BE49-F238E27FC236}">
                  <a16:creationId xmlns:a16="http://schemas.microsoft.com/office/drawing/2014/main" id="{894C54F1-290F-F17B-F963-675072D88B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2723" y="2286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933" name="Oval 245">
              <a:extLst>
                <a:ext uri="{FF2B5EF4-FFF2-40B4-BE49-F238E27FC236}">
                  <a16:creationId xmlns:a16="http://schemas.microsoft.com/office/drawing/2014/main" id="{95AEBDE0-A435-6D77-E939-14DD0A4A65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8623" y="22098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934" name="Oval 246">
              <a:extLst>
                <a:ext uri="{FF2B5EF4-FFF2-40B4-BE49-F238E27FC236}">
                  <a16:creationId xmlns:a16="http://schemas.microsoft.com/office/drawing/2014/main" id="{A5B0E7EA-CE04-11E8-41AD-2DCF67BAA4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5473" y="3429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935" name="Oval 247">
              <a:extLst>
                <a:ext uri="{FF2B5EF4-FFF2-40B4-BE49-F238E27FC236}">
                  <a16:creationId xmlns:a16="http://schemas.microsoft.com/office/drawing/2014/main" id="{3B56D77A-0E60-E7CB-1D5C-9275EB2B1C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7423" y="33528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936" name="Oval 248">
              <a:extLst>
                <a:ext uri="{FF2B5EF4-FFF2-40B4-BE49-F238E27FC236}">
                  <a16:creationId xmlns:a16="http://schemas.microsoft.com/office/drawing/2014/main" id="{1462EBC7-A27B-0951-F08B-B5D8B6D508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1923" y="3048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937" name="Oval 249">
              <a:extLst>
                <a:ext uri="{FF2B5EF4-FFF2-40B4-BE49-F238E27FC236}">
                  <a16:creationId xmlns:a16="http://schemas.microsoft.com/office/drawing/2014/main" id="{F71680BF-653D-9560-74C9-425BB893CF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6423" y="3429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</p:grpSp>
      <p:cxnSp>
        <p:nvCxnSpPr>
          <p:cNvPr id="1938" name="Connettore 2 1937">
            <a:extLst>
              <a:ext uri="{FF2B5EF4-FFF2-40B4-BE49-F238E27FC236}">
                <a16:creationId xmlns:a16="http://schemas.microsoft.com/office/drawing/2014/main" id="{803D9A2A-E846-0D57-64BC-F38594294445}"/>
              </a:ext>
            </a:extLst>
          </p:cNvPr>
          <p:cNvCxnSpPr/>
          <p:nvPr/>
        </p:nvCxnSpPr>
        <p:spPr>
          <a:xfrm flipV="1">
            <a:off x="848420" y="1722474"/>
            <a:ext cx="0" cy="41360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39" name="CasellaDiTesto 1938">
            <a:extLst>
              <a:ext uri="{FF2B5EF4-FFF2-40B4-BE49-F238E27FC236}">
                <a16:creationId xmlns:a16="http://schemas.microsoft.com/office/drawing/2014/main" id="{C96CF23A-6D34-D3F2-7BDA-F33F36BF97F6}"/>
              </a:ext>
            </a:extLst>
          </p:cNvPr>
          <p:cNvSpPr txBox="1"/>
          <p:nvPr/>
        </p:nvSpPr>
        <p:spPr>
          <a:xfrm>
            <a:off x="524292" y="1819325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B</a:t>
            </a:r>
          </a:p>
        </p:txBody>
      </p:sp>
      <p:sp>
        <p:nvSpPr>
          <p:cNvPr id="1940" name="CasellaDiTesto 1939">
            <a:extLst>
              <a:ext uri="{FF2B5EF4-FFF2-40B4-BE49-F238E27FC236}">
                <a16:creationId xmlns:a16="http://schemas.microsoft.com/office/drawing/2014/main" id="{445E8A77-D047-44F5-1390-93D04FE62A8C}"/>
              </a:ext>
            </a:extLst>
          </p:cNvPr>
          <p:cNvSpPr txBox="1"/>
          <p:nvPr/>
        </p:nvSpPr>
        <p:spPr>
          <a:xfrm>
            <a:off x="6672343" y="2223447"/>
            <a:ext cx="3936706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700" b="1" dirty="0">
                <a:solidFill>
                  <a:srgbClr val="2B85FF"/>
                </a:solidFill>
                <a:latin typeface="Comic Sans MS" panose="030F0902030302020204" pitchFamily="66" charset="0"/>
              </a:rPr>
              <a:t>I </a:t>
            </a:r>
            <a:r>
              <a:rPr lang="it-IT" sz="17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flussoni</a:t>
            </a:r>
            <a:r>
              <a:rPr lang="it-IT" sz="17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contengono </a:t>
            </a:r>
            <a:r>
              <a:rPr lang="it-IT" sz="17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elttroni</a:t>
            </a:r>
            <a:endParaRPr lang="it-IT" sz="1700" b="1" dirty="0">
              <a:solidFill>
                <a:srgbClr val="2B85FF"/>
              </a:solidFill>
              <a:latin typeface="Comic Sans MS" panose="030F0902030302020204" pitchFamily="66" charset="0"/>
            </a:endParaRPr>
          </a:p>
        </p:txBody>
      </p:sp>
      <p:sp>
        <p:nvSpPr>
          <p:cNvPr id="1941" name="CasellaDiTesto 1940">
            <a:extLst>
              <a:ext uri="{FF2B5EF4-FFF2-40B4-BE49-F238E27FC236}">
                <a16:creationId xmlns:a16="http://schemas.microsoft.com/office/drawing/2014/main" id="{373C0ED4-9836-93F9-CDBE-B20D62431B97}"/>
              </a:ext>
            </a:extLst>
          </p:cNvPr>
          <p:cNvSpPr txBox="1"/>
          <p:nvPr/>
        </p:nvSpPr>
        <p:spPr>
          <a:xfrm>
            <a:off x="6672343" y="3612002"/>
            <a:ext cx="393670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700" b="1" dirty="0">
                <a:solidFill>
                  <a:srgbClr val="2B85FF"/>
                </a:solidFill>
                <a:latin typeface="Comic Sans MS" panose="030F0902030302020204" pitchFamily="66" charset="0"/>
              </a:rPr>
              <a:t>Gli elettroni muovendosi nel materiale dissipano energia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42" name="CasellaDiTesto 1941">
                <a:extLst>
                  <a:ext uri="{FF2B5EF4-FFF2-40B4-BE49-F238E27FC236}">
                    <a16:creationId xmlns:a16="http://schemas.microsoft.com/office/drawing/2014/main" id="{6CBB8156-D686-CD40-2AEC-FC13E0F6111B}"/>
                  </a:ext>
                </a:extLst>
              </p:cNvPr>
              <p:cNvSpPr txBox="1"/>
              <p:nvPr/>
            </p:nvSpPr>
            <p:spPr>
              <a:xfrm>
                <a:off x="4754391" y="5373282"/>
                <a:ext cx="702791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it-IT" sz="2400" b="1" i="1" smtClean="0">
                        <a:solidFill>
                          <a:srgbClr val="33A61A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it-IT" sz="2400" b="1" dirty="0">
                    <a:solidFill>
                      <a:srgbClr val="33A61A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I SC hanno una piccola resistività</a:t>
                </a:r>
              </a:p>
            </p:txBody>
          </p:sp>
        </mc:Choice>
        <mc:Fallback>
          <p:sp>
            <p:nvSpPr>
              <p:cNvPr id="1942" name="CasellaDiTesto 1941">
                <a:extLst>
                  <a:ext uri="{FF2B5EF4-FFF2-40B4-BE49-F238E27FC236}">
                    <a16:creationId xmlns:a16="http://schemas.microsoft.com/office/drawing/2014/main" id="{6CBB8156-D686-CD40-2AEC-FC13E0F611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4391" y="5373282"/>
                <a:ext cx="7027915" cy="461665"/>
              </a:xfrm>
              <a:prstGeom prst="rect">
                <a:avLst/>
              </a:prstGeom>
              <a:blipFill>
                <a:blip r:embed="rId3"/>
                <a:stretch>
                  <a:fillRect t="-10526" b="-3684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66020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598F79FA-617B-C34D-FF66-E47D4B5B5F2B}"/>
              </a:ext>
            </a:extLst>
          </p:cNvPr>
          <p:cNvSpPr txBox="1"/>
          <p:nvPr/>
        </p:nvSpPr>
        <p:spPr>
          <a:xfrm>
            <a:off x="3353954" y="332510"/>
            <a:ext cx="54841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Applicazioni nella ricerca</a:t>
            </a:r>
          </a:p>
        </p:txBody>
      </p:sp>
      <p:pic>
        <p:nvPicPr>
          <p:cNvPr id="20484" name="Picture 4" descr="How to measure tiny temperature differences using a Josephson junction -  Mapping Ignorance">
            <a:extLst>
              <a:ext uri="{FF2B5EF4-FFF2-40B4-BE49-F238E27FC236}">
                <a16:creationId xmlns:a16="http://schemas.microsoft.com/office/drawing/2014/main" id="{A08785CC-3B0C-CF06-93D6-FA7595C9A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991" y="3763957"/>
            <a:ext cx="3520219" cy="142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079D405-1D27-F68C-A869-F506BF583BFD}"/>
              </a:ext>
            </a:extLst>
          </p:cNvPr>
          <p:cNvSpPr txBox="1"/>
          <p:nvPr/>
        </p:nvSpPr>
        <p:spPr>
          <a:xfrm>
            <a:off x="4148996" y="1038322"/>
            <a:ext cx="389401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0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Giunzione Josephson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F2A4CAF-CCC0-832B-3E29-B808380D389C}"/>
              </a:ext>
            </a:extLst>
          </p:cNvPr>
          <p:cNvSpPr txBox="1"/>
          <p:nvPr/>
        </p:nvSpPr>
        <p:spPr>
          <a:xfrm>
            <a:off x="5834153" y="2325311"/>
            <a:ext cx="52698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 basa sul tunneling Quantistico</a:t>
            </a:r>
            <a:endParaRPr lang="it-IT" sz="2800" dirty="0"/>
          </a:p>
        </p:txBody>
      </p:sp>
      <p:pic>
        <p:nvPicPr>
          <p:cNvPr id="20488" name="Picture 8" descr="Superconducting c-QED Device Fabrication – Lan-Hsuan Lee">
            <a:extLst>
              <a:ext uri="{FF2B5EF4-FFF2-40B4-BE49-F238E27FC236}">
                <a16:creationId xmlns:a16="http://schemas.microsoft.com/office/drawing/2014/main" id="{4D2EE231-D69C-A969-A097-9F72101FF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590" y="4804016"/>
            <a:ext cx="4774019" cy="124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DA764EF-7F30-3EFD-05D1-3AC899418F47}"/>
              </a:ext>
            </a:extLst>
          </p:cNvPr>
          <p:cNvSpPr txBox="1"/>
          <p:nvPr/>
        </p:nvSpPr>
        <p:spPr>
          <a:xfrm>
            <a:off x="1088007" y="2447713"/>
            <a:ext cx="377218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33A61A"/>
                </a:solidFill>
                <a:latin typeface="Comic Sans MS" panose="030F0902030302020204" pitchFamily="66" charset="0"/>
              </a:rPr>
              <a:t>Effetto macroscopico di un fenomeno quantistico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1EFF1B4-2A96-8659-92A0-BAFFAD50A015}"/>
              </a:ext>
            </a:extLst>
          </p:cNvPr>
          <p:cNvSpPr txBox="1"/>
          <p:nvPr/>
        </p:nvSpPr>
        <p:spPr>
          <a:xfrm>
            <a:off x="5954473" y="3428647"/>
            <a:ext cx="50292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33A61A"/>
                </a:solidFill>
                <a:latin typeface="Comic Sans MS" panose="030F0902030302020204" pitchFamily="66" charset="0"/>
              </a:rPr>
              <a:t>Una supercorrente </a:t>
            </a:r>
            <a:r>
              <a:rPr lang="it-IT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puo</a:t>
            </a:r>
            <a:r>
              <a:rPr lang="it-IT" b="1" dirty="0">
                <a:solidFill>
                  <a:srgbClr val="33A61A"/>
                </a:solidFill>
                <a:latin typeface="Comic Sans MS" panose="030F0902030302020204" pitchFamily="66" charset="0"/>
              </a:rPr>
              <a:t> scorrere nella giunzione senza un voltaggio applicato</a:t>
            </a:r>
          </a:p>
        </p:txBody>
      </p:sp>
    </p:spTree>
    <p:extLst>
      <p:ext uri="{BB962C8B-B14F-4D97-AF65-F5344CB8AC3E}">
        <p14:creationId xmlns:p14="http://schemas.microsoft.com/office/powerpoint/2010/main" val="4394888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598F79FA-617B-C34D-FF66-E47D4B5B5F2B}"/>
              </a:ext>
            </a:extLst>
          </p:cNvPr>
          <p:cNvSpPr txBox="1"/>
          <p:nvPr/>
        </p:nvSpPr>
        <p:spPr>
          <a:xfrm>
            <a:off x="3353949" y="332510"/>
            <a:ext cx="54841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Applicazioni nella ricerca</a:t>
            </a:r>
          </a:p>
        </p:txBody>
      </p:sp>
      <p:pic>
        <p:nvPicPr>
          <p:cNvPr id="20486" name="Picture 6" descr="squid">
            <a:extLst>
              <a:ext uri="{FF2B5EF4-FFF2-40B4-BE49-F238E27FC236}">
                <a16:creationId xmlns:a16="http://schemas.microsoft.com/office/drawing/2014/main" id="{11D63025-B9CC-ECC1-3390-691BE0C0A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655" y="1833181"/>
            <a:ext cx="2658953" cy="198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C2B44EC-12B6-E57D-AFC6-5F18F16D188C}"/>
              </a:ext>
            </a:extLst>
          </p:cNvPr>
          <p:cNvSpPr txBox="1"/>
          <p:nvPr/>
        </p:nvSpPr>
        <p:spPr>
          <a:xfrm>
            <a:off x="1194191" y="1038322"/>
            <a:ext cx="98036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0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SQUID: </a:t>
            </a:r>
            <a:r>
              <a:rPr lang="it-IT" sz="3000" b="1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</a:t>
            </a:r>
            <a:r>
              <a:rPr lang="it-IT" sz="30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uperconducting</a:t>
            </a:r>
            <a:r>
              <a:rPr lang="it-IT" sz="30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sz="3000" b="1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QU</a:t>
            </a:r>
            <a:r>
              <a:rPr lang="it-IT" sz="30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antum</a:t>
            </a:r>
            <a:r>
              <a:rPr lang="it-IT" sz="30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sz="3000" b="1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</a:t>
            </a:r>
            <a:r>
              <a:rPr lang="it-IT" sz="30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nterference</a:t>
            </a:r>
            <a:r>
              <a:rPr lang="it-IT" sz="30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sz="3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</a:t>
            </a:r>
            <a:r>
              <a:rPr lang="it-IT" sz="30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evice</a:t>
            </a:r>
          </a:p>
        </p:txBody>
      </p:sp>
      <p:pic>
        <p:nvPicPr>
          <p:cNvPr id="22530" name="Picture 2" descr="Hilflosigkeit Korrespondent Sympathisch squid magnetic Vorläufig Geldleihe  reagieren">
            <a:extLst>
              <a:ext uri="{FF2B5EF4-FFF2-40B4-BE49-F238E27FC236}">
                <a16:creationId xmlns:a16="http://schemas.microsoft.com/office/drawing/2014/main" id="{3E91CEAB-4FC3-28B9-F770-9E2245CB7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642" y="3705998"/>
            <a:ext cx="3470201" cy="244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486316B8-A2FC-A08A-B821-8A7A1F1B35C6}"/>
                  </a:ext>
                </a:extLst>
              </p:cNvPr>
              <p:cNvSpPr txBox="1"/>
              <p:nvPr/>
            </p:nvSpPr>
            <p:spPr>
              <a:xfrm>
                <a:off x="1101390" y="1910495"/>
                <a:ext cx="4885753" cy="1477328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b="1" dirty="0">
                    <a:solidFill>
                      <a:srgbClr val="33A61A"/>
                    </a:solidFill>
                    <a:latin typeface="Comic Sans MS" panose="030F0902030302020204" pitchFamily="66" charset="0"/>
                  </a:rPr>
                  <a:t>2 giunzioni Josephson in loop.</a:t>
                </a:r>
                <a:br>
                  <a:rPr lang="it-IT" b="1" dirty="0">
                    <a:solidFill>
                      <a:srgbClr val="33A61A"/>
                    </a:solidFill>
                    <a:latin typeface="Comic Sans MS" panose="030F0902030302020204" pitchFamily="66" charset="0"/>
                  </a:rPr>
                </a:br>
                <a:br>
                  <a:rPr lang="it-IT" b="1" dirty="0">
                    <a:solidFill>
                      <a:srgbClr val="33A61A"/>
                    </a:solidFill>
                    <a:latin typeface="Comic Sans MS" panose="030F0902030302020204" pitchFamily="66" charset="0"/>
                  </a:rPr>
                </a:br>
                <a:r>
                  <a:rPr lang="it-IT" b="1" dirty="0">
                    <a:solidFill>
                      <a:srgbClr val="33A61A"/>
                    </a:solidFill>
                    <a:latin typeface="Comic Sans MS" panose="030F0902030302020204" pitchFamily="66" charset="0"/>
                  </a:rPr>
                  <a:t>Il flusso magnetico concatenato è</a:t>
                </a:r>
                <a14:m>
                  <m:oMath xmlns:m="http://schemas.openxmlformats.org/officeDocument/2006/math">
                    <m:r>
                      <a:rPr lang="it-IT" b="1" i="0" smtClean="0">
                        <a:solidFill>
                          <a:srgbClr val="33A61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b="1" i="0" smtClean="0">
                        <a:solidFill>
                          <a:srgbClr val="33A61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𝐪𝐮𝐚𝐧𝐭𝐢𝐳𝐳𝐚𝐭𝐨</m:t>
                    </m:r>
                    <m:r>
                      <a:rPr lang="it-IT" b="1" i="1" smtClean="0">
                        <a:solidFill>
                          <a:srgbClr val="33A61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it-IT" b="1" dirty="0">
                    <a:solidFill>
                      <a:srgbClr val="33A61A"/>
                    </a:solidFill>
                    <a:latin typeface="Comic Sans MS" panose="030F0902030302020204" pitchFamily="66" charset="0"/>
                  </a:rPr>
                  <a:t> la corrente è proporzionale ai quanti di flusso</a:t>
                </a:r>
              </a:p>
            </p:txBody>
          </p:sp>
        </mc:Choice>
        <mc:Fallback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486316B8-A2FC-A08A-B821-8A7A1F1B35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390" y="1910495"/>
                <a:ext cx="4885753" cy="1477328"/>
              </a:xfrm>
              <a:prstGeom prst="rect">
                <a:avLst/>
              </a:prstGeom>
              <a:blipFill>
                <a:blip r:embed="rId4"/>
                <a:stretch>
                  <a:fillRect t="-1709" b="-5983"/>
                </a:stretch>
              </a:blipFill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0CE27FC2-4285-976D-819D-924F241544D3}"/>
                  </a:ext>
                </a:extLst>
              </p:cNvPr>
              <p:cNvSpPr txBox="1"/>
              <p:nvPr/>
            </p:nvSpPr>
            <p:spPr>
              <a:xfrm>
                <a:off x="5674296" y="4004652"/>
                <a:ext cx="5605669" cy="2489271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b="1" dirty="0">
                    <a:solidFill>
                      <a:srgbClr val="33A61A"/>
                    </a:solidFill>
                    <a:latin typeface="Comic Sans MS" panose="030F0902030302020204" pitchFamily="66" charset="0"/>
                  </a:rPr>
                  <a:t>SQUIDs sono magnetometri potenti:</a:t>
                </a:r>
              </a:p>
              <a:p>
                <a:pPr algn="ctr"/>
                <a:endParaRPr lang="it-IT" b="1" dirty="0">
                  <a:solidFill>
                    <a:srgbClr val="33A61A"/>
                  </a:solidFill>
                  <a:latin typeface="Comic Sans MS" panose="030F0902030302020204" pitchFamily="66" charset="0"/>
                </a:endParaRPr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it-IT" sz="1600" b="1" dirty="0">
                    <a:solidFill>
                      <a:srgbClr val="2B85FF"/>
                    </a:solidFill>
                    <a:latin typeface="Comic Sans MS" panose="030F0902030302020204" pitchFamily="66" charset="0"/>
                  </a:rPr>
                  <a:t>Mezzo quanto di flusso osservabile in teoria:</a:t>
                </a:r>
              </a:p>
              <a:p>
                <a:pPr algn="ctr"/>
                <a:r>
                  <a:rPr lang="it-IT" sz="1600" b="1" dirty="0">
                    <a:solidFill>
                      <a:srgbClr val="2B85FF"/>
                    </a:solidFill>
                    <a:latin typeface="Comic Sans MS" panose="030F0902030302020204" pitchFamily="66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600" b="1" i="1" smtClean="0">
                            <a:solidFill>
                              <a:srgbClr val="2B85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600" b="1" i="1" smtClean="0">
                            <a:solidFill>
                              <a:srgbClr val="2B85FF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it-IT" sz="1600" b="1" i="1" smtClean="0">
                            <a:solidFill>
                              <a:srgbClr val="2B85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sSub>
                      <m:sSubPr>
                        <m:ctrlPr>
                          <a:rPr lang="it-IT" sz="1600" b="1" i="1" smtClean="0">
                            <a:solidFill>
                              <a:srgbClr val="2B85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1" i="1" smtClean="0">
                            <a:solidFill>
                              <a:srgbClr val="2B85FF"/>
                            </a:solidFill>
                            <a:latin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it-IT" sz="1600" b="1" i="1" smtClean="0">
                            <a:solidFill>
                              <a:srgbClr val="2B85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it-IT" sz="1600" b="1" i="1" smtClean="0">
                        <a:solidFill>
                          <a:srgbClr val="2B85FF"/>
                        </a:solidFill>
                        <a:latin typeface="Cambria Math" panose="02040503050406030204" pitchFamily="18" charset="0"/>
                      </a:rPr>
                      <m:t>≃</m:t>
                    </m:r>
                    <m:r>
                      <a:rPr lang="it-IT" sz="1600" b="1" i="1" smtClean="0">
                        <a:solidFill>
                          <a:srgbClr val="2B85FF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it-IT" sz="1600" b="1" i="1" smtClean="0">
                            <a:solidFill>
                              <a:srgbClr val="2B85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b="1" i="1" smtClean="0">
                            <a:solidFill>
                              <a:srgbClr val="2B85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it-IT" sz="1600" b="1" i="1" smtClean="0">
                            <a:solidFill>
                              <a:srgbClr val="2B85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1600" b="1" i="1" smtClean="0">
                            <a:solidFill>
                              <a:srgbClr val="2B85FF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sup>
                    </m:sSup>
                    <m:r>
                      <a:rPr lang="it-IT" sz="1600" b="1" i="1" smtClean="0">
                        <a:solidFill>
                          <a:srgbClr val="2B85FF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it-IT" sz="1600" b="1" i="1" smtClean="0">
                        <a:solidFill>
                          <a:srgbClr val="2B85FF"/>
                        </a:solidFill>
                        <a:latin typeface="Cambria Math" panose="02040503050406030204" pitchFamily="18" charset="0"/>
                      </a:rPr>
                      <m:t>𝑻</m:t>
                    </m:r>
                    <m:r>
                      <a:rPr lang="it-IT" sz="1600" b="1" i="1" smtClean="0">
                        <a:solidFill>
                          <a:srgbClr val="2B85FF"/>
                        </a:solidFill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it-IT" sz="1600" b="1" i="1" smtClean="0">
                            <a:solidFill>
                              <a:srgbClr val="2B85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b="1" i="1" smtClean="0">
                            <a:solidFill>
                              <a:srgbClr val="2B85FF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it-IT" sz="1600" b="1" i="1" smtClean="0">
                            <a:solidFill>
                              <a:srgbClr val="2B85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it-IT" sz="1600" b="1" dirty="0">
                  <a:solidFill>
                    <a:srgbClr val="2B85FF"/>
                  </a:solidFill>
                  <a:latin typeface="Comic Sans MS" panose="030F0902030302020204" pitchFamily="66" charset="0"/>
                </a:endParaRPr>
              </a:p>
              <a:p>
                <a:pPr algn="ctr"/>
                <a:endParaRPr lang="it-IT" sz="1600" b="1" dirty="0">
                  <a:solidFill>
                    <a:srgbClr val="2B85FF"/>
                  </a:solidFill>
                  <a:latin typeface="Comic Sans MS" panose="030F0902030302020204" pitchFamily="66" charset="0"/>
                </a:endParaRPr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it-IT" sz="1600" b="1" dirty="0">
                    <a:solidFill>
                      <a:srgbClr val="2B85FF"/>
                    </a:solidFill>
                    <a:latin typeface="Comic Sans MS" panose="030F0902030302020204" pitchFamily="66" charset="0"/>
                  </a:rPr>
                  <a:t>Minimo campo magnetico osservato: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1" i="1" smtClean="0">
                          <a:solidFill>
                            <a:srgbClr val="2B85FF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it-IT" sz="1600" b="1" i="1" smtClean="0">
                          <a:solidFill>
                            <a:srgbClr val="2B85FF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it-IT" sz="1600" b="1" i="1" smtClean="0">
                          <a:solidFill>
                            <a:srgbClr val="2B85FF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sSup>
                        <m:sSupPr>
                          <m:ctrlPr>
                            <a:rPr lang="it-IT" sz="1600" b="1" i="1" smtClean="0">
                              <a:solidFill>
                                <a:srgbClr val="2B85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600" b="1" i="1" smtClean="0">
                              <a:solidFill>
                                <a:srgbClr val="2B85FF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it-IT" sz="1600" b="1" i="1" smtClean="0">
                              <a:solidFill>
                                <a:srgbClr val="2B85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1600" b="1" i="1" smtClean="0">
                              <a:solidFill>
                                <a:srgbClr val="2B85FF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sup>
                      </m:sSup>
                      <m:r>
                        <a:rPr lang="it-IT" sz="1600" b="1" i="1" smtClean="0">
                          <a:solidFill>
                            <a:srgbClr val="2B85FF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it-IT" sz="1600" b="1" i="1" smtClean="0">
                          <a:solidFill>
                            <a:srgbClr val="2B85FF"/>
                          </a:solidFill>
                          <a:latin typeface="Cambria Math" panose="02040503050406030204" pitchFamily="18" charset="0"/>
                        </a:rPr>
                        <m:t>𝑻</m:t>
                      </m:r>
                    </m:oMath>
                  </m:oMathPara>
                </a14:m>
                <a:endParaRPr lang="it-IT" sz="1600" b="1" dirty="0">
                  <a:solidFill>
                    <a:srgbClr val="2B85FF"/>
                  </a:solidFill>
                  <a:latin typeface="Comic Sans MS" panose="030F0902030302020204" pitchFamily="66" charset="0"/>
                </a:endParaRPr>
              </a:p>
              <a:p>
                <a:pPr algn="ctr"/>
                <a:endParaRPr lang="it-IT" sz="1600" b="1" dirty="0">
                  <a:solidFill>
                    <a:srgbClr val="2B85FF"/>
                  </a:solidFill>
                  <a:latin typeface="Comic Sans MS" panose="030F0902030302020204" pitchFamily="66" charset="0"/>
                </a:endParaRPr>
              </a:p>
              <a:p>
                <a:pPr algn="ctr"/>
                <a:r>
                  <a:rPr lang="it-IT" sz="1200" b="1" dirty="0">
                    <a:solidFill>
                      <a:srgbClr val="2B85FF"/>
                    </a:solidFill>
                    <a:latin typeface="Comic Sans MS" panose="030F0902030302020204" pitchFamily="66" charset="0"/>
                  </a:rPr>
                  <a:t>(I</a:t>
                </a:r>
                <a14:m>
                  <m:oMath xmlns:m="http://schemas.openxmlformats.org/officeDocument/2006/math">
                    <m:r>
                      <a:rPr lang="it-IT" sz="1200" b="1" i="0" smtClean="0">
                        <a:solidFill>
                          <a:srgbClr val="2B85FF"/>
                        </a:solidFill>
                        <a:latin typeface="Cambria Math" panose="02040503050406030204" pitchFamily="18" charset="0"/>
                      </a:rPr>
                      <m:t>𝐥</m:t>
                    </m:r>
                    <m:r>
                      <a:rPr lang="it-IT" sz="1200" b="1" i="0" smtClean="0">
                        <a:solidFill>
                          <a:srgbClr val="2B85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200" b="1" i="0" smtClean="0">
                        <a:solidFill>
                          <a:srgbClr val="2B85FF"/>
                        </a:solidFill>
                        <a:latin typeface="Cambria Math" panose="02040503050406030204" pitchFamily="18" charset="0"/>
                      </a:rPr>
                      <m:t>𝐜𝐚𝐦𝐩𝐨</m:t>
                    </m:r>
                    <m:r>
                      <a:rPr lang="it-IT" sz="1200" b="1" i="0" smtClean="0">
                        <a:solidFill>
                          <a:srgbClr val="2B85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200" b="1" i="0" smtClean="0">
                        <a:solidFill>
                          <a:srgbClr val="2B85FF"/>
                        </a:solidFill>
                        <a:latin typeface="Cambria Math" panose="02040503050406030204" pitchFamily="18" charset="0"/>
                      </a:rPr>
                      <m:t>𝐦𝐚𝐠𝐧𝐞𝐭𝐢𝐜𝐨</m:t>
                    </m:r>
                    <m:r>
                      <a:rPr lang="it-IT" sz="1200" b="1" i="0" smtClean="0">
                        <a:solidFill>
                          <a:srgbClr val="2B85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200" b="1" i="0" smtClean="0">
                        <a:solidFill>
                          <a:srgbClr val="2B85FF"/>
                        </a:solidFill>
                        <a:latin typeface="Cambria Math" panose="02040503050406030204" pitchFamily="18" charset="0"/>
                      </a:rPr>
                      <m:t>𝐝𝐞𝐥𝐥𝐚</m:t>
                    </m:r>
                    <m:r>
                      <a:rPr lang="it-IT" sz="1200" b="1" i="0" smtClean="0">
                        <a:solidFill>
                          <a:srgbClr val="2B85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200" b="1" i="0" smtClean="0">
                        <a:solidFill>
                          <a:srgbClr val="2B85FF"/>
                        </a:solidFill>
                        <a:latin typeface="Cambria Math" panose="02040503050406030204" pitchFamily="18" charset="0"/>
                      </a:rPr>
                      <m:t>𝐭</m:t>
                    </m:r>
                    <m:r>
                      <a:rPr lang="it-IT" sz="1200" b="1" i="1" smtClean="0">
                        <a:solidFill>
                          <a:srgbClr val="2B85FF"/>
                        </a:solidFill>
                        <a:latin typeface="Cambria Math" panose="02040503050406030204" pitchFamily="18" charset="0"/>
                      </a:rPr>
                      <m:t>𝒆𝒓𝒓𝒂</m:t>
                    </m:r>
                    <m:r>
                      <a:rPr lang="it-IT" sz="1200" b="1" i="1" smtClean="0">
                        <a:solidFill>
                          <a:srgbClr val="2B85FF"/>
                        </a:solidFill>
                        <a:latin typeface="Cambria Math" panose="02040503050406030204" pitchFamily="18" charset="0"/>
                      </a:rPr>
                      <m:t> è </m:t>
                    </m:r>
                    <m:r>
                      <a:rPr lang="it-IT" sz="1200" b="1" i="1" smtClean="0">
                        <a:solidFill>
                          <a:srgbClr val="2B85FF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it-IT" sz="1200" b="1" i="1" smtClean="0">
                        <a:solidFill>
                          <a:srgbClr val="2B85FF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it-IT" sz="1200" b="1" i="1" smtClean="0">
                        <a:solidFill>
                          <a:srgbClr val="2B85FF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it-IT" sz="1200" b="1" i="1" smtClean="0">
                            <a:solidFill>
                              <a:srgbClr val="2B85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200" b="1" i="1" smtClean="0">
                            <a:solidFill>
                              <a:srgbClr val="2B85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it-IT" sz="1200" b="1" i="1" smtClean="0">
                            <a:solidFill>
                              <a:srgbClr val="2B85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1200" b="1" i="1" smtClean="0">
                            <a:solidFill>
                              <a:srgbClr val="2B85FF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sup>
                    </m:sSup>
                    <m:r>
                      <a:rPr lang="it-IT" sz="1200" b="1" i="1" smtClean="0">
                        <a:solidFill>
                          <a:srgbClr val="2B85FF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it-IT" sz="1200" b="1" i="1" smtClean="0">
                        <a:solidFill>
                          <a:srgbClr val="2B85FF"/>
                        </a:solidFill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r>
                  <a:rPr lang="it-IT" sz="1200" b="1" dirty="0">
                    <a:solidFill>
                      <a:srgbClr val="2B85FF"/>
                    </a:solidFill>
                    <a:latin typeface="Comic Sans MS" panose="030F0902030302020204" pitchFamily="66" charset="0"/>
                  </a:rPr>
                  <a:t>)</a:t>
                </a:r>
              </a:p>
            </p:txBody>
          </p:sp>
        </mc:Choice>
        <mc:Fallback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0CE27FC2-4285-976D-819D-924F241544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4296" y="4004652"/>
                <a:ext cx="5605669" cy="2489271"/>
              </a:xfrm>
              <a:prstGeom prst="rect">
                <a:avLst/>
              </a:prstGeom>
              <a:blipFill>
                <a:blip r:embed="rId5"/>
                <a:stretch>
                  <a:fillRect t="-1523"/>
                </a:stretch>
              </a:blipFill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06548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1">
            <a:extLst>
              <a:ext uri="{FF2B5EF4-FFF2-40B4-BE49-F238E27FC236}">
                <a16:creationId xmlns:a16="http://schemas.microsoft.com/office/drawing/2014/main" id="{B9C01CF6-F425-9C96-974C-442EE23D9642}"/>
              </a:ext>
            </a:extLst>
          </p:cNvPr>
          <p:cNvSpPr txBox="1"/>
          <p:nvPr/>
        </p:nvSpPr>
        <p:spPr>
          <a:xfrm>
            <a:off x="3117628" y="69850"/>
            <a:ext cx="5182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Tecnologie quantistiche</a:t>
            </a:r>
          </a:p>
        </p:txBody>
      </p:sp>
      <p:pic>
        <p:nvPicPr>
          <p:cNvPr id="14" name="Picture 4" descr="https://i.redd.it/0zyxk6ixos681.png">
            <a:extLst>
              <a:ext uri="{FF2B5EF4-FFF2-40B4-BE49-F238E27FC236}">
                <a16:creationId xmlns:a16="http://schemas.microsoft.com/office/drawing/2014/main" id="{59B848EB-87BE-A8F8-A4EE-3075649C4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758" y="716181"/>
            <a:ext cx="7674795" cy="577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2750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1">
            <a:extLst>
              <a:ext uri="{FF2B5EF4-FFF2-40B4-BE49-F238E27FC236}">
                <a16:creationId xmlns:a16="http://schemas.microsoft.com/office/drawing/2014/main" id="{B9C01CF6-F425-9C96-974C-442EE23D9642}"/>
              </a:ext>
            </a:extLst>
          </p:cNvPr>
          <p:cNvSpPr txBox="1"/>
          <p:nvPr/>
        </p:nvSpPr>
        <p:spPr>
          <a:xfrm>
            <a:off x="5420976" y="158846"/>
            <a:ext cx="1350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Qubit</a:t>
            </a:r>
            <a:endParaRPr lang="it-IT" sz="3600" b="1" dirty="0">
              <a:solidFill>
                <a:srgbClr val="B81F1B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2" name="Gruppo 12">
            <a:extLst>
              <a:ext uri="{FF2B5EF4-FFF2-40B4-BE49-F238E27FC236}">
                <a16:creationId xmlns:a16="http://schemas.microsoft.com/office/drawing/2014/main" id="{2F7B882A-C7E3-6241-0AA8-C9DFBAB9AB87}"/>
              </a:ext>
            </a:extLst>
          </p:cNvPr>
          <p:cNvGrpSpPr/>
          <p:nvPr/>
        </p:nvGrpSpPr>
        <p:grpSpPr>
          <a:xfrm>
            <a:off x="1131402" y="1334951"/>
            <a:ext cx="5071748" cy="3449433"/>
            <a:chOff x="328097" y="1397919"/>
            <a:chExt cx="3647866" cy="2457655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35F4B114-58FB-56E5-4684-94BAE7F3C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8097" y="1397919"/>
              <a:ext cx="3647866" cy="2214949"/>
            </a:xfrm>
            <a:prstGeom prst="rect">
              <a:avLst/>
            </a:prstGeom>
          </p:spPr>
        </p:pic>
        <p:sp>
          <p:nvSpPr>
            <p:cNvPr id="4" name="Rettangolo 11">
              <a:extLst>
                <a:ext uri="{FF2B5EF4-FFF2-40B4-BE49-F238E27FC236}">
                  <a16:creationId xmlns:a16="http://schemas.microsoft.com/office/drawing/2014/main" id="{75DDC8FC-C3A3-20E0-4127-66DBED155A13}"/>
                </a:ext>
              </a:extLst>
            </p:cNvPr>
            <p:cNvSpPr/>
            <p:nvPr/>
          </p:nvSpPr>
          <p:spPr>
            <a:xfrm>
              <a:off x="328097" y="3640130"/>
              <a:ext cx="1085554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800" dirty="0">
                  <a:solidFill>
                    <a:srgbClr val="191919"/>
                  </a:solidFill>
                  <a:latin typeface="sohne"/>
                </a:rPr>
                <a:t>By Abhishek </a:t>
              </a:r>
              <a:r>
                <a:rPr lang="it-IT" sz="800" dirty="0" err="1">
                  <a:solidFill>
                    <a:srgbClr val="191919"/>
                  </a:solidFill>
                  <a:latin typeface="sohne"/>
                </a:rPr>
                <a:t>Dubey</a:t>
              </a:r>
              <a:endParaRPr lang="it-IT" sz="800" dirty="0"/>
            </a:p>
          </p:txBody>
        </p:sp>
      </p:grpSp>
      <p:sp>
        <p:nvSpPr>
          <p:cNvPr id="5" name="CasellaDiTesto 13">
            <a:extLst>
              <a:ext uri="{FF2B5EF4-FFF2-40B4-BE49-F238E27FC236}">
                <a16:creationId xmlns:a16="http://schemas.microsoft.com/office/drawing/2014/main" id="{1A5A0321-81DE-2E07-2F0C-41B7509646B4}"/>
              </a:ext>
            </a:extLst>
          </p:cNvPr>
          <p:cNvSpPr txBox="1"/>
          <p:nvPr/>
        </p:nvSpPr>
        <p:spPr>
          <a:xfrm>
            <a:off x="7479500" y="1620534"/>
            <a:ext cx="37683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b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IN" sz="2400" dirty="0"/>
              <a:t>I qubit </a:t>
            </a:r>
            <a:r>
              <a:rPr lang="en-IN" sz="2400" dirty="0" err="1"/>
              <a:t>sfruttano</a:t>
            </a:r>
            <a:r>
              <a:rPr lang="en-IN" sz="2400" dirty="0"/>
              <a:t> la </a:t>
            </a:r>
            <a:r>
              <a:rPr lang="en-IN" sz="2400" dirty="0" err="1"/>
              <a:t>sovrapposizione</a:t>
            </a:r>
            <a:r>
              <a:rPr lang="en-IN" sz="2400" dirty="0"/>
              <a:t> di </a:t>
            </a:r>
            <a:r>
              <a:rPr lang="en-IN" sz="2400" dirty="0" err="1"/>
              <a:t>stati</a:t>
            </a:r>
            <a:r>
              <a:rPr lang="en-IN" sz="2400" dirty="0"/>
              <a:t> per </a:t>
            </a:r>
            <a:r>
              <a:rPr lang="en-IN" sz="2400" dirty="0" err="1"/>
              <a:t>aumentare</a:t>
            </a:r>
            <a:r>
              <a:rPr lang="en-IN" sz="2400" dirty="0"/>
              <a:t> la </a:t>
            </a:r>
            <a:r>
              <a:rPr lang="en-IN" sz="2400" dirty="0" err="1"/>
              <a:t>potenza</a:t>
            </a:r>
            <a:r>
              <a:rPr lang="en-IN" sz="2400" dirty="0"/>
              <a:t> di </a:t>
            </a:r>
            <a:r>
              <a:rPr lang="en-IN" sz="2400" dirty="0" err="1"/>
              <a:t>calcolo</a:t>
            </a:r>
            <a:endParaRPr lang="en-IN" sz="2400" dirty="0"/>
          </a:p>
        </p:txBody>
      </p:sp>
      <p:sp>
        <p:nvSpPr>
          <p:cNvPr id="6" name="CasellaDiTesto 14">
            <a:extLst>
              <a:ext uri="{FF2B5EF4-FFF2-40B4-BE49-F238E27FC236}">
                <a16:creationId xmlns:a16="http://schemas.microsoft.com/office/drawing/2014/main" id="{BAB36728-2870-8553-6E1D-96D59E9A68E4}"/>
              </a:ext>
            </a:extLst>
          </p:cNvPr>
          <p:cNvSpPr txBox="1"/>
          <p:nvPr/>
        </p:nvSpPr>
        <p:spPr>
          <a:xfrm>
            <a:off x="7562050" y="3612738"/>
            <a:ext cx="3768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b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it-IT" sz="2400" dirty="0"/>
              <a:t>È necessario un sistema quantistico a due livelli</a:t>
            </a:r>
          </a:p>
        </p:txBody>
      </p:sp>
      <p:sp>
        <p:nvSpPr>
          <p:cNvPr id="9" name="CasellaDiTesto 15">
            <a:extLst>
              <a:ext uri="{FF2B5EF4-FFF2-40B4-BE49-F238E27FC236}">
                <a16:creationId xmlns:a16="http://schemas.microsoft.com/office/drawing/2014/main" id="{F7D6A3FE-B508-EB15-5629-3FF8F540C87C}"/>
              </a:ext>
            </a:extLst>
          </p:cNvPr>
          <p:cNvSpPr txBox="1"/>
          <p:nvPr/>
        </p:nvSpPr>
        <p:spPr>
          <a:xfrm>
            <a:off x="1325366" y="5472909"/>
            <a:ext cx="98760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2800"/>
            </a:lvl1pPr>
          </a:lstStyle>
          <a:p>
            <a:r>
              <a:rPr lang="en-GB" b="1" i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JJ </a:t>
            </a:r>
            <a:r>
              <a:rPr lang="en-GB" b="1" i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forniscono</a:t>
            </a:r>
            <a:r>
              <a:rPr lang="en-GB" b="1" i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un </a:t>
            </a:r>
            <a:r>
              <a:rPr lang="en-GB" b="1" i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dispositivo</a:t>
            </a:r>
            <a:r>
              <a:rPr lang="en-GB" b="1" i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 </a:t>
            </a:r>
            <a:r>
              <a:rPr lang="en-GB" b="1" i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stato</a:t>
            </a:r>
            <a:r>
              <a:rPr lang="en-GB" b="1" i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GB" b="1" i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solido</a:t>
            </a:r>
            <a:r>
              <a:rPr lang="en-GB" b="1" i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GB" b="1" i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che</a:t>
            </a:r>
            <a:r>
              <a:rPr lang="en-GB" b="1" i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GB" b="1" i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imita</a:t>
            </a:r>
            <a:r>
              <a:rPr lang="en-GB" b="1" i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le </a:t>
            </a:r>
            <a:r>
              <a:rPr lang="en-GB" b="1" i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caratteristiche</a:t>
            </a:r>
            <a:r>
              <a:rPr lang="en-GB" b="1" i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di un </a:t>
            </a:r>
            <a:r>
              <a:rPr lang="en-GB" b="1" i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atomo</a:t>
            </a:r>
            <a:r>
              <a:rPr lang="en-GB" b="1" i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GB" b="1" i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artificiale</a:t>
            </a:r>
            <a:r>
              <a:rPr lang="en-GB" b="1" i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con </a:t>
            </a:r>
            <a:r>
              <a:rPr lang="en-GB" b="1" i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livelli</a:t>
            </a:r>
            <a:r>
              <a:rPr lang="en-GB" b="1" i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di </a:t>
            </a:r>
            <a:r>
              <a:rPr lang="en-GB" b="1" i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energia</a:t>
            </a:r>
            <a:r>
              <a:rPr lang="en-GB" b="1" i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GB" b="1" i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discreti</a:t>
            </a:r>
            <a:endParaRPr lang="en-GB" b="1" i="1" dirty="0">
              <a:solidFill>
                <a:srgbClr val="2B85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37894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1">
            <a:extLst>
              <a:ext uri="{FF2B5EF4-FFF2-40B4-BE49-F238E27FC236}">
                <a16:creationId xmlns:a16="http://schemas.microsoft.com/office/drawing/2014/main" id="{B9C01CF6-F425-9C96-974C-442EE23D9642}"/>
              </a:ext>
            </a:extLst>
          </p:cNvPr>
          <p:cNvSpPr txBox="1"/>
          <p:nvPr/>
        </p:nvSpPr>
        <p:spPr>
          <a:xfrm>
            <a:off x="4838671" y="158846"/>
            <a:ext cx="2514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Transmone</a:t>
            </a:r>
            <a:endParaRPr lang="it-IT" sz="3600" b="1" dirty="0">
              <a:solidFill>
                <a:srgbClr val="B81F1B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CasellaDiTesto 13">
            <a:extLst>
              <a:ext uri="{FF2B5EF4-FFF2-40B4-BE49-F238E27FC236}">
                <a16:creationId xmlns:a16="http://schemas.microsoft.com/office/drawing/2014/main" id="{1A5A0321-81DE-2E07-2F0C-41B7509646B4}"/>
              </a:ext>
            </a:extLst>
          </p:cNvPr>
          <p:cNvSpPr txBox="1"/>
          <p:nvPr/>
        </p:nvSpPr>
        <p:spPr>
          <a:xfrm>
            <a:off x="754850" y="1576084"/>
            <a:ext cx="3768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b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IN" sz="2400" dirty="0"/>
              <a:t>Il </a:t>
            </a:r>
            <a:r>
              <a:rPr lang="en-IN" sz="2400" dirty="0" err="1"/>
              <a:t>transmone</a:t>
            </a:r>
            <a:r>
              <a:rPr lang="en-IN" sz="2400" dirty="0"/>
              <a:t> </a:t>
            </a:r>
            <a:r>
              <a:rPr lang="en-IN" sz="2400" dirty="0" err="1"/>
              <a:t>è</a:t>
            </a:r>
            <a:r>
              <a:rPr lang="en-IN" sz="2400" dirty="0"/>
              <a:t> il qubit piu semplice</a:t>
            </a:r>
          </a:p>
        </p:txBody>
      </p:sp>
      <p:sp>
        <p:nvSpPr>
          <p:cNvPr id="7" name="CasellaDiTesto 13">
            <a:extLst>
              <a:ext uri="{FF2B5EF4-FFF2-40B4-BE49-F238E27FC236}">
                <a16:creationId xmlns:a16="http://schemas.microsoft.com/office/drawing/2014/main" id="{9F760ACB-2A8C-F671-61B1-6D01092B379C}"/>
              </a:ext>
            </a:extLst>
          </p:cNvPr>
          <p:cNvSpPr txBox="1"/>
          <p:nvPr/>
        </p:nvSpPr>
        <p:spPr>
          <a:xfrm>
            <a:off x="754849" y="3360434"/>
            <a:ext cx="3768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b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IN" sz="2400" dirty="0" err="1"/>
              <a:t>È</a:t>
            </a:r>
            <a:r>
              <a:rPr lang="en-IN" sz="2400" dirty="0"/>
              <a:t> compost da </a:t>
            </a:r>
            <a:r>
              <a:rPr lang="en-IN" sz="2400" dirty="0" err="1"/>
              <a:t>una</a:t>
            </a:r>
            <a:r>
              <a:rPr lang="en-IN" sz="2400" dirty="0"/>
              <a:t> JJ </a:t>
            </a:r>
            <a:r>
              <a:rPr lang="en-IN" sz="2400" dirty="0" err="1"/>
              <a:t>shuntata</a:t>
            </a:r>
            <a:r>
              <a:rPr lang="en-IN" sz="2400" dirty="0"/>
              <a:t> da due </a:t>
            </a:r>
            <a:r>
              <a:rPr lang="en-IN" sz="2400" dirty="0" err="1"/>
              <a:t>capacitori</a:t>
            </a:r>
            <a:endParaRPr lang="en-IN" sz="2400" dirty="0"/>
          </a:p>
        </p:txBody>
      </p:sp>
      <p:pic>
        <p:nvPicPr>
          <p:cNvPr id="10" name="Picture 2" descr="Nessuna descrizione della foto disponibile.">
            <a:extLst>
              <a:ext uri="{FF2B5EF4-FFF2-40B4-BE49-F238E27FC236}">
                <a16:creationId xmlns:a16="http://schemas.microsoft.com/office/drawing/2014/main" id="{71647F22-22EF-C0F2-B9B1-96874D7C9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260" y="1311892"/>
            <a:ext cx="6800377" cy="382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3">
            <a:extLst>
              <a:ext uri="{FF2B5EF4-FFF2-40B4-BE49-F238E27FC236}">
                <a16:creationId xmlns:a16="http://schemas.microsoft.com/office/drawing/2014/main" id="{AD815368-DE1D-EDA3-9331-AB3B008223F3}"/>
              </a:ext>
            </a:extLst>
          </p:cNvPr>
          <p:cNvSpPr txBox="1"/>
          <p:nvPr/>
        </p:nvSpPr>
        <p:spPr>
          <a:xfrm>
            <a:off x="615886" y="5868157"/>
            <a:ext cx="11284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b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IN" sz="2400" dirty="0"/>
              <a:t>I </a:t>
            </a:r>
            <a:r>
              <a:rPr lang="en-IN" sz="2400" dirty="0" err="1"/>
              <a:t>circuiti</a:t>
            </a:r>
            <a:r>
              <a:rPr lang="en-IN" sz="2400" dirty="0"/>
              <a:t> SC </a:t>
            </a:r>
            <a:r>
              <a:rPr lang="en-IN" sz="2400" dirty="0" err="1"/>
              <a:t>sono</a:t>
            </a:r>
            <a:r>
              <a:rPr lang="en-IN" sz="2400" dirty="0"/>
              <a:t> </a:t>
            </a:r>
            <a:r>
              <a:rPr lang="en-IN" sz="2400" dirty="0" err="1"/>
              <a:t>i</a:t>
            </a:r>
            <a:r>
              <a:rPr lang="en-IN" sz="2400" dirty="0"/>
              <a:t> </a:t>
            </a:r>
            <a:r>
              <a:rPr lang="en-IN" sz="2400" dirty="0" err="1"/>
              <a:t>migliori</a:t>
            </a:r>
            <a:r>
              <a:rPr lang="en-IN" sz="2400" dirty="0"/>
              <a:t> candidate per </a:t>
            </a:r>
            <a:r>
              <a:rPr lang="en-IN" sz="2400" dirty="0" err="1"/>
              <a:t>scalare</a:t>
            </a:r>
            <a:r>
              <a:rPr lang="en-IN" sz="2400" dirty="0"/>
              <a:t> le </a:t>
            </a:r>
            <a:r>
              <a:rPr lang="en-IN" sz="2400" dirty="0" err="1"/>
              <a:t>tecnologie</a:t>
            </a:r>
            <a:r>
              <a:rPr lang="en-IN" sz="2400" dirty="0"/>
              <a:t> </a:t>
            </a:r>
            <a:r>
              <a:rPr lang="en-IN" sz="2400" dirty="0" err="1"/>
              <a:t>quantistiche</a:t>
            </a:r>
            <a:r>
              <a:rPr lang="en-IN" sz="2400" dirty="0"/>
              <a:t> a </a:t>
            </a:r>
            <a:r>
              <a:rPr lang="en-IN" sz="2400" dirty="0" err="1"/>
              <a:t>livello</a:t>
            </a:r>
            <a:r>
              <a:rPr lang="en-IN" sz="2400" dirty="0"/>
              <a:t> </a:t>
            </a:r>
            <a:r>
              <a:rPr lang="en-IN" sz="2400" dirty="0" err="1"/>
              <a:t>industriale</a:t>
            </a:r>
            <a:r>
              <a:rPr lang="en-IN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767818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1">
            <a:extLst>
              <a:ext uri="{FF2B5EF4-FFF2-40B4-BE49-F238E27FC236}">
                <a16:creationId xmlns:a16="http://schemas.microsoft.com/office/drawing/2014/main" id="{B9C01CF6-F425-9C96-974C-442EE23D9642}"/>
              </a:ext>
            </a:extLst>
          </p:cNvPr>
          <p:cNvSpPr txBox="1"/>
          <p:nvPr/>
        </p:nvSpPr>
        <p:spPr>
          <a:xfrm>
            <a:off x="4838670" y="158846"/>
            <a:ext cx="2514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Transmone</a:t>
            </a:r>
            <a:endParaRPr lang="it-IT" sz="3600" b="1" dirty="0">
              <a:solidFill>
                <a:srgbClr val="B81F1B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CasellaDiTesto 4">
            <a:extLst>
              <a:ext uri="{FF2B5EF4-FFF2-40B4-BE49-F238E27FC236}">
                <a16:creationId xmlns:a16="http://schemas.microsoft.com/office/drawing/2014/main" id="{59FF5117-B3C9-B6A6-7261-83CF6604A293}"/>
              </a:ext>
            </a:extLst>
          </p:cNvPr>
          <p:cNvSpPr txBox="1"/>
          <p:nvPr/>
        </p:nvSpPr>
        <p:spPr>
          <a:xfrm>
            <a:off x="1432353" y="6329822"/>
            <a:ext cx="839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È necessaria una cavità risonante per misurare un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qubit</a:t>
            </a:r>
            <a:endParaRPr lang="it-IT" b="1" dirty="0">
              <a:solidFill>
                <a:srgbClr val="2B85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41CB1D-20E8-62ED-DBA1-CBE0E5725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9213" y="1133104"/>
            <a:ext cx="2985037" cy="39290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0AFE9C-C42F-25B6-B442-773BFBD33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603" y="1332911"/>
            <a:ext cx="3907997" cy="3529410"/>
          </a:xfrm>
          <a:prstGeom prst="rect">
            <a:avLst/>
          </a:prstGeom>
        </p:spPr>
      </p:pic>
      <p:sp>
        <p:nvSpPr>
          <p:cNvPr id="2" name="CasellaDiTesto 4">
            <a:extLst>
              <a:ext uri="{FF2B5EF4-FFF2-40B4-BE49-F238E27FC236}">
                <a16:creationId xmlns:a16="http://schemas.microsoft.com/office/drawing/2014/main" id="{80E0F98C-CE3C-87F4-F87D-43C408A36756}"/>
              </a:ext>
            </a:extLst>
          </p:cNvPr>
          <p:cNvSpPr txBox="1"/>
          <p:nvPr/>
        </p:nvSpPr>
        <p:spPr>
          <a:xfrm>
            <a:off x="1381552" y="5537348"/>
            <a:ext cx="8396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meccnica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quantistica , la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mmisura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di uno stato quantistico fa collassare la funzione d’onda      =&gt;      </a:t>
            </a:r>
            <a:r>
              <a:rPr lang="it-IT" b="1" i="1" u="sng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Distruzione della sovrapposizione!</a:t>
            </a:r>
          </a:p>
        </p:txBody>
      </p:sp>
    </p:spTree>
    <p:extLst>
      <p:ext uri="{BB962C8B-B14F-4D97-AF65-F5344CB8AC3E}">
        <p14:creationId xmlns:p14="http://schemas.microsoft.com/office/powerpoint/2010/main" val="6522643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598F79FA-617B-C34D-FF66-E47D4B5B5F2B}"/>
              </a:ext>
            </a:extLst>
          </p:cNvPr>
          <p:cNvSpPr txBox="1"/>
          <p:nvPr/>
        </p:nvSpPr>
        <p:spPr>
          <a:xfrm>
            <a:off x="2527449" y="332510"/>
            <a:ext cx="7137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Applicazioni nella vita quotidiana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26FC05A-7510-07D3-651A-1770E279E350}"/>
              </a:ext>
            </a:extLst>
          </p:cNvPr>
          <p:cNvSpPr txBox="1"/>
          <p:nvPr/>
        </p:nvSpPr>
        <p:spPr>
          <a:xfrm>
            <a:off x="3047433" y="2233975"/>
            <a:ext cx="59237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33A61A"/>
                </a:solidFill>
                <a:latin typeface="Comic Sans MS" panose="030F0902030302020204" pitchFamily="66" charset="0"/>
              </a:rPr>
              <a:t>Cavi SC Sono usati per creare i magneti </a:t>
            </a:r>
            <a:r>
              <a:rPr lang="it-IT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piu</a:t>
            </a:r>
            <a:r>
              <a:rPr lang="it-IT" b="1" dirty="0">
                <a:solidFill>
                  <a:srgbClr val="33A61A"/>
                </a:solidFill>
                <a:latin typeface="Comic Sans MS" panose="030F0902030302020204" pitchFamily="66" charset="0"/>
              </a:rPr>
              <a:t> potenti --&gt; Non c’è riscaldamento a causa dell’effetto Joule</a:t>
            </a:r>
            <a:endParaRPr lang="it-IT" dirty="0"/>
          </a:p>
        </p:txBody>
      </p:sp>
      <p:pic>
        <p:nvPicPr>
          <p:cNvPr id="1028" name="Picture 4" descr="Cardiac MRI: Uses and Limitations">
            <a:extLst>
              <a:ext uri="{FF2B5EF4-FFF2-40B4-BE49-F238E27FC236}">
                <a16:creationId xmlns:a16="http://schemas.microsoft.com/office/drawing/2014/main" id="{E99E5763-F599-B561-0D98-6C5B0BCCCD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0" t="16038" r="10032" b="4848"/>
          <a:stretch/>
        </p:blipFill>
        <p:spPr bwMode="auto">
          <a:xfrm>
            <a:off x="1272359" y="4412440"/>
            <a:ext cx="2266121" cy="178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3E61795-2298-6B67-3298-992732BB85DF}"/>
              </a:ext>
            </a:extLst>
          </p:cNvPr>
          <p:cNvSpPr txBox="1"/>
          <p:nvPr/>
        </p:nvSpPr>
        <p:spPr>
          <a:xfrm>
            <a:off x="1577159" y="3766109"/>
            <a:ext cx="14702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Medical</a:t>
            </a:r>
            <a:r>
              <a:rPr lang="it-IT" dirty="0"/>
              <a:t> use.</a:t>
            </a:r>
            <a:br>
              <a:rPr lang="it-IT" dirty="0"/>
            </a:br>
            <a:r>
              <a:rPr lang="it-IT" dirty="0"/>
              <a:t>MRI, 0.2 – 7 T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8C9AD1C-DE19-E25A-9753-ADED74C2ED25}"/>
              </a:ext>
            </a:extLst>
          </p:cNvPr>
          <p:cNvSpPr txBox="1"/>
          <p:nvPr/>
        </p:nvSpPr>
        <p:spPr>
          <a:xfrm>
            <a:off x="4002047" y="1129047"/>
            <a:ext cx="42237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Magnets</a:t>
            </a:r>
            <a:r>
              <a:rPr lang="it-IT" sz="2800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molto potenti</a:t>
            </a:r>
            <a:endParaRPr lang="it-IT" sz="2800" dirty="0"/>
          </a:p>
        </p:txBody>
      </p:sp>
      <p:pic>
        <p:nvPicPr>
          <p:cNvPr id="1030" name="Picture 6" descr="undefined">
            <a:extLst>
              <a:ext uri="{FF2B5EF4-FFF2-40B4-BE49-F238E27FC236}">
                <a16:creationId xmlns:a16="http://schemas.microsoft.com/office/drawing/2014/main" id="{EEC8EFED-810A-0363-3E16-21A356321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730" y="4479239"/>
            <a:ext cx="2641739" cy="172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4563377-6885-184F-DBFA-213E22F4AD19}"/>
              </a:ext>
            </a:extLst>
          </p:cNvPr>
          <p:cNvSpPr txBox="1"/>
          <p:nvPr/>
        </p:nvSpPr>
        <p:spPr>
          <a:xfrm>
            <a:off x="8602730" y="3844318"/>
            <a:ext cx="29036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Accelerators.</a:t>
            </a:r>
            <a:br>
              <a:rPr lang="it-IT" dirty="0"/>
            </a:br>
            <a:r>
              <a:rPr lang="it-IT" dirty="0"/>
              <a:t>LHC </a:t>
            </a:r>
            <a:r>
              <a:rPr lang="it-IT" dirty="0" err="1"/>
              <a:t>has</a:t>
            </a:r>
            <a:r>
              <a:rPr lang="it-IT" dirty="0"/>
              <a:t> 8.3 T </a:t>
            </a:r>
            <a:r>
              <a:rPr lang="it-IT" dirty="0" err="1"/>
              <a:t>magnets</a:t>
            </a:r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6FC749D-9EC0-9D52-C1E3-B6F660517285}"/>
              </a:ext>
            </a:extLst>
          </p:cNvPr>
          <p:cNvSpPr txBox="1"/>
          <p:nvPr/>
        </p:nvSpPr>
        <p:spPr>
          <a:xfrm>
            <a:off x="4833945" y="3745400"/>
            <a:ext cx="25373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Nuclear</a:t>
            </a:r>
            <a:r>
              <a:rPr lang="it-IT" dirty="0"/>
              <a:t> fusion.</a:t>
            </a:r>
            <a:br>
              <a:rPr lang="it-IT" dirty="0"/>
            </a:br>
            <a:r>
              <a:rPr lang="it-IT" dirty="0"/>
              <a:t>ITER tokamak has11.8 T</a:t>
            </a:r>
          </a:p>
        </p:txBody>
      </p:sp>
      <p:pic>
        <p:nvPicPr>
          <p:cNvPr id="1034" name="Picture 10" descr="UK nuclear fusion reactor will fire up for the first time in 23 years | New  Scientist">
            <a:extLst>
              <a:ext uri="{FF2B5EF4-FFF2-40B4-BE49-F238E27FC236}">
                <a16:creationId xmlns:a16="http://schemas.microsoft.com/office/drawing/2014/main" id="{77C0691F-14C3-7874-0774-93F352A93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904" y="4423851"/>
            <a:ext cx="2665444" cy="177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9638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598F79FA-617B-C34D-FF66-E47D4B5B5F2B}"/>
              </a:ext>
            </a:extLst>
          </p:cNvPr>
          <p:cNvSpPr txBox="1"/>
          <p:nvPr/>
        </p:nvSpPr>
        <p:spPr>
          <a:xfrm>
            <a:off x="2527442" y="332510"/>
            <a:ext cx="7137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Applicazioni nella vita quotidiana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B1F3495-6096-1DDD-BFC5-82895F61FFFD}"/>
              </a:ext>
            </a:extLst>
          </p:cNvPr>
          <p:cNvSpPr txBox="1"/>
          <p:nvPr/>
        </p:nvSpPr>
        <p:spPr>
          <a:xfrm>
            <a:off x="4002047" y="1129047"/>
            <a:ext cx="42237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SC Maglev</a:t>
            </a:r>
            <a:endParaRPr lang="it-IT" sz="2800" dirty="0"/>
          </a:p>
        </p:txBody>
      </p:sp>
      <p:pic>
        <p:nvPicPr>
          <p:cNvPr id="8" name="Immagine 7" descr="Immagine che contiene cielo, pialla/aereo, trasporto, aria aperta&#10;&#10;Descrizione generata automaticamente">
            <a:extLst>
              <a:ext uri="{FF2B5EF4-FFF2-40B4-BE49-F238E27FC236}">
                <a16:creationId xmlns:a16="http://schemas.microsoft.com/office/drawing/2014/main" id="{8E28F4A1-40D2-0D2D-C9C8-31DA68D499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567"/>
          <a:stretch/>
        </p:blipFill>
        <p:spPr>
          <a:xfrm>
            <a:off x="5536550" y="3610428"/>
            <a:ext cx="4296562" cy="260251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ED08A90-3944-579C-A292-DD5572D7293C}"/>
              </a:ext>
            </a:extLst>
          </p:cNvPr>
          <p:cNvSpPr txBox="1"/>
          <p:nvPr/>
        </p:nvSpPr>
        <p:spPr>
          <a:xfrm>
            <a:off x="3994549" y="6501324"/>
            <a:ext cx="23153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Central Japan Railway Company</a:t>
            </a:r>
          </a:p>
        </p:txBody>
      </p:sp>
      <p:pic>
        <p:nvPicPr>
          <p:cNvPr id="25604" name="Picture 4">
            <a:extLst>
              <a:ext uri="{FF2B5EF4-FFF2-40B4-BE49-F238E27FC236}">
                <a16:creationId xmlns:a16="http://schemas.microsoft.com/office/drawing/2014/main" id="{238DDF19-98D9-E2BF-462C-10940B00E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44" y="2237007"/>
            <a:ext cx="1631901" cy="97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>
            <a:extLst>
              <a:ext uri="{FF2B5EF4-FFF2-40B4-BE49-F238E27FC236}">
                <a16:creationId xmlns:a16="http://schemas.microsoft.com/office/drawing/2014/main" id="{053E0825-BEAF-E9BD-214A-82CCA3B6D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720" y="2237007"/>
            <a:ext cx="3271284" cy="97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9F2A791-CB10-2A97-FAC2-05B64DA23B6E}"/>
              </a:ext>
            </a:extLst>
          </p:cNvPr>
          <p:cNvSpPr txBox="1"/>
          <p:nvPr/>
        </p:nvSpPr>
        <p:spPr>
          <a:xfrm>
            <a:off x="6232888" y="2135617"/>
            <a:ext cx="438992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NbTi</a:t>
            </a:r>
            <a:r>
              <a:rPr lang="it-IT" b="1" dirty="0">
                <a:solidFill>
                  <a:srgbClr val="33A61A"/>
                </a:solidFill>
                <a:latin typeface="Comic Sans MS" panose="030F0902030302020204" pitchFamily="66" charset="0"/>
              </a:rPr>
              <a:t> magneti SC sono usati per creare levitazione senza attrito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69FDD12-8ABE-0B2F-415A-58A3171C8FE0}"/>
              </a:ext>
            </a:extLst>
          </p:cNvPr>
          <p:cNvSpPr txBox="1"/>
          <p:nvPr/>
        </p:nvSpPr>
        <p:spPr>
          <a:xfrm>
            <a:off x="8735084" y="4180361"/>
            <a:ext cx="4389921" cy="12928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33A61A"/>
                </a:solidFill>
                <a:latin typeface="Comic Sans MS" panose="030F0902030302020204" pitchFamily="66" charset="0"/>
              </a:rPr>
              <a:t>Levitazione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33A61A"/>
                </a:solidFill>
                <a:latin typeface="Comic Sans MS" panose="030F0902030302020204" pitchFamily="66" charset="0"/>
              </a:rPr>
              <a:t>Guida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33A61A"/>
                </a:solidFill>
                <a:latin typeface="Comic Sans MS" panose="030F0902030302020204" pitchFamily="66" charset="0"/>
              </a:rPr>
              <a:t>Propulsione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2E9C540-C169-D1AD-14E1-4B7D89630A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499" y="3610428"/>
            <a:ext cx="4651381" cy="262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264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7D3A1945-1B44-A6A9-AD68-BCD34F006C3D}"/>
              </a:ext>
            </a:extLst>
          </p:cNvPr>
          <p:cNvSpPr txBox="1"/>
          <p:nvPr/>
        </p:nvSpPr>
        <p:spPr>
          <a:xfrm>
            <a:off x="61805" y="167131"/>
            <a:ext cx="2846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Introduzione</a:t>
            </a:r>
          </a:p>
        </p:txBody>
      </p:sp>
      <p:sp>
        <p:nvSpPr>
          <p:cNvPr id="4" name="AutoShape 19">
            <a:extLst>
              <a:ext uri="{FF2B5EF4-FFF2-40B4-BE49-F238E27FC236}">
                <a16:creationId xmlns:a16="http://schemas.microsoft.com/office/drawing/2014/main" id="{CA9E250B-5591-D629-FBC9-C1FF7C3708A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428829" y="-3264391"/>
            <a:ext cx="82603" cy="77597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38AA"/>
              </a:gs>
              <a:gs pos="100000">
                <a:schemeClr val="accent6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 dirty="0"/>
          </a:p>
        </p:txBody>
      </p: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2AD9F14F-7B83-9B02-60F7-D01F93C22B0C}"/>
              </a:ext>
            </a:extLst>
          </p:cNvPr>
          <p:cNvCxnSpPr/>
          <p:nvPr/>
        </p:nvCxnSpPr>
        <p:spPr>
          <a:xfrm>
            <a:off x="3593806" y="435935"/>
            <a:ext cx="0" cy="3343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62E174D7-D3EC-E1A3-2CB8-8ADB7EFBD3DB}"/>
              </a:ext>
            </a:extLst>
          </p:cNvPr>
          <p:cNvCxnSpPr/>
          <p:nvPr/>
        </p:nvCxnSpPr>
        <p:spPr>
          <a:xfrm>
            <a:off x="11353526" y="436579"/>
            <a:ext cx="0" cy="3343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07171CF-C315-DBF5-4B79-F2C8D314931A}"/>
              </a:ext>
            </a:extLst>
          </p:cNvPr>
          <p:cNvSpPr txBox="1"/>
          <p:nvPr/>
        </p:nvSpPr>
        <p:spPr>
          <a:xfrm>
            <a:off x="3251084" y="116658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chemeClr val="bg1">
                    <a:lumMod val="65000"/>
                  </a:schemeClr>
                </a:solidFill>
              </a:rPr>
              <a:t>1900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A368626-4D6F-5E9B-C87C-C2DE6D09826A}"/>
              </a:ext>
            </a:extLst>
          </p:cNvPr>
          <p:cNvSpPr txBox="1"/>
          <p:nvPr/>
        </p:nvSpPr>
        <p:spPr>
          <a:xfrm>
            <a:off x="11010785" y="116658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chemeClr val="bg1">
                    <a:lumMod val="65000"/>
                  </a:schemeClr>
                </a:solidFill>
              </a:rPr>
              <a:t>2000</a:t>
            </a:r>
          </a:p>
        </p:txBody>
      </p: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31FA17BD-C7B0-3066-A02B-DAAB9869CCB5}"/>
              </a:ext>
            </a:extLst>
          </p:cNvPr>
          <p:cNvCxnSpPr/>
          <p:nvPr/>
        </p:nvCxnSpPr>
        <p:spPr>
          <a:xfrm>
            <a:off x="7473656" y="430537"/>
            <a:ext cx="0" cy="3343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DBA2970-E0F5-FFC9-B152-5BF8CD159523}"/>
              </a:ext>
            </a:extLst>
          </p:cNvPr>
          <p:cNvSpPr txBox="1"/>
          <p:nvPr/>
        </p:nvSpPr>
        <p:spPr>
          <a:xfrm>
            <a:off x="7130934" y="111260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chemeClr val="bg1">
                    <a:lumMod val="65000"/>
                  </a:schemeClr>
                </a:solidFill>
              </a:rPr>
              <a:t>1950</a:t>
            </a:r>
          </a:p>
        </p:txBody>
      </p: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6929C51D-4201-C803-BA40-479DCA80015D}"/>
              </a:ext>
            </a:extLst>
          </p:cNvPr>
          <p:cNvCxnSpPr>
            <a:cxnSpLocks/>
          </p:cNvCxnSpPr>
          <p:nvPr/>
        </p:nvCxnSpPr>
        <p:spPr>
          <a:xfrm>
            <a:off x="8203967" y="433004"/>
            <a:ext cx="0" cy="3343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B8C7E3E-5EF2-EF4E-4731-B52431018964}"/>
              </a:ext>
            </a:extLst>
          </p:cNvPr>
          <p:cNvSpPr txBox="1"/>
          <p:nvPr/>
        </p:nvSpPr>
        <p:spPr>
          <a:xfrm>
            <a:off x="7797447" y="113727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chemeClr val="bg1">
                    <a:lumMod val="65000"/>
                  </a:schemeClr>
                </a:solidFill>
              </a:rPr>
              <a:t>1957</a:t>
            </a:r>
          </a:p>
        </p:txBody>
      </p: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E5F1C750-971E-D05F-6E90-3CF2843B03A7}"/>
              </a:ext>
            </a:extLst>
          </p:cNvPr>
          <p:cNvCxnSpPr/>
          <p:nvPr/>
        </p:nvCxnSpPr>
        <p:spPr>
          <a:xfrm>
            <a:off x="4426934" y="436584"/>
            <a:ext cx="0" cy="3343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BFF564D-E2ED-921E-901E-5A0E254E01D6}"/>
              </a:ext>
            </a:extLst>
          </p:cNvPr>
          <p:cNvSpPr txBox="1"/>
          <p:nvPr/>
        </p:nvSpPr>
        <p:spPr>
          <a:xfrm>
            <a:off x="4084212" y="117307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chemeClr val="bg1">
                    <a:lumMod val="65000"/>
                  </a:schemeClr>
                </a:solidFill>
              </a:rPr>
              <a:t>1911</a:t>
            </a:r>
          </a:p>
        </p:txBody>
      </p:sp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B053AB02-49D9-9682-F59E-32C8DA8AF283}"/>
              </a:ext>
            </a:extLst>
          </p:cNvPr>
          <p:cNvCxnSpPr/>
          <p:nvPr/>
        </p:nvCxnSpPr>
        <p:spPr>
          <a:xfrm>
            <a:off x="6004826" y="431927"/>
            <a:ext cx="0" cy="3343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DFFF3ED-484C-C84A-FAF1-87027F842762}"/>
              </a:ext>
            </a:extLst>
          </p:cNvPr>
          <p:cNvSpPr txBox="1"/>
          <p:nvPr/>
        </p:nvSpPr>
        <p:spPr>
          <a:xfrm>
            <a:off x="5619572" y="112650"/>
            <a:ext cx="9092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/>
              <a:t>1933-35</a:t>
            </a:r>
          </a:p>
        </p:txBody>
      </p: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4E71CC16-B535-AB57-E3EF-CC676CA98D26}"/>
              </a:ext>
            </a:extLst>
          </p:cNvPr>
          <p:cNvCxnSpPr/>
          <p:nvPr/>
        </p:nvCxnSpPr>
        <p:spPr>
          <a:xfrm>
            <a:off x="6157226" y="435466"/>
            <a:ext cx="0" cy="3343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46793684-2AF2-3532-2929-8304D8CE2CD0}"/>
              </a:ext>
            </a:extLst>
          </p:cNvPr>
          <p:cNvCxnSpPr>
            <a:cxnSpLocks/>
          </p:cNvCxnSpPr>
          <p:nvPr/>
        </p:nvCxnSpPr>
        <p:spPr>
          <a:xfrm>
            <a:off x="8628793" y="433085"/>
            <a:ext cx="0" cy="3343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7A67C6D-1428-2617-8D22-38F31503C6DF}"/>
              </a:ext>
            </a:extLst>
          </p:cNvPr>
          <p:cNvSpPr txBox="1"/>
          <p:nvPr/>
        </p:nvSpPr>
        <p:spPr>
          <a:xfrm>
            <a:off x="8392401" y="103175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chemeClr val="bg1">
                    <a:lumMod val="65000"/>
                  </a:schemeClr>
                </a:solidFill>
              </a:rPr>
              <a:t>1962</a:t>
            </a:r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id="{2A216212-EF20-357E-197A-A1DA935B57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" t="7122" r="3382" b="13900"/>
          <a:stretch/>
        </p:blipFill>
        <p:spPr bwMode="auto">
          <a:xfrm>
            <a:off x="453196" y="1493746"/>
            <a:ext cx="3631016" cy="231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8AFAF2E0-5F0E-2F2E-6087-DC6C73A4C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5079" y="2746132"/>
            <a:ext cx="3293725" cy="2634980"/>
          </a:xfrm>
          <a:prstGeom prst="ellipse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6393A7D9-F692-FFDD-BA06-871E06CD44EA}"/>
              </a:ext>
            </a:extLst>
          </p:cNvPr>
          <p:cNvSpPr txBox="1"/>
          <p:nvPr/>
        </p:nvSpPr>
        <p:spPr>
          <a:xfrm>
            <a:off x="4474612" y="1930524"/>
            <a:ext cx="38172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2B85FF"/>
                </a:solidFill>
                <a:latin typeface="Comic Sans MS" panose="030F0902030302020204" pitchFamily="66" charset="0"/>
              </a:rPr>
              <a:t>1933: Meissner e </a:t>
            </a:r>
            <a:r>
              <a:rPr lang="it-IT" sz="20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Ochsenfeld</a:t>
            </a:r>
            <a:r>
              <a:rPr lang="it-IT" sz="20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scoprono l’effetto Meissner: espulsione completa del campo magnetico da un superconduttore</a:t>
            </a:r>
            <a:endParaRPr lang="it-IT" sz="2000" dirty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C1BAFF53-C85C-1724-5345-BDF0F82AEA66}"/>
              </a:ext>
            </a:extLst>
          </p:cNvPr>
          <p:cNvSpPr txBox="1"/>
          <p:nvPr/>
        </p:nvSpPr>
        <p:spPr>
          <a:xfrm>
            <a:off x="1513099" y="4775602"/>
            <a:ext cx="55915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2B85FF"/>
                </a:solidFill>
                <a:latin typeface="Comic Sans MS" panose="030F0902030302020204" pitchFamily="66" charset="0"/>
              </a:rPr>
              <a:t>1935: L’effetto Meissner viene spiegato da Fritz e Heinz London  con le equazioni di  London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7626545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598F79FA-617B-C34D-FF66-E47D4B5B5F2B}"/>
              </a:ext>
            </a:extLst>
          </p:cNvPr>
          <p:cNvSpPr txBox="1"/>
          <p:nvPr/>
        </p:nvSpPr>
        <p:spPr>
          <a:xfrm>
            <a:off x="2527442" y="332510"/>
            <a:ext cx="7137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Applicazioni nella vita quotidiana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B519CA7-B4C4-93F1-A57D-D6313B2E4F25}"/>
              </a:ext>
            </a:extLst>
          </p:cNvPr>
          <p:cNvSpPr txBox="1"/>
          <p:nvPr/>
        </p:nvSpPr>
        <p:spPr>
          <a:xfrm>
            <a:off x="3298107" y="1148925"/>
            <a:ext cx="55957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Magnetoencefalografia</a:t>
            </a:r>
            <a:r>
              <a:rPr lang="it-IT" sz="2800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(MEG)</a:t>
            </a:r>
            <a:endParaRPr lang="it-IT" sz="28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3E788BB-A654-44C7-B0FC-19EAC80FE9A8}"/>
              </a:ext>
            </a:extLst>
          </p:cNvPr>
          <p:cNvSpPr txBox="1"/>
          <p:nvPr/>
        </p:nvSpPr>
        <p:spPr>
          <a:xfrm>
            <a:off x="1669777" y="2251822"/>
            <a:ext cx="47111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33A61A"/>
                </a:solidFill>
                <a:latin typeface="Comic Sans MS" panose="030F0902030302020204" pitchFamily="66" charset="0"/>
              </a:rPr>
              <a:t>Array di SQUID utilizzati come magnetometri in neuroscienze per rilevare i deboli campi magnetici dell’attività cerebrale</a:t>
            </a:r>
            <a:endParaRPr lang="it-IT" dirty="0"/>
          </a:p>
        </p:txBody>
      </p:sp>
      <p:pic>
        <p:nvPicPr>
          <p:cNvPr id="2050" name="Picture 2" descr="Fig. 2">
            <a:extLst>
              <a:ext uri="{FF2B5EF4-FFF2-40B4-BE49-F238E27FC236}">
                <a16:creationId xmlns:a16="http://schemas.microsoft.com/office/drawing/2014/main" id="{245B3976-B247-F3E2-604F-1CC6578B3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421" y="2046392"/>
            <a:ext cx="3116677" cy="4415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DD1C4C0-AAE8-4663-7A7D-DC624B3F90D7}"/>
              </a:ext>
            </a:extLst>
          </p:cNvPr>
          <p:cNvSpPr txBox="1"/>
          <p:nvPr/>
        </p:nvSpPr>
        <p:spPr>
          <a:xfrm>
            <a:off x="1669777" y="3931172"/>
            <a:ext cx="47111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33A61A"/>
                </a:solidFill>
                <a:latin typeface="Comic Sans MS" panose="030F0902030302020204" pitchFamily="66" charset="0"/>
              </a:rPr>
              <a:t>La corteccia cerebrale </a:t>
            </a:r>
            <a:r>
              <a:rPr lang="it-IT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puo</a:t>
            </a:r>
            <a:r>
              <a:rPr lang="it-IT" b="1" dirty="0">
                <a:solidFill>
                  <a:srgbClr val="33A61A"/>
                </a:solidFill>
                <a:latin typeface="Comic Sans MS" panose="030F0902030302020204" pitchFamily="66" charset="0"/>
              </a:rPr>
              <a:t> essere osservata perché il cranio è magneticamente trasparente</a:t>
            </a:r>
            <a:endParaRPr lang="it-IT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876D57ED-5069-4739-1AEA-7F0DAE362570}"/>
                  </a:ext>
                </a:extLst>
              </p:cNvPr>
              <p:cNvSpPr txBox="1"/>
              <p:nvPr/>
            </p:nvSpPr>
            <p:spPr>
              <a:xfrm>
                <a:off x="1278838" y="5333523"/>
                <a:ext cx="5493026" cy="6587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b="1" dirty="0">
                    <a:solidFill>
                      <a:srgbClr val="2B85FF"/>
                    </a:solidFill>
                    <a:latin typeface="Comic Sans MS" panose="030F0902030302020204" pitchFamily="66" charset="0"/>
                  </a:rPr>
                  <a:t>Campo magnetico del cervello umano: </a:t>
                </a:r>
                <a14:m>
                  <m:oMath xmlns:m="http://schemas.openxmlformats.org/officeDocument/2006/math">
                    <m:r>
                      <a:rPr lang="it-IT" b="1">
                        <a:solidFill>
                          <a:srgbClr val="2B85FF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it-IT" b="1" i="1">
                            <a:solidFill>
                              <a:srgbClr val="2B85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1">
                            <a:solidFill>
                              <a:srgbClr val="2B85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it-IT" b="1">
                            <a:solidFill>
                              <a:srgbClr val="2B85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b="1">
                            <a:solidFill>
                              <a:srgbClr val="2B85FF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sup>
                    </m:sSup>
                    <m:r>
                      <a:rPr lang="it-IT" b="1">
                        <a:solidFill>
                          <a:srgbClr val="2B85F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b="1">
                        <a:solidFill>
                          <a:srgbClr val="2B85FF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it-IT" b="1" i="1">
                            <a:solidFill>
                              <a:srgbClr val="2B85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1">
                            <a:solidFill>
                              <a:srgbClr val="2B85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it-IT" b="1">
                            <a:solidFill>
                              <a:srgbClr val="2B85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b="1">
                            <a:solidFill>
                              <a:srgbClr val="2B85FF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sup>
                    </m:sSup>
                    <m:r>
                      <a:rPr lang="it-IT" b="1">
                        <a:solidFill>
                          <a:srgbClr val="2B85FF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it-IT" b="1">
                        <a:solidFill>
                          <a:srgbClr val="2B85FF"/>
                        </a:solidFill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endParaRPr lang="it-IT" b="1" dirty="0">
                  <a:solidFill>
                    <a:srgbClr val="2B85FF"/>
                  </a:solidFill>
                  <a:latin typeface="Comic Sans MS" panose="030F0902030302020204" pitchFamily="66" charset="0"/>
                </a:endParaRPr>
              </a:p>
            </p:txBody>
          </p:sp>
        </mc:Choice>
        <mc:Fallback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876D57ED-5069-4739-1AEA-7F0DAE3625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8838" y="5333523"/>
                <a:ext cx="5493026" cy="658770"/>
              </a:xfrm>
              <a:prstGeom prst="rect">
                <a:avLst/>
              </a:prstGeom>
              <a:blipFill>
                <a:blip r:embed="rId3"/>
                <a:stretch>
                  <a:fillRect l="-922" t="-1923" b="-96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32415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598F79FA-617B-C34D-FF66-E47D4B5B5F2B}"/>
              </a:ext>
            </a:extLst>
          </p:cNvPr>
          <p:cNvSpPr txBox="1"/>
          <p:nvPr/>
        </p:nvSpPr>
        <p:spPr>
          <a:xfrm>
            <a:off x="3294448" y="332510"/>
            <a:ext cx="5603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Applicazioni nel COLD lab</a:t>
            </a:r>
          </a:p>
        </p:txBody>
      </p:sp>
      <p:pic>
        <p:nvPicPr>
          <p:cNvPr id="5" name="Immagine 4" descr="Immagine che contiene testo, logo, cerchio, simbolo&#10;&#10;Descrizione generata automaticamente">
            <a:extLst>
              <a:ext uri="{FF2B5EF4-FFF2-40B4-BE49-F238E27FC236}">
                <a16:creationId xmlns:a16="http://schemas.microsoft.com/office/drawing/2014/main" id="{9BE65AFC-92F0-DB2D-B119-656FBD23D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179" y="2157584"/>
            <a:ext cx="1901033" cy="1929302"/>
          </a:xfrm>
          <a:prstGeom prst="ellipse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5EE8F11-92FE-B0A2-C8D9-2F1E10DECE2C}"/>
              </a:ext>
            </a:extLst>
          </p:cNvPr>
          <p:cNvSpPr txBox="1"/>
          <p:nvPr/>
        </p:nvSpPr>
        <p:spPr>
          <a:xfrm>
            <a:off x="458439" y="4410051"/>
            <a:ext cx="2935357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18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CryOgenic</a:t>
            </a:r>
            <a:r>
              <a:rPr lang="it-IT" sz="18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</a:t>
            </a:r>
            <a:r>
              <a:rPr lang="it-IT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L</a:t>
            </a:r>
            <a:r>
              <a:rPr lang="it-IT" sz="18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aboratory</a:t>
            </a:r>
            <a:r>
              <a:rPr lang="it-IT" sz="18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for Detectors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31BBBF23-0E8B-D0E2-CD33-589BAE00603C}"/>
                  </a:ext>
                </a:extLst>
              </p:cNvPr>
              <p:cNvSpPr txBox="1"/>
              <p:nvPr/>
            </p:nvSpPr>
            <p:spPr>
              <a:xfrm>
                <a:off x="3432374" y="562566"/>
                <a:ext cx="987287" cy="529375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4400" b="0" i="1" smtClean="0"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it-IT" sz="34400" dirty="0"/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31BBBF23-0E8B-D0E2-CD33-589BAE0060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2374" y="562566"/>
                <a:ext cx="987287" cy="5293757"/>
              </a:xfrm>
              <a:prstGeom prst="rect">
                <a:avLst/>
              </a:prstGeom>
              <a:blipFill>
                <a:blip r:embed="rId3"/>
                <a:stretch>
                  <a:fillRect l="-206410" t="-718" r="-276923" b="-334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asellaDiTesto 8">
            <a:extLst>
              <a:ext uri="{FF2B5EF4-FFF2-40B4-BE49-F238E27FC236}">
                <a16:creationId xmlns:a16="http://schemas.microsoft.com/office/drawing/2014/main" id="{DFAEAEF3-9BB8-4DA8-4A74-4121DDBA945C}"/>
              </a:ext>
            </a:extLst>
          </p:cNvPr>
          <p:cNvSpPr txBox="1"/>
          <p:nvPr/>
        </p:nvSpPr>
        <p:spPr>
          <a:xfrm>
            <a:off x="4810929" y="1780539"/>
            <a:ext cx="4451401" cy="374480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rgbClr val="33A61A"/>
                </a:solidFill>
                <a:latin typeface="Comic Sans MS" panose="030F0902030302020204" pitchFamily="66" charset="0"/>
              </a:rPr>
              <a:t>Cavità risonanti con rivestimenti SC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sz="1600" b="1" dirty="0">
              <a:solidFill>
                <a:srgbClr val="33A61A"/>
              </a:solidFill>
              <a:latin typeface="Comic Sans MS" panose="030F0902030302020204" pitchFamily="66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rgbClr val="33A61A"/>
                </a:solidFill>
                <a:latin typeface="Comic Sans MS" panose="030F0902030302020204" pitchFamily="66" charset="0"/>
              </a:rPr>
              <a:t>Amplificatori parametrici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sz="1600" b="1" dirty="0">
              <a:solidFill>
                <a:srgbClr val="33A61A"/>
              </a:solidFill>
              <a:latin typeface="Comic Sans MS" panose="030F0902030302020204" pitchFamily="66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rgbClr val="33A61A"/>
                </a:solidFill>
                <a:latin typeface="Comic Sans MS" panose="030F0902030302020204" pitchFamily="66" charset="0"/>
              </a:rPr>
              <a:t>Magneti SC (9 T)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sz="1600" b="1" dirty="0">
              <a:solidFill>
                <a:srgbClr val="33A61A"/>
              </a:solidFill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rgbClr val="33A61A"/>
                </a:solidFill>
                <a:latin typeface="Comic Sans MS" panose="030F0902030302020204" pitchFamily="66" charset="0"/>
              </a:rPr>
              <a:t>Giunzioni Josephson e </a:t>
            </a:r>
            <a:r>
              <a:rPr lang="it-IT" sz="1600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squid</a:t>
            </a:r>
            <a:r>
              <a:rPr lang="it-IT" sz="1600" b="1" dirty="0">
                <a:solidFill>
                  <a:srgbClr val="33A61A"/>
                </a:solidFill>
                <a:latin typeface="Comic Sans MS" panose="030F0902030302020204" pitchFamily="66" charset="0"/>
              </a:rPr>
              <a:t> come rivelatori di singolo fotone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sz="1600" b="1" dirty="0">
              <a:solidFill>
                <a:srgbClr val="33A61A"/>
              </a:solidFill>
              <a:latin typeface="Comic Sans MS" panose="030F0902030302020204" pitchFamily="66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Qubits</a:t>
            </a:r>
            <a:r>
              <a:rPr lang="it-IT" sz="1600" b="1" dirty="0">
                <a:solidFill>
                  <a:srgbClr val="33A61A"/>
                </a:solidFill>
                <a:latin typeface="Comic Sans MS" panose="030F0902030302020204" pitchFamily="66" charset="0"/>
              </a:rPr>
              <a:t> come rivelatori di singolo fotone</a:t>
            </a:r>
          </a:p>
          <a:p>
            <a:pPr>
              <a:lnSpc>
                <a:spcPct val="150000"/>
              </a:lnSpc>
            </a:pPr>
            <a:endParaRPr lang="it-IT" sz="1600" b="1" dirty="0">
              <a:solidFill>
                <a:srgbClr val="33A61A"/>
              </a:solidFill>
              <a:latin typeface="Comic Sans MS" panose="030F0902030302020204" pitchFamily="66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6088239E-30C2-2085-36B2-003372B415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9334" y="792315"/>
            <a:ext cx="1929164" cy="988224"/>
          </a:xfrm>
          <a:prstGeom prst="rect">
            <a:avLst/>
          </a:prstGeom>
        </p:spPr>
      </p:pic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539D47A8-2A65-946E-5836-88ADFB8869AF}"/>
              </a:ext>
            </a:extLst>
          </p:cNvPr>
          <p:cNvCxnSpPr>
            <a:endCxn id="10" idx="1"/>
          </p:cNvCxnSpPr>
          <p:nvPr/>
        </p:nvCxnSpPr>
        <p:spPr>
          <a:xfrm flipV="1">
            <a:off x="8222974" y="1286427"/>
            <a:ext cx="766360" cy="4941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3" name="Immagine 12">
            <a:extLst>
              <a:ext uri="{FF2B5EF4-FFF2-40B4-BE49-F238E27FC236}">
                <a16:creationId xmlns:a16="http://schemas.microsoft.com/office/drawing/2014/main" id="{3B74B55A-6D89-FA34-295A-0C4DD0E86D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2974" y="2214687"/>
            <a:ext cx="1182097" cy="1021813"/>
          </a:xfrm>
          <a:prstGeom prst="ellipse">
            <a:avLst/>
          </a:prstGeom>
        </p:spPr>
      </p:pic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95DC15FB-EF99-A608-A964-C333720A00D2}"/>
              </a:ext>
            </a:extLst>
          </p:cNvPr>
          <p:cNvCxnSpPr>
            <a:cxnSpLocks/>
          </p:cNvCxnSpPr>
          <p:nvPr/>
        </p:nvCxnSpPr>
        <p:spPr>
          <a:xfrm>
            <a:off x="7876501" y="2725593"/>
            <a:ext cx="27358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20" name="Immagine 19" descr="Immagine che contiene macchina, interno&#10;&#10;Descrizione generata automaticamente">
            <a:extLst>
              <a:ext uri="{FF2B5EF4-FFF2-40B4-BE49-F238E27FC236}">
                <a16:creationId xmlns:a16="http://schemas.microsoft.com/office/drawing/2014/main" id="{A9CD7807-C26A-8215-68D0-71B69B0A44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9945" y="2563156"/>
            <a:ext cx="987287" cy="1480931"/>
          </a:xfrm>
          <a:prstGeom prst="roundRect">
            <a:avLst/>
          </a:prstGeom>
        </p:spPr>
      </p:pic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40F644D9-D1B5-7816-DBB9-D2CB5D1AC677}"/>
              </a:ext>
            </a:extLst>
          </p:cNvPr>
          <p:cNvCxnSpPr>
            <a:cxnSpLocks/>
          </p:cNvCxnSpPr>
          <p:nvPr/>
        </p:nvCxnSpPr>
        <p:spPr>
          <a:xfrm>
            <a:off x="6998677" y="3431970"/>
            <a:ext cx="317899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25" name="Immagine 24" descr="Immagine che contiene metallo, Ferramenta, chiusura, oggetti in metallo&#10;&#10;Descrizione generata automaticamente">
            <a:extLst>
              <a:ext uri="{FF2B5EF4-FFF2-40B4-BE49-F238E27FC236}">
                <a16:creationId xmlns:a16="http://schemas.microsoft.com/office/drawing/2014/main" id="{7FD1CE70-1063-1038-0701-FB80FA3CC1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2261" y="4120512"/>
            <a:ext cx="1293280" cy="1007924"/>
          </a:xfrm>
          <a:prstGeom prst="ellipse">
            <a:avLst/>
          </a:prstGeom>
        </p:spPr>
      </p:pic>
      <p:pic>
        <p:nvPicPr>
          <p:cNvPr id="27" name="Immagine 26" descr="Immagine che contiene cielo, sole&#10;&#10;Descrizione generata automaticamente">
            <a:extLst>
              <a:ext uri="{FF2B5EF4-FFF2-40B4-BE49-F238E27FC236}">
                <a16:creationId xmlns:a16="http://schemas.microsoft.com/office/drawing/2014/main" id="{ADAAEEC5-33D0-FAF3-EE88-3C6C992B7DE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19" t="-664" r="1" b="-637"/>
          <a:stretch/>
        </p:blipFill>
        <p:spPr>
          <a:xfrm>
            <a:off x="10405781" y="4303689"/>
            <a:ext cx="1197712" cy="1010839"/>
          </a:xfrm>
          <a:prstGeom prst="ellipse">
            <a:avLst/>
          </a:prstGeom>
        </p:spPr>
      </p:pic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E1747600-9876-21E8-5306-14607AEE17FD}"/>
              </a:ext>
            </a:extLst>
          </p:cNvPr>
          <p:cNvCxnSpPr>
            <a:cxnSpLocks/>
          </p:cNvCxnSpPr>
          <p:nvPr/>
        </p:nvCxnSpPr>
        <p:spPr>
          <a:xfrm>
            <a:off x="8018585" y="4303689"/>
            <a:ext cx="1013802" cy="2759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440225F6-B1AD-BA03-38E8-4B09FD2529DB}"/>
              </a:ext>
            </a:extLst>
          </p:cNvPr>
          <p:cNvCxnSpPr>
            <a:cxnSpLocks/>
          </p:cNvCxnSpPr>
          <p:nvPr/>
        </p:nvCxnSpPr>
        <p:spPr>
          <a:xfrm>
            <a:off x="7397262" y="5228492"/>
            <a:ext cx="825712" cy="5766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35" name="Picture 5">
            <a:extLst>
              <a:ext uri="{FF2B5EF4-FFF2-40B4-BE49-F238E27FC236}">
                <a16:creationId xmlns:a16="http://schemas.microsoft.com/office/drawing/2014/main" id="{49691F4D-3AB6-3F96-D506-CEB9888E6B1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13" t="5788" r="5047" b="4714"/>
          <a:stretch/>
        </p:blipFill>
        <p:spPr>
          <a:xfrm>
            <a:off x="8426719" y="5402236"/>
            <a:ext cx="1293281" cy="112836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187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2E152-FE78-98B1-7F52-3F79DB086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1078CA30-8134-65A9-1BAE-A61B7CD2B6BD}"/>
              </a:ext>
            </a:extLst>
          </p:cNvPr>
          <p:cNvSpPr txBox="1"/>
          <p:nvPr/>
        </p:nvSpPr>
        <p:spPr>
          <a:xfrm>
            <a:off x="3588810" y="2782669"/>
            <a:ext cx="50143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Grazie </a:t>
            </a:r>
            <a:r>
              <a:rPr lang="it-IT" sz="3600" b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per l’attenzione!</a:t>
            </a:r>
            <a:endParaRPr lang="it-IT" sz="3600" b="1" dirty="0">
              <a:solidFill>
                <a:srgbClr val="B81F1B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1155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0B0B1A8-CDB7-64EA-B693-1B3962CB7395}"/>
              </a:ext>
            </a:extLst>
          </p:cNvPr>
          <p:cNvSpPr txBox="1"/>
          <p:nvPr/>
        </p:nvSpPr>
        <p:spPr>
          <a:xfrm>
            <a:off x="61805" y="167131"/>
            <a:ext cx="2846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Introduzione</a:t>
            </a:r>
          </a:p>
        </p:txBody>
      </p:sp>
      <p:sp>
        <p:nvSpPr>
          <p:cNvPr id="3" name="AutoShape 19">
            <a:extLst>
              <a:ext uri="{FF2B5EF4-FFF2-40B4-BE49-F238E27FC236}">
                <a16:creationId xmlns:a16="http://schemas.microsoft.com/office/drawing/2014/main" id="{CF1B7F2B-15A6-7092-08E7-E8E43EAC7121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428829" y="-3264391"/>
            <a:ext cx="82603" cy="77597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38AA"/>
              </a:gs>
              <a:gs pos="100000">
                <a:schemeClr val="accent6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 dirty="0"/>
          </a:p>
        </p:txBody>
      </p:sp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A4B59F64-AC30-F41A-A4A2-80C38E4CD637}"/>
              </a:ext>
            </a:extLst>
          </p:cNvPr>
          <p:cNvCxnSpPr/>
          <p:nvPr/>
        </p:nvCxnSpPr>
        <p:spPr>
          <a:xfrm>
            <a:off x="3593806" y="435935"/>
            <a:ext cx="0" cy="3343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37CEC361-A1A0-32E1-E7A2-C919850DB53D}"/>
              </a:ext>
            </a:extLst>
          </p:cNvPr>
          <p:cNvCxnSpPr/>
          <p:nvPr/>
        </p:nvCxnSpPr>
        <p:spPr>
          <a:xfrm>
            <a:off x="11353526" y="436579"/>
            <a:ext cx="0" cy="3343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DE4EEEE-5C78-F8B0-10FC-9FBDF59304F8}"/>
              </a:ext>
            </a:extLst>
          </p:cNvPr>
          <p:cNvSpPr txBox="1"/>
          <p:nvPr/>
        </p:nvSpPr>
        <p:spPr>
          <a:xfrm>
            <a:off x="3251084" y="116658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chemeClr val="bg1">
                    <a:lumMod val="65000"/>
                  </a:schemeClr>
                </a:solidFill>
              </a:rPr>
              <a:t>1900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06B5607-68FB-02BD-B771-89BB510D3124}"/>
              </a:ext>
            </a:extLst>
          </p:cNvPr>
          <p:cNvSpPr txBox="1"/>
          <p:nvPr/>
        </p:nvSpPr>
        <p:spPr>
          <a:xfrm>
            <a:off x="11010785" y="116658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chemeClr val="bg1">
                    <a:lumMod val="65000"/>
                  </a:schemeClr>
                </a:solidFill>
              </a:rPr>
              <a:t>2000</a:t>
            </a:r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E4A11444-A9B6-5ED0-BB90-7C2ED0411D2C}"/>
              </a:ext>
            </a:extLst>
          </p:cNvPr>
          <p:cNvCxnSpPr/>
          <p:nvPr/>
        </p:nvCxnSpPr>
        <p:spPr>
          <a:xfrm>
            <a:off x="7473656" y="430537"/>
            <a:ext cx="0" cy="3343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9420399-BCF4-222C-136C-B8801C15E136}"/>
              </a:ext>
            </a:extLst>
          </p:cNvPr>
          <p:cNvSpPr txBox="1"/>
          <p:nvPr/>
        </p:nvSpPr>
        <p:spPr>
          <a:xfrm>
            <a:off x="7130934" y="111260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/>
              <a:t>1950</a:t>
            </a:r>
          </a:p>
        </p:txBody>
      </p: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B425FA51-38D5-D879-FE33-39916731CF8D}"/>
              </a:ext>
            </a:extLst>
          </p:cNvPr>
          <p:cNvCxnSpPr>
            <a:cxnSpLocks/>
          </p:cNvCxnSpPr>
          <p:nvPr/>
        </p:nvCxnSpPr>
        <p:spPr>
          <a:xfrm>
            <a:off x="8203967" y="433004"/>
            <a:ext cx="0" cy="3343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CEA72AE-689D-2EB7-A12B-62DC6987C49D}"/>
              </a:ext>
            </a:extLst>
          </p:cNvPr>
          <p:cNvSpPr txBox="1"/>
          <p:nvPr/>
        </p:nvSpPr>
        <p:spPr>
          <a:xfrm>
            <a:off x="7797447" y="113727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/>
              <a:t>1957</a:t>
            </a:r>
          </a:p>
        </p:txBody>
      </p: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1592DF80-E75E-A569-0518-5B3FCA55BA1F}"/>
              </a:ext>
            </a:extLst>
          </p:cNvPr>
          <p:cNvCxnSpPr/>
          <p:nvPr/>
        </p:nvCxnSpPr>
        <p:spPr>
          <a:xfrm>
            <a:off x="4426934" y="436584"/>
            <a:ext cx="0" cy="3343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554B62E-665E-279E-D076-7203B81FA16C}"/>
              </a:ext>
            </a:extLst>
          </p:cNvPr>
          <p:cNvSpPr txBox="1"/>
          <p:nvPr/>
        </p:nvSpPr>
        <p:spPr>
          <a:xfrm>
            <a:off x="4084212" y="117307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chemeClr val="bg1">
                    <a:lumMod val="65000"/>
                  </a:schemeClr>
                </a:solidFill>
              </a:rPr>
              <a:t>1911</a:t>
            </a:r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38AB59D5-5A43-AA57-6195-DE966E471A46}"/>
              </a:ext>
            </a:extLst>
          </p:cNvPr>
          <p:cNvCxnSpPr/>
          <p:nvPr/>
        </p:nvCxnSpPr>
        <p:spPr>
          <a:xfrm>
            <a:off x="6004826" y="431927"/>
            <a:ext cx="0" cy="3343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67FC417-960C-4838-F7B8-96487261182A}"/>
              </a:ext>
            </a:extLst>
          </p:cNvPr>
          <p:cNvSpPr txBox="1"/>
          <p:nvPr/>
        </p:nvSpPr>
        <p:spPr>
          <a:xfrm>
            <a:off x="5619572" y="112650"/>
            <a:ext cx="9092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chemeClr val="bg1">
                    <a:lumMod val="65000"/>
                  </a:schemeClr>
                </a:solidFill>
              </a:rPr>
              <a:t>1933-35</a:t>
            </a:r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066E919D-C889-92BA-4CE1-CB40FAE79035}"/>
              </a:ext>
            </a:extLst>
          </p:cNvPr>
          <p:cNvCxnSpPr/>
          <p:nvPr/>
        </p:nvCxnSpPr>
        <p:spPr>
          <a:xfrm>
            <a:off x="6157226" y="435466"/>
            <a:ext cx="0" cy="3343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562BD00C-F10D-A0CE-05D8-F40CF347B36F}"/>
              </a:ext>
            </a:extLst>
          </p:cNvPr>
          <p:cNvCxnSpPr>
            <a:cxnSpLocks/>
          </p:cNvCxnSpPr>
          <p:nvPr/>
        </p:nvCxnSpPr>
        <p:spPr>
          <a:xfrm>
            <a:off x="8628793" y="433085"/>
            <a:ext cx="0" cy="3343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996A126D-F53A-8E3B-569B-156A4E891302}"/>
              </a:ext>
            </a:extLst>
          </p:cNvPr>
          <p:cNvSpPr txBox="1"/>
          <p:nvPr/>
        </p:nvSpPr>
        <p:spPr>
          <a:xfrm>
            <a:off x="8392401" y="103175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chemeClr val="bg1">
                    <a:lumMod val="65000"/>
                  </a:schemeClr>
                </a:solidFill>
              </a:rPr>
              <a:t>1962</a:t>
            </a:r>
          </a:p>
        </p:txBody>
      </p:sp>
      <p:pic>
        <p:nvPicPr>
          <p:cNvPr id="18434" name="Picture 2" descr="06-129 (BCS Theory of Superconductivity)">
            <a:extLst>
              <a:ext uri="{FF2B5EF4-FFF2-40B4-BE49-F238E27FC236}">
                <a16:creationId xmlns:a16="http://schemas.microsoft.com/office/drawing/2014/main" id="{32F9EA62-493D-C44F-96F4-3E8949462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21" y="1864783"/>
            <a:ext cx="2596704" cy="188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Superconductivity: from BCS to modern electronic structure theory">
            <a:extLst>
              <a:ext uri="{FF2B5EF4-FFF2-40B4-BE49-F238E27FC236}">
                <a16:creationId xmlns:a16="http://schemas.microsoft.com/office/drawing/2014/main" id="{B16318C9-7D04-7929-3D0E-9FE8381D3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313" y="1837653"/>
            <a:ext cx="2029164" cy="188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arXiv:cond-mat/0609347v1 [cond-mat.mtrl-sci] 14 Sep 2006 A Landau Primer  for Ferroelectrics">
            <a:extLst>
              <a:ext uri="{FF2B5EF4-FFF2-40B4-BE49-F238E27FC236}">
                <a16:creationId xmlns:a16="http://schemas.microsoft.com/office/drawing/2014/main" id="{4810B520-79C3-3C61-061D-05637236A1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4" r="46110" b="6195"/>
          <a:stretch/>
        </p:blipFill>
        <p:spPr bwMode="auto">
          <a:xfrm>
            <a:off x="7875938" y="3108379"/>
            <a:ext cx="2582505" cy="223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EAB7F5E4-A486-046E-75EE-18122CF00573}"/>
              </a:ext>
            </a:extLst>
          </p:cNvPr>
          <p:cNvSpPr txBox="1"/>
          <p:nvPr/>
        </p:nvSpPr>
        <p:spPr>
          <a:xfrm>
            <a:off x="7013257" y="1794032"/>
            <a:ext cx="430786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2B85FF"/>
                </a:solidFill>
                <a:latin typeface="Comic Sans MS" panose="030F0902030302020204" pitchFamily="66" charset="0"/>
              </a:rPr>
              <a:t>1950: teoria Ginzburg-Landau una spiegazione fenomenologica</a:t>
            </a:r>
            <a:endParaRPr lang="it-IT" sz="2000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CECEE19F-E907-56EA-C1EB-A7FEF4FAC1C0}"/>
              </a:ext>
            </a:extLst>
          </p:cNvPr>
          <p:cNvSpPr txBox="1"/>
          <p:nvPr/>
        </p:nvSpPr>
        <p:spPr>
          <a:xfrm>
            <a:off x="1696958" y="4554167"/>
            <a:ext cx="446026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2B85FF"/>
                </a:solidFill>
                <a:latin typeface="Comic Sans MS" panose="030F0902030302020204" pitchFamily="66" charset="0"/>
              </a:rPr>
              <a:t>1957: la teoria BCS  (da Bardeen, Cooper, </a:t>
            </a:r>
            <a:r>
              <a:rPr lang="it-IT" sz="20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Schrieffer</a:t>
            </a:r>
            <a:r>
              <a:rPr lang="it-IT" sz="2000" b="1" dirty="0">
                <a:solidFill>
                  <a:srgbClr val="2B85FF"/>
                </a:solidFill>
                <a:latin typeface="Comic Sans MS" panose="030F0902030302020204" pitchFamily="66" charset="0"/>
              </a:rPr>
              <a:t>), una spiegazione microscopica della SC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107868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9">
            <a:extLst>
              <a:ext uri="{FF2B5EF4-FFF2-40B4-BE49-F238E27FC236}">
                <a16:creationId xmlns:a16="http://schemas.microsoft.com/office/drawing/2014/main" id="{C7CC3A45-251B-8610-ECE9-7F1BDBBBC38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428829" y="-3264391"/>
            <a:ext cx="82603" cy="77597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38AA"/>
              </a:gs>
              <a:gs pos="100000">
                <a:schemeClr val="accent6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 dirty="0"/>
          </a:p>
        </p:txBody>
      </p:sp>
      <p:cxnSp>
        <p:nvCxnSpPr>
          <p:cNvPr id="3" name="Connettore 1 2">
            <a:extLst>
              <a:ext uri="{FF2B5EF4-FFF2-40B4-BE49-F238E27FC236}">
                <a16:creationId xmlns:a16="http://schemas.microsoft.com/office/drawing/2014/main" id="{80B295F5-D8CE-66FB-22F1-449A2DF95BE2}"/>
              </a:ext>
            </a:extLst>
          </p:cNvPr>
          <p:cNvCxnSpPr/>
          <p:nvPr/>
        </p:nvCxnSpPr>
        <p:spPr>
          <a:xfrm>
            <a:off x="3593806" y="435935"/>
            <a:ext cx="0" cy="3343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930F9334-E354-8865-B194-A92EDB8DCF28}"/>
              </a:ext>
            </a:extLst>
          </p:cNvPr>
          <p:cNvCxnSpPr/>
          <p:nvPr/>
        </p:nvCxnSpPr>
        <p:spPr>
          <a:xfrm>
            <a:off x="11353526" y="436579"/>
            <a:ext cx="0" cy="3343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22C0766-05BD-43FE-5986-C5D7869F8B57}"/>
              </a:ext>
            </a:extLst>
          </p:cNvPr>
          <p:cNvSpPr txBox="1"/>
          <p:nvPr/>
        </p:nvSpPr>
        <p:spPr>
          <a:xfrm>
            <a:off x="3251084" y="116658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chemeClr val="bg1">
                    <a:lumMod val="65000"/>
                  </a:schemeClr>
                </a:solidFill>
              </a:rPr>
              <a:t>1900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8DF7E59-D876-3F9D-7EA0-B0E000A2953B}"/>
              </a:ext>
            </a:extLst>
          </p:cNvPr>
          <p:cNvSpPr txBox="1"/>
          <p:nvPr/>
        </p:nvSpPr>
        <p:spPr>
          <a:xfrm>
            <a:off x="11010785" y="116658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chemeClr val="bg1">
                    <a:lumMod val="65000"/>
                  </a:schemeClr>
                </a:solidFill>
              </a:rPr>
              <a:t>2000</a:t>
            </a: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37868191-AFDD-1E6B-5D3C-B34A07501C98}"/>
              </a:ext>
            </a:extLst>
          </p:cNvPr>
          <p:cNvCxnSpPr/>
          <p:nvPr/>
        </p:nvCxnSpPr>
        <p:spPr>
          <a:xfrm>
            <a:off x="7473656" y="430537"/>
            <a:ext cx="0" cy="3343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D33F84B-8342-804D-6496-C6D8EDCBDD33}"/>
              </a:ext>
            </a:extLst>
          </p:cNvPr>
          <p:cNvSpPr txBox="1"/>
          <p:nvPr/>
        </p:nvSpPr>
        <p:spPr>
          <a:xfrm>
            <a:off x="7130934" y="111260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chemeClr val="bg1">
                    <a:lumMod val="65000"/>
                  </a:schemeClr>
                </a:solidFill>
              </a:rPr>
              <a:t>1950</a:t>
            </a:r>
          </a:p>
        </p:txBody>
      </p: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C9E90CF6-6239-E4D7-80C8-9AE562CF7F5D}"/>
              </a:ext>
            </a:extLst>
          </p:cNvPr>
          <p:cNvCxnSpPr>
            <a:cxnSpLocks/>
          </p:cNvCxnSpPr>
          <p:nvPr/>
        </p:nvCxnSpPr>
        <p:spPr>
          <a:xfrm>
            <a:off x="8203967" y="433004"/>
            <a:ext cx="0" cy="3343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F5CBBAD-B475-AF20-0599-FA3D81DC0B7B}"/>
              </a:ext>
            </a:extLst>
          </p:cNvPr>
          <p:cNvSpPr txBox="1"/>
          <p:nvPr/>
        </p:nvSpPr>
        <p:spPr>
          <a:xfrm>
            <a:off x="7797447" y="113727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chemeClr val="bg1">
                    <a:lumMod val="65000"/>
                  </a:schemeClr>
                </a:solidFill>
              </a:rPr>
              <a:t>1957</a:t>
            </a:r>
          </a:p>
        </p:txBody>
      </p: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5EBEA69B-347A-D932-522F-6D5DD1E0DC1F}"/>
              </a:ext>
            </a:extLst>
          </p:cNvPr>
          <p:cNvCxnSpPr/>
          <p:nvPr/>
        </p:nvCxnSpPr>
        <p:spPr>
          <a:xfrm>
            <a:off x="4426934" y="436584"/>
            <a:ext cx="0" cy="3343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5964B0F-DED9-1C08-BD1C-BFDF14DD2159}"/>
              </a:ext>
            </a:extLst>
          </p:cNvPr>
          <p:cNvSpPr txBox="1"/>
          <p:nvPr/>
        </p:nvSpPr>
        <p:spPr>
          <a:xfrm>
            <a:off x="4084212" y="117307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chemeClr val="bg1">
                    <a:lumMod val="65000"/>
                  </a:schemeClr>
                </a:solidFill>
              </a:rPr>
              <a:t>1911</a:t>
            </a:r>
          </a:p>
        </p:txBody>
      </p: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E117FEA5-E79C-1DBF-E7D6-EC125003EA9C}"/>
              </a:ext>
            </a:extLst>
          </p:cNvPr>
          <p:cNvCxnSpPr/>
          <p:nvPr/>
        </p:nvCxnSpPr>
        <p:spPr>
          <a:xfrm>
            <a:off x="6004826" y="431927"/>
            <a:ext cx="0" cy="3343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72F89FA-FC95-9AD0-46FC-14B363E68AD2}"/>
              </a:ext>
            </a:extLst>
          </p:cNvPr>
          <p:cNvSpPr txBox="1"/>
          <p:nvPr/>
        </p:nvSpPr>
        <p:spPr>
          <a:xfrm>
            <a:off x="5619572" y="112650"/>
            <a:ext cx="9092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chemeClr val="bg1">
                    <a:lumMod val="65000"/>
                  </a:schemeClr>
                </a:solidFill>
              </a:rPr>
              <a:t>1933-35</a:t>
            </a:r>
          </a:p>
        </p:txBody>
      </p:sp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81992AA5-2BE0-F4E1-166E-68E3C332C7FD}"/>
              </a:ext>
            </a:extLst>
          </p:cNvPr>
          <p:cNvCxnSpPr/>
          <p:nvPr/>
        </p:nvCxnSpPr>
        <p:spPr>
          <a:xfrm>
            <a:off x="6157226" y="435466"/>
            <a:ext cx="0" cy="3343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0D699247-4486-9C7E-3153-D0855421D6D4}"/>
              </a:ext>
            </a:extLst>
          </p:cNvPr>
          <p:cNvCxnSpPr>
            <a:cxnSpLocks/>
          </p:cNvCxnSpPr>
          <p:nvPr/>
        </p:nvCxnSpPr>
        <p:spPr>
          <a:xfrm>
            <a:off x="8628793" y="433085"/>
            <a:ext cx="0" cy="3343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5E9DCED-D129-87D6-CBED-79C6F65F030C}"/>
              </a:ext>
            </a:extLst>
          </p:cNvPr>
          <p:cNvSpPr txBox="1"/>
          <p:nvPr/>
        </p:nvSpPr>
        <p:spPr>
          <a:xfrm>
            <a:off x="8392401" y="103175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/>
              <a:t>1962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BBCD74B-532A-4123-6660-4718378D202F}"/>
              </a:ext>
            </a:extLst>
          </p:cNvPr>
          <p:cNvSpPr txBox="1"/>
          <p:nvPr/>
        </p:nvSpPr>
        <p:spPr>
          <a:xfrm>
            <a:off x="61805" y="167131"/>
            <a:ext cx="2846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Introduzione</a:t>
            </a:r>
          </a:p>
        </p:txBody>
      </p:sp>
      <p:pic>
        <p:nvPicPr>
          <p:cNvPr id="19458" name="Picture 2" descr="undefined">
            <a:extLst>
              <a:ext uri="{FF2B5EF4-FFF2-40B4-BE49-F238E27FC236}">
                <a16:creationId xmlns:a16="http://schemas.microsoft.com/office/drawing/2014/main" id="{94942C2A-1141-7F56-9983-72F03DA2E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157" y="3280766"/>
            <a:ext cx="3489620" cy="266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70FE487-25B1-2409-03B3-A2FEF429B1B3}"/>
              </a:ext>
            </a:extLst>
          </p:cNvPr>
          <p:cNvSpPr txBox="1"/>
          <p:nvPr/>
        </p:nvSpPr>
        <p:spPr>
          <a:xfrm>
            <a:off x="1368155" y="1936095"/>
            <a:ext cx="430786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2B85FF"/>
                </a:solidFill>
                <a:latin typeface="Comic Sans MS" panose="030F0902030302020204" pitchFamily="66" charset="0"/>
              </a:rPr>
              <a:t>1962: B. D. Josephson predice l’effetto Josephson: un processo di tunneling alla base di molta elettronica superconduttiva</a:t>
            </a:r>
            <a:endParaRPr lang="it-IT" sz="2000" dirty="0"/>
          </a:p>
        </p:txBody>
      </p:sp>
      <p:pic>
        <p:nvPicPr>
          <p:cNvPr id="19460" name="Picture 4" descr="Josephson Junction - Thin Film Deposition for Superconducting Circuits">
            <a:extLst>
              <a:ext uri="{FF2B5EF4-FFF2-40B4-BE49-F238E27FC236}">
                <a16:creationId xmlns:a16="http://schemas.microsoft.com/office/drawing/2014/main" id="{1E7B0068-6A7D-84F1-85C0-D1B737DA4E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" t="4551" r="4330" b="15719"/>
          <a:stretch/>
        </p:blipFill>
        <p:spPr bwMode="auto">
          <a:xfrm>
            <a:off x="3672074" y="4051006"/>
            <a:ext cx="2770752" cy="189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959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EC979D3-69D8-3651-45DE-8BCFB858C7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02" y="1929277"/>
            <a:ext cx="3097213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600" b="1" dirty="0"/>
              <a:t>Lev Davidovich Landau (1962)</a:t>
            </a:r>
          </a:p>
          <a:p>
            <a:pPr>
              <a:buNone/>
            </a:pPr>
            <a:r>
              <a:rPr lang="it-IT" sz="1000" dirty="0"/>
              <a:t>teorie pionieristiche sulla materia condensata, in particolare sull’elio liquido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E3D3392-0034-C985-C095-598AFECEE8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02" y="1031427"/>
            <a:ext cx="3960812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600" b="1" dirty="0" err="1"/>
              <a:t>Kamerling</a:t>
            </a:r>
            <a:r>
              <a:rPr lang="en-US" altLang="it-IT" sz="1600" b="1" dirty="0"/>
              <a:t> </a:t>
            </a:r>
            <a:r>
              <a:rPr lang="en-US" altLang="it-IT" sz="1600" b="1" dirty="0" err="1"/>
              <a:t>Onnes</a:t>
            </a:r>
            <a:r>
              <a:rPr lang="en-US" altLang="it-IT" sz="1600" b="1" dirty="0"/>
              <a:t> (1913)</a:t>
            </a:r>
          </a:p>
          <a:p>
            <a:pPr>
              <a:buNone/>
            </a:pPr>
            <a:r>
              <a:rPr lang="it-IT" sz="1000" dirty="0"/>
              <a:t>per le ricerche sulla materia a basse temperature e la produzione di elio liquido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49066DB5-7E66-7948-622E-4BD44E9E61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02" y="2827133"/>
            <a:ext cx="43195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600" b="1" dirty="0"/>
              <a:t>J. Bardeen, L.N. Cooper, J.R. Schrieffer (1972)</a:t>
            </a:r>
          </a:p>
          <a:p>
            <a:pPr>
              <a:buNone/>
            </a:pPr>
            <a:r>
              <a:rPr lang="it-IT" sz="1000" dirty="0"/>
              <a:t>Teoria BCS della superconduttività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3295FE50-F6BE-D265-8C40-3CEA6AF720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8961" y="3806877"/>
            <a:ext cx="3743325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600" b="1" dirty="0"/>
              <a:t>I. </a:t>
            </a:r>
            <a:r>
              <a:rPr lang="en-US" altLang="it-IT" sz="1600" b="1" dirty="0" err="1"/>
              <a:t>Giavier</a:t>
            </a:r>
            <a:r>
              <a:rPr lang="en-US" altLang="it-IT" sz="1600" b="1" dirty="0"/>
              <a:t>, B.D. Josephson (1973)</a:t>
            </a:r>
          </a:p>
          <a:p>
            <a:pPr>
              <a:buNone/>
            </a:pPr>
            <a:r>
              <a:rPr lang="it-IT" sz="1000" dirty="0"/>
              <a:t>Per la realizzazione sperimentale del tunneling nei superconduttori e supercorrente attraverso una barriera (effetto Josephson)</a:t>
            </a:r>
          </a:p>
        </p:txBody>
      </p:sp>
      <p:sp>
        <p:nvSpPr>
          <p:cNvPr id="6" name="Rectangle 15">
            <a:extLst>
              <a:ext uri="{FF2B5EF4-FFF2-40B4-BE49-F238E27FC236}">
                <a16:creationId xmlns:a16="http://schemas.microsoft.com/office/drawing/2014/main" id="{4079E6CE-994B-EC76-D8B0-27E8488A7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9598" y="4927502"/>
            <a:ext cx="345598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400" b="1" dirty="0"/>
              <a:t>J. G. Bednorz, K.A. Muller (1987)</a:t>
            </a:r>
          </a:p>
          <a:p>
            <a:pPr>
              <a:buNone/>
            </a:pPr>
            <a:r>
              <a:rPr lang="it-IT" sz="1000" dirty="0"/>
              <a:t>Per la scoperta della superconduttività in materiali ceramici</a:t>
            </a:r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C9CA3141-A5D6-8DF2-7E24-C10394D24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7699" y="5938986"/>
            <a:ext cx="431958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400" b="1" dirty="0"/>
              <a:t>A. A. </a:t>
            </a:r>
            <a:r>
              <a:rPr lang="en-US" altLang="it-IT" sz="1400" b="1" dirty="0" err="1"/>
              <a:t>Abrikosov</a:t>
            </a:r>
            <a:r>
              <a:rPr lang="en-US" altLang="it-IT" sz="1400" b="1" dirty="0"/>
              <a:t>, K.L. Ginzburg, A.J. Leggett (2003)</a:t>
            </a:r>
            <a:endParaRPr lang="en-US" altLang="it-IT" sz="1400" dirty="0"/>
          </a:p>
          <a:p>
            <a:pPr>
              <a:buNone/>
            </a:pPr>
            <a:r>
              <a:rPr lang="it-IT" sz="1000" dirty="0"/>
              <a:t>Per i contributi teorici alla superconduttività e superfluidità</a:t>
            </a:r>
          </a:p>
        </p:txBody>
      </p:sp>
      <p:pic>
        <p:nvPicPr>
          <p:cNvPr id="8" name="Picture 3" descr="Screen Shot 2018-02-12 at 11.43.05.png">
            <a:extLst>
              <a:ext uri="{FF2B5EF4-FFF2-40B4-BE49-F238E27FC236}">
                <a16:creationId xmlns:a16="http://schemas.microsoft.com/office/drawing/2014/main" id="{2B532149-B71B-917F-1C86-04E51ADEC9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361" y="1888362"/>
            <a:ext cx="5270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Screen Shot 2018-02-12 at 11.47.20.png">
            <a:extLst>
              <a:ext uri="{FF2B5EF4-FFF2-40B4-BE49-F238E27FC236}">
                <a16:creationId xmlns:a16="http://schemas.microsoft.com/office/drawing/2014/main" id="{9670177A-F805-7C21-15B1-38BF0228A9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924" y="963958"/>
            <a:ext cx="5746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Screen Shot 2018-02-12 at 11.52.18.png">
            <a:extLst>
              <a:ext uri="{FF2B5EF4-FFF2-40B4-BE49-F238E27FC236}">
                <a16:creationId xmlns:a16="http://schemas.microsoft.com/office/drawing/2014/main" id="{93D8E16D-7BDD-87ED-671D-817ABD63F4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996" y="2814359"/>
            <a:ext cx="5127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Screen Shot 2018-02-12 at 11.52.40.png">
            <a:extLst>
              <a:ext uri="{FF2B5EF4-FFF2-40B4-BE49-F238E27FC236}">
                <a16:creationId xmlns:a16="http://schemas.microsoft.com/office/drawing/2014/main" id="{8763192B-0E8C-DC55-9632-688FAA4C99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471" y="2814359"/>
            <a:ext cx="5191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Screen Shot 2018-02-12 at 11.53.19.png">
            <a:extLst>
              <a:ext uri="{FF2B5EF4-FFF2-40B4-BE49-F238E27FC236}">
                <a16:creationId xmlns:a16="http://schemas.microsoft.com/office/drawing/2014/main" id="{B6BAC5E9-0329-A777-A87C-35892A1164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559" y="2814359"/>
            <a:ext cx="5191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Screen Shot 2018-02-12 at 11.59.43.png">
            <a:extLst>
              <a:ext uri="{FF2B5EF4-FFF2-40B4-BE49-F238E27FC236}">
                <a16:creationId xmlns:a16="http://schemas.microsoft.com/office/drawing/2014/main" id="{FABAE26C-FC92-003D-354E-9B052C35A3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036" y="3924352"/>
            <a:ext cx="504825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 descr="Screen Shot 2018-02-12 at 12.00.24.png">
            <a:extLst>
              <a:ext uri="{FF2B5EF4-FFF2-40B4-BE49-F238E27FC236}">
                <a16:creationId xmlns:a16="http://schemas.microsoft.com/office/drawing/2014/main" id="{E1897FB6-7FA9-2C5E-4548-AC3DE3C5CA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861" y="3924352"/>
            <a:ext cx="53022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Screen Shot 2018-02-12 at 14.24.19.png">
            <a:extLst>
              <a:ext uri="{FF2B5EF4-FFF2-40B4-BE49-F238E27FC236}">
                <a16:creationId xmlns:a16="http://schemas.microsoft.com/office/drawing/2014/main" id="{240F1711-02BE-B177-94E3-2A92B10E4E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999" y="5000527"/>
            <a:ext cx="538162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4" descr="Screen Shot 2018-02-12 at 14.24.53.png">
            <a:extLst>
              <a:ext uri="{FF2B5EF4-FFF2-40B4-BE49-F238E27FC236}">
                <a16:creationId xmlns:a16="http://schemas.microsoft.com/office/drawing/2014/main" id="{F5F7C343-9729-36CC-52F1-97CFD0CF9F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824" y="5043389"/>
            <a:ext cx="576262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Screen Shot 2018-02-12 at 14.31.02.png">
            <a:extLst>
              <a:ext uri="{FF2B5EF4-FFF2-40B4-BE49-F238E27FC236}">
                <a16:creationId xmlns:a16="http://schemas.microsoft.com/office/drawing/2014/main" id="{8FA4C72B-B661-8789-D0EF-5F718D71C3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223" y="5896124"/>
            <a:ext cx="5270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Screen Shot 2018-02-12 at 14.31.53.png">
            <a:extLst>
              <a:ext uri="{FF2B5EF4-FFF2-40B4-BE49-F238E27FC236}">
                <a16:creationId xmlns:a16="http://schemas.microsoft.com/office/drawing/2014/main" id="{289A092A-4375-6921-5EFF-F65DCAF1129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48" y="5896124"/>
            <a:ext cx="5270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Screen Shot 2018-02-12 at 14.32.23.png">
            <a:extLst>
              <a:ext uri="{FF2B5EF4-FFF2-40B4-BE49-F238E27FC236}">
                <a16:creationId xmlns:a16="http://schemas.microsoft.com/office/drawing/2014/main" id="{982C3657-E601-2404-80A3-2F0182B1B6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285" y="5896124"/>
            <a:ext cx="5270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images-1.jpg">
            <a:extLst>
              <a:ext uri="{FF2B5EF4-FFF2-40B4-BE49-F238E27FC236}">
                <a16:creationId xmlns:a16="http://schemas.microsoft.com/office/drawing/2014/main" id="{A175EF01-0D0F-FAB3-1DA3-1294BD8547D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724" y="2754034"/>
            <a:ext cx="13589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 descr="jjun.gif">
            <a:extLst>
              <a:ext uri="{FF2B5EF4-FFF2-40B4-BE49-F238E27FC236}">
                <a16:creationId xmlns:a16="http://schemas.microsoft.com/office/drawing/2014/main" id="{BD4D6BCE-4C2E-48DA-0AA9-FFA84784B4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724" y="3924352"/>
            <a:ext cx="1141412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8">
            <a:extLst>
              <a:ext uri="{FF2B5EF4-FFF2-40B4-BE49-F238E27FC236}">
                <a16:creationId xmlns:a16="http://schemas.microsoft.com/office/drawing/2014/main" id="{DBA2A608-701F-5A38-1F04-C2EE7F71E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012" y="6083449"/>
            <a:ext cx="65087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7" descr="image016.jpg">
            <a:extLst>
              <a:ext uri="{FF2B5EF4-FFF2-40B4-BE49-F238E27FC236}">
                <a16:creationId xmlns:a16="http://schemas.microsoft.com/office/drawing/2014/main" id="{7B8F740F-6BCD-755E-3888-DEA9DAE76E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161" y="4927502"/>
            <a:ext cx="1133475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4" descr="Picture 4.png">
            <a:extLst>
              <a:ext uri="{FF2B5EF4-FFF2-40B4-BE49-F238E27FC236}">
                <a16:creationId xmlns:a16="http://schemas.microsoft.com/office/drawing/2014/main" id="{31CF245E-2235-3B4E-3A97-4CBAE24006B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174" y="6083449"/>
            <a:ext cx="7778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0" descr="pasticca YBCO1.tiff">
            <a:extLst>
              <a:ext uri="{FF2B5EF4-FFF2-40B4-BE49-F238E27FC236}">
                <a16:creationId xmlns:a16="http://schemas.microsoft.com/office/drawing/2014/main" id="{D805AB76-551A-7B8B-3E67-12A1C72E700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586" y="5071964"/>
            <a:ext cx="53340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" descr="powder">
            <a:extLst>
              <a:ext uri="{FF2B5EF4-FFF2-40B4-BE49-F238E27FC236}">
                <a16:creationId xmlns:a16="http://schemas.microsoft.com/office/drawing/2014/main" id="{E08934D5-902E-3FF5-0E6A-BD828BFBC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424" y="5071964"/>
            <a:ext cx="711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6" descr="y1239-s">
            <a:extLst>
              <a:ext uri="{FF2B5EF4-FFF2-40B4-BE49-F238E27FC236}">
                <a16:creationId xmlns:a16="http://schemas.microsoft.com/office/drawing/2014/main" id="{45D56C1E-B692-178D-0E91-DD98C2FD5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4324" y="5071964"/>
            <a:ext cx="762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8" descr="image047.jpg">
            <a:extLst>
              <a:ext uri="{FF2B5EF4-FFF2-40B4-BE49-F238E27FC236}">
                <a16:creationId xmlns:a16="http://schemas.microsoft.com/office/drawing/2014/main" id="{37E19D24-ED4B-D36F-0880-BBCE82D7D9B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555" y="963062"/>
            <a:ext cx="69373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7">
            <a:extLst>
              <a:ext uri="{FF2B5EF4-FFF2-40B4-BE49-F238E27FC236}">
                <a16:creationId xmlns:a16="http://schemas.microsoft.com/office/drawing/2014/main" id="{F716D55A-4368-B0E0-FD4F-CAE7CDC7B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524" y="4005314"/>
            <a:ext cx="8382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 descr="20.3: Resistance and Resistivity - Physics LibreTexts">
            <a:extLst>
              <a:ext uri="{FF2B5EF4-FFF2-40B4-BE49-F238E27FC236}">
                <a16:creationId xmlns:a16="http://schemas.microsoft.com/office/drawing/2014/main" id="{5730CA8A-4207-2EE2-FF8E-2C2F38151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430" y="1031427"/>
            <a:ext cx="938785" cy="105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EF0105CC-48B5-56BE-0422-0D3672AC2D73}"/>
              </a:ext>
            </a:extLst>
          </p:cNvPr>
          <p:cNvSpPr txBox="1"/>
          <p:nvPr/>
        </p:nvSpPr>
        <p:spPr>
          <a:xfrm>
            <a:off x="2578576" y="173015"/>
            <a:ext cx="70348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Premi Nobel per la superconduttività</a:t>
            </a:r>
          </a:p>
        </p:txBody>
      </p:sp>
      <p:pic>
        <p:nvPicPr>
          <p:cNvPr id="9218" name="Picture 2" descr="Nobel Prize - Wikipedia">
            <a:extLst>
              <a:ext uri="{FF2B5EF4-FFF2-40B4-BE49-F238E27FC236}">
                <a16:creationId xmlns:a16="http://schemas.microsoft.com/office/drawing/2014/main" id="{78E39D2D-6445-5646-F61A-3399590EC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9738" y="53007"/>
            <a:ext cx="838200" cy="82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Nobel Prize - Wikipedia">
            <a:extLst>
              <a:ext uri="{FF2B5EF4-FFF2-40B4-BE49-F238E27FC236}">
                <a16:creationId xmlns:a16="http://schemas.microsoft.com/office/drawing/2014/main" id="{DBBA3D49-6A45-6CA9-5A89-C0BBFABB5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330" y="53007"/>
            <a:ext cx="838200" cy="82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678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9CB9785-F699-BCCA-FF73-F70800074AD9}"/>
              </a:ext>
            </a:extLst>
          </p:cNvPr>
          <p:cNvSpPr txBox="1"/>
          <p:nvPr/>
        </p:nvSpPr>
        <p:spPr>
          <a:xfrm>
            <a:off x="3347271" y="332510"/>
            <a:ext cx="54974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Proprietà macroscopiche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E6B9525-8657-A5EB-4956-575388AB77DE}"/>
              </a:ext>
            </a:extLst>
          </p:cNvPr>
          <p:cNvSpPr txBox="1"/>
          <p:nvPr/>
        </p:nvSpPr>
        <p:spPr>
          <a:xfrm>
            <a:off x="2508923" y="4354671"/>
            <a:ext cx="67019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1) La superconduttività si manifesta a basse temperature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0EEF389-BCEA-FA51-46B7-47F9711AE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305" y="1666001"/>
            <a:ext cx="153511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Elemento grafico 9" descr="Fiocco di neve con riempimento a tinta unita">
            <a:extLst>
              <a:ext uri="{FF2B5EF4-FFF2-40B4-BE49-F238E27FC236}">
                <a16:creationId xmlns:a16="http://schemas.microsoft.com/office/drawing/2014/main" id="{1AFD1A71-AEFF-5981-D0BD-5418E01B8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526174">
            <a:off x="8980548" y="3765273"/>
            <a:ext cx="914400" cy="914400"/>
          </a:xfrm>
          <a:prstGeom prst="rect">
            <a:avLst/>
          </a:prstGeom>
        </p:spPr>
      </p:pic>
      <p:pic>
        <p:nvPicPr>
          <p:cNvPr id="11" name="Elemento grafico 10" descr="Fiocco di neve con riempimento a tinta unita">
            <a:extLst>
              <a:ext uri="{FF2B5EF4-FFF2-40B4-BE49-F238E27FC236}">
                <a16:creationId xmlns:a16="http://schemas.microsoft.com/office/drawing/2014/main" id="{2327A874-B2C9-C973-D45C-9DF98FBCB4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590517">
            <a:off x="2186694" y="5088432"/>
            <a:ext cx="914400" cy="9144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5D51531-2BD4-E715-D6CA-FCB7F52F40AE}"/>
              </a:ext>
            </a:extLst>
          </p:cNvPr>
          <p:cNvSpPr txBox="1"/>
          <p:nvPr/>
        </p:nvSpPr>
        <p:spPr>
          <a:xfrm>
            <a:off x="1698125" y="1922492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2B85FF"/>
                </a:solidFill>
                <a:latin typeface="Comic Sans MS" panose="030F0902030302020204" pitchFamily="66" charset="0"/>
              </a:rPr>
              <a:t>Alcuni materiali diventano superconduttori al di sotto di una </a:t>
            </a:r>
            <a:r>
              <a:rPr lang="it-IT" sz="2000" b="1" dirty="0">
                <a:solidFill>
                  <a:srgbClr val="D5AB1E"/>
                </a:solidFill>
                <a:latin typeface="Comic Sans MS" panose="030F0902030302020204" pitchFamily="66" charset="0"/>
              </a:rPr>
              <a:t>temperatura </a:t>
            </a:r>
            <a:r>
              <a:rPr lang="it-IT" sz="2000" b="1" dirty="0" err="1">
                <a:solidFill>
                  <a:srgbClr val="D5AB1E"/>
                </a:solidFill>
                <a:latin typeface="Comic Sans MS" panose="030F0902030302020204" pitchFamily="66" charset="0"/>
              </a:rPr>
              <a:t>criticaTc</a:t>
            </a:r>
            <a:r>
              <a:rPr lang="it-IT" sz="2000" b="1" dirty="0">
                <a:solidFill>
                  <a:srgbClr val="D5AB1E"/>
                </a:solidFill>
                <a:latin typeface="Comic Sans MS" panose="030F0902030302020204" pitchFamily="66" charset="0"/>
              </a:rPr>
              <a:t>. </a:t>
            </a:r>
          </a:p>
          <a:p>
            <a:pPr algn="ctr"/>
            <a:r>
              <a:rPr lang="it-IT" sz="2000" b="1" dirty="0">
                <a:solidFill>
                  <a:srgbClr val="2B85FF"/>
                </a:solidFill>
                <a:latin typeface="Comic Sans MS" panose="030F0902030302020204" pitchFamily="66" charset="0"/>
              </a:rPr>
              <a:t>Tc di solito molto piccola.</a:t>
            </a:r>
            <a:r>
              <a:rPr lang="it-IT" sz="2000" dirty="0">
                <a:solidFill>
                  <a:srgbClr val="2B85FF"/>
                </a:solidFill>
                <a:latin typeface="Comic Sans MS" panose="030F09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7188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9CB9785-F699-BCCA-FF73-F70800074AD9}"/>
              </a:ext>
            </a:extLst>
          </p:cNvPr>
          <p:cNvSpPr txBox="1"/>
          <p:nvPr/>
        </p:nvSpPr>
        <p:spPr>
          <a:xfrm>
            <a:off x="3098875" y="332510"/>
            <a:ext cx="5994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Temperature quanto basse?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EFDE50D-3595-1046-FF94-FB22C19E9BDC}"/>
              </a:ext>
            </a:extLst>
          </p:cNvPr>
          <p:cNvSpPr txBox="1"/>
          <p:nvPr/>
        </p:nvSpPr>
        <p:spPr>
          <a:xfrm>
            <a:off x="7204364" y="6527071"/>
            <a:ext cx="52439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dirty="0"/>
              <a:t>By </a:t>
            </a:r>
            <a:r>
              <a:rPr lang="it-IT" sz="1000" dirty="0" err="1"/>
              <a:t>PJRay</a:t>
            </a:r>
            <a:r>
              <a:rPr lang="it-IT" sz="1000" dirty="0"/>
              <a:t> - CC BY-SA 4.0, https://</a:t>
            </a:r>
            <a:r>
              <a:rPr lang="it-IT" sz="1000" dirty="0" err="1"/>
              <a:t>commons.wikimedia.org</a:t>
            </a:r>
            <a:r>
              <a:rPr lang="it-IT" sz="1000" dirty="0"/>
              <a:t>/</a:t>
            </a:r>
            <a:r>
              <a:rPr lang="it-IT" sz="1000" dirty="0" err="1"/>
              <a:t>w</a:t>
            </a:r>
            <a:r>
              <a:rPr lang="it-IT" sz="1000" dirty="0"/>
              <a:t>/</a:t>
            </a:r>
            <a:r>
              <a:rPr lang="it-IT" sz="1000" dirty="0" err="1"/>
              <a:t>index.php?curid</a:t>
            </a:r>
            <a:r>
              <a:rPr lang="it-IT" sz="1000" dirty="0"/>
              <a:t>=46193149</a:t>
            </a:r>
          </a:p>
        </p:txBody>
      </p:sp>
      <p:pic>
        <p:nvPicPr>
          <p:cNvPr id="6" name="Elemento grafico 5">
            <a:extLst>
              <a:ext uri="{FF2B5EF4-FFF2-40B4-BE49-F238E27FC236}">
                <a16:creationId xmlns:a16="http://schemas.microsoft.com/office/drawing/2014/main" id="{867B8EB4-B6F7-DA31-F64D-E641206BE5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96540" y="1241278"/>
            <a:ext cx="7932926" cy="489974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85277F3-310E-E957-78AE-ECB620A398DE}"/>
              </a:ext>
            </a:extLst>
          </p:cNvPr>
          <p:cNvSpPr txBox="1"/>
          <p:nvPr/>
        </p:nvSpPr>
        <p:spPr>
          <a:xfrm>
            <a:off x="699587" y="2394670"/>
            <a:ext cx="2102563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/>
              <a:t>Typical</a:t>
            </a:r>
            <a:r>
              <a:rPr lang="it-IT" sz="1600" dirty="0"/>
              <a:t> </a:t>
            </a:r>
            <a:r>
              <a:rPr lang="it-IT" sz="1600" dirty="0" err="1"/>
              <a:t>materials</a:t>
            </a:r>
            <a:r>
              <a:rPr lang="it-IT" sz="1600" dirty="0"/>
              <a:t> are:</a:t>
            </a:r>
          </a:p>
          <a:p>
            <a:endParaRPr lang="it-I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Materiali ceramici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A base di ferro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Leghe metalliche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/>
              <a:t>Alementi</a:t>
            </a:r>
            <a:r>
              <a:rPr lang="it-IT" sz="1600" dirty="0"/>
              <a:t> singoli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A90896E-514A-9392-CDAE-F2316D3D6C23}"/>
              </a:ext>
            </a:extLst>
          </p:cNvPr>
          <p:cNvSpPr txBox="1"/>
          <p:nvPr/>
        </p:nvSpPr>
        <p:spPr>
          <a:xfrm>
            <a:off x="1618116" y="1348316"/>
            <a:ext cx="18992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chemeClr val="accent6"/>
                </a:solidFill>
                <a:latin typeface="Comic Sans MS" panose="030F0902030302020204" pitchFamily="66" charset="0"/>
              </a:rPr>
              <a:t>100 K dark side of the moon</a:t>
            </a:r>
            <a:endParaRPr lang="it-IT" sz="1600" dirty="0">
              <a:solidFill>
                <a:schemeClr val="accent6"/>
              </a:solidFill>
            </a:endParaRP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DE195B6F-432A-D280-3641-AA58FADF0BC1}"/>
              </a:ext>
            </a:extLst>
          </p:cNvPr>
          <p:cNvCxnSpPr/>
          <p:nvPr/>
        </p:nvCxnSpPr>
        <p:spPr>
          <a:xfrm>
            <a:off x="3028949" y="1916044"/>
            <a:ext cx="976746" cy="1205346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42D3699-328E-A2C8-B290-8DEDC31D1E91}"/>
              </a:ext>
            </a:extLst>
          </p:cNvPr>
          <p:cNvSpPr txBox="1"/>
          <p:nvPr/>
        </p:nvSpPr>
        <p:spPr>
          <a:xfrm>
            <a:off x="1618116" y="5081155"/>
            <a:ext cx="21025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chemeClr val="accent6"/>
                </a:solidFill>
                <a:latin typeface="Comic Sans MS" panose="030F0902030302020204" pitchFamily="66" charset="0"/>
              </a:rPr>
              <a:t>40 K superficie di Plutone</a:t>
            </a:r>
            <a:endParaRPr lang="it-IT" sz="1600" dirty="0">
              <a:solidFill>
                <a:schemeClr val="accent6"/>
              </a:solidFill>
            </a:endParaRPr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A41850A9-D89A-62C0-B580-CB6845CA52CA}"/>
              </a:ext>
            </a:extLst>
          </p:cNvPr>
          <p:cNvCxnSpPr>
            <a:cxnSpLocks/>
          </p:cNvCxnSpPr>
          <p:nvPr/>
        </p:nvCxnSpPr>
        <p:spPr>
          <a:xfrm flipV="1">
            <a:off x="3418609" y="4028535"/>
            <a:ext cx="587086" cy="105262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4721EF96-7F7A-8A38-4AA4-794943C4BEDC}"/>
              </a:ext>
            </a:extLst>
          </p:cNvPr>
          <p:cNvCxnSpPr>
            <a:cxnSpLocks/>
          </p:cNvCxnSpPr>
          <p:nvPr/>
        </p:nvCxnSpPr>
        <p:spPr>
          <a:xfrm flipV="1">
            <a:off x="4005695" y="5616722"/>
            <a:ext cx="254578" cy="4244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164C647B-597C-EBB1-F01E-D3E830A73939}"/>
              </a:ext>
            </a:extLst>
          </p:cNvPr>
          <p:cNvSpPr txBox="1"/>
          <p:nvPr/>
        </p:nvSpPr>
        <p:spPr>
          <a:xfrm>
            <a:off x="3028948" y="5988300"/>
            <a:ext cx="22496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>
                <a:solidFill>
                  <a:srgbClr val="FF0000"/>
                </a:solidFill>
                <a:latin typeface="Comic Sans MS" panose="030F0902030302020204" pitchFamily="66" charset="0"/>
              </a:rPr>
              <a:t>4 K  Mercurio,</a:t>
            </a:r>
            <a:br>
              <a:rPr lang="it-IT" sz="1400" b="1" dirty="0">
                <a:solidFill>
                  <a:srgbClr val="FF0000"/>
                </a:solidFill>
                <a:latin typeface="Comic Sans MS" panose="030F0902030302020204" pitchFamily="66" charset="0"/>
              </a:rPr>
            </a:br>
            <a:r>
              <a:rPr lang="it-IT" sz="1400" b="1" dirty="0">
                <a:solidFill>
                  <a:srgbClr val="FF0000"/>
                </a:solidFill>
                <a:latin typeface="Comic Sans MS" panose="030F0902030302020204" pitchFamily="66" charset="0"/>
              </a:rPr>
              <a:t>il primo scoperto</a:t>
            </a:r>
            <a:endParaRPr lang="it-IT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58206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8137</TotalTime>
  <Words>1787</Words>
  <Application>Microsoft Macintosh PowerPoint</Application>
  <PresentationFormat>Widescreen</PresentationFormat>
  <Paragraphs>259</Paragraphs>
  <Slides>42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42</vt:i4>
      </vt:variant>
    </vt:vector>
  </HeadingPairs>
  <TitlesOfParts>
    <vt:vector size="50" baseType="lpstr">
      <vt:lpstr>Aptos</vt:lpstr>
      <vt:lpstr>Aptos Display</vt:lpstr>
      <vt:lpstr>Arial</vt:lpstr>
      <vt:lpstr>Cambria Math</vt:lpstr>
      <vt:lpstr>Comic Sans MS</vt:lpstr>
      <vt:lpstr>sohne</vt:lpstr>
      <vt:lpstr>Symbol</vt:lpstr>
      <vt:lpstr>Tema di Office</vt:lpstr>
      <vt:lpstr>Superconduttività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Superconductivity</dc:title>
  <dc:creator>Alessio Rettaroli</dc:creator>
  <cp:lastModifiedBy>Alessandro D'Elia</cp:lastModifiedBy>
  <cp:revision>102</cp:revision>
  <dcterms:created xsi:type="dcterms:W3CDTF">2024-03-26T16:05:59Z</dcterms:created>
  <dcterms:modified xsi:type="dcterms:W3CDTF">2025-09-30T11:17:46Z</dcterms:modified>
</cp:coreProperties>
</file>