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1"/>
  </p:sldMasterIdLst>
  <p:notesMasterIdLst>
    <p:notesMasterId r:id="rId20"/>
  </p:notesMasterIdLst>
  <p:sldIdLst>
    <p:sldId id="256" r:id="rId2"/>
    <p:sldId id="278" r:id="rId3"/>
    <p:sldId id="279" r:id="rId4"/>
    <p:sldId id="280" r:id="rId5"/>
    <p:sldId id="281" r:id="rId6"/>
    <p:sldId id="282" r:id="rId7"/>
    <p:sldId id="283" r:id="rId8"/>
    <p:sldId id="276" r:id="rId9"/>
    <p:sldId id="277" r:id="rId10"/>
    <p:sldId id="271" r:id="rId11"/>
    <p:sldId id="257" r:id="rId12"/>
    <p:sldId id="258" r:id="rId13"/>
    <p:sldId id="259" r:id="rId14"/>
    <p:sldId id="260" r:id="rId15"/>
    <p:sldId id="261" r:id="rId16"/>
    <p:sldId id="272" r:id="rId17"/>
    <p:sldId id="273" r:id="rId18"/>
    <p:sldId id="274" r:id="rId1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3AC221-D125-C4C8-D8BA-E6BB2D53716A}" v="26" dt="2025-07-21T14:27:46.813"/>
  </p1510:revLst>
</p1510:revInfo>
</file>

<file path=ppt/tableStyles.xml><?xml version="1.0" encoding="utf-8"?>
<a:tblStyleLst xmlns:a="http://schemas.openxmlformats.org/drawingml/2006/main" def="{64EFFAAF-47D2-4BB4-B5D7-D20394A6613E}">
  <a:tblStyle styleId="{64EFFAAF-47D2-4BB4-B5D7-D20394A6613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520" y="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runo\cernbox\PhD\Picosec\25_Jul_TB\resul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14633783984549"/>
          <c:y val="0.14989293361884368"/>
          <c:w val="0.63309829377278493"/>
          <c:h val="0.64709504459694145"/>
        </c:manualLayout>
      </c:layout>
      <c:scatterChart>
        <c:scatterStyle val="lineMarker"/>
        <c:varyColors val="0"/>
        <c:ser>
          <c:idx val="0"/>
          <c:order val="0"/>
          <c:tx>
            <c:v>std mixture 1</c:v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Foglio1!$E$2:$E$8</c:f>
              <c:numCache>
                <c:formatCode>General</c:formatCode>
                <c:ptCount val="7"/>
                <c:pt idx="0">
                  <c:v>0.11509999999999999</c:v>
                </c:pt>
                <c:pt idx="1">
                  <c:v>0.1196</c:v>
                </c:pt>
                <c:pt idx="2">
                  <c:v>9.0300000000000005E-2</c:v>
                </c:pt>
                <c:pt idx="3">
                  <c:v>6.3500000000000001E-2</c:v>
                </c:pt>
                <c:pt idx="4">
                  <c:v>4.8500000000000001E-2</c:v>
                </c:pt>
                <c:pt idx="5">
                  <c:v>3.5299999999999998E-2</c:v>
                </c:pt>
                <c:pt idx="6">
                  <c:v>2.58E-2</c:v>
                </c:pt>
              </c:numCache>
              <c:extLst xmlns:c15="http://schemas.microsoft.com/office/drawing/2012/chart"/>
            </c:numRef>
          </c:xVal>
          <c:yVal>
            <c:numRef>
              <c:f>Foglio1!$G$2:$G$8</c:f>
              <c:numCache>
                <c:formatCode>General</c:formatCode>
                <c:ptCount val="7"/>
                <c:pt idx="0">
                  <c:v>26.9</c:v>
                </c:pt>
                <c:pt idx="1">
                  <c:v>26.5</c:v>
                </c:pt>
                <c:pt idx="2">
                  <c:v>28.8</c:v>
                </c:pt>
                <c:pt idx="3">
                  <c:v>32.200000000000003</c:v>
                </c:pt>
                <c:pt idx="4">
                  <c:v>38.6</c:v>
                </c:pt>
                <c:pt idx="5">
                  <c:v>45.1</c:v>
                </c:pt>
                <c:pt idx="6">
                  <c:v>57.4</c:v>
                </c:pt>
              </c:numCache>
              <c:extLst xmlns:c15="http://schemas.microsoft.com/office/drawing/2012/chart"/>
            </c:numRef>
          </c:y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0-B44C-409B-80BC-0E4901109022}"/>
            </c:ext>
          </c:extLst>
        </c:ser>
        <c:ser>
          <c:idx val="1"/>
          <c:order val="1"/>
          <c:tx>
            <c:v>Ne/iso 90/10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Foglio1!$E$10:$E$17</c:f>
              <c:numCache>
                <c:formatCode>General</c:formatCode>
                <c:ptCount val="8"/>
                <c:pt idx="0">
                  <c:v>7.2300000000000003E-2</c:v>
                </c:pt>
                <c:pt idx="1">
                  <c:v>9.5899999999999999E-2</c:v>
                </c:pt>
                <c:pt idx="2">
                  <c:v>0.13950000000000001</c:v>
                </c:pt>
                <c:pt idx="3">
                  <c:v>0.23860000000000001</c:v>
                </c:pt>
                <c:pt idx="4">
                  <c:v>0.24560000000000001</c:v>
                </c:pt>
                <c:pt idx="5">
                  <c:v>0.45610000000000001</c:v>
                </c:pt>
                <c:pt idx="6">
                  <c:v>0.5605</c:v>
                </c:pt>
                <c:pt idx="7">
                  <c:v>0.25080000000000002</c:v>
                </c:pt>
              </c:numCache>
            </c:numRef>
          </c:xVal>
          <c:yVal>
            <c:numRef>
              <c:f>Foglio1!$G$10:$G$17</c:f>
              <c:numCache>
                <c:formatCode>General</c:formatCode>
                <c:ptCount val="8"/>
                <c:pt idx="0">
                  <c:v>28.8</c:v>
                </c:pt>
                <c:pt idx="1">
                  <c:v>28.3</c:v>
                </c:pt>
                <c:pt idx="2">
                  <c:v>25.6</c:v>
                </c:pt>
                <c:pt idx="3">
                  <c:v>22.7</c:v>
                </c:pt>
                <c:pt idx="4">
                  <c:v>23.1</c:v>
                </c:pt>
                <c:pt idx="5">
                  <c:v>21.5</c:v>
                </c:pt>
                <c:pt idx="6">
                  <c:v>22.2</c:v>
                </c:pt>
                <c:pt idx="7">
                  <c:v>25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B44C-409B-80BC-0E4901109022}"/>
            </c:ext>
          </c:extLst>
        </c:ser>
        <c:ser>
          <c:idx val="2"/>
          <c:order val="2"/>
          <c:tx>
            <c:v>Ne/iso 95/5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Foglio1!$E$18:$E$22</c:f>
              <c:numCache>
                <c:formatCode>General</c:formatCode>
                <c:ptCount val="5"/>
                <c:pt idx="0">
                  <c:v>0.19489999999999999</c:v>
                </c:pt>
                <c:pt idx="1">
                  <c:v>0.124</c:v>
                </c:pt>
                <c:pt idx="2">
                  <c:v>9.3200000000000005E-2</c:v>
                </c:pt>
                <c:pt idx="3">
                  <c:v>8.3199999999999996E-2</c:v>
                </c:pt>
                <c:pt idx="4">
                  <c:v>0.1704</c:v>
                </c:pt>
              </c:numCache>
            </c:numRef>
          </c:xVal>
          <c:yVal>
            <c:numRef>
              <c:f>Foglio1!$G$18:$G$22</c:f>
              <c:numCache>
                <c:formatCode>General</c:formatCode>
                <c:ptCount val="5"/>
                <c:pt idx="0">
                  <c:v>24.8</c:v>
                </c:pt>
                <c:pt idx="1">
                  <c:v>27.2</c:v>
                </c:pt>
                <c:pt idx="2">
                  <c:v>28.7</c:v>
                </c:pt>
                <c:pt idx="3">
                  <c:v>29.5</c:v>
                </c:pt>
                <c:pt idx="4">
                  <c:v>25.1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B44C-409B-80BC-0E4901109022}"/>
            </c:ext>
          </c:extLst>
        </c:ser>
        <c:ser>
          <c:idx val="3"/>
          <c:order val="3"/>
          <c:tx>
            <c:v>std 2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numRef>
              <c:f>Foglio1!$E$23:$E$25</c:f>
              <c:numCache>
                <c:formatCode>General</c:formatCode>
                <c:ptCount val="3"/>
                <c:pt idx="0">
                  <c:v>0.1038</c:v>
                </c:pt>
                <c:pt idx="1">
                  <c:v>0.13700000000000001</c:v>
                </c:pt>
                <c:pt idx="2">
                  <c:v>0.18099999999999999</c:v>
                </c:pt>
              </c:numCache>
              <c:extLst xmlns:c15="http://schemas.microsoft.com/office/drawing/2012/chart"/>
            </c:numRef>
          </c:xVal>
          <c:yVal>
            <c:numRef>
              <c:f>Foglio1!$G$23:$G$25</c:f>
              <c:numCache>
                <c:formatCode>General</c:formatCode>
                <c:ptCount val="3"/>
                <c:pt idx="0">
                  <c:v>27.1</c:v>
                </c:pt>
                <c:pt idx="1">
                  <c:v>25.7</c:v>
                </c:pt>
                <c:pt idx="2">
                  <c:v>25.4</c:v>
                </c:pt>
              </c:numCache>
              <c:extLst xmlns:c15="http://schemas.microsoft.com/office/drawing/2012/chart"/>
            </c:numRef>
          </c:y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3-B44C-409B-80BC-0E49011090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63566895"/>
        <c:axId val="963564015"/>
        <c:extLst/>
      </c:scatterChart>
      <c:valAx>
        <c:axId val="96356689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it-IT"/>
                  <a:t>Mean amplitude [V]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963564015"/>
        <c:crosses val="autoZero"/>
        <c:crossBetween val="midCat"/>
      </c:valAx>
      <c:valAx>
        <c:axId val="963564015"/>
        <c:scaling>
          <c:orientation val="minMax"/>
          <c:max val="60"/>
          <c:min val="19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it-IT"/>
                  <a:t>Time</a:t>
                </a:r>
                <a:r>
                  <a:rPr lang="it-IT" baseline="0"/>
                  <a:t> resolution [ps]</a:t>
                </a:r>
                <a:endParaRPr lang="it-IT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963566895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8826691656286063"/>
          <c:y val="0.22697971640054634"/>
          <c:w val="0.17075222740014645"/>
          <c:h val="0.5931497749076868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2ed7651fbcb_0_12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2ed7651fbcb_0_12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2ed7651fbcb_0_12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Google Shape;206;g2ed7651fbcb_0_12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Secondo me questi fanno solo confusione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307125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2ed7651fbcb_0_12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Google Shape;185;g2ed7651fbcb_0_12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ed7651fbc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ed7651fbc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ed7651fbcb_0_12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2ed7651fbcb_0_12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ed7651fbcb_0_12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2ed7651fbcb_0_12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2ed7651fbcb_0_12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2ed7651fbcb_0_12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ed7651fbcb_0_12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2ed7651fbcb_0_12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21bd0cc7d69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21bd0cc7d69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MuonColliderSoft/DDMarlinPandora/tree/DigiPavia3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MuonColliderSoft/MuonProcessorPV/blob/main/src/MuonRecoStandAlone.cc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Detector R&amp;D: fast muon detector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Pavia group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8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BACKUP</a:t>
            </a:r>
            <a:endParaRPr/>
          </a:p>
        </p:txBody>
      </p:sp>
      <p:sp>
        <p:nvSpPr>
          <p:cNvPr id="188" name="Google Shape;188;p2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10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Sistema muoni: geometria</a:t>
            </a: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6828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7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7 layer in Barrel + 6 layer in Endcap</a:t>
            </a:r>
            <a:endParaRPr/>
          </a:p>
          <a:p>
            <a:pPr marL="457200" lvl="0" indent="-325755" algn="l" rtl="0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it"/>
              <a:t>Tecnologia “passata”: Glass-RPC</a:t>
            </a:r>
            <a:endParaRPr/>
          </a:p>
          <a:p>
            <a:pPr marL="914400" lvl="1" indent="-304165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it"/>
              <a:t>al limite della rate capability</a:t>
            </a:r>
            <a:endParaRPr/>
          </a:p>
          <a:p>
            <a:pPr marL="457200" lvl="0" indent="-325755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it"/>
              <a:t>Nuova tecnologia: Triple-GEM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t"/>
              <a:t>Cell size: 200 um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it" b="1"/>
              <a:t>Digitizzazione</a:t>
            </a:r>
            <a:r>
              <a:rPr lang="it"/>
              <a:t>: algoritmo di CLIC = i SimHit sono “mappati” secondo la geometria con possibilità di taglio temporale </a:t>
            </a:r>
            <a:r>
              <a:rPr lang="it" sz="1447" u="sng">
                <a:solidFill>
                  <a:schemeClr val="hlink"/>
                </a:solidFill>
                <a:hlinkClick r:id="rId3"/>
              </a:rPr>
              <a:t>https://github.com/MuonColliderSoft/DDMarlinPandora/tree/DigiPavia3</a:t>
            </a:r>
            <a:r>
              <a:rPr lang="it"/>
              <a:t> </a:t>
            </a:r>
            <a:endParaRPr/>
          </a:p>
        </p:txBody>
      </p:sp>
      <p:pic>
        <p:nvPicPr>
          <p:cNvPr id="62" name="Google Shape;62;p14"/>
          <p:cNvPicPr preferRelativeResize="0"/>
          <p:nvPr/>
        </p:nvPicPr>
        <p:blipFill rotWithShape="1">
          <a:blip r:embed="rId4">
            <a:alphaModFix/>
          </a:blip>
          <a:srcRect l="4195" t="2066" r="5584"/>
          <a:stretch/>
        </p:blipFill>
        <p:spPr>
          <a:xfrm>
            <a:off x="3950075" y="1017725"/>
            <a:ext cx="5206751" cy="3989426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11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Simulazione Picosec</a:t>
            </a:r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311700" y="1017725"/>
            <a:ext cx="8520600" cy="346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Nella geometria c’è la descrizione di Picosec come possibile layer in endcap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it"/>
              <a:t> </a:t>
            </a:r>
            <a:endParaRPr/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8875" y="1423225"/>
            <a:ext cx="7055224" cy="2882475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389975" y="4479425"/>
            <a:ext cx="81051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</a:rPr>
              <a:t>Da investigare: trattamento di optical photons dalle PhysicsList di Geant  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72" name="Google Shape;72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12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Ricostruzione</a:t>
            </a:r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body" idx="1"/>
          </p:nvPr>
        </p:nvSpPr>
        <p:spPr>
          <a:xfrm>
            <a:off x="311700" y="899525"/>
            <a:ext cx="5400600" cy="359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Sviluppo di un processore per algoritmo di ricostruzione standalone </a:t>
            </a:r>
            <a:r>
              <a:rPr lang="it" sz="1200" u="sng">
                <a:solidFill>
                  <a:schemeClr val="hlink"/>
                </a:solidFill>
                <a:hlinkClick r:id="rId3"/>
              </a:rPr>
              <a:t>https://github.com/MuonColliderSoft/MuonProcessorPV/blob/main/src/MuonRecoStandAlone.cc</a:t>
            </a:r>
            <a:r>
              <a:rPr lang="it" sz="1200"/>
              <a:t> </a:t>
            </a:r>
            <a:endParaRPr sz="1200"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it"/>
              <a:t>Creazione di cluster di hit nel sistema a muoni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it"/>
              <a:t>cono con apertura angolare ΔR (valore selezionato= 0.02)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t"/>
              <a:t>Possibilità di estensione “all’indietro” per individuare una ROI nel tracker e filtrare gli hit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it"/>
              <a:t>gli hit filtrati possono essere usati dagli algoritmi di tracking (test: Conformal Tracking) </a:t>
            </a:r>
            <a:endParaRPr/>
          </a:p>
        </p:txBody>
      </p:sp>
      <p:pic>
        <p:nvPicPr>
          <p:cNvPr id="79" name="Google Shape;79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712300" y="967100"/>
            <a:ext cx="2864925" cy="2352975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13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4750" y="2346757"/>
            <a:ext cx="2898450" cy="2817743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7"/>
          <p:cNvSpPr txBox="1"/>
          <p:nvPr/>
        </p:nvSpPr>
        <p:spPr>
          <a:xfrm>
            <a:off x="3043425" y="2850950"/>
            <a:ext cx="3873900" cy="79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" sz="1200" i="1">
                <a:solidFill>
                  <a:schemeClr val="dk1"/>
                </a:solidFill>
              </a:rPr>
              <a:t>Geometria: GEM</a:t>
            </a:r>
            <a:endParaRPr sz="1200" i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" sz="1200" i="1">
                <a:solidFill>
                  <a:schemeClr val="dk1"/>
                </a:solidFill>
              </a:rPr>
              <a:t>Canale: single muon con momento tra 1 e 10 TeV</a:t>
            </a:r>
            <a:endParaRPr sz="1200" i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" sz="1200" i="1">
                <a:solidFill>
                  <a:schemeClr val="dk1"/>
                </a:solidFill>
              </a:rPr>
              <a:t>Algoritmo: Standalone </a:t>
            </a:r>
            <a:endParaRPr sz="1200" i="1">
              <a:solidFill>
                <a:schemeClr val="dk2"/>
              </a:solidFill>
            </a:endParaRPr>
          </a:p>
        </p:txBody>
      </p:sp>
      <p:pic>
        <p:nvPicPr>
          <p:cNvPr id="87" name="Google Shape;87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00550" y="0"/>
            <a:ext cx="2898447" cy="2103501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7"/>
          <p:cNvSpPr txBox="1"/>
          <p:nvPr/>
        </p:nvSpPr>
        <p:spPr>
          <a:xfrm>
            <a:off x="5986850" y="132000"/>
            <a:ext cx="3336000" cy="79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" sz="1200" i="1">
                <a:solidFill>
                  <a:schemeClr val="dk1"/>
                </a:solidFill>
              </a:rPr>
              <a:t>Geometria: Glass-RPC</a:t>
            </a:r>
            <a:endParaRPr sz="1200" i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" sz="1200" i="1">
                <a:solidFill>
                  <a:schemeClr val="dk1"/>
                </a:solidFill>
              </a:rPr>
              <a:t>Canale: HZ → 6 muoni √s=1.5 TeV</a:t>
            </a:r>
            <a:endParaRPr sz="1200" i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" sz="1200" i="1">
                <a:solidFill>
                  <a:schemeClr val="dk1"/>
                </a:solidFill>
              </a:rPr>
              <a:t>Algoritmo: Standalone + Conformal Tracking</a:t>
            </a:r>
            <a:endParaRPr sz="1200" i="1">
              <a:solidFill>
                <a:schemeClr val="dk1"/>
              </a:solidFill>
            </a:endParaRPr>
          </a:p>
        </p:txBody>
      </p:sp>
      <p:pic>
        <p:nvPicPr>
          <p:cNvPr id="89" name="Google Shape;89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0"/>
            <a:ext cx="3030192" cy="215305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6068450" y="1038625"/>
            <a:ext cx="3000000" cy="79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" sz="1200">
                <a:solidFill>
                  <a:schemeClr val="dk2"/>
                </a:solidFill>
              </a:rPr>
              <a:t>Efficienza = frazione di muoni generati cui corrisponde una traccia in un cono di apertura 0.01</a:t>
            </a:r>
            <a:endParaRPr sz="1200">
              <a:solidFill>
                <a:schemeClr val="dk2"/>
              </a:solidFill>
            </a:endParaRPr>
          </a:p>
        </p:txBody>
      </p:sp>
      <p:sp>
        <p:nvSpPr>
          <p:cNvPr id="91" name="Google Shape;91;p17"/>
          <p:cNvSpPr txBox="1"/>
          <p:nvPr/>
        </p:nvSpPr>
        <p:spPr>
          <a:xfrm>
            <a:off x="3043425" y="3568850"/>
            <a:ext cx="5818500" cy="143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" sz="1200">
                <a:solidFill>
                  <a:schemeClr val="dk2"/>
                </a:solidFill>
              </a:rPr>
              <a:t>Efficienza = </a:t>
            </a:r>
            <a:endParaRPr sz="1200">
              <a:solidFill>
                <a:schemeClr val="dk2"/>
              </a:solidFill>
            </a:endParaRPr>
          </a:p>
          <a:p>
            <a:pPr marL="4572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➔"/>
            </a:pPr>
            <a:r>
              <a:rPr lang="it" sz="1200">
                <a:solidFill>
                  <a:schemeClr val="dk2"/>
                </a:solidFill>
              </a:rPr>
              <a:t>numeratore: eventi con un muone generato in accettanza (10°&lt; θ&lt;170°), almeno un hit nel sistema a muoni e almeno un cluster standalone</a:t>
            </a:r>
            <a:endParaRPr sz="1200">
              <a:solidFill>
                <a:schemeClr val="dk2"/>
              </a:solidFill>
            </a:endParaRPr>
          </a:p>
          <a:p>
            <a:pPr marL="4572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➔"/>
            </a:pPr>
            <a:r>
              <a:rPr lang="it" sz="1200">
                <a:solidFill>
                  <a:schemeClr val="dk2"/>
                </a:solidFill>
              </a:rPr>
              <a:t>denominatore: eventi con un muone in accettanza (10°&lt; θ&lt;170°), almeno un hit nel sistema a muoni </a:t>
            </a:r>
            <a:endParaRPr sz="1200">
              <a:solidFill>
                <a:schemeClr val="dk2"/>
              </a:solidFill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2"/>
              </a:solidFill>
            </a:endParaRPr>
          </a:p>
        </p:txBody>
      </p:sp>
      <p:sp>
        <p:nvSpPr>
          <p:cNvPr id="92" name="Google Shape;92;p17"/>
          <p:cNvSpPr txBox="1"/>
          <p:nvPr/>
        </p:nvSpPr>
        <p:spPr>
          <a:xfrm>
            <a:off x="3043425" y="2335050"/>
            <a:ext cx="54807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 b="1">
                <a:solidFill>
                  <a:schemeClr val="dk2"/>
                </a:solidFill>
              </a:rPr>
              <a:t>Ricostruzione standalone con GEM </a:t>
            </a:r>
            <a:endParaRPr sz="1800" b="1">
              <a:solidFill>
                <a:schemeClr val="dk2"/>
              </a:solidFill>
            </a:endParaRPr>
          </a:p>
        </p:txBody>
      </p:sp>
      <p:sp>
        <p:nvSpPr>
          <p:cNvPr id="93" name="Google Shape;93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14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00850" y="1836670"/>
            <a:ext cx="3442351" cy="3339080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044350" y="1836675"/>
            <a:ext cx="3442351" cy="3339076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8"/>
          <p:cNvSpPr txBox="1"/>
          <p:nvPr/>
        </p:nvSpPr>
        <p:spPr>
          <a:xfrm>
            <a:off x="252000" y="625500"/>
            <a:ext cx="3873900" cy="79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" sz="1200" i="1">
                <a:solidFill>
                  <a:schemeClr val="dk1"/>
                </a:solidFill>
              </a:rPr>
              <a:t>Geometria: GEM+Picosec</a:t>
            </a:r>
            <a:endParaRPr sz="1200" i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" sz="1200" i="1">
                <a:solidFill>
                  <a:schemeClr val="dk1"/>
                </a:solidFill>
              </a:rPr>
              <a:t>Canale: </a:t>
            </a:r>
            <a:r>
              <a:rPr lang="it" sz="1200" i="1">
                <a:solidFill>
                  <a:schemeClr val="dk1"/>
                </a:solidFill>
                <a:highlight>
                  <a:schemeClr val="lt1"/>
                </a:highlight>
              </a:rPr>
              <a:t>single muon</a:t>
            </a:r>
            <a:r>
              <a:rPr lang="it" sz="1200" i="1">
                <a:solidFill>
                  <a:schemeClr val="dk1"/>
                </a:solidFill>
              </a:rPr>
              <a:t> 1GeV-1TeV</a:t>
            </a:r>
            <a:endParaRPr sz="1200" i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" sz="1200" i="1">
                <a:solidFill>
                  <a:schemeClr val="dk1"/>
                </a:solidFill>
              </a:rPr>
              <a:t>Algoritmo: Standalone + Conformal Tracking</a:t>
            </a:r>
            <a:endParaRPr sz="1200" i="1">
              <a:solidFill>
                <a:schemeClr val="dk2"/>
              </a:solidFill>
            </a:endParaRPr>
          </a:p>
        </p:txBody>
      </p:sp>
      <p:sp>
        <p:nvSpPr>
          <p:cNvPr id="101" name="Google Shape;101;p18"/>
          <p:cNvSpPr txBox="1"/>
          <p:nvPr/>
        </p:nvSpPr>
        <p:spPr>
          <a:xfrm>
            <a:off x="398075" y="1648200"/>
            <a:ext cx="1560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</a:rPr>
              <a:t>(ε</a:t>
            </a:r>
            <a:r>
              <a:rPr lang="it" sz="1800" baseline="-25000">
                <a:solidFill>
                  <a:schemeClr val="dk2"/>
                </a:solidFill>
              </a:rPr>
              <a:t>T</a:t>
            </a:r>
            <a:r>
              <a:rPr lang="it" sz="1800">
                <a:solidFill>
                  <a:schemeClr val="dk2"/>
                </a:solidFill>
              </a:rPr>
              <a:t>-ε</a:t>
            </a:r>
            <a:r>
              <a:rPr lang="it" sz="1800" baseline="-25000">
                <a:solidFill>
                  <a:schemeClr val="dk2"/>
                </a:solidFill>
              </a:rPr>
              <a:t>NT</a:t>
            </a:r>
            <a:r>
              <a:rPr lang="it" sz="1800">
                <a:solidFill>
                  <a:schemeClr val="dk2"/>
                </a:solidFill>
              </a:rPr>
              <a:t>)/ε</a:t>
            </a:r>
            <a:r>
              <a:rPr lang="it" sz="1800" baseline="-25000">
                <a:solidFill>
                  <a:schemeClr val="dk2"/>
                </a:solidFill>
              </a:rPr>
              <a:t>NT</a:t>
            </a:r>
            <a:endParaRPr sz="1800" baseline="-25000">
              <a:solidFill>
                <a:schemeClr val="dk2"/>
              </a:solidFill>
            </a:endParaRPr>
          </a:p>
        </p:txBody>
      </p:sp>
      <p:sp>
        <p:nvSpPr>
          <p:cNvPr id="102" name="Google Shape;102;p18"/>
          <p:cNvSpPr txBox="1"/>
          <p:nvPr/>
        </p:nvSpPr>
        <p:spPr>
          <a:xfrm>
            <a:off x="3915600" y="231875"/>
            <a:ext cx="5414700" cy="174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it" sz="1200">
                <a:solidFill>
                  <a:schemeClr val="dk2"/>
                </a:solidFill>
              </a:rPr>
              <a:t>Efficienza ε= </a:t>
            </a:r>
            <a:endParaRPr sz="1200">
              <a:solidFill>
                <a:schemeClr val="dk2"/>
              </a:solidFill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1200"/>
              <a:buChar char="➔"/>
            </a:pPr>
            <a:r>
              <a:rPr lang="it" sz="1200">
                <a:solidFill>
                  <a:schemeClr val="dk2"/>
                </a:solidFill>
              </a:rPr>
              <a:t>numeratore: eventi con un muone generato in accettanza (8°&lt; θ&lt;172°), almeno un hit nel sistema a muoni, almeno un cluster standalone e una traccia in dR=0.5</a:t>
            </a:r>
            <a:endParaRPr sz="1200">
              <a:solidFill>
                <a:schemeClr val="dk2"/>
              </a:solidFill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➔"/>
            </a:pPr>
            <a:r>
              <a:rPr lang="it" sz="1200">
                <a:solidFill>
                  <a:schemeClr val="dk2"/>
                </a:solidFill>
              </a:rPr>
              <a:t>denominatore: eventi con un muone generato in accettanza (8°&lt; θ&lt;172°), almeno un hit nel sistema a muoni, almeno un cluster standalone</a:t>
            </a:r>
            <a:endParaRPr sz="1100">
              <a:highlight>
                <a:schemeClr val="accent6"/>
              </a:highlight>
            </a:endParaRPr>
          </a:p>
        </p:txBody>
      </p:sp>
      <p:sp>
        <p:nvSpPr>
          <p:cNvPr id="103" name="Google Shape;103;p18"/>
          <p:cNvSpPr txBox="1"/>
          <p:nvPr/>
        </p:nvSpPr>
        <p:spPr>
          <a:xfrm>
            <a:off x="252000" y="2181800"/>
            <a:ext cx="1707300" cy="68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it" sz="1200">
                <a:solidFill>
                  <a:schemeClr val="dk2"/>
                </a:solidFill>
              </a:rPr>
              <a:t>T = Timing cut (50 ps)</a:t>
            </a:r>
            <a:endParaRPr sz="120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it" sz="1200">
                <a:solidFill>
                  <a:schemeClr val="dk2"/>
                </a:solidFill>
              </a:rPr>
              <a:t>NT = No timing cut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104" name="Google Shape;104;p18"/>
          <p:cNvSpPr txBox="1"/>
          <p:nvPr/>
        </p:nvSpPr>
        <p:spPr>
          <a:xfrm>
            <a:off x="252000" y="179200"/>
            <a:ext cx="54807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 b="1">
                <a:solidFill>
                  <a:schemeClr val="dk2"/>
                </a:solidFill>
              </a:rPr>
              <a:t>Tagli temporali con Picosec </a:t>
            </a:r>
            <a:endParaRPr sz="1800" b="1">
              <a:solidFill>
                <a:schemeClr val="dk2"/>
              </a:solidFill>
            </a:endParaRPr>
          </a:p>
        </p:txBody>
      </p:sp>
      <p:sp>
        <p:nvSpPr>
          <p:cNvPr id="105" name="Google Shape;105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15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Rate rivelatori</a:t>
            </a:r>
            <a:endParaRPr/>
          </a:p>
        </p:txBody>
      </p:sp>
      <p:pic>
        <p:nvPicPr>
          <p:cNvPr id="194" name="Google Shape;194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3900" y="1081088"/>
            <a:ext cx="7696200" cy="2981325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2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16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Google Shape;200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5925" y="152550"/>
            <a:ext cx="4248150" cy="4248150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30"/>
          <p:cNvSpPr txBox="1"/>
          <p:nvPr/>
        </p:nvSpPr>
        <p:spPr>
          <a:xfrm>
            <a:off x="603050" y="4400700"/>
            <a:ext cx="3873900" cy="5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" sz="1150" i="1">
                <a:solidFill>
                  <a:schemeClr val="dk1"/>
                </a:solidFill>
              </a:rPr>
              <a:t>Number of reconstructed standalone (SA) muons as a function of cone aperture for different physics channels</a:t>
            </a:r>
            <a:endParaRPr sz="2100" i="1">
              <a:solidFill>
                <a:schemeClr val="dk2"/>
              </a:solidFill>
            </a:endParaRPr>
          </a:p>
        </p:txBody>
      </p:sp>
      <p:sp>
        <p:nvSpPr>
          <p:cNvPr id="202" name="Google Shape;202;p30"/>
          <p:cNvSpPr txBox="1"/>
          <p:nvPr/>
        </p:nvSpPr>
        <p:spPr>
          <a:xfrm>
            <a:off x="4711375" y="516450"/>
            <a:ext cx="43002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</a:rPr>
              <a:t>Giustificazione della scelta dR=0.02 per i cluster 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203" name="Google Shape;203;p3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17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3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" name="Google Shape;209;p3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210" name="Google Shape;210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196" y="0"/>
            <a:ext cx="7340959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211" name="Google Shape;211;p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18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D313A9-2A33-1667-2864-ACF6563C5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Picosec</a:t>
            </a:r>
            <a:r>
              <a:rPr lang="it-IT" dirty="0"/>
              <a:t> detector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1470C1C-51B2-D88E-E311-50E327CFFEC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2</a:t>
            </a:fld>
            <a:endParaRPr lang="it-IT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6C58F6D8-9C22-C1A4-B6C8-8528141C80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1358111"/>
            <a:ext cx="8401480" cy="2964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099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D1A2E3B-A7BC-B20A-085D-CA4EE1F86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Search</a:t>
            </a:r>
            <a:r>
              <a:rPr lang="it-IT" dirty="0"/>
              <a:t> for alternative </a:t>
            </a:r>
            <a:r>
              <a:rPr lang="it-IT" dirty="0" err="1"/>
              <a:t>mixtures</a:t>
            </a: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90ADEFC-C630-3546-4916-52F79BE919D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3</a:t>
            </a:fld>
            <a:endParaRPr lang="it-IT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1EB67E45-71E7-6397-91EE-8072D61DEC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1120657"/>
            <a:ext cx="3619760" cy="3515158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0F1F0D8B-D698-4D47-A8FB-D24D08612D7D}"/>
              </a:ext>
            </a:extLst>
          </p:cNvPr>
          <p:cNvSpPr txBox="1"/>
          <p:nvPr/>
        </p:nvSpPr>
        <p:spPr>
          <a:xfrm>
            <a:off x="4943261" y="1421001"/>
            <a:ext cx="3329817" cy="13849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it-IT" dirty="0" err="1"/>
              <a:t>Motivations</a:t>
            </a:r>
            <a:r>
              <a:rPr lang="it-IT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High GWP of the standard </a:t>
            </a:r>
            <a:r>
              <a:rPr lang="it-IT" dirty="0" err="1"/>
              <a:t>mixture</a:t>
            </a:r>
            <a:r>
              <a:rPr lang="it-IT" dirty="0"/>
              <a:t> (Ne/C2H6/CF4)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High cost of the standard </a:t>
            </a:r>
            <a:r>
              <a:rPr lang="it-IT" dirty="0" err="1"/>
              <a:t>mixture</a:t>
            </a:r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err="1"/>
              <a:t>Possible</a:t>
            </a:r>
            <a:r>
              <a:rPr lang="it-IT" dirty="0"/>
              <a:t> </a:t>
            </a:r>
            <a:r>
              <a:rPr lang="it-IT" dirty="0" err="1"/>
              <a:t>difficulty</a:t>
            </a:r>
            <a:r>
              <a:rPr lang="it-IT" dirty="0"/>
              <a:t> in supplies due to the </a:t>
            </a:r>
            <a:r>
              <a:rPr lang="it-IT" dirty="0" err="1"/>
              <a:t>presence</a:t>
            </a:r>
            <a:r>
              <a:rPr lang="it-IT" dirty="0"/>
              <a:t> of CF4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FB6E482F-7442-5ACD-AB08-63C54F08B8FC}"/>
              </a:ext>
            </a:extLst>
          </p:cNvPr>
          <p:cNvSpPr txBox="1"/>
          <p:nvPr/>
        </p:nvSpPr>
        <p:spPr>
          <a:xfrm>
            <a:off x="4943261" y="2996565"/>
            <a:ext cx="33298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Last test </a:t>
            </a:r>
            <a:r>
              <a:rPr lang="it-IT" dirty="0" err="1"/>
              <a:t>beam</a:t>
            </a:r>
            <a:r>
              <a:rPr lang="it-IT" dirty="0"/>
              <a:t> </a:t>
            </a:r>
            <a:r>
              <a:rPr lang="it-IT" dirty="0" err="1"/>
              <a:t>results</a:t>
            </a:r>
            <a:r>
              <a:rPr lang="it-IT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Strong </a:t>
            </a:r>
            <a:r>
              <a:rPr lang="it-IT" dirty="0" err="1"/>
              <a:t>evidence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possible</a:t>
            </a:r>
            <a:r>
              <a:rPr lang="it-IT" dirty="0"/>
              <a:t> to operate the detector with a </a:t>
            </a:r>
            <a:r>
              <a:rPr lang="it-IT" dirty="0" err="1"/>
              <a:t>mixture</a:t>
            </a:r>
            <a:r>
              <a:rPr lang="it-IT" dirty="0"/>
              <a:t> of Ne and </a:t>
            </a:r>
            <a:r>
              <a:rPr lang="it-IT" dirty="0" err="1"/>
              <a:t>Isobutane</a:t>
            </a:r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5FE8DBC-985E-3593-12ED-4595B31935F6}"/>
              </a:ext>
            </a:extLst>
          </p:cNvPr>
          <p:cNvSpPr txBox="1"/>
          <p:nvPr/>
        </p:nvSpPr>
        <p:spPr>
          <a:xfrm>
            <a:off x="4943260" y="3987352"/>
            <a:ext cx="33298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Activity in </a:t>
            </a:r>
            <a:r>
              <a:rPr lang="it-IT" dirty="0" err="1"/>
              <a:t>collaboration</a:t>
            </a:r>
            <a:r>
              <a:rPr lang="it-IT" dirty="0"/>
              <a:t> with DRD1</a:t>
            </a:r>
          </a:p>
        </p:txBody>
      </p:sp>
    </p:spTree>
    <p:extLst>
      <p:ext uri="{BB962C8B-B14F-4D97-AF65-F5344CB8AC3E}">
        <p14:creationId xmlns:p14="http://schemas.microsoft.com/office/powerpoint/2010/main" val="1131501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0496264-0918-C922-8A64-23B66CE5A37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4</a:t>
            </a:fld>
            <a:endParaRPr lang="it-IT"/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DB7CFB93-6740-C927-A7DE-5ADE3E618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150" y="444500"/>
            <a:ext cx="8521700" cy="573088"/>
          </a:xfrm>
        </p:spPr>
        <p:txBody>
          <a:bodyPr>
            <a:normAutofit fontScale="90000"/>
          </a:bodyPr>
          <a:lstStyle/>
          <a:p>
            <a:r>
              <a:rPr lang="it-IT" dirty="0" err="1"/>
              <a:t>Search</a:t>
            </a:r>
            <a:r>
              <a:rPr lang="it-IT" dirty="0"/>
              <a:t> for alternative </a:t>
            </a:r>
            <a:r>
              <a:rPr lang="it-IT" dirty="0" err="1"/>
              <a:t>mixtures</a:t>
            </a:r>
            <a:endParaRPr lang="it-IT" dirty="0"/>
          </a:p>
        </p:txBody>
      </p:sp>
      <p:graphicFrame>
        <p:nvGraphicFramePr>
          <p:cNvPr id="6" name="Grafico 5">
            <a:extLst>
              <a:ext uri="{FF2B5EF4-FFF2-40B4-BE49-F238E27FC236}">
                <a16:creationId xmlns:a16="http://schemas.microsoft.com/office/drawing/2014/main" id="{55660B91-CBEC-03BA-42C1-5F7F68426EB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0362565"/>
              </p:ext>
            </p:extLst>
          </p:nvPr>
        </p:nvGraphicFramePr>
        <p:xfrm>
          <a:off x="459373" y="1357677"/>
          <a:ext cx="4375150" cy="2965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asellaDiTesto 6">
            <a:extLst>
              <a:ext uri="{FF2B5EF4-FFF2-40B4-BE49-F238E27FC236}">
                <a16:creationId xmlns:a16="http://schemas.microsoft.com/office/drawing/2014/main" id="{8463CF8B-8CE4-DE22-7E82-9740ECD9F18B}"/>
              </a:ext>
            </a:extLst>
          </p:cNvPr>
          <p:cNvSpPr txBox="1"/>
          <p:nvPr/>
        </p:nvSpPr>
        <p:spPr>
          <a:xfrm>
            <a:off x="5568901" y="1609296"/>
            <a:ext cx="2736325" cy="246221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err="1"/>
              <a:t>Very</a:t>
            </a:r>
            <a:r>
              <a:rPr lang="it-IT" dirty="0"/>
              <a:t> </a:t>
            </a:r>
            <a:r>
              <a:rPr lang="it-IT" dirty="0" err="1"/>
              <a:t>preliminary</a:t>
            </a:r>
            <a:r>
              <a:rPr lang="it-IT" dirty="0"/>
              <a:t>: test </a:t>
            </a:r>
            <a:r>
              <a:rPr lang="it-IT" dirty="0" err="1"/>
              <a:t>beam</a:t>
            </a:r>
            <a:r>
              <a:rPr lang="it-IT" dirty="0"/>
              <a:t> </a:t>
            </a:r>
            <a:r>
              <a:rPr lang="it-IT" dirty="0" err="1"/>
              <a:t>ongoing</a:t>
            </a:r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err="1"/>
              <a:t>Ongoing</a:t>
            </a:r>
            <a:r>
              <a:rPr lang="it-IT" dirty="0"/>
              <a:t>: include the CO2 in the </a:t>
            </a:r>
            <a:r>
              <a:rPr lang="it-IT" dirty="0" err="1"/>
              <a:t>mixture</a:t>
            </a:r>
            <a:r>
              <a:rPr lang="it-IT" dirty="0"/>
              <a:t> to </a:t>
            </a:r>
            <a:r>
              <a:rPr lang="it-IT" dirty="0" err="1"/>
              <a:t>have</a:t>
            </a:r>
            <a:r>
              <a:rPr lang="it-IT" dirty="0"/>
              <a:t> a non </a:t>
            </a:r>
            <a:r>
              <a:rPr lang="it-IT" dirty="0" err="1"/>
              <a:t>flammable</a:t>
            </a:r>
            <a:r>
              <a:rPr lang="it-IT" dirty="0"/>
              <a:t> gas and/or to reduce Ne </a:t>
            </a:r>
            <a:r>
              <a:rPr lang="it-IT" dirty="0" err="1"/>
              <a:t>concentration</a:t>
            </a:r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Test of Ar </a:t>
            </a:r>
            <a:r>
              <a:rPr lang="it-IT" dirty="0" err="1"/>
              <a:t>based</a:t>
            </a:r>
            <a:r>
              <a:rPr lang="it-IT" dirty="0"/>
              <a:t> </a:t>
            </a:r>
            <a:r>
              <a:rPr lang="it-IT" dirty="0" err="1"/>
              <a:t>mixture</a:t>
            </a:r>
            <a:endParaRPr lang="it-IT" dirty="0"/>
          </a:p>
          <a:p>
            <a:br>
              <a:rPr lang="it-IT" dirty="0"/>
            </a:br>
            <a:r>
              <a:rPr lang="it-IT" dirty="0" err="1"/>
              <a:t>Bachelor’s</a:t>
            </a:r>
            <a:r>
              <a:rPr lang="it-IT" dirty="0"/>
              <a:t> </a:t>
            </a:r>
            <a:r>
              <a:rPr lang="it-IT" dirty="0" err="1"/>
              <a:t>thesis</a:t>
            </a:r>
            <a:r>
              <a:rPr lang="it-IT" dirty="0"/>
              <a:t> </a:t>
            </a:r>
            <a:r>
              <a:rPr lang="it-IT" dirty="0" err="1"/>
              <a:t>ongoing</a:t>
            </a:r>
            <a:r>
              <a:rPr lang="it-IT" dirty="0"/>
              <a:t>: </a:t>
            </a:r>
            <a:r>
              <a:rPr lang="it-IT" dirty="0" err="1"/>
              <a:t>preliminary</a:t>
            </a:r>
            <a:r>
              <a:rPr lang="it-IT" dirty="0"/>
              <a:t> </a:t>
            </a:r>
            <a:r>
              <a:rPr lang="it-IT" dirty="0" err="1"/>
              <a:t>tests</a:t>
            </a:r>
            <a:r>
              <a:rPr lang="it-IT" dirty="0"/>
              <a:t> for the test </a:t>
            </a:r>
            <a:r>
              <a:rPr lang="it-IT" dirty="0" err="1"/>
              <a:t>beam</a:t>
            </a:r>
            <a:endParaRPr lang="it-IT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A98EF705-CA2B-9945-A8F6-2C6910A0BBBB}"/>
              </a:ext>
            </a:extLst>
          </p:cNvPr>
          <p:cNvSpPr txBox="1"/>
          <p:nvPr/>
        </p:nvSpPr>
        <p:spPr>
          <a:xfrm>
            <a:off x="1918178" y="1886294"/>
            <a:ext cx="19456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VERY PRELIMINARY</a:t>
            </a:r>
          </a:p>
        </p:txBody>
      </p:sp>
    </p:spTree>
    <p:extLst>
      <p:ext uri="{BB962C8B-B14F-4D97-AF65-F5344CB8AC3E}">
        <p14:creationId xmlns:p14="http://schemas.microsoft.com/office/powerpoint/2010/main" val="2789303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96DAA5-3BD1-B00E-7980-89314ABA0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Radiator</a:t>
            </a:r>
            <a:r>
              <a:rPr lang="it-IT" dirty="0"/>
              <a:t> studies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FC90407-CEDE-3677-6479-60C2155D5C5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5</a:t>
            </a:fld>
            <a:endParaRPr lang="it-IT"/>
          </a:p>
        </p:txBody>
      </p:sp>
      <p:pic>
        <p:nvPicPr>
          <p:cNvPr id="5" name="Google Shape;121;p20">
            <a:extLst>
              <a:ext uri="{FF2B5EF4-FFF2-40B4-BE49-F238E27FC236}">
                <a16:creationId xmlns:a16="http://schemas.microsoft.com/office/drawing/2014/main" id="{35729EA9-A381-F082-3D1A-468986B95232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11700" y="1300345"/>
            <a:ext cx="3495197" cy="308025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D1D593D8-5C3E-EF2F-2704-58E4E7381FF2}"/>
              </a:ext>
            </a:extLst>
          </p:cNvPr>
          <p:cNvSpPr txBox="1"/>
          <p:nvPr/>
        </p:nvSpPr>
        <p:spPr>
          <a:xfrm>
            <a:off x="4943261" y="1421001"/>
            <a:ext cx="33298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/>
              <a:t>Motivations</a:t>
            </a:r>
            <a:r>
              <a:rPr lang="it-IT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MgF2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expensive</a:t>
            </a:r>
            <a:r>
              <a:rPr lang="it-IT" dirty="0"/>
              <a:t> and </a:t>
            </a:r>
            <a:r>
              <a:rPr lang="it-IT" dirty="0" err="1"/>
              <a:t>cannot</a:t>
            </a:r>
            <a:r>
              <a:rPr lang="it-IT" dirty="0"/>
              <a:t> be </a:t>
            </a:r>
            <a:r>
              <a:rPr lang="it-IT" dirty="0" err="1"/>
              <a:t>produced</a:t>
            </a:r>
            <a:r>
              <a:rPr lang="it-IT" dirty="0"/>
              <a:t> in large area (max 10x10 cm2)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BDD9F205-4E9E-5F35-9988-0AE89C81DEF8}"/>
              </a:ext>
            </a:extLst>
          </p:cNvPr>
          <p:cNvSpPr txBox="1"/>
          <p:nvPr/>
        </p:nvSpPr>
        <p:spPr>
          <a:xfrm>
            <a:off x="4943260" y="2644784"/>
            <a:ext cx="332981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/>
              <a:t>Ongoing</a:t>
            </a:r>
            <a:r>
              <a:rPr lang="it-IT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Test of UV </a:t>
            </a:r>
            <a:r>
              <a:rPr lang="it-IT" dirty="0" err="1"/>
              <a:t>fused</a:t>
            </a:r>
            <a:r>
              <a:rPr lang="it-IT" dirty="0"/>
              <a:t> </a:t>
            </a:r>
            <a:r>
              <a:rPr lang="it-IT" dirty="0" err="1"/>
              <a:t>silica</a:t>
            </a:r>
            <a:r>
              <a:rPr lang="it-IT" dirty="0"/>
              <a:t> </a:t>
            </a:r>
            <a:r>
              <a:rPr lang="it-IT" dirty="0" err="1"/>
              <a:t>radiator</a:t>
            </a:r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err="1"/>
              <a:t>Transparency</a:t>
            </a:r>
            <a:r>
              <a:rPr lang="it-IT" dirty="0"/>
              <a:t> test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ongoing</a:t>
            </a:r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Window ready to be </a:t>
            </a:r>
            <a:r>
              <a:rPr lang="it-IT" dirty="0" err="1"/>
              <a:t>tested</a:t>
            </a:r>
            <a:r>
              <a:rPr lang="it-IT" dirty="0"/>
              <a:t> in </a:t>
            </a:r>
            <a:r>
              <a:rPr lang="it-IT" dirty="0" err="1"/>
              <a:t>current</a:t>
            </a:r>
            <a:r>
              <a:rPr lang="it-IT" dirty="0"/>
              <a:t> test </a:t>
            </a:r>
            <a:r>
              <a:rPr lang="it-IT" dirty="0" err="1"/>
              <a:t>beam</a:t>
            </a:r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DDE22F5D-C5B4-4B12-9450-18FF5D1FCFC0}"/>
              </a:ext>
            </a:extLst>
          </p:cNvPr>
          <p:cNvSpPr txBox="1"/>
          <p:nvPr/>
        </p:nvSpPr>
        <p:spPr>
          <a:xfrm>
            <a:off x="4943260" y="3987352"/>
            <a:ext cx="33298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Activity in </a:t>
            </a:r>
            <a:r>
              <a:rPr lang="it-IT" dirty="0" err="1"/>
              <a:t>collaboration</a:t>
            </a:r>
            <a:r>
              <a:rPr lang="it-IT" dirty="0"/>
              <a:t> with DRD1</a:t>
            </a:r>
          </a:p>
        </p:txBody>
      </p:sp>
    </p:spTree>
    <p:extLst>
      <p:ext uri="{BB962C8B-B14F-4D97-AF65-F5344CB8AC3E}">
        <p14:creationId xmlns:p14="http://schemas.microsoft.com/office/powerpoint/2010/main" val="3494779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3BC4816-D1B8-B734-19A0-8992520B9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Scalabilità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CC9CA05-FA11-ABDE-33C3-B46ACEBC77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27430" y="2053124"/>
            <a:ext cx="4597184" cy="1213020"/>
          </a:xfrm>
        </p:spPr>
        <p:txBody>
          <a:bodyPr>
            <a:normAutofit fontScale="92500" lnSpcReduction="20000"/>
          </a:bodyPr>
          <a:lstStyle/>
          <a:p>
            <a:r>
              <a:rPr lang="it-IT" dirty="0" err="1"/>
              <a:t>Uniformity</a:t>
            </a:r>
            <a:r>
              <a:rPr lang="it-IT" dirty="0"/>
              <a:t> </a:t>
            </a:r>
            <a:r>
              <a:rPr lang="it-IT" dirty="0" err="1"/>
              <a:t>tests</a:t>
            </a:r>
            <a:r>
              <a:rPr lang="it-IT" dirty="0"/>
              <a:t> of the 10x10cm2 </a:t>
            </a:r>
            <a:r>
              <a:rPr lang="it-IT" dirty="0" err="1"/>
              <a:t>multipad</a:t>
            </a:r>
            <a:endParaRPr lang="it-IT" dirty="0"/>
          </a:p>
          <a:p>
            <a:r>
              <a:rPr lang="it-IT" dirty="0"/>
              <a:t>Test of </a:t>
            </a:r>
            <a:r>
              <a:rPr lang="it-IT" dirty="0" err="1"/>
              <a:t>charge</a:t>
            </a:r>
            <a:r>
              <a:rPr lang="it-IT" dirty="0"/>
              <a:t> </a:t>
            </a:r>
            <a:r>
              <a:rPr lang="it-IT" dirty="0" err="1"/>
              <a:t>diffusion</a:t>
            </a:r>
            <a:r>
              <a:rPr lang="it-IT" dirty="0"/>
              <a:t> with the new </a:t>
            </a:r>
            <a:r>
              <a:rPr lang="it-IT" dirty="0" err="1"/>
              <a:t>mixtures</a:t>
            </a: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C0BA125-1402-850A-3C66-50DE4F3173A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6</a:t>
            </a:fld>
            <a:endParaRPr lang="it-IT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A2DEC27B-9B99-64D4-DAFC-135BF4EC5C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348" y="1081728"/>
            <a:ext cx="3707082" cy="3399325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98956C37-7167-68A6-3A61-6D5C1AB83AD6}"/>
              </a:ext>
            </a:extLst>
          </p:cNvPr>
          <p:cNvSpPr txBox="1"/>
          <p:nvPr/>
        </p:nvSpPr>
        <p:spPr>
          <a:xfrm>
            <a:off x="4331369" y="3565821"/>
            <a:ext cx="33298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Activity in </a:t>
            </a:r>
            <a:r>
              <a:rPr lang="it-IT" dirty="0" err="1"/>
              <a:t>collaboration</a:t>
            </a:r>
            <a:r>
              <a:rPr lang="it-IT" dirty="0"/>
              <a:t> with DRD1</a:t>
            </a:r>
          </a:p>
        </p:txBody>
      </p:sp>
    </p:spTree>
    <p:extLst>
      <p:ext uri="{BB962C8B-B14F-4D97-AF65-F5344CB8AC3E}">
        <p14:creationId xmlns:p14="http://schemas.microsoft.com/office/powerpoint/2010/main" val="3099582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2454ED-5117-4986-6316-C5E7FFE09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Piani 2026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EEACD76-CE85-662D-03FC-926C876CF6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152475"/>
            <a:ext cx="8520600" cy="1356969"/>
          </a:xfrm>
        </p:spPr>
        <p:txBody>
          <a:bodyPr/>
          <a:lstStyle/>
          <a:p>
            <a:pPr marL="285750" indent="-285750">
              <a:spcBef>
                <a:spcPts val="1200"/>
              </a:spcBef>
              <a:buClr>
                <a:schemeClr val="dk1"/>
              </a:buClr>
              <a:buSzPts val="1100"/>
            </a:pPr>
            <a:r>
              <a:rPr lang="en-US" dirty="0"/>
              <a:t>New tests of the gas mixtures: </a:t>
            </a:r>
          </a:p>
          <a:p>
            <a:pPr marL="457200" lvl="1" indent="0">
              <a:spcBef>
                <a:spcPts val="1200"/>
              </a:spcBef>
              <a:buClr>
                <a:schemeClr val="dk1"/>
              </a:buClr>
              <a:buSzPts val="1100"/>
              <a:buNone/>
            </a:pPr>
            <a:r>
              <a:rPr lang="en-US" dirty="0"/>
              <a:t>Goal is to find cheaper mixture with lower GWP and better characterization of the behavior of the new mixtures based on the results of the ongoing test beam</a:t>
            </a:r>
          </a:p>
          <a:p>
            <a:pPr marL="457200" lvl="1" indent="0">
              <a:spcBef>
                <a:spcPts val="1200"/>
              </a:spcBef>
              <a:buClr>
                <a:schemeClr val="dk1"/>
              </a:buClr>
              <a:buSzPts val="1100"/>
              <a:buNone/>
            </a:pPr>
            <a:endParaRPr lang="en-US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4873DBB-9DD2-BB03-E23B-3DC540A4B35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7</a:t>
            </a:fld>
            <a:endParaRPr lang="it-IT"/>
          </a:p>
        </p:txBody>
      </p:sp>
      <p:sp>
        <p:nvSpPr>
          <p:cNvPr id="5" name="Segnaposto testo 2">
            <a:extLst>
              <a:ext uri="{FF2B5EF4-FFF2-40B4-BE49-F238E27FC236}">
                <a16:creationId xmlns:a16="http://schemas.microsoft.com/office/drawing/2014/main" id="{60AA8591-4A23-9B60-9989-A5E0FFD3F5BC}"/>
              </a:ext>
            </a:extLst>
          </p:cNvPr>
          <p:cNvSpPr txBox="1">
            <a:spLocks/>
          </p:cNvSpPr>
          <p:nvPr/>
        </p:nvSpPr>
        <p:spPr>
          <a:xfrm>
            <a:off x="226208" y="3537384"/>
            <a:ext cx="8520600" cy="1356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285750" indent="-285750">
              <a:spcBef>
                <a:spcPts val="1200"/>
              </a:spcBef>
              <a:buClr>
                <a:schemeClr val="dk1"/>
              </a:buClr>
              <a:buSzPts val="1100"/>
            </a:pPr>
            <a:r>
              <a:rPr lang="en-US" dirty="0"/>
              <a:t>Optimization:</a:t>
            </a:r>
          </a:p>
          <a:p>
            <a:pPr marL="457200" lvl="1" indent="0">
              <a:spcBef>
                <a:spcPts val="1200"/>
              </a:spcBef>
              <a:buClr>
                <a:schemeClr val="dk1"/>
              </a:buClr>
              <a:buSzPts val="1100"/>
              <a:buNone/>
            </a:pPr>
            <a:r>
              <a:rPr lang="en-US" dirty="0"/>
              <a:t>More tests for materials (crystals, photocathodes) based on the results of the ongoing and the next test beams</a:t>
            </a:r>
          </a:p>
          <a:p>
            <a:pPr marL="457200" lvl="1" indent="0">
              <a:spcBef>
                <a:spcPts val="1200"/>
              </a:spcBef>
              <a:buClr>
                <a:schemeClr val="dk1"/>
              </a:buClr>
              <a:buSzPts val="1100"/>
              <a:buFont typeface="Arial"/>
              <a:buNone/>
            </a:pPr>
            <a:endParaRPr lang="en-US" dirty="0"/>
          </a:p>
        </p:txBody>
      </p:sp>
      <p:sp>
        <p:nvSpPr>
          <p:cNvPr id="6" name="Segnaposto testo 2">
            <a:extLst>
              <a:ext uri="{FF2B5EF4-FFF2-40B4-BE49-F238E27FC236}">
                <a16:creationId xmlns:a16="http://schemas.microsoft.com/office/drawing/2014/main" id="{AE6D24AD-C30E-992E-35BC-F88DB9CE1077}"/>
              </a:ext>
            </a:extLst>
          </p:cNvPr>
          <p:cNvSpPr txBox="1">
            <a:spLocks/>
          </p:cNvSpPr>
          <p:nvPr/>
        </p:nvSpPr>
        <p:spPr>
          <a:xfrm>
            <a:off x="311700" y="2344930"/>
            <a:ext cx="8520600" cy="1356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285750" indent="-285750">
              <a:spcBef>
                <a:spcPts val="1200"/>
              </a:spcBef>
              <a:buClr>
                <a:schemeClr val="dk1"/>
              </a:buClr>
              <a:buSzPts val="1100"/>
            </a:pPr>
            <a:r>
              <a:rPr lang="en-US" dirty="0"/>
              <a:t>Scalability tests: </a:t>
            </a:r>
          </a:p>
          <a:p>
            <a:pPr marL="457200" lvl="1" indent="0">
              <a:spcBef>
                <a:spcPts val="120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Test on a stack of </a:t>
            </a:r>
            <a:r>
              <a:rPr lang="en-US" dirty="0" err="1"/>
              <a:t>multipad</a:t>
            </a:r>
            <a:r>
              <a:rPr lang="en-US" dirty="0"/>
              <a:t> with minimized dead space and with more scalable readout system</a:t>
            </a:r>
          </a:p>
          <a:p>
            <a:pPr marL="457200" lvl="1" indent="0">
              <a:spcBef>
                <a:spcPts val="1200"/>
              </a:spcBef>
              <a:buClr>
                <a:schemeClr val="dk1"/>
              </a:buClr>
              <a:buSzPts val="1100"/>
              <a:buFont typeface="Arial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089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0326159-FD72-E4AE-6979-56A1D9A79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Anagrafica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2F15EEC-3A12-98B5-EE7A-58DCF3F9F1F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8</a:t>
            </a:fld>
            <a:endParaRPr lang="it-IT"/>
          </a:p>
        </p:txBody>
      </p:sp>
      <p:graphicFrame>
        <p:nvGraphicFramePr>
          <p:cNvPr id="7" name="Google Shape;114;p27">
            <a:extLst>
              <a:ext uri="{FF2B5EF4-FFF2-40B4-BE49-F238E27FC236}">
                <a16:creationId xmlns:a16="http://schemas.microsoft.com/office/drawing/2014/main" id="{74EFA7B7-5444-D965-9DFA-D32F63F0742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70749222"/>
              </p:ext>
            </p:extLst>
          </p:nvPr>
        </p:nvGraphicFramePr>
        <p:xfrm>
          <a:off x="828495" y="1292536"/>
          <a:ext cx="7487009" cy="2894836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9953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50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330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00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72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62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402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 b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cognome</a:t>
                      </a:r>
                      <a:endParaRPr sz="1100" b="1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 b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nome</a:t>
                      </a:r>
                      <a:endParaRPr sz="1100" b="1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note</a:t>
                      </a:r>
                      <a:endParaRPr sz="11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 b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aff</a:t>
                      </a:r>
                      <a:endParaRPr sz="1100" b="1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RD_MUCOL</a:t>
                      </a:r>
                      <a:endParaRPr sz="11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6AA84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 anchor="b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02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2,85</a:t>
                      </a:r>
                      <a:endParaRPr sz="11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6AA84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 b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FTE</a:t>
                      </a:r>
                      <a:endParaRPr sz="1100" b="1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 anchor="b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02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Brunoldi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Matteo</a:t>
                      </a:r>
                      <a:endParaRPr sz="11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30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 anchor="b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6168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Calzaferri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Simone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30H L2G_C3M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 anchor="b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02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Chiesa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Mauro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 anchor="b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02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Piccinini</a:t>
                      </a:r>
                      <a:endParaRPr sz="11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Fulvio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 anchor="b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6168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Riccardi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Cristina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30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 anchor="b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02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Salvini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Paola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20H WN_C3M. Attivita' PNRR_PRINFTF7L sinergica a CMS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30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 anchor="b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02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Tamigio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Alessandro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100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 anchor="b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02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Vai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Ilaria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25 h MC_C3M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30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 anchor="b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02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Vitulo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Paolo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30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 anchor="b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02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 anchor="b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 anchor="b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 anchor="b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 anchor="b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 anchor="b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36000" marR="36000" marT="0" marB="0" anchor="b">
                    <a:lnL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2444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38DBE7-8BAF-59D7-A6B1-FA4CB72D7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Richieste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CF9C5A1-6963-0FA2-4660-B85658D7C8B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9</a:t>
            </a:fld>
            <a:endParaRPr lang="it-IT"/>
          </a:p>
        </p:txBody>
      </p:sp>
      <p:sp>
        <p:nvSpPr>
          <p:cNvPr id="5" name="Google Shape;136;p30">
            <a:extLst>
              <a:ext uri="{FF2B5EF4-FFF2-40B4-BE49-F238E27FC236}">
                <a16:creationId xmlns:a16="http://schemas.microsoft.com/office/drawing/2014/main" id="{3F1058B3-2541-CA7C-A3F4-B3BC540E05A1}"/>
              </a:ext>
            </a:extLst>
          </p:cNvPr>
          <p:cNvSpPr txBox="1">
            <a:spLocks noGrp="1"/>
          </p:cNvSpPr>
          <p:nvPr/>
        </p:nvSpPr>
        <p:spPr>
          <a:xfrm>
            <a:off x="378608" y="1017725"/>
            <a:ext cx="8368200" cy="390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●"/>
              <a:defRPr sz="2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○"/>
              <a:defRPr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■"/>
              <a:defRPr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it">
                <a:solidFill>
                  <a:schemeClr val="dk1"/>
                </a:solidFill>
              </a:rPr>
              <a:t>Missioni (25 kE)</a:t>
            </a:r>
            <a:endParaRPr>
              <a:solidFill>
                <a:schemeClr val="dk1"/>
              </a:solidFill>
            </a:endParaRPr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it" b="1">
                <a:solidFill>
                  <a:srgbClr val="0B5394"/>
                </a:solidFill>
              </a:rPr>
              <a:t>10 kE  </a:t>
            </a:r>
            <a:r>
              <a:rPr lang="it">
                <a:solidFill>
                  <a:schemeClr val="dk1"/>
                </a:solidFill>
              </a:rPr>
              <a:t>Missioni Italia/CERN per riunioni del gruppo Muon Collider e partecipazione a workshop/conferenze   </a:t>
            </a:r>
            <a:endParaRPr>
              <a:solidFill>
                <a:schemeClr val="dk1"/>
              </a:solidFill>
            </a:endParaRPr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it" b="1">
                <a:solidFill>
                  <a:srgbClr val="0B5394"/>
                </a:solidFill>
              </a:rPr>
              <a:t>15 kE </a:t>
            </a:r>
            <a:r>
              <a:rPr lang="it">
                <a:solidFill>
                  <a:schemeClr val="dk1"/>
                </a:solidFill>
              </a:rPr>
              <a:t>Attività test beam (</a:t>
            </a:r>
            <a:r>
              <a:rPr lang="it">
                <a:solidFill>
                  <a:schemeClr val="dk1"/>
                </a:solidFill>
                <a:highlight>
                  <a:srgbClr val="FFFFFF"/>
                </a:highlight>
              </a:rPr>
              <a:t>2 Test Beam x 2 settimane/TB x 2 persone/TB - stima da missioni TB del 2025</a:t>
            </a:r>
            <a:r>
              <a:rPr lang="it">
                <a:solidFill>
                  <a:schemeClr val="dk1"/>
                </a:solidFill>
              </a:rPr>
              <a:t>)     </a:t>
            </a:r>
            <a:endParaRPr b="1">
              <a:solidFill>
                <a:schemeClr val="dk1"/>
              </a:solidFill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it">
                <a:solidFill>
                  <a:schemeClr val="dk1"/>
                </a:solidFill>
              </a:rPr>
              <a:t>Consumo (10 kE)</a:t>
            </a:r>
            <a:endParaRPr sz="27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914400" lvl="1" indent="-3238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</a:pPr>
            <a:r>
              <a:rPr lang="it" b="1">
                <a:solidFill>
                  <a:srgbClr val="0B5394"/>
                </a:solidFill>
              </a:rPr>
              <a:t>1    kE</a:t>
            </a:r>
            <a:r>
              <a:rPr lang="it" sz="2100">
                <a:solidFill>
                  <a:srgbClr val="222222"/>
                </a:solidFill>
                <a:highlight>
                  <a:srgbClr val="FFFFFF"/>
                </a:highlight>
              </a:rPr>
              <a:t>  per la meccanica per la multipad (non finanziata da DRD1) </a:t>
            </a:r>
            <a:endParaRPr sz="21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914400" lvl="1" indent="-3238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</a:pPr>
            <a:r>
              <a:rPr lang="it" b="1">
                <a:solidFill>
                  <a:srgbClr val="0B5394"/>
                </a:solidFill>
              </a:rPr>
              <a:t>3,5 kE</a:t>
            </a:r>
            <a:r>
              <a:rPr lang="it" sz="2100">
                <a:solidFill>
                  <a:srgbClr val="222222"/>
                </a:solidFill>
                <a:highlight>
                  <a:srgbClr val="FFFFFF"/>
                </a:highlight>
              </a:rPr>
              <a:t>  per 2 readout board per stack di multipad </a:t>
            </a:r>
            <a:r>
              <a:rPr lang="it" sz="2100">
                <a:solidFill>
                  <a:srgbClr val="222222"/>
                </a:solidFill>
                <a:highlight>
                  <a:schemeClr val="lt1"/>
                </a:highlight>
              </a:rPr>
              <a:t>(non finanziata da DRD1) </a:t>
            </a:r>
            <a:endParaRPr sz="21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914400" lvl="1" indent="-3238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</a:pPr>
            <a:r>
              <a:rPr lang="it" b="1">
                <a:solidFill>
                  <a:srgbClr val="0B5394"/>
                </a:solidFill>
              </a:rPr>
              <a:t>5,5 kE</a:t>
            </a:r>
            <a:r>
              <a:rPr lang="it" sz="2100">
                <a:solidFill>
                  <a:srgbClr val="222222"/>
                </a:solidFill>
                <a:highlight>
                  <a:srgbClr val="FFFFFF"/>
                </a:highlight>
              </a:rPr>
              <a:t> 2 gas flowcells per mixer single channel</a:t>
            </a:r>
            <a:endParaRPr sz="21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9144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21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45720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84771419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877</Words>
  <Application>Microsoft Office PowerPoint</Application>
  <PresentationFormat>Presentazione su schermo (16:9)</PresentationFormat>
  <Paragraphs>155</Paragraphs>
  <Slides>18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19" baseType="lpstr">
      <vt:lpstr>Simple Light</vt:lpstr>
      <vt:lpstr>Detector R&amp;D: fast muon detector</vt:lpstr>
      <vt:lpstr>Picosec detector</vt:lpstr>
      <vt:lpstr>Search for alternative mixtures</vt:lpstr>
      <vt:lpstr>Search for alternative mixtures</vt:lpstr>
      <vt:lpstr>Radiator studies</vt:lpstr>
      <vt:lpstr>Scalabilità</vt:lpstr>
      <vt:lpstr>Piani 2026</vt:lpstr>
      <vt:lpstr>Anagrafica</vt:lpstr>
      <vt:lpstr>Richieste</vt:lpstr>
      <vt:lpstr>BACKUP</vt:lpstr>
      <vt:lpstr>Sistema muoni: geometria</vt:lpstr>
      <vt:lpstr>Simulazione Picosec</vt:lpstr>
      <vt:lpstr>Ricostruzione</vt:lpstr>
      <vt:lpstr>Presentazione standard di PowerPoint</vt:lpstr>
      <vt:lpstr>Presentazione standard di PowerPoint</vt:lpstr>
      <vt:lpstr>Rate rivelatori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Detector R&amp;D: fast muon detector</dc:title>
  <cp:lastModifiedBy>Matteo Brunoldi</cp:lastModifiedBy>
  <cp:revision>18</cp:revision>
  <dcterms:modified xsi:type="dcterms:W3CDTF">2025-07-21T14:27:47Z</dcterms:modified>
</cp:coreProperties>
</file>