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408" r:id="rId2"/>
    <p:sldId id="1040" r:id="rId3"/>
    <p:sldId id="1041" r:id="rId4"/>
    <p:sldId id="1042" r:id="rId5"/>
    <p:sldId id="1049" r:id="rId6"/>
    <p:sldId id="1050" r:id="rId7"/>
    <p:sldId id="1047" r:id="rId8"/>
    <p:sldId id="1048" r:id="rId9"/>
    <p:sldId id="1043" r:id="rId10"/>
    <p:sldId id="1051" r:id="rId11"/>
    <p:sldId id="1038" r:id="rId12"/>
    <p:sldId id="1037" r:id="rId13"/>
    <p:sldId id="103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000"/>
    <a:srgbClr val="A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9"/>
    <p:restoredTop sz="95818"/>
  </p:normalViewPr>
  <p:slideViewPr>
    <p:cSldViewPr snapToGrid="0" snapToObjects="1">
      <p:cViewPr>
        <p:scale>
          <a:sx n="116" d="100"/>
          <a:sy n="116" d="100"/>
        </p:scale>
        <p:origin x="213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CFD03-DFDA-3A4F-8A37-8EF23C82BC1B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491E1-41EE-794E-B6CC-C81C7E35A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70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61CA6-2052-46C0-F481-C14AC5C5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941DC-9AA9-9123-D1D1-C0484B951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CDFE7E-9218-C8BB-76F7-3244E2DE6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80374-73D0-7780-4E0A-C5248CEC0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17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78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1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2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C5535-848E-0DDC-A0BC-03E826937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18A57-6260-1DB1-871E-71F535E21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DC482-3C23-CA0F-8ACD-8F31330F1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8E79-4972-0A6B-321C-F2585AC98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DAA77-012A-B0EC-EED7-8F7412712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6229B-763B-6518-B182-A33C32EC0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0ECE4-2AD2-D771-9EBE-6611949B4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FC641-EACF-ACA4-2C75-9FD234D5BF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0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4B19-7386-2F56-3C45-323E104E0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B1ED4-614C-7FC0-9CCA-FA3757519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4339C0-9EF9-29FB-46F9-9DC04D8DF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71FEE-BDEE-4DD1-9F36-D25F88AE7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5E73D-3C50-285C-98DF-47B0C1E0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86861-2DE8-582F-A909-685302E39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97733-F1EA-428A-7D35-A7D11B749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33B37-0580-C0B7-2DE7-F3AB8C804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7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FDEBB-03C8-A8E5-AF71-673D6B1DE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6D782-DBF7-F50A-717D-20591D8BC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388A1-647D-E115-3E76-E4E8CAA62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1070F-7940-09E8-A80E-7044B5A8F3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4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EAD0-8F81-42D2-AFF4-496A9719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FF5AF-CA08-56CF-AAAC-73882BC4D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2EE68-362E-30C5-E7FB-CD7233EF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77084-0E59-6FB6-52A9-BBA0EE08A6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1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CCD0-DF08-0E61-6532-3586B799C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D7522-AD04-3D6E-A8D1-3DEC50B7A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707E7-1250-E9A9-87CE-F2F1009D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088FB-613D-507A-F5B3-E59C8C49D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8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10C0-0F8C-F200-54E5-BC4452438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AA26D-F6FC-D236-6926-3A22A0703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3A11A-D28D-DA62-2160-CB833C4CF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BBAFC-F8D6-96EB-0168-34D37D2C5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851D-70BC-F945-95C0-FB0AAAECB3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3DF4-E475-C241-9F04-E60354E8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815EE-75E8-724B-BD97-AAD0E6669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31D7E-BC03-9D41-B4EB-04EA1881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B7B7A-1833-7345-A340-EA19D9F2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E3683-0B5B-CE47-8B69-346CEBFB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2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8A3B-1700-A544-B4F6-8C31EE44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A336F-DAB5-EF4B-9E4D-DA069F813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91AE8-8633-B945-A339-25B0DA7D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F6D1-35F9-674B-AF7C-C5F15B2F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DF24D-C6CA-A844-AC84-641B2320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3CE3F-88C7-4E4C-97D8-FA15205C5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740AF-3017-CC4E-9B96-BFA775A7A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1F7DB-3602-9B48-8E87-CD7FA023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A156-D2DB-BC40-AF23-BEB07986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2C91E-C532-7140-9427-7A101A64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6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8214-A667-4840-B31E-ADF468AB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017B-E666-3E43-93F7-5472E4055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3095C-85C3-5549-B97E-F1AFC890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2EEA3-1964-5C4E-8530-30D0B6CE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85006-A5AB-A94B-AA33-0CBBC91D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59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877D-7231-B746-A931-CBB62F92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8EAAC-601A-7A4F-82F3-4C16DA1A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FC10A-7C98-9C46-80BC-FCB6FBDA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90395-1644-344D-91CF-E05990C0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CF81-B309-0B43-BD71-C28A65B0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DDF9-7C96-744F-985E-06AFF707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D3FBF-5DB7-CF44-BD67-9B0BCEF46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5E21E-C0B3-B241-BC06-9FB1A389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A7F0-6AEB-9F40-9F99-7C8C078A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2EE64-83DE-A949-9539-2012BE6A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D3871-FDAD-A64B-97D9-8EBC970F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5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4D5A-4509-4544-BDE4-E34415CA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2C5F9-25EE-D949-88C0-E9F937C6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34232-2645-1245-BC5D-A088D163F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822B2-2F71-EA47-BBBC-E876FD7FC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B7027-BEEB-F049-9E39-45D60F76B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4BF8F-7E6E-2640-8116-71C0A6B3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278E7-6E8A-5440-9C20-D382FDE2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540E0-D7EA-BC41-A7C1-520E935C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87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6B6A-5394-3943-B9BA-F7043443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B4633-1B9C-5742-9CB0-E13A98B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095A4-DFBD-2047-BA57-2C5A2835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E8C36-7C21-7149-89C7-D37ED213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5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0132B-5786-1541-A335-0EA25F39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774D-E35F-654C-BA5A-9E8D1B90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92B25-FDFD-9F46-A5D3-FDDDA1EC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9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D45E-A3CF-A849-BD20-BFA2F0F9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6FA16-8131-7544-BA38-C90DF6AC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5D0FC-23DC-EC41-8103-E63CA205C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48238-E4ED-0C48-A97C-64E6FC9A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F5C47-6CAC-484B-AE82-B576016F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4338B-B281-AA48-B2D2-11CB2B21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6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24DD-2913-C84D-B231-2CAEAAF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CF622-95C2-6D44-94A1-7720C79E7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13B2F-8A49-DC41-8452-DD5797442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797E8-AD6E-DA46-8101-0781D156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E7A44-A40A-D24D-A1DC-ADF006EE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50062-6EF7-254A-8D48-B790BE05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5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7EACF-2E59-474B-94BE-82A58B2C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91931-B74B-CF44-BCA2-8EDCB3E72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089A-7C76-3D4A-8A4C-CD63E2FD9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87D13-3470-0543-8E87-05471E394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M. Ferrero - INFN Torino - MuColl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D8E23-6483-2445-B0CB-4727EA6CA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31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indico.desy.de/event/45968/contributions/186302/attachments/97207/133876/MAIA_KKennedy_05.14.2025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desy.de/event/45968/contributions/186301/attachments/97182/133652/MUSIC_IMCC2025.pdf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desy.de/event/45968/contributions/186302/attachments/97207/133876/MAIA_KKennedy_05.14.2025.pdf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685042"/>
            <a:ext cx="12191999" cy="1321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Detector R&amp;D: 4D tracking  - LGAD (DRD3)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D6B4F-9030-7BD3-AEC3-BF4FFCCC1496}"/>
              </a:ext>
            </a:extLst>
          </p:cNvPr>
          <p:cNvSpPr txBox="1"/>
          <p:nvPr/>
        </p:nvSpPr>
        <p:spPr>
          <a:xfrm>
            <a:off x="0" y="311287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002060"/>
                </a:solidFill>
                <a:effectLst/>
                <a:latin typeface="Helvetica" pitchFamily="2" charset="0"/>
              </a:rPr>
              <a:t>Marco Ferrero</a:t>
            </a:r>
          </a:p>
          <a:p>
            <a:pPr algn="ctr"/>
            <a:r>
              <a:rPr lang="en-GB" dirty="0">
                <a:latin typeface="Helvetica" pitchFamily="2" charset="0"/>
              </a:rPr>
              <a:t>INFN Torino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2A3D94-B19F-53C6-7C66-B4508007C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3" b="1"/>
          <a:stretch/>
        </p:blipFill>
        <p:spPr>
          <a:xfrm>
            <a:off x="3989714" y="3847766"/>
            <a:ext cx="4025900" cy="791372"/>
          </a:xfrm>
          <a:prstGeom prst="rect">
            <a:avLst/>
          </a:prstGeom>
        </p:spPr>
      </p:pic>
      <p:pic>
        <p:nvPicPr>
          <p:cNvPr id="8" name="Picture 7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649ED6F-84C8-7C1A-667B-FE1E890AC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68" y="4897857"/>
            <a:ext cx="2489200" cy="635000"/>
          </a:xfrm>
          <a:prstGeom prst="rect">
            <a:avLst/>
          </a:prstGeom>
        </p:spPr>
      </p:pic>
      <p:pic>
        <p:nvPicPr>
          <p:cNvPr id="11" name="Picture 10" descr="A red x and blue x and a white background&#10;&#10;Description automatically generated">
            <a:extLst>
              <a:ext uri="{FF2B5EF4-FFF2-40B4-BE49-F238E27FC236}">
                <a16:creationId xmlns:a16="http://schemas.microsoft.com/office/drawing/2014/main" id="{97117B51-A739-8DBA-CD89-33219CD2B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604" y="4595108"/>
            <a:ext cx="1879600" cy="1155700"/>
          </a:xfrm>
          <a:prstGeom prst="rect">
            <a:avLst/>
          </a:prstGeom>
        </p:spPr>
      </p:pic>
      <p:pic>
        <p:nvPicPr>
          <p:cNvPr id="13" name="Picture 12" descr="A logo with a circle and text&#10;&#10;Description automatically generated">
            <a:extLst>
              <a:ext uri="{FF2B5EF4-FFF2-40B4-BE49-F238E27FC236}">
                <a16:creationId xmlns:a16="http://schemas.microsoft.com/office/drawing/2014/main" id="{B0D24391-A68A-7714-CA28-14F8C3861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114" y="-4058"/>
            <a:ext cx="19431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6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54BC-BDF6-2712-256E-5D61CB49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5E61C9-61D4-3990-0C03-C1698E1FC0AB}"/>
              </a:ext>
            </a:extLst>
          </p:cNvPr>
          <p:cNvSpPr/>
          <p:nvPr/>
        </p:nvSpPr>
        <p:spPr>
          <a:xfrm>
            <a:off x="1" y="0"/>
            <a:ext cx="12191999" cy="785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Matching LGAD capabilities to </a:t>
            </a:r>
            <a:r>
              <a:rPr lang="en-US" sz="4000" b="1" dirty="0" err="1">
                <a:solidFill>
                  <a:schemeClr val="tx1"/>
                </a:solidFill>
              </a:rPr>
              <a:t>muColl</a:t>
            </a:r>
            <a:r>
              <a:rPr lang="en-US" sz="4000" b="1" dirty="0">
                <a:solidFill>
                  <a:schemeClr val="tx1"/>
                </a:solidFill>
              </a:rPr>
              <a:t> request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72654-2833-B3D7-6FDA-32D4EAAC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" t="2" r="2894" b="412"/>
          <a:stretch/>
        </p:blipFill>
        <p:spPr>
          <a:xfrm>
            <a:off x="2374147" y="1778334"/>
            <a:ext cx="5905863" cy="30150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AC880A-D788-0198-A092-4E5014AEA0E2}"/>
              </a:ext>
            </a:extLst>
          </p:cNvPr>
          <p:cNvSpPr txBox="1"/>
          <p:nvPr/>
        </p:nvSpPr>
        <p:spPr>
          <a:xfrm>
            <a:off x="518159" y="2501041"/>
            <a:ext cx="201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Vertex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0BB340-B134-294B-1934-D60F299A789C}"/>
              </a:ext>
            </a:extLst>
          </p:cNvPr>
          <p:cNvSpPr txBox="1"/>
          <p:nvPr/>
        </p:nvSpPr>
        <p:spPr>
          <a:xfrm>
            <a:off x="81281" y="3358854"/>
            <a:ext cx="252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Inner tracker Detector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92981D-D89E-1FCD-7D00-53529BAE3BBE}"/>
              </a:ext>
            </a:extLst>
          </p:cNvPr>
          <p:cNvSpPr txBox="1"/>
          <p:nvPr/>
        </p:nvSpPr>
        <p:spPr>
          <a:xfrm>
            <a:off x="0" y="4147090"/>
            <a:ext cx="252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Outer tracker Detector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0DEE52-8D74-7DEA-E097-734EC701463D}"/>
              </a:ext>
            </a:extLst>
          </p:cNvPr>
          <p:cNvSpPr txBox="1"/>
          <p:nvPr/>
        </p:nvSpPr>
        <p:spPr>
          <a:xfrm>
            <a:off x="8480597" y="2477980"/>
            <a:ext cx="363012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High occupancy and radiation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R&amp;D in radiation hardness will cover the radiation requirements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A69C4C-2293-8301-813A-E420BBAEE8FA}"/>
              </a:ext>
            </a:extLst>
          </p:cNvPr>
          <p:cNvSpPr txBox="1"/>
          <p:nvPr/>
        </p:nvSpPr>
        <p:spPr>
          <a:xfrm>
            <a:off x="7450664" y="1866087"/>
            <a:ext cx="770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810000"/>
                </a:solidFill>
              </a:rPr>
              <a:t>LGAD </a:t>
            </a:r>
          </a:p>
          <a:p>
            <a:pPr algn="ctr"/>
            <a:r>
              <a:rPr lang="en-GB" sz="1000" b="1" dirty="0">
                <a:solidFill>
                  <a:srgbClr val="810000"/>
                </a:solidFill>
              </a:rPr>
              <a:t>technology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176328-69BA-4E40-7F85-5DC9894C374D}"/>
              </a:ext>
            </a:extLst>
          </p:cNvPr>
          <p:cNvSpPr/>
          <p:nvPr/>
        </p:nvSpPr>
        <p:spPr>
          <a:xfrm>
            <a:off x="7569200" y="2404533"/>
            <a:ext cx="508000" cy="648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3C9E6B-8B45-4C9F-51CA-858A8704D479}"/>
              </a:ext>
            </a:extLst>
          </p:cNvPr>
          <p:cNvSpPr/>
          <p:nvPr/>
        </p:nvSpPr>
        <p:spPr>
          <a:xfrm>
            <a:off x="7581702" y="3226783"/>
            <a:ext cx="508000" cy="648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2034A8-B1EA-B0A7-1532-732B19005286}"/>
              </a:ext>
            </a:extLst>
          </p:cNvPr>
          <p:cNvSpPr/>
          <p:nvPr/>
        </p:nvSpPr>
        <p:spPr>
          <a:xfrm>
            <a:off x="7581702" y="4010102"/>
            <a:ext cx="508000" cy="648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C9454-00DE-39F0-4C67-2948402169CC}"/>
              </a:ext>
            </a:extLst>
          </p:cNvPr>
          <p:cNvSpPr txBox="1"/>
          <p:nvPr/>
        </p:nvSpPr>
        <p:spPr>
          <a:xfrm>
            <a:off x="7431265" y="2548040"/>
            <a:ext cx="7838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/>
              <a:t>TI-LGAD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6A734B-D2A8-2CA5-406B-465C209C4528}"/>
              </a:ext>
            </a:extLst>
          </p:cNvPr>
          <p:cNvSpPr txBox="1"/>
          <p:nvPr/>
        </p:nvSpPr>
        <p:spPr>
          <a:xfrm>
            <a:off x="7581702" y="3397326"/>
            <a:ext cx="4826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/>
              <a:t>RSD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60E37C-CDD6-0BF2-C0DA-6CDA707E5612}"/>
              </a:ext>
            </a:extLst>
          </p:cNvPr>
          <p:cNvSpPr txBox="1"/>
          <p:nvPr/>
        </p:nvSpPr>
        <p:spPr>
          <a:xfrm>
            <a:off x="7569200" y="4147090"/>
            <a:ext cx="4826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/>
              <a:t>RSD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BAF5FA-977E-D955-AFF0-61014695FAE7}"/>
              </a:ext>
            </a:extLst>
          </p:cNvPr>
          <p:cNvSpPr txBox="1"/>
          <p:nvPr/>
        </p:nvSpPr>
        <p:spPr>
          <a:xfrm>
            <a:off x="8480597" y="3843038"/>
            <a:ext cx="363012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Low occupancy and radiation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Pixel size, spatial and temporal resolution are a perfect fit for present RSD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b="1"/>
              <a:t>RSD</a:t>
            </a:r>
            <a:r>
              <a:rPr lang="en-IT" sz="1400" b="1">
                <a:solidFill>
                  <a:schemeClr val="tx1"/>
                </a:solidFill>
              </a:rPr>
              <a:t> </a:t>
            </a:r>
            <a:r>
              <a:rPr lang="en-IT" sz="1400">
                <a:solidFill>
                  <a:schemeClr val="tx1"/>
                </a:solidFill>
              </a:rPr>
              <a:t>will strongly reduce the number of pixels</a:t>
            </a:r>
            <a:endParaRPr lang="it-IT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RSD macro </a:t>
            </a:r>
            <a:r>
              <a:rPr lang="it-IT" sz="1400" b="1" dirty="0" err="1"/>
              <a:t>pads</a:t>
            </a:r>
            <a:r>
              <a:rPr lang="it-IT" sz="1400" b="1" dirty="0"/>
              <a:t> </a:t>
            </a:r>
            <a:r>
              <a:rPr lang="it-IT" sz="1400" dirty="0"/>
              <a:t>are </a:t>
            </a:r>
            <a:r>
              <a:rPr lang="it-IT" sz="1400" dirty="0" err="1"/>
              <a:t>probably</a:t>
            </a:r>
            <a:r>
              <a:rPr lang="it-IT" sz="1400" dirty="0"/>
              <a:t> </a:t>
            </a:r>
            <a:r>
              <a:rPr lang="it-IT" sz="1400" dirty="0" err="1"/>
              <a:t>better</a:t>
            </a:r>
            <a:r>
              <a:rPr lang="it-IT" sz="1400" dirty="0"/>
              <a:t> </a:t>
            </a:r>
            <a:r>
              <a:rPr lang="it-IT" sz="1400" dirty="0" err="1"/>
              <a:t>than</a:t>
            </a:r>
            <a:r>
              <a:rPr lang="it-IT" sz="1400" dirty="0"/>
              <a:t> strips in </a:t>
            </a:r>
            <a:r>
              <a:rPr lang="it-IT" sz="1400" dirty="0" err="1"/>
              <a:t>term</a:t>
            </a:r>
            <a:r>
              <a:rPr lang="it-IT" sz="1400" dirty="0"/>
              <a:t> of </a:t>
            </a:r>
            <a:r>
              <a:rPr lang="it-IT" sz="1400" dirty="0" err="1"/>
              <a:t>spatial</a:t>
            </a:r>
            <a:r>
              <a:rPr lang="it-IT" sz="1400" dirty="0"/>
              <a:t> and </a:t>
            </a:r>
            <a:r>
              <a:rPr lang="it-IT" sz="1400" dirty="0" err="1"/>
              <a:t>temporal</a:t>
            </a:r>
            <a:r>
              <a:rPr lang="it-IT" sz="1400" dirty="0"/>
              <a:t> </a:t>
            </a:r>
            <a:r>
              <a:rPr lang="it-IT" sz="1400" dirty="0" err="1"/>
              <a:t>resolution</a:t>
            </a:r>
            <a:endParaRPr lang="en-IT" sz="1400" b="1">
              <a:solidFill>
                <a:schemeClr val="tx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216794-6C86-B3B1-205B-E132E842BFDC}"/>
              </a:ext>
            </a:extLst>
          </p:cNvPr>
          <p:cNvCxnSpPr>
            <a:cxnSpLocks/>
          </p:cNvCxnSpPr>
          <p:nvPr/>
        </p:nvCxnSpPr>
        <p:spPr>
          <a:xfrm>
            <a:off x="8280010" y="2266197"/>
            <a:ext cx="200587" cy="23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0D61ADB-6E71-FF67-9ABE-E762CB6EC9CD}"/>
              </a:ext>
            </a:extLst>
          </p:cNvPr>
          <p:cNvCxnSpPr>
            <a:cxnSpLocks/>
          </p:cNvCxnSpPr>
          <p:nvPr/>
        </p:nvCxnSpPr>
        <p:spPr>
          <a:xfrm>
            <a:off x="8274871" y="3099222"/>
            <a:ext cx="205726" cy="117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4CA430-D039-FA5F-007E-2948CBA1323B}"/>
              </a:ext>
            </a:extLst>
          </p:cNvPr>
          <p:cNvCxnSpPr>
            <a:cxnSpLocks/>
          </p:cNvCxnSpPr>
          <p:nvPr/>
        </p:nvCxnSpPr>
        <p:spPr>
          <a:xfrm>
            <a:off x="8215134" y="4658324"/>
            <a:ext cx="265463" cy="1045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098697-2739-C7A9-8318-EEF5C36ADCA6}"/>
              </a:ext>
            </a:extLst>
          </p:cNvPr>
          <p:cNvCxnSpPr>
            <a:cxnSpLocks/>
          </p:cNvCxnSpPr>
          <p:nvPr/>
        </p:nvCxnSpPr>
        <p:spPr>
          <a:xfrm flipV="1">
            <a:off x="8241820" y="3837088"/>
            <a:ext cx="270602" cy="835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8E41126A-B1B4-452A-B4A6-5C5512B4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837EA4DD-A665-B609-C688-68E2C43A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709FAEC8-82DC-8B7C-8F61-D58BB41E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27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DCB18-EEEA-96AA-9261-E4530A23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32CF00-3C1A-5690-172D-2E442E98C887}"/>
              </a:ext>
            </a:extLst>
          </p:cNvPr>
          <p:cNvSpPr/>
          <p:nvPr/>
        </p:nvSpPr>
        <p:spPr>
          <a:xfrm>
            <a:off x="0" y="2063044"/>
            <a:ext cx="12191999" cy="1365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04B44-8149-E618-BC7D-D71281C6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43D51-46B8-724F-6D64-FEF69E5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</p:spTree>
    <p:extLst>
      <p:ext uri="{BB962C8B-B14F-4D97-AF65-F5344CB8AC3E}">
        <p14:creationId xmlns:p14="http://schemas.microsoft.com/office/powerpoint/2010/main" val="178708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12191999" cy="11769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 completely new tracker based on RSD (AC or DC couple)</a:t>
            </a:r>
          </a:p>
        </p:txBody>
      </p:sp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695A0EC-5968-7574-7741-3552CCBB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22" y="1755670"/>
            <a:ext cx="9460706" cy="2667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26BE79-5CD1-E2FD-8CDB-92EFC356FE16}"/>
              </a:ext>
            </a:extLst>
          </p:cNvPr>
          <p:cNvSpPr txBox="1"/>
          <p:nvPr/>
        </p:nvSpPr>
        <p:spPr>
          <a:xfrm>
            <a:off x="2571237" y="4259389"/>
            <a:ext cx="2056973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T" b="1" dirty="0"/>
              <a:t>Standard tracker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FE17F-7665-E859-DE3D-9D96755C213E}"/>
              </a:ext>
            </a:extLst>
          </p:cNvPr>
          <p:cNvSpPr txBox="1"/>
          <p:nvPr/>
        </p:nvSpPr>
        <p:spPr>
          <a:xfrm>
            <a:off x="7140854" y="4298205"/>
            <a:ext cx="2265364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T" b="1" dirty="0"/>
              <a:t>RSD-based tracker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8EF35-6CFB-2FF1-EA01-CFB9FBAF0ADE}"/>
              </a:ext>
            </a:extLst>
          </p:cNvPr>
          <p:cNvSpPr txBox="1"/>
          <p:nvPr/>
        </p:nvSpPr>
        <p:spPr>
          <a:xfrm>
            <a:off x="906649" y="4585170"/>
            <a:ext cx="9919703" cy="2214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T" b="1" dirty="0"/>
              <a:t>The design of a tracker based on RSD is truly innovative</a:t>
            </a:r>
            <a:r>
              <a:rPr lang="en-IT" dirty="0"/>
              <a:t>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dirty="0"/>
              <a:t>It delivers ~ 20 -30 ps temporal resolution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dirty="0"/>
              <a:t>F</a:t>
            </a:r>
            <a:r>
              <a:rPr lang="en-IT" dirty="0"/>
              <a:t>or the same spatial resolution, the number of pixel is reduced by 50-100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T" dirty="0"/>
              <a:t>The electronic circuitry can be easily accomodated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he power consumption is much lower, it might even be air cooled (~ 0.1-0.2 W/cm</a:t>
            </a:r>
            <a:r>
              <a:rPr lang="en-IT" baseline="30000" dirty="0"/>
              <a:t>2</a:t>
            </a:r>
            <a:r>
              <a:rPr lang="en-IT" dirty="0"/>
              <a:t>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T" dirty="0"/>
              <a:t>The sensors can be really thin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3326F-BBB9-4EC4-1F70-09B5FBCB2D85}"/>
              </a:ext>
            </a:extLst>
          </p:cNvPr>
          <p:cNvSpPr txBox="1"/>
          <p:nvPr/>
        </p:nvSpPr>
        <p:spPr>
          <a:xfrm>
            <a:off x="2058603" y="1235464"/>
            <a:ext cx="850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One of the candidate technology for the major part of the tracker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EF0A901-287E-05EA-EE1C-9DDB3F7C16CE}"/>
              </a:ext>
            </a:extLst>
          </p:cNvPr>
          <p:cNvSpPr txBox="1">
            <a:spLocks/>
          </p:cNvSpPr>
          <p:nvPr/>
        </p:nvSpPr>
        <p:spPr>
          <a:xfrm rot="16200000">
            <a:off x="-3193835" y="3322582"/>
            <a:ext cx="6699052" cy="3438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M. Ferrero , INFN Torino, </a:t>
            </a:r>
            <a:r>
              <a:rPr lang="en-US" dirty="0" err="1"/>
              <a:t>MuCol</a:t>
            </a:r>
            <a:r>
              <a:rPr lang="en-US" dirty="0"/>
              <a:t> -25  July 2024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E29600-B32A-1682-A8B1-D44302C194BD}"/>
              </a:ext>
            </a:extLst>
          </p:cNvPr>
          <p:cNvCxnSpPr>
            <a:cxnSpLocks/>
          </p:cNvCxnSpPr>
          <p:nvPr/>
        </p:nvCxnSpPr>
        <p:spPr>
          <a:xfrm>
            <a:off x="327601" y="1449558"/>
            <a:ext cx="0" cy="5408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D1C9F-D68D-D2AD-8455-652E1740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68CB-291C-F5DB-52F8-A4A75B72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0B2FB-6836-6619-117F-20024319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1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F3F7EBFC-442F-0750-6B0C-E2D6D62A8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2" t="7556" r="34338" b="10596"/>
          <a:stretch/>
        </p:blipFill>
        <p:spPr>
          <a:xfrm>
            <a:off x="7993840" y="2052617"/>
            <a:ext cx="3007333" cy="30426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446CD-38A6-5489-5DF6-6C9D5453760F}"/>
              </a:ext>
            </a:extLst>
          </p:cNvPr>
          <p:cNvSpPr/>
          <p:nvPr/>
        </p:nvSpPr>
        <p:spPr>
          <a:xfrm>
            <a:off x="9210797" y="3189474"/>
            <a:ext cx="914671" cy="884289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C7B5F-6BFB-FC98-6439-95679E74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7EA0016-C375-51FE-4C04-8540119AA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65" b="25856"/>
          <a:stretch/>
        </p:blipFill>
        <p:spPr>
          <a:xfrm>
            <a:off x="1926395" y="1629744"/>
            <a:ext cx="4932051" cy="4371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602798-04B2-4839-3C04-4CB8310B9382}"/>
              </a:ext>
            </a:extLst>
          </p:cNvPr>
          <p:cNvSpPr/>
          <p:nvPr/>
        </p:nvSpPr>
        <p:spPr>
          <a:xfrm>
            <a:off x="1" y="0"/>
            <a:ext cx="12191999" cy="967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Occupancy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A3492-43FE-185E-FD1E-5EFF38572B24}"/>
              </a:ext>
            </a:extLst>
          </p:cNvPr>
          <p:cNvSpPr txBox="1"/>
          <p:nvPr/>
        </p:nvSpPr>
        <p:spPr>
          <a:xfrm>
            <a:off x="1059854" y="5354816"/>
            <a:ext cx="5516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Low Occupancy must be ensured to avoid pile-up effects</a:t>
            </a:r>
          </a:p>
          <a:p>
            <a:r>
              <a:rPr lang="en-GB" b="1" dirty="0"/>
              <a:t>50x50 µm pads would be sufficient for most of the VTX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DEF6B4-EB25-2B0E-5E66-F7BEB6BBBCE5}"/>
              </a:ext>
            </a:extLst>
          </p:cNvPr>
          <p:cNvSpPr/>
          <p:nvPr/>
        </p:nvSpPr>
        <p:spPr>
          <a:xfrm>
            <a:off x="1585778" y="1676858"/>
            <a:ext cx="779449" cy="3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A79EF6-E97D-0490-04D1-3A16B76E9260}"/>
              </a:ext>
            </a:extLst>
          </p:cNvPr>
          <p:cNvSpPr/>
          <p:nvPr/>
        </p:nvSpPr>
        <p:spPr>
          <a:xfrm>
            <a:off x="1585778" y="3815445"/>
            <a:ext cx="779449" cy="3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E436E9-B8F2-C321-C4E5-19F24C5B94F7}"/>
              </a:ext>
            </a:extLst>
          </p:cNvPr>
          <p:cNvSpPr/>
          <p:nvPr/>
        </p:nvSpPr>
        <p:spPr>
          <a:xfrm>
            <a:off x="9491863" y="3456818"/>
            <a:ext cx="347167" cy="36512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619E1-A481-1E7C-5712-11DEC6D1C3B2}"/>
              </a:ext>
            </a:extLst>
          </p:cNvPr>
          <p:cNvSpPr txBox="1"/>
          <p:nvPr/>
        </p:nvSpPr>
        <p:spPr>
          <a:xfrm>
            <a:off x="7993840" y="1458035"/>
            <a:ext cx="325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Effective area for read out of a single hit is 3x3 pixels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0E4FD-35A9-D515-A191-1CF9E33FA035}"/>
              </a:ext>
            </a:extLst>
          </p:cNvPr>
          <p:cNvSpPr txBox="1"/>
          <p:nvPr/>
        </p:nvSpPr>
        <p:spPr>
          <a:xfrm>
            <a:off x="7724987" y="5158871"/>
            <a:ext cx="379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 trench-isolated LGADs could be more suitable mere suitable for VTX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1AF70C-6291-188C-169D-E4BB56229DD5}"/>
              </a:ext>
            </a:extLst>
          </p:cNvPr>
          <p:cNvSpPr txBox="1"/>
          <p:nvPr/>
        </p:nvSpPr>
        <p:spPr>
          <a:xfrm>
            <a:off x="11098443" y="2413872"/>
            <a:ext cx="94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Hit pixel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7ACF5-4766-392C-A9D2-B651EE66A4DF}"/>
              </a:ext>
            </a:extLst>
          </p:cNvPr>
          <p:cNvSpPr txBox="1"/>
          <p:nvPr/>
        </p:nvSpPr>
        <p:spPr>
          <a:xfrm>
            <a:off x="10936238" y="3439190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Busy pixels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13CBD7-C085-902F-3C2E-54817A9C047D}"/>
              </a:ext>
            </a:extLst>
          </p:cNvPr>
          <p:cNvCxnSpPr>
            <a:cxnSpLocks/>
            <a:stCxn id="17" idx="1"/>
            <a:endCxn id="13" idx="3"/>
          </p:cNvCxnSpPr>
          <p:nvPr/>
        </p:nvCxnSpPr>
        <p:spPr>
          <a:xfrm flipH="1">
            <a:off x="9839030" y="2598538"/>
            <a:ext cx="1259413" cy="1040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EC56EF-A8BD-654A-282B-CBB6333F8C51}"/>
              </a:ext>
            </a:extLst>
          </p:cNvPr>
          <p:cNvCxnSpPr>
            <a:cxnSpLocks/>
            <a:stCxn id="18" idx="1"/>
            <a:endCxn id="14" idx="3"/>
          </p:cNvCxnSpPr>
          <p:nvPr/>
        </p:nvCxnSpPr>
        <p:spPr>
          <a:xfrm flipH="1">
            <a:off x="10125468" y="3623856"/>
            <a:ext cx="810770" cy="7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5DE70E1D-A72E-7E87-4034-6A90A5912B1B}"/>
              </a:ext>
            </a:extLst>
          </p:cNvPr>
          <p:cNvSpPr txBox="1">
            <a:spLocks/>
          </p:cNvSpPr>
          <p:nvPr/>
        </p:nvSpPr>
        <p:spPr>
          <a:xfrm rot="16200000">
            <a:off x="-3193835" y="3322582"/>
            <a:ext cx="6699052" cy="3438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M. Ferrero , INFN Torino, </a:t>
            </a:r>
            <a:r>
              <a:rPr lang="en-US" dirty="0" err="1"/>
              <a:t>MuCol</a:t>
            </a:r>
            <a:r>
              <a:rPr lang="en-US" dirty="0"/>
              <a:t> -25  July 2024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809778-38D4-256D-E72E-E5A1755D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0068E-5483-2AF5-3FCE-C04195AD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</p:spTree>
    <p:extLst>
      <p:ext uri="{BB962C8B-B14F-4D97-AF65-F5344CB8AC3E}">
        <p14:creationId xmlns:p14="http://schemas.microsoft.com/office/powerpoint/2010/main" val="156121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BBB29-CB08-3752-1529-242A280D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13E4C8B-9376-0C38-F91E-3DE15E161275}"/>
              </a:ext>
            </a:extLst>
          </p:cNvPr>
          <p:cNvSpPr/>
          <p:nvPr/>
        </p:nvSpPr>
        <p:spPr>
          <a:xfrm>
            <a:off x="1" y="0"/>
            <a:ext cx="12191999" cy="144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Tracker design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sensors requirements – Space-Time tracking</a:t>
            </a:r>
          </a:p>
        </p:txBody>
      </p:sp>
      <p:pic>
        <p:nvPicPr>
          <p:cNvPr id="9" name="Picture 8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4BA41006-AB28-0672-F5A9-F93F199BB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9" y="2628738"/>
            <a:ext cx="5513876" cy="1998147"/>
          </a:xfrm>
          <a:prstGeom prst="rect">
            <a:avLst/>
          </a:prstGeom>
        </p:spPr>
      </p:pic>
      <p:pic>
        <p:nvPicPr>
          <p:cNvPr id="12" name="Picture 11" descr="A chart of a music detector&#10;&#10;AI-generated content may be incorrect.">
            <a:extLst>
              <a:ext uri="{FF2B5EF4-FFF2-40B4-BE49-F238E27FC236}">
                <a16:creationId xmlns:a16="http://schemas.microsoft.com/office/drawing/2014/main" id="{3BCA45BE-C99A-88C3-9768-D5E6F7D64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451" y="2433346"/>
            <a:ext cx="2561844" cy="1774771"/>
          </a:xfrm>
          <a:prstGeom prst="rect">
            <a:avLst/>
          </a:prstGeom>
        </p:spPr>
      </p:pic>
      <p:pic>
        <p:nvPicPr>
          <p:cNvPr id="16" name="Picture 15" descr="A graph of a test&#10;&#10;AI-generated content may be incorrect.">
            <a:extLst>
              <a:ext uri="{FF2B5EF4-FFF2-40B4-BE49-F238E27FC236}">
                <a16:creationId xmlns:a16="http://schemas.microsoft.com/office/drawing/2014/main" id="{0AB8E0E3-9066-9797-B447-1AFB52621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155" y="2386523"/>
            <a:ext cx="2648947" cy="1832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B0EB0F-A530-FCF8-236C-70310A5C329F}"/>
              </a:ext>
            </a:extLst>
          </p:cNvPr>
          <p:cNvSpPr txBox="1"/>
          <p:nvPr/>
        </p:nvSpPr>
        <p:spPr>
          <a:xfrm>
            <a:off x="7310046" y="1843314"/>
            <a:ext cx="37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Occupancy plots in tracking detectors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46AB2-1701-227C-234C-92D7B536E89B}"/>
              </a:ext>
            </a:extLst>
          </p:cNvPr>
          <p:cNvSpPr txBox="1"/>
          <p:nvPr/>
        </p:nvSpPr>
        <p:spPr>
          <a:xfrm>
            <a:off x="9264691" y="2232633"/>
            <a:ext cx="2408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sz="1400" b="1" dirty="0"/>
              <a:t>MAIA tracking Detector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BC768-1004-5087-09AC-4A1CF6D6D878}"/>
              </a:ext>
            </a:extLst>
          </p:cNvPr>
          <p:cNvSpPr txBox="1"/>
          <p:nvPr/>
        </p:nvSpPr>
        <p:spPr>
          <a:xfrm>
            <a:off x="6443472" y="2232633"/>
            <a:ext cx="2408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sz="1400" b="1" dirty="0"/>
              <a:t>MUSIC tracking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826194-F3BB-4CB7-B284-AAD900387743}"/>
              </a:ext>
            </a:extLst>
          </p:cNvPr>
          <p:cNvSpPr txBox="1"/>
          <p:nvPr/>
        </p:nvSpPr>
        <p:spPr>
          <a:xfrm>
            <a:off x="6173451" y="4708510"/>
            <a:ext cx="5711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Occupancy in the tracking system is partially reduced by </a:t>
            </a:r>
            <a:r>
              <a:rPr lang="en-GB" b="1" dirty="0"/>
              <a:t>timing requirements </a:t>
            </a:r>
          </a:p>
          <a:p>
            <a:pPr algn="ctr"/>
            <a:r>
              <a:rPr lang="en-GB" dirty="0"/>
              <a:t>(</a:t>
            </a:r>
            <a:r>
              <a:rPr lang="en-GB" b="1" dirty="0"/>
              <a:t>30 ps and 60 ps time resolutions </a:t>
            </a:r>
            <a:r>
              <a:rPr lang="en-GB" dirty="0"/>
              <a:t>are assumed in Vertex and IT+OT respectively)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511D8C-6E7B-9A92-346E-6367F79B9AE6}"/>
              </a:ext>
            </a:extLst>
          </p:cNvPr>
          <p:cNvSpPr txBox="1"/>
          <p:nvPr/>
        </p:nvSpPr>
        <p:spPr>
          <a:xfrm>
            <a:off x="299545" y="1935576"/>
            <a:ext cx="506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Sensor requirements for spatial and temporal tracking in a 10 TeV Detector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2ACD17-2EA6-1337-2EB3-E52ED89A28A9}"/>
              </a:ext>
            </a:extLst>
          </p:cNvPr>
          <p:cNvSpPr/>
          <p:nvPr/>
        </p:nvSpPr>
        <p:spPr>
          <a:xfrm>
            <a:off x="299545" y="3641834"/>
            <a:ext cx="5344510" cy="85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41CAA-BD3A-D54D-79BB-1BD2B75593B3}"/>
              </a:ext>
            </a:extLst>
          </p:cNvPr>
          <p:cNvSpPr txBox="1"/>
          <p:nvPr/>
        </p:nvSpPr>
        <p:spPr>
          <a:xfrm>
            <a:off x="6443472" y="4226857"/>
            <a:ext cx="225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6"/>
              </a:rPr>
              <a:t>MuCol annual meeting 2025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1C86D-D832-3BC4-8246-A250A5CA364C}"/>
              </a:ext>
            </a:extLst>
          </p:cNvPr>
          <p:cNvSpPr txBox="1"/>
          <p:nvPr/>
        </p:nvSpPr>
        <p:spPr>
          <a:xfrm>
            <a:off x="9341138" y="4208921"/>
            <a:ext cx="225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7"/>
              </a:rPr>
              <a:t>MuCol annual meeting 2025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68A25-2928-30A1-AE5C-8D45ED7934C7}"/>
              </a:ext>
            </a:extLst>
          </p:cNvPr>
          <p:cNvSpPr txBox="1"/>
          <p:nvPr/>
        </p:nvSpPr>
        <p:spPr>
          <a:xfrm>
            <a:off x="299545" y="4535977"/>
            <a:ext cx="225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7"/>
              </a:rPr>
              <a:t>MuCol annual meeting 2025</a:t>
            </a:r>
            <a:endParaRPr lang="en-GB" sz="1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F5E79C3-378E-D055-E4D1-6977462E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81C3E37-BEA9-6373-F8A8-B214B2F0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C7FDEE4-8794-8CFB-FA43-E501D448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3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F76A5-6E1C-1408-B286-0D35B8CE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B82558E-E7B1-A4FC-B6A5-04AE08B9F2F9}"/>
              </a:ext>
            </a:extLst>
          </p:cNvPr>
          <p:cNvSpPr/>
          <p:nvPr/>
        </p:nvSpPr>
        <p:spPr>
          <a:xfrm>
            <a:off x="1" y="0"/>
            <a:ext cx="12191999" cy="144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Tracker design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sensors requirements – Radiation Damage</a:t>
            </a:r>
          </a:p>
        </p:txBody>
      </p:sp>
      <p:pic>
        <p:nvPicPr>
          <p:cNvPr id="9" name="Picture 8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63E76C53-4603-1252-396C-47144DC5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9" y="2628738"/>
            <a:ext cx="5513876" cy="1998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C7E50A-2C72-D771-A719-ACE3DE81304E}"/>
              </a:ext>
            </a:extLst>
          </p:cNvPr>
          <p:cNvSpPr txBox="1"/>
          <p:nvPr/>
        </p:nvSpPr>
        <p:spPr>
          <a:xfrm>
            <a:off x="6632006" y="1935576"/>
            <a:ext cx="4881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Radiation hardness </a:t>
            </a:r>
            <a:r>
              <a:rPr lang="en-GB" dirty="0"/>
              <a:t>requirements @ 10 TeV comparable to HL-LHC level</a:t>
            </a:r>
            <a:r>
              <a:rPr lang="en-GB" b="1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1F807-C580-48CF-E329-7D04B8FD1640}"/>
              </a:ext>
            </a:extLst>
          </p:cNvPr>
          <p:cNvSpPr txBox="1"/>
          <p:nvPr/>
        </p:nvSpPr>
        <p:spPr>
          <a:xfrm>
            <a:off x="299545" y="1935576"/>
            <a:ext cx="506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Sensor requirements for spatial and temporal tracking in a 10 TeV Detector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548DB1-54D6-1395-A1CF-5CF61531DC42}"/>
              </a:ext>
            </a:extLst>
          </p:cNvPr>
          <p:cNvSpPr/>
          <p:nvPr/>
        </p:nvSpPr>
        <p:spPr>
          <a:xfrm>
            <a:off x="299545" y="3641834"/>
            <a:ext cx="5344510" cy="85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omparison of a heat wave&#10;&#10;AI-generated content may be incorrect.">
            <a:extLst>
              <a:ext uri="{FF2B5EF4-FFF2-40B4-BE49-F238E27FC236}">
                <a16:creationId xmlns:a16="http://schemas.microsoft.com/office/drawing/2014/main" id="{B99DCD6E-BE1A-2B14-D740-8A32665D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456" y="2840502"/>
            <a:ext cx="5269054" cy="2454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2CDC5-DDAF-B437-3099-202BAD539BB8}"/>
              </a:ext>
            </a:extLst>
          </p:cNvPr>
          <p:cNvSpPr txBox="1"/>
          <p:nvPr/>
        </p:nvSpPr>
        <p:spPr>
          <a:xfrm>
            <a:off x="6438456" y="5399210"/>
            <a:ext cx="225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5"/>
              </a:rPr>
              <a:t>MuCol annual meeting 2025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1A4CA-8B86-BD77-AE57-2FC1DA02C8F2}"/>
              </a:ext>
            </a:extLst>
          </p:cNvPr>
          <p:cNvSpPr txBox="1"/>
          <p:nvPr/>
        </p:nvSpPr>
        <p:spPr>
          <a:xfrm>
            <a:off x="299545" y="4535977"/>
            <a:ext cx="225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5"/>
              </a:rPr>
              <a:t>MuCol annual meeting 2025</a:t>
            </a:r>
            <a:endParaRPr lang="en-GB" sz="1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BB2B1-1395-CE42-49CD-1A532860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705E2-BD39-CF1B-D046-F26A6C22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CC7BC6-5EFC-4EEF-28D2-410C9083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9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83920-3C22-AA99-078B-6C7DC377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157D62-5B9E-798F-E453-F5B062A03C71}"/>
              </a:ext>
            </a:extLst>
          </p:cNvPr>
          <p:cNvSpPr/>
          <p:nvPr/>
        </p:nvSpPr>
        <p:spPr>
          <a:xfrm>
            <a:off x="1" y="0"/>
            <a:ext cx="12191999" cy="144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Low Gain Avalanche Diode (LGAD) developments -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Contributions on Turin</a:t>
            </a:r>
          </a:p>
        </p:txBody>
      </p:sp>
      <p:pic>
        <p:nvPicPr>
          <p:cNvPr id="77" name="Picture 76" descr="A diagram of a area&#10;&#10;AI-generated content may be incorrect.">
            <a:extLst>
              <a:ext uri="{FF2B5EF4-FFF2-40B4-BE49-F238E27FC236}">
                <a16:creationId xmlns:a16="http://schemas.microsoft.com/office/drawing/2014/main" id="{D2F854F2-E989-BE8F-9247-8BAFD062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390" y="4751815"/>
            <a:ext cx="2241190" cy="105198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BAF6217-72B6-1220-A9C5-C9C9D3BF5E9C}"/>
              </a:ext>
            </a:extLst>
          </p:cNvPr>
          <p:cNvSpPr/>
          <p:nvPr/>
        </p:nvSpPr>
        <p:spPr>
          <a:xfrm>
            <a:off x="213474" y="4751815"/>
            <a:ext cx="7800586" cy="18648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 descr="A close-up of a keyboard&#10;&#10;AI-generated content may be incorrect.">
            <a:extLst>
              <a:ext uri="{FF2B5EF4-FFF2-40B4-BE49-F238E27FC236}">
                <a16:creationId xmlns:a16="http://schemas.microsoft.com/office/drawing/2014/main" id="{4612EB51-BFFA-67EF-87A9-EB5B1344F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80" y="5826123"/>
            <a:ext cx="948009" cy="70159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5CB6FA86-5DD7-C32E-1DE3-ED2EE477EE23}"/>
              </a:ext>
            </a:extLst>
          </p:cNvPr>
          <p:cNvSpPr txBox="1"/>
          <p:nvPr/>
        </p:nvSpPr>
        <p:spPr>
          <a:xfrm>
            <a:off x="185607" y="4747627"/>
            <a:ext cx="5154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Trench-isolated LGADs (TI-LGADs)</a:t>
            </a:r>
          </a:p>
          <a:p>
            <a:r>
              <a:rPr lang="en-GB" sz="1600" dirty="0"/>
              <a:t>The traditional JTE and p-stop are replaced by trench etched into the silicon sensor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Smaller dead area: trench width ~1µm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Small pixels (down to 50 µm) with high fill factor</a:t>
            </a:r>
          </a:p>
          <a:p>
            <a:r>
              <a:rPr lang="en-GB" sz="2200" b="1" dirty="0"/>
              <a:t>R&amp;D ongoing in DRD3 collaboration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35465A1-94BA-F302-00AB-08E879915233}"/>
              </a:ext>
            </a:extLst>
          </p:cNvPr>
          <p:cNvSpPr/>
          <p:nvPr/>
        </p:nvSpPr>
        <p:spPr>
          <a:xfrm>
            <a:off x="237886" y="1541720"/>
            <a:ext cx="7800585" cy="31263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6496E0C-81A1-6075-5DCC-B3C9B877855C}"/>
              </a:ext>
            </a:extLst>
          </p:cNvPr>
          <p:cNvSpPr txBox="1"/>
          <p:nvPr/>
        </p:nvSpPr>
        <p:spPr>
          <a:xfrm>
            <a:off x="237885" y="2129732"/>
            <a:ext cx="57210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The operation principle is based on signal sharing between read-out electrodes, through a resistive read-out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/>
              <a:t>Fill factor close to 100%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/>
              <a:t>Space resolution: ~ 3-5% of the pitch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Timing resolution of 30-40 ps</a:t>
            </a:r>
          </a:p>
          <a:p>
            <a:endParaRPr lang="en-GB" sz="1600" dirty="0"/>
          </a:p>
          <a:p>
            <a:r>
              <a:rPr lang="en-GB" sz="1600" b="1" dirty="0"/>
              <a:t>RSD is a technology suitable for: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low density, low power read-out architectures (approximately x100 fewer channels than standard pixel sensors)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Environment with low-medium event rate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AF8675E-ECF4-6D5D-FF98-7013B7E3F9F3}"/>
              </a:ext>
            </a:extLst>
          </p:cNvPr>
          <p:cNvSpPr txBox="1"/>
          <p:nvPr/>
        </p:nvSpPr>
        <p:spPr>
          <a:xfrm>
            <a:off x="309033" y="1483298"/>
            <a:ext cx="7768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/>
              <a:t>Resistive silicon detector (AC- or DC-RSD)</a:t>
            </a:r>
          </a:p>
          <a:p>
            <a:pPr algn="ctr"/>
            <a:r>
              <a:rPr lang="en-GB" sz="2000" b="1" dirty="0"/>
              <a:t>One of the candidate technology for the major part of the tracker</a:t>
            </a:r>
          </a:p>
        </p:txBody>
      </p:sp>
      <p:pic>
        <p:nvPicPr>
          <p:cNvPr id="86" name="Picture 85" descr="Diagram of a diagram of a charge&#10;&#10;AI-generated content may be incorrect.">
            <a:extLst>
              <a:ext uri="{FF2B5EF4-FFF2-40B4-BE49-F238E27FC236}">
                <a16:creationId xmlns:a16="http://schemas.microsoft.com/office/drawing/2014/main" id="{1EBAFDF8-7DC4-4806-DF3D-D06A5081D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98" y="2478198"/>
            <a:ext cx="3025385" cy="1435119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710361E1-FD33-0140-D8AF-09ED3A74BB38}"/>
              </a:ext>
            </a:extLst>
          </p:cNvPr>
          <p:cNvSpPr/>
          <p:nvPr/>
        </p:nvSpPr>
        <p:spPr>
          <a:xfrm>
            <a:off x="8163998" y="1564141"/>
            <a:ext cx="3978368" cy="50525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4F1583-E292-7916-B969-6B0C94E7C6AE}"/>
              </a:ext>
            </a:extLst>
          </p:cNvPr>
          <p:cNvSpPr txBox="1"/>
          <p:nvPr/>
        </p:nvSpPr>
        <p:spPr>
          <a:xfrm>
            <a:off x="8163997" y="1517096"/>
            <a:ext cx="3978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Radiation hardness and Extreme fluence</a:t>
            </a:r>
          </a:p>
        </p:txBody>
      </p:sp>
      <p:pic>
        <p:nvPicPr>
          <p:cNvPr id="90" name="Picture 89" descr="A diagram of a sensor&#10;&#10;Description automatically generated with medium confidence">
            <a:extLst>
              <a:ext uri="{FF2B5EF4-FFF2-40B4-BE49-F238E27FC236}">
                <a16:creationId xmlns:a16="http://schemas.microsoft.com/office/drawing/2014/main" id="{5FBDAAA1-0B1B-88F9-AF98-47F912858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61" t="54134" r="66276" b="3626"/>
          <a:stretch/>
        </p:blipFill>
        <p:spPr>
          <a:xfrm rot="16200000">
            <a:off x="8758528" y="3000307"/>
            <a:ext cx="1076201" cy="1913635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241A92E8-6ED3-2D94-3E77-03A16A3EBE16}"/>
              </a:ext>
            </a:extLst>
          </p:cNvPr>
          <p:cNvSpPr txBox="1"/>
          <p:nvPr/>
        </p:nvSpPr>
        <p:spPr>
          <a:xfrm>
            <a:off x="8289524" y="2259545"/>
            <a:ext cx="390247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200" b="1" dirty="0"/>
              <a:t>Compensated-LGAD</a:t>
            </a:r>
            <a:endParaRPr lang="en-GB" sz="2200" dirty="0"/>
          </a:p>
          <a:p>
            <a:r>
              <a:rPr lang="en-GB" dirty="0"/>
              <a:t>Improvement of the multiplication layer design to cope with fluences exceeding 10</a:t>
            </a:r>
            <a:r>
              <a:rPr lang="en-GB" baseline="30000" dirty="0"/>
              <a:t>16 </a:t>
            </a:r>
            <a:r>
              <a:rPr lang="en-GB" dirty="0">
                <a:effectLst/>
              </a:rPr>
              <a:t>n</a:t>
            </a:r>
            <a:r>
              <a:rPr lang="en-GB" baseline="-25000" dirty="0">
                <a:effectLst/>
              </a:rPr>
              <a:t>eq</a:t>
            </a:r>
            <a:r>
              <a:rPr lang="en-GB" dirty="0">
                <a:effectLst/>
              </a:rPr>
              <a:t>/cm</a:t>
            </a:r>
            <a:r>
              <a:rPr lang="en-GB" baseline="30000" dirty="0">
                <a:effectLst/>
              </a:rPr>
              <a:t>2</a:t>
            </a:r>
            <a:endParaRPr lang="en-GB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6031F3B-DCF3-CF6D-D6ED-70F04930410F}"/>
              </a:ext>
            </a:extLst>
          </p:cNvPr>
          <p:cNvSpPr txBox="1"/>
          <p:nvPr/>
        </p:nvSpPr>
        <p:spPr>
          <a:xfrm>
            <a:off x="8289524" y="4472626"/>
            <a:ext cx="385284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200" b="1" i="1" dirty="0"/>
              <a:t>p-in-n</a:t>
            </a:r>
            <a:r>
              <a:rPr lang="en-GB" sz="2200" b="1" dirty="0"/>
              <a:t> LGAD</a:t>
            </a:r>
            <a:endParaRPr lang="en-GB" sz="2200" dirty="0"/>
          </a:p>
          <a:p>
            <a:r>
              <a:rPr lang="en-GB" dirty="0"/>
              <a:t>Study of donor removal mechanism. Propaedeutic for Compensated-LGADs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2B6D87E-CEB4-C1D0-03CC-9FD959669D23}"/>
              </a:ext>
            </a:extLst>
          </p:cNvPr>
          <p:cNvSpPr txBox="1"/>
          <p:nvPr/>
        </p:nvSpPr>
        <p:spPr>
          <a:xfrm>
            <a:off x="7702412" y="5446422"/>
            <a:ext cx="2336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Wafer layout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26C467A-CDFB-8972-BC8E-DCF8D62A5CE8}"/>
              </a:ext>
            </a:extLst>
          </p:cNvPr>
          <p:cNvGrpSpPr/>
          <p:nvPr/>
        </p:nvGrpSpPr>
        <p:grpSpPr>
          <a:xfrm>
            <a:off x="8358511" y="5577668"/>
            <a:ext cx="2315173" cy="984885"/>
            <a:chOff x="8017170" y="3256475"/>
            <a:chExt cx="3774576" cy="1816912"/>
          </a:xfrm>
        </p:grpSpPr>
        <p:pic>
          <p:nvPicPr>
            <p:cNvPr id="97" name="Picture 96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61F6FF9E-9C03-AD54-976E-A1E5C9431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421" t="8624" b="7306"/>
            <a:stretch/>
          </p:blipFill>
          <p:spPr>
            <a:xfrm>
              <a:off x="8017170" y="3348131"/>
              <a:ext cx="1669312" cy="1567049"/>
            </a:xfrm>
            <a:prstGeom prst="rect">
              <a:avLst/>
            </a:prstGeom>
          </p:spPr>
        </p:pic>
        <p:pic>
          <p:nvPicPr>
            <p:cNvPr id="98" name="Picture 97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1CD6C937-0EA9-C8F6-0D02-3C2BE094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6" t="42682" r="83588" b="40583"/>
            <a:stretch/>
          </p:blipFill>
          <p:spPr>
            <a:xfrm>
              <a:off x="10198270" y="3257838"/>
              <a:ext cx="1593476" cy="1815549"/>
            </a:xfrm>
            <a:prstGeom prst="rect">
              <a:avLst/>
            </a:prstGeom>
            <a:ln w="22225">
              <a:solidFill>
                <a:srgbClr val="0070C0"/>
              </a:solidFill>
            </a:ln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78E8ABA-3C0D-A79E-705E-F29F69E10411}"/>
                </a:ext>
              </a:extLst>
            </p:cNvPr>
            <p:cNvSpPr/>
            <p:nvPr/>
          </p:nvSpPr>
          <p:spPr>
            <a:xfrm>
              <a:off x="9140333" y="4036559"/>
              <a:ext cx="229092" cy="20664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7AAAAAF-15F7-582F-5EDD-E38487AB7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3614" y="3256475"/>
              <a:ext cx="832008" cy="780084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8FB8EAD-E2DD-4D48-BCD5-686CCBC22EBA}"/>
                </a:ext>
              </a:extLst>
            </p:cNvPr>
            <p:cNvCxnSpPr>
              <a:cxnSpLocks/>
            </p:cNvCxnSpPr>
            <p:nvPr/>
          </p:nvCxnSpPr>
          <p:spPr>
            <a:xfrm>
              <a:off x="9369425" y="4243199"/>
              <a:ext cx="826197" cy="830188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BD0F529-EEBE-09BC-8DDC-CA2C851838E4}"/>
              </a:ext>
            </a:extLst>
          </p:cNvPr>
          <p:cNvSpPr txBox="1"/>
          <p:nvPr/>
        </p:nvSpPr>
        <p:spPr>
          <a:xfrm>
            <a:off x="10771730" y="5682741"/>
            <a:ext cx="1132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Batch is releasing in September </a:t>
            </a:r>
          </a:p>
        </p:txBody>
      </p:sp>
      <p:sp>
        <p:nvSpPr>
          <p:cNvPr id="104" name="Date Placeholder 103">
            <a:extLst>
              <a:ext uri="{FF2B5EF4-FFF2-40B4-BE49-F238E27FC236}">
                <a16:creationId xmlns:a16="http://schemas.microsoft.com/office/drawing/2014/main" id="{43D03095-F654-802D-CEE2-D629D26A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106" name="Slide Number Placeholder 105">
            <a:extLst>
              <a:ext uri="{FF2B5EF4-FFF2-40B4-BE49-F238E27FC236}">
                <a16:creationId xmlns:a16="http://schemas.microsoft.com/office/drawing/2014/main" id="{834AB1F6-89C4-ED45-107F-76F2F18B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35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33EE2-797F-818C-D389-785F9157F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ACDA25-49B9-C32A-AC12-F5D4A1E7F586}"/>
              </a:ext>
            </a:extLst>
          </p:cNvPr>
          <p:cNvSpPr/>
          <p:nvPr/>
        </p:nvSpPr>
        <p:spPr>
          <a:xfrm>
            <a:off x="1" y="0"/>
            <a:ext cx="12191999" cy="821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33BA2-0359-6214-7996-EA75BB6FBD2F}"/>
              </a:ext>
            </a:extLst>
          </p:cNvPr>
          <p:cNvSpPr txBox="1"/>
          <p:nvPr/>
        </p:nvSpPr>
        <p:spPr>
          <a:xfrm>
            <a:off x="0" y="887135"/>
            <a:ext cx="12192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Projects oriented to improve the radiation hardness of LGAD technology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 err="1"/>
              <a:t>eXFlu</a:t>
            </a:r>
            <a:r>
              <a:rPr lang="en-GB" sz="2000" b="1" dirty="0"/>
              <a:t>-Innova </a:t>
            </a:r>
            <a:r>
              <a:rPr lang="en-GB" sz="2000" dirty="0"/>
              <a:t>(</a:t>
            </a:r>
            <a:r>
              <a:rPr lang="en-GB" sz="2000" dirty="0" err="1"/>
              <a:t>AIDAinnova</a:t>
            </a:r>
            <a:r>
              <a:rPr lang="en-GB" sz="2000" dirty="0"/>
              <a:t> project from 2022 to 2025) and </a:t>
            </a:r>
            <a:r>
              <a:rPr lang="en-GB" sz="2000" b="1" dirty="0" err="1"/>
              <a:t>ComonSens</a:t>
            </a:r>
            <a:r>
              <a:rPr lang="en-GB" sz="2000" b="1" dirty="0"/>
              <a:t> </a:t>
            </a:r>
            <a:r>
              <a:rPr lang="en-GB" sz="2000" dirty="0"/>
              <a:t>(PRIN2022 - from 2023 to 2025): </a:t>
            </a:r>
          </a:p>
          <a:p>
            <a:r>
              <a:rPr lang="en-GB" sz="2000" dirty="0"/>
              <a:t>	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Funding </a:t>
            </a:r>
            <a:r>
              <a:rPr lang="en-GB" sz="2000" i="1" dirty="0"/>
              <a:t>p-in-n</a:t>
            </a:r>
            <a:r>
              <a:rPr lang="en-GB" sz="2000" dirty="0"/>
              <a:t> LGAD, propaedeutic to the design of compensated-LGAD</a:t>
            </a:r>
          </a:p>
          <a:p>
            <a:r>
              <a:rPr lang="en-GB" sz="2000" dirty="0"/>
              <a:t>	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en-GB" sz="2000" i="1" dirty="0"/>
              <a:t> p-in-n</a:t>
            </a:r>
            <a:r>
              <a:rPr lang="en-GB" sz="2000" dirty="0"/>
              <a:t> LGAD is releasing in September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 err="1"/>
              <a:t>CompleX</a:t>
            </a:r>
            <a:r>
              <a:rPr lang="en-GB" sz="2000" b="1" dirty="0"/>
              <a:t> </a:t>
            </a:r>
            <a:r>
              <a:rPr lang="en-GB" sz="2000" dirty="0"/>
              <a:t>(ERC - from 2024 to 2029): </a:t>
            </a:r>
          </a:p>
          <a:p>
            <a:pPr lvl="1"/>
            <a:r>
              <a:rPr lang="en-GB" sz="2000" dirty="0"/>
              <a:t>	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Funding of 3 productions of Compensated LGAD for extreme fluences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	</a:t>
            </a:r>
            <a:r>
              <a:rPr lang="en-GB" sz="2000" dirty="0">
                <a:sym typeface="Wingdings" pitchFamily="2" charset="2"/>
              </a:rPr>
              <a:t> First batch of compensated LGAD will be released in 2026</a:t>
            </a:r>
            <a:endParaRPr lang="en-GB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/>
              <a:t>Partial Activated Boron LGAD (PAB-LGAD)</a:t>
            </a:r>
            <a:r>
              <a:rPr lang="en-GB" sz="2000" dirty="0"/>
              <a:t> (RD50/DRD3 common project - from 2024)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000" dirty="0"/>
          </a:p>
          <a:p>
            <a:r>
              <a:rPr lang="en-GB" sz="2400" b="1" dirty="0"/>
              <a:t>Projects involved RSD technology development: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b="1" dirty="0"/>
              <a:t>4D_Share </a:t>
            </a:r>
            <a:r>
              <a:rPr lang="en-GB" dirty="0"/>
              <a:t>(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CSN5 project </a:t>
            </a:r>
            <a:r>
              <a:rPr lang="en-GB" dirty="0"/>
              <a:t>2023 to 2025) and </a:t>
            </a:r>
            <a:r>
              <a:rPr lang="en-GB" b="1" dirty="0"/>
              <a:t>4D_Share </a:t>
            </a:r>
            <a:r>
              <a:rPr lang="en-GB" dirty="0"/>
              <a:t>(PRIN2022 - from 2023 to February 2026):</a:t>
            </a:r>
          </a:p>
          <a:p>
            <a:r>
              <a:rPr lang="en-GB" dirty="0"/>
              <a:t>	</a:t>
            </a:r>
            <a:r>
              <a:rPr lang="en-GB" sz="1800" dirty="0">
                <a:sym typeface="Wingdings" pitchFamily="2" charset="2"/>
              </a:rPr>
              <a:t> Funding </a:t>
            </a:r>
            <a:r>
              <a:rPr lang="en-GB" sz="1800" dirty="0"/>
              <a:t>2 productions of DC-RSD sensors</a:t>
            </a:r>
          </a:p>
          <a:p>
            <a:r>
              <a:rPr lang="en-GB" dirty="0"/>
              <a:t>	</a:t>
            </a:r>
            <a:r>
              <a:rPr lang="en-GB" dirty="0">
                <a:sym typeface="Wingdings" pitchFamily="2" charset="2"/>
              </a:rPr>
              <a:t> The second production of DC-RSD is scheduled for the end/beginning of 2025/2026</a:t>
            </a:r>
            <a:endParaRPr lang="en-GB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/>
              <a:t>RadHard AC-LGAD </a:t>
            </a:r>
            <a:r>
              <a:rPr lang="en-GB" sz="2000" dirty="0"/>
              <a:t>(RD50/DRD3 common project - from 2024):</a:t>
            </a:r>
          </a:p>
          <a:p>
            <a:pPr lvl="1"/>
            <a:r>
              <a:rPr lang="en-GB" sz="2000" dirty="0"/>
              <a:t>	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An AC-LGAD production with the purpose of investigating and extending the radiation hardness of the RSD technology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/>
              <a:t>FAST3-Amplifier </a:t>
            </a:r>
            <a:r>
              <a:rPr lang="en-GB" sz="2000" dirty="0"/>
              <a:t>(RD50/DRD3 common project - from 2024):</a:t>
            </a:r>
          </a:p>
          <a:p>
            <a:pPr lvl="1"/>
            <a:r>
              <a:rPr lang="en-GB" sz="2000" dirty="0"/>
              <a:t>	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Development of a multichannel amplification boards based on FAST3 ASIC, optimized to readout 	     multi-channel LGAD prototypes (suitable for sensor R&amp;D in laboratory and test beam activities).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7D467-2F8C-8D23-FCBF-78F2DD4B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22397-36FE-E7DB-0D14-DBB50FBC6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685A7C-C77C-86FB-81E1-DD5FE564F475}"/>
              </a:ext>
            </a:extLst>
          </p:cNvPr>
          <p:cNvSpPr/>
          <p:nvPr/>
        </p:nvSpPr>
        <p:spPr>
          <a:xfrm>
            <a:off x="1" y="0"/>
            <a:ext cx="12191999" cy="821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Beam test activities ad funding request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40469-559E-C174-C80F-E67E6F855922}"/>
              </a:ext>
            </a:extLst>
          </p:cNvPr>
          <p:cNvSpPr txBox="1"/>
          <p:nvPr/>
        </p:nvSpPr>
        <p:spPr>
          <a:xfrm>
            <a:off x="656253" y="1063690"/>
            <a:ext cx="1087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Beam tests activities are crucial in order to evaluate the performance of devices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27A33-9371-1C62-D35D-EFBF00CC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6293" y="1767951"/>
            <a:ext cx="4952411" cy="2785732"/>
          </a:xfrm>
          <a:prstGeom prst="rect">
            <a:avLst/>
          </a:prstGeom>
        </p:spPr>
      </p:pic>
      <p:pic>
        <p:nvPicPr>
          <p:cNvPr id="4" name="Picture 3" descr="A group of electronic devices&#10;&#10;AI-generated content may be incorrect.">
            <a:extLst>
              <a:ext uri="{FF2B5EF4-FFF2-40B4-BE49-F238E27FC236}">
                <a16:creationId xmlns:a16="http://schemas.microsoft.com/office/drawing/2014/main" id="{E313916A-423B-80F8-20EB-E577AFB5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78" y="1750005"/>
            <a:ext cx="4272456" cy="2859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BC95A-C17F-8154-61A4-46EBB33C0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93" y="4653008"/>
            <a:ext cx="2370587" cy="2123902"/>
          </a:xfrm>
          <a:prstGeom prst="rect">
            <a:avLst/>
          </a:prstGeom>
        </p:spPr>
      </p:pic>
      <p:pic>
        <p:nvPicPr>
          <p:cNvPr id="6" name="Picture 5" descr="A close-up of a circuit board&#10;&#10;Description automatically generated">
            <a:extLst>
              <a:ext uri="{FF2B5EF4-FFF2-40B4-BE49-F238E27FC236}">
                <a16:creationId xmlns:a16="http://schemas.microsoft.com/office/drawing/2014/main" id="{1C643FC7-8CE4-ABEA-A6CD-F313DED7B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88" y="5015576"/>
            <a:ext cx="2744883" cy="1361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ED0CC-C19B-F752-39BA-287B02F779DC}"/>
              </a:ext>
            </a:extLst>
          </p:cNvPr>
          <p:cNvSpPr txBox="1"/>
          <p:nvPr/>
        </p:nvSpPr>
        <p:spPr>
          <a:xfrm>
            <a:off x="4211690" y="4476852"/>
            <a:ext cx="1304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DESY beam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40876-A9A7-8454-F4B6-7D52D370EC8E}"/>
              </a:ext>
            </a:extLst>
          </p:cNvPr>
          <p:cNvSpPr txBox="1"/>
          <p:nvPr/>
        </p:nvSpPr>
        <p:spPr>
          <a:xfrm>
            <a:off x="9876581" y="4553683"/>
            <a:ext cx="1304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DESY beam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A3287A-F80F-5049-FFAE-A93D0D16A0E1}"/>
              </a:ext>
            </a:extLst>
          </p:cNvPr>
          <p:cNvSpPr txBox="1"/>
          <p:nvPr/>
        </p:nvSpPr>
        <p:spPr>
          <a:xfrm>
            <a:off x="443977" y="1492765"/>
            <a:ext cx="229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Beam test on DC and AC-RSD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D0736-3B24-9814-FF0C-6878EE79098D}"/>
              </a:ext>
            </a:extLst>
          </p:cNvPr>
          <p:cNvSpPr txBox="1"/>
          <p:nvPr/>
        </p:nvSpPr>
        <p:spPr>
          <a:xfrm>
            <a:off x="6709875" y="1483792"/>
            <a:ext cx="192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Beam test on thin LGAD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3B65B-E699-F605-1518-2D54EB1B503C}"/>
              </a:ext>
            </a:extLst>
          </p:cNvPr>
          <p:cNvSpPr txBox="1"/>
          <p:nvPr/>
        </p:nvSpPr>
        <p:spPr>
          <a:xfrm>
            <a:off x="6709875" y="4876975"/>
            <a:ext cx="452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Funding request: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Beam test: </a:t>
            </a:r>
            <a:r>
              <a:rPr lang="en-GB" sz="2400" b="1" dirty="0"/>
              <a:t>10 k</a:t>
            </a:r>
            <a:r>
              <a:rPr lang="it-IT" sz="2400" b="1" dirty="0"/>
              <a:t>€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Single channel Read-out (optimal for timing): </a:t>
            </a:r>
            <a:r>
              <a:rPr lang="en-GB" sz="2400" b="1" dirty="0"/>
              <a:t>5 k</a:t>
            </a:r>
            <a:r>
              <a:rPr lang="it-IT" sz="2400" b="1" dirty="0"/>
              <a:t>€</a:t>
            </a:r>
            <a:endParaRPr lang="en-GB" sz="2400" b="1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37E27C0-0A46-A83A-B921-877466929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71CA982-3271-A6A2-9D88-6059AC2C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8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2E436-9E60-FE57-434E-9E916D48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B0834E-5C52-FCA8-2734-27F618FD6F60}"/>
              </a:ext>
            </a:extLst>
          </p:cNvPr>
          <p:cNvSpPr/>
          <p:nvPr/>
        </p:nvSpPr>
        <p:spPr>
          <a:xfrm>
            <a:off x="1" y="0"/>
            <a:ext cx="12191999" cy="144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State of the art of LGAD for space tracking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LGAD based on resistive readout (DC-RSD)</a:t>
            </a:r>
          </a:p>
        </p:txBody>
      </p:sp>
      <p:pic>
        <p:nvPicPr>
          <p:cNvPr id="2" name="Google Shape;1644;p12">
            <a:extLst>
              <a:ext uri="{FF2B5EF4-FFF2-40B4-BE49-F238E27FC236}">
                <a16:creationId xmlns:a16="http://schemas.microsoft.com/office/drawing/2014/main" id="{F8A84174-A0F6-CE5E-A127-39124073DD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040" y="2194577"/>
            <a:ext cx="4170218" cy="39891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45;p12">
            <a:extLst>
              <a:ext uri="{FF2B5EF4-FFF2-40B4-BE49-F238E27FC236}">
                <a16:creationId xmlns:a16="http://schemas.microsoft.com/office/drawing/2014/main" id="{807B6F9A-6DF8-C21B-8056-61335E997D2A}"/>
              </a:ext>
            </a:extLst>
          </p:cNvPr>
          <p:cNvSpPr txBox="1"/>
          <p:nvPr/>
        </p:nvSpPr>
        <p:spPr>
          <a:xfrm>
            <a:off x="1177637" y="1720526"/>
            <a:ext cx="104324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signal amplitude seen by each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electrode as a function of the (X,Y)</a:t>
            </a:r>
            <a:r>
              <a:rPr lang="en-GB" sz="2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TRACKER</a:t>
            </a:r>
            <a:endParaRPr sz="2400" dirty="0"/>
          </a:p>
        </p:txBody>
      </p:sp>
      <p:pic>
        <p:nvPicPr>
          <p:cNvPr id="3" name="Google Shape;1524;p5">
            <a:extLst>
              <a:ext uri="{FF2B5EF4-FFF2-40B4-BE49-F238E27FC236}">
                <a16:creationId xmlns:a16="http://schemas.microsoft.com/office/drawing/2014/main" id="{9A6D9FD9-8253-9BE8-E85A-675D587497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773648"/>
            <a:ext cx="3414751" cy="350458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" name="Google Shape;1536;p5">
            <a:extLst>
              <a:ext uri="{FF2B5EF4-FFF2-40B4-BE49-F238E27FC236}">
                <a16:creationId xmlns:a16="http://schemas.microsoft.com/office/drawing/2014/main" id="{CCF0B8EA-3375-BED4-6CCD-A6404A0C7E69}"/>
              </a:ext>
            </a:extLst>
          </p:cNvPr>
          <p:cNvCxnSpPr>
            <a:cxnSpLocks/>
          </p:cNvCxnSpPr>
          <p:nvPr/>
        </p:nvCxnSpPr>
        <p:spPr>
          <a:xfrm flipV="1">
            <a:off x="1992086" y="2610998"/>
            <a:ext cx="5113794" cy="65471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C3D009-C0A8-0DAB-B1AE-895D0FF05CE7}"/>
              </a:ext>
            </a:extLst>
          </p:cNvPr>
          <p:cNvSpPr txBox="1"/>
          <p:nvPr/>
        </p:nvSpPr>
        <p:spPr>
          <a:xfrm>
            <a:off x="6839594" y="6014467"/>
            <a:ext cx="2819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Data acquired during beam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AF808E-D6FB-3EC9-DFD3-98A6BFF7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D9095B-12E0-929F-06ED-7BFFC86C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56ECA-75EF-5E29-54BF-A5C217EA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7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4A67-3FCD-159F-0722-42C3B679A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D807CE0-6AB5-E438-2E02-4FC2686C2810}"/>
              </a:ext>
            </a:extLst>
          </p:cNvPr>
          <p:cNvSpPr/>
          <p:nvPr/>
        </p:nvSpPr>
        <p:spPr>
          <a:xfrm>
            <a:off x="1" y="0"/>
            <a:ext cx="12191999" cy="144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State of the art of LGAD for space tracking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LGAD based on resistive readout (DC-RSD)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10DC9-C96F-1BF0-7378-F1ED2120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35" y="2622315"/>
            <a:ext cx="4815057" cy="2850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7C8A1-0E3F-1534-10F8-71BA7FE1B3C8}"/>
              </a:ext>
            </a:extLst>
          </p:cNvPr>
          <p:cNvSpPr txBox="1"/>
          <p:nvPr/>
        </p:nvSpPr>
        <p:spPr>
          <a:xfrm>
            <a:off x="626594" y="1890895"/>
            <a:ext cx="5460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Square and triangular pixel 500-µm pitch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FFB85-5B55-36AE-FB5B-8A8962C5C3E4}"/>
              </a:ext>
            </a:extLst>
          </p:cNvPr>
          <p:cNvSpPr txBox="1"/>
          <p:nvPr/>
        </p:nvSpPr>
        <p:spPr>
          <a:xfrm>
            <a:off x="3637996" y="2812988"/>
            <a:ext cx="21379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Tracker resolution of ~8 µm has been subtracted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02640-41DB-8F4F-DC27-5B35219170E1}"/>
              </a:ext>
            </a:extLst>
          </p:cNvPr>
          <p:cNvSpPr txBox="1"/>
          <p:nvPr/>
        </p:nvSpPr>
        <p:spPr>
          <a:xfrm>
            <a:off x="3200363" y="1405159"/>
            <a:ext cx="6696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effectLst/>
                <a:latin typeface="Arial" panose="020B0604020202020204" pitchFamily="34" charset="0"/>
              </a:rPr>
              <a:t>Position resolution (X, Y)</a:t>
            </a:r>
            <a:r>
              <a:rPr lang="en-GB" sz="2400" b="1" baseline="-25000" dirty="0">
                <a:effectLst/>
                <a:latin typeface="Arial" panose="020B0604020202020204" pitchFamily="34" charset="0"/>
              </a:rPr>
              <a:t>DC-RSD</a:t>
            </a:r>
            <a:r>
              <a:rPr lang="en-GB" sz="24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</a:rPr>
              <a:t>- </a:t>
            </a:r>
            <a:r>
              <a:rPr lang="en-GB" sz="2400" b="1" dirty="0">
                <a:effectLst/>
                <a:latin typeface="Arial" panose="020B0604020202020204" pitchFamily="34" charset="0"/>
              </a:rPr>
              <a:t>(X, Y)</a:t>
            </a:r>
            <a:r>
              <a:rPr lang="en-GB" sz="2400" b="1" baseline="-25000" dirty="0">
                <a:effectLst/>
                <a:latin typeface="Arial" panose="020B0604020202020204" pitchFamily="34" charset="0"/>
              </a:rPr>
              <a:t>Tracker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8360D-D59F-EE81-82F4-C4BF5BD452DF}"/>
              </a:ext>
            </a:extLst>
          </p:cNvPr>
          <p:cNvSpPr txBox="1"/>
          <p:nvPr/>
        </p:nvSpPr>
        <p:spPr>
          <a:xfrm>
            <a:off x="635976" y="5459313"/>
            <a:ext cx="89598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500" dirty="0"/>
              <a:t>All sensors achieve a space resolution </a:t>
            </a:r>
            <a:r>
              <a:rPr lang="en-GB" sz="2500" b="1" dirty="0"/>
              <a:t>below 5% of the pitch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500" b="1" dirty="0"/>
              <a:t>Square pixels 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yield a slightly better spatial resolution</a:t>
            </a:r>
            <a:endParaRPr lang="en-GB" sz="2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41270-3AE0-CB37-07CA-0B7D17DB5AB7}"/>
              </a:ext>
            </a:extLst>
          </p:cNvPr>
          <p:cNvSpPr txBox="1"/>
          <p:nvPr/>
        </p:nvSpPr>
        <p:spPr>
          <a:xfrm>
            <a:off x="4172021" y="4215819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20 µm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F83C65-D667-0E5B-A6EA-34A5315E1FFF}"/>
              </a:ext>
            </a:extLst>
          </p:cNvPr>
          <p:cNvSpPr txBox="1"/>
          <p:nvPr/>
        </p:nvSpPr>
        <p:spPr>
          <a:xfrm>
            <a:off x="4706995" y="391745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25 µm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FB917-A012-EAAD-8001-30FE36B8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16" y="2778227"/>
            <a:ext cx="5049470" cy="26952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32F246-807F-30B1-2AE3-CDA7C304E2AE}"/>
              </a:ext>
            </a:extLst>
          </p:cNvPr>
          <p:cNvSpPr txBox="1"/>
          <p:nvPr/>
        </p:nvSpPr>
        <p:spPr>
          <a:xfrm>
            <a:off x="6214818" y="1924188"/>
            <a:ext cx="5572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Calibri" panose="020F0502020204030204" pitchFamily="34" charset="0"/>
              </a:rPr>
              <a:t>Time resolution for the 500-</a:t>
            </a:r>
            <a:r>
              <a:rPr lang="el-GR" b="1" dirty="0">
                <a:effectLst/>
                <a:latin typeface="Calibri" panose="020F0502020204030204" pitchFamily="34" charset="0"/>
              </a:rPr>
              <a:t>μ</a:t>
            </a:r>
            <a:r>
              <a:rPr lang="en-GB" b="1" dirty="0">
                <a:effectLst/>
                <a:latin typeface="Calibri" panose="020F0502020204030204" pitchFamily="34" charset="0"/>
              </a:rPr>
              <a:t>m pitch  squared and triangular pixel matrix</a:t>
            </a:r>
          </a:p>
        </p:txBody>
      </p:sp>
      <p:pic>
        <p:nvPicPr>
          <p:cNvPr id="21" name="Picture 20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AAAB03BB-E2F2-8484-CC5E-E81AB94D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904" y="2831610"/>
            <a:ext cx="2135967" cy="7327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C633D5-A6B7-55EA-82AD-413BF0D2DF44}"/>
              </a:ext>
            </a:extLst>
          </p:cNvPr>
          <p:cNvSpPr txBox="1"/>
          <p:nvPr/>
        </p:nvSpPr>
        <p:spPr>
          <a:xfrm>
            <a:off x="1356154" y="2411741"/>
            <a:ext cx="240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Charge imbalance as reconstruction method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3A2085-9784-94DB-50D8-28EC4B122375}"/>
              </a:ext>
            </a:extLst>
          </p:cNvPr>
          <p:cNvSpPr/>
          <p:nvPr/>
        </p:nvSpPr>
        <p:spPr>
          <a:xfrm>
            <a:off x="1489903" y="2411741"/>
            <a:ext cx="2135967" cy="1152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6447C531-4A90-A431-35E0-9530A497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AADF5FF-9FDC-2CF6-AE93-BFF831B3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773C2E7-400C-E51B-2491-8778C8CD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5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F4B84-38EC-0EFC-E639-66AF8FF4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CEBAE-0340-1340-EB39-985FFA6B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6426" y="1621073"/>
            <a:ext cx="5155771" cy="35119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FEBEDF-6514-7700-AC66-5CEAE84ADFA2}"/>
              </a:ext>
            </a:extLst>
          </p:cNvPr>
          <p:cNvSpPr/>
          <p:nvPr/>
        </p:nvSpPr>
        <p:spPr>
          <a:xfrm>
            <a:off x="1" y="0"/>
            <a:ext cx="12191999" cy="785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State of the art of LGAD for time tracking</a:t>
            </a:r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45CB503-61FB-556C-C374-6937F24CB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300" y="1806688"/>
            <a:ext cx="5721942" cy="3469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A09452-1CC7-5669-BCE3-76FA63691E13}"/>
              </a:ext>
            </a:extLst>
          </p:cNvPr>
          <p:cNvSpPr txBox="1"/>
          <p:nvPr/>
        </p:nvSpPr>
        <p:spPr>
          <a:xfrm>
            <a:off x="657067" y="5084666"/>
            <a:ext cx="514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resolution between </a:t>
            </a:r>
            <a:r>
              <a:rPr lang="en-GB" b="1" dirty="0"/>
              <a:t>16 ps</a:t>
            </a:r>
            <a:r>
              <a:rPr lang="en-GB" dirty="0"/>
              <a:t> and </a:t>
            </a:r>
            <a:r>
              <a:rPr lang="en-GB" b="1" dirty="0"/>
              <a:t>24 ps </a:t>
            </a:r>
            <a:r>
              <a:rPr lang="en-GB" dirty="0"/>
              <a:t>measure with </a:t>
            </a:r>
            <a:r>
              <a:rPr lang="en-GB" b="1" dirty="0"/>
              <a:t>20-35µm</a:t>
            </a:r>
            <a:r>
              <a:rPr lang="en-GB" dirty="0"/>
              <a:t> thick LGAD </a:t>
            </a:r>
            <a:r>
              <a:rPr lang="en-GB" dirty="0" err="1"/>
              <a:t>UnIrradiated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0FBB04-BC45-9202-D8E1-06E426757B3E}"/>
              </a:ext>
            </a:extLst>
          </p:cNvPr>
          <p:cNvSpPr txBox="1"/>
          <p:nvPr/>
        </p:nvSpPr>
        <p:spPr>
          <a:xfrm>
            <a:off x="10228922" y="1933469"/>
            <a:ext cx="1713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Single Event Burnout (SEB) damage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9356E6-7B62-EB1F-8F72-49B038688B60}"/>
              </a:ext>
            </a:extLst>
          </p:cNvPr>
          <p:cNvSpPr txBox="1"/>
          <p:nvPr/>
        </p:nvSpPr>
        <p:spPr>
          <a:xfrm>
            <a:off x="10339035" y="3976504"/>
            <a:ext cx="168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SEB region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6D17D81-6FE7-7FD4-3F56-6A08C1CF7C30}"/>
              </a:ext>
            </a:extLst>
          </p:cNvPr>
          <p:cNvSpPr/>
          <p:nvPr/>
        </p:nvSpPr>
        <p:spPr>
          <a:xfrm>
            <a:off x="10339035" y="3661705"/>
            <a:ext cx="1363712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821CC8-F562-A16B-40B7-3F298E224118}"/>
              </a:ext>
            </a:extLst>
          </p:cNvPr>
          <p:cNvCxnSpPr>
            <a:cxnSpLocks/>
          </p:cNvCxnSpPr>
          <p:nvPr/>
        </p:nvCxnSpPr>
        <p:spPr>
          <a:xfrm>
            <a:off x="911903" y="3775585"/>
            <a:ext cx="43757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63C91A-6CB4-7F3E-3D22-75D1D7C60DF4}"/>
              </a:ext>
            </a:extLst>
          </p:cNvPr>
          <p:cNvCxnSpPr>
            <a:cxnSpLocks/>
          </p:cNvCxnSpPr>
          <p:nvPr/>
        </p:nvCxnSpPr>
        <p:spPr>
          <a:xfrm>
            <a:off x="911903" y="4064365"/>
            <a:ext cx="43757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4F43BC3-B96A-BA03-0257-25641D25D34E}"/>
              </a:ext>
            </a:extLst>
          </p:cNvPr>
          <p:cNvSpPr/>
          <p:nvPr/>
        </p:nvSpPr>
        <p:spPr>
          <a:xfrm>
            <a:off x="900682" y="3775585"/>
            <a:ext cx="4398165" cy="2887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1DF493-3C6B-5243-31F8-6FDA32866272}"/>
              </a:ext>
            </a:extLst>
          </p:cNvPr>
          <p:cNvSpPr txBox="1"/>
          <p:nvPr/>
        </p:nvSpPr>
        <p:spPr>
          <a:xfrm>
            <a:off x="4720366" y="3192358"/>
            <a:ext cx="68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24 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C4C6D5-575E-9CBD-112B-8F2B7D6D7454}"/>
              </a:ext>
            </a:extLst>
          </p:cNvPr>
          <p:cNvSpPr txBox="1"/>
          <p:nvPr/>
        </p:nvSpPr>
        <p:spPr>
          <a:xfrm>
            <a:off x="4717160" y="4229519"/>
            <a:ext cx="68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16 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DF2ABB-AB1D-1D97-FA0F-A3B873364E5F}"/>
                  </a:ext>
                </a:extLst>
              </p:cNvPr>
              <p:cNvSpPr txBox="1"/>
              <p:nvPr/>
            </p:nvSpPr>
            <p:spPr>
              <a:xfrm>
                <a:off x="6411082" y="5084667"/>
                <a:ext cx="44070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Time resolution of </a:t>
                </a:r>
                <a:r>
                  <a:rPr lang="en-GB" b="1" dirty="0"/>
                  <a:t>20 ps</a:t>
                </a:r>
                <a:r>
                  <a:rPr lang="en-GB" dirty="0"/>
                  <a:t> achieved by </a:t>
                </a:r>
                <a:r>
                  <a:rPr lang="en-GB" b="1" dirty="0"/>
                  <a:t>30 µm</a:t>
                </a:r>
                <a:r>
                  <a:rPr lang="en-GB" dirty="0"/>
                  <a:t>-thick LGAD irradiated up to </a:t>
                </a:r>
                <a:r>
                  <a:rPr lang="en-GB" b="1" dirty="0"/>
                  <a:t>2.5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b="1" dirty="0"/>
                  <a:t>10</a:t>
                </a:r>
                <a:r>
                  <a:rPr lang="en-GB" b="1" baseline="30000" dirty="0"/>
                  <a:t>15</a:t>
                </a:r>
                <a:r>
                  <a:rPr lang="en-GB" b="1" dirty="0"/>
                  <a:t> n</a:t>
                </a:r>
                <a:r>
                  <a:rPr lang="en-GB" b="1" baseline="-25000" dirty="0"/>
                  <a:t>eq</a:t>
                </a:r>
                <a:r>
                  <a:rPr lang="en-GB" b="1" dirty="0"/>
                  <a:t>/cm</a:t>
                </a:r>
                <a:r>
                  <a:rPr lang="en-GB" b="1" baseline="30000" dirty="0"/>
                  <a:t>2</a:t>
                </a:r>
                <a:endParaRPr lang="en-GB" b="1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DF2ABB-AB1D-1D97-FA0F-A3B873364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082" y="5084667"/>
                <a:ext cx="4407013" cy="646331"/>
              </a:xfrm>
              <a:prstGeom prst="rect">
                <a:avLst/>
              </a:prstGeom>
              <a:blipFill>
                <a:blip r:embed="rId5"/>
                <a:stretch>
                  <a:fillRect l="-1146"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B14832-C5A5-8056-2D25-6763B45018A2}"/>
              </a:ext>
            </a:extLst>
          </p:cNvPr>
          <p:cNvCxnSpPr>
            <a:cxnSpLocks/>
          </p:cNvCxnSpPr>
          <p:nvPr/>
        </p:nvCxnSpPr>
        <p:spPr>
          <a:xfrm>
            <a:off x="6564558" y="3431711"/>
            <a:ext cx="537372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BED81E5-C1C3-01CC-75B1-D559B9BFCDCF}"/>
              </a:ext>
            </a:extLst>
          </p:cNvPr>
          <p:cNvSpPr txBox="1"/>
          <p:nvPr/>
        </p:nvSpPr>
        <p:spPr>
          <a:xfrm>
            <a:off x="6564558" y="3395223"/>
            <a:ext cx="68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 ps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14089CB-20B9-F034-1E7E-AC5FF158F3F7}"/>
              </a:ext>
            </a:extLst>
          </p:cNvPr>
          <p:cNvCxnSpPr>
            <a:cxnSpLocks/>
          </p:cNvCxnSpPr>
          <p:nvPr/>
        </p:nvCxnSpPr>
        <p:spPr>
          <a:xfrm>
            <a:off x="5086162" y="3526441"/>
            <a:ext cx="0" cy="21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A49256-CA01-C4C4-261C-6EF71AB6F063}"/>
              </a:ext>
            </a:extLst>
          </p:cNvPr>
          <p:cNvCxnSpPr>
            <a:cxnSpLocks/>
          </p:cNvCxnSpPr>
          <p:nvPr/>
        </p:nvCxnSpPr>
        <p:spPr>
          <a:xfrm flipV="1">
            <a:off x="5092977" y="4087440"/>
            <a:ext cx="0" cy="21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7D73D8A-74CF-BC25-B959-0B871636A8E0}"/>
              </a:ext>
            </a:extLst>
          </p:cNvPr>
          <p:cNvSpPr/>
          <p:nvPr/>
        </p:nvSpPr>
        <p:spPr>
          <a:xfrm>
            <a:off x="10228922" y="1933469"/>
            <a:ext cx="1587519" cy="255216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AC194B-5FF7-D3D5-1E1D-862DEF7A0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035" y="2327465"/>
            <a:ext cx="1047220" cy="785415"/>
          </a:xfrm>
          <a:prstGeom prst="rect">
            <a:avLst/>
          </a:prstGeom>
        </p:spPr>
      </p:pic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1A84EF4-6A8A-8EA6-DD6C-D8DDB9FE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22/07/2025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1CF2075-DC8B-9588-3682-25F5BBFB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Ferrero - INFN Torino - MuColl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4A202EE8-1CFD-5363-2EB7-CB967CC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38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20253</TotalTime>
  <Words>1143</Words>
  <Application>Microsoft Macintosh PowerPoint</Application>
  <PresentationFormat>Widescreen</PresentationFormat>
  <Paragraphs>174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ferrero</dc:creator>
  <cp:lastModifiedBy>Marco Ferrero</cp:lastModifiedBy>
  <cp:revision>575</cp:revision>
  <dcterms:created xsi:type="dcterms:W3CDTF">2022-03-04T12:17:12Z</dcterms:created>
  <dcterms:modified xsi:type="dcterms:W3CDTF">2025-07-21T12:43:02Z</dcterms:modified>
</cp:coreProperties>
</file>