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4" r:id="rId2"/>
    <p:sldId id="2862" r:id="rId3"/>
    <p:sldId id="2816" r:id="rId4"/>
    <p:sldId id="2858" r:id="rId5"/>
    <p:sldId id="2859" r:id="rId6"/>
    <p:sldId id="2860" r:id="rId7"/>
    <p:sldId id="2864" r:id="rId8"/>
    <p:sldId id="2863" r:id="rId9"/>
    <p:sldId id="2861" r:id="rId10"/>
    <p:sldId id="2857" r:id="rId11"/>
  </p:sldIdLst>
  <p:sldSz cx="9144000" cy="5143500" type="screen16x9"/>
  <p:notesSz cx="6797675" cy="987266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29E"/>
    <a:srgbClr val="0000FF"/>
    <a:srgbClr val="ACACAC"/>
    <a:srgbClr val="E7E8F0"/>
    <a:srgbClr val="D9FFFF"/>
    <a:srgbClr val="48FF48"/>
    <a:srgbClr val="FF0000"/>
    <a:srgbClr val="0606FF"/>
    <a:srgbClr val="1C44C1"/>
    <a:srgbClr val="D85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6" autoAdjust="0"/>
    <p:restoredTop sz="94110" autoAdjust="0"/>
  </p:normalViewPr>
  <p:slideViewPr>
    <p:cSldViewPr snapToObjects="1" showGuides="1">
      <p:cViewPr varScale="1">
        <p:scale>
          <a:sx n="159" d="100"/>
          <a:sy n="159" d="100"/>
        </p:scale>
        <p:origin x="106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9" d="100"/>
          <a:sy n="69" d="100"/>
        </p:scale>
        <p:origin x="385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03EEF-9089-C744-8C93-EE73F8B15776}" type="datetimeFigureOut">
              <a:rPr lang="fr-FR" smtClean="0"/>
              <a:pPr/>
              <a:t>21/07/2025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8E451-F231-B046-B379-61FE019F64C0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7F9A8-E4A4-1C40-93CC-37CDF0C3283E}" type="datetimeFigureOut">
              <a:rPr lang="fr-FR" smtClean="0"/>
              <a:pPr/>
              <a:t>21/07/2025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3A5D-14D6-4646-84B9-A0E78F83D06C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073F22EC-ED27-AD46-998B-1B996EFC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85161"/>
            <a:ext cx="607053" cy="7025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DD4848B-627E-AC4C-A4E2-80A4C4B4F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7924"/>
            <a:ext cx="1102079" cy="691598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A26A73-585A-CE46-BDB6-231CA3FEAE3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1520" y="4492626"/>
            <a:ext cx="4464496" cy="2746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FC4110D6-310A-A043-B953-8A7A881B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20226"/>
            <a:ext cx="5976664" cy="99377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9512" y="451596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>
                <a:latin typeface="Arial Narrow"/>
                <a:cs typeface="Arial Narrow"/>
              </a:defRPr>
            </a:lvl1pPr>
          </a:lstStyle>
          <a:p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4242122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793D77EA-745D-6C47-A1F5-2D9D6E5E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06375"/>
            <a:ext cx="566544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B472151-7981-1C49-99CF-69E156A9F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0"/>
            <a:ext cx="607053" cy="7025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811758-DAF7-294D-8673-AC9F8D0015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88525"/>
            <a:ext cx="949679" cy="595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10" y="380585"/>
            <a:ext cx="8229330" cy="50783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300" b="0" strike="noStrike" spc="-1" dirty="0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110" y="2510205"/>
            <a:ext cx="8229330" cy="3693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14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UON-Slide-graphBase-pagebottom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92" y="4659981"/>
            <a:ext cx="9144000" cy="266607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F84F0A7-28DE-5045-AB7F-A9E3D7703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65" y="4522662"/>
            <a:ext cx="424847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E5CA6C6-D0C3-914B-B179-3B10413F6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435530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EEC77-C241-D048-A74C-4821C1D459A4}" type="slidenum">
              <a:rPr lang="en-US" smtClean="0"/>
              <a:t>‹N›</a:t>
            </a:fld>
            <a:endParaRPr lang="en-US"/>
          </a:p>
        </p:txBody>
      </p:sp>
      <p:pic>
        <p:nvPicPr>
          <p:cNvPr id="8" name="Image 85" descr="MCC-inernational-finalV01.png">
            <a:extLst>
              <a:ext uri="{FF2B5EF4-FFF2-40B4-BE49-F238E27FC236}">
                <a16:creationId xmlns:a16="http://schemas.microsoft.com/office/drawing/2014/main" id="{7A43E72F-BC7C-8148-A1EC-7EBA314B8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0"/>
            <a:ext cx="648072" cy="648072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5DA8CBB-3433-784C-8549-A38A0E537E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0"/>
            <a:ext cx="607053" cy="7025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6BCC69-6B95-D54D-8BBA-354088FA30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786" y="106596"/>
            <a:ext cx="949679" cy="5959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2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MUON-SlideGraph-gradient.png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3069829"/>
            <a:ext cx="9144000" cy="2108200"/>
          </a:xfrm>
          <a:prstGeom prst="rect">
            <a:avLst/>
          </a:prstGeom>
        </p:spPr>
      </p:pic>
      <p:pic>
        <p:nvPicPr>
          <p:cNvPr id="83" name="Image 82" descr="MUON-SlideGraph-LogoBkgnd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494"/>
            <a:ext cx="9144000" cy="5140960"/>
          </a:xfrm>
          <a:prstGeom prst="rect">
            <a:avLst/>
          </a:prstGeom>
        </p:spPr>
      </p:pic>
      <p:pic>
        <p:nvPicPr>
          <p:cNvPr id="86" name="Image 85" descr="MCC-inernational-finalV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1" y="153044"/>
            <a:ext cx="918430" cy="918430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5181600" y="424529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chemeClr val="bg1"/>
                </a:solidFill>
                <a:latin typeface="Arial Narrow"/>
                <a:cs typeface="Arial Narrow"/>
              </a:rPr>
              <a:t>Dario </a:t>
            </a:r>
            <a:r>
              <a:rPr lang="en-GB" sz="1600" b="1" dirty="0" err="1">
                <a:solidFill>
                  <a:schemeClr val="bg1"/>
                </a:solidFill>
                <a:latin typeface="Arial Narrow"/>
                <a:cs typeface="Arial Narrow"/>
              </a:rPr>
              <a:t>Giove</a:t>
            </a:r>
            <a:endParaRPr lang="en-GB" sz="16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GB" sz="1400" dirty="0" err="1">
                <a:solidFill>
                  <a:schemeClr val="bg1"/>
                </a:solidFill>
                <a:latin typeface="Arial Narrow"/>
                <a:cs typeface="Arial Narrow"/>
              </a:rPr>
              <a:t>Riunione</a:t>
            </a:r>
            <a:r>
              <a:rPr lang="en-GB" sz="1400">
                <a:solidFill>
                  <a:schemeClr val="bg1"/>
                </a:solidFill>
                <a:latin typeface="Arial Narrow"/>
                <a:cs typeface="Arial Narrow"/>
              </a:rPr>
              <a:t> Referee</a:t>
            </a:r>
            <a:endParaRPr lang="en-GB" sz="14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it-IT" sz="1400" dirty="0" err="1">
                <a:solidFill>
                  <a:schemeClr val="bg1"/>
                </a:solidFill>
                <a:latin typeface="Arial Narrow"/>
                <a:cs typeface="Arial Narrow"/>
              </a:rPr>
              <a:t>July</a:t>
            </a:r>
            <a:r>
              <a:rPr lang="it-IT" sz="1400" dirty="0">
                <a:solidFill>
                  <a:schemeClr val="bg1"/>
                </a:solidFill>
                <a:latin typeface="Arial Narrow"/>
                <a:cs typeface="Arial Narrow"/>
              </a:rPr>
              <a:t> 2025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195736" y="2530383"/>
            <a:ext cx="45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latin typeface="Times New Roman" panose="02020603050405020304" pitchFamily="18" charset="0"/>
              </a:rPr>
              <a:t>RD_MUCOL 2025-2026</a:t>
            </a:r>
            <a:endParaRPr lang="en-GB" sz="2800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70782-CCD9-1A41-3479-298404C48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61760"/>
            <a:ext cx="872456" cy="10097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EFD363D-7852-9340-BCFA-D1B01F667E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117161"/>
            <a:ext cx="1505862" cy="944988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1F41CD-336C-BA45-AF95-B4655E3AB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A8B7DA-EE1E-E640-ADF4-6F9F990A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-23246"/>
            <a:ext cx="5760640" cy="97626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0080"/>
                </a:solidFill>
                <a:latin typeface="Calibri"/>
              </a:rPr>
              <a:t>Richieste</a:t>
            </a:r>
            <a:r>
              <a:rPr lang="en-US" sz="2400" dirty="0">
                <a:solidFill>
                  <a:srgbClr val="00008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80"/>
                </a:solidFill>
                <a:latin typeface="Calibri"/>
              </a:rPr>
              <a:t>finanziarie</a:t>
            </a:r>
            <a:r>
              <a:rPr lang="en-US" sz="2400" dirty="0">
                <a:solidFill>
                  <a:srgbClr val="000080"/>
                </a:solidFill>
                <a:latin typeface="Calibri"/>
              </a:rPr>
              <a:t> 2026</a:t>
            </a:r>
            <a:endParaRPr sz="2400" dirty="0">
              <a:solidFill>
                <a:srgbClr val="000080"/>
              </a:solidFill>
              <a:latin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2E6D2D-A341-D943-8AB7-651D4DB7EE54}"/>
              </a:ext>
            </a:extLst>
          </p:cNvPr>
          <p:cNvSpPr txBox="1"/>
          <p:nvPr/>
        </p:nvSpPr>
        <p:spPr>
          <a:xfrm>
            <a:off x="6372200" y="1203598"/>
            <a:ext cx="1818126" cy="954107"/>
          </a:xfrm>
          <a:prstGeom prst="rect">
            <a:avLst/>
          </a:prstGeom>
          <a:noFill/>
          <a:ln w="34925">
            <a:solidFill>
              <a:srgbClr val="0070C0">
                <a:alpha val="98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70C0"/>
                </a:solidFill>
              </a:rPr>
              <a:t>Totale</a:t>
            </a:r>
            <a:r>
              <a:rPr lang="en-US" sz="1400" b="1" dirty="0">
                <a:solidFill>
                  <a:srgbClr val="0070C0"/>
                </a:solidFill>
              </a:rPr>
              <a:t> FTE:</a:t>
            </a:r>
          </a:p>
          <a:p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0070C0"/>
                </a:solidFill>
              </a:rPr>
              <a:t>Ric. </a:t>
            </a:r>
            <a:r>
              <a:rPr lang="en-US" sz="1400" b="1" dirty="0" err="1">
                <a:solidFill>
                  <a:srgbClr val="0070C0"/>
                </a:solidFill>
              </a:rPr>
              <a:t>Tecnologi</a:t>
            </a:r>
            <a:r>
              <a:rPr lang="en-US" sz="1400" b="1" dirty="0">
                <a:solidFill>
                  <a:srgbClr val="0070C0"/>
                </a:solidFill>
              </a:rPr>
              <a:t>: 	3.2</a:t>
            </a:r>
          </a:p>
          <a:p>
            <a:r>
              <a:rPr lang="en-US" sz="1400" b="1" dirty="0" err="1">
                <a:solidFill>
                  <a:srgbClr val="0070C0"/>
                </a:solidFill>
              </a:rPr>
              <a:t>Tecnici</a:t>
            </a:r>
            <a:r>
              <a:rPr lang="en-US" sz="1400" b="1" dirty="0">
                <a:solidFill>
                  <a:srgbClr val="0070C0"/>
                </a:solidFill>
              </a:rPr>
              <a:t>: 		1.4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CEF73C-BE76-FE45-8379-D5EABDF69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78" r="40570" b="31386"/>
          <a:stretch/>
        </p:blipFill>
        <p:spPr>
          <a:xfrm>
            <a:off x="-21704" y="755244"/>
            <a:ext cx="4881736" cy="406675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FCFE90-53C0-BE43-9C13-F26E0DB16AA9}"/>
              </a:ext>
            </a:extLst>
          </p:cNvPr>
          <p:cNvSpPr txBox="1"/>
          <p:nvPr/>
        </p:nvSpPr>
        <p:spPr>
          <a:xfrm>
            <a:off x="6388914" y="2643758"/>
            <a:ext cx="2137124" cy="738664"/>
          </a:xfrm>
          <a:prstGeom prst="rect">
            <a:avLst/>
          </a:prstGeom>
          <a:noFill/>
          <a:ln w="34925">
            <a:solidFill>
              <a:srgbClr val="0070C0">
                <a:alpha val="98000"/>
              </a:srgbClr>
            </a:solidFill>
          </a:ln>
        </p:spPr>
        <p:txBody>
          <a:bodyPr wrap="none" rtlCol="0">
            <a:spAutoFit/>
          </a:bodyPr>
          <a:lstStyle/>
          <a:p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Magneti: </a:t>
            </a:r>
            <a:r>
              <a:rPr lang="en-US" sz="1400" b="1" dirty="0">
                <a:solidFill>
                  <a:srgbClr val="0070C0"/>
                </a:solidFill>
              </a:rPr>
              <a:t>		200 </a:t>
            </a:r>
            <a:r>
              <a:rPr lang="en-US" sz="1400" b="1" dirty="0" err="1">
                <a:solidFill>
                  <a:srgbClr val="0070C0"/>
                </a:solidFill>
              </a:rPr>
              <a:t>kE</a:t>
            </a:r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0070C0"/>
                </a:solidFill>
              </a:rPr>
              <a:t>RF NC: 		125 </a:t>
            </a:r>
            <a:r>
              <a:rPr lang="en-US" sz="1400" b="1" dirty="0" err="1">
                <a:solidFill>
                  <a:srgbClr val="0070C0"/>
                </a:solidFill>
              </a:rPr>
              <a:t>kE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9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7C8EC7F-237A-E249-8DF3-FEA874C6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71550"/>
            <a:ext cx="788745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70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DE86C9C-3E70-A646-B50F-32E2E182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5" y="771550"/>
            <a:ext cx="793759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9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31ACD7-E0E7-0C43-A672-836EA192A9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0336"/>
            <a:ext cx="5886148" cy="2782152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F1962B29-2E10-EB47-B602-C4BA9B7B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0"/>
            <a:ext cx="7365780" cy="1267554"/>
          </a:xfrm>
        </p:spPr>
        <p:txBody>
          <a:bodyPr/>
          <a:lstStyle/>
          <a:p>
            <a:r>
              <a:rPr lang="en-US" dirty="0"/>
              <a:t>Muon Cooling and its challenges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453EF3-7B82-5849-A493-B3E569D80BCE}"/>
              </a:ext>
            </a:extLst>
          </p:cNvPr>
          <p:cNvSpPr txBox="1"/>
          <p:nvPr/>
        </p:nvSpPr>
        <p:spPr>
          <a:xfrm>
            <a:off x="7092280" y="2067694"/>
            <a:ext cx="1872208" cy="2308324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High magnetic field superconducting solenoids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rgbClr val="0070C0"/>
                </a:solidFill>
              </a:rPr>
              <a:t>High electric field normal conducting RF cavities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E0CC32-BB54-9945-8665-ED9BCA5A7930}"/>
              </a:ext>
            </a:extLst>
          </p:cNvPr>
          <p:cNvSpPr txBox="1"/>
          <p:nvPr/>
        </p:nvSpPr>
        <p:spPr>
          <a:xfrm>
            <a:off x="7073660" y="1236697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Activities in charge to INFN Milano</a:t>
            </a:r>
          </a:p>
        </p:txBody>
      </p:sp>
    </p:spTree>
    <p:extLst>
      <p:ext uri="{BB962C8B-B14F-4D97-AF65-F5344CB8AC3E}">
        <p14:creationId xmlns:p14="http://schemas.microsoft.com/office/powerpoint/2010/main" val="393394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90DE78-8C00-7E45-B656-73DA5504BC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387773"/>
            <a:ext cx="6071233" cy="33123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7367A0-1CA8-8A48-BB50-00247E88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11510"/>
            <a:ext cx="8074158" cy="9762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80"/>
                </a:solidFill>
                <a:latin typeface="Calibri"/>
              </a:rPr>
              <a:t>Cooling Cell Integration study: first concept</a:t>
            </a:r>
            <a:endParaRPr sz="3200" dirty="0">
              <a:solidFill>
                <a:srgbClr val="000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6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1C0539-0CF9-C442-B6C4-E9DEE9D90B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75606"/>
            <a:ext cx="3600400" cy="33131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F606CB-2A4D-AA4E-A767-EFB5C976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11510"/>
            <a:ext cx="8074158" cy="9762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80"/>
                </a:solidFill>
                <a:latin typeface="Calibri"/>
              </a:rPr>
              <a:t>RF 3 cells 704 MHz: first concept</a:t>
            </a:r>
            <a:endParaRPr sz="3200" dirty="0">
              <a:solidFill>
                <a:srgbClr val="000080"/>
              </a:solidFill>
              <a:latin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1E71A3-6A46-2E4D-AB16-7577C71FFA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275606"/>
            <a:ext cx="4623420" cy="25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C1C56E8-9481-164F-89F6-29D342E06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719"/>
            <a:ext cx="9144000" cy="38200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42757F-7043-1047-8E0C-B49D74FCFD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80770"/>
            <a:ext cx="7863028" cy="250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F606CB-2A4D-AA4E-A767-EFB5C976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-23246"/>
            <a:ext cx="5760640" cy="9762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80"/>
                </a:solidFill>
                <a:latin typeface="Calibri"/>
              </a:rPr>
              <a:t>Test facilities: high electric fields in magnets and RF laminas </a:t>
            </a:r>
            <a:endParaRPr sz="2400" dirty="0">
              <a:solidFill>
                <a:srgbClr val="000080"/>
              </a:solidFill>
              <a:latin typeface="Calibri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C6A718-1B00-2E44-B168-9BB8D87D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54783"/>
            <a:ext cx="5143500" cy="2286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4212590-5945-5D46-A258-A2B589CFAD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0" t="22909" r="13806" b="23638"/>
          <a:stretch/>
        </p:blipFill>
        <p:spPr>
          <a:xfrm>
            <a:off x="1043608" y="3219822"/>
            <a:ext cx="3168352" cy="145432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2C596DC-7708-834E-85F7-3F4F9D304404}"/>
              </a:ext>
            </a:extLst>
          </p:cNvPr>
          <p:cNvSpPr txBox="1"/>
          <p:nvPr/>
        </p:nvSpPr>
        <p:spPr>
          <a:xfrm>
            <a:off x="5585442" y="999764"/>
            <a:ext cx="3307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RF cavities design foresees the presence of thin (100 micron) metallic windows at the cells iris.</a:t>
            </a:r>
            <a:br>
              <a:rPr lang="en-US" sz="1200" dirty="0"/>
            </a:br>
            <a:r>
              <a:rPr lang="en-US" sz="1200" dirty="0"/>
              <a:t>This will simplify the RF </a:t>
            </a:r>
            <a:r>
              <a:rPr lang="en-US" sz="1200" dirty="0" err="1"/>
              <a:t>e.m</a:t>
            </a:r>
            <a:r>
              <a:rPr lang="en-US" sz="1200" dirty="0"/>
              <a:t>. design but introduces a challenging element related to the mechanical design, the soldering procedures and the capability to sustain RF pressures and thermal stresses.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9C3E3FE-8250-DF45-87F7-92EC6E157F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525" y="3062485"/>
            <a:ext cx="2211834" cy="153814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A313D1D-A282-7545-A803-927D906EE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38" y="2662918"/>
            <a:ext cx="2403979" cy="13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C03D6B-F3A9-EC48-9B52-A513CAA2C9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984888"/>
            <a:ext cx="8244408" cy="34961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98D901-85C9-1247-A8F3-F80CD34A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8626"/>
            <a:ext cx="6768752" cy="9762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80"/>
                </a:solidFill>
                <a:latin typeface="Calibri"/>
              </a:rPr>
              <a:t>Test facilities: Shape Memory Alloy and Pillow Seal Systems </a:t>
            </a:r>
            <a:endParaRPr sz="2400" dirty="0">
              <a:solidFill>
                <a:srgbClr val="000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692715"/>
      </p:ext>
    </p:extLst>
  </p:cSld>
  <p:clrMapOvr>
    <a:masterClrMapping/>
  </p:clrMapOvr>
</p:sld>
</file>

<file path=ppt/theme/theme1.xml><?xml version="1.0" encoding="utf-8"?>
<a:theme xmlns:a="http://schemas.openxmlformats.org/drawingml/2006/main" name="IMCC - 1">
  <a:themeElements>
    <a:clrScheme name="IMC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94645</TotalTime>
  <Words>102</Words>
  <Application>Microsoft Macintosh PowerPoint</Application>
  <PresentationFormat>Presentazione su schermo (16:9)</PresentationFormat>
  <Paragraphs>23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Times New Roman</vt:lpstr>
      <vt:lpstr>Wingdings</vt:lpstr>
      <vt:lpstr>IMCC - 1</vt:lpstr>
      <vt:lpstr>Presentazione standard di PowerPoint</vt:lpstr>
      <vt:lpstr>Presentazione standard di PowerPoint</vt:lpstr>
      <vt:lpstr>Presentazione standard di PowerPoint</vt:lpstr>
      <vt:lpstr>Muon Cooling and its challenges</vt:lpstr>
      <vt:lpstr>Cooling Cell Integration study: first concept</vt:lpstr>
      <vt:lpstr>RF 3 cells 704 MHz: first concept</vt:lpstr>
      <vt:lpstr>Presentazione standard di PowerPoint</vt:lpstr>
      <vt:lpstr>Test facilities: high electric fields in magnets and RF laminas </vt:lpstr>
      <vt:lpstr>Test facilities: Shape Memory Alloy and Pillow Seal Systems </vt:lpstr>
      <vt:lpstr>Richieste finanziarie 2026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Studies of cavities for muon cooling</dc:title>
  <dc:creator>Carmelo Barbagallo</dc:creator>
  <cp:lastModifiedBy>Dario Augusto Giove</cp:lastModifiedBy>
  <cp:revision>250</cp:revision>
  <cp:lastPrinted>2025-07-08T10:00:32Z</cp:lastPrinted>
  <dcterms:created xsi:type="dcterms:W3CDTF">2021-05-17T12:13:58Z</dcterms:created>
  <dcterms:modified xsi:type="dcterms:W3CDTF">2025-07-21T15:56:01Z</dcterms:modified>
</cp:coreProperties>
</file>