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62" r:id="rId4"/>
    <p:sldId id="263" r:id="rId5"/>
    <p:sldId id="259" r:id="rId6"/>
    <p:sldId id="258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36303-DA54-43FC-8D84-55CC1AE8CF93}" v="4" dt="2025-07-21T21:40:0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o Rossi" userId="5f3cad6b-d350-4291-a038-0a9554b355a4" providerId="ADAL" clId="{BF136303-DA54-43FC-8D84-55CC1AE8CF93}"/>
    <pc:docChg chg="undo custSel addSld delSld modSld sldOrd">
      <pc:chgData name="Lucio Rossi" userId="5f3cad6b-d350-4291-a038-0a9554b355a4" providerId="ADAL" clId="{BF136303-DA54-43FC-8D84-55CC1AE8CF93}" dt="2025-07-21T21:42:34.890" v="91" actId="1076"/>
      <pc:docMkLst>
        <pc:docMk/>
      </pc:docMkLst>
      <pc:sldChg chg="del">
        <pc:chgData name="Lucio Rossi" userId="5f3cad6b-d350-4291-a038-0a9554b355a4" providerId="ADAL" clId="{BF136303-DA54-43FC-8D84-55CC1AE8CF93}" dt="2025-07-21T21:39:08.638" v="60" actId="47"/>
        <pc:sldMkLst>
          <pc:docMk/>
          <pc:sldMk cId="2746591619" sldId="257"/>
        </pc:sldMkLst>
      </pc:sldChg>
      <pc:sldChg chg="modSp mod">
        <pc:chgData name="Lucio Rossi" userId="5f3cad6b-d350-4291-a038-0a9554b355a4" providerId="ADAL" clId="{BF136303-DA54-43FC-8D84-55CC1AE8CF93}" dt="2025-07-21T21:26:51.099" v="57" actId="20577"/>
        <pc:sldMkLst>
          <pc:docMk/>
          <pc:sldMk cId="1158679443" sldId="258"/>
        </pc:sldMkLst>
        <pc:spChg chg="mod">
          <ac:chgData name="Lucio Rossi" userId="5f3cad6b-d350-4291-a038-0a9554b355a4" providerId="ADAL" clId="{BF136303-DA54-43FC-8D84-55CC1AE8CF93}" dt="2025-07-21T21:25:27.998" v="1" actId="20577"/>
          <ac:spMkLst>
            <pc:docMk/>
            <pc:sldMk cId="1158679443" sldId="258"/>
            <ac:spMk id="14" creationId="{166D381C-27CE-6EBE-3913-F0AEAA21D69F}"/>
          </ac:spMkLst>
        </pc:spChg>
        <pc:spChg chg="mod">
          <ac:chgData name="Lucio Rossi" userId="5f3cad6b-d350-4291-a038-0a9554b355a4" providerId="ADAL" clId="{BF136303-DA54-43FC-8D84-55CC1AE8CF93}" dt="2025-07-21T21:26:51.099" v="57" actId="20577"/>
          <ac:spMkLst>
            <pc:docMk/>
            <pc:sldMk cId="1158679443" sldId="258"/>
            <ac:spMk id="15" creationId="{703559D7-8BA0-90F8-7DA1-E9DDA87B9B86}"/>
          </ac:spMkLst>
        </pc:spChg>
      </pc:sldChg>
      <pc:sldChg chg="del">
        <pc:chgData name="Lucio Rossi" userId="5f3cad6b-d350-4291-a038-0a9554b355a4" providerId="ADAL" clId="{BF136303-DA54-43FC-8D84-55CC1AE8CF93}" dt="2025-07-21T21:39:08.638" v="60" actId="47"/>
        <pc:sldMkLst>
          <pc:docMk/>
          <pc:sldMk cId="702560519" sldId="260"/>
        </pc:sldMkLst>
      </pc:sldChg>
      <pc:sldChg chg="modSp add mod ord">
        <pc:chgData name="Lucio Rossi" userId="5f3cad6b-d350-4291-a038-0a9554b355a4" providerId="ADAL" clId="{BF136303-DA54-43FC-8D84-55CC1AE8CF93}" dt="2025-07-21T21:42:34.890" v="91" actId="1076"/>
        <pc:sldMkLst>
          <pc:docMk/>
          <pc:sldMk cId="1595554064" sldId="261"/>
        </pc:sldMkLst>
        <pc:spChg chg="mod">
          <ac:chgData name="Lucio Rossi" userId="5f3cad6b-d350-4291-a038-0a9554b355a4" providerId="ADAL" clId="{BF136303-DA54-43FC-8D84-55CC1AE8CF93}" dt="2025-07-21T21:42:34.890" v="91" actId="1076"/>
          <ac:spMkLst>
            <pc:docMk/>
            <pc:sldMk cId="1595554064" sldId="261"/>
            <ac:spMk id="3" creationId="{42510799-5264-EFC1-0BA7-7BB14C3FED7A}"/>
          </ac:spMkLst>
        </pc:spChg>
      </pc:sldChg>
      <pc:sldChg chg="add">
        <pc:chgData name="Lucio Rossi" userId="5f3cad6b-d350-4291-a038-0a9554b355a4" providerId="ADAL" clId="{BF136303-DA54-43FC-8D84-55CC1AE8CF93}" dt="2025-07-21T21:38:34.300" v="58"/>
        <pc:sldMkLst>
          <pc:docMk/>
          <pc:sldMk cId="531982101" sldId="262"/>
        </pc:sldMkLst>
      </pc:sldChg>
      <pc:sldChg chg="modSp add mod">
        <pc:chgData name="Lucio Rossi" userId="5f3cad6b-d350-4291-a038-0a9554b355a4" providerId="ADAL" clId="{BF136303-DA54-43FC-8D84-55CC1AE8CF93}" dt="2025-07-21T21:38:40.711" v="59" actId="20577"/>
        <pc:sldMkLst>
          <pc:docMk/>
          <pc:sldMk cId="2731713675" sldId="263"/>
        </pc:sldMkLst>
        <pc:spChg chg="mod">
          <ac:chgData name="Lucio Rossi" userId="5f3cad6b-d350-4291-a038-0a9554b355a4" providerId="ADAL" clId="{BF136303-DA54-43FC-8D84-55CC1AE8CF93}" dt="2025-07-21T21:38:40.711" v="59" actId="20577"/>
          <ac:spMkLst>
            <pc:docMk/>
            <pc:sldMk cId="2731713675" sldId="263"/>
            <ac:spMk id="5" creationId="{595EF877-D3DD-F9D0-F820-031F37DF29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3085-4133-4392-B13D-93AF836E831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054E-2BDE-4D9D-B9B4-8947E43C5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1D22-5901-A434-FC7A-EC73FE9C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DEF94-7598-AD0F-6C3F-967A586FA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64E23-A96E-49C5-109B-935BE33D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672-D036-4AED-B6F7-A27A2660A517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EA08-47D8-75E5-19C9-5731A164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064A-6C9A-4A9A-39F4-E5FEF65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7048-8443-D2AD-1031-6D3118B5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0685E-E3F9-2E64-1B4F-4B3EECD85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61A9-3EC4-D647-22DC-18A1701D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D08E-D0C1-4A2B-A171-FEC14F4CD725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6D088-0893-2A45-CAED-505C5E99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1EB0-A545-2A8E-7CA0-085EB6CE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EDDA1-3829-65D1-FB31-13D76FF42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A1F31-F270-5ABD-E6C2-9D0CBDBEE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B907-98B4-0E49-93FD-7C5557E9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986B-4499-49F6-AC91-673259F7E2C5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C4FF-FF73-EF81-07AF-B5519191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5167-E8AA-537A-3F14-541BB959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9CF0-91DB-C484-005C-2C01925C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6F16C-111E-1292-DD72-80974FB2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5355-6E4E-03D1-3DE4-48E74CC7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32-404D-4312-9AD6-3DC6B812A170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3638-BAAE-54C8-CBB0-24A9A365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C23C-F77F-2A95-14CE-C6AD2D8B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C778-CA3A-E408-D530-D6F85DB8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FC7A5-65C6-4721-D5D2-1E710E65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F2B4C-8C04-55C0-7066-D2CB29E2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B9F6-A73B-4E3A-B852-D5C255D99F0C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5F56B-8D7A-290B-E73A-911E8C34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3446-A3F3-DE39-EA0B-478A3126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369E-8106-209B-5A62-91171DBF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CAA0-9DB4-495B-C104-0FB5647D3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9F34-DC34-2B74-38F1-E5947B9EC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662A3-1E82-DB7F-E9C6-9CA8BC14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14B-04FF-4E99-A875-2C63E6BCC406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73C43-0247-B8A7-7112-F694177F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B0A90-2DD3-3C87-9E5E-31FFD2F8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8DB8-47CC-8C58-78FA-CCE7A210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CD71-C7BF-892D-E218-239FD970C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A303B-AE7C-B3A6-4528-89E39831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11D25-B275-C197-9A95-2A8C2D343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7A80-3B6C-5922-9C1C-FA4ACB200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6762-6B8B-E46F-151F-D1030342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402-F7F0-4394-A2F8-9306C6863F1A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9379A-D7BE-30DF-E7F3-D4965FB7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29F1F-E992-9F52-9B30-1DF10A24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E819-D8E3-8DED-D9E9-B680DD92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6147-C909-A021-1840-1655C29D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0353-9C2E-419B-83D4-FB94BB993BC7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9CFAB-8EB0-C0D6-584A-B25C6268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61A6A-7479-7910-A6C7-0BC8A01A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4ED7F-DE49-0112-755B-E7375F16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F1FB-905E-450E-85B1-52CD6E27B3A5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3B492-29BF-B8DD-4E6F-79AF8E6A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9A36-09C8-5B2D-3710-5BBEF9BA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4214-5B73-2C09-94EE-D05C574A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E12D-60B2-7F43-1BDA-4525A5C5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886EF-0A23-A7FD-696D-196592A76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C90AC-F99C-2869-4237-27F2A5B0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0821-261E-4F4A-AFDC-B22B3C836C53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802E5-7220-06B1-2AAB-2E2740D3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28C6B-9B1C-D832-3ED9-9A2F758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518A-2B36-85A7-7948-0FAD8222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E00D2-CCB9-B0F2-B831-5E85F5814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4155E-904F-2759-8CCB-20E66CC8A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6D42-245D-62BF-608B-B9A6AAD5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8257-2A7C-45C7-B80F-6C61EA8564C4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1BDAA-D0CC-66EA-D823-BFDEAF68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CC8D7-04E3-5461-768D-26FD7E7E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E9F7D-CDF2-D6C9-BCD7-4F9A2C73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F0C28-EB6F-D8BD-B849-0C177FF1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C5E5-3A26-1CAC-D393-B4F663C01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3231F-38E7-42F7-BEFB-E1EEBF9F1566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0C8A-578A-D5EA-1EC3-BAB7CB0F2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90FF-F482-1AAA-082C-053EC78F7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E9BCE-7A89-4F94-A2CD-44391DEE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10799-5264-EFC1-0BA7-7BB14C3FED7A}"/>
              </a:ext>
            </a:extLst>
          </p:cNvPr>
          <p:cNvSpPr txBox="1"/>
          <p:nvPr/>
        </p:nvSpPr>
        <p:spPr>
          <a:xfrm>
            <a:off x="125329" y="1978869"/>
            <a:ext cx="11941342" cy="437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ERICE INTERNATIONAL SCHOOL OF PARTICLE ACCELERATORS  </a:t>
            </a:r>
            <a:b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«KJELL JOHNSEN, GUSTAV VOSS AND EDMUND WILSON»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directors: Lucio Rossi, Thomas Taylor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Higgs factories for the post-</a:t>
            </a:r>
            <a:r>
              <a:rPr lang="en-US" sz="3600" b="1" i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sz="36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era</a:t>
            </a:r>
            <a:endParaRPr lang="en-US" sz="3600" i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Place :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ERICE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Dates :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Nov- 1 Dec 2025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5th Course Directors : Massimo Ferrario, INFN-LNF, Lucio Rossi, Università di Milan and INFN-MI-LASA, </a:t>
            </a:r>
            <a:b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Zimmermann, CERN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Scientific Secretary: Stefano Sorti, University of Milano and INFN-LASA</a:t>
            </a:r>
            <a:r>
              <a:rPr lang="en-US" sz="2000" kern="100" dirty="0">
                <a:solidFill>
                  <a:prstClr val="black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https://agenda.infn.it/event/47080/</a:t>
            </a: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5F3873B-ECFB-1472-B46D-2AEA8677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1" y="210554"/>
            <a:ext cx="3172261" cy="1434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8113-E9D5-334E-55BC-931F59F2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6" y="126398"/>
            <a:ext cx="1613233" cy="1518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CFA33-93EE-1792-577A-3C9F5A3E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38" b="12186"/>
          <a:stretch/>
        </p:blipFill>
        <p:spPr>
          <a:xfrm>
            <a:off x="3560344" y="126398"/>
            <a:ext cx="4410576" cy="16493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0BE04-8B49-A062-598A-2955DC42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37167-1C25-0793-667E-EF270F7C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iagram&#10;&#10;AI-generated content may be incorrect.">
            <a:extLst>
              <a:ext uri="{FF2B5EF4-FFF2-40B4-BE49-F238E27FC236}">
                <a16:creationId xmlns:a16="http://schemas.microsoft.com/office/drawing/2014/main" id="{4590851F-70FB-1F77-5F0E-5B8D1200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53A070-6F82-4915-316A-7B97456C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D907-C648-853E-C985-4C60CDA5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E293DE-86F9-7CDD-C9BF-75B27DE87BE8}"/>
              </a:ext>
            </a:extLst>
          </p:cNvPr>
          <p:cNvSpPr txBox="1"/>
          <p:nvPr/>
        </p:nvSpPr>
        <p:spPr>
          <a:xfrm>
            <a:off x="730624" y="580917"/>
            <a:ext cx="10448364" cy="568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 the INFN Accelerator School – Shaping the Future of Particle Physics!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Particle physics is at an exciting crossroads! As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Large Hadron Collider (LHC)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nears the end of its standard configuration run, it is preparing to transition into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High-Luminosity LHC (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LHC)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boosting its luminosity tenfold in the quest for new physics beyond the Standard Model.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same time, the global particle physics community is engaged in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defining the future of accelerators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 of the European Strategy for Particle Physics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taking place throughout 2025 and into spring 2026. The big question: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comes after the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LHC?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Several groundbreaking options are on the table: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next-generation circular hadron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cutting-edge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high-temperature superconductor (HTS) magnets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Either following the FCC-ee Higgs/electroweak/top factory, as envisaged by present CERN plan, or as direct bold step into the future.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linear lepton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leveraging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plasma acceleration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a revolutionary compact design?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resurgence of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re-emerging as a bold alternative?</a:t>
            </a:r>
          </a:p>
          <a:p>
            <a:pPr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so many competing concepts, how can we compare their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beam dynamics, technological challenges, and scientific potential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How do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cost, feasibility, and physics priorities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shape the decision-making process?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3B39E-4AE6-7464-B47A-834F0A25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D4A25-181E-7C35-00D3-403AD3C8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9B2A54-DCC4-6AE2-6295-69768C453DDB}"/>
              </a:ext>
            </a:extLst>
          </p:cNvPr>
          <p:cNvSpPr txBox="1"/>
          <p:nvPr/>
        </p:nvSpPr>
        <p:spPr>
          <a:xfrm>
            <a:off x="609601" y="515999"/>
            <a:ext cx="10560423" cy="463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💡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Accelerator School is your opportunity to explore these questions firsthand!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Designed for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students, young researchers, and even experienced scientists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 school offers a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comprehensive, comparative perspective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next frontier of accelerator physics.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Expect?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Top-tier lecturers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leading scientists, chief technologists, and project directors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deep dive into all major accelerator proposals,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decision-makers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Fact-based insights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help you form your own informed opinion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🚀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Don't miss this chance to be at the heart of the debate on the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of high-energy physics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EF877-D3DD-F9D0-F820-031F37DF2975}"/>
              </a:ext>
            </a:extLst>
          </p:cNvPr>
          <p:cNvSpPr txBox="1"/>
          <p:nvPr/>
        </p:nvSpPr>
        <p:spPr>
          <a:xfrm>
            <a:off x="609601" y="5448627"/>
            <a:ext cx="10753165" cy="869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fee: 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1000 Euro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It i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ncludes registration, full board and transportation from Palermo and Trapani airports top Erice and back.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3CE9B4-9744-13CB-4530-10BDDE2D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8655-864B-052E-E90B-85FA2EDD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00960"/>
              </p:ext>
            </p:extLst>
          </p:nvPr>
        </p:nvGraphicFramePr>
        <p:xfrm>
          <a:off x="788917" y="94425"/>
          <a:ext cx="9493418" cy="6669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5821"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Wednesday,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November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Thursday,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Friday,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Saturday,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Sunday,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A1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5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08:30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Arrival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45085" indent="-5651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accelerators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III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9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dynamics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163830" indent="-28384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FCCee</a:t>
                      </a:r>
                      <a:r>
                        <a:rPr sz="9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dynamic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aperture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optimization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9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collider</a:t>
                      </a:r>
                      <a:r>
                        <a:rPr sz="9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9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factory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4190" marR="161290" indent="-33274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Plasma</a:t>
                      </a:r>
                      <a:r>
                        <a:rPr sz="9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acceleration</a:t>
                      </a:r>
                      <a:r>
                        <a:rPr sz="9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limitations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4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Davide</a:t>
                      </a:r>
                      <a:r>
                        <a:rPr sz="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Alesini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(LNF)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Rogelio</a:t>
                      </a:r>
                      <a:r>
                        <a:rPr sz="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Tomas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Garcia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Roberto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Corsini</a:t>
                      </a:r>
                      <a:r>
                        <a:rPr sz="9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Massimo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Ferrario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(INFN-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LNF)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09:30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116205" indent="-295910">
                        <a:lnSpc>
                          <a:spcPts val="1070"/>
                        </a:lnSpc>
                        <a:spcBef>
                          <a:spcPts val="545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9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facilities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MDI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Positron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sources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Plasma</a:t>
                      </a:r>
                      <a:r>
                        <a:rPr sz="9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issues</a:t>
                      </a:r>
                      <a:r>
                        <a:rPr sz="9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ideas</a:t>
                      </a:r>
                      <a:r>
                        <a:rPr sz="9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factory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(CEPC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injector)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Jean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Paul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Burnet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Boscolo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(LNF)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Iryna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Chaikovska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(IJC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Lab)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Massimo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Ferrario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(INFN-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LNF)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10:30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Coffee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7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11:00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8485" marR="146050" indent="-424180">
                        <a:lnSpc>
                          <a:spcPts val="1070"/>
                        </a:lnSpc>
                        <a:spcBef>
                          <a:spcPts val="55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Why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factory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crucial?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17220" marR="36830" indent="-5689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radiation</a:t>
                      </a:r>
                      <a:r>
                        <a:rPr sz="9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vacuum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issues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0955" indent="635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Final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Focus</a:t>
                      </a:r>
                      <a:r>
                        <a:rPr sz="9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luminosity</a:t>
                      </a:r>
                      <a:r>
                        <a:rPr sz="9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colliders</a:t>
                      </a:r>
                      <a:r>
                        <a:rPr sz="9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(lessons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9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ATF2&amp;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SuperKEKB)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1050" b="1" spc="-20" dirty="0">
                          <a:latin typeface="Calibri"/>
                          <a:cs typeface="Calibri"/>
                        </a:rPr>
                        <a:t>Free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0645" marR="71755" algn="ctr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(Holy</a:t>
                      </a:r>
                      <a:r>
                        <a:rPr sz="10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mass/shopping/site exploring)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Guy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Wilkinson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Marton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Ady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Rogelio</a:t>
                      </a:r>
                      <a:r>
                        <a:rPr sz="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Tomas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Garcia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12:00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2870" indent="-60960">
                        <a:lnSpc>
                          <a:spcPts val="104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Comparing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ranking</a:t>
                      </a:r>
                      <a:r>
                        <a:rPr sz="9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Higgs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51510" marR="94615" indent="-549275">
                        <a:lnSpc>
                          <a:spcPts val="107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factories: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ESPP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point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view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collective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effects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47625" indent="-2686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Instabilities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colliders</a:t>
                      </a:r>
                      <a:r>
                        <a:rPr sz="9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FCC)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5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Karl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Jakobs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(Univ.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Freiburg)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Mauro</a:t>
                      </a:r>
                      <a:r>
                        <a:rPr sz="9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Migliorati</a:t>
                      </a:r>
                      <a:r>
                        <a:rPr sz="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(UniRoma1)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Daniel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Schulte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13:00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Lunch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7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15:00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Arrival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555" marR="179070" indent="-316230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Magnet</a:t>
                      </a:r>
                      <a:r>
                        <a:rPr sz="9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9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limitations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Injector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spc="50" dirty="0">
                          <a:latin typeface="Calibri"/>
                          <a:cs typeface="Calibri"/>
                        </a:rPr>
                        <a:t>ILC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(SRF)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98425" indent="-158750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HALHF:</a:t>
                      </a:r>
                      <a:r>
                        <a:rPr sz="9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9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Asymmetric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9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Factory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3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Attilio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Milanese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Paolo</a:t>
                      </a:r>
                      <a:r>
                        <a:rPr sz="9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Craievich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(PSI)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Caterina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Vernieri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(SLAC)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Brian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Foster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(Oxford)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8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16:00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Rf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limitations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FCC-hh</a:t>
                      </a:r>
                      <a:r>
                        <a:rPr sz="9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design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CCC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prototypes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Muon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Collider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factory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Franck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Peauger</a:t>
                      </a:r>
                      <a:r>
                        <a:rPr sz="9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Massimo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Giovannozzi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Caterina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Vernieri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(SLAC)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Daniel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Schulte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17:00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Coffee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7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91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17:30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96850" indent="73025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&amp;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students'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548005" marR="211454" indent="-329565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Intro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3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concepts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Magnets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CLIC</a:t>
                      </a:r>
                      <a:r>
                        <a:rPr sz="9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challenges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173990" indent="-388620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estimation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projects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5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Lucio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Rossi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(Univ.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Milan)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Frank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Zimmermann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Attilio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Milanese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Roberto</a:t>
                      </a:r>
                      <a:r>
                        <a:rPr sz="9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Corsini</a:t>
                      </a:r>
                      <a:r>
                        <a:rPr sz="9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Norbert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Holtkamp</a:t>
                      </a:r>
                      <a:r>
                        <a:rPr sz="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(SLAC)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58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18:30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3860" marR="125730" indent="-2717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accelerators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9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dynamics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optics</a:t>
                      </a:r>
                      <a:r>
                        <a:rPr sz="9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SRF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1905" indent="971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options: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LHeC,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LEP3,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gamma-gamma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ERL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based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Higgs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factory: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view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ICFA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Tatiana</a:t>
                      </a:r>
                      <a:r>
                        <a:rPr sz="9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Pieloni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(EPFL)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Katsunobu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Oide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(KEK/CERN)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Franck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Peauger</a:t>
                      </a:r>
                      <a:r>
                        <a:rPr sz="9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Frank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Zimmermann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Pierluigi</a:t>
                      </a:r>
                      <a:r>
                        <a:rPr sz="9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Campana</a:t>
                      </a:r>
                      <a:r>
                        <a:rPr sz="9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(INFN-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LNF)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80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19:30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8145" marR="108585" indent="-2819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accelerators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9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Dynamics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FCC-ee</a:t>
                      </a:r>
                      <a:r>
                        <a:rPr sz="900" spc="3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optics-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219710" algn="ctr">
                        <a:lnSpc>
                          <a:spcPts val="1080"/>
                        </a:lnSpc>
                        <a:spcBef>
                          <a:spcPts val="20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Sustainability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accelerator</a:t>
                      </a:r>
                      <a:r>
                        <a:rPr sz="9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infrastructures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24765" indent="88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development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SRF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lesson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XFEL,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SNS,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LCLS2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Q&amp;A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wrap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school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5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Tatiana</a:t>
                      </a:r>
                      <a:r>
                        <a:rPr sz="9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Pieloni</a:t>
                      </a:r>
                      <a:r>
                        <a:rPr sz="9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(EPFL)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Katsunobu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Oide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(KEK/CERN)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Denise</a:t>
                      </a:r>
                      <a:r>
                        <a:rPr sz="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Volker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(Desy)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Norbert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Holtkamp</a:t>
                      </a:r>
                      <a:r>
                        <a:rPr sz="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(SLAC)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Ferrario,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Rossi,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Zimmermann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20:30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BB74">
                        <a:alpha val="949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Dinner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7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CD16C-B7CE-87DE-6F32-CEC8AE25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8C77-21E6-6603-DA08-6714798E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66D381C-27CE-6EBE-3913-F0AEAA21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comparison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3559D7-8BA0-90F8-7DA1-E9DDA87B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14 general interest talks</a:t>
            </a:r>
          </a:p>
          <a:p>
            <a:r>
              <a:rPr lang="en-US" dirty="0"/>
              <a:t>11 lecture on FCC and technology</a:t>
            </a:r>
          </a:p>
          <a:p>
            <a:r>
              <a:rPr lang="en-US" dirty="0"/>
              <a:t>7 lectures on LCs and technology</a:t>
            </a:r>
          </a:p>
          <a:p>
            <a:r>
              <a:rPr lang="en-US" dirty="0"/>
              <a:t>3 Plasma based and HALHF acc.</a:t>
            </a:r>
          </a:p>
          <a:p>
            <a:r>
              <a:rPr lang="en-US" dirty="0"/>
              <a:t>1 Muon C.</a:t>
            </a:r>
          </a:p>
          <a:p>
            <a:r>
              <a:rPr lang="en-US" dirty="0"/>
              <a:t>1 on other options (LEP3, </a:t>
            </a:r>
            <a:r>
              <a:rPr lang="en-US" dirty="0" err="1"/>
              <a:t>LHeC</a:t>
            </a:r>
            <a:r>
              <a:rPr lang="en-US" dirty="0"/>
              <a:t>, ERL, </a:t>
            </a:r>
            <a:r>
              <a:rPr lang="en-US" dirty="0">
                <a:sym typeface="Symbol" panose="05050102010706020507" pitchFamily="18" charset="2"/>
              </a:rPr>
              <a:t>-)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37 Lectures in total</a:t>
            </a:r>
          </a:p>
          <a:p>
            <a:r>
              <a:rPr lang="en-US" dirty="0">
                <a:sym typeface="Symbol" panose="05050102010706020507" pitchFamily="18" charset="2"/>
              </a:rPr>
              <a:t>25 Lecturers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58AD15-3B58-C920-FFC3-18FE4A39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INFN 2025 Accelerator School 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82AD91-E521-7F20-0288-6A282D12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9BCE-7A89-4F94-A2CD-44391DEE42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1023</Words>
  <Application>Microsoft Office PowerPoint</Application>
  <PresentationFormat>Widescreen</PresentationFormat>
  <Paragraphs>165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Segoe UI Emoji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Lucio Rossi</dc:creator>
  <cp:lastModifiedBy>Lucio Rossi</cp:lastModifiedBy>
  <cp:revision>2</cp:revision>
  <cp:lastPrinted>2025-05-19T15:33:25Z</cp:lastPrinted>
  <dcterms:created xsi:type="dcterms:W3CDTF">2025-05-19T15:32:50Z</dcterms:created>
  <dcterms:modified xsi:type="dcterms:W3CDTF">2025-07-21T21:42:43Z</dcterms:modified>
</cp:coreProperties>
</file>