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68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4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3C58-853B-0F26-40A0-468FEE67B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49F8D-B3B9-4A08-B52A-0531D5106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07489-2772-5024-F428-A594EF6F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5E862-E726-A4D6-6E83-E54EBEF3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90306-C5C5-C8ED-029C-5A80DE36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5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EF73-E575-9ADE-B4EE-1BDE1FB4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0496E-5573-0AB0-D87F-A6019273B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BD257-7F96-CCF9-5D0F-606801AA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CF40-9E6F-BDF8-4009-BDF16316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F2D2-8DD8-D4E1-00B1-8DBBC6DD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0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EC84D-44FD-A8C9-2BBD-8DAE8987C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99E31-9CCD-1797-EE6C-55AF58E08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C465-1CF5-5D75-C6FA-A0286019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4FC0A-D6AD-63AF-276D-C2F4D1C2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479B2-D53E-30EA-DEBB-CA18C032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1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FD1E-960E-907D-156E-F1052658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82881-5F94-AD77-7A3B-31D88088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4B31A-4BF8-BA02-850E-90E1D7C5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EC1B2-A9A5-77E4-FAAE-9546EE63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C27A-151A-FFEC-9062-D3959C92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4438-24B3-C5BB-F668-746BB762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ADA2C-446A-F00F-D281-1E13D327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2B74-6F58-FDFA-9101-77CD8B46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A7320-D734-D9A2-0292-A2741ED5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AAC3F-92FE-4821-594C-DB76806E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1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2AAE-1BB7-D88B-1DB6-38089770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67CEF-4A5A-124C-B78A-C89363B34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F7507-ED93-FD18-1B4A-B81931342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01FF8-21E8-1883-964F-55F64751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34115-A997-FD97-0DE4-4D04E6B5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CC3EC-43CB-441E-5DCD-36F4C4FA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26C2-FE56-50D9-1657-AF1E3BD7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45C7F-468F-4F1D-93F0-C5A5565A7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427C4-DA22-4267-0D72-B2C4B982B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EF1A7-74E0-C38F-40A1-5B6FD3263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34517-F520-9030-7649-5AE8E3C66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9CC05-BF03-E6C6-3C00-0CB3FF08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3A860-40E3-4706-1F5B-A8012F62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344C8-DB8A-6700-4DE8-4D88C308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3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1D53-E42E-A48C-5BC5-0946F2DD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1387C-9E70-0DEB-2335-A19F649C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D0A3B-1643-EDA0-07A4-214E5C23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A10DB-8A6E-DE9C-A5F8-6BEE8D6E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7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50992-1D3D-0B31-AF6C-CA43153D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1E7A9-9024-A72E-209D-5066AB5A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B40C4-9610-15F8-85F1-5C73420E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90C0-98C4-E007-C670-EFBDCDCC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4E25-B22E-2A7C-567D-C99B25E1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18E6-557F-7DC3-E043-671FCE3C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44CBF-9107-592A-5E06-DF6F0EF9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72FB2-BBEF-B11F-1F76-5555E4D9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B9490-58FD-AFFE-3157-AD896265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717E-7B0F-CCBC-C2D8-E4528CCD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74952-7ABC-4729-1128-F995FFAD0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ACC8-8350-5452-7A9E-D96DAC15C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CBEDA-F74E-F1B3-1DE8-AF64BEB8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45102-2DCF-C96D-32E8-5BF2E40F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C787B-4F5F-41FD-AE30-ECF4E312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6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7A11F-BC10-40E9-6A23-A4128B27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411DC-6D6B-6D71-D8CB-0FB0033D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12FCA-7973-7F55-4D69-D043ADACF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7868D-41F8-49EB-914F-8BDB2652650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FA090-9F1F-53A5-B120-A4DE2EC27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E9838-9BD2-B5AA-B3B7-B00B91AFB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45155-A498-4597-B427-C1A5EF00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2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DAA7-0679-80D7-BD2C-BCFA46283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TOFpRad</a:t>
            </a:r>
            <a:r>
              <a:rPr lang="en-GB" dirty="0"/>
              <a:t> update</a:t>
            </a:r>
            <a:br>
              <a:rPr lang="en-GB" dirty="0"/>
            </a:br>
            <a:r>
              <a:rPr lang="en-GB" dirty="0"/>
              <a:t>15/07/2025</a:t>
            </a:r>
          </a:p>
        </p:txBody>
      </p:sp>
    </p:spTree>
    <p:extLst>
      <p:ext uri="{BB962C8B-B14F-4D97-AF65-F5344CB8AC3E}">
        <p14:creationId xmlns:p14="http://schemas.microsoft.com/office/powerpoint/2010/main" val="239856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55F9-49A2-8F7A-A5B6-9C1085C2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data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5044-BA60-BD8B-5C39-3844E34BD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488167"/>
            <a:ext cx="4193721" cy="5239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New demonstrator of detectors tested on the beam!</a:t>
            </a:r>
          </a:p>
          <a:p>
            <a:pPr>
              <a:buFontTx/>
              <a:buChar char="-"/>
            </a:pPr>
            <a:r>
              <a:rPr lang="en-GB" sz="2000" dirty="0"/>
              <a:t>Tested different configurations of HV, PZ, beam energies</a:t>
            </a:r>
          </a:p>
          <a:p>
            <a:pPr>
              <a:buFontTx/>
              <a:buChar char="-"/>
            </a:pPr>
            <a:r>
              <a:rPr lang="en-GB" sz="2000" dirty="0"/>
              <a:t>Irradiations  of the detectors at different positions</a:t>
            </a:r>
          </a:p>
          <a:p>
            <a:pPr>
              <a:buFontTx/>
              <a:buChar char="-"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Repeated some of the measurements that were already performed in 2024, with a different synchronization of the beam monitor.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As always, everything is at CNAO yet, but we will find the way…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A machine on a table&#10;&#10;AI-generated content may be incorrect.">
            <a:extLst>
              <a:ext uri="{FF2B5EF4-FFF2-40B4-BE49-F238E27FC236}">
                <a16:creationId xmlns:a16="http://schemas.microsoft.com/office/drawing/2014/main" id="{99BA471B-8F5E-F1DA-D7A5-8859F12B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 b="13492"/>
          <a:stretch>
            <a:fillRect/>
          </a:stretch>
        </p:blipFill>
        <p:spPr>
          <a:xfrm>
            <a:off x="4441371" y="1385432"/>
            <a:ext cx="7502979" cy="49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1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F9F1-DB0C-5026-D837-CE3FDFA1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TW bars results… preliminary</a:t>
            </a:r>
          </a:p>
        </p:txBody>
      </p:sp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1E47A951-1D68-07DD-CD3C-13CC65240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1690688"/>
            <a:ext cx="5368699" cy="460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B4EAF-6BD9-E732-66DE-496BC7C746CC}"/>
              </a:ext>
            </a:extLst>
          </p:cNvPr>
          <p:cNvSpPr txBox="1"/>
          <p:nvPr/>
        </p:nvSpPr>
        <p:spPr>
          <a:xfrm>
            <a:off x="6096000" y="1704976"/>
            <a:ext cx="571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Due to a design mistake, it was not possible to bias the </a:t>
            </a:r>
            <a:r>
              <a:rPr lang="en-GB" sz="2000" dirty="0" err="1"/>
              <a:t>SiPMs</a:t>
            </a:r>
            <a:r>
              <a:rPr lang="en-GB" sz="2000" dirty="0"/>
              <a:t> with the </a:t>
            </a:r>
            <a:r>
              <a:rPr lang="en-GB" sz="2000" dirty="0" err="1"/>
              <a:t>WaveDAQ</a:t>
            </a:r>
            <a:r>
              <a:rPr lang="en-GB" sz="2000" dirty="0"/>
              <a:t>. The signal acquired at the </a:t>
            </a:r>
            <a:r>
              <a:rPr lang="en-GB" sz="2000" dirty="0" err="1"/>
              <a:t>WaveDAQ</a:t>
            </a:r>
            <a:r>
              <a:rPr lang="en-GB" sz="2000" dirty="0"/>
              <a:t> exhibited ha high level of noise, which compromised the time resolution performance.</a:t>
            </a:r>
          </a:p>
          <a:p>
            <a:endParaRPr lang="en-GB" sz="2000" dirty="0"/>
          </a:p>
          <a:p>
            <a:r>
              <a:rPr lang="en-GB" sz="2000" dirty="0"/>
              <a:t>We decided to send few board signals directly at the oscilloscope.</a:t>
            </a:r>
          </a:p>
          <a:p>
            <a:endParaRPr lang="en-GB" sz="2000" dirty="0"/>
          </a:p>
          <a:p>
            <a:r>
              <a:rPr lang="en-GB" sz="2000" dirty="0"/>
              <a:t>With the oscilloscope we obtained a standard deviation of 97 </a:t>
            </a:r>
            <a:r>
              <a:rPr lang="en-GB" sz="2000" dirty="0" err="1"/>
              <a:t>ps</a:t>
            </a:r>
            <a:r>
              <a:rPr lang="en-GB" sz="2000" dirty="0"/>
              <a:t> between two single channels of two different bars.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000" dirty="0">
                <a:sym typeface="Wingdings" panose="05000000000000000000" pitchFamily="2" charset="2"/>
              </a:rPr>
              <a:t>Time resolution of a single bar below 50 </a:t>
            </a:r>
            <a:r>
              <a:rPr lang="en-GB" sz="2000" dirty="0" err="1">
                <a:sym typeface="Wingdings" panose="05000000000000000000" pitchFamily="2" charset="2"/>
              </a:rPr>
              <a:t>ps</a:t>
            </a:r>
            <a:r>
              <a:rPr lang="en-GB" sz="2000" dirty="0">
                <a:sym typeface="Wingdings" panose="05000000000000000000" pitchFamily="2" charset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559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584E-E100-19B1-1C32-39DC74DE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FAE1-EB6D-6179-856D-0AB84236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developments… Tracker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20515-62EB-CCBC-CF21-83B4F62E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389" y="1708195"/>
            <a:ext cx="6915526" cy="4784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48AE4-B1A4-DE2E-5588-B2CE7BA6CA07}"/>
              </a:ext>
            </a:extLst>
          </p:cNvPr>
          <p:cNvSpPr txBox="1"/>
          <p:nvPr/>
        </p:nvSpPr>
        <p:spPr>
          <a:xfrm>
            <a:off x="315686" y="1611086"/>
            <a:ext cx="4354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version of the board ready to be sent to construction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Two amplifiers (up to 20 V/V) connected to the two ends of the resistor divider.</a:t>
            </a:r>
          </a:p>
          <a:p>
            <a:pPr marL="285750" indent="-285750">
              <a:buFontTx/>
              <a:buChar char="-"/>
            </a:pPr>
            <a:r>
              <a:rPr lang="en-GB" dirty="0"/>
              <a:t>Simplified version of the divider circuit tested with Spice simulations</a:t>
            </a:r>
          </a:p>
          <a:p>
            <a:pPr marL="285750" indent="-285750">
              <a:buFontTx/>
              <a:buChar char="-"/>
            </a:pPr>
            <a:r>
              <a:rPr lang="en-GB" dirty="0"/>
              <a:t>Each board cover a 30 mm lateral side.</a:t>
            </a:r>
          </a:p>
          <a:p>
            <a:r>
              <a:rPr lang="en-GB" dirty="0">
                <a:sym typeface="Wingdings" panose="05000000000000000000" pitchFamily="2" charset="2"/>
              </a:rPr>
              <a:t>	 2 </a:t>
            </a:r>
            <a:r>
              <a:rPr lang="en-GB" dirty="0" err="1">
                <a:sym typeface="Wingdings" panose="05000000000000000000" pitchFamily="2" charset="2"/>
              </a:rPr>
              <a:t>chs</a:t>
            </a:r>
            <a:r>
              <a:rPr lang="en-GB" dirty="0">
                <a:sym typeface="Wingdings" panose="05000000000000000000" pitchFamily="2" charset="2"/>
              </a:rPr>
              <a:t> / 30 mm coverage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- No chance to set the HV with the </a:t>
            </a:r>
            <a:r>
              <a:rPr lang="en-GB" dirty="0" err="1">
                <a:sym typeface="Wingdings" panose="05000000000000000000" pitchFamily="2" charset="2"/>
              </a:rPr>
              <a:t>WaveDAQ</a:t>
            </a:r>
            <a:r>
              <a:rPr lang="en-GB" dirty="0">
                <a:sym typeface="Wingdings" panose="05000000000000000000" pitchFamily="2" charset="2"/>
              </a:rPr>
              <a:t>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27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B3D5-9C2C-5F9C-444E-528019D8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developments… Tracker board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DCCA2-6290-6BCF-1C8D-3C69203CB25B}"/>
              </a:ext>
            </a:extLst>
          </p:cNvPr>
          <p:cNvSpPr txBox="1"/>
          <p:nvPr/>
        </p:nvSpPr>
        <p:spPr>
          <a:xfrm>
            <a:off x="287165" y="1469855"/>
            <a:ext cx="3744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Basic Spice simulation to optimize the values in the divider circuit</a:t>
            </a:r>
          </a:p>
          <a:p>
            <a:endParaRPr lang="en-GB" dirty="0"/>
          </a:p>
          <a:p>
            <a:r>
              <a:rPr lang="en-GB" dirty="0"/>
              <a:t>Further test will be done in lab before sending the board in production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A6529-E458-6521-746D-988F7EB9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879" y="1422910"/>
            <a:ext cx="4018269" cy="5315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CBF00-2B9A-ED91-7BD3-BD3B0EC8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964" y="1422910"/>
            <a:ext cx="3636871" cy="51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1DFC-987D-DC10-EA29-450D04A5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developments… Tracker 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0E2D6-FFC2-C0B0-409E-05899EE173B7}"/>
              </a:ext>
            </a:extLst>
          </p:cNvPr>
          <p:cNvSpPr txBox="1"/>
          <p:nvPr/>
        </p:nvSpPr>
        <p:spPr>
          <a:xfrm>
            <a:off x="315686" y="1611086"/>
            <a:ext cx="6574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enough material for the production of 40 boards (</a:t>
            </a:r>
            <a:r>
              <a:rPr lang="en-GB" sz="2000" dirty="0">
                <a:sym typeface="Wingdings" panose="05000000000000000000" pitchFamily="2" charset="2"/>
              </a:rPr>
              <a:t>120 cm </a:t>
            </a:r>
            <a:r>
              <a:rPr lang="en-GB" sz="2000" dirty="0" err="1">
                <a:sym typeface="Wingdings" panose="05000000000000000000" pitchFamily="2" charset="2"/>
              </a:rPr>
              <a:t>fiber</a:t>
            </a:r>
            <a:r>
              <a:rPr lang="en-GB" sz="2000" dirty="0">
                <a:sym typeface="Wingdings" panose="05000000000000000000" pitchFamily="2" charset="2"/>
              </a:rPr>
              <a:t> coverage)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 2 X-Y pairs with double side readout, ~12x12 cm</a:t>
            </a:r>
            <a:r>
              <a:rPr lang="en-GB" sz="2000" baseline="30000" dirty="0">
                <a:sym typeface="Wingdings" panose="05000000000000000000" pitchFamily="2" charset="2"/>
              </a:rPr>
              <a:t>2</a:t>
            </a:r>
            <a:r>
              <a:rPr lang="en-GB" sz="2000" dirty="0">
                <a:sym typeface="Wingdings" panose="05000000000000000000" pitchFamily="2" charset="2"/>
              </a:rPr>
              <a:t> FOV </a:t>
            </a:r>
            <a:endParaRPr lang="en-GB" sz="2000" dirty="0"/>
          </a:p>
        </p:txBody>
      </p:sp>
      <p:pic>
        <p:nvPicPr>
          <p:cNvPr id="6" name="Picture 5" descr="A black square object with white squares&#10;&#10;AI-generated content may be incorrect.">
            <a:extLst>
              <a:ext uri="{FF2B5EF4-FFF2-40B4-BE49-F238E27FC236}">
                <a16:creationId xmlns:a16="http://schemas.microsoft.com/office/drawing/2014/main" id="{13B88D39-7F54-853A-8DA9-55B8EC1C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r="8930" b="18572"/>
          <a:stretch>
            <a:fillRect/>
          </a:stretch>
        </p:blipFill>
        <p:spPr>
          <a:xfrm rot="16200000">
            <a:off x="7550726" y="1906652"/>
            <a:ext cx="3513122" cy="4245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D9A7F-DCEA-D5C1-63F4-66848D554489}"/>
              </a:ext>
            </a:extLst>
          </p:cNvPr>
          <p:cNvSpPr txBox="1"/>
          <p:nvPr/>
        </p:nvSpPr>
        <p:spPr>
          <a:xfrm>
            <a:off x="315685" y="3367646"/>
            <a:ext cx="6574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System for automatic IV verification of the 10 </a:t>
            </a:r>
            <a:r>
              <a:rPr lang="en-GB" sz="2000" dirty="0" err="1"/>
              <a:t>SiPM</a:t>
            </a:r>
            <a:r>
              <a:rPr lang="en-GB" sz="2000" dirty="0"/>
              <a:t> on each board.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First </a:t>
            </a:r>
            <a:r>
              <a:rPr lang="en-GB" sz="2000" dirty="0" err="1">
                <a:sym typeface="Wingdings" panose="05000000000000000000" pitchFamily="2" charset="2"/>
              </a:rPr>
              <a:t>SiPM</a:t>
            </a:r>
            <a:r>
              <a:rPr lang="en-GB" sz="2000" dirty="0">
                <a:sym typeface="Wingdings" panose="05000000000000000000" pitchFamily="2" charset="2"/>
              </a:rPr>
              <a:t> board assembled, once verified that everything is ok, we can continue with the glueing of the others.</a:t>
            </a:r>
          </a:p>
        </p:txBody>
      </p:sp>
    </p:spTree>
    <p:extLst>
      <p:ext uri="{BB962C8B-B14F-4D97-AF65-F5344CB8AC3E}">
        <p14:creationId xmlns:p14="http://schemas.microsoft.com/office/powerpoint/2010/main" val="91534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90A7-1899-ABFF-BE70-313767C0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Stop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62C8-38CD-D826-9973-66319D8F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9257" cy="4351338"/>
          </a:xfrm>
        </p:spPr>
        <p:txBody>
          <a:bodyPr/>
          <a:lstStyle/>
          <a:p>
            <a:r>
              <a:rPr lang="en-GB" dirty="0"/>
              <a:t>We received the material for the mechanical frame</a:t>
            </a:r>
          </a:p>
          <a:p>
            <a:r>
              <a:rPr lang="en-GB" dirty="0"/>
              <a:t>All the required detector have been assembled on the boards.</a:t>
            </a:r>
          </a:p>
          <a:p>
            <a:r>
              <a:rPr lang="en-GB" dirty="0"/>
              <a:t>The readout board needs some minor changes to allow the bias with the </a:t>
            </a:r>
            <a:r>
              <a:rPr lang="en-GB" dirty="0" err="1"/>
              <a:t>WaveDAQ</a:t>
            </a:r>
            <a:r>
              <a:rPr lang="en-GB" dirty="0"/>
              <a:t> system (reverse the orientation of the </a:t>
            </a:r>
            <a:r>
              <a:rPr lang="en-GB" dirty="0" err="1"/>
              <a:t>SiPM</a:t>
            </a:r>
            <a:r>
              <a:rPr lang="en-GB" dirty="0"/>
              <a:t>)</a:t>
            </a:r>
          </a:p>
          <a:p>
            <a:r>
              <a:rPr lang="en-GB" dirty="0"/>
              <a:t>The new boards will be send in production with all the other ones.</a:t>
            </a:r>
          </a:p>
        </p:txBody>
      </p:sp>
      <p:pic>
        <p:nvPicPr>
          <p:cNvPr id="6" name="Picture 5" descr="A green circuit board on a black surface&#10;&#10;AI-generated content may be incorrect.">
            <a:extLst>
              <a:ext uri="{FF2B5EF4-FFF2-40B4-BE49-F238E27FC236}">
                <a16:creationId xmlns:a16="http://schemas.microsoft.com/office/drawing/2014/main" id="{48A532AD-877D-E3DF-2983-718CA691A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28413"/>
          <a:stretch>
            <a:fillRect/>
          </a:stretch>
        </p:blipFill>
        <p:spPr>
          <a:xfrm>
            <a:off x="8349721" y="2051276"/>
            <a:ext cx="3090788" cy="41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06D2-1439-0BA8-F512-9BB3249A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49F3D0-EAF9-DC50-E8C1-E4056C3A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98859"/>
              </p:ext>
            </p:extLst>
          </p:nvPr>
        </p:nvGraphicFramePr>
        <p:xfrm>
          <a:off x="424545" y="1690688"/>
          <a:ext cx="1134291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817411911"/>
                    </a:ext>
                  </a:extLst>
                </a:gridCol>
                <a:gridCol w="1843968">
                  <a:extLst>
                    <a:ext uri="{9D8B030D-6E8A-4147-A177-3AD203B41FA5}">
                      <a16:colId xmlns:a16="http://schemas.microsoft.com/office/drawing/2014/main" val="4061525394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2910748588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3509640136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3787844833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823556450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1454866265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3896599400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500891028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3995653938"/>
                    </a:ext>
                  </a:extLst>
                </a:gridCol>
                <a:gridCol w="953838">
                  <a:extLst>
                    <a:ext uri="{9D8B030D-6E8A-4147-A177-3AD203B41FA5}">
                      <a16:colId xmlns:a16="http://schemas.microsoft.com/office/drawing/2014/main" val="2099240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Sept </a:t>
                      </a:r>
                    </a:p>
                    <a:p>
                      <a:pPr algn="ctr"/>
                      <a:r>
                        <a:rPr lang="en-GB" dirty="0"/>
                        <a:t>(I half)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Sept</a:t>
                      </a:r>
                    </a:p>
                    <a:p>
                      <a:pPr algn="ctr"/>
                      <a:r>
                        <a:rPr lang="en-GB" dirty="0"/>
                        <a:t>(II half)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Oct</a:t>
                      </a:r>
                    </a:p>
                    <a:p>
                      <a:pPr algn="ctr"/>
                      <a:r>
                        <a:rPr lang="en-GB" dirty="0"/>
                        <a:t>(I half)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Oct</a:t>
                      </a:r>
                    </a:p>
                    <a:p>
                      <a:pPr algn="ctr"/>
                      <a:r>
                        <a:rPr lang="en-GB" dirty="0"/>
                        <a:t>(II half)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Nov</a:t>
                      </a:r>
                    </a:p>
                    <a:p>
                      <a:pPr algn="ctr"/>
                      <a:r>
                        <a:rPr lang="en-GB" dirty="0"/>
                        <a:t>(I half)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Nov</a:t>
                      </a:r>
                    </a:p>
                    <a:p>
                      <a:pPr algn="ctr"/>
                      <a:r>
                        <a:rPr lang="en-GB" dirty="0"/>
                        <a:t>(II half)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Dec</a:t>
                      </a:r>
                    </a:p>
                    <a:p>
                      <a:pPr algn="ctr"/>
                      <a:r>
                        <a:rPr lang="en-GB" dirty="0"/>
                        <a:t>(I half)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Dec</a:t>
                      </a:r>
                    </a:p>
                    <a:p>
                      <a:pPr algn="ctr"/>
                      <a:r>
                        <a:rPr lang="en-GB" dirty="0"/>
                        <a:t>(II half)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2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Board fab.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20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Board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02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SiPM</a:t>
                      </a:r>
                      <a:r>
                        <a:rPr lang="en-GB" dirty="0"/>
                        <a:t>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47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17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TRCK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Lab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23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Board fab.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18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TW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Board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6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TW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SiPM</a:t>
                      </a:r>
                      <a:r>
                        <a:rPr lang="en-GB" dirty="0"/>
                        <a:t>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62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TW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31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Lab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5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30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461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TOFpRad update 15/07/2025</vt:lpstr>
      <vt:lpstr>Last data taking</vt:lpstr>
      <vt:lpstr>New TW bars results… preliminary</vt:lpstr>
      <vt:lpstr>Further developments… Tracker board</vt:lpstr>
      <vt:lpstr>Further developments… Tracker board</vt:lpstr>
      <vt:lpstr>Further developments… Tracker board</vt:lpstr>
      <vt:lpstr>New Stop detector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Morrocchi</dc:creator>
  <cp:lastModifiedBy>Matteo Morrocchi</cp:lastModifiedBy>
  <cp:revision>2</cp:revision>
  <dcterms:created xsi:type="dcterms:W3CDTF">2025-07-14T07:03:38Z</dcterms:created>
  <dcterms:modified xsi:type="dcterms:W3CDTF">2025-07-15T08:51:33Z</dcterms:modified>
</cp:coreProperties>
</file>