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sldIdLst>
    <p:sldId id="256" r:id="rId2"/>
    <p:sldId id="1509" r:id="rId3"/>
    <p:sldId id="1512" r:id="rId4"/>
    <p:sldId id="1510" r:id="rId5"/>
    <p:sldId id="260" r:id="rId6"/>
    <p:sldId id="266" r:id="rId7"/>
    <p:sldId id="265" r:id="rId8"/>
    <p:sldId id="261" r:id="rId9"/>
    <p:sldId id="262" r:id="rId10"/>
    <p:sldId id="263" r:id="rId11"/>
    <p:sldId id="1513" r:id="rId12"/>
    <p:sldId id="264" r:id="rId13"/>
    <p:sldId id="1511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6B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356238-4D08-B9CE-CC64-4A6E39EFC55B}" v="26" dt="2025-07-14T07:46:29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46C70014-48FC-4647-9615-BBD39F98887D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8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734" y="3027892"/>
            <a:ext cx="11506200" cy="1470025"/>
          </a:xfrm>
        </p:spPr>
        <p:txBody>
          <a:bodyPr>
            <a:normAutofit fontScale="90000"/>
          </a:bodyPr>
          <a:lstStyle/>
          <a:p>
            <a:r>
              <a:rPr sz="5400" dirty="0">
                <a:latin typeface="Century Gothic"/>
              </a:rPr>
              <a:t>Vedere </a:t>
            </a:r>
            <a:r>
              <a:rPr sz="5400" err="1">
                <a:latin typeface="Century Gothic"/>
              </a:rPr>
              <a:t>l’invisibile</a:t>
            </a:r>
            <a:r>
              <a:rPr lang="en-US" sz="5400" dirty="0">
                <a:latin typeface="Century Gothic"/>
              </a:rPr>
              <a:t> con la </a:t>
            </a:r>
            <a:r>
              <a:rPr lang="en-US" sz="5400" err="1">
                <a:latin typeface="Century Gothic"/>
              </a:rPr>
              <a:t>Muografia</a:t>
            </a:r>
            <a:endParaRPr lang="en-US" sz="5400">
              <a:latin typeface="Century Gothic"/>
              <a:ea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571" y="4321149"/>
            <a:ext cx="11379199" cy="795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dirty="0">
                <a:latin typeface="Century Gothic"/>
              </a:rPr>
              <a:t>La Terra, la Storia e </a:t>
            </a:r>
            <a:r>
              <a:rPr err="1">
                <a:latin typeface="Century Gothic"/>
              </a:rPr>
              <a:t>l’Industria</a:t>
            </a:r>
            <a:r>
              <a:rPr dirty="0">
                <a:latin typeface="Century Gothic"/>
              </a:rPr>
              <a:t> con </a:t>
            </a:r>
            <a:r>
              <a:rPr err="1">
                <a:latin typeface="Century Gothic"/>
              </a:rPr>
              <a:t>i</a:t>
            </a:r>
            <a:r>
              <a:rPr dirty="0">
                <a:latin typeface="Century Gothic"/>
              </a:rPr>
              <a:t> </a:t>
            </a:r>
            <a:r>
              <a:rPr err="1">
                <a:latin typeface="Century Gothic"/>
              </a:rPr>
              <a:t>raggi</a:t>
            </a:r>
            <a:r>
              <a:rPr dirty="0">
                <a:latin typeface="Century Gothic"/>
              </a:rPr>
              <a:t> </a:t>
            </a:r>
            <a:r>
              <a:rPr err="1">
                <a:latin typeface="Century Gothic"/>
              </a:rPr>
              <a:t>cosmici</a:t>
            </a:r>
            <a:endParaRPr lang="en-US" err="1">
              <a:latin typeface="Century Gothic"/>
            </a:endParaRPr>
          </a:p>
        </p:txBody>
      </p:sp>
      <p:pic>
        <p:nvPicPr>
          <p:cNvPr id="7" name="Picture 6" descr="The Mysterious Source of Extragalactic Cosmic Rays | by E. Alderson |  Predict | Medium">
            <a:extLst>
              <a:ext uri="{FF2B5EF4-FFF2-40B4-BE49-F238E27FC236}">
                <a16:creationId xmlns:a16="http://schemas.microsoft.com/office/drawing/2014/main" id="{B71F49F1-AB62-DCB3-1830-3344D3F8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071" r="-52" b="598"/>
          <a:stretch>
            <a:fillRect/>
          </a:stretch>
        </p:blipFill>
        <p:spPr>
          <a:xfrm>
            <a:off x="0" y="-527"/>
            <a:ext cx="12192004" cy="2729359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B725B5AA-FD16-BF9B-F25F-E3E1ABCA81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4" t="1364" r="9611" b="4545"/>
          <a:stretch>
            <a:fillRect/>
          </a:stretch>
        </p:blipFill>
        <p:spPr>
          <a:xfrm>
            <a:off x="3000246" y="5421243"/>
            <a:ext cx="2474178" cy="1212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2C9502-2531-6F89-E49D-669D8826450B}"/>
              </a:ext>
            </a:extLst>
          </p:cNvPr>
          <p:cNvSpPr txBox="1"/>
          <p:nvPr/>
        </p:nvSpPr>
        <p:spPr>
          <a:xfrm>
            <a:off x="10329333" y="6553199"/>
            <a:ext cx="18034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Century Gothic"/>
                <a:ea typeface="Calibri"/>
                <a:cs typeface="Calibri"/>
              </a:rPr>
              <a:t>Catalin </a:t>
            </a:r>
            <a:r>
              <a:rPr lang="en-US" sz="1400" i="1" err="1">
                <a:latin typeface="Century Gothic"/>
                <a:ea typeface="Calibri"/>
                <a:cs typeface="Calibri"/>
              </a:rPr>
              <a:t>Frosin</a:t>
            </a:r>
            <a:r>
              <a:rPr lang="en-US" sz="1400" i="1" dirty="0">
                <a:latin typeface="Century Gothic"/>
                <a:ea typeface="Calibri"/>
                <a:cs typeface="Calibri"/>
              </a:rPr>
              <a:t> </a:t>
            </a:r>
            <a:r>
              <a:rPr lang="en-US" sz="1400" i="1" err="1">
                <a:latin typeface="Century Gothic"/>
                <a:ea typeface="Calibri"/>
                <a:cs typeface="Calibri"/>
              </a:rPr>
              <a:t>Ph.D</a:t>
            </a:r>
            <a:endParaRPr lang="en-US" sz="1400" i="1" dirty="0">
              <a:latin typeface="Century Gothic"/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514831-7EE0-3721-2AE3-0D9EFF3B0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1" y="5504921"/>
            <a:ext cx="2277534" cy="10466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Century Gothic"/>
              </a:rPr>
              <a:t>Industria: </a:t>
            </a:r>
            <a:r>
              <a:rPr err="1">
                <a:latin typeface="Century Gothic"/>
              </a:rPr>
              <a:t>gli</a:t>
            </a:r>
            <a:r>
              <a:rPr dirty="0">
                <a:latin typeface="Century Gothic"/>
              </a:rPr>
              <a:t> </a:t>
            </a:r>
            <a:r>
              <a:rPr err="1">
                <a:latin typeface="Century Gothic"/>
              </a:rPr>
              <a:t>altiforni</a:t>
            </a:r>
            <a:endParaRPr lang="en-US" err="1">
              <a:latin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249748-5894-EDA4-4378-A27A7DBE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map of europe with different colored areas&#10;&#10;Description automatically generated">
            <a:extLst>
              <a:ext uri="{FF2B5EF4-FFF2-40B4-BE49-F238E27FC236}">
                <a16:creationId xmlns:a16="http://schemas.microsoft.com/office/drawing/2014/main" id="{B608D411-7823-E356-B653-D800705E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746" y="-961"/>
            <a:ext cx="4029075" cy="3028950"/>
          </a:xfrm>
          <a:prstGeom prst="rect">
            <a:avLst/>
          </a:prstGeom>
        </p:spPr>
      </p:pic>
      <p:pic>
        <p:nvPicPr>
          <p:cNvPr id="5" name="Picture 4" descr="A blue circle with yellow stars and a red line with a hand drawn line in the center&#10;&#10;Description automatically generated">
            <a:extLst>
              <a:ext uri="{FF2B5EF4-FFF2-40B4-BE49-F238E27FC236}">
                <a16:creationId xmlns:a16="http://schemas.microsoft.com/office/drawing/2014/main" id="{5ED83412-D85F-2A2B-4FD4-2D05B64BB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37" y="185300"/>
            <a:ext cx="1399999" cy="1335162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2C79B6-DCEC-43AF-5808-BF7EBEE95A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259" r="50786" b="357"/>
          <a:stretch>
            <a:fillRect/>
          </a:stretch>
        </p:blipFill>
        <p:spPr>
          <a:xfrm rot="19980000">
            <a:off x="3835034" y="1200764"/>
            <a:ext cx="4057220" cy="4161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comparison of a graph and a chart&#10;&#10;AI-generated content may be incorrect.">
            <a:extLst>
              <a:ext uri="{FF2B5EF4-FFF2-40B4-BE49-F238E27FC236}">
                <a16:creationId xmlns:a16="http://schemas.microsoft.com/office/drawing/2014/main" id="{CDECFDB4-C5F1-E131-252B-67EA048104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2" r="48773" b="542"/>
          <a:stretch>
            <a:fillRect/>
          </a:stretch>
        </p:blipFill>
        <p:spPr>
          <a:xfrm>
            <a:off x="8052033" y="3283416"/>
            <a:ext cx="3652741" cy="3119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E49D80-217A-856C-7AAE-7D3FF1E9E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34" y="1623795"/>
            <a:ext cx="3740528" cy="3414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739B94-6CA5-0C6B-12E2-CC4D5B23F46C}"/>
              </a:ext>
            </a:extLst>
          </p:cNvPr>
          <p:cNvSpPr txBox="1"/>
          <p:nvPr/>
        </p:nvSpPr>
        <p:spPr>
          <a:xfrm>
            <a:off x="4416804" y="7604620"/>
            <a:ext cx="472859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  <a:latin typeface="Century Gothic"/>
              </a:rPr>
              <a:t>investigate the possibility to detect the internal structure of the blast furnace using the </a:t>
            </a:r>
            <a:r>
              <a:rPr lang="en-US" sz="1200" b="1" dirty="0">
                <a:solidFill>
                  <a:srgbClr val="4D4D4D"/>
                </a:solidFill>
                <a:latin typeface="Century Gothic"/>
              </a:rPr>
              <a:t>muon absorption tomography technique</a:t>
            </a:r>
            <a:r>
              <a:rPr lang="en-US" sz="1200" dirty="0">
                <a:solidFill>
                  <a:srgbClr val="4D4D4D"/>
                </a:solidFill>
                <a:latin typeface="Century Gothic"/>
              </a:rPr>
              <a:t>. This technique enables the use of significantly </a:t>
            </a:r>
            <a:r>
              <a:rPr lang="en-US" sz="1200" b="1" dirty="0">
                <a:solidFill>
                  <a:srgbClr val="4D4D4D"/>
                </a:solidFill>
                <a:latin typeface="Century Gothic"/>
              </a:rPr>
              <a:t>more compact detector prototypes </a:t>
            </a:r>
            <a:r>
              <a:rPr lang="en-US" sz="1200" dirty="0">
                <a:solidFill>
                  <a:srgbClr val="4D4D4D"/>
                </a:solidFill>
                <a:latin typeface="Century Gothic"/>
              </a:rPr>
              <a:t>then</a:t>
            </a:r>
            <a:r>
              <a:rPr lang="en-US" sz="1200" b="1" dirty="0">
                <a:solidFill>
                  <a:srgbClr val="4D4D4D"/>
                </a:solidFill>
                <a:latin typeface="Century Gothic"/>
              </a:rPr>
              <a:t> </a:t>
            </a:r>
            <a:r>
              <a:rPr lang="en-US" sz="1200" dirty="0">
                <a:solidFill>
                  <a:srgbClr val="4D4D4D"/>
                </a:solidFill>
                <a:latin typeface="Century Gothic"/>
              </a:rPr>
              <a:t>suitable for industrial applications.</a:t>
            </a:r>
            <a:endParaRPr lang="en-US" sz="1200"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6A612-FDF7-800D-508D-1901B4950113}"/>
              </a:ext>
            </a:extLst>
          </p:cNvPr>
          <p:cNvSpPr txBox="1"/>
          <p:nvPr/>
        </p:nvSpPr>
        <p:spPr>
          <a:xfrm>
            <a:off x="494951" y="5150840"/>
            <a:ext cx="7294227" cy="120032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Indagare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la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possibilità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di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rivelare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la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struttura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interna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dell’altoforno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utilizzando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la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tecnica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della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4D4D4D"/>
                </a:solidFill>
                <a:ea typeface="+mn-lt"/>
                <a:cs typeface="+mn-lt"/>
              </a:rPr>
              <a:t>radiografia</a:t>
            </a:r>
            <a:r>
              <a:rPr lang="en-US" b="1" dirty="0">
                <a:solidFill>
                  <a:srgbClr val="4D4D4D"/>
                </a:solidFill>
                <a:ea typeface="+mn-lt"/>
                <a:cs typeface="+mn-lt"/>
              </a:rPr>
              <a:t> a </a:t>
            </a:r>
            <a:r>
              <a:rPr lang="en-US" b="1" dirty="0" err="1">
                <a:solidFill>
                  <a:srgbClr val="4D4D4D"/>
                </a:solidFill>
                <a:ea typeface="+mn-lt"/>
                <a:cs typeface="+mn-lt"/>
              </a:rPr>
              <a:t>muoni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per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assorbimento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.</a:t>
            </a:r>
            <a:br>
              <a:rPr lang="en-US" dirty="0">
                <a:solidFill>
                  <a:srgbClr val="4D4D4D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Questa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tecnica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consente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l’impiego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di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prototipi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di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rivelatori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significativamente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più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compatti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adatti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quindi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ad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applicazioni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industriali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CB42A-EFEF-8B46-64E6-599ABE73F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337BF-400F-EB03-98FF-ECA8A3FF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Century Gothic"/>
              </a:rPr>
              <a:t>Industria: </a:t>
            </a:r>
            <a:r>
              <a:rPr err="1">
                <a:latin typeface="Century Gothic"/>
              </a:rPr>
              <a:t>gli</a:t>
            </a:r>
            <a:r>
              <a:rPr dirty="0">
                <a:latin typeface="Century Gothic"/>
              </a:rPr>
              <a:t> </a:t>
            </a:r>
            <a:r>
              <a:rPr err="1">
                <a:latin typeface="Century Gothic"/>
              </a:rPr>
              <a:t>altiforni</a:t>
            </a:r>
            <a:endParaRPr lang="en-US" err="1">
              <a:latin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19D32-A1DA-F57C-0192-11A204CC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A map of europe with different colored areas&#10;&#10;Description automatically generated">
            <a:extLst>
              <a:ext uri="{FF2B5EF4-FFF2-40B4-BE49-F238E27FC236}">
                <a16:creationId xmlns:a16="http://schemas.microsoft.com/office/drawing/2014/main" id="{E2E3D4E4-2845-C9AB-B34E-B5A9DA733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746" y="-961"/>
            <a:ext cx="4029075" cy="3028950"/>
          </a:xfrm>
          <a:prstGeom prst="rect">
            <a:avLst/>
          </a:prstGeom>
        </p:spPr>
      </p:pic>
      <p:pic>
        <p:nvPicPr>
          <p:cNvPr id="5" name="Picture 4" descr="A blue circle with yellow stars and a red line with a hand drawn line in the center&#10;&#10;Description automatically generated">
            <a:extLst>
              <a:ext uri="{FF2B5EF4-FFF2-40B4-BE49-F238E27FC236}">
                <a16:creationId xmlns:a16="http://schemas.microsoft.com/office/drawing/2014/main" id="{1354BCE5-DFF7-0342-1E59-2736705B0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937" y="185300"/>
            <a:ext cx="1399999" cy="1335162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160985-953C-B85F-6D16-D0F35F2C66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259" r="50786" b="357"/>
          <a:stretch>
            <a:fillRect/>
          </a:stretch>
        </p:blipFill>
        <p:spPr>
          <a:xfrm rot="19980000">
            <a:off x="3835034" y="1200764"/>
            <a:ext cx="4057220" cy="4161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comparison of a graph and a chart&#10;&#10;AI-generated content may be incorrect.">
            <a:extLst>
              <a:ext uri="{FF2B5EF4-FFF2-40B4-BE49-F238E27FC236}">
                <a16:creationId xmlns:a16="http://schemas.microsoft.com/office/drawing/2014/main" id="{F2568C55-65F8-73E5-A4AE-EB472FC962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2" r="48773" b="542"/>
          <a:stretch>
            <a:fillRect/>
          </a:stretch>
        </p:blipFill>
        <p:spPr>
          <a:xfrm>
            <a:off x="8052033" y="3283416"/>
            <a:ext cx="3652741" cy="31199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AE99DA-393B-88D7-D615-2BB84DC63898}"/>
              </a:ext>
            </a:extLst>
          </p:cNvPr>
          <p:cNvSpPr txBox="1"/>
          <p:nvPr/>
        </p:nvSpPr>
        <p:spPr>
          <a:xfrm>
            <a:off x="4416804" y="7604620"/>
            <a:ext cx="472859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  <a:latin typeface="Century Gothic"/>
              </a:rPr>
              <a:t>investigate the possibility to detect the internal structure of the blast furnace using the </a:t>
            </a:r>
            <a:r>
              <a:rPr lang="en-US" sz="1200" b="1" dirty="0">
                <a:solidFill>
                  <a:srgbClr val="4D4D4D"/>
                </a:solidFill>
                <a:latin typeface="Century Gothic"/>
              </a:rPr>
              <a:t>muon absorption tomography technique</a:t>
            </a:r>
            <a:r>
              <a:rPr lang="en-US" sz="1200" dirty="0">
                <a:solidFill>
                  <a:srgbClr val="4D4D4D"/>
                </a:solidFill>
                <a:latin typeface="Century Gothic"/>
              </a:rPr>
              <a:t>. This technique enables the use of significantly </a:t>
            </a:r>
            <a:r>
              <a:rPr lang="en-US" sz="1200" b="1" dirty="0">
                <a:solidFill>
                  <a:srgbClr val="4D4D4D"/>
                </a:solidFill>
                <a:latin typeface="Century Gothic"/>
              </a:rPr>
              <a:t>more compact detector prototypes </a:t>
            </a:r>
            <a:r>
              <a:rPr lang="en-US" sz="1200" dirty="0">
                <a:solidFill>
                  <a:srgbClr val="4D4D4D"/>
                </a:solidFill>
                <a:latin typeface="Century Gothic"/>
              </a:rPr>
              <a:t>then</a:t>
            </a:r>
            <a:r>
              <a:rPr lang="en-US" sz="1200" b="1" dirty="0">
                <a:solidFill>
                  <a:srgbClr val="4D4D4D"/>
                </a:solidFill>
                <a:latin typeface="Century Gothic"/>
              </a:rPr>
              <a:t> </a:t>
            </a:r>
            <a:r>
              <a:rPr lang="en-US" sz="1200" dirty="0">
                <a:solidFill>
                  <a:srgbClr val="4D4D4D"/>
                </a:solidFill>
                <a:latin typeface="Century Gothic"/>
              </a:rPr>
              <a:t>suitable for industrial applications.</a:t>
            </a:r>
            <a:endParaRPr lang="en-US" sz="1200"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40D67C-A751-41EC-A6FC-97F451C88A66}"/>
              </a:ext>
            </a:extLst>
          </p:cNvPr>
          <p:cNvSpPr txBox="1"/>
          <p:nvPr/>
        </p:nvSpPr>
        <p:spPr>
          <a:xfrm>
            <a:off x="494951" y="5150840"/>
            <a:ext cx="7294227" cy="120032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Indagare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la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possibilità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di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rilevare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la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struttura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interna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dell’altoforno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utilizzando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la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tecnica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della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4D4D4D"/>
                </a:solidFill>
                <a:ea typeface="+mn-lt"/>
                <a:cs typeface="+mn-lt"/>
              </a:rPr>
              <a:t>radiografia</a:t>
            </a:r>
            <a:r>
              <a:rPr lang="en-US" b="1" dirty="0">
                <a:solidFill>
                  <a:srgbClr val="4D4D4D"/>
                </a:solidFill>
                <a:ea typeface="+mn-lt"/>
                <a:cs typeface="+mn-lt"/>
              </a:rPr>
              <a:t> a </a:t>
            </a:r>
            <a:r>
              <a:rPr lang="en-US" b="1" dirty="0" err="1">
                <a:solidFill>
                  <a:srgbClr val="4D4D4D"/>
                </a:solidFill>
                <a:ea typeface="+mn-lt"/>
                <a:cs typeface="+mn-lt"/>
              </a:rPr>
              <a:t>muoni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per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assorbimento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.</a:t>
            </a:r>
            <a:br>
              <a:rPr lang="en-US" dirty="0">
                <a:solidFill>
                  <a:srgbClr val="4D4D4D"/>
                </a:solidFill>
                <a:ea typeface="+mn-lt"/>
                <a:cs typeface="+mn-lt"/>
              </a:rPr>
            </a:b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Questa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tecnica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consente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l’impiego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di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prototipi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di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rivelatori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significativamente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più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compatti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adatti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quindi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ad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applicazioni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D4D4D"/>
                </a:solidFill>
                <a:ea typeface="+mn-lt"/>
                <a:cs typeface="+mn-lt"/>
              </a:rPr>
              <a:t>industriali</a:t>
            </a:r>
            <a:r>
              <a:rPr lang="en-US" dirty="0">
                <a:solidFill>
                  <a:srgbClr val="4D4D4D"/>
                </a:solidFill>
                <a:ea typeface="+mn-lt"/>
                <a:cs typeface="+mn-lt"/>
              </a:rPr>
              <a:t>.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7" name="Picture 6" descr="A person in a hard hat holding a box&#10;&#10;AI-generated content may be incorrect.">
            <a:extLst>
              <a:ext uri="{FF2B5EF4-FFF2-40B4-BE49-F238E27FC236}">
                <a16:creationId xmlns:a16="http://schemas.microsoft.com/office/drawing/2014/main" id="{8868E3A9-9EE9-8094-886E-44460C062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745" y="2212154"/>
            <a:ext cx="3305062" cy="2306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484C3E-1076-8D50-D3AB-44E27525F4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718" t="-44" r="31467" b="450"/>
          <a:stretch>
            <a:fillRect/>
          </a:stretch>
        </p:blipFill>
        <p:spPr>
          <a:xfrm>
            <a:off x="2230915" y="1716794"/>
            <a:ext cx="2184834" cy="33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967" y="3259721"/>
            <a:ext cx="3947021" cy="162536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sz="5400" err="1">
                <a:latin typeface="Century Gothic"/>
              </a:rPr>
              <a:t>Ambiente</a:t>
            </a:r>
            <a:r>
              <a:rPr sz="5400" dirty="0">
                <a:latin typeface="Century Gothic"/>
              </a:rPr>
              <a:t> e </a:t>
            </a:r>
            <a:r>
              <a:rPr sz="5400" err="1">
                <a:latin typeface="Century Gothic"/>
              </a:rPr>
              <a:t>Sicurezza</a:t>
            </a:r>
            <a:endParaRPr lang="en-US" sz="5400">
              <a:latin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9A447-DA41-3C5F-38A6-03DB906F3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A group of men standing in front of a tent&#10;&#10;AI-generated content may be incorrect.">
            <a:extLst>
              <a:ext uri="{FF2B5EF4-FFF2-40B4-BE49-F238E27FC236}">
                <a16:creationId xmlns:a16="http://schemas.microsoft.com/office/drawing/2014/main" id="{CB0CAA4C-DA23-DD94-86F8-61D9E91A3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7" y="312490"/>
            <a:ext cx="4247365" cy="266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C78C3-4524-B55F-F8A6-75B56206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596" y="1426129"/>
            <a:ext cx="7234681" cy="4935523"/>
          </a:xfrm>
          <a:prstGeom prst="rect">
            <a:avLst/>
          </a:prstGeom>
        </p:spPr>
      </p:pic>
      <p:pic>
        <p:nvPicPr>
          <p:cNvPr id="7" name="Picture 6" descr="A close up&#10;&#10;AI-generated content may be incorrect.">
            <a:extLst>
              <a:ext uri="{FF2B5EF4-FFF2-40B4-BE49-F238E27FC236}">
                <a16:creationId xmlns:a16="http://schemas.microsoft.com/office/drawing/2014/main" id="{FD8A85F7-A72D-7987-27BC-F170539B8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88" y="5018498"/>
            <a:ext cx="2761377" cy="1517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6049E8-B1C9-C8B2-2E76-37D86B260214}"/>
              </a:ext>
            </a:extLst>
          </p:cNvPr>
          <p:cNvSpPr txBox="1"/>
          <p:nvPr/>
        </p:nvSpPr>
        <p:spPr>
          <a:xfrm>
            <a:off x="5828949" y="236291"/>
            <a:ext cx="49103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latin typeface="Century Gothic"/>
              </a:rPr>
              <a:t>Argini</a:t>
            </a:r>
            <a:r>
              <a:rPr lang="en-US" sz="2400" b="1" dirty="0">
                <a:latin typeface="Century Gothic"/>
              </a:rPr>
              <a:t> </a:t>
            </a:r>
            <a:r>
              <a:rPr lang="en-US" sz="2400" b="1" err="1">
                <a:latin typeface="Century Gothic"/>
              </a:rPr>
              <a:t>fluviali</a:t>
            </a:r>
            <a:r>
              <a:rPr lang="en-US" sz="2400" b="1" dirty="0">
                <a:latin typeface="Century Gothic"/>
              </a:rPr>
              <a:t>: </a:t>
            </a:r>
            <a:r>
              <a:rPr lang="en-US" sz="2400" b="1" err="1">
                <a:latin typeface="Century Gothic"/>
              </a:rPr>
              <a:t>torrente</a:t>
            </a:r>
            <a:r>
              <a:rPr lang="en-US" sz="2400" b="1" dirty="0">
                <a:latin typeface="Century Gothic"/>
              </a:rPr>
              <a:t> Bure (PT)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3C58B-343C-CB5D-C2F1-3D67A0ABD880}"/>
              </a:ext>
            </a:extLst>
          </p:cNvPr>
          <p:cNvSpPr txBox="1"/>
          <p:nvPr/>
        </p:nvSpPr>
        <p:spPr>
          <a:xfrm>
            <a:off x="5045977" y="725648"/>
            <a:ext cx="691672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Century Gothic"/>
              </a:rPr>
              <a:t>Ricerca</a:t>
            </a:r>
            <a:r>
              <a:rPr lang="en-US" dirty="0">
                <a:latin typeface="Century Gothic"/>
              </a:rPr>
              <a:t> di </a:t>
            </a:r>
            <a:r>
              <a:rPr lang="en-US" err="1">
                <a:latin typeface="Century Gothic"/>
              </a:rPr>
              <a:t>cavita</a:t>
            </a:r>
            <a:r>
              <a:rPr lang="en-US" dirty="0">
                <a:latin typeface="Century Gothic"/>
              </a:rPr>
              <a:t> non </a:t>
            </a:r>
            <a:r>
              <a:rPr lang="en-US" err="1">
                <a:latin typeface="Century Gothic"/>
              </a:rPr>
              <a:t>mappate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all’interno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dell’argine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danneggiamento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causato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dall’attivita</a:t>
            </a:r>
            <a:r>
              <a:rPr lang="en-US" dirty="0">
                <a:latin typeface="Century Gothic"/>
              </a:rPr>
              <a:t>` </a:t>
            </a:r>
            <a:r>
              <a:rPr lang="en-US" err="1">
                <a:latin typeface="Century Gothic"/>
              </a:rPr>
              <a:t>della</a:t>
            </a:r>
            <a:r>
              <a:rPr lang="en-US" dirty="0">
                <a:latin typeface="Century Gothic"/>
              </a:rPr>
              <a:t> fauna locale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C6C18B-398B-D5C2-12B7-C5F1BBB2F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aerial view of a lake&#10;&#10;AI-generated content may be incorrect.">
            <a:extLst>
              <a:ext uri="{FF2B5EF4-FFF2-40B4-BE49-F238E27FC236}">
                <a16:creationId xmlns:a16="http://schemas.microsoft.com/office/drawing/2014/main" id="{42BE88EF-F643-17C0-501C-55709DD4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44" t="124" r="7990" b="-247"/>
          <a:stretch>
            <a:fillRect/>
          </a:stretch>
        </p:blipFill>
        <p:spPr>
          <a:xfrm>
            <a:off x="4110127" y="10"/>
            <a:ext cx="8082140" cy="6866404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5F77DB-CFC3-E045-3A36-CD3DE8AB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356350"/>
            <a:ext cx="1600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C1FF6DA9-008F-8B48-92A6-B652298478BF}" type="slidenum">
              <a:rPr lang="en-US">
                <a:solidFill>
                  <a:schemeClr val="bg1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0" name="Picture 9" descr="A rectangular box with a light inside&#10;&#10;AI-generated content may be incorrect.">
            <a:extLst>
              <a:ext uri="{FF2B5EF4-FFF2-40B4-BE49-F238E27FC236}">
                <a16:creationId xmlns:a16="http://schemas.microsoft.com/office/drawing/2014/main" id="{00A4A875-B067-87E1-5256-ADFE9FFCD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8" y="4695295"/>
            <a:ext cx="2765426" cy="1912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36A17D-122F-25F5-6F0A-8ED284843424}"/>
              </a:ext>
            </a:extLst>
          </p:cNvPr>
          <p:cNvSpPr txBox="1"/>
          <p:nvPr/>
        </p:nvSpPr>
        <p:spPr>
          <a:xfrm>
            <a:off x="389467" y="829733"/>
            <a:ext cx="3632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entury Gothic"/>
              </a:rPr>
              <a:t>Diga di </a:t>
            </a:r>
            <a:r>
              <a:rPr lang="en-US" sz="3200" err="1">
                <a:latin typeface="Century Gothic"/>
              </a:rPr>
              <a:t>Bilancino</a:t>
            </a:r>
            <a:endParaRPr lang="en-US" sz="3200">
              <a:latin typeface="Century Gothic"/>
              <a:ea typeface="Calibri"/>
              <a:cs typeface="Calibri"/>
            </a:endParaRPr>
          </a:p>
        </p:txBody>
      </p:sp>
      <p:pic>
        <p:nvPicPr>
          <p:cNvPr id="12" name="Picture 11" descr="A blue brown and white triangle with white text with Crust in the background&#10;&#10;AI-generated content may be incorrect.">
            <a:extLst>
              <a:ext uri="{FF2B5EF4-FFF2-40B4-BE49-F238E27FC236}">
                <a16:creationId xmlns:a16="http://schemas.microsoft.com/office/drawing/2014/main" id="{A519EBFA-2492-7E8E-9573-69FF4BCE4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70" y="1570565"/>
            <a:ext cx="4031192" cy="20065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337807-D5CD-5343-EE8A-C7B928819C98}"/>
              </a:ext>
            </a:extLst>
          </p:cNvPr>
          <p:cNvSpPr txBox="1"/>
          <p:nvPr/>
        </p:nvSpPr>
        <p:spPr>
          <a:xfrm>
            <a:off x="389466" y="3699932"/>
            <a:ext cx="44958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Century Gothic"/>
              </a:rPr>
              <a:t>Strumento</a:t>
            </a:r>
            <a:r>
              <a:rPr lang="en-US" dirty="0">
                <a:latin typeface="Century Gothic"/>
              </a:rPr>
              <a:t> alternativo per il </a:t>
            </a:r>
            <a:r>
              <a:rPr lang="en-US" err="1">
                <a:latin typeface="Century Gothic"/>
              </a:rPr>
              <a:t>controllo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della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tenuta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della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struttura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della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diga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nel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corso</a:t>
            </a:r>
            <a:r>
              <a:rPr lang="en-US" dirty="0">
                <a:latin typeface="Century Gothic"/>
              </a:rPr>
              <a:t> </a:t>
            </a:r>
            <a:r>
              <a:rPr lang="en-US" err="1">
                <a:latin typeface="Century Gothic"/>
              </a:rPr>
              <a:t>degli</a:t>
            </a:r>
            <a:r>
              <a:rPr lang="en-US" dirty="0">
                <a:latin typeface="Century Gothic"/>
              </a:rPr>
              <a:t> anni.</a:t>
            </a:r>
          </a:p>
        </p:txBody>
      </p:sp>
    </p:spTree>
    <p:extLst>
      <p:ext uri="{BB962C8B-B14F-4D97-AF65-F5344CB8AC3E}">
        <p14:creationId xmlns:p14="http://schemas.microsoft.com/office/powerpoint/2010/main" val="2698829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821" y="113849"/>
            <a:ext cx="5729681" cy="1143000"/>
          </a:xfrm>
        </p:spPr>
        <p:txBody>
          <a:bodyPr/>
          <a:lstStyle/>
          <a:p>
            <a:r>
              <a:rPr lang="en-US" sz="5400" dirty="0">
                <a:latin typeface="Century Gothic"/>
              </a:rPr>
              <a:t>Verso il </a:t>
            </a:r>
            <a:r>
              <a:rPr lang="en-US" sz="5400" err="1">
                <a:latin typeface="Century Gothic"/>
              </a:rPr>
              <a:t>futuro</a:t>
            </a:r>
            <a:endParaRPr lang="en-US" sz="5400" dirty="0">
              <a:latin typeface="Century Gothic"/>
            </a:endParaRPr>
          </a:p>
        </p:txBody>
      </p:sp>
      <p:pic>
        <p:nvPicPr>
          <p:cNvPr id="4" name="Picture 3" descr="A close up of a planet&#10;&#10;AI-generated content may be incorrect.">
            <a:extLst>
              <a:ext uri="{FF2B5EF4-FFF2-40B4-BE49-F238E27FC236}">
                <a16:creationId xmlns:a16="http://schemas.microsoft.com/office/drawing/2014/main" id="{03028498-A53E-6CAD-F2D6-71C8F0ED7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210" y="1125523"/>
            <a:ext cx="5264092" cy="5306037"/>
          </a:xfrm>
          <a:prstGeom prst="rect">
            <a:avLst/>
          </a:prstGeom>
        </p:spPr>
      </p:pic>
      <p:pic>
        <p:nvPicPr>
          <p:cNvPr id="7" name="Picture 6" descr="A white robot with wheels and a black background&#10;&#10;AI-generated content may be incorrect.">
            <a:extLst>
              <a:ext uri="{FF2B5EF4-FFF2-40B4-BE49-F238E27FC236}">
                <a16:creationId xmlns:a16="http://schemas.microsoft.com/office/drawing/2014/main" id="{5A6E2DE2-E927-EEEC-CDAB-876BC9380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701" y="-1339"/>
            <a:ext cx="2401038" cy="15030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172F5D-5FB1-EF8A-8A34-0F7DAE56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5BB8E-6599-C03C-5A08-59528F824746}"/>
              </a:ext>
            </a:extLst>
          </p:cNvPr>
          <p:cNvSpPr txBox="1"/>
          <p:nvPr/>
        </p:nvSpPr>
        <p:spPr>
          <a:xfrm>
            <a:off x="6146568" y="3304038"/>
            <a:ext cx="5602040" cy="951293"/>
          </a:xfrm>
          <a:prstGeom prst="rect">
            <a:avLst/>
          </a:prstGeom>
          <a:solidFill>
            <a:srgbClr val="D36B43"/>
          </a:solidFill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latin typeface="Bookman Old Style"/>
              </a:rPr>
              <a:t>Verifica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della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fattibilità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di un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sistema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di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muografia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compatto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per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una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futura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missione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</a:t>
            </a:r>
            <a:r>
              <a:rPr lang="en-US" b="1" err="1">
                <a:solidFill>
                  <a:schemeClr val="bg1"/>
                </a:solidFill>
                <a:latin typeface="Bookman Old Style"/>
              </a:rPr>
              <a:t>su</a:t>
            </a:r>
            <a:r>
              <a:rPr lang="en-US" b="1" dirty="0">
                <a:solidFill>
                  <a:schemeClr val="bg1"/>
                </a:solidFill>
                <a:latin typeface="Bookman Old Style"/>
              </a:rPr>
              <a:t> Marte.</a:t>
            </a:r>
            <a:endParaRPr lang="en-US" b="1">
              <a:solidFill>
                <a:schemeClr val="bg1"/>
              </a:solidFill>
              <a:latin typeface="Bookman Old Style"/>
              <a:ea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5F190B-CED5-C251-C674-BDA0E8157AE9}"/>
              </a:ext>
            </a:extLst>
          </p:cNvPr>
          <p:cNvGrpSpPr/>
          <p:nvPr/>
        </p:nvGrpSpPr>
        <p:grpSpPr>
          <a:xfrm>
            <a:off x="671297" y="1779433"/>
            <a:ext cx="4753767" cy="4396262"/>
            <a:chOff x="84068" y="1346003"/>
            <a:chExt cx="5382940" cy="5312058"/>
          </a:xfrm>
        </p:grpSpPr>
        <p:pic>
          <p:nvPicPr>
            <p:cNvPr id="6" name="Picture 5" descr="A close-up of a rock surface&#10;&#10;AI-generated content may be incorrect.">
              <a:extLst>
                <a:ext uri="{FF2B5EF4-FFF2-40B4-BE49-F238E27FC236}">
                  <a16:creationId xmlns:a16="http://schemas.microsoft.com/office/drawing/2014/main" id="{656836E1-2E17-948A-E3AE-EBF3C7B7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392" t="-183" r="16076" b="182"/>
            <a:stretch>
              <a:fillRect/>
            </a:stretch>
          </p:blipFill>
          <p:spPr>
            <a:xfrm rot="16200000">
              <a:off x="1568383" y="-138312"/>
              <a:ext cx="2414310" cy="5382940"/>
            </a:xfrm>
            <a:prstGeom prst="rect">
              <a:avLst/>
            </a:prstGeom>
            <a:ln w="28575">
              <a:solidFill>
                <a:srgbClr val="D36B43"/>
              </a:solidFill>
            </a:ln>
          </p:spPr>
        </p:pic>
        <p:pic>
          <p:nvPicPr>
            <p:cNvPr id="8" name="Picture 7" descr="A tunnel with trees and a person walking in the middle&#10;&#10;AI-generated content may be incorrect.">
              <a:extLst>
                <a:ext uri="{FF2B5EF4-FFF2-40B4-BE49-F238E27FC236}">
                  <a16:creationId xmlns:a16="http://schemas.microsoft.com/office/drawing/2014/main" id="{9190D912-877B-7A49-1DD0-A95536207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854" y="3898085"/>
              <a:ext cx="5340988" cy="2759976"/>
            </a:xfrm>
            <a:prstGeom prst="rect">
              <a:avLst/>
            </a:prstGeom>
            <a:ln w="28575">
              <a:solidFill>
                <a:srgbClr val="D36B43"/>
              </a:solidFill>
            </a:ln>
          </p:spPr>
        </p:pic>
      </p:grpSp>
      <p:pic>
        <p:nvPicPr>
          <p:cNvPr id="14" name="Picture 13" descr="A cartoon rocket in space&#10;&#10;AI-generated content may be incorrect.">
            <a:extLst>
              <a:ext uri="{FF2B5EF4-FFF2-40B4-BE49-F238E27FC236}">
                <a16:creationId xmlns:a16="http://schemas.microsoft.com/office/drawing/2014/main" id="{1A564F7C-91AE-6636-F3DC-06257BE02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20000">
            <a:off x="1972811" y="214619"/>
            <a:ext cx="933975" cy="9409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86257"/>
            <a:ext cx="6926703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/>
              <a:t>Il nostro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382" y="5586258"/>
            <a:ext cx="7000417" cy="7692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800" i="1" err="1"/>
              <a:t>Fisici</a:t>
            </a:r>
            <a:r>
              <a:rPr lang="en-US" sz="1800" i="1" dirty="0"/>
              <a:t>, </a:t>
            </a:r>
            <a:r>
              <a:rPr lang="en-US" sz="1800" i="1" err="1"/>
              <a:t>ingegneri</a:t>
            </a:r>
            <a:r>
              <a:rPr lang="en-US" sz="1800" i="1" dirty="0"/>
              <a:t>, </a:t>
            </a:r>
            <a:r>
              <a:rPr lang="en-US" sz="1800" i="1" err="1"/>
              <a:t>geologi</a:t>
            </a:r>
            <a:r>
              <a:rPr lang="en-US" sz="1800" i="1" dirty="0"/>
              <a:t> e </a:t>
            </a:r>
            <a:r>
              <a:rPr lang="en-US" sz="1800" i="1" err="1"/>
              <a:t>archeologi</a:t>
            </a:r>
            <a:r>
              <a:rPr lang="en-US" sz="1800" i="1" dirty="0"/>
              <a:t> </a:t>
            </a:r>
            <a:r>
              <a:rPr lang="en-US" sz="1800" i="1" err="1"/>
              <a:t>uniti</a:t>
            </a:r>
            <a:r>
              <a:rPr lang="en-US" sz="1800" i="1" dirty="0"/>
              <a:t> </a:t>
            </a:r>
            <a:r>
              <a:rPr lang="en-US" sz="1800" i="1" err="1"/>
              <a:t>dalla</a:t>
            </a:r>
            <a:r>
              <a:rPr lang="en-US" sz="1800" i="1" dirty="0"/>
              <a:t> </a:t>
            </a:r>
            <a:r>
              <a:rPr lang="en-US" sz="1800" i="1" err="1"/>
              <a:t>curiosità</a:t>
            </a:r>
            <a:r>
              <a:rPr lang="en-US" sz="1800" i="1" dirty="0"/>
              <a:t> per </a:t>
            </a:r>
            <a:r>
              <a:rPr lang="en-US" sz="1800" i="1" err="1"/>
              <a:t>l’invisibile</a:t>
            </a:r>
            <a:r>
              <a:rPr lang="en-US" sz="1800" i="1" dirty="0"/>
              <a:t>.</a:t>
            </a:r>
            <a:endParaRPr lang="en-US" sz="1800" i="1" dirty="0">
              <a:ea typeface="Calibri"/>
              <a:cs typeface="Calibri"/>
            </a:endParaRPr>
          </a:p>
        </p:txBody>
      </p:sp>
      <p:pic>
        <p:nvPicPr>
          <p:cNvPr id="5" name="Picture 4" descr="A file folder with a label&#10;&#10;Description automatically generated">
            <a:extLst>
              <a:ext uri="{FF2B5EF4-FFF2-40B4-BE49-F238E27FC236}">
                <a16:creationId xmlns:a16="http://schemas.microsoft.com/office/drawing/2014/main" id="{19EA9033-A5BC-95CA-CC21-62AA8346BE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27" b="17484"/>
          <a:stretch>
            <a:fillRect/>
          </a:stretch>
        </p:blipFill>
        <p:spPr>
          <a:xfrm>
            <a:off x="20" y="-83880"/>
            <a:ext cx="12191980" cy="52799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733DB-B002-1C76-D689-3C297823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C1FF6DA9-008F-8B48-92A6-B652298478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44A5-0283-F980-85F3-EE51746FC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82" y="-44026"/>
            <a:ext cx="6248398" cy="2050286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Century Gothic"/>
              </a:rPr>
              <a:t>Cos’è</a:t>
            </a:r>
            <a:r>
              <a:rPr lang="en-US" sz="4400" dirty="0">
                <a:latin typeface="Century Gothic"/>
              </a:rPr>
              <a:t> la </a:t>
            </a:r>
            <a:r>
              <a:rPr lang="en-US" sz="4400" dirty="0" err="1">
                <a:latin typeface="Century Gothic"/>
              </a:rPr>
              <a:t>muografia</a:t>
            </a:r>
          </a:p>
          <a:p>
            <a:endParaRPr lang="en-US" sz="4800" b="1" dirty="0">
              <a:latin typeface="Century Gothi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85359-5FD3-D5C8-1467-F7082543A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4908" y="1922610"/>
            <a:ext cx="6121400" cy="41198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/>
              </a:rPr>
              <a:t>Una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tecnica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che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usa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muoni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particelle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prodotte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dai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raggi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cosmici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per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vedere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dentro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oggetti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grandi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e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densi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.</a:t>
            </a:r>
            <a:endParaRPr lang="en-US"/>
          </a:p>
          <a:p>
            <a:pPr marL="0" indent="0">
              <a:lnSpc>
                <a:spcPts val="3375"/>
              </a:lnSpc>
              <a:buNone/>
            </a:pPr>
            <a:endParaRPr lang="en-US" sz="2400" b="0" i="0" dirty="0">
              <a:solidFill>
                <a:srgbClr val="000000"/>
              </a:solidFill>
              <a:effectLst/>
              <a:latin typeface="Century Gothic"/>
              <a:ea typeface="Calibri"/>
              <a:cs typeface="Calibri"/>
            </a:endParaRPr>
          </a:p>
        </p:txBody>
      </p:sp>
      <p:pic>
        <p:nvPicPr>
          <p:cNvPr id="13" name="Picture 1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2EC9736-AEF7-5877-D30A-4EA6F1E15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65" r="24859"/>
          <a:stretch>
            <a:fillRect/>
          </a:stretch>
        </p:blipFill>
        <p:spPr>
          <a:xfrm>
            <a:off x="6632464" y="0"/>
            <a:ext cx="5555468" cy="6858000"/>
          </a:xfrm>
          <a:prstGeom prst="rect">
            <a:avLst/>
          </a:prstGeom>
        </p:spPr>
      </p:pic>
      <p:pic>
        <p:nvPicPr>
          <p:cNvPr id="18" name="Picture 17" descr="A computer screen shot of a cloud&#10;&#10;Description automatically generated">
            <a:extLst>
              <a:ext uri="{FF2B5EF4-FFF2-40B4-BE49-F238E27FC236}">
                <a16:creationId xmlns:a16="http://schemas.microsoft.com/office/drawing/2014/main" id="{2EF8A9CD-6185-433F-3529-1376FB238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55" y="3728510"/>
            <a:ext cx="2773891" cy="2025650"/>
          </a:xfrm>
          <a:prstGeom prst="rect">
            <a:avLst/>
          </a:prstGeom>
        </p:spPr>
      </p:pic>
      <p:pic>
        <p:nvPicPr>
          <p:cNvPr id="19" name="Picture 18" descr="A computer screen shot of a device&#10;&#10;Description automatically generated">
            <a:extLst>
              <a:ext uri="{FF2B5EF4-FFF2-40B4-BE49-F238E27FC236}">
                <a16:creationId xmlns:a16="http://schemas.microsoft.com/office/drawing/2014/main" id="{EAD186E7-B794-45CF-E557-E9CC370C3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608" y="3724805"/>
            <a:ext cx="2747347" cy="2031025"/>
          </a:xfrm>
          <a:prstGeom prst="rect">
            <a:avLst/>
          </a:prstGeom>
        </p:spPr>
      </p:pic>
      <p:pic>
        <p:nvPicPr>
          <p:cNvPr id="22" name="Picture 21" descr="A cartoon character with red question marks around it&#10;&#10;AI-generated content may be incorrect.">
            <a:extLst>
              <a:ext uri="{FF2B5EF4-FFF2-40B4-BE49-F238E27FC236}">
                <a16:creationId xmlns:a16="http://schemas.microsoft.com/office/drawing/2014/main" id="{1144BBEB-BAB6-5407-7334-81765241B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4" y="516466"/>
            <a:ext cx="922867" cy="9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5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8461-EFC4-D2DC-CF18-60A56913A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B15A9-F9BC-30B5-908E-369212456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82" y="-44026"/>
            <a:ext cx="6248398" cy="2050286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Century Gothic"/>
              </a:rPr>
              <a:t>Cos’è</a:t>
            </a:r>
            <a:r>
              <a:rPr lang="en-US" sz="4400" dirty="0">
                <a:latin typeface="Century Gothic"/>
              </a:rPr>
              <a:t> la </a:t>
            </a:r>
            <a:r>
              <a:rPr lang="en-US" sz="4400" dirty="0" err="1">
                <a:latin typeface="Century Gothic"/>
              </a:rPr>
              <a:t>muografia</a:t>
            </a:r>
          </a:p>
          <a:p>
            <a:endParaRPr lang="en-US" sz="4800" b="1" dirty="0">
              <a:latin typeface="Century Gothic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318B-76C3-DF90-FC7F-7AF919D856F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4908" y="1922610"/>
            <a:ext cx="6121400" cy="41198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entury Gothic"/>
              </a:rPr>
              <a:t>Una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tecnica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che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usa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muoni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particelle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prodotte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dai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raggi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cosmici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,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per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vedere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dentro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oggetti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grandi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 e </a:t>
            </a:r>
            <a:r>
              <a:rPr lang="en-US" sz="2400" err="1">
                <a:solidFill>
                  <a:srgbClr val="000000"/>
                </a:solidFill>
                <a:latin typeface="Century Gothic"/>
              </a:rPr>
              <a:t>densi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/>
              </a:rPr>
              <a:t>.</a:t>
            </a:r>
            <a:endParaRPr lang="en-US"/>
          </a:p>
          <a:p>
            <a:pPr marL="0" indent="0">
              <a:lnSpc>
                <a:spcPts val="3375"/>
              </a:lnSpc>
              <a:buNone/>
            </a:pPr>
            <a:endParaRPr lang="en-US" sz="2400" b="0" i="0" dirty="0">
              <a:solidFill>
                <a:srgbClr val="000000"/>
              </a:solidFill>
              <a:effectLst/>
              <a:latin typeface="Century Gothic"/>
              <a:ea typeface="Calibri"/>
              <a:cs typeface="Calibri"/>
            </a:endParaRPr>
          </a:p>
        </p:txBody>
      </p:sp>
      <p:pic>
        <p:nvPicPr>
          <p:cNvPr id="13" name="Picture 1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CA38D7B8-FD4D-9BE6-C27B-708D03B270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65" r="24859"/>
          <a:stretch>
            <a:fillRect/>
          </a:stretch>
        </p:blipFill>
        <p:spPr>
          <a:xfrm>
            <a:off x="6632464" y="0"/>
            <a:ext cx="5555468" cy="6858000"/>
          </a:xfrm>
          <a:prstGeom prst="rect">
            <a:avLst/>
          </a:prstGeom>
        </p:spPr>
      </p:pic>
      <p:pic>
        <p:nvPicPr>
          <p:cNvPr id="22" name="Picture 21" descr="A cartoon character with red question marks around it&#10;&#10;AI-generated content may be incorrect.">
            <a:extLst>
              <a:ext uri="{FF2B5EF4-FFF2-40B4-BE49-F238E27FC236}">
                <a16:creationId xmlns:a16="http://schemas.microsoft.com/office/drawing/2014/main" id="{DBF0229B-8D40-F1A8-2E82-31566E0FF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4" y="516466"/>
            <a:ext cx="922867" cy="922867"/>
          </a:xfrm>
          <a:prstGeom prst="rect">
            <a:avLst/>
          </a:prstGeom>
        </p:spPr>
      </p:pic>
      <p:pic>
        <p:nvPicPr>
          <p:cNvPr id="4" name="VID_Muoni">
            <a:hlinkClick r:id="" action="ppaction://media"/>
            <a:extLst>
              <a:ext uri="{FF2B5EF4-FFF2-40B4-BE49-F238E27FC236}">
                <a16:creationId xmlns:a16="http://schemas.microsoft.com/office/drawing/2014/main" id="{5650DC2E-84A4-E0D3-D475-6CACDB6BA3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5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235" y="3429699"/>
            <a:ext cx="5446398" cy="304365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7588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5A495-0A50-B148-592B-C6E4279BF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E133A0-1764-3DC0-A9D7-7733B04AF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735" y="4187294"/>
            <a:ext cx="12081932" cy="2384052"/>
          </a:xfrm>
        </p:spPr>
        <p:txBody>
          <a:bodyPr>
            <a:normAutofit/>
          </a:bodyPr>
          <a:lstStyle/>
          <a:p>
            <a:pPr algn="l">
              <a:spcBef>
                <a:spcPct val="20000"/>
              </a:spcBef>
            </a:pPr>
            <a:r>
              <a:rPr lang="en-US" sz="4000" dirty="0">
                <a:solidFill>
                  <a:srgbClr val="FFFFFF"/>
                </a:solidFill>
              </a:rPr>
              <a:t>“</a:t>
            </a:r>
            <a:r>
              <a:rPr lang="en-US" sz="4000" dirty="0">
                <a:latin typeface="Century Gothic"/>
              </a:rPr>
              <a:t>Nel 1965, prima </a:t>
            </a:r>
            <a:r>
              <a:rPr lang="en-US" sz="4000" dirty="0" err="1">
                <a:latin typeface="Century Gothic"/>
              </a:rPr>
              <a:t>ricerca</a:t>
            </a:r>
            <a:r>
              <a:rPr lang="en-US" sz="4000" dirty="0">
                <a:latin typeface="Century Gothic"/>
              </a:rPr>
              <a:t> di camere </a:t>
            </a:r>
            <a:r>
              <a:rPr lang="en-US" sz="4000" dirty="0" err="1">
                <a:latin typeface="Century Gothic"/>
              </a:rPr>
              <a:t>nascoste</a:t>
            </a:r>
            <a:r>
              <a:rPr lang="en-US" sz="4000" dirty="0">
                <a:latin typeface="Century Gothic"/>
              </a:rPr>
              <a:t> </a:t>
            </a:r>
            <a:r>
              <a:rPr lang="en-US" sz="4000" dirty="0" err="1">
                <a:latin typeface="Century Gothic"/>
              </a:rPr>
              <a:t>nella</a:t>
            </a:r>
            <a:r>
              <a:rPr lang="en-US" sz="4000" dirty="0">
                <a:latin typeface="Century Gothic"/>
              </a:rPr>
              <a:t> </a:t>
            </a:r>
            <a:r>
              <a:rPr lang="en-US" sz="4000" dirty="0" err="1">
                <a:latin typeface="Century Gothic"/>
              </a:rPr>
              <a:t>piramide</a:t>
            </a:r>
            <a:r>
              <a:rPr lang="en-US" sz="4000" dirty="0">
                <a:latin typeface="Century Gothic"/>
              </a:rPr>
              <a:t> di Chephren </a:t>
            </a:r>
            <a:r>
              <a:rPr lang="en-US" sz="4000" dirty="0" err="1">
                <a:latin typeface="Century Gothic"/>
              </a:rPr>
              <a:t>usando</a:t>
            </a:r>
            <a:r>
              <a:rPr lang="en-US" sz="4000" dirty="0">
                <a:latin typeface="Century Gothic"/>
              </a:rPr>
              <a:t> </a:t>
            </a:r>
            <a:r>
              <a:rPr lang="en-US" sz="4000" dirty="0" err="1">
                <a:latin typeface="Century Gothic"/>
              </a:rPr>
              <a:t>i</a:t>
            </a:r>
            <a:r>
              <a:rPr lang="en-US" sz="4000" dirty="0">
                <a:latin typeface="Century Gothic"/>
              </a:rPr>
              <a:t> </a:t>
            </a:r>
            <a:r>
              <a:rPr lang="en-US" sz="4000" dirty="0" err="1">
                <a:latin typeface="Century Gothic"/>
              </a:rPr>
              <a:t>muoni</a:t>
            </a:r>
            <a:r>
              <a:rPr lang="en-US" sz="4000" dirty="0">
                <a:latin typeface="Century Gothic"/>
              </a:rPr>
              <a:t>.</a:t>
            </a:r>
            <a:r>
              <a:rPr lang="en-US" sz="4000" dirty="0">
                <a:latin typeface="Calibri"/>
                <a:ea typeface="Calibri"/>
                <a:cs typeface="Calibri"/>
              </a:rPr>
              <a:t>”</a:t>
            </a:r>
            <a:endParaRPr lang="en-US" sz="4000" dirty="0">
              <a:ea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C6822A-D1D9-EA6C-D8F4-6F6AB9565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8200" y="5954337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– </a:t>
            </a:r>
            <a:r>
              <a:rPr lang="en-US" sz="40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Luis Alvarez </a:t>
            </a:r>
            <a:r>
              <a:rPr lang="en-US" sz="1400" dirty="0">
                <a:solidFill>
                  <a:schemeClr val="tx1"/>
                </a:solidFill>
                <a:latin typeface="Century Gothic"/>
                <a:ea typeface="Calibri"/>
                <a:cs typeface="Calibri"/>
              </a:rPr>
              <a:t>Premio Nobel 1968</a:t>
            </a:r>
          </a:p>
          <a:p>
            <a:endParaRPr lang="en-US" sz="4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1035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/>
              </a:rPr>
              <a:t>La </a:t>
            </a:r>
            <a:r>
              <a:rPr lang="en-US" dirty="0" err="1">
                <a:latin typeface="Century Gothic"/>
              </a:rPr>
              <a:t>muografia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oggi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9DCE6-D8B8-B72D-E591-F5A01772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5CBF9-6E5B-F45C-4598-169C73A9AD21}"/>
              </a:ext>
            </a:extLst>
          </p:cNvPr>
          <p:cNvSpPr txBox="1"/>
          <p:nvPr/>
        </p:nvSpPr>
        <p:spPr>
          <a:xfrm>
            <a:off x="360843" y="6354370"/>
            <a:ext cx="951573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latin typeface="Century Gothic"/>
              </a:rPr>
              <a:t>Muography</a:t>
            </a:r>
            <a:r>
              <a:rPr lang="en-US" sz="1200" dirty="0">
                <a:latin typeface="Century Gothic"/>
              </a:rPr>
              <a:t>: overview and future directions, Volume: 377, Issue: 2137, DOI: (10.1098/rsta.2018.0049) </a:t>
            </a:r>
          </a:p>
        </p:txBody>
      </p:sp>
      <p:pic>
        <p:nvPicPr>
          <p:cNvPr id="6" name="Picture 5" descr="A diagram of a nuclear power plant&#10;&#10;AI-generated content may be incorrect.">
            <a:extLst>
              <a:ext uri="{FF2B5EF4-FFF2-40B4-BE49-F238E27FC236}">
                <a16:creationId xmlns:a16="http://schemas.microsoft.com/office/drawing/2014/main" id="{07EF7CA5-3F2D-2E0D-7C45-194F9249F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868" r="28585"/>
          <a:stretch>
            <a:fillRect/>
          </a:stretch>
        </p:blipFill>
        <p:spPr>
          <a:xfrm>
            <a:off x="360844" y="2692940"/>
            <a:ext cx="5290381" cy="3313982"/>
          </a:xfrm>
          <a:prstGeom prst="rect">
            <a:avLst/>
          </a:prstGeom>
        </p:spPr>
      </p:pic>
      <p:pic>
        <p:nvPicPr>
          <p:cNvPr id="7" name="Picture 6" descr="A graph with blue bars&#10;&#10;AI-generated content may be incorrect.">
            <a:extLst>
              <a:ext uri="{FF2B5EF4-FFF2-40B4-BE49-F238E27FC236}">
                <a16:creationId xmlns:a16="http://schemas.microsoft.com/office/drawing/2014/main" id="{EED18C76-3C4B-7B3E-429C-3BA36D040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976" y="2690156"/>
            <a:ext cx="5354360" cy="33162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D4095-098D-4FC3-B7D6-B9B20D0CD319}"/>
              </a:ext>
            </a:extLst>
          </p:cNvPr>
          <p:cNvSpPr/>
          <p:nvPr/>
        </p:nvSpPr>
        <p:spPr>
          <a:xfrm>
            <a:off x="6365846" y="3496112"/>
            <a:ext cx="4556619" cy="2362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8DF83D-88B7-C084-4DDD-84398059C481}"/>
              </a:ext>
            </a:extLst>
          </p:cNvPr>
          <p:cNvGrpSpPr/>
          <p:nvPr/>
        </p:nvGrpSpPr>
        <p:grpSpPr>
          <a:xfrm>
            <a:off x="425041" y="1557555"/>
            <a:ext cx="10894502" cy="923332"/>
            <a:chOff x="425041" y="1557555"/>
            <a:chExt cx="10894502" cy="923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0356CD-2C8D-457B-371D-5A81C38D0C98}"/>
                </a:ext>
              </a:extLst>
            </p:cNvPr>
            <p:cNvSpPr txBox="1"/>
            <p:nvPr/>
          </p:nvSpPr>
          <p:spPr>
            <a:xfrm>
              <a:off x="425041" y="1557555"/>
              <a:ext cx="3036814" cy="92333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entury Gothic"/>
                </a:rPr>
                <a:t>Da </a:t>
              </a:r>
              <a:r>
                <a:rPr lang="en-US" err="1">
                  <a:latin typeface="Century Gothic"/>
                </a:rPr>
                <a:t>tecnica</a:t>
              </a:r>
              <a:r>
                <a:rPr lang="en-US" dirty="0">
                  <a:latin typeface="Century Gothic"/>
                </a:rPr>
                <a:t> </a:t>
              </a:r>
              <a:r>
                <a:rPr lang="en-US" err="1">
                  <a:latin typeface="Century Gothic"/>
                </a:rPr>
                <a:t>sperimentale</a:t>
              </a:r>
              <a:r>
                <a:rPr lang="en-US" dirty="0">
                  <a:latin typeface="Century Gothic"/>
                </a:rPr>
                <a:t> a </a:t>
              </a:r>
              <a:r>
                <a:rPr lang="en-US" b="1" err="1">
                  <a:latin typeface="Century Gothic"/>
                </a:rPr>
                <a:t>strumento</a:t>
              </a:r>
              <a:r>
                <a:rPr lang="en-US" b="1" dirty="0">
                  <a:latin typeface="Century Gothic"/>
                </a:rPr>
                <a:t> </a:t>
              </a:r>
              <a:r>
                <a:rPr lang="en-US" b="1" err="1">
                  <a:latin typeface="Century Gothic"/>
                </a:rPr>
                <a:t>operativo</a:t>
              </a:r>
              <a:r>
                <a:rPr lang="en-US" dirty="0">
                  <a:latin typeface="Century Gothic"/>
                </a:rPr>
                <a:t> in </a:t>
              </a:r>
              <a:r>
                <a:rPr lang="en-US" err="1">
                  <a:latin typeface="Century Gothic"/>
                </a:rPr>
                <a:t>numerosi</a:t>
              </a:r>
              <a:r>
                <a:rPr lang="en-US" dirty="0">
                  <a:latin typeface="Century Gothic"/>
                </a:rPr>
                <a:t> </a:t>
              </a:r>
              <a:r>
                <a:rPr lang="en-US" err="1">
                  <a:latin typeface="Century Gothic"/>
                </a:rPr>
                <a:t>campi</a:t>
              </a:r>
              <a:r>
                <a:rPr lang="en-US" dirty="0">
                  <a:latin typeface="Century Gothic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E3A5B7-66AD-F318-608B-211135997123}"/>
                </a:ext>
              </a:extLst>
            </p:cNvPr>
            <p:cNvSpPr txBox="1"/>
            <p:nvPr/>
          </p:nvSpPr>
          <p:spPr>
            <a:xfrm>
              <a:off x="4221060" y="1557555"/>
              <a:ext cx="2743200" cy="9233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err="1">
                  <a:latin typeface="Century Gothic"/>
                </a:rPr>
                <a:t>Rivelatori</a:t>
              </a:r>
              <a:r>
                <a:rPr lang="en-US" dirty="0">
                  <a:latin typeface="Century Gothic"/>
                </a:rPr>
                <a:t> sempre </a:t>
              </a:r>
              <a:r>
                <a:rPr lang="en-US" err="1">
                  <a:latin typeface="Century Gothic"/>
                </a:rPr>
                <a:t>più</a:t>
              </a:r>
              <a:r>
                <a:rPr lang="en-US" dirty="0">
                  <a:latin typeface="Century Gothic"/>
                </a:rPr>
                <a:t> </a:t>
              </a:r>
              <a:r>
                <a:rPr lang="en-US" b="1" err="1">
                  <a:latin typeface="Century Gothic"/>
                </a:rPr>
                <a:t>compatti</a:t>
              </a:r>
              <a:r>
                <a:rPr lang="en-US" b="1" dirty="0">
                  <a:latin typeface="Century Gothic"/>
                </a:rPr>
                <a:t>, </a:t>
              </a:r>
              <a:r>
                <a:rPr lang="en-US" b="1" err="1">
                  <a:latin typeface="Century Gothic"/>
                </a:rPr>
                <a:t>digitali</a:t>
              </a:r>
              <a:r>
                <a:rPr lang="en-US" b="1" dirty="0">
                  <a:latin typeface="Century Gothic"/>
                </a:rPr>
                <a:t> e </a:t>
              </a:r>
              <a:r>
                <a:rPr lang="en-US" b="1" err="1">
                  <a:latin typeface="Century Gothic"/>
                </a:rPr>
                <a:t>resistenti</a:t>
              </a:r>
              <a:r>
                <a:rPr lang="en-US" dirty="0">
                  <a:latin typeface="Century Gothic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EBB19D-786A-BBE6-362F-315425F573AE}"/>
                </a:ext>
              </a:extLst>
            </p:cNvPr>
            <p:cNvSpPr txBox="1"/>
            <p:nvPr/>
          </p:nvSpPr>
          <p:spPr>
            <a:xfrm>
              <a:off x="7765409" y="1557557"/>
              <a:ext cx="3554134" cy="923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entury Gothic"/>
                </a:rPr>
                <a:t>Rete di </a:t>
              </a:r>
              <a:r>
                <a:rPr lang="en-US" b="1" dirty="0" err="1">
                  <a:latin typeface="Century Gothic"/>
                </a:rPr>
                <a:t>progetti</a:t>
              </a:r>
              <a:r>
                <a:rPr lang="en-US" b="1" dirty="0">
                  <a:latin typeface="Century Gothic"/>
                </a:rPr>
                <a:t> </a:t>
              </a:r>
              <a:r>
                <a:rPr lang="en-US" b="1" dirty="0" err="1">
                  <a:latin typeface="Century Gothic"/>
                </a:rPr>
                <a:t>internazionali</a:t>
              </a:r>
              <a:r>
                <a:rPr lang="en-US" dirty="0">
                  <a:latin typeface="Century Gothic"/>
                </a:rPr>
                <a:t> e </a:t>
              </a:r>
              <a:r>
                <a:rPr lang="en-US" dirty="0" err="1">
                  <a:latin typeface="Century Gothic"/>
                </a:rPr>
                <a:t>l’interesse</a:t>
              </a:r>
              <a:r>
                <a:rPr lang="en-US" dirty="0">
                  <a:latin typeface="Century Gothic"/>
                </a:rPr>
                <a:t> di </a:t>
              </a:r>
              <a:r>
                <a:rPr lang="en-US" dirty="0" err="1">
                  <a:latin typeface="Century Gothic"/>
                </a:rPr>
                <a:t>enti</a:t>
              </a:r>
              <a:r>
                <a:rPr lang="en-US" dirty="0">
                  <a:latin typeface="Century Gothic"/>
                </a:rPr>
                <a:t> </a:t>
              </a:r>
              <a:r>
                <a:rPr lang="en-US" dirty="0" err="1">
                  <a:latin typeface="Century Gothic"/>
                </a:rPr>
                <a:t>pubblici</a:t>
              </a:r>
              <a:r>
                <a:rPr lang="en-US" dirty="0">
                  <a:latin typeface="Century Gothic"/>
                </a:rPr>
                <a:t> e </a:t>
              </a:r>
              <a:r>
                <a:rPr lang="en-US" dirty="0" err="1">
                  <a:latin typeface="Century Gothic"/>
                </a:rPr>
                <a:t>privati</a:t>
              </a:r>
              <a:r>
                <a:rPr lang="en-US" dirty="0">
                  <a:latin typeface="Century Gothic"/>
                </a:rPr>
                <a:t>.</a:t>
              </a:r>
            </a:p>
          </p:txBody>
        </p:sp>
        <p:sp>
          <p:nvSpPr>
            <p:cNvPr id="13" name="Arrow: Striped Right 12">
              <a:extLst>
                <a:ext uri="{FF2B5EF4-FFF2-40B4-BE49-F238E27FC236}">
                  <a16:creationId xmlns:a16="http://schemas.microsoft.com/office/drawing/2014/main" id="{16C318E1-8F7B-9764-B928-6609D605B9E0}"/>
                </a:ext>
              </a:extLst>
            </p:cNvPr>
            <p:cNvSpPr/>
            <p:nvPr/>
          </p:nvSpPr>
          <p:spPr>
            <a:xfrm>
              <a:off x="3596496" y="1861484"/>
              <a:ext cx="565950" cy="316853"/>
            </a:xfrm>
            <a:prstGeom prst="striped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Striped Right 13">
              <a:extLst>
                <a:ext uri="{FF2B5EF4-FFF2-40B4-BE49-F238E27FC236}">
                  <a16:creationId xmlns:a16="http://schemas.microsoft.com/office/drawing/2014/main" id="{90B1C539-CC3E-9687-DD15-3A8E6EC559C9}"/>
                </a:ext>
              </a:extLst>
            </p:cNvPr>
            <p:cNvSpPr/>
            <p:nvPr/>
          </p:nvSpPr>
          <p:spPr>
            <a:xfrm>
              <a:off x="7084917" y="1861484"/>
              <a:ext cx="565950" cy="316853"/>
            </a:xfrm>
            <a:prstGeom prst="striped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timeline&#10;&#10;AI-generated content may be incorrect.">
            <a:extLst>
              <a:ext uri="{FF2B5EF4-FFF2-40B4-BE49-F238E27FC236}">
                <a16:creationId xmlns:a16="http://schemas.microsoft.com/office/drawing/2014/main" id="{84496B3C-F193-20CC-2EBB-E81D9DB6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32" y="2691338"/>
            <a:ext cx="7507098" cy="3929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60" y="309592"/>
            <a:ext cx="6240012" cy="912303"/>
          </a:xfrm>
        </p:spPr>
        <p:txBody>
          <a:bodyPr/>
          <a:lstStyle/>
          <a:p>
            <a:r>
              <a:rPr dirty="0">
                <a:latin typeface="Century Gothic"/>
              </a:rPr>
              <a:t>I </a:t>
            </a:r>
            <a:r>
              <a:rPr dirty="0" err="1">
                <a:latin typeface="Century Gothic"/>
              </a:rPr>
              <a:t>nostri</a:t>
            </a:r>
            <a:r>
              <a:rPr dirty="0">
                <a:latin typeface="Century Gothic"/>
              </a:rPr>
              <a:t> </a:t>
            </a:r>
            <a:r>
              <a:rPr dirty="0" err="1">
                <a:latin typeface="Century Gothic"/>
              </a:rPr>
              <a:t>progetti</a:t>
            </a:r>
            <a:endParaRPr lang="en-US" dirty="0">
              <a:latin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8D3A8-EF42-916C-5FE8-CF06675F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A84C8-EC6C-37D8-41DF-40613BFF87B0}"/>
              </a:ext>
            </a:extLst>
          </p:cNvPr>
          <p:cNvSpPr txBox="1"/>
          <p:nvPr/>
        </p:nvSpPr>
        <p:spPr>
          <a:xfrm>
            <a:off x="543887" y="1487648"/>
            <a:ext cx="1111121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Firenze come INFN e UNIFI</a:t>
            </a:r>
            <a:r>
              <a:rPr lang="en-US" dirty="0">
                <a:latin typeface="Century Gothic"/>
              </a:rPr>
              <a:t> è </a:t>
            </a:r>
            <a:r>
              <a:rPr lang="en-US" dirty="0" err="1">
                <a:latin typeface="Century Gothic"/>
              </a:rPr>
              <a:t>oggi</a:t>
            </a:r>
            <a:r>
              <a:rPr lang="en-US" dirty="0">
                <a:latin typeface="Century Gothic"/>
              </a:rPr>
              <a:t> uno </a:t>
            </a:r>
            <a:r>
              <a:rPr lang="en-US" dirty="0" err="1">
                <a:latin typeface="Century Gothic"/>
              </a:rPr>
              <a:t>dei</a:t>
            </a:r>
            <a:r>
              <a:rPr lang="en-US" dirty="0">
                <a:latin typeface="Century Gothic"/>
              </a:rPr>
              <a:t> </a:t>
            </a:r>
            <a:r>
              <a:rPr lang="en-US" b="1" dirty="0">
                <a:latin typeface="Century Gothic"/>
              </a:rPr>
              <a:t>poli </a:t>
            </a:r>
            <a:r>
              <a:rPr lang="en-US" b="1" dirty="0" err="1">
                <a:latin typeface="Century Gothic"/>
              </a:rPr>
              <a:t>trainanti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della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muografia</a:t>
            </a:r>
            <a:r>
              <a:rPr lang="en-US" dirty="0">
                <a:latin typeface="Century Gothic"/>
              </a:rPr>
              <a:t> in Europa e </a:t>
            </a:r>
            <a:r>
              <a:rPr lang="en-US" dirty="0" err="1">
                <a:latin typeface="Century Gothic"/>
              </a:rPr>
              <a:t>nel</a:t>
            </a:r>
            <a:r>
              <a:rPr lang="en-US" dirty="0">
                <a:latin typeface="Century Gothic"/>
              </a:rPr>
              <a:t> mondo:</a:t>
            </a:r>
            <a:br>
              <a:rPr lang="en-US" dirty="0">
                <a:latin typeface="Century Gothic"/>
              </a:rPr>
            </a:br>
            <a:r>
              <a:rPr lang="en-US" dirty="0">
                <a:latin typeface="Century Gothic"/>
              </a:rPr>
              <a:t>  • </a:t>
            </a:r>
            <a:r>
              <a:rPr lang="en-US" dirty="0" err="1">
                <a:latin typeface="Century Gothic"/>
              </a:rPr>
              <a:t>sviluppo</a:t>
            </a:r>
            <a:r>
              <a:rPr lang="en-US" dirty="0">
                <a:latin typeface="Century Gothic"/>
              </a:rPr>
              <a:t> di </a:t>
            </a:r>
            <a:r>
              <a:rPr lang="en-US" dirty="0" err="1">
                <a:latin typeface="Century Gothic"/>
              </a:rPr>
              <a:t>nuovi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rivelatori</a:t>
            </a:r>
            <a:br>
              <a:rPr lang="en-US" dirty="0">
                <a:latin typeface="Century Gothic"/>
              </a:rPr>
            </a:br>
            <a:r>
              <a:rPr lang="en-US" dirty="0">
                <a:latin typeface="Century Gothic"/>
              </a:rPr>
              <a:t>  • </a:t>
            </a:r>
            <a:r>
              <a:rPr lang="en-US" dirty="0" err="1">
                <a:latin typeface="Century Gothic"/>
              </a:rPr>
              <a:t>progetti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su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vulcani</a:t>
            </a:r>
            <a:r>
              <a:rPr lang="en-US" dirty="0">
                <a:latin typeface="Century Gothic"/>
              </a:rPr>
              <a:t>, </a:t>
            </a:r>
            <a:r>
              <a:rPr lang="en-US" dirty="0" err="1">
                <a:latin typeface="Century Gothic"/>
              </a:rPr>
              <a:t>miniere</a:t>
            </a:r>
            <a:r>
              <a:rPr lang="en-US" dirty="0">
                <a:latin typeface="Century Gothic"/>
              </a:rPr>
              <a:t>, </a:t>
            </a:r>
            <a:r>
              <a:rPr lang="en-US" dirty="0" err="1">
                <a:latin typeface="Century Gothic"/>
              </a:rPr>
              <a:t>siti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archeologici</a:t>
            </a:r>
            <a:br>
              <a:rPr lang="en-US" dirty="0">
                <a:latin typeface="Century Gothic"/>
              </a:rPr>
            </a:br>
            <a:r>
              <a:rPr lang="en-US" dirty="0">
                <a:latin typeface="Century Gothic"/>
              </a:rPr>
              <a:t>  • </a:t>
            </a:r>
            <a:r>
              <a:rPr lang="en-US" dirty="0" err="1">
                <a:latin typeface="Century Gothic"/>
              </a:rPr>
              <a:t>sinergia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tra</a:t>
            </a:r>
            <a:r>
              <a:rPr lang="en-US" dirty="0">
                <a:latin typeface="Century Gothic"/>
              </a:rPr>
              <a:t> </a:t>
            </a:r>
            <a:r>
              <a:rPr lang="en-US" dirty="0" err="1">
                <a:latin typeface="Century Gothic"/>
              </a:rPr>
              <a:t>ricerca</a:t>
            </a:r>
            <a:r>
              <a:rPr lang="en-US" dirty="0">
                <a:latin typeface="Century Gothic"/>
              </a:rPr>
              <a:t>, </a:t>
            </a:r>
            <a:r>
              <a:rPr lang="en-US" dirty="0" err="1">
                <a:latin typeface="Century Gothic"/>
              </a:rPr>
              <a:t>innovazione</a:t>
            </a:r>
            <a:r>
              <a:rPr lang="en-US" dirty="0">
                <a:latin typeface="Century Gothic"/>
              </a:rPr>
              <a:t> e </a:t>
            </a:r>
            <a:r>
              <a:rPr lang="en-US" dirty="0" err="1">
                <a:latin typeface="Century Gothic"/>
              </a:rPr>
              <a:t>territorio</a:t>
            </a:r>
            <a:endParaRPr lang="en-US" dirty="0">
              <a:latin typeface="Century Gothic"/>
              <a:ea typeface="Calibri"/>
              <a:cs typeface="Calibri"/>
            </a:endParaRPr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102B560-0E55-3487-8053-03DFD514A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739" y="3082954"/>
            <a:ext cx="4161421" cy="2544661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Picture 8" descr="A large building with a dome&#10;&#10;AI-generated content may be incorrect.">
            <a:extLst>
              <a:ext uri="{FF2B5EF4-FFF2-40B4-BE49-F238E27FC236}">
                <a16:creationId xmlns:a16="http://schemas.microsoft.com/office/drawing/2014/main" id="{84D826E9-8876-0E37-4FA8-198493582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552" y="5781413"/>
            <a:ext cx="1234217" cy="678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703D-89E3-9311-06DD-B638925C0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51" y="5715132"/>
            <a:ext cx="793459" cy="908546"/>
          </a:xfrm>
          <a:prstGeom prst="rect">
            <a:avLst/>
          </a:prstGeom>
        </p:spPr>
      </p:pic>
      <p:pic>
        <p:nvPicPr>
          <p:cNvPr id="12" name="Picture 11" descr="A close-up of a number&#10;&#10;AI-generated content may be incorrect.">
            <a:extLst>
              <a:ext uri="{FF2B5EF4-FFF2-40B4-BE49-F238E27FC236}">
                <a16:creationId xmlns:a16="http://schemas.microsoft.com/office/drawing/2014/main" id="{B28C2EFB-F0C4-A93F-F9A0-34E99C6A98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148" r="9464" b="13684"/>
          <a:stretch>
            <a:fillRect/>
          </a:stretch>
        </p:blipFill>
        <p:spPr>
          <a:xfrm flipH="1">
            <a:off x="9856483" y="83889"/>
            <a:ext cx="1798895" cy="1146496"/>
          </a:xfrm>
          <a:prstGeom prst="rect">
            <a:avLst/>
          </a:prstGeom>
        </p:spPr>
      </p:pic>
      <p:pic>
        <p:nvPicPr>
          <p:cNvPr id="13" name="Picture 12" descr="A group of metal objects on a wood surface&#10;&#10;AI-generated content may be incorrect.">
            <a:extLst>
              <a:ext uri="{FF2B5EF4-FFF2-40B4-BE49-F238E27FC236}">
                <a16:creationId xmlns:a16="http://schemas.microsoft.com/office/drawing/2014/main" id="{37D6DF2E-50F4-3998-5CD7-FA3F7615A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443" y="83889"/>
            <a:ext cx="1681225" cy="1146496"/>
          </a:xfrm>
          <a:prstGeom prst="rect">
            <a:avLst/>
          </a:prstGeom>
        </p:spPr>
      </p:pic>
      <p:pic>
        <p:nvPicPr>
          <p:cNvPr id="15" name="Picture 14" descr="A light bulb with gears&#10;&#10;AI-generated content may be incorrect.">
            <a:extLst>
              <a:ext uri="{FF2B5EF4-FFF2-40B4-BE49-F238E27FC236}">
                <a16:creationId xmlns:a16="http://schemas.microsoft.com/office/drawing/2014/main" id="{EDD43694-E6FB-0139-BA63-F5E589EF9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284" y="262899"/>
            <a:ext cx="1440112" cy="9702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" y="164469"/>
            <a:ext cx="10972800" cy="1143000"/>
          </a:xfrm>
        </p:spPr>
        <p:txBody>
          <a:bodyPr/>
          <a:lstStyle/>
          <a:p>
            <a:r>
              <a:rPr dirty="0">
                <a:latin typeface="Century Gothic"/>
              </a:rPr>
              <a:t>I </a:t>
            </a:r>
            <a:r>
              <a:rPr err="1">
                <a:latin typeface="Century Gothic"/>
              </a:rPr>
              <a:t>nostri</a:t>
            </a:r>
            <a:r>
              <a:rPr dirty="0">
                <a:latin typeface="Century Gothic"/>
              </a:rPr>
              <a:t> </a:t>
            </a:r>
            <a:r>
              <a:rPr err="1">
                <a:latin typeface="Century Gothic"/>
              </a:rPr>
              <a:t>strumenti</a:t>
            </a:r>
            <a:endParaRPr lang="en-US" err="1">
              <a:latin typeface="Century Gothic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01EF4-3A03-8179-BD15-8B108BFF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A close-up of a machine">
            <a:extLst>
              <a:ext uri="{FF2B5EF4-FFF2-40B4-BE49-F238E27FC236}">
                <a16:creationId xmlns:a16="http://schemas.microsoft.com/office/drawing/2014/main" id="{699E3088-33AE-8613-12DC-02661079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447" b="8289"/>
          <a:stretch>
            <a:fillRect/>
          </a:stretch>
        </p:blipFill>
        <p:spPr>
          <a:xfrm>
            <a:off x="6625078" y="1504381"/>
            <a:ext cx="4546593" cy="2770549"/>
          </a:xfrm>
          <a:prstGeom prst="rect">
            <a:avLst/>
          </a:prstGeom>
        </p:spPr>
      </p:pic>
      <p:pic>
        <p:nvPicPr>
          <p:cNvPr id="6" name="Picture 5" descr="A diagram of a triangle with lines and arrows&#10;&#10;AI-generated content may be incorrect.">
            <a:extLst>
              <a:ext uri="{FF2B5EF4-FFF2-40B4-BE49-F238E27FC236}">
                <a16:creationId xmlns:a16="http://schemas.microsoft.com/office/drawing/2014/main" id="{E7940BF6-DF3B-5894-1030-C8D75DBED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307" y="4417616"/>
            <a:ext cx="4465838" cy="1859493"/>
          </a:xfrm>
          <a:prstGeom prst="rect">
            <a:avLst/>
          </a:prstGeom>
        </p:spPr>
      </p:pic>
      <p:pic>
        <p:nvPicPr>
          <p:cNvPr id="7" name="Graphic 6" descr="Tools with solid fill">
            <a:extLst>
              <a:ext uri="{FF2B5EF4-FFF2-40B4-BE49-F238E27FC236}">
                <a16:creationId xmlns:a16="http://schemas.microsoft.com/office/drawing/2014/main" id="{F898E8AF-D2CD-FCAE-63C5-4D0C95C8F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7090" y="364474"/>
            <a:ext cx="739967" cy="7399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18AED-D675-FBD8-110D-D1A985EEF6D3}"/>
              </a:ext>
            </a:extLst>
          </p:cNvPr>
          <p:cNvSpPr txBox="1"/>
          <p:nvPr/>
        </p:nvSpPr>
        <p:spPr>
          <a:xfrm>
            <a:off x="280929" y="4963099"/>
            <a:ext cx="6277775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entury Gothic"/>
              </a:rPr>
              <a:t>I </a:t>
            </a:r>
            <a:r>
              <a:rPr lang="en-US" sz="2000" dirty="0" err="1">
                <a:latin typeface="Century Gothic"/>
              </a:rPr>
              <a:t>muoni</a:t>
            </a:r>
            <a:r>
              <a:rPr lang="en-US" sz="2000" dirty="0">
                <a:latin typeface="Century Gothic"/>
              </a:rPr>
              <a:t> </a:t>
            </a:r>
            <a:r>
              <a:rPr lang="en-US" sz="2000" dirty="0" err="1">
                <a:latin typeface="Century Gothic"/>
              </a:rPr>
              <a:t>che</a:t>
            </a:r>
            <a:r>
              <a:rPr lang="en-US" sz="2000" dirty="0">
                <a:latin typeface="Century Gothic"/>
              </a:rPr>
              <a:t> </a:t>
            </a:r>
            <a:r>
              <a:rPr lang="en-US" sz="2000" dirty="0" err="1">
                <a:latin typeface="Century Gothic"/>
              </a:rPr>
              <a:t>entrano</a:t>
            </a:r>
            <a:r>
              <a:rPr lang="en-US" sz="2000" dirty="0">
                <a:latin typeface="Century Gothic"/>
              </a:rPr>
              <a:t> da sopra </a:t>
            </a:r>
            <a:r>
              <a:rPr lang="en-US" sz="2000" dirty="0" err="1">
                <a:latin typeface="Century Gothic"/>
              </a:rPr>
              <a:t>nel</a:t>
            </a:r>
            <a:r>
              <a:rPr lang="en-US" sz="2000" dirty="0">
                <a:latin typeface="Century Gothic"/>
              </a:rPr>
              <a:t>  </a:t>
            </a:r>
            <a:r>
              <a:rPr lang="en-US" sz="2000" dirty="0" err="1">
                <a:latin typeface="Century Gothic"/>
              </a:rPr>
              <a:t>rivelatore</a:t>
            </a:r>
            <a:r>
              <a:rPr lang="en-US" sz="2000" dirty="0">
                <a:latin typeface="Century Gothic"/>
              </a:rPr>
              <a:t>:</a:t>
            </a:r>
          </a:p>
          <a:p>
            <a:r>
              <a:rPr lang="en-US" sz="2000" dirty="0">
                <a:latin typeface="Century Gothic"/>
              </a:rPr>
              <a:t>📌 </a:t>
            </a:r>
            <a:r>
              <a:rPr lang="en-US" sz="2000" err="1">
                <a:latin typeface="Century Gothic"/>
              </a:rPr>
              <a:t>vengono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err="1">
                <a:latin typeface="Century Gothic"/>
              </a:rPr>
              <a:t>tracciati</a:t>
            </a:r>
            <a:r>
              <a:rPr lang="en-US" sz="2000" dirty="0">
                <a:latin typeface="Century Gothic"/>
              </a:rPr>
              <a:t> </a:t>
            </a:r>
          </a:p>
          <a:p>
            <a:r>
              <a:rPr lang="en-US" sz="2000" dirty="0">
                <a:latin typeface="Century Gothic"/>
              </a:rPr>
              <a:t>📤 ne </a:t>
            </a:r>
            <a:r>
              <a:rPr lang="en-US" sz="2000" err="1">
                <a:latin typeface="Century Gothic"/>
              </a:rPr>
              <a:t>misuriamo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err="1">
                <a:latin typeface="Century Gothic"/>
              </a:rPr>
              <a:t>quanti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err="1">
                <a:latin typeface="Century Gothic"/>
              </a:rPr>
              <a:t>escono</a:t>
            </a:r>
            <a:r>
              <a:rPr lang="en-US" sz="2000" dirty="0">
                <a:latin typeface="Century Gothic"/>
              </a:rPr>
              <a:t> (o non </a:t>
            </a:r>
            <a:r>
              <a:rPr lang="en-US" sz="2000" err="1">
                <a:latin typeface="Century Gothic"/>
              </a:rPr>
              <a:t>escono</a:t>
            </a:r>
            <a:r>
              <a:rPr lang="en-US" sz="2000" dirty="0">
                <a:latin typeface="Century Gothic"/>
              </a:rPr>
              <a:t>) </a:t>
            </a:r>
          </a:p>
          <a:p>
            <a:r>
              <a:rPr lang="en-US" sz="2000" dirty="0">
                <a:latin typeface="Century Gothic"/>
              </a:rPr>
              <a:t>📊 </a:t>
            </a:r>
            <a:r>
              <a:rPr lang="en-US" sz="2000" dirty="0" err="1">
                <a:latin typeface="Century Gothic"/>
              </a:rPr>
              <a:t>ricostruiamo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cosa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c’è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dentro</a:t>
            </a:r>
            <a:r>
              <a:rPr lang="en-US" sz="2000" dirty="0">
                <a:latin typeface="Century Gothic"/>
              </a:rPr>
              <a:t> </a:t>
            </a:r>
            <a:r>
              <a:rPr lang="en-US" sz="2000" dirty="0" err="1">
                <a:latin typeface="Century Gothic"/>
              </a:rPr>
              <a:t>l’oggetto</a:t>
            </a:r>
            <a:r>
              <a:rPr lang="en-US" sz="2000" dirty="0">
                <a:latin typeface="Century Gothic"/>
              </a:rPr>
              <a:t>.</a:t>
            </a:r>
            <a:endParaRPr lang="en-US" sz="2000">
              <a:latin typeface="Century Gothic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10CF9B-8AB9-B137-C2C5-3C0B2FDB7D5D}"/>
              </a:ext>
            </a:extLst>
          </p:cNvPr>
          <p:cNvSpPr txBox="1"/>
          <p:nvPr/>
        </p:nvSpPr>
        <p:spPr>
          <a:xfrm>
            <a:off x="-12853" y="1501967"/>
            <a:ext cx="657156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>
                <a:latin typeface="Century Gothic"/>
              </a:rPr>
              <a:t>È </a:t>
            </a:r>
            <a:r>
              <a:rPr lang="en-US" sz="2400" b="1" dirty="0" err="1">
                <a:latin typeface="Century Gothic"/>
              </a:rPr>
              <a:t>silenzioso</a:t>
            </a:r>
            <a:r>
              <a:rPr lang="en-US" sz="2400" b="1" dirty="0">
                <a:latin typeface="Century Gothic"/>
              </a:rPr>
              <a:t>, </a:t>
            </a:r>
            <a:r>
              <a:rPr lang="en-US" sz="2400" b="1" dirty="0" err="1">
                <a:latin typeface="Century Gothic"/>
              </a:rPr>
              <a:t>sicuro</a:t>
            </a:r>
            <a:r>
              <a:rPr lang="en-US" sz="2400" b="1" dirty="0">
                <a:latin typeface="Century Gothic"/>
              </a:rPr>
              <a:t> e non </a:t>
            </a:r>
            <a:r>
              <a:rPr lang="en-US" sz="2400" b="1" dirty="0" err="1">
                <a:latin typeface="Century Gothic"/>
              </a:rPr>
              <a:t>invasivo</a:t>
            </a:r>
            <a:r>
              <a:rPr lang="en-US" sz="2400" dirty="0">
                <a:latin typeface="Century Gothic"/>
              </a:rPr>
              <a:t>.</a:t>
            </a:r>
            <a:endParaRPr lang="en-US" sz="2400" dirty="0">
              <a:latin typeface="Century Gothic"/>
              <a:ea typeface="Calibri"/>
              <a:cs typeface="Calibri"/>
            </a:endParaRPr>
          </a:p>
          <a:p>
            <a:pPr marL="457200" indent="-457200">
              <a:buAutoNum type="arabicParenR"/>
            </a:pPr>
            <a:r>
              <a:rPr lang="en-US" sz="2400" dirty="0">
                <a:latin typeface="Century Gothic"/>
              </a:rPr>
              <a:t>È </a:t>
            </a:r>
            <a:r>
              <a:rPr lang="en-US" sz="2400" b="1" err="1">
                <a:latin typeface="Century Gothic"/>
              </a:rPr>
              <a:t>compatto</a:t>
            </a:r>
            <a:r>
              <a:rPr lang="en-US" sz="2400" b="1" dirty="0">
                <a:latin typeface="Century Gothic"/>
              </a:rPr>
              <a:t>, </a:t>
            </a:r>
            <a:r>
              <a:rPr lang="en-US" sz="2400" b="1" err="1">
                <a:latin typeface="Century Gothic"/>
              </a:rPr>
              <a:t>resistente</a:t>
            </a:r>
            <a:r>
              <a:rPr lang="en-US" sz="2400" dirty="0">
                <a:latin typeface="Century Gothic"/>
              </a:rPr>
              <a:t>, </a:t>
            </a:r>
            <a:r>
              <a:rPr lang="en-US" sz="2400" err="1">
                <a:latin typeface="Century Gothic"/>
              </a:rPr>
              <a:t>funziona</a:t>
            </a:r>
            <a:r>
              <a:rPr lang="en-US" sz="2400" dirty="0">
                <a:latin typeface="Century Gothic"/>
              </a:rPr>
              <a:t> </a:t>
            </a:r>
            <a:r>
              <a:rPr lang="en-US" sz="2400" err="1">
                <a:latin typeface="Century Gothic"/>
              </a:rPr>
              <a:t>anche</a:t>
            </a:r>
            <a:r>
              <a:rPr lang="en-US" sz="2400" dirty="0">
                <a:latin typeface="Century Gothic"/>
              </a:rPr>
              <a:t> in </a:t>
            </a:r>
            <a:r>
              <a:rPr lang="en-US" sz="2400" err="1">
                <a:latin typeface="Century Gothic"/>
              </a:rPr>
              <a:t>ambienti</a:t>
            </a:r>
            <a:r>
              <a:rPr lang="en-US" sz="2400" dirty="0">
                <a:latin typeface="Century Gothic"/>
              </a:rPr>
              <a:t> </a:t>
            </a:r>
            <a:r>
              <a:rPr lang="en-US" sz="2400" err="1">
                <a:latin typeface="Century Gothic"/>
              </a:rPr>
              <a:t>difficili</a:t>
            </a:r>
            <a:r>
              <a:rPr lang="en-US" sz="2400" dirty="0">
                <a:latin typeface="Century Gothic"/>
              </a:rPr>
              <a:t>: </a:t>
            </a:r>
            <a:r>
              <a:rPr lang="en-US" sz="2400" err="1">
                <a:latin typeface="Century Gothic"/>
              </a:rPr>
              <a:t>miniere</a:t>
            </a:r>
            <a:r>
              <a:rPr lang="en-US" sz="2400" dirty="0">
                <a:latin typeface="Century Gothic"/>
              </a:rPr>
              <a:t>, </a:t>
            </a:r>
            <a:r>
              <a:rPr lang="en-US" sz="2400" err="1">
                <a:latin typeface="Century Gothic"/>
              </a:rPr>
              <a:t>vulcani</a:t>
            </a:r>
            <a:r>
              <a:rPr lang="en-US" sz="2400" dirty="0">
                <a:latin typeface="Century Gothic"/>
              </a:rPr>
              <a:t>, </a:t>
            </a:r>
            <a:r>
              <a:rPr lang="en-US" sz="2400" err="1">
                <a:latin typeface="Century Gothic"/>
              </a:rPr>
              <a:t>edificistorici</a:t>
            </a:r>
            <a:r>
              <a:rPr lang="en-US" sz="2400" dirty="0">
                <a:latin typeface="Century Gothic"/>
              </a:rPr>
              <a:t>.</a:t>
            </a:r>
          </a:p>
          <a:p>
            <a:pPr marL="457200" indent="-457200">
              <a:buAutoNum type="arabicParenR"/>
            </a:pPr>
            <a:r>
              <a:rPr lang="en-US" sz="2400" dirty="0">
                <a:latin typeface="Century Gothic"/>
                <a:ea typeface="Calibri"/>
                <a:cs typeface="Calibri"/>
              </a:rPr>
              <a:t>È </a:t>
            </a:r>
            <a:r>
              <a:rPr lang="en-US" sz="2400" dirty="0" err="1">
                <a:latin typeface="Century Gothic"/>
                <a:ea typeface="Calibri"/>
                <a:cs typeface="Calibri"/>
              </a:rPr>
              <a:t>composto</a:t>
            </a:r>
            <a:r>
              <a:rPr lang="en-US" sz="2400" dirty="0">
                <a:latin typeface="Century Gothic"/>
                <a:ea typeface="Calibri"/>
                <a:cs typeface="Calibri"/>
              </a:rPr>
              <a:t> da </a:t>
            </a:r>
            <a:r>
              <a:rPr lang="en-US" sz="2400" b="1" dirty="0">
                <a:latin typeface="Century Gothic"/>
                <a:ea typeface="Calibri"/>
                <a:cs typeface="Calibri"/>
              </a:rPr>
              <a:t>strati di </a:t>
            </a:r>
            <a:r>
              <a:rPr lang="en-US" sz="2400" b="1" dirty="0" err="1">
                <a:latin typeface="Century Gothic"/>
                <a:ea typeface="Calibri"/>
                <a:cs typeface="Calibri"/>
              </a:rPr>
              <a:t>sensori</a:t>
            </a:r>
            <a:r>
              <a:rPr lang="en-US" sz="2400" dirty="0">
                <a:latin typeface="Century Gothic"/>
                <a:ea typeface="Calibri"/>
                <a:cs typeface="Calibri"/>
              </a:rPr>
              <a:t> (</a:t>
            </a:r>
            <a:r>
              <a:rPr lang="en-US" sz="2400" b="1" dirty="0" err="1">
                <a:latin typeface="Century Gothic"/>
                <a:ea typeface="Calibri"/>
                <a:cs typeface="Calibri"/>
              </a:rPr>
              <a:t>scintillatori</a:t>
            </a:r>
            <a:r>
              <a:rPr lang="en-US" sz="2400" b="1" dirty="0">
                <a:latin typeface="Century Gothic"/>
                <a:ea typeface="Calibri"/>
                <a:cs typeface="Calibri"/>
              </a:rPr>
              <a:t>/</a:t>
            </a:r>
            <a:r>
              <a:rPr lang="en-US" sz="2400" b="1" dirty="0" err="1">
                <a:latin typeface="Century Gothic"/>
                <a:ea typeface="Calibri"/>
                <a:cs typeface="Calibri"/>
              </a:rPr>
              <a:t>fibre</a:t>
            </a:r>
            <a:r>
              <a:rPr lang="en-US" sz="2400" dirty="0">
                <a:latin typeface="Century Gothic"/>
                <a:ea typeface="Calibri"/>
                <a:cs typeface="Calibri"/>
              </a:rPr>
              <a:t>) </a:t>
            </a:r>
            <a:r>
              <a:rPr lang="en-US" sz="2400" dirty="0" err="1">
                <a:latin typeface="Century Gothic"/>
                <a:ea typeface="Calibri"/>
                <a:cs typeface="Calibri"/>
              </a:rPr>
              <a:t>collegati</a:t>
            </a:r>
            <a:r>
              <a:rPr lang="en-US" sz="2400" dirty="0">
                <a:latin typeface="Century Gothic"/>
                <a:ea typeface="Calibri"/>
                <a:cs typeface="Calibri"/>
              </a:rPr>
              <a:t> a </a:t>
            </a:r>
            <a:r>
              <a:rPr lang="en-US" sz="2400" dirty="0" err="1">
                <a:latin typeface="Century Gothic"/>
                <a:ea typeface="Calibri"/>
                <a:cs typeface="Calibri"/>
              </a:rPr>
              <a:t>elettronica</a:t>
            </a:r>
            <a:r>
              <a:rPr lang="en-US" sz="2400" dirty="0">
                <a:latin typeface="Century Gothic"/>
                <a:ea typeface="Calibri"/>
                <a:cs typeface="Calibri"/>
              </a:rPr>
              <a:t> </a:t>
            </a:r>
            <a:r>
              <a:rPr lang="en-US" sz="2400" dirty="0" err="1">
                <a:latin typeface="Century Gothic"/>
                <a:ea typeface="Calibri"/>
                <a:cs typeface="Calibri"/>
              </a:rPr>
              <a:t>avanzata</a:t>
            </a:r>
            <a:r>
              <a:rPr lang="en-US" sz="2400" dirty="0">
                <a:latin typeface="Century Gothic"/>
                <a:ea typeface="Calibri"/>
                <a:cs typeface="Calibri"/>
              </a:rPr>
              <a:t> custom.</a:t>
            </a:r>
          </a:p>
          <a:p>
            <a:pPr marL="457200" indent="-457200">
              <a:buAutoNum type="arabicParenR"/>
            </a:pPr>
            <a:endParaRPr lang="en-US" sz="2400" dirty="0">
              <a:latin typeface="Century Gothic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481" y="141811"/>
            <a:ext cx="10972800" cy="919294"/>
          </a:xfrm>
        </p:spPr>
        <p:txBody>
          <a:bodyPr/>
          <a:lstStyle/>
          <a:p>
            <a:r>
              <a:rPr err="1">
                <a:latin typeface="Century Gothic"/>
              </a:rPr>
              <a:t>Archeologia</a:t>
            </a:r>
            <a:r>
              <a:rPr dirty="0">
                <a:latin typeface="Century Gothic"/>
              </a:rPr>
              <a:t> e Patrimonio</a:t>
            </a:r>
            <a:endParaRPr lang="en-US" dirty="0">
              <a:latin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6BAB32-56E6-5293-2D6E-B116FBF3D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close up of a coin&#10;&#10;Description automatically generated">
            <a:extLst>
              <a:ext uri="{FF2B5EF4-FFF2-40B4-BE49-F238E27FC236}">
                <a16:creationId xmlns:a16="http://schemas.microsoft.com/office/drawing/2014/main" id="{D07D7214-51C2-3ADA-90E2-9354059E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14" y="379429"/>
            <a:ext cx="1649048" cy="765145"/>
          </a:xfrm>
          <a:prstGeom prst="rect">
            <a:avLst/>
          </a:prstGeom>
        </p:spPr>
      </p:pic>
      <p:pic>
        <p:nvPicPr>
          <p:cNvPr id="6" name="Picture 5" descr="A stone building with a statue in the middle&#10;&#10;Description automatically generated">
            <a:extLst>
              <a:ext uri="{FF2B5EF4-FFF2-40B4-BE49-F238E27FC236}">
                <a16:creationId xmlns:a16="http://schemas.microsoft.com/office/drawing/2014/main" id="{42668C83-CC2B-374C-5B13-3C6BC893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77" y="1233531"/>
            <a:ext cx="2402309" cy="3517083"/>
          </a:xfrm>
          <a:prstGeom prst="rect">
            <a:avLst/>
          </a:prstGeom>
        </p:spPr>
      </p:pic>
      <p:pic>
        <p:nvPicPr>
          <p:cNvPr id="7" name="Picture 6" descr="A person sitting in a cave&#10;&#10;Description automatically generated">
            <a:extLst>
              <a:ext uri="{FF2B5EF4-FFF2-40B4-BE49-F238E27FC236}">
                <a16:creationId xmlns:a16="http://schemas.microsoft.com/office/drawing/2014/main" id="{736667C1-059E-EF70-DDA1-AEEC57FAD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39" y="4699627"/>
            <a:ext cx="3239285" cy="1835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F65C4-B733-07AF-43B8-A7C705757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910" y="1365614"/>
            <a:ext cx="3879209" cy="2693650"/>
          </a:xfrm>
          <a:prstGeom prst="rect">
            <a:avLst/>
          </a:prstGeom>
        </p:spPr>
      </p:pic>
      <p:pic>
        <p:nvPicPr>
          <p:cNvPr id="10" name="Picture 9" descr="A metal box with wires and a measuring instrument&#10;&#10;Description automatically generated">
            <a:extLst>
              <a:ext uri="{FF2B5EF4-FFF2-40B4-BE49-F238E27FC236}">
                <a16:creationId xmlns:a16="http://schemas.microsoft.com/office/drawing/2014/main" id="{7B60E048-9E25-303E-B01A-43D61F442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720" y="1565726"/>
            <a:ext cx="1587093" cy="1244803"/>
          </a:xfrm>
          <a:prstGeom prst="rect">
            <a:avLst/>
          </a:prstGeom>
        </p:spPr>
      </p:pic>
      <p:pic>
        <p:nvPicPr>
          <p:cNvPr id="13" name="Picture 12" descr="A collage of photos of a cave&#10;&#10;Description automatically generated">
            <a:extLst>
              <a:ext uri="{FF2B5EF4-FFF2-40B4-BE49-F238E27FC236}">
                <a16:creationId xmlns:a16="http://schemas.microsoft.com/office/drawing/2014/main" id="{1BB845A3-F96F-DE3D-7177-EC01C644C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3167" y="322889"/>
            <a:ext cx="5164036" cy="6149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99B9EF-6C07-1E83-626D-42164ACD0A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89" t="1786" r="219" b="255"/>
          <a:stretch>
            <a:fillRect/>
          </a:stretch>
        </p:blipFill>
        <p:spPr>
          <a:xfrm>
            <a:off x="3513895" y="4138525"/>
            <a:ext cx="2934215" cy="257984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60ED109-55A0-35D5-A056-D12391AA72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2662" y="381655"/>
            <a:ext cx="1136272" cy="5719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6014" y="428436"/>
            <a:ext cx="4890779" cy="1143000"/>
          </a:xfrm>
        </p:spPr>
        <p:txBody>
          <a:bodyPr>
            <a:normAutofit fontScale="90000"/>
          </a:bodyPr>
          <a:lstStyle/>
          <a:p>
            <a:r>
              <a:rPr dirty="0">
                <a:latin typeface="Century Gothic"/>
              </a:rPr>
              <a:t>Geologia e Miniere</a:t>
            </a:r>
            <a:endParaRPr lang="en-US" dirty="0">
              <a:latin typeface="Century Gothic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276F7-A956-679C-A19E-40EF372A4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A group of people in a cave&#10;&#10;AI-generated content may be incorrect.">
            <a:extLst>
              <a:ext uri="{FF2B5EF4-FFF2-40B4-BE49-F238E27FC236}">
                <a16:creationId xmlns:a16="http://schemas.microsoft.com/office/drawing/2014/main" id="{3F021EBF-B41A-96AE-DC41-F03E0D5F9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504" y="139815"/>
            <a:ext cx="7459528" cy="62148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5D4AC0-9ED1-EDC7-9856-020EE1F0CBFC}"/>
              </a:ext>
            </a:extLst>
          </p:cNvPr>
          <p:cNvGrpSpPr/>
          <p:nvPr/>
        </p:nvGrpSpPr>
        <p:grpSpPr>
          <a:xfrm>
            <a:off x="156248" y="2316956"/>
            <a:ext cx="11673242" cy="4131321"/>
            <a:chOff x="3588743" y="-199742"/>
            <a:chExt cx="11673242" cy="4131321"/>
          </a:xfrm>
        </p:grpSpPr>
        <p:pic>
          <p:nvPicPr>
            <p:cNvPr id="6" name="Picture 5" descr="A white background with black text&#10;&#10;AI-generated content may be incorrect.">
              <a:extLst>
                <a:ext uri="{FF2B5EF4-FFF2-40B4-BE49-F238E27FC236}">
                  <a16:creationId xmlns:a16="http://schemas.microsoft.com/office/drawing/2014/main" id="{391C3204-5790-CFAC-46E4-9A99E964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89202" y="-199742"/>
              <a:ext cx="2772783" cy="1048565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pic>
          <p:nvPicPr>
            <p:cNvPr id="7" name="Picture 6" descr="A collage of images of different colors&#10;&#10;AI-generated content may be incorrect.">
              <a:extLst>
                <a:ext uri="{FF2B5EF4-FFF2-40B4-BE49-F238E27FC236}">
                  <a16:creationId xmlns:a16="http://schemas.microsoft.com/office/drawing/2014/main" id="{52C80B42-9DD7-8349-2A09-D9C5BDC2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7145" b="460"/>
            <a:stretch/>
          </p:blipFill>
          <p:spPr>
            <a:xfrm>
              <a:off x="3588743" y="2532078"/>
              <a:ext cx="4235568" cy="1399501"/>
            </a:xfrm>
            <a:prstGeom prst="rect">
              <a:avLst/>
            </a:prstGeom>
          </p:spPr>
        </p:pic>
      </p:grpSp>
      <p:pic>
        <p:nvPicPr>
          <p:cNvPr id="10" name="Picture 9" descr="A diagram of a sun&#10;&#10;Description automatically generated">
            <a:extLst>
              <a:ext uri="{FF2B5EF4-FFF2-40B4-BE49-F238E27FC236}">
                <a16:creationId xmlns:a16="http://schemas.microsoft.com/office/drawing/2014/main" id="{41B1083B-2340-A26C-8A26-DD5091EE8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07" y="1924705"/>
            <a:ext cx="3677087" cy="3001599"/>
          </a:xfrm>
          <a:prstGeom prst="rect">
            <a:avLst/>
          </a:prstGeom>
        </p:spPr>
      </p:pic>
      <p:pic>
        <p:nvPicPr>
          <p:cNvPr id="11" name="Picture 10" descr="A map of the country&#10;&#10;Description automatically generated">
            <a:extLst>
              <a:ext uri="{FF2B5EF4-FFF2-40B4-BE49-F238E27FC236}">
                <a16:creationId xmlns:a16="http://schemas.microsoft.com/office/drawing/2014/main" id="{F437A33F-6C55-AC33-4391-0005A47263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84" b="10606"/>
          <a:stretch>
            <a:fillRect/>
          </a:stretch>
        </p:blipFill>
        <p:spPr>
          <a:xfrm>
            <a:off x="9862744" y="139815"/>
            <a:ext cx="2055848" cy="2057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Vedere l’invisibile con la Muografia</vt:lpstr>
      <vt:lpstr>Cos’è la muografia </vt:lpstr>
      <vt:lpstr>Cos’è la muografia </vt:lpstr>
      <vt:lpstr>“Nel 1965, prima ricerca di camere nascoste nella piramide di Chephren usando i muoni.”</vt:lpstr>
      <vt:lpstr>La muografia oggi</vt:lpstr>
      <vt:lpstr>I nostri progetti</vt:lpstr>
      <vt:lpstr>I nostri strumenti</vt:lpstr>
      <vt:lpstr>Archeologia e Patrimonio</vt:lpstr>
      <vt:lpstr>Geologia e Miniere</vt:lpstr>
      <vt:lpstr>Industria: gli altiforni</vt:lpstr>
      <vt:lpstr>Industria: gli altiforni</vt:lpstr>
      <vt:lpstr>Ambiente e Sicurezza</vt:lpstr>
      <vt:lpstr>PowerPoint Presentation</vt:lpstr>
      <vt:lpstr>Verso il futuro</vt:lpstr>
      <vt:lpstr>Il nostro team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1146</cp:revision>
  <dcterms:created xsi:type="dcterms:W3CDTF">2013-01-27T09:14:16Z</dcterms:created>
  <dcterms:modified xsi:type="dcterms:W3CDTF">2025-07-14T08:01:55Z</dcterms:modified>
  <cp:category/>
</cp:coreProperties>
</file>