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60"/>
  </p:normalViewPr>
  <p:slideViewPr>
    <p:cSldViewPr snapToGrid="0">
      <p:cViewPr varScale="1">
        <p:scale>
          <a:sx n="39" d="100"/>
          <a:sy n="39" d="100"/>
        </p:scale>
        <p:origin x="162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30EEC-D63F-CD43-85B1-23FAA43CE9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5989FB-2F0B-9C59-A230-24A295C9B2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D1218-9013-592B-2EBA-2ACDEAB03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0ECF-7B02-4E79-84F7-495092D63870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8E6A9F-A6B4-2E7D-A239-DDE294930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6A38C-7764-E727-0835-E86EEB791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8BB8-7BAC-4C89-8685-98C15FD08E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705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1DB9D-F52C-9943-8F57-78145B24C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F0F3DF-13FF-8475-86F7-887253E592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396A1E-B1F7-B39A-5ECE-52B55F0AE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0ECF-7B02-4E79-84F7-495092D63870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6BB6F-6068-7444-6262-D5C9E3612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8B4C4E-DC0A-AE03-1B32-42BF614B0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8BB8-7BAC-4C89-8685-98C15FD08E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814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6ED3B3-1509-FB03-EBE9-0494953AA5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28ADCF-E623-F9CD-1005-AD73B06A8F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406AF3-8DC7-1746-9F6E-8FE0D01E8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0ECF-7B02-4E79-84F7-495092D63870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9B994E-9A89-DF9A-1612-D90200EF3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8EAB3-6AC0-9362-49AF-77D9BE844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8BB8-7BAC-4C89-8685-98C15FD08E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253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94E44-C941-AD94-F127-C1E99BF71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787E3-8F80-5F43-463D-76C361CD2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2CAE6F-02FE-FCA4-83D6-1D6E655CF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0ECF-7B02-4E79-84F7-495092D63870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8E1E53-1CDE-D914-08F6-403544FEF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DB7C9F-C309-DCC8-6CF8-FFE18610D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8BB8-7BAC-4C89-8685-98C15FD08E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39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30CF7-6F52-1265-3765-05766841B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0BA1A9-3F0D-D0A2-0321-EBE3F0120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523D0C-4367-C978-02FF-463F2D7CA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0ECF-7B02-4E79-84F7-495092D63870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A68E3-AA4C-E4FB-2832-E18F91551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FF5CE-3B4A-9A1D-DEB3-D5BBB3593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8BB8-7BAC-4C89-8685-98C15FD08E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873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98CB9-BE40-F3C0-A740-66AA8CB97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70F56-F321-85C2-94F4-E970B0DB06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E00698-AEC1-6535-4721-0340283DCD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2A63A6-C916-274C-E63C-7D461AD0C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0ECF-7B02-4E79-84F7-495092D63870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10D2D4-F6AD-5FFA-41DA-F6913D369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B21A0C-2831-7F66-829C-19B801B12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8BB8-7BAC-4C89-8685-98C15FD08E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69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DB659-B667-6359-7048-C179EF8D6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74A21B-B077-9DB3-D89B-5C0988235A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F0E827-1F88-A4CB-541E-450C8A530D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1AB4B6-1BA3-F452-378E-FCC0F383E0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180FAB-4D9F-AA66-13FA-191D7EA976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DD6160-BB5C-FB88-4DC1-FF1324B09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0ECF-7B02-4E79-84F7-495092D63870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367F0-58E3-CB84-10F9-B75B6F702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5F481C-67D9-57AD-0C18-D02917720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8BB8-7BAC-4C89-8685-98C15FD08E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888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14F13-6AEE-0C5E-E5EB-257FA0828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EA550F-5544-DDE0-ACF0-3DEEAEC10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0ECF-7B02-4E79-84F7-495092D63870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ED83B7-6DDE-7970-FFF7-5BA29CA03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0E3682-B6A9-771C-51A4-029EE3F0F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8BB8-7BAC-4C89-8685-98C15FD08E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537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3B0B9E-B1CA-C283-B41E-2B84E97EE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0ECF-7B02-4E79-84F7-495092D63870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7DB639-6BFA-001B-E3F1-6B6C967D0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1D9C35-7572-D88D-D7C1-A5EF7A601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8BB8-7BAC-4C89-8685-98C15FD08E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59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22C7E-C634-3C78-F77D-04E97919B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4537F-F13B-C1B3-1B6F-32F922A1D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282911-F46E-DE69-67FA-237FD82DA5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F74F84-222E-CCB8-3398-19F8205E4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0ECF-7B02-4E79-84F7-495092D63870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FB4C2E-E959-EEB3-48C8-E98D9DB32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AF7B05-B49B-C21F-BE40-D7D5EF3D3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8BB8-7BAC-4C89-8685-98C15FD08E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474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7A97F-4641-3B1A-E403-BCEC9B54E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7D7CE5-2331-BD11-E372-84BD745BAB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FE3D4B-3AA3-CD48-6079-957730C8C2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1BEEA0-E822-1D65-487D-1EBE35C06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0ECF-7B02-4E79-84F7-495092D63870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D4A727-A097-CCBC-88CE-18F1EFFCB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2B098C-B8F6-ED7C-2DDD-2EA160517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8BB8-7BAC-4C89-8685-98C15FD08E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408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59F651-3DE9-FB58-A05B-089D5D7B2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DE605C-2B11-D65D-629B-21CEE3513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C94B7B-2FA6-7BE2-8F03-1AA8744391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20ECF-7B02-4E79-84F7-495092D63870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2001B3-255F-3291-2D02-30D896A86B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60687-2892-7FA5-8CEA-6D8678EFC5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68BB8-7BAC-4C89-8685-98C15FD08E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291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08F18-B487-284B-6E76-7DBDA83D06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US Interests in </a:t>
            </a:r>
            <a:r>
              <a:rPr lang="en-US" dirty="0" err="1"/>
              <a:t>FCCee</a:t>
            </a:r>
            <a:r>
              <a:rPr lang="en-US" dirty="0"/>
              <a:t> Tracking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779968-3E52-F784-F89D-A2B134DB6C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3771" y="3602038"/>
            <a:ext cx="10698480" cy="1655762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Carl Haber</a:t>
            </a:r>
          </a:p>
          <a:p>
            <a:r>
              <a:rPr lang="en-US" sz="3200" dirty="0"/>
              <a:t>Lawrence Berkeley National Lab</a:t>
            </a:r>
          </a:p>
          <a:p>
            <a:r>
              <a:rPr lang="en-US" sz="3200" dirty="0"/>
              <a:t>Pisa </a:t>
            </a:r>
            <a:r>
              <a:rPr lang="en-US" sz="3200" dirty="0" err="1"/>
              <a:t>FCCee</a:t>
            </a:r>
            <a:r>
              <a:rPr lang="en-US" sz="3200" dirty="0"/>
              <a:t> Vertex Detector R&amp;D Workshop Oct 30-31, 2025</a:t>
            </a:r>
          </a:p>
        </p:txBody>
      </p:sp>
    </p:spTree>
    <p:extLst>
      <p:ext uri="{BB962C8B-B14F-4D97-AF65-F5344CB8AC3E}">
        <p14:creationId xmlns:p14="http://schemas.microsoft.com/office/powerpoint/2010/main" val="1273343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9CDFE-0A9E-9BB6-BB34-7E91A1C9E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F0AC3-1FA3-FA77-71C9-2F656BFD9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4827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 data is inaccurate</a:t>
            </a:r>
          </a:p>
          <a:p>
            <a:r>
              <a:rPr lang="en-US" dirty="0"/>
              <a:t> The community was surveyed in an EOI process in Spring of 2024 for the MIT US </a:t>
            </a:r>
            <a:r>
              <a:rPr lang="en-US" dirty="0" err="1"/>
              <a:t>FCCee</a:t>
            </a:r>
            <a:r>
              <a:rPr lang="en-US" dirty="0"/>
              <a:t> Workshop</a:t>
            </a:r>
          </a:p>
          <a:p>
            <a:r>
              <a:rPr lang="en-US" dirty="0"/>
              <a:t>A resurvey was performed recently with only partial responses</a:t>
            </a:r>
          </a:p>
          <a:p>
            <a:r>
              <a:rPr lang="en-US" dirty="0"/>
              <a:t>The surveys overstate the actual effort underway at present</a:t>
            </a:r>
          </a:p>
          <a:p>
            <a:r>
              <a:rPr lang="en-US" dirty="0"/>
              <a:t>Why?</a:t>
            </a:r>
          </a:p>
          <a:p>
            <a:pPr lvl="1"/>
            <a:r>
              <a:rPr lang="en-US" dirty="0"/>
              <a:t>Little current funding</a:t>
            </a:r>
          </a:p>
          <a:p>
            <a:pPr lvl="1"/>
            <a:r>
              <a:rPr lang="en-US" dirty="0"/>
              <a:t>Many immediate efforts – HL-LHC </a:t>
            </a:r>
            <a:r>
              <a:rPr lang="en-US" dirty="0" err="1"/>
              <a:t>etc</a:t>
            </a:r>
            <a:endParaRPr lang="en-US" dirty="0"/>
          </a:p>
          <a:p>
            <a:r>
              <a:rPr lang="en-US" dirty="0"/>
              <a:t>The data likely understates the eventual effort, once </a:t>
            </a:r>
            <a:r>
              <a:rPr lang="en-US" dirty="0" err="1"/>
              <a:t>FCCee</a:t>
            </a:r>
            <a:r>
              <a:rPr lang="en-US" dirty="0"/>
              <a:t> is approved</a:t>
            </a:r>
          </a:p>
          <a:p>
            <a:r>
              <a:rPr lang="en-US" dirty="0"/>
              <a:t>Note: the US community just recently received guidance from funding agencies to focus on </a:t>
            </a:r>
            <a:r>
              <a:rPr lang="en-US" dirty="0" err="1"/>
              <a:t>FCCee</a:t>
            </a:r>
            <a:r>
              <a:rPr lang="en-US" dirty="0"/>
              <a:t> at CERN as the next major collider project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681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F805CB8-9191-EE6E-5922-712A747B43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326817"/>
              </p:ext>
            </p:extLst>
          </p:nvPr>
        </p:nvGraphicFramePr>
        <p:xfrm>
          <a:off x="2922814" y="1143001"/>
          <a:ext cx="5959929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6209">
                  <a:extLst>
                    <a:ext uri="{9D8B030D-6E8A-4147-A177-3AD203B41FA5}">
                      <a16:colId xmlns:a16="http://schemas.microsoft.com/office/drawing/2014/main" val="1636928306"/>
                    </a:ext>
                  </a:extLst>
                </a:gridCol>
                <a:gridCol w="1991860">
                  <a:extLst>
                    <a:ext uri="{9D8B030D-6E8A-4147-A177-3AD203B41FA5}">
                      <a16:colId xmlns:a16="http://schemas.microsoft.com/office/drawing/2014/main" val="3188002321"/>
                    </a:ext>
                  </a:extLst>
                </a:gridCol>
                <a:gridCol w="1991860">
                  <a:extLst>
                    <a:ext uri="{9D8B030D-6E8A-4147-A177-3AD203B41FA5}">
                      <a16:colId xmlns:a16="http://schemas.microsoft.com/office/drawing/2014/main" val="3844135937"/>
                    </a:ext>
                  </a:extLst>
                </a:gridCol>
              </a:tblGrid>
              <a:tr h="365658">
                <a:tc>
                  <a:txBody>
                    <a:bodyPr/>
                    <a:lstStyle/>
                    <a:p>
                      <a:r>
                        <a:rPr lang="en-US" sz="2000" dirty="0"/>
                        <a:t>Area of Interest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 Future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Currently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390070"/>
                  </a:ext>
                </a:extLst>
              </a:tr>
              <a:tr h="365658">
                <a:tc>
                  <a:txBody>
                    <a:bodyPr/>
                    <a:lstStyle/>
                    <a:p>
                      <a:r>
                        <a:rPr lang="en-US" sz="2000" dirty="0"/>
                        <a:t>MAPS 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7619699"/>
                  </a:ext>
                </a:extLst>
              </a:tr>
              <a:tr h="365658">
                <a:tc>
                  <a:txBody>
                    <a:bodyPr/>
                    <a:lstStyle/>
                    <a:p>
                      <a:r>
                        <a:rPr lang="en-US" sz="2000" dirty="0"/>
                        <a:t>MAPS 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8264040"/>
                  </a:ext>
                </a:extLst>
              </a:tr>
              <a:tr h="658184">
                <a:tc>
                  <a:txBody>
                    <a:bodyPr/>
                    <a:lstStyle/>
                    <a:p>
                      <a:r>
                        <a:rPr lang="en-US" sz="2000" dirty="0"/>
                        <a:t>Vertex Detector 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634732"/>
                  </a:ext>
                </a:extLst>
              </a:tr>
              <a:tr h="365658">
                <a:tc>
                  <a:txBody>
                    <a:bodyPr/>
                    <a:lstStyle/>
                    <a:p>
                      <a:r>
                        <a:rPr lang="en-US" sz="2000" dirty="0"/>
                        <a:t>Outer Tracker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8238720"/>
                  </a:ext>
                </a:extLst>
              </a:tr>
              <a:tr h="658184">
                <a:tc>
                  <a:txBody>
                    <a:bodyPr/>
                    <a:lstStyle/>
                    <a:p>
                      <a:r>
                        <a:rPr lang="en-US" sz="2000" dirty="0"/>
                        <a:t>Low Mass Mechanics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7895347"/>
                  </a:ext>
                </a:extLst>
              </a:tr>
              <a:tr h="365658">
                <a:tc>
                  <a:txBody>
                    <a:bodyPr/>
                    <a:lstStyle/>
                    <a:p>
                      <a:r>
                        <a:rPr lang="en-US" sz="2000" dirty="0"/>
                        <a:t>PID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470993"/>
                  </a:ext>
                </a:extLst>
              </a:tr>
              <a:tr h="365658">
                <a:tc>
                  <a:txBody>
                    <a:bodyPr/>
                    <a:lstStyle/>
                    <a:p>
                      <a:r>
                        <a:rPr lang="en-US" sz="2000" dirty="0"/>
                        <a:t>Sil Wrapper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5978148"/>
                  </a:ext>
                </a:extLst>
              </a:tr>
              <a:tr h="365658">
                <a:tc>
                  <a:txBody>
                    <a:bodyPr/>
                    <a:lstStyle/>
                    <a:p>
                      <a:r>
                        <a:rPr lang="en-US" sz="2000" dirty="0"/>
                        <a:t>S/W Tools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397710"/>
                  </a:ext>
                </a:extLst>
              </a:tr>
              <a:tr h="365658">
                <a:tc>
                  <a:txBody>
                    <a:bodyPr/>
                    <a:lstStyle/>
                    <a:p>
                      <a:r>
                        <a:rPr lang="en-US" sz="2000" dirty="0"/>
                        <a:t>Simulation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5417612"/>
                  </a:ext>
                </a:extLst>
              </a:tr>
              <a:tr h="365658">
                <a:tc>
                  <a:txBody>
                    <a:bodyPr/>
                    <a:lstStyle/>
                    <a:p>
                      <a:r>
                        <a:rPr lang="en-US" sz="2000" dirty="0"/>
                        <a:t>Readout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774426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4CBC719C-9BAF-4C76-E539-38A0970F2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294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# of Institutes Survey</a:t>
            </a:r>
          </a:p>
        </p:txBody>
      </p:sp>
    </p:spTree>
    <p:extLst>
      <p:ext uri="{BB962C8B-B14F-4D97-AF65-F5344CB8AC3E}">
        <p14:creationId xmlns:p14="http://schemas.microsoft.com/office/powerpoint/2010/main" val="2577668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B6408-BDE1-88F9-17F5-8967574B5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current efforts?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23AE6-DC45-5A02-2877-559F0B3CD3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MAPS design using ASIC capabilities at national labs</a:t>
            </a:r>
          </a:p>
          <a:p>
            <a:r>
              <a:rPr lang="en-US" dirty="0"/>
              <a:t>R&amp;D on straw tubes for the outer tracker</a:t>
            </a:r>
          </a:p>
          <a:p>
            <a:r>
              <a:rPr lang="en-US" dirty="0"/>
              <a:t>Low mass materials for wire chambers</a:t>
            </a:r>
          </a:p>
          <a:p>
            <a:r>
              <a:rPr lang="en-US" dirty="0"/>
              <a:t>Fast timing (LGAD) developments for ATLAS/CMS/EPIC, and R&amp;D (none of this is specifically for </a:t>
            </a:r>
            <a:r>
              <a:rPr lang="en-US" dirty="0" err="1"/>
              <a:t>FCCee</a:t>
            </a:r>
            <a:r>
              <a:rPr lang="en-US" dirty="0"/>
              <a:t> but is relevant)</a:t>
            </a:r>
          </a:p>
          <a:p>
            <a:r>
              <a:rPr lang="en-US" dirty="0"/>
              <a:t>Development of s/w tools</a:t>
            </a:r>
          </a:p>
          <a:p>
            <a:r>
              <a:rPr lang="en-US" dirty="0"/>
              <a:t>Performance simulation efforts</a:t>
            </a:r>
          </a:p>
          <a:p>
            <a:r>
              <a:rPr lang="en-US" dirty="0"/>
              <a:t>All the national labs are involved in either current R&amp;D or in organizational roles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628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D0EC9-EBC3-DFE0-D40C-E0267FBD6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Strengths and capabilities for longer term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3DD1C-593B-437E-8A7C-34B21D3AD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ASIC and electronics design</a:t>
            </a:r>
          </a:p>
          <a:p>
            <a:pPr lvl="1"/>
            <a:r>
              <a:rPr lang="en-US" dirty="0"/>
              <a:t>MAPS</a:t>
            </a:r>
          </a:p>
          <a:p>
            <a:pPr lvl="1"/>
            <a:r>
              <a:rPr lang="en-US" dirty="0" err="1"/>
              <a:t>dN</a:t>
            </a:r>
            <a:r>
              <a:rPr lang="en-US" dirty="0"/>
              <a:t>/dx</a:t>
            </a:r>
          </a:p>
          <a:p>
            <a:pPr lvl="1"/>
            <a:r>
              <a:rPr lang="en-US" dirty="0"/>
              <a:t>AI/ML in front ends</a:t>
            </a:r>
          </a:p>
          <a:p>
            <a:r>
              <a:rPr lang="en-US" dirty="0"/>
              <a:t>Readout/DAQ</a:t>
            </a:r>
          </a:p>
          <a:p>
            <a:r>
              <a:rPr lang="en-US" dirty="0"/>
              <a:t>Low mass mechanics</a:t>
            </a:r>
          </a:p>
          <a:p>
            <a:r>
              <a:rPr lang="en-US" dirty="0"/>
              <a:t>Tracker systems and assembly</a:t>
            </a:r>
          </a:p>
          <a:p>
            <a:r>
              <a:rPr lang="en-US" dirty="0"/>
              <a:t>Powering</a:t>
            </a:r>
          </a:p>
          <a:p>
            <a:r>
              <a:rPr lang="en-US" dirty="0"/>
              <a:t>Tracking software</a:t>
            </a:r>
          </a:p>
          <a:p>
            <a:r>
              <a:rPr lang="en-US" dirty="0"/>
              <a:t>Physics performance simulation</a:t>
            </a:r>
          </a:p>
        </p:txBody>
      </p:sp>
    </p:spTree>
    <p:extLst>
      <p:ext uri="{BB962C8B-B14F-4D97-AF65-F5344CB8AC3E}">
        <p14:creationId xmlns:p14="http://schemas.microsoft.com/office/powerpoint/2010/main" val="3003804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279</Words>
  <Application>Microsoft Office PowerPoint</Application>
  <PresentationFormat>Widescreen</PresentationFormat>
  <Paragraphs>63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US Interests in FCCee Tracking</vt:lpstr>
      <vt:lpstr>Data</vt:lpstr>
      <vt:lpstr># of Institutes Survey</vt:lpstr>
      <vt:lpstr>What are the current efforts?</vt:lpstr>
      <vt:lpstr>Strengths and capabilities for longer term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Carl Haber</dc:creator>
  <cp:lastModifiedBy>Carl Haber</cp:lastModifiedBy>
  <cp:revision>2</cp:revision>
  <dcterms:created xsi:type="dcterms:W3CDTF">2025-10-27T16:22:16Z</dcterms:created>
  <dcterms:modified xsi:type="dcterms:W3CDTF">2025-10-27T16:41:37Z</dcterms:modified>
</cp:coreProperties>
</file>