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06"/>
  </p:normalViewPr>
  <p:slideViewPr>
    <p:cSldViewPr snapToGrid="0">
      <p:cViewPr varScale="1">
        <p:scale>
          <a:sx n="122" d="100"/>
          <a:sy n="122" d="100"/>
        </p:scale>
        <p:origin x="1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21E1F-D98E-824A-86E7-2C2FC78964FA}" type="datetimeFigureOut">
              <a:rPr lang="en-CH" smtClean="0"/>
              <a:t>30.10.2025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DD6D7-C425-AB43-BA0F-A29F52BF4B7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4184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F245-AB48-0744-9802-B4811C0E0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3B74A5-6B10-A242-AD88-77CD2F7EA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26607-5283-EC43-8D50-9DD2A40C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DE5AC-90FE-B543-B330-4D06D3B3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8C074-7FB7-274A-9AAE-D6AFDA3B4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118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719B-E61A-D747-A26A-D61C886B0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B9094-3073-9545-90ED-A33B98937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E868D-74D7-7448-A783-26A90428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CE22E-7BF7-C045-9B14-793044FC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05B68-E5C2-FF4A-A988-8C3DF345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4170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E42ED9-6A5A-FB41-8BD3-7945C4205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ECCA2-64EC-8B4A-BB53-BDAEC400C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A2ED3-5F51-4C4A-BB06-A83650F5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9CEE9-A1C8-B347-A34F-4C7451BBA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33671-FB4C-C249-A1E2-7EDE75151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2409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49386-9B37-0C4E-93F6-E8B67D1E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427BD-04F5-574E-B2A3-EAB121C06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678FA-4970-CE4B-B400-8A5EE5C6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7F725-4DDB-8841-95D8-506E2F50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4A7DB-809E-CC48-8F49-3A7D02095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087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A534F-3435-5C44-93DC-6E27D280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E965C-1683-2F42-9A0A-F5D70E95B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5E591-B0A2-DF46-9113-4F91E3DBA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A7F74-0FC0-0E41-9BC0-F9E212330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1AD5A-004C-CE40-A1D0-6F64C53EB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2412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724B-3FC2-5B45-9349-6B4D0F5AE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0EB60-C0D9-4F4C-A7DE-CC70F68AF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B40CF5-F197-A743-A0DC-F71E2007D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BFD41-865E-BB4C-9FE6-DBB9DF22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4CAF1-A24A-6745-B865-744B2270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5E0B5-447A-FA43-B1F7-87BA50A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0230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A7C30-3216-2A4D-B232-1B47006E7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74D97-D59A-D849-8263-C6CB2A0AD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102C2-11C3-A641-9CA3-86CDDABDD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EA26C-913B-DF45-B2C2-1D9A73D75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52426-60C7-9C43-B0FD-6C9D480A0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1B1247-97D9-EC4E-BC7F-34B4A9217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0C4E32-CFCD-6943-B719-3D9935F09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9876E4-ED73-D645-8CE0-425E61B0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4249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8116-A51E-AA47-853E-84AC01E2D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74D49-7C8B-204A-95EE-D5D2F3E80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ADA10-07BF-8B44-92C6-DE7E8FC5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A6C75E-C4F2-1E4E-9BF2-8FE5C21C2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0393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70AE34-5AEA-1F4F-A556-62F060CD0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EA066D-3A68-D044-BA0B-2E83970B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80D0D-C81A-0849-88F1-1BA5431CD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0185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CED4-AB85-CD46-86EF-4DBC56F3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1F6C9-3F7C-764A-A3EF-4DDB96636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7AB8AC-C6FC-A24D-8AF6-C5DF07066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BD60C-BFA9-9F4E-8F75-7464EFB4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20D12-4765-EE43-B1C5-0F0A9C939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C6DFF-955C-7B40-AC0B-89EC7B9A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3952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13063-F583-0547-9F02-C79FD5668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A2B94E-6B74-9D4C-88A9-41F71EB9A5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72572-ADFF-6C43-9A3D-3C9204EB2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CD162-8043-574A-AA35-0AAB7AFD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9C4B7-A1F3-424A-834E-DBC53C5A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E0B6A-8559-564C-9A61-BA115992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0061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A284C-CA18-6C47-B9FC-E365BF1D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F0F8B-941A-3B43-A11A-CC0DA2DD8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B76CE-8035-9949-8DA3-6C045FA30E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/>
              <a:t>30.10.2025</a:t>
            </a:r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61104-330B-E742-A4EA-607F4269B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INFN-Padova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6A5B5-159A-6B4B-A6A9-54F3DDA2C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ED9C-DB89-E840-AFDF-3C456D6DDDA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2911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B75B38-1805-DE15-6CD6-91C6BB321FF5}"/>
              </a:ext>
            </a:extLst>
          </p:cNvPr>
          <p:cNvSpPr txBox="1"/>
          <p:nvPr/>
        </p:nvSpPr>
        <p:spPr>
          <a:xfrm>
            <a:off x="683172" y="409904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FCC-ee R&amp;D Padova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89B707-1B2F-285F-3BA8-8EE3045BBDFD}"/>
              </a:ext>
            </a:extLst>
          </p:cNvPr>
          <p:cNvSpPr txBox="1"/>
          <p:nvPr/>
        </p:nvSpPr>
        <p:spPr>
          <a:xfrm>
            <a:off x="683172" y="1135117"/>
            <a:ext cx="77461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CH" dirty="0">
                <a:solidFill>
                  <a:schemeClr val="tx2"/>
                </a:solidFill>
              </a:rPr>
              <a:t>The group has been developing MAPs r&amp;d within the INFN ARCADIA collaboration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CH" dirty="0">
                <a:solidFill>
                  <a:schemeClr val="tx2"/>
                </a:solidFill>
              </a:rPr>
              <a:t>ARCADIA is a </a:t>
            </a:r>
            <a:r>
              <a:rPr lang="en-GB" dirty="0">
                <a:solidFill>
                  <a:schemeClr val="tx2"/>
                </a:solidFill>
              </a:rPr>
              <a:t>Fully Depleted Monolithic Active Pixel Sensor as a technology demonstrator, using the </a:t>
            </a:r>
            <a:r>
              <a:rPr lang="en-GB" dirty="0" err="1">
                <a:solidFill>
                  <a:schemeClr val="tx2"/>
                </a:solidFill>
              </a:rPr>
              <a:t>LFoundry</a:t>
            </a:r>
            <a:r>
              <a:rPr lang="en-GB" dirty="0">
                <a:solidFill>
                  <a:schemeClr val="tx2"/>
                </a:solidFill>
              </a:rPr>
              <a:t> 110nm CIS technology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2"/>
                </a:solidFill>
              </a:rPr>
              <a:t>We have been working on the chip characterization with bench top instrumentation and test beam (see Sabrina’s talk later)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2"/>
                </a:solidFill>
              </a:rPr>
              <a:t>We are also interested in radiation damage characterization at the technology level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2"/>
                </a:solidFill>
              </a:rPr>
              <a:t>We have an EOI for a lightweight vertex detector for FCC-</a:t>
            </a:r>
            <a:r>
              <a:rPr lang="en-GB" dirty="0" err="1">
                <a:solidFill>
                  <a:schemeClr val="tx2"/>
                </a:solidFill>
              </a:rPr>
              <a:t>ee</a:t>
            </a:r>
            <a:r>
              <a:rPr lang="en-GB" dirty="0">
                <a:solidFill>
                  <a:schemeClr val="tx2"/>
                </a:solidFill>
              </a:rPr>
              <a:t> together with several other institutes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2"/>
                </a:solidFill>
              </a:rPr>
              <a:t>We are also active in software development for tracking with machine learning and performance studies including machine background.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2"/>
                </a:solidFill>
              </a:rPr>
              <a:t>Physics studies with the IDEA detector concept.</a:t>
            </a:r>
            <a:endParaRPr lang="en-CH" dirty="0">
              <a:solidFill>
                <a:schemeClr val="tx2"/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7A64FA2-6113-4163-9BC2-5DF2D6DF9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30.10.2025</a:t>
            </a:r>
            <a:endParaRPr lang="en-CH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E22C826-2A89-9E2D-B832-6B3DF4195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INFN-Padova</a:t>
            </a:r>
            <a:endParaRPr lang="en-CH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DD4757F-05BE-D0B3-8BF4-47C4DD9E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BED9C-DB89-E840-AFDF-3C456D6DDDAD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46518248"/>
      </p:ext>
    </p:extLst>
  </p:cSld>
  <p:clrMapOvr>
    <a:masterClrMapping/>
  </p:clrMapOvr>
</p:sld>
</file>

<file path=ppt/theme/theme1.xml><?xml version="1.0" encoding="utf-8"?>
<a:theme xmlns:a="http://schemas.openxmlformats.org/drawingml/2006/main" name="MyNew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yNewDefault" id="{549FB1BB-8BF1-4449-BB5A-308238900109}" vid="{07114961-2DFB-9F44-8AC8-A38043D6B3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MyNewDefault</Template>
  <TotalTime>15</TotalTime>
  <Words>118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MyNewDefault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bacchetta</dc:creator>
  <cp:lastModifiedBy>nicola bacchetta</cp:lastModifiedBy>
  <cp:revision>1</cp:revision>
  <dcterms:created xsi:type="dcterms:W3CDTF">2025-10-30T07:34:42Z</dcterms:created>
  <dcterms:modified xsi:type="dcterms:W3CDTF">2025-10-30T07:49:44Z</dcterms:modified>
</cp:coreProperties>
</file>