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  <p:sldMasterId id="2147483660" r:id="rId3"/>
  </p:sldMasterIdLst>
  <p:notesMasterIdLst>
    <p:notesMasterId r:id="rId19"/>
  </p:notesMasterIdLst>
  <p:sldIdLst>
    <p:sldId id="258" r:id="rId4"/>
    <p:sldId id="259" r:id="rId5"/>
    <p:sldId id="1753" r:id="rId6"/>
    <p:sldId id="1754" r:id="rId7"/>
    <p:sldId id="1734" r:id="rId8"/>
    <p:sldId id="271" r:id="rId9"/>
    <p:sldId id="1744" r:id="rId10"/>
    <p:sldId id="1724" r:id="rId11"/>
    <p:sldId id="1725" r:id="rId12"/>
    <p:sldId id="1745" r:id="rId13"/>
    <p:sldId id="1748" r:id="rId14"/>
    <p:sldId id="1749" r:id="rId15"/>
    <p:sldId id="1755" r:id="rId16"/>
    <p:sldId id="1747" r:id="rId17"/>
    <p:sldId id="172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5ED6627-5999-4967-BBD8-09B14601D40D}">
          <p14:sldIdLst>
            <p14:sldId id="258"/>
            <p14:sldId id="259"/>
            <p14:sldId id="1753"/>
            <p14:sldId id="1754"/>
            <p14:sldId id="1734"/>
            <p14:sldId id="271"/>
            <p14:sldId id="1744"/>
            <p14:sldId id="1724"/>
            <p14:sldId id="1725"/>
            <p14:sldId id="1745"/>
            <p14:sldId id="1748"/>
            <p14:sldId id="1749"/>
            <p14:sldId id="1755"/>
            <p14:sldId id="1747"/>
            <p14:sldId id="17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5" autoAdjust="0"/>
    <p:restoredTop sz="96134" autoAdjust="0"/>
  </p:normalViewPr>
  <p:slideViewPr>
    <p:cSldViewPr snapToGrid="0">
      <p:cViewPr varScale="1">
        <p:scale>
          <a:sx n="138" d="100"/>
          <a:sy n="138" d="100"/>
        </p:scale>
        <p:origin x="135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mirabi\Desktop\Test%20sperimentali\Test%20con%20velocit&#224;%2013-1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mirabi\Desktop\Test%20sperimentali\Test%20con%20velocit&#224;%2013-1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mirabi\Desktop\Test%20sperimentali\Test%20con%20velocit&#224;%2013-1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mirabi\Desktop\Test%20sperimentali\Test%20con%20velocit&#224;%2013-1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T_air_in=22.5°C, Stave n°5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Middle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2">
                  <a:tint val="58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tint val="65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tint val="65000"/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Foglio1!$AC$44:$AC$49</c:f>
              <c:numCache>
                <c:formatCode>General</c:formatCode>
                <c:ptCount val="6"/>
                <c:pt idx="0">
                  <c:v>40</c:v>
                </c:pt>
                <c:pt idx="1">
                  <c:v>35.6</c:v>
                </c:pt>
                <c:pt idx="2">
                  <c:v>32.299999999999997</c:v>
                </c:pt>
                <c:pt idx="3">
                  <c:v>30.9</c:v>
                </c:pt>
                <c:pt idx="4">
                  <c:v>30</c:v>
                </c:pt>
                <c:pt idx="5">
                  <c:v>28.9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28-4D2C-9C82-80612298D988}"/>
            </c:ext>
          </c:extLst>
        </c:ser>
        <c:ser>
          <c:idx val="1"/>
          <c:order val="1"/>
          <c:tx>
            <c:v>In</c:v>
          </c:tx>
          <c:spPr>
            <a:ln w="22225" cap="rnd">
              <a:solidFill>
                <a:srgbClr val="FFFF00"/>
              </a:solidFill>
            </a:ln>
            <a:effectLst>
              <a:glow rad="139700">
                <a:schemeClr val="accent2">
                  <a:tint val="86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Foglio1!$AD$44:$AD$49</c:f>
              <c:numCache>
                <c:formatCode>General</c:formatCode>
                <c:ptCount val="6"/>
                <c:pt idx="0">
                  <c:v>28.9</c:v>
                </c:pt>
                <c:pt idx="1">
                  <c:v>27.2</c:v>
                </c:pt>
                <c:pt idx="2">
                  <c:v>25.9</c:v>
                </c:pt>
                <c:pt idx="3">
                  <c:v>25.5</c:v>
                </c:pt>
                <c:pt idx="4">
                  <c:v>25.4</c:v>
                </c:pt>
                <c:pt idx="5">
                  <c:v>25.1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A28-4D2C-9C82-80612298D988}"/>
            </c:ext>
          </c:extLst>
        </c:ser>
        <c:ser>
          <c:idx val="2"/>
          <c:order val="2"/>
          <c:tx>
            <c:v>Out</c:v>
          </c:tx>
          <c:spPr>
            <a:ln w="22225" cap="rnd">
              <a:solidFill>
                <a:srgbClr val="00B050"/>
              </a:solidFill>
            </a:ln>
            <a:effectLst>
              <a:glow rad="139700">
                <a:schemeClr val="accent2">
                  <a:shade val="86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65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hade val="65000"/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minus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Foglio1!$AB$44:$AB$49</c:f>
              <c:numCache>
                <c:formatCode>General</c:formatCode>
                <c:ptCount val="6"/>
                <c:pt idx="0">
                  <c:v>37.6</c:v>
                </c:pt>
                <c:pt idx="1">
                  <c:v>34.1</c:v>
                </c:pt>
                <c:pt idx="2">
                  <c:v>31.1</c:v>
                </c:pt>
                <c:pt idx="3">
                  <c:v>29.8</c:v>
                </c:pt>
                <c:pt idx="4">
                  <c:v>29</c:v>
                </c:pt>
                <c:pt idx="5">
                  <c:v>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A28-4D2C-9C82-80612298D988}"/>
            </c:ext>
          </c:extLst>
        </c:ser>
        <c:ser>
          <c:idx val="3"/>
          <c:order val="3"/>
          <c:tx>
            <c:v>ΔT within the stave</c:v>
          </c:tx>
          <c:spPr>
            <a:ln w="22225" cap="rnd">
              <a:solidFill>
                <a:schemeClr val="bg2">
                  <a:lumMod val="90000"/>
                </a:schemeClr>
              </a:solidFill>
            </a:ln>
            <a:effectLst>
              <a:glow rad="139700">
                <a:schemeClr val="accent2">
                  <a:shade val="58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58000"/>
                  <a:lumMod val="60000"/>
                  <a:lumOff val="4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glow rad="63500">
                  <a:schemeClr val="accent2">
                    <a:shade val="58000"/>
                    <a:satMod val="175000"/>
                    <a:alpha val="25000"/>
                  </a:schemeClr>
                </a:glow>
              </a:effectLst>
            </c:spPr>
          </c:marker>
          <c:errBars>
            <c:errDir val="y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Foglio1!$AE$44:$AE$49</c:f>
              <c:numCache>
                <c:formatCode>General</c:formatCode>
                <c:ptCount val="6"/>
                <c:pt idx="0">
                  <c:v>11.100000000000001</c:v>
                </c:pt>
                <c:pt idx="1">
                  <c:v>8.4000000000000021</c:v>
                </c:pt>
                <c:pt idx="2">
                  <c:v>6.3999999999999986</c:v>
                </c:pt>
                <c:pt idx="3">
                  <c:v>5.3999999999999986</c:v>
                </c:pt>
                <c:pt idx="4">
                  <c:v>4.6000000000000014</c:v>
                </c:pt>
                <c:pt idx="5">
                  <c:v>3.7999999999999972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A28-4D2C-9C82-80612298D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024271"/>
        <c:axId val="437025711"/>
      </c:scatterChart>
      <c:valAx>
        <c:axId val="437024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Flow</a:t>
                </a:r>
                <a:r>
                  <a:rPr lang="it-IT" baseline="0"/>
                  <a:t> rate out (slm)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5711"/>
        <c:crosses val="autoZero"/>
        <c:crossBetween val="midCat"/>
      </c:valAx>
      <c:valAx>
        <c:axId val="43702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42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T_air_in=22.5°C, Stave n°6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Middle</c:v>
          </c:tx>
          <c:spPr>
            <a:ln w="22225" cap="rnd">
              <a:solidFill>
                <a:srgbClr val="FF0000"/>
              </a:solidFill>
            </a:ln>
            <a:effectLst>
              <a:glow rad="139700">
                <a:schemeClr val="accent2">
                  <a:tint val="58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tint val="65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tint val="65000"/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Foglio1!$Y$44:$Y$49</c:f>
              <c:numCache>
                <c:formatCode>General</c:formatCode>
                <c:ptCount val="6"/>
                <c:pt idx="0">
                  <c:v>40.700000000000003</c:v>
                </c:pt>
                <c:pt idx="1">
                  <c:v>36.700000000000003</c:v>
                </c:pt>
                <c:pt idx="2">
                  <c:v>33.5</c:v>
                </c:pt>
                <c:pt idx="3">
                  <c:v>31.9</c:v>
                </c:pt>
                <c:pt idx="4">
                  <c:v>30.9</c:v>
                </c:pt>
                <c:pt idx="5">
                  <c:v>29.6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AF-409F-BE8E-895DF9446679}"/>
            </c:ext>
          </c:extLst>
        </c:ser>
        <c:ser>
          <c:idx val="1"/>
          <c:order val="1"/>
          <c:tx>
            <c:v>In</c:v>
          </c:tx>
          <c:spPr>
            <a:ln w="22225" cap="rnd">
              <a:solidFill>
                <a:srgbClr val="FFFF00"/>
              </a:solidFill>
            </a:ln>
            <a:effectLst>
              <a:glow rad="139700">
                <a:schemeClr val="accent2">
                  <a:tint val="86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Foglio1!$Z$44:$Z$49</c:f>
              <c:numCache>
                <c:formatCode>General</c:formatCode>
                <c:ptCount val="6"/>
                <c:pt idx="0">
                  <c:v>29.6</c:v>
                </c:pt>
                <c:pt idx="1">
                  <c:v>27.5</c:v>
                </c:pt>
                <c:pt idx="2">
                  <c:v>25.9</c:v>
                </c:pt>
                <c:pt idx="3">
                  <c:v>25.5</c:v>
                </c:pt>
                <c:pt idx="4">
                  <c:v>25.3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AF-409F-BE8E-895DF9446679}"/>
            </c:ext>
          </c:extLst>
        </c:ser>
        <c:ser>
          <c:idx val="2"/>
          <c:order val="2"/>
          <c:tx>
            <c:v>Out</c:v>
          </c:tx>
          <c:spPr>
            <a:ln w="22225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glow rad="139700">
                <a:schemeClr val="accent2">
                  <a:shade val="86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65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hade val="65000"/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minus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Foglio1!$X$44:$X$49</c:f>
              <c:numCache>
                <c:formatCode>General</c:formatCode>
                <c:ptCount val="6"/>
                <c:pt idx="0">
                  <c:v>38.4</c:v>
                </c:pt>
                <c:pt idx="1">
                  <c:v>34.799999999999997</c:v>
                </c:pt>
                <c:pt idx="2">
                  <c:v>31.6</c:v>
                </c:pt>
                <c:pt idx="3">
                  <c:v>30.3</c:v>
                </c:pt>
                <c:pt idx="4">
                  <c:v>29.4</c:v>
                </c:pt>
                <c:pt idx="5">
                  <c:v>28.4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6AF-409F-BE8E-895DF9446679}"/>
            </c:ext>
          </c:extLst>
        </c:ser>
        <c:ser>
          <c:idx val="3"/>
          <c:order val="3"/>
          <c:tx>
            <c:v>ΔT within the stave</c:v>
          </c:tx>
          <c:spPr>
            <a:ln w="22225" cap="rnd">
              <a:solidFill>
                <a:schemeClr val="bg2">
                  <a:lumMod val="90000"/>
                </a:schemeClr>
              </a:solidFill>
            </a:ln>
            <a:effectLst>
              <a:glow rad="139700">
                <a:schemeClr val="accent2">
                  <a:shade val="58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58000"/>
                  <a:lumMod val="60000"/>
                  <a:lumOff val="4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  <a:effectLst>
                <a:glow rad="63500">
                  <a:schemeClr val="accent2">
                    <a:shade val="58000"/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Foglio1!$AA$44:$AA$49</c:f>
              <c:numCache>
                <c:formatCode>General</c:formatCode>
                <c:ptCount val="6"/>
                <c:pt idx="0">
                  <c:v>11.100000000000001</c:v>
                </c:pt>
                <c:pt idx="1">
                  <c:v>9.2000000000000028</c:v>
                </c:pt>
                <c:pt idx="2">
                  <c:v>7.6000000000000014</c:v>
                </c:pt>
                <c:pt idx="3">
                  <c:v>6.3999999999999986</c:v>
                </c:pt>
                <c:pt idx="4">
                  <c:v>5.5999999999999979</c:v>
                </c:pt>
                <c:pt idx="5">
                  <c:v>4.6000000000000014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6AF-409F-BE8E-895DF9446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024271"/>
        <c:axId val="437025711"/>
      </c:scatterChart>
      <c:valAx>
        <c:axId val="437024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Flow</a:t>
                </a:r>
                <a:r>
                  <a:rPr lang="it-IT" baseline="0"/>
                  <a:t> rate out (slm)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5711"/>
        <c:crosses val="autoZero"/>
        <c:crossBetween val="midCat"/>
      </c:valAx>
      <c:valAx>
        <c:axId val="43702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42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Δ</a:t>
            </a:r>
            <a:r>
              <a:rPr lang="it-IT"/>
              <a:t>P-Flow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Tin=22.5°C</c:v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errBars>
            <c:errDir val="x"/>
            <c:errBarType val="both"/>
            <c:errValType val="percentage"/>
            <c:noEndCap val="0"/>
            <c:val val="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fixedVal"/>
            <c:noEndCap val="0"/>
            <c:val val="0.15000000000000002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Foglio1!$AF$44:$AF$49</c:f>
              <c:numCache>
                <c:formatCode>General</c:formatCode>
                <c:ptCount val="6"/>
                <c:pt idx="0">
                  <c:v>3</c:v>
                </c:pt>
                <c:pt idx="1">
                  <c:v>16</c:v>
                </c:pt>
                <c:pt idx="2">
                  <c:v>35</c:v>
                </c:pt>
                <c:pt idx="3">
                  <c:v>55</c:v>
                </c:pt>
                <c:pt idx="4">
                  <c:v>85</c:v>
                </c:pt>
                <c:pt idx="5">
                  <c:v>155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D35-4609-A0E0-B0A4E11359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024271"/>
        <c:axId val="437025711"/>
      </c:scatterChart>
      <c:valAx>
        <c:axId val="437024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Flow</a:t>
                </a:r>
                <a:r>
                  <a:rPr lang="it-IT" baseline="0"/>
                  <a:t> rate out (slm)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5711"/>
        <c:crosses val="autoZero"/>
        <c:crossBetween val="midCat"/>
      </c:valAx>
      <c:valAx>
        <c:axId val="43702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l-GR"/>
                  <a:t>Δ</a:t>
                </a:r>
                <a:r>
                  <a:rPr lang="en-US"/>
                  <a:t>P (Pascal)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42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aseline="0"/>
              <a:t>Internal diameter of inlet pipes 4 mm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V_test section</c:v>
          </c:tx>
          <c:spPr>
            <a:ln w="22225" cap="rnd">
              <a:solidFill>
                <a:schemeClr val="accent2">
                  <a:tint val="65000"/>
                </a:schemeClr>
              </a:solidFill>
            </a:ln>
            <a:effectLst>
              <a:glow rad="139700">
                <a:schemeClr val="accent2">
                  <a:tint val="65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tint val="77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tint val="77000"/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Foglio1!$AG$44:$AG$49</c:f>
              <c:numCache>
                <c:formatCode>0.00</c:formatCode>
                <c:ptCount val="6"/>
                <c:pt idx="0">
                  <c:v>1.0867333728879984</c:v>
                </c:pt>
                <c:pt idx="1">
                  <c:v>1.412753384754398</c:v>
                </c:pt>
                <c:pt idx="2">
                  <c:v>1.9923445169613305</c:v>
                </c:pt>
                <c:pt idx="3">
                  <c:v>2.4270378661165299</c:v>
                </c:pt>
                <c:pt idx="4">
                  <c:v>2.9341801067975957</c:v>
                </c:pt>
                <c:pt idx="5">
                  <c:v>3.876015696633861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17-4935-AD2A-79FB151D1116}"/>
            </c:ext>
          </c:extLst>
        </c:ser>
        <c:ser>
          <c:idx val="1"/>
          <c:order val="1"/>
          <c:tx>
            <c:v>V_inlet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76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hade val="76000"/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Foglio1!$AI$44:$AI$49</c:f>
              <c:numCache>
                <c:formatCode>0.00</c:formatCode>
                <c:ptCount val="6"/>
                <c:pt idx="0">
                  <c:v>11.28125</c:v>
                </c:pt>
                <c:pt idx="1">
                  <c:v>14.665624999999999</c:v>
                </c:pt>
                <c:pt idx="2">
                  <c:v>20.682291666666664</c:v>
                </c:pt>
                <c:pt idx="3">
                  <c:v>25.194791666666667</c:v>
                </c:pt>
                <c:pt idx="4">
                  <c:v>30.459374999999998</c:v>
                </c:pt>
                <c:pt idx="5">
                  <c:v>40.236458333333324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17-4935-AD2A-79FB151D1116}"/>
            </c:ext>
          </c:extLst>
        </c:ser>
        <c:ser>
          <c:idx val="2"/>
          <c:order val="2"/>
          <c:tx>
            <c:v>Voutlet</c:v>
          </c:tx>
          <c:spPr>
            <a:ln w="22225" cap="rnd">
              <a:solidFill>
                <a:schemeClr val="bg1"/>
              </a:solidFill>
            </a:ln>
            <a:effectLst>
              <a:glow rad="139700">
                <a:schemeClr val="accent2">
                  <a:shade val="65000"/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shade val="65000"/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hade val="65000"/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Foglio1!$W$44:$W$49</c:f>
              <c:numCache>
                <c:formatCode>General</c:formatCode>
                <c:ptCount val="6"/>
                <c:pt idx="0">
                  <c:v>40.299999999999997</c:v>
                </c:pt>
                <c:pt idx="1">
                  <c:v>60</c:v>
                </c:pt>
                <c:pt idx="2">
                  <c:v>84</c:v>
                </c:pt>
                <c:pt idx="3">
                  <c:v>103.4</c:v>
                </c:pt>
                <c:pt idx="4">
                  <c:v>127</c:v>
                </c:pt>
                <c:pt idx="5">
                  <c:v>163</c:v>
                </c:pt>
              </c:numCache>
            </c:numRef>
          </c:xVal>
          <c:yVal>
            <c:numRef>
              <c:f>Foglio1!$AH$44:$AH$49</c:f>
              <c:numCache>
                <c:formatCode>General</c:formatCode>
                <c:ptCount val="6"/>
                <c:pt idx="0">
                  <c:v>3</c:v>
                </c:pt>
                <c:pt idx="1">
                  <c:v>3.9</c:v>
                </c:pt>
                <c:pt idx="2">
                  <c:v>5.5</c:v>
                </c:pt>
                <c:pt idx="3">
                  <c:v>6.7</c:v>
                </c:pt>
                <c:pt idx="4">
                  <c:v>8.1</c:v>
                </c:pt>
                <c:pt idx="5">
                  <c:v>10.7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17-4935-AD2A-79FB151D1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024271"/>
        <c:axId val="437025711"/>
      </c:scatterChart>
      <c:valAx>
        <c:axId val="437024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Flow</a:t>
                </a:r>
                <a:r>
                  <a:rPr lang="it-IT" baseline="0"/>
                  <a:t> rate out (slm)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5711"/>
        <c:crosses val="autoZero"/>
        <c:crossBetween val="midCat"/>
      </c:valAx>
      <c:valAx>
        <c:axId val="43702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</a:t>
                </a:r>
                <a:r>
                  <a:rPr lang="en-US" baseline="0"/>
                  <a:t>  (m/s)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370242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A241-B081-4160-A53C-0E35B8B12C87}" type="datetimeFigureOut">
              <a:rPr lang="it-IT" smtClean="0"/>
              <a:t>30/10/2025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6FCD3-8F37-48EA-8281-74B109F071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426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FCC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it-IT"/>
              <a:t>Mockup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17E0-1BFF-4226-B4CC-8932CB96CF3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30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  <a:noFill/>
        </p:spPr>
        <p:txBody>
          <a:bodyPr/>
          <a:lstStyle>
            <a:lvl1pPr marL="342900" indent="-342900">
              <a:lnSpc>
                <a:spcPts val="2600"/>
              </a:lnSpc>
              <a:buFont typeface="Courier New" panose="02070309020205020404" pitchFamily="49" charset="0"/>
              <a:buChar char="o"/>
              <a:defRPr sz="2133" b="1">
                <a:solidFill>
                  <a:srgbClr val="FF0000"/>
                </a:solidFill>
              </a:defRPr>
            </a:lvl1pPr>
            <a:lvl2pPr marL="453578" indent="-453578">
              <a:lnSpc>
                <a:spcPts val="2600"/>
              </a:lnSpc>
              <a:defRPr sz="2000">
                <a:solidFill>
                  <a:schemeClr val="tx2"/>
                </a:solidFill>
              </a:defRPr>
            </a:lvl2pPr>
            <a:lvl3pPr marL="907155" indent="-453578">
              <a:lnSpc>
                <a:spcPts val="2600"/>
              </a:lnSpc>
              <a:defRPr sz="1800">
                <a:solidFill>
                  <a:srgbClr val="00B050"/>
                </a:solidFill>
              </a:defRPr>
            </a:lvl3pPr>
            <a:lvl4pPr marL="1360733" indent="-453578">
              <a:lnSpc>
                <a:spcPts val="2600"/>
              </a:lnSpc>
              <a:defRPr sz="1600"/>
            </a:lvl4pPr>
            <a:lvl5pPr marL="1814309" indent="-453578">
              <a:lnSpc>
                <a:spcPts val="2600"/>
              </a:lnSpc>
              <a:defRPr sz="1600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itelplatzhalter 1">
            <a:extLst>
              <a:ext uri="{FF2B5EF4-FFF2-40B4-BE49-F238E27FC236}">
                <a16:creationId xmlns:a16="http://schemas.microsoft.com/office/drawing/2014/main" id="{3A873841-B7A1-5387-D24B-856864ED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2736"/>
            <a:ext cx="9810688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57057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7">
            <a:extLst>
              <a:ext uri="{FF2B5EF4-FFF2-40B4-BE49-F238E27FC236}">
                <a16:creationId xmlns:a16="http://schemas.microsoft.com/office/drawing/2014/main" id="{E860FEBF-3A46-E964-6ACC-DA405C8E513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432089"/>
            <a:ext cx="12245809" cy="6458400"/>
          </a:xfrm>
          <a:prstGeom prst="rect">
            <a:avLst/>
          </a:prstGeom>
          <a:ln>
            <a:noFill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8C40688-BA17-1A47-3E61-5A61E6F56577}"/>
              </a:ext>
            </a:extLst>
          </p:cNvPr>
          <p:cNvSpPr/>
          <p:nvPr userDrawn="1"/>
        </p:nvSpPr>
        <p:spPr>
          <a:xfrm>
            <a:off x="-13252" y="-13252"/>
            <a:ext cx="12205252" cy="488141"/>
          </a:xfrm>
          <a:prstGeom prst="rect">
            <a:avLst/>
          </a:prstGeom>
          <a:solidFill>
            <a:srgbClr val="0E124A"/>
          </a:solidFill>
          <a:ln>
            <a:solidFill>
              <a:srgbClr val="0E12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5BF16D-6D3C-52C1-B4CB-0DA86FFDD7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3" y="92168"/>
            <a:ext cx="960107" cy="339920"/>
          </a:xfrm>
          <a:prstGeom prst="rect">
            <a:avLst/>
          </a:prstGeom>
        </p:spPr>
      </p:pic>
      <p:pic>
        <p:nvPicPr>
          <p:cNvPr id="10" name="Grafik 16">
            <a:extLst>
              <a:ext uri="{FF2B5EF4-FFF2-40B4-BE49-F238E27FC236}">
                <a16:creationId xmlns:a16="http://schemas.microsoft.com/office/drawing/2014/main" id="{3C4675D3-C765-D6CF-0B7D-A0938BC6D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96ADB-034C-BC4E-FA1B-E3A88E5B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804D2AE-2E06-D54F-A59E-408327E0CF57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5A189F-AD00-9487-99F6-B52C3CE943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3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D8C40688-BA17-1A47-3E61-5A61E6F56577}"/>
              </a:ext>
            </a:extLst>
          </p:cNvPr>
          <p:cNvSpPr/>
          <p:nvPr userDrawn="1"/>
        </p:nvSpPr>
        <p:spPr>
          <a:xfrm>
            <a:off x="0" y="0"/>
            <a:ext cx="12192000" cy="524256"/>
          </a:xfrm>
          <a:prstGeom prst="rect">
            <a:avLst/>
          </a:prstGeom>
          <a:solidFill>
            <a:srgbClr val="0E124A"/>
          </a:solidFill>
          <a:ln>
            <a:solidFill>
              <a:srgbClr val="0E12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5BF16D-6D3C-52C1-B4CB-0DA86FFDD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3" y="92168"/>
            <a:ext cx="960107" cy="339920"/>
          </a:xfrm>
          <a:prstGeom prst="rect">
            <a:avLst/>
          </a:prstGeom>
        </p:spPr>
      </p:pic>
      <p:pic>
        <p:nvPicPr>
          <p:cNvPr id="10" name="Grafik 16">
            <a:extLst>
              <a:ext uri="{FF2B5EF4-FFF2-40B4-BE49-F238E27FC236}">
                <a16:creationId xmlns:a16="http://schemas.microsoft.com/office/drawing/2014/main" id="{3C4675D3-C765-D6CF-0B7D-A0938BC6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D96ADB-034C-BC4E-FA1B-E3A88E5B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171" y="79565"/>
            <a:ext cx="2743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C804D2AE-2E06-D54F-A59E-408327E0CF5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2" y="69893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5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0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 userDrawn="1"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2" y="126622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30" y="120000"/>
            <a:ext cx="597087" cy="2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50F1-C42B-FAA8-EDD5-2785691BBAD8}"/>
              </a:ext>
            </a:extLst>
          </p:cNvPr>
          <p:cNvSpPr txBox="1"/>
          <p:nvPr userDrawn="1"/>
        </p:nvSpPr>
        <p:spPr>
          <a:xfrm>
            <a:off x="2351584" y="-84381"/>
            <a:ext cx="8928992" cy="96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IT" sz="1400" dirty="0">
                <a:solidFill>
                  <a:srgbClr val="FFFF00"/>
                </a:solidFill>
              </a:rPr>
              <a:t>Fabrizio Palla – Pisa &amp; CERN </a:t>
            </a:r>
            <a:r>
              <a:rPr lang="en-IT" sz="1400" dirty="0">
                <a:solidFill>
                  <a:schemeClr val="bg1"/>
                </a:solidFill>
              </a:rPr>
              <a:t>– </a:t>
            </a:r>
            <a:r>
              <a:rPr lang="en-IT" sz="1400" dirty="0">
                <a:solidFill>
                  <a:srgbClr val="92D050"/>
                </a:solidFill>
              </a:rPr>
              <a:t>Vertex issues and optimisations </a:t>
            </a:r>
            <a:r>
              <a:rPr lang="en-IT" sz="1400" dirty="0">
                <a:solidFill>
                  <a:schemeClr val="bg1"/>
                </a:solidFill>
              </a:rPr>
              <a:t>- </a:t>
            </a:r>
            <a:r>
              <a:rPr lang="en-IT" sz="1400" i="1" dirty="0">
                <a:solidFill>
                  <a:schemeClr val="bg1"/>
                </a:solidFill>
              </a:rPr>
              <a:t>FCC-ee Tracking workshop – BNL – 7-9 May 2025</a:t>
            </a:r>
            <a:endParaRPr lang="en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/>
  <p:txStyles>
    <p:titleStyle>
      <a:lvl1pPr algn="l" defTabSz="914354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84" indent="-323984" algn="l" defTabSz="914354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68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52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36" indent="-323984" algn="l" defTabSz="914354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156" userDrawn="1">
          <p15:clr>
            <a:srgbClr val="F26B43"/>
          </p15:clr>
        </p15:guide>
        <p15:guide id="3" pos="120" userDrawn="1">
          <p15:clr>
            <a:srgbClr val="F26B43"/>
          </p15:clr>
        </p15:guide>
        <p15:guide id="4" pos="392" userDrawn="1">
          <p15:clr>
            <a:srgbClr val="F26B43"/>
          </p15:clr>
        </p15:guide>
        <p15:guide id="5" pos="1345" userDrawn="1">
          <p15:clr>
            <a:srgbClr val="F26B43"/>
          </p15:clr>
        </p15:guide>
        <p15:guide id="6" pos="1595" userDrawn="1">
          <p15:clr>
            <a:srgbClr val="F26B43"/>
          </p15:clr>
        </p15:guide>
        <p15:guide id="7" pos="7560" userDrawn="1">
          <p15:clr>
            <a:srgbClr val="F26B43"/>
          </p15:clr>
        </p15:guide>
        <p15:guide id="8" pos="7288" userDrawn="1">
          <p15:clr>
            <a:srgbClr val="F26B43"/>
          </p15:clr>
        </p15:guide>
        <p15:guide id="9" pos="2775" userDrawn="1">
          <p15:clr>
            <a:srgbClr val="F26B43"/>
          </p15:clr>
        </p15:guide>
        <p15:guide id="10" pos="2524" userDrawn="1">
          <p15:clr>
            <a:srgbClr val="F26B43"/>
          </p15:clr>
        </p15:guide>
        <p15:guide id="12" pos="3964" userDrawn="1">
          <p15:clr>
            <a:srgbClr val="F26B43"/>
          </p15:clr>
        </p15:guide>
        <p15:guide id="13" pos="3716" userDrawn="1">
          <p15:clr>
            <a:srgbClr val="F26B43"/>
          </p15:clr>
        </p15:guide>
        <p15:guide id="14" pos="6335" userDrawn="1">
          <p15:clr>
            <a:srgbClr val="F26B43"/>
          </p15:clr>
        </p15:guide>
        <p15:guide id="15" pos="6085" userDrawn="1">
          <p15:clr>
            <a:srgbClr val="F26B43"/>
          </p15:clr>
        </p15:guide>
        <p15:guide id="16" pos="5156" userDrawn="1">
          <p15:clr>
            <a:srgbClr val="F26B43"/>
          </p15:clr>
        </p15:guide>
        <p15:guide id="17" pos="4907" userDrawn="1">
          <p15:clr>
            <a:srgbClr val="F26B43"/>
          </p15:clr>
        </p15:guide>
        <p15:guide id="19" orient="horz" pos="164" userDrawn="1">
          <p15:clr>
            <a:srgbClr val="F26B43"/>
          </p15:clr>
        </p15:guide>
        <p15:guide id="21" orient="horz" pos="267" userDrawn="1">
          <p15:clr>
            <a:srgbClr val="F26B43"/>
          </p15:clr>
        </p15:guide>
        <p15:guide id="23" orient="horz" pos="516" userDrawn="1">
          <p15:clr>
            <a:srgbClr val="F26B43"/>
          </p15:clr>
        </p15:guide>
        <p15:guide id="24" orient="horz" pos="3759" userDrawn="1">
          <p15:clr>
            <a:srgbClr val="F26B43"/>
          </p15:clr>
        </p15:guide>
        <p15:guide id="25" orient="horz" pos="391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57DDB4F-F311-FA5E-ADD9-88865E6D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EE6217-E182-2EE5-47B6-36F863F7C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5779EE-2E27-399D-33A0-0227AC384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53ECD0-158A-F328-B23C-15A07300E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2FF7B-4848-62CD-2707-B994F2861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04D2AE-2E06-D54F-A59E-408327E0CF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52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hyperlink" Target="https://agenda.infn.it/event/47923/contributions/276263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12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4.jpeg"/><Relationship Id="rId4" Type="http://schemas.openxmlformats.org/officeDocument/2006/relationships/image" Target="../media/image29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7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E57E067-3AB0-B7E2-E0BC-A564A7CF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2F6A9F-87EB-00B4-97FC-0F946382BB51}"/>
              </a:ext>
            </a:extLst>
          </p:cNvPr>
          <p:cNvSpPr txBox="1">
            <a:spLocks/>
          </p:cNvSpPr>
          <p:nvPr/>
        </p:nvSpPr>
        <p:spPr>
          <a:xfrm>
            <a:off x="590400" y="3308953"/>
            <a:ext cx="11017800" cy="2387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685800" rtl="0" eaLnBrk="1" latinLnBrk="0" hangingPunct="1">
              <a:lnSpc>
                <a:spcPts val="4751"/>
              </a:lnSpc>
              <a:spcBef>
                <a:spcPct val="0"/>
              </a:spcBef>
              <a:buNone/>
              <a:defRPr sz="48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475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1A9DBE-75EF-C98B-13A3-71062F163DDF}"/>
              </a:ext>
            </a:extLst>
          </p:cNvPr>
          <p:cNvSpPr txBox="1"/>
          <p:nvPr/>
        </p:nvSpPr>
        <p:spPr>
          <a:xfrm>
            <a:off x="1833030" y="2151730"/>
            <a:ext cx="8525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neva"/>
              </a:rPr>
              <a:t>Experimental verification of the vertex detector Air Cooling System</a:t>
            </a:r>
            <a:endParaRPr lang="it-IT" sz="3200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1D22EC-D45D-FA67-8593-D38652FCC438}"/>
              </a:ext>
            </a:extLst>
          </p:cNvPr>
          <p:cNvSpPr txBox="1"/>
          <p:nvPr/>
        </p:nvSpPr>
        <p:spPr>
          <a:xfrm>
            <a:off x="2684353" y="3620832"/>
            <a:ext cx="6823289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2400" baseline="30000" dirty="0">
                <a:solidFill>
                  <a:srgbClr val="FFFF00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Gherardo Ammirabile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2400" baseline="30000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Filippo Bosi, Maurizio Massa , Andrea Moggi, Gabriele Balestri,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2400" baseline="30000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Fabrizio Palla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it-IT" sz="1600" i="1" dirty="0">
              <a:solidFill>
                <a:srgbClr val="F6FDA3"/>
              </a:solidFill>
              <a:ea typeface="Times New Roman" panose="02020603050405020304" pitchFamily="18" charset="0"/>
              <a:cs typeface="Poppins" pitchFamily="2" charset="77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1600" i="1" dirty="0">
                <a:solidFill>
                  <a:srgbClr val="F6FDA3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INFN Pisa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endParaRPr lang="it-IT" sz="1600" i="1" dirty="0">
              <a:solidFill>
                <a:srgbClr val="F6FDA3"/>
              </a:solidFill>
              <a:latin typeface="Geneva"/>
              <a:ea typeface="Times New Roman" panose="02020603050405020304" pitchFamily="18" charset="0"/>
              <a:cs typeface="Poppins" pitchFamily="2" charset="77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1600" i="1" dirty="0">
                <a:solidFill>
                  <a:srgbClr val="92D050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Pisa, FCC-</a:t>
            </a:r>
            <a:r>
              <a:rPr lang="it-IT" sz="1600" i="1" dirty="0" err="1">
                <a:solidFill>
                  <a:srgbClr val="92D050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600" i="1" dirty="0">
                <a:solidFill>
                  <a:srgbClr val="92D050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it-IT" sz="1600" i="1" dirty="0">
                <a:solidFill>
                  <a:srgbClr val="92D050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31/10/2025</a:t>
            </a:r>
          </a:p>
        </p:txBody>
      </p:sp>
    </p:spTree>
    <p:extLst>
      <p:ext uri="{BB962C8B-B14F-4D97-AF65-F5344CB8AC3E}">
        <p14:creationId xmlns:p14="http://schemas.microsoft.com/office/powerpoint/2010/main" val="11213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2F75-4281-CDAA-BF49-E1564D47A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99B671-6893-E344-2D3E-3917F89F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10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AD5BAC-6BDC-A3A3-DF86-06EA39E3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193F411-6380-F200-F2A9-ABC3C62B33F7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90C36777-C1C9-B099-E573-2F3EA16D174B}"/>
              </a:ext>
            </a:extLst>
          </p:cNvPr>
          <p:cNvGrpSpPr/>
          <p:nvPr/>
        </p:nvGrpSpPr>
        <p:grpSpPr>
          <a:xfrm>
            <a:off x="8575206" y="602357"/>
            <a:ext cx="3540880" cy="2399760"/>
            <a:chOff x="8651120" y="666876"/>
            <a:chExt cx="3540880" cy="2399760"/>
          </a:xfrm>
        </p:grpSpPr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E08F479E-B8DE-3998-C3CD-17CEBC75139A}"/>
                </a:ext>
              </a:extLst>
            </p:cNvPr>
            <p:cNvGrpSpPr/>
            <p:nvPr/>
          </p:nvGrpSpPr>
          <p:grpSpPr>
            <a:xfrm>
              <a:off x="8975620" y="666876"/>
              <a:ext cx="3216380" cy="2399760"/>
              <a:chOff x="8975620" y="666876"/>
              <a:chExt cx="3216380" cy="2399760"/>
            </a:xfrm>
          </p:grpSpPr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D6AAB09-8B7A-0C44-8077-2331166E14B8}"/>
                  </a:ext>
                </a:extLst>
              </p:cNvPr>
              <p:cNvSpPr txBox="1"/>
              <p:nvPr/>
            </p:nvSpPr>
            <p:spPr>
              <a:xfrm>
                <a:off x="8975620" y="666876"/>
                <a:ext cx="20297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>
                    <a:solidFill>
                      <a:sysClr val="windowText" lastClr="000000"/>
                    </a:solidFill>
                    <a:latin typeface="Geneva" panose="020B0503030404040204"/>
                  </a:rPr>
                  <a:t>Flowmeters</a:t>
                </a:r>
                <a:endParaRPr lang="it-IT" dirty="0">
                  <a:solidFill>
                    <a:sysClr val="windowText" lastClr="000000"/>
                  </a:solidFill>
                  <a:latin typeface="Geneva" panose="020B0503030404040204"/>
                </a:endParaRPr>
              </a:p>
              <a:p>
                <a:endParaRPr lang="it-IT" sz="1100" dirty="0">
                  <a:solidFill>
                    <a:schemeClr val="bg1"/>
                  </a:solidFill>
                </a:endParaRPr>
              </a:p>
              <a:p>
                <a:endParaRPr lang="it-IT" sz="1100" dirty="0"/>
              </a:p>
            </p:txBody>
          </p: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C733C876-EE62-0965-0BC9-9843AFD8F9A9}"/>
                  </a:ext>
                </a:extLst>
              </p:cNvPr>
              <p:cNvSpPr txBox="1"/>
              <p:nvPr/>
            </p:nvSpPr>
            <p:spPr>
              <a:xfrm>
                <a:off x="8981560" y="1124359"/>
                <a:ext cx="3162925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ysClr val="windowText" lastClr="000000"/>
                    </a:solidFill>
                    <a:latin typeface="Geneva" panose="020B0503030404040204"/>
                  </a:rPr>
                  <a:t>Absolute Pressure </a:t>
                </a:r>
                <a:r>
                  <a:rPr lang="it-IT" dirty="0" err="1">
                    <a:solidFill>
                      <a:sysClr val="windowText" lastClr="000000"/>
                    </a:solidFill>
                    <a:latin typeface="Geneva" panose="020B0503030404040204"/>
                  </a:rPr>
                  <a:t>sensor</a:t>
                </a:r>
                <a:endParaRPr lang="it-IT" dirty="0">
                  <a:solidFill>
                    <a:sysClr val="windowText" lastClr="000000"/>
                  </a:solidFill>
                  <a:latin typeface="Geneva" panose="020B0503030404040204"/>
                </a:endParaRPr>
              </a:p>
              <a:p>
                <a:endParaRPr lang="it-IT" sz="1100" dirty="0"/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B9C8BBC8-D734-8F1A-5EB1-CC32D09881BE}"/>
                  </a:ext>
                </a:extLst>
              </p:cNvPr>
              <p:cNvSpPr txBox="1"/>
              <p:nvPr/>
            </p:nvSpPr>
            <p:spPr>
              <a:xfrm>
                <a:off x="8987461" y="1566591"/>
                <a:ext cx="3204539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ysClr val="windowText" lastClr="000000"/>
                    </a:solidFill>
                    <a:latin typeface="Geneva" panose="020B0503030404040204"/>
                  </a:rPr>
                  <a:t>Temperature/</a:t>
                </a:r>
                <a:r>
                  <a:rPr lang="it-IT" dirty="0" err="1">
                    <a:solidFill>
                      <a:sysClr val="windowText" lastClr="000000"/>
                    </a:solidFill>
                    <a:latin typeface="Geneva" panose="020B0503030404040204"/>
                  </a:rPr>
                  <a:t>Humidity</a:t>
                </a:r>
                <a:r>
                  <a:rPr lang="it-IT" dirty="0">
                    <a:solidFill>
                      <a:sysClr val="windowText" lastClr="000000"/>
                    </a:solidFill>
                    <a:latin typeface="Geneva" panose="020B0503030404040204"/>
                  </a:rPr>
                  <a:t> </a:t>
                </a:r>
                <a:r>
                  <a:rPr lang="it-IT" dirty="0" err="1">
                    <a:solidFill>
                      <a:sysClr val="windowText" lastClr="000000"/>
                    </a:solidFill>
                    <a:latin typeface="Geneva" panose="020B0503030404040204"/>
                  </a:rPr>
                  <a:t>sensor</a:t>
                </a:r>
                <a:endParaRPr lang="it-IT" dirty="0">
                  <a:solidFill>
                    <a:sysClr val="windowText" lastClr="000000"/>
                  </a:solidFill>
                  <a:latin typeface="Geneva" panose="020B0503030404040204"/>
                </a:endParaRPr>
              </a:p>
              <a:p>
                <a:endParaRPr lang="it-IT" sz="1100" dirty="0"/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F14DC986-1530-49A2-1BEC-E77EFC2F54D4}"/>
                  </a:ext>
                </a:extLst>
              </p:cNvPr>
              <p:cNvSpPr txBox="1"/>
              <p:nvPr/>
            </p:nvSpPr>
            <p:spPr>
              <a:xfrm>
                <a:off x="9018398" y="2041434"/>
                <a:ext cx="159938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ysClr val="windowText" lastClr="000000"/>
                    </a:solidFill>
                    <a:latin typeface="Geneva" panose="020B0503030404040204"/>
                  </a:rPr>
                  <a:t>Valve group</a:t>
                </a:r>
              </a:p>
              <a:p>
                <a:endParaRPr lang="it-IT" sz="1100" dirty="0"/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FEF340A7-70BA-B873-79B3-290107824544}"/>
                  </a:ext>
                </a:extLst>
              </p:cNvPr>
              <p:cNvSpPr txBox="1"/>
              <p:nvPr/>
            </p:nvSpPr>
            <p:spPr>
              <a:xfrm>
                <a:off x="9029076" y="2528027"/>
                <a:ext cx="70814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ysClr val="windowText" lastClr="000000"/>
                    </a:solidFill>
                    <a:latin typeface="Geneva" panose="020B0503030404040204"/>
                  </a:rPr>
                  <a:t>RTD</a:t>
                </a:r>
              </a:p>
              <a:p>
                <a:endParaRPr lang="it-IT" sz="1100" dirty="0"/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E1AB19E7-E417-4312-CC85-FE343E2E6CE5}"/>
                </a:ext>
              </a:extLst>
            </p:cNvPr>
            <p:cNvGrpSpPr/>
            <p:nvPr/>
          </p:nvGrpSpPr>
          <p:grpSpPr>
            <a:xfrm>
              <a:off x="8651120" y="863905"/>
              <a:ext cx="330440" cy="2022992"/>
              <a:chOff x="8651120" y="863905"/>
              <a:chExt cx="330440" cy="2022992"/>
            </a:xfrm>
          </p:grpSpPr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018E136E-3A93-44E7-569C-397DA352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4036" y="863905"/>
                <a:ext cx="0" cy="10191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348F140A-2441-6F2F-6698-6893D07BE259}"/>
                  </a:ext>
                </a:extLst>
              </p:cNvPr>
              <p:cNvSpPr/>
              <p:nvPr/>
            </p:nvSpPr>
            <p:spPr>
              <a:xfrm>
                <a:off x="8766680" y="1256576"/>
                <a:ext cx="126942" cy="11320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Triangolo isoscele 50">
                <a:extLst>
                  <a:ext uri="{FF2B5EF4-FFF2-40B4-BE49-F238E27FC236}">
                    <a16:creationId xmlns:a16="http://schemas.microsoft.com/office/drawing/2014/main" id="{AF84470A-AEE7-0135-7CF6-A445B4FF87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8699099" y="1605383"/>
                <a:ext cx="251988" cy="269813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53" name="Connettore curvo 52">
                <a:extLst>
                  <a:ext uri="{FF2B5EF4-FFF2-40B4-BE49-F238E27FC236}">
                    <a16:creationId xmlns:a16="http://schemas.microsoft.com/office/drawing/2014/main" id="{FDA85198-8115-49C3-028D-60E9D4B5AEE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>
                <a:off x="8637186" y="2604965"/>
                <a:ext cx="344758" cy="219106"/>
              </a:xfrm>
              <a:prstGeom prst="curvedConnector3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Somma 72">
                <a:extLst>
                  <a:ext uri="{FF2B5EF4-FFF2-40B4-BE49-F238E27FC236}">
                    <a16:creationId xmlns:a16="http://schemas.microsoft.com/office/drawing/2014/main" id="{315213B1-AA05-69B7-172A-8DA39DB445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1120" y="2056036"/>
                <a:ext cx="330440" cy="330440"/>
              </a:xfrm>
              <a:prstGeom prst="flowChartSummingJunction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CB54D052-C607-710D-D63B-038F5DA5DEB2}"/>
              </a:ext>
            </a:extLst>
          </p:cNvPr>
          <p:cNvGrpSpPr/>
          <p:nvPr/>
        </p:nvGrpSpPr>
        <p:grpSpPr>
          <a:xfrm>
            <a:off x="251221" y="2606902"/>
            <a:ext cx="3883846" cy="2989000"/>
            <a:chOff x="62279" y="2860642"/>
            <a:chExt cx="3883846" cy="2989000"/>
          </a:xfrm>
        </p:grpSpPr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5092B816-9484-77A2-70B8-1F823CFE9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795" y="2860642"/>
              <a:ext cx="3727330" cy="2989000"/>
            </a:xfrm>
            <a:prstGeom prst="rect">
              <a:avLst/>
            </a:prstGeom>
          </p:spPr>
        </p:pic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BED0831C-1FA8-8B49-B2F0-E31AB70AB136}"/>
                </a:ext>
              </a:extLst>
            </p:cNvPr>
            <p:cNvCxnSpPr>
              <a:cxnSpLocks/>
            </p:cNvCxnSpPr>
            <p:nvPr/>
          </p:nvCxnSpPr>
          <p:spPr>
            <a:xfrm>
              <a:off x="500188" y="4223435"/>
              <a:ext cx="1631830" cy="6211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3EC7FAEF-E009-8149-D4FC-A7BC5CA64C1C}"/>
                </a:ext>
              </a:extLst>
            </p:cNvPr>
            <p:cNvSpPr txBox="1"/>
            <p:nvPr/>
          </p:nvSpPr>
          <p:spPr>
            <a:xfrm>
              <a:off x="725075" y="4658121"/>
              <a:ext cx="1350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 </a:t>
              </a:r>
              <a:r>
                <a:rPr lang="it-IT" sz="1400" dirty="0">
                  <a:latin typeface="Geneva" panose="020B0503030404040204"/>
                </a:rPr>
                <a:t>1600 mm</a:t>
              </a:r>
              <a:endParaRPr lang="it-IT" dirty="0">
                <a:latin typeface="Geneva" panose="020B0503030404040204"/>
              </a:endParaRPr>
            </a:p>
          </p:txBody>
        </p: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18846289-94B6-AE01-31FE-E3D7F752D3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866" y="3505423"/>
              <a:ext cx="387397" cy="23265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6BA4A83F-7317-2277-E359-D2B8084A6E38}"/>
                </a:ext>
              </a:extLst>
            </p:cNvPr>
            <p:cNvSpPr txBox="1"/>
            <p:nvPr/>
          </p:nvSpPr>
          <p:spPr>
            <a:xfrm rot="19783797">
              <a:off x="62279" y="3253220"/>
              <a:ext cx="956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Geneva" panose="020B0503030404040204"/>
                </a:rPr>
                <a:t> 380 mm</a:t>
              </a: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46267BC2-717C-50FA-35CF-4C47F7544293}"/>
                </a:ext>
              </a:extLst>
            </p:cNvPr>
            <p:cNvSpPr txBox="1"/>
            <p:nvPr/>
          </p:nvSpPr>
          <p:spPr>
            <a:xfrm>
              <a:off x="1179243" y="3236118"/>
              <a:ext cx="1458832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ysClr val="windowText" lastClr="000000"/>
                  </a:solidFill>
                  <a:latin typeface="Geneva" panose="020B0503030404040204"/>
                </a:rPr>
                <a:t>Test </a:t>
              </a:r>
              <a:r>
                <a:rPr lang="it-IT" dirty="0" err="1">
                  <a:solidFill>
                    <a:sysClr val="windowText" lastClr="000000"/>
                  </a:solidFill>
                  <a:latin typeface="Geneva" panose="020B0503030404040204"/>
                </a:rPr>
                <a:t>section</a:t>
              </a:r>
              <a:endParaRPr lang="it-IT" dirty="0">
                <a:solidFill>
                  <a:sysClr val="windowText" lastClr="000000"/>
                </a:solidFill>
                <a:latin typeface="Geneva" panose="020B0503030404040204"/>
              </a:endParaRPr>
            </a:p>
            <a:p>
              <a:endParaRPr lang="it-IT" sz="1100" dirty="0"/>
            </a:p>
          </p:txBody>
        </p: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F35F23B0-5DEA-0E2C-01CC-BFF718C32A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9243" y="3563482"/>
              <a:ext cx="221190" cy="3170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Immagine 62">
            <a:extLst>
              <a:ext uri="{FF2B5EF4-FFF2-40B4-BE49-F238E27FC236}">
                <a16:creationId xmlns:a16="http://schemas.microsoft.com/office/drawing/2014/main" id="{50E44558-DDD1-3FDA-261D-6F3ACA997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511" y="2908023"/>
            <a:ext cx="4722658" cy="271417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C4B2D0-3716-3D6F-63A2-0E2FB4E91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 b="7316"/>
          <a:stretch>
            <a:fillRect/>
          </a:stretch>
        </p:blipFill>
        <p:spPr>
          <a:xfrm>
            <a:off x="9196488" y="2862643"/>
            <a:ext cx="2678937" cy="283529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8440E1E-ACAA-424E-9CA5-4358906C2759}"/>
              </a:ext>
            </a:extLst>
          </p:cNvPr>
          <p:cNvSpPr txBox="1"/>
          <p:nvPr/>
        </p:nvSpPr>
        <p:spPr>
          <a:xfrm>
            <a:off x="3414494" y="5657671"/>
            <a:ext cx="610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Designed</a:t>
            </a:r>
            <a:r>
              <a:rPr lang="it-IT" dirty="0">
                <a:latin typeface="Geneva" panose="020B0503030404040204"/>
              </a:rPr>
              <a:t> to:</a:t>
            </a:r>
          </a:p>
          <a:p>
            <a:pPr marL="285750" indent="-285750" algn="ctr">
              <a:buFontTx/>
              <a:buChar char="-"/>
            </a:pPr>
            <a:r>
              <a:rPr lang="it-IT" dirty="0">
                <a:latin typeface="Geneva" panose="020B0503030404040204"/>
              </a:rPr>
              <a:t>Be </a:t>
            </a:r>
            <a:r>
              <a:rPr lang="it-IT" b="1" dirty="0" err="1">
                <a:latin typeface="Geneva" panose="020B0503030404040204"/>
              </a:rPr>
              <a:t>adaptable</a:t>
            </a:r>
            <a:endParaRPr lang="it-IT" b="1" dirty="0">
              <a:latin typeface="Geneva" panose="020B0503030404040204"/>
            </a:endParaRPr>
          </a:p>
          <a:p>
            <a:pPr marL="285750" indent="-285750" algn="ctr">
              <a:buFontTx/>
              <a:buChar char="-"/>
            </a:pPr>
            <a:r>
              <a:rPr lang="it-IT" dirty="0">
                <a:latin typeface="Geneva" panose="020B0503030404040204"/>
              </a:rPr>
              <a:t>Be </a:t>
            </a:r>
            <a:r>
              <a:rPr lang="it-IT" b="1" dirty="0" err="1">
                <a:latin typeface="Geneva" panose="020B0503030404040204"/>
              </a:rPr>
              <a:t>controlled</a:t>
            </a:r>
            <a:endParaRPr lang="it-IT" b="1" dirty="0">
              <a:latin typeface="Geneva" panose="020B0503030404040204"/>
            </a:endParaRPr>
          </a:p>
          <a:p>
            <a:pPr marL="285750" indent="-285750" algn="ctr">
              <a:buFontTx/>
              <a:buChar char="-"/>
            </a:pPr>
            <a:r>
              <a:rPr lang="it-IT" dirty="0" err="1">
                <a:latin typeface="Geneva" panose="020B0503030404040204"/>
              </a:rPr>
              <a:t>Allow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>
                <a:latin typeface="Geneva" panose="020B0503030404040204"/>
              </a:rPr>
              <a:t>CFD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result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verification</a:t>
            </a:r>
            <a:endParaRPr lang="it-IT" b="1" dirty="0">
              <a:latin typeface="Geneva" panose="020B050303040404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1BB6BD5-FA71-25AF-37DB-332BDDFD7DA2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69E5C021-9246-7743-9949-CEE5BBA65CDF}"/>
              </a:ext>
            </a:extLst>
          </p:cNvPr>
          <p:cNvGrpSpPr/>
          <p:nvPr/>
        </p:nvGrpSpPr>
        <p:grpSpPr>
          <a:xfrm>
            <a:off x="506808" y="757998"/>
            <a:ext cx="7562702" cy="1743074"/>
            <a:chOff x="436889" y="1287299"/>
            <a:chExt cx="7562702" cy="1743074"/>
          </a:xfrm>
        </p:grpSpPr>
        <p:grpSp>
          <p:nvGrpSpPr>
            <p:cNvPr id="104" name="Gruppo 103">
              <a:extLst>
                <a:ext uri="{FF2B5EF4-FFF2-40B4-BE49-F238E27FC236}">
                  <a16:creationId xmlns:a16="http://schemas.microsoft.com/office/drawing/2014/main" id="{3E388800-7B81-E6EB-3B1F-489E2247E2FC}"/>
                </a:ext>
              </a:extLst>
            </p:cNvPr>
            <p:cNvGrpSpPr/>
            <p:nvPr/>
          </p:nvGrpSpPr>
          <p:grpSpPr>
            <a:xfrm>
              <a:off x="453940" y="1287299"/>
              <a:ext cx="7545651" cy="1743074"/>
              <a:chOff x="1025409" y="781905"/>
              <a:chExt cx="7545651" cy="1743074"/>
            </a:xfrm>
          </p:grpSpPr>
          <p:grpSp>
            <p:nvGrpSpPr>
              <p:cNvPr id="107" name="Gruppo 106">
                <a:extLst>
                  <a:ext uri="{FF2B5EF4-FFF2-40B4-BE49-F238E27FC236}">
                    <a16:creationId xmlns:a16="http://schemas.microsoft.com/office/drawing/2014/main" id="{B284E254-1C8A-CD48-6208-36A20D546612}"/>
                  </a:ext>
                </a:extLst>
              </p:cNvPr>
              <p:cNvGrpSpPr/>
              <p:nvPr/>
            </p:nvGrpSpPr>
            <p:grpSpPr>
              <a:xfrm>
                <a:off x="1025409" y="781905"/>
                <a:ext cx="7545651" cy="1743074"/>
                <a:chOff x="1025409" y="781905"/>
                <a:chExt cx="7545651" cy="1743074"/>
              </a:xfrm>
            </p:grpSpPr>
            <p:grpSp>
              <p:nvGrpSpPr>
                <p:cNvPr id="109" name="Gruppo 108">
                  <a:extLst>
                    <a:ext uri="{FF2B5EF4-FFF2-40B4-BE49-F238E27FC236}">
                      <a16:creationId xmlns:a16="http://schemas.microsoft.com/office/drawing/2014/main" id="{DFDD8FD1-9575-BD65-F913-FDB819A84902}"/>
                    </a:ext>
                  </a:extLst>
                </p:cNvPr>
                <p:cNvGrpSpPr/>
                <p:nvPr/>
              </p:nvGrpSpPr>
              <p:grpSpPr>
                <a:xfrm>
                  <a:off x="1025409" y="781905"/>
                  <a:ext cx="7545651" cy="1743074"/>
                  <a:chOff x="1133146" y="498512"/>
                  <a:chExt cx="7545651" cy="1743074"/>
                </a:xfrm>
              </p:grpSpPr>
              <p:grpSp>
                <p:nvGrpSpPr>
                  <p:cNvPr id="111" name="Gruppo 110">
                    <a:extLst>
                      <a:ext uri="{FF2B5EF4-FFF2-40B4-BE49-F238E27FC236}">
                        <a16:creationId xmlns:a16="http://schemas.microsoft.com/office/drawing/2014/main" id="{B3475EF0-3A65-8810-471F-54DDA93D36FE}"/>
                      </a:ext>
                    </a:extLst>
                  </p:cNvPr>
                  <p:cNvGrpSpPr/>
                  <p:nvPr/>
                </p:nvGrpSpPr>
                <p:grpSpPr>
                  <a:xfrm>
                    <a:off x="1133146" y="498512"/>
                    <a:ext cx="7545651" cy="1743074"/>
                    <a:chOff x="1133146" y="498512"/>
                    <a:chExt cx="7545651" cy="1743074"/>
                  </a:xfrm>
                </p:grpSpPr>
                <p:sp>
                  <p:nvSpPr>
                    <p:cNvPr id="116" name="Rettangolo con angoli arrotondati 115">
                      <a:extLst>
                        <a:ext uri="{FF2B5EF4-FFF2-40B4-BE49-F238E27FC236}">
                          <a16:creationId xmlns:a16="http://schemas.microsoft.com/office/drawing/2014/main" id="{2943AE08-1B0F-14A5-32E0-43F2735897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1802" y="746317"/>
                      <a:ext cx="1008064" cy="1495269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6 bar</a:t>
                      </a:r>
                    </a:p>
                    <a:p>
                      <a:pPr algn="ctr"/>
                      <a:endParaRPr lang="it-IT" dirty="0">
                        <a:latin typeface="Geneva" panose="020B0503030404040204"/>
                      </a:endParaRPr>
                    </a:p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0.5 m</a:t>
                      </a:r>
                      <a:r>
                        <a:rPr lang="it-IT" baseline="30000" dirty="0">
                          <a:latin typeface="Geneva" panose="020B0503030404040204"/>
                        </a:rPr>
                        <a:t>3</a:t>
                      </a:r>
                    </a:p>
                  </p:txBody>
                </p:sp>
                <p:sp>
                  <p:nvSpPr>
                    <p:cNvPr id="117" name="Somma 116">
                      <a:extLst>
                        <a:ext uri="{FF2B5EF4-FFF2-40B4-BE49-F238E27FC236}">
                          <a16:creationId xmlns:a16="http://schemas.microsoft.com/office/drawing/2014/main" id="{F260185B-0BBF-71B4-CD61-B238A63169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5419824" y="1264280"/>
                      <a:ext cx="397933" cy="414867"/>
                    </a:xfrm>
                    <a:prstGeom prst="flowChartSummingJunction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118" name="CasellaDiTesto 117">
                      <a:extLst>
                        <a:ext uri="{FF2B5EF4-FFF2-40B4-BE49-F238E27FC236}">
                          <a16:creationId xmlns:a16="http://schemas.microsoft.com/office/drawing/2014/main" id="{0EBF97E8-3F90-CB0E-1B85-1BB5E49987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21619" y="498512"/>
                      <a:ext cx="84162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200" dirty="0">
                          <a:solidFill>
                            <a:schemeClr val="bg1"/>
                          </a:solidFill>
                        </a:rPr>
                        <a:t>Serbatoio</a:t>
                      </a:r>
                    </a:p>
                  </p:txBody>
                </p:sp>
                <p:sp>
                  <p:nvSpPr>
                    <p:cNvPr id="119" name="Rettangolo con angoli arrotondati 118">
                      <a:extLst>
                        <a:ext uri="{FF2B5EF4-FFF2-40B4-BE49-F238E27FC236}">
                          <a16:creationId xmlns:a16="http://schemas.microsoft.com/office/drawing/2014/main" id="{8FBBF52A-0714-AD5E-8D16-B3D547096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94510" y="1079665"/>
                      <a:ext cx="1478229" cy="758126"/>
                    </a:xfrm>
                    <a:prstGeom prst="roundRect">
                      <a:avLst/>
                    </a:prstGeom>
                    <a:ln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sz="1600" dirty="0" err="1">
                          <a:latin typeface="Geneva" panose="020B0503030404040204"/>
                        </a:rPr>
                        <a:t>Settling</a:t>
                      </a:r>
                      <a:r>
                        <a:rPr lang="it-IT" sz="1600" dirty="0">
                          <a:latin typeface="Geneva" panose="020B0503030404040204"/>
                        </a:rPr>
                        <a:t> </a:t>
                      </a:r>
                      <a:r>
                        <a:rPr lang="it-IT" sz="1600" dirty="0" err="1">
                          <a:latin typeface="Geneva" panose="020B0503030404040204"/>
                        </a:rPr>
                        <a:t>chamber</a:t>
                      </a:r>
                      <a:endParaRPr lang="it-IT" sz="1600" dirty="0">
                        <a:latin typeface="Geneva" panose="020B0503030404040204"/>
                      </a:endParaRPr>
                    </a:p>
                  </p:txBody>
                </p:sp>
                <p:cxnSp>
                  <p:nvCxnSpPr>
                    <p:cNvPr id="120" name="Connettore curvo 119">
                      <a:extLst>
                        <a:ext uri="{FF2B5EF4-FFF2-40B4-BE49-F238E27FC236}">
                          <a16:creationId xmlns:a16="http://schemas.microsoft.com/office/drawing/2014/main" id="{E8718FD1-92E8-7EB5-007A-97EDE025A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206083" y="1083518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Connettore curvo 120">
                      <a:extLst>
                        <a:ext uri="{FF2B5EF4-FFF2-40B4-BE49-F238E27FC236}">
                          <a16:creationId xmlns:a16="http://schemas.microsoft.com/office/drawing/2014/main" id="{C1FF2049-E456-0AA8-19F4-5DBF015627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206082" y="1404577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Connettore curvo 121">
                      <a:extLst>
                        <a:ext uri="{FF2B5EF4-FFF2-40B4-BE49-F238E27FC236}">
                          <a16:creationId xmlns:a16="http://schemas.microsoft.com/office/drawing/2014/main" id="{D59FBDBF-60E8-648A-EA54-A54ECD6D26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206622" y="1244474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3" name="Ovale 122">
                      <a:extLst>
                        <a:ext uri="{FF2B5EF4-FFF2-40B4-BE49-F238E27FC236}">
                          <a16:creationId xmlns:a16="http://schemas.microsoft.com/office/drawing/2014/main" id="{CBF13273-1AED-2080-B294-1D6350D08B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9183" y="840818"/>
                      <a:ext cx="126942" cy="11320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24" name="Ovale 123">
                      <a:extLst>
                        <a:ext uri="{FF2B5EF4-FFF2-40B4-BE49-F238E27FC236}">
                          <a16:creationId xmlns:a16="http://schemas.microsoft.com/office/drawing/2014/main" id="{AF87A5A2-7F94-0AF5-ABF8-B71FAFCD5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5935" y="1011474"/>
                      <a:ext cx="126942" cy="11320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125" name="Connettore diritto 124">
                      <a:extLst>
                        <a:ext uri="{FF2B5EF4-FFF2-40B4-BE49-F238E27FC236}">
                          <a16:creationId xmlns:a16="http://schemas.microsoft.com/office/drawing/2014/main" id="{14F77783-0FEC-9BBB-0378-8A5F063556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60498" y="1156303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Connettore diritto 125">
                      <a:extLst>
                        <a:ext uri="{FF2B5EF4-FFF2-40B4-BE49-F238E27FC236}">
                          <a16:creationId xmlns:a16="http://schemas.microsoft.com/office/drawing/2014/main" id="{7123FE2B-A195-A597-D022-F276DC60D6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63983" y="1339485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Connettore diritto 126">
                      <a:extLst>
                        <a:ext uri="{FF2B5EF4-FFF2-40B4-BE49-F238E27FC236}">
                          <a16:creationId xmlns:a16="http://schemas.microsoft.com/office/drawing/2014/main" id="{14BFCD07-EA50-EA9E-BEDB-C331F67B78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60498" y="1480216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Connettore curvo 127">
                      <a:extLst>
                        <a:ext uri="{FF2B5EF4-FFF2-40B4-BE49-F238E27FC236}">
                          <a16:creationId xmlns:a16="http://schemas.microsoft.com/office/drawing/2014/main" id="{77A5E577-AE8D-8C4F-0BE7-0A90E642D5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206081" y="1564680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Connettore diritto 128">
                      <a:extLst>
                        <a:ext uri="{FF2B5EF4-FFF2-40B4-BE49-F238E27FC236}">
                          <a16:creationId xmlns:a16="http://schemas.microsoft.com/office/drawing/2014/main" id="{721028FD-FBDA-2BF9-7469-CC4723D99B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60497" y="1640319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0" name="Triangolo isoscele 129">
                      <a:extLst>
                        <a:ext uri="{FF2B5EF4-FFF2-40B4-BE49-F238E27FC236}">
                          <a16:creationId xmlns:a16="http://schemas.microsoft.com/office/drawing/2014/main" id="{3554AD3E-027F-9683-8B02-6648784031B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4278986" y="1842519"/>
                      <a:ext cx="265719" cy="234409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131" name="Connettore 2 130">
                      <a:extLst>
                        <a:ext uri="{FF2B5EF4-FFF2-40B4-BE49-F238E27FC236}">
                          <a16:creationId xmlns:a16="http://schemas.microsoft.com/office/drawing/2014/main" id="{8B562C23-7602-0AA6-3C7F-5788635432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7762654" y="1493951"/>
                      <a:ext cx="209550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2" name="CasellaDiTesto 131">
                      <a:extLst>
                        <a:ext uri="{FF2B5EF4-FFF2-40B4-BE49-F238E27FC236}">
                          <a16:creationId xmlns:a16="http://schemas.microsoft.com/office/drawing/2014/main" id="{76C897F7-69FB-0361-411B-AA537E3F02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9191" y="1286440"/>
                      <a:ext cx="699606" cy="36933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dirty="0" err="1">
                          <a:latin typeface="Geneva" panose="020B0503030404040204"/>
                        </a:rPr>
                        <a:t>Drier</a:t>
                      </a:r>
                      <a:endParaRPr lang="it-IT" dirty="0">
                        <a:latin typeface="Geneva" panose="020B0503030404040204"/>
                      </a:endParaRPr>
                    </a:p>
                  </p:txBody>
                </p:sp>
                <p:cxnSp>
                  <p:nvCxnSpPr>
                    <p:cNvPr id="133" name="Connettore diritto 132">
                      <a:extLst>
                        <a:ext uri="{FF2B5EF4-FFF2-40B4-BE49-F238E27FC236}">
                          <a16:creationId xmlns:a16="http://schemas.microsoft.com/office/drawing/2014/main" id="{94438DC7-F9F9-7190-24B6-26A7305ECF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229470" y="992251"/>
                      <a:ext cx="864438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Connettore diritto 133">
                      <a:extLst>
                        <a:ext uri="{FF2B5EF4-FFF2-40B4-BE49-F238E27FC236}">
                          <a16:creationId xmlns:a16="http://schemas.microsoft.com/office/drawing/2014/main" id="{58EEC1DE-8EC8-31C7-FBE0-379C321648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221198" y="1855689"/>
                      <a:ext cx="87271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35" name="Operazione manuale 134">
                      <a:extLst>
                        <a:ext uri="{FF2B5EF4-FFF2-40B4-BE49-F238E27FC236}">
                          <a16:creationId xmlns:a16="http://schemas.microsoft.com/office/drawing/2014/main" id="{3668BAB7-CC56-6C75-6A8D-E22E78E8CA1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33796" y="847055"/>
                      <a:ext cx="886752" cy="1088052"/>
                    </a:xfrm>
                    <a:prstGeom prst="flowChartManualOperation">
                      <a:avLst/>
                    </a:prstGeom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36" name="CasellaDiTesto 135">
                      <a:extLst>
                        <a:ext uri="{FF2B5EF4-FFF2-40B4-BE49-F238E27FC236}">
                          <a16:creationId xmlns:a16="http://schemas.microsoft.com/office/drawing/2014/main" id="{9816B11A-F2DD-9061-F224-699ADE9715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02094" y="1059356"/>
                      <a:ext cx="1119189" cy="6463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Test </a:t>
                      </a:r>
                      <a:r>
                        <a:rPr lang="it-IT" dirty="0" err="1">
                          <a:latin typeface="Geneva" panose="020B0503030404040204"/>
                        </a:rPr>
                        <a:t>section</a:t>
                      </a:r>
                      <a:endParaRPr lang="it-IT" dirty="0">
                        <a:latin typeface="Geneva" panose="020B0503030404040204"/>
                      </a:endParaRPr>
                    </a:p>
                  </p:txBody>
                </p:sp>
                <p:cxnSp>
                  <p:nvCxnSpPr>
                    <p:cNvPr id="137" name="Connettore curvo 136">
                      <a:extLst>
                        <a:ext uri="{FF2B5EF4-FFF2-40B4-BE49-F238E27FC236}">
                          <a16:creationId xmlns:a16="http://schemas.microsoft.com/office/drawing/2014/main" id="{F98C3687-3500-28DD-FBCA-4B3304A01B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2242885" y="857370"/>
                      <a:ext cx="369332" cy="198718"/>
                    </a:xfrm>
                    <a:prstGeom prst="curvedConnector3">
                      <a:avLst/>
                    </a:prstGeom>
                    <a:ln>
                      <a:solidFill>
                        <a:schemeClr val="accent2"/>
                      </a:solidFill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Connettore diritto 137">
                      <a:extLst>
                        <a:ext uri="{FF2B5EF4-FFF2-40B4-BE49-F238E27FC236}">
                          <a16:creationId xmlns:a16="http://schemas.microsoft.com/office/drawing/2014/main" id="{A25F6FD6-4C22-3F23-CC26-F21C540B5E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3908" y="992251"/>
                      <a:ext cx="0" cy="8634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Connettore curvo 138">
                      <a:extLst>
                        <a:ext uri="{FF2B5EF4-FFF2-40B4-BE49-F238E27FC236}">
                          <a16:creationId xmlns:a16="http://schemas.microsoft.com/office/drawing/2014/main" id="{76596A2D-DCBF-4710-F105-7F5D83F91E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193558" y="1731839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Connettore diritto 139">
                      <a:extLst>
                        <a:ext uri="{FF2B5EF4-FFF2-40B4-BE49-F238E27FC236}">
                          <a16:creationId xmlns:a16="http://schemas.microsoft.com/office/drawing/2014/main" id="{5F71FF6A-0D00-1EE6-2031-37C41EC6BF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47974" y="1807478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nettore curvo 140">
                      <a:extLst>
                        <a:ext uri="{FF2B5EF4-FFF2-40B4-BE49-F238E27FC236}">
                          <a16:creationId xmlns:a16="http://schemas.microsoft.com/office/drawing/2014/main" id="{A3FAA01A-B730-A7C8-9105-5AD6BF37E8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3200902" y="921388"/>
                      <a:ext cx="581659" cy="147809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Connettore diritto 141">
                      <a:extLst>
                        <a:ext uri="{FF2B5EF4-FFF2-40B4-BE49-F238E27FC236}">
                          <a16:creationId xmlns:a16="http://schemas.microsoft.com/office/drawing/2014/main" id="{C4028F74-3923-01F7-9592-CCA36030EC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55318" y="997027"/>
                      <a:ext cx="0" cy="96422"/>
                    </a:xfrm>
                    <a:prstGeom prst="line">
                      <a:avLst/>
                    </a:prstGeom>
                    <a:ln w="38100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2" name="Connettore diritto 111">
                    <a:extLst>
                      <a:ext uri="{FF2B5EF4-FFF2-40B4-BE49-F238E27FC236}">
                        <a16:creationId xmlns:a16="http://schemas.microsoft.com/office/drawing/2014/main" id="{64E035F1-D628-3516-BE21-59D6401E4B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3292" y="992251"/>
                    <a:ext cx="0" cy="86343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Connettore curvo 112">
                    <a:extLst>
                      <a:ext uri="{FF2B5EF4-FFF2-40B4-BE49-F238E27FC236}">
                        <a16:creationId xmlns:a16="http://schemas.microsoft.com/office/drawing/2014/main" id="{36E7DB52-7212-C2B4-A5BE-4F5F214811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424576" y="844992"/>
                    <a:ext cx="369332" cy="198718"/>
                  </a:xfrm>
                  <a:prstGeom prst="curvedConnector3">
                    <a:avLst/>
                  </a:prstGeom>
                  <a:ln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nettore curvo 113">
                    <a:extLst>
                      <a:ext uri="{FF2B5EF4-FFF2-40B4-BE49-F238E27FC236}">
                        <a16:creationId xmlns:a16="http://schemas.microsoft.com/office/drawing/2014/main" id="{565F7766-A5D3-9301-7C13-B24BF295CF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635148" y="844992"/>
                    <a:ext cx="369332" cy="198718"/>
                  </a:xfrm>
                  <a:prstGeom prst="curvedConnector3">
                    <a:avLst/>
                  </a:prstGeom>
                  <a:ln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nettore curvo 114">
                    <a:extLst>
                      <a:ext uri="{FF2B5EF4-FFF2-40B4-BE49-F238E27FC236}">
                        <a16:creationId xmlns:a16="http://schemas.microsoft.com/office/drawing/2014/main" id="{2B24564C-C1ED-FDD3-2AB8-85F1BE3A8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2837900" y="850505"/>
                    <a:ext cx="369332" cy="198718"/>
                  </a:xfrm>
                  <a:prstGeom prst="curvedConnector3">
                    <a:avLst/>
                  </a:prstGeom>
                  <a:ln>
                    <a:solidFill>
                      <a:schemeClr val="accent2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0" name="Rettangolo 109">
                  <a:extLst>
                    <a:ext uri="{FF2B5EF4-FFF2-40B4-BE49-F238E27FC236}">
                      <a16:creationId xmlns:a16="http://schemas.microsoft.com/office/drawing/2014/main" id="{BA61F5BE-88F4-3B55-1A1A-74176B64D4B0}"/>
                    </a:ext>
                  </a:extLst>
                </p:cNvPr>
                <p:cNvSpPr/>
                <p:nvPr/>
              </p:nvSpPr>
              <p:spPr>
                <a:xfrm>
                  <a:off x="5770609" y="1033326"/>
                  <a:ext cx="671699" cy="1462458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2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1600" b="1" dirty="0">
                      <a:ln>
                        <a:solidFill>
                          <a:srgbClr val="C00000"/>
                        </a:solidFill>
                      </a:ln>
                    </a:rPr>
                    <a:t>H</a:t>
                  </a:r>
                </a:p>
                <a:p>
                  <a:pPr algn="ctr"/>
                  <a:r>
                    <a:rPr lang="it-IT" sz="1600" b="1" dirty="0">
                      <a:ln>
                        <a:solidFill>
                          <a:srgbClr val="C00000"/>
                        </a:solidFill>
                      </a:ln>
                    </a:rPr>
                    <a:t>E</a:t>
                  </a:r>
                </a:p>
                <a:p>
                  <a:pPr algn="ctr"/>
                  <a:r>
                    <a:rPr lang="it-IT" sz="1600" b="1" dirty="0">
                      <a:ln>
                        <a:solidFill>
                          <a:srgbClr val="C00000"/>
                        </a:solidFill>
                      </a:ln>
                    </a:rPr>
                    <a:t>A</a:t>
                  </a:r>
                </a:p>
                <a:p>
                  <a:pPr algn="ctr"/>
                  <a:r>
                    <a:rPr lang="it-IT" sz="1600" b="1" dirty="0">
                      <a:ln>
                        <a:solidFill>
                          <a:srgbClr val="C00000"/>
                        </a:solidFill>
                      </a:ln>
                    </a:rPr>
                    <a:t>T </a:t>
                  </a:r>
                  <a:r>
                    <a:rPr lang="it-IT" sz="1600" b="1" dirty="0" err="1">
                      <a:ln>
                        <a:solidFill>
                          <a:srgbClr val="C00000"/>
                        </a:solidFill>
                      </a:ln>
                    </a:rPr>
                    <a:t>Exch</a:t>
                  </a:r>
                  <a:endParaRPr lang="it-IT" sz="1600" dirty="0">
                    <a:ln>
                      <a:solidFill>
                        <a:srgbClr val="C00000"/>
                      </a:solidFill>
                    </a:ln>
                  </a:endParaRPr>
                </a:p>
              </p:txBody>
            </p:sp>
          </p:grpSp>
          <p:cxnSp>
            <p:nvCxnSpPr>
              <p:cNvPr id="108" name="Connettore 2 107">
                <a:extLst>
                  <a:ext uri="{FF2B5EF4-FFF2-40B4-BE49-F238E27FC236}">
                    <a16:creationId xmlns:a16="http://schemas.microsoft.com/office/drawing/2014/main" id="{66E6CF53-7DCC-2CE4-C9FB-0930A1EABF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2308" y="1777344"/>
                <a:ext cx="20955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5CFD65E8-FC42-527B-8A3E-92BC0A807986}"/>
                </a:ext>
              </a:extLst>
            </p:cNvPr>
            <p:cNvSpPr txBox="1"/>
            <p:nvPr/>
          </p:nvSpPr>
          <p:spPr>
            <a:xfrm>
              <a:off x="436889" y="1975491"/>
              <a:ext cx="11191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>
                  <a:latin typeface="Geneva" panose="020B0503030404040204"/>
                </a:rPr>
                <a:t>Diffuser</a:t>
              </a:r>
              <a:endParaRPr lang="it-IT" dirty="0">
                <a:latin typeface="Geneva" panose="020B050303040404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87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0EC1-397F-2788-C4A0-FC847AFAA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87367AB-B021-F9C2-19EC-36E58585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11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96AB108-365C-75A7-8326-5781DB80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2AFD2F-7151-8CC2-D161-329D83EC60C0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C7D1622-F96C-AFCA-83E4-66B490C4D484}"/>
              </a:ext>
            </a:extLst>
          </p:cNvPr>
          <p:cNvGrpSpPr/>
          <p:nvPr/>
        </p:nvGrpSpPr>
        <p:grpSpPr>
          <a:xfrm>
            <a:off x="7895646" y="553800"/>
            <a:ext cx="3447193" cy="2323994"/>
            <a:chOff x="7895646" y="637595"/>
            <a:chExt cx="3447193" cy="2323994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0D82A048-5D1C-6993-8D6E-4BA8245466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95646" y="637595"/>
              <a:ext cx="3447193" cy="2323994"/>
              <a:chOff x="6238815" y="2972980"/>
              <a:chExt cx="4616754" cy="3112477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67461C42-3D0A-F86F-92C3-CF1E39846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8815" y="2972980"/>
                <a:ext cx="4616754" cy="3112477"/>
              </a:xfrm>
              <a:prstGeom prst="rect">
                <a:avLst/>
              </a:prstGeom>
            </p:spPr>
          </p:pic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63C1ED2C-C27D-FF26-9EA3-51DE8AFEEB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70746" y="5053391"/>
                <a:ext cx="88869" cy="18682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717F5AAA-D23F-34DA-2FA1-FCE6DCDE08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46831" y="4824046"/>
                <a:ext cx="52876" cy="41616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4FA813D-6D15-E6A3-2086-A69C156DC8CD}"/>
                  </a:ext>
                </a:extLst>
              </p:cNvPr>
              <p:cNvSpPr txBox="1"/>
              <p:nvPr/>
            </p:nvSpPr>
            <p:spPr>
              <a:xfrm>
                <a:off x="7019454" y="5055782"/>
                <a:ext cx="3255055" cy="900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>
                    <a:solidFill>
                      <a:schemeClr val="bg1"/>
                    </a:solidFill>
                  </a:rPr>
                  <a:t>Staves</a:t>
                </a:r>
                <a:r>
                  <a:rPr lang="it-IT" b="1" dirty="0">
                    <a:solidFill>
                      <a:schemeClr val="bg1"/>
                    </a:solidFill>
                  </a:rPr>
                  <a:t> under </a:t>
                </a:r>
                <a:r>
                  <a:rPr lang="it-IT" b="1" dirty="0" err="1">
                    <a:solidFill>
                      <a:schemeClr val="bg1"/>
                    </a:solidFill>
                  </a:rPr>
                  <a:t>thermal</a:t>
                </a:r>
                <a:r>
                  <a:rPr lang="it-IT" b="1" dirty="0">
                    <a:solidFill>
                      <a:schemeClr val="bg1"/>
                    </a:solidFill>
                  </a:rPr>
                  <a:t> testing</a:t>
                </a:r>
              </a:p>
            </p:txBody>
          </p:sp>
        </p:grp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CE773F2B-4C66-16F6-9303-F93856DE82A7}"/>
                </a:ext>
              </a:extLst>
            </p:cNvPr>
            <p:cNvSpPr txBox="1"/>
            <p:nvPr/>
          </p:nvSpPr>
          <p:spPr>
            <a:xfrm rot="20795729">
              <a:off x="8874480" y="1570879"/>
              <a:ext cx="277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/>
                <a:t>6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4776774B-3993-CBD2-8A8F-359739976322}"/>
                </a:ext>
              </a:extLst>
            </p:cNvPr>
            <p:cNvSpPr txBox="1"/>
            <p:nvPr/>
          </p:nvSpPr>
          <p:spPr>
            <a:xfrm rot="21359028">
              <a:off x="9370296" y="1422296"/>
              <a:ext cx="277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/>
                <a:t>5</a:t>
              </a: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074B70A8-6B06-FD5E-F1E5-EB8C33EF48AA}"/>
              </a:ext>
            </a:extLst>
          </p:cNvPr>
          <p:cNvGrpSpPr/>
          <p:nvPr/>
        </p:nvGrpSpPr>
        <p:grpSpPr>
          <a:xfrm>
            <a:off x="216548" y="778487"/>
            <a:ext cx="7585543" cy="1796724"/>
            <a:chOff x="216548" y="778487"/>
            <a:chExt cx="7585543" cy="179672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6EA67F6-567C-0201-E94C-72378268C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48" y="778487"/>
              <a:ext cx="7585543" cy="1760225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D6B742AA-9D04-6824-C248-C787C5EBC327}"/>
                </a:ext>
              </a:extLst>
            </p:cNvPr>
            <p:cNvSpPr txBox="1"/>
            <p:nvPr/>
          </p:nvSpPr>
          <p:spPr>
            <a:xfrm>
              <a:off x="849161" y="2175101"/>
              <a:ext cx="1074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/>
                <a:t>Stave</a:t>
              </a:r>
              <a:r>
                <a:rPr lang="it-IT" sz="2000" b="1" dirty="0"/>
                <a:t> 6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04CF91B2-B38C-0DD8-8AED-A95F67DD3C1C}"/>
                </a:ext>
              </a:extLst>
            </p:cNvPr>
            <p:cNvSpPr txBox="1"/>
            <p:nvPr/>
          </p:nvSpPr>
          <p:spPr>
            <a:xfrm>
              <a:off x="849161" y="876629"/>
              <a:ext cx="1074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/>
                <a:t>Stave</a:t>
              </a:r>
              <a:r>
                <a:rPr lang="it-IT" sz="2000" b="1" dirty="0"/>
                <a:t> 5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3C89B2A-5B33-DE4A-ED97-79CB685C342A}"/>
              </a:ext>
            </a:extLst>
          </p:cNvPr>
          <p:cNvSpPr txBox="1"/>
          <p:nvPr/>
        </p:nvSpPr>
        <p:spPr>
          <a:xfrm>
            <a:off x="60135" y="5587509"/>
            <a:ext cx="408582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latin typeface="Geneva" panose="020B0503030404040204"/>
              </a:rPr>
              <a:t>Power </a:t>
            </a:r>
            <a:r>
              <a:rPr lang="it-IT" dirty="0" err="1">
                <a:latin typeface="Geneva" panose="020B0503030404040204"/>
              </a:rPr>
              <a:t>density</a:t>
            </a:r>
            <a:r>
              <a:rPr lang="it-IT" dirty="0">
                <a:latin typeface="Geneva" panose="020B0503030404040204"/>
              </a:rPr>
              <a:t> (</a:t>
            </a:r>
            <a:r>
              <a:rPr lang="it-IT" dirty="0" err="1">
                <a:latin typeface="Geneva" panose="020B0503030404040204"/>
              </a:rPr>
              <a:t>sensor</a:t>
            </a:r>
            <a:r>
              <a:rPr lang="it-IT" dirty="0">
                <a:latin typeface="Geneva" panose="020B0503030404040204"/>
              </a:rPr>
              <a:t>) = </a:t>
            </a:r>
            <a:r>
              <a:rPr lang="it-IT" b="1" i="1" dirty="0">
                <a:latin typeface="Geneva" panose="020B0503030404040204"/>
              </a:rPr>
              <a:t>50 </a:t>
            </a:r>
            <a:r>
              <a:rPr lang="it-IT" b="1" i="1" dirty="0" err="1">
                <a:latin typeface="Geneva" panose="020B0503030404040204"/>
              </a:rPr>
              <a:t>mW</a:t>
            </a:r>
            <a:r>
              <a:rPr lang="it-IT" b="1" i="1" dirty="0">
                <a:latin typeface="Geneva" panose="020B0503030404040204"/>
              </a:rPr>
              <a:t>/cm</a:t>
            </a:r>
            <a:r>
              <a:rPr lang="it-IT" b="1" i="1" baseline="30000" dirty="0">
                <a:latin typeface="Geneva" panose="020B0503030404040204"/>
              </a:rPr>
              <a:t>2</a:t>
            </a:r>
          </a:p>
          <a:p>
            <a:endParaRPr lang="it-IT" b="1" i="1" baseline="30000" dirty="0">
              <a:latin typeface="Geneva" panose="020B0503030404040204"/>
            </a:endParaRPr>
          </a:p>
          <a:p>
            <a:r>
              <a:rPr lang="it-IT" dirty="0">
                <a:latin typeface="Geneva" panose="020B0503030404040204"/>
              </a:rPr>
              <a:t>Total power (</a:t>
            </a:r>
            <a:r>
              <a:rPr lang="it-IT" dirty="0" err="1">
                <a:latin typeface="Geneva" panose="020B0503030404040204"/>
              </a:rPr>
              <a:t>each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stave</a:t>
            </a:r>
            <a:r>
              <a:rPr lang="it-IT" dirty="0">
                <a:latin typeface="Geneva" panose="020B0503030404040204"/>
              </a:rPr>
              <a:t>) = </a:t>
            </a:r>
            <a:r>
              <a:rPr lang="it-IT" b="1" i="1" dirty="0">
                <a:latin typeface="Geneva" panose="020B0503030404040204"/>
              </a:rPr>
              <a:t>2.2 W</a:t>
            </a:r>
          </a:p>
          <a:p>
            <a:endParaRPr lang="it-IT" dirty="0">
              <a:latin typeface="Geneva" panose="020B0503030404040204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ABDADCE-D50A-4894-2142-3E5BBB91E7C8}"/>
              </a:ext>
            </a:extLst>
          </p:cNvPr>
          <p:cNvCxnSpPr/>
          <p:nvPr/>
        </p:nvCxnSpPr>
        <p:spPr>
          <a:xfrm>
            <a:off x="4190518" y="6140121"/>
            <a:ext cx="4278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2C5214-3D01-3871-5912-AE18CBD83CAD}"/>
              </a:ext>
            </a:extLst>
          </p:cNvPr>
          <p:cNvSpPr txBox="1"/>
          <p:nvPr/>
        </p:nvSpPr>
        <p:spPr>
          <a:xfrm>
            <a:off x="4654926" y="5585641"/>
            <a:ext cx="4085822" cy="107721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Geneva" panose="020B0503030404040204"/>
              </a:rPr>
              <a:t>The Middle </a:t>
            </a:r>
            <a:r>
              <a:rPr lang="it-IT" sz="1600" dirty="0" err="1">
                <a:latin typeface="Geneva" panose="020B0503030404040204"/>
              </a:rPr>
              <a:t>section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has</a:t>
            </a:r>
            <a:r>
              <a:rPr lang="it-IT" sz="1600" dirty="0">
                <a:latin typeface="Geneva" panose="020B0503030404040204"/>
              </a:rPr>
              <a:t> the </a:t>
            </a:r>
            <a:r>
              <a:rPr lang="it-IT" sz="1600" dirty="0" err="1">
                <a:latin typeface="Geneva" panose="020B0503030404040204"/>
              </a:rPr>
              <a:t>highest</a:t>
            </a:r>
            <a:r>
              <a:rPr lang="it-IT" sz="1600" dirty="0">
                <a:latin typeface="Geneva" panose="020B0503030404040204"/>
              </a:rPr>
              <a:t> temperature </a:t>
            </a:r>
          </a:p>
          <a:p>
            <a:pPr algn="ctr"/>
            <a:r>
              <a:rPr lang="it-IT" sz="1600" dirty="0">
                <a:latin typeface="Geneva" panose="020B0503030404040204"/>
              </a:rPr>
              <a:t>(</a:t>
            </a:r>
            <a:r>
              <a:rPr lang="it-IT" sz="1600" dirty="0" err="1">
                <a:latin typeface="Geneva" panose="020B0503030404040204"/>
              </a:rPr>
              <a:t>heat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exchange</a:t>
            </a:r>
            <a:r>
              <a:rPr lang="it-IT" sz="1600" dirty="0">
                <a:latin typeface="Geneva" panose="020B0503030404040204"/>
              </a:rPr>
              <a:t> </a:t>
            </a:r>
            <a:r>
              <a:rPr lang="it-IT" sz="1600" dirty="0" err="1">
                <a:latin typeface="Geneva" panose="020B0503030404040204"/>
              </a:rPr>
              <a:t>at</a:t>
            </a:r>
            <a:r>
              <a:rPr lang="it-IT" sz="1600" dirty="0">
                <a:latin typeface="Geneva" panose="020B0503030404040204"/>
              </a:rPr>
              <a:t> the </a:t>
            </a:r>
            <a:r>
              <a:rPr lang="it-IT" sz="1600" dirty="0" err="1">
                <a:latin typeface="Geneva" panose="020B0503030404040204"/>
              </a:rPr>
              <a:t>ends</a:t>
            </a:r>
            <a:r>
              <a:rPr lang="it-IT" sz="1600" dirty="0">
                <a:latin typeface="Geneva" panose="020B0503030404040204"/>
              </a:rPr>
              <a:t> with the support)</a:t>
            </a:r>
            <a:endParaRPr lang="it-IT" sz="1600" b="1" i="1" dirty="0">
              <a:latin typeface="Geneva" panose="020B0503030404040204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471E869-F8BF-7769-9315-E500A6E65331}"/>
              </a:ext>
            </a:extLst>
          </p:cNvPr>
          <p:cNvCxnSpPr/>
          <p:nvPr/>
        </p:nvCxnSpPr>
        <p:spPr>
          <a:xfrm flipV="1">
            <a:off x="8831884" y="5873262"/>
            <a:ext cx="471287" cy="2668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672123-97A8-6C13-4ACF-B8992952F5B6}"/>
              </a:ext>
            </a:extLst>
          </p:cNvPr>
          <p:cNvSpPr txBox="1"/>
          <p:nvPr/>
        </p:nvSpPr>
        <p:spPr>
          <a:xfrm>
            <a:off x="9303171" y="5587509"/>
            <a:ext cx="262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Geneva" panose="020B0503030404040204"/>
              </a:rPr>
              <a:t>Without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cooling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>
                <a:solidFill>
                  <a:srgbClr val="FF0000"/>
                </a:solidFill>
                <a:latin typeface="Geneva" panose="020B0503030404040204"/>
              </a:rPr>
              <a:t>&gt; 65°C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3EA2F26-9012-99D0-69ED-24A7C2391C63}"/>
              </a:ext>
            </a:extLst>
          </p:cNvPr>
          <p:cNvCxnSpPr/>
          <p:nvPr/>
        </p:nvCxnSpPr>
        <p:spPr>
          <a:xfrm>
            <a:off x="8831884" y="6140121"/>
            <a:ext cx="471287" cy="278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42E7429-69B8-0DCB-FF04-334506F92E1A}"/>
              </a:ext>
            </a:extLst>
          </p:cNvPr>
          <p:cNvSpPr txBox="1"/>
          <p:nvPr/>
        </p:nvSpPr>
        <p:spPr>
          <a:xfrm>
            <a:off x="9356625" y="6241407"/>
            <a:ext cx="262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Geneva" panose="020B0503030404040204"/>
              </a:rPr>
              <a:t>With </a:t>
            </a:r>
            <a:r>
              <a:rPr lang="it-IT" dirty="0" err="1">
                <a:latin typeface="Geneva" panose="020B0503030404040204"/>
              </a:rPr>
              <a:t>cooling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&lt; 40°C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6A7D5F-0E5F-FD55-93A4-6C3D10E9E6FF}"/>
              </a:ext>
            </a:extLst>
          </p:cNvPr>
          <p:cNvSpPr txBox="1"/>
          <p:nvPr/>
        </p:nvSpPr>
        <p:spPr>
          <a:xfrm>
            <a:off x="6319519" y="2472229"/>
            <a:ext cx="1074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Geneva" panose="020B0503030404040204"/>
              </a:rPr>
              <a:t>Top </a:t>
            </a:r>
            <a:r>
              <a:rPr lang="it-IT" sz="1400" dirty="0" err="1">
                <a:latin typeface="Geneva" panose="020B0503030404040204"/>
              </a:rPr>
              <a:t>view</a:t>
            </a:r>
            <a:endParaRPr lang="it-IT" sz="1400" dirty="0">
              <a:latin typeface="Geneva" panose="020B050303040404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C7EBBF-AA85-14C8-6198-4522BDD0F81E}"/>
              </a:ext>
            </a:extLst>
          </p:cNvPr>
          <p:cNvSpPr txBox="1"/>
          <p:nvPr/>
        </p:nvSpPr>
        <p:spPr>
          <a:xfrm>
            <a:off x="216548" y="540176"/>
            <a:ext cx="51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eneva" panose="020B0503030404040204"/>
              </a:rPr>
              <a:t>First test:</a:t>
            </a:r>
            <a:r>
              <a:rPr lang="it-IT" b="1" dirty="0">
                <a:latin typeface="Geneva" panose="020B0503030404040204"/>
              </a:rPr>
              <a:t> 60° </a:t>
            </a:r>
            <a:r>
              <a:rPr lang="it-IT" b="1" dirty="0" err="1">
                <a:latin typeface="Geneva" panose="020B0503030404040204"/>
              </a:rPr>
              <a:t>angular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sector</a:t>
            </a:r>
            <a:r>
              <a:rPr lang="it-IT" b="1" dirty="0">
                <a:latin typeface="Geneva" panose="020B0503030404040204"/>
              </a:rPr>
              <a:t> of </a:t>
            </a:r>
            <a:r>
              <a:rPr lang="it-IT" b="1" u="sng" dirty="0" err="1">
                <a:latin typeface="Geneva" panose="020B0503030404040204"/>
              </a:rPr>
              <a:t>only</a:t>
            </a:r>
            <a:r>
              <a:rPr lang="it-IT" b="1" u="sng" dirty="0">
                <a:latin typeface="Geneva" panose="020B0503030404040204"/>
              </a:rPr>
              <a:t> </a:t>
            </a:r>
            <a:r>
              <a:rPr lang="it-IT" b="1" u="sng" dirty="0" err="1">
                <a:latin typeface="Geneva" panose="020B0503030404040204"/>
              </a:rPr>
              <a:t>layer</a:t>
            </a:r>
            <a:r>
              <a:rPr lang="it-IT" b="1" u="sng" dirty="0">
                <a:latin typeface="Geneva" panose="020B0503030404040204"/>
              </a:rPr>
              <a:t> 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2B699F-657C-0C52-0A6F-450F4FC6ED32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11782A85-31DF-46D7-8E3E-AE1CB0DCD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894311"/>
              </p:ext>
            </p:extLst>
          </p:nvPr>
        </p:nvGraphicFramePr>
        <p:xfrm>
          <a:off x="60135" y="2976448"/>
          <a:ext cx="5967979" cy="248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Grafico 21">
            <a:extLst>
              <a:ext uri="{FF2B5EF4-FFF2-40B4-BE49-F238E27FC236}">
                <a16:creationId xmlns:a16="http://schemas.microsoft.com/office/drawing/2014/main" id="{C688A14A-B446-08C0-847F-C713266CE2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24980"/>
              </p:ext>
            </p:extLst>
          </p:nvPr>
        </p:nvGraphicFramePr>
        <p:xfrm>
          <a:off x="5968145" y="2978317"/>
          <a:ext cx="6163720" cy="248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Ovale 22">
            <a:extLst>
              <a:ext uri="{FF2B5EF4-FFF2-40B4-BE49-F238E27FC236}">
                <a16:creationId xmlns:a16="http://schemas.microsoft.com/office/drawing/2014/main" id="{3405C03F-FF1C-81E0-FAC0-FE0546CFFA90}"/>
              </a:ext>
            </a:extLst>
          </p:cNvPr>
          <p:cNvSpPr/>
          <p:nvPr/>
        </p:nvSpPr>
        <p:spPr>
          <a:xfrm>
            <a:off x="8320392" y="4507149"/>
            <a:ext cx="592077" cy="33074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E9DE5BB-0887-B690-51C4-90F3787DD549}"/>
              </a:ext>
            </a:extLst>
          </p:cNvPr>
          <p:cNvSpPr txBox="1"/>
          <p:nvPr/>
        </p:nvSpPr>
        <p:spPr>
          <a:xfrm>
            <a:off x="8752088" y="4383475"/>
            <a:ext cx="1514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solidFill>
                  <a:srgbClr val="FF0000"/>
                </a:solidFill>
              </a:rPr>
              <a:t>Δ</a:t>
            </a:r>
            <a:r>
              <a:rPr lang="it-IT" sz="1400" b="1" dirty="0">
                <a:solidFill>
                  <a:srgbClr val="FF0000"/>
                </a:solidFill>
                <a:latin typeface="Geneva" panose="020B0503030404040204"/>
              </a:rPr>
              <a:t>T~ 6 – 7 °C</a:t>
            </a:r>
          </a:p>
        </p:txBody>
      </p:sp>
    </p:spTree>
    <p:extLst>
      <p:ext uri="{BB962C8B-B14F-4D97-AF65-F5344CB8AC3E}">
        <p14:creationId xmlns:p14="http://schemas.microsoft.com/office/powerpoint/2010/main" val="25688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5F80E-E311-8276-058D-26287295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EE0BD41-2DEF-D0AA-4E02-A31B8794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12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008162-7735-F499-19AC-B28575CD9D17}"/>
              </a:ext>
            </a:extLst>
          </p:cNvPr>
          <p:cNvSpPr txBox="1"/>
          <p:nvPr/>
        </p:nvSpPr>
        <p:spPr>
          <a:xfrm>
            <a:off x="7515402" y="584376"/>
            <a:ext cx="39966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The air </a:t>
            </a:r>
            <a:r>
              <a:rPr lang="it-IT" dirty="0" err="1">
                <a:latin typeface="Geneva" panose="020B0503030404040204"/>
              </a:rPr>
              <a:t>cooling</a:t>
            </a:r>
            <a:r>
              <a:rPr lang="it-IT" dirty="0">
                <a:latin typeface="Geneva" panose="020B0503030404040204"/>
              </a:rPr>
              <a:t> system </a:t>
            </a:r>
            <a:r>
              <a:rPr lang="it-IT" b="1" dirty="0" err="1">
                <a:latin typeface="Geneva" panose="020B0503030404040204"/>
              </a:rPr>
              <a:t>appears</a:t>
            </a:r>
            <a:r>
              <a:rPr lang="it-IT" b="1" dirty="0">
                <a:latin typeface="Geneva" panose="020B0503030404040204"/>
              </a:rPr>
              <a:t> to be </a:t>
            </a:r>
            <a:r>
              <a:rPr lang="it-IT" b="1" dirty="0" err="1">
                <a:latin typeface="Geneva" panose="020B0503030404040204"/>
              </a:rPr>
              <a:t>effective</a:t>
            </a:r>
            <a:r>
              <a:rPr lang="it-IT" b="1" dirty="0">
                <a:latin typeface="Geneva" panose="020B0503030404040204"/>
              </a:rPr>
              <a:t> for the case of study </a:t>
            </a:r>
            <a:r>
              <a:rPr lang="it-IT" dirty="0" err="1">
                <a:latin typeface="Geneva" panose="020B0503030404040204"/>
              </a:rPr>
              <a:t>but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we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need</a:t>
            </a:r>
            <a:r>
              <a:rPr lang="it-IT" dirty="0">
                <a:latin typeface="Geneva" panose="020B0503030404040204"/>
              </a:rPr>
              <a:t> to:</a:t>
            </a:r>
          </a:p>
          <a:p>
            <a:pPr algn="ctr"/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Upgrade </a:t>
            </a:r>
            <a:r>
              <a:rPr lang="it-IT" b="1" dirty="0" err="1">
                <a:latin typeface="Geneva" panose="020B0503030404040204"/>
              </a:rPr>
              <a:t>hydraulic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tightness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to </a:t>
            </a:r>
            <a:r>
              <a:rPr lang="it-IT" dirty="0" err="1">
                <a:latin typeface="Geneva" panose="020B0503030404040204"/>
              </a:rPr>
              <a:t>decouple</a:t>
            </a:r>
            <a:r>
              <a:rPr lang="it-IT" dirty="0">
                <a:latin typeface="Geneva" panose="020B0503030404040204"/>
              </a:rPr>
              <a:t> air flow </a:t>
            </a:r>
            <a:r>
              <a:rPr lang="it-IT" dirty="0" err="1">
                <a:latin typeface="Geneva" panose="020B0503030404040204"/>
              </a:rPr>
              <a:t>paths</a:t>
            </a:r>
            <a:r>
              <a:rPr lang="it-IT" dirty="0">
                <a:latin typeface="Geneva" panose="020B0503030404040204"/>
              </a:rPr>
              <a:t> from cable entry/exit </a:t>
            </a:r>
            <a:r>
              <a:rPr lang="it-IT" dirty="0" err="1">
                <a:latin typeface="Geneva" panose="020B0503030404040204"/>
              </a:rPr>
              <a:t>routes</a:t>
            </a:r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/>
              </a:rPr>
              <a:t>Evaluate</a:t>
            </a:r>
            <a:r>
              <a:rPr lang="it-IT" b="1" dirty="0">
                <a:latin typeface="Geneva" panose="020B0503030404040204"/>
              </a:rPr>
              <a:t> the </a:t>
            </a:r>
            <a:r>
              <a:rPr lang="it-IT" b="1" dirty="0" err="1">
                <a:latin typeface="Geneva" panose="020B0503030404040204"/>
              </a:rPr>
              <a:t>vibrations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of the </a:t>
            </a:r>
            <a:r>
              <a:rPr lang="it-IT" dirty="0" err="1">
                <a:latin typeface="Geneva" panose="020B0503030404040204"/>
              </a:rPr>
              <a:t>structure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connected</a:t>
            </a:r>
            <a:r>
              <a:rPr lang="it-IT" dirty="0">
                <a:latin typeface="Geneva" panose="020B0503030404040204"/>
              </a:rPr>
              <a:t> to the air flow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480E30-829A-F633-9A40-87A158820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E3746E-C978-D212-8BC0-7B5EBCE3D9DF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1B34E24-08D3-D378-6ED7-E5F6AAA73867}"/>
              </a:ext>
            </a:extLst>
          </p:cNvPr>
          <p:cNvCxnSpPr>
            <a:cxnSpLocks/>
          </p:cNvCxnSpPr>
          <p:nvPr/>
        </p:nvCxnSpPr>
        <p:spPr>
          <a:xfrm>
            <a:off x="9650949" y="3438097"/>
            <a:ext cx="0" cy="370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EAA73B2-1D0B-B045-796F-8E542B9C4BDF}"/>
              </a:ext>
            </a:extLst>
          </p:cNvPr>
          <p:cNvSpPr txBox="1"/>
          <p:nvPr/>
        </p:nvSpPr>
        <p:spPr>
          <a:xfrm>
            <a:off x="7515402" y="3808107"/>
            <a:ext cx="4593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Consistent</a:t>
            </a:r>
            <a:r>
              <a:rPr lang="it-IT" dirty="0">
                <a:latin typeface="Geneva" panose="020B0503030404040204"/>
              </a:rPr>
              <a:t> with the </a:t>
            </a:r>
            <a:r>
              <a:rPr lang="it-IT" dirty="0" err="1">
                <a:latin typeface="Geneva" panose="020B0503030404040204"/>
              </a:rPr>
              <a:t>allowed</a:t>
            </a:r>
            <a:r>
              <a:rPr lang="it-IT" dirty="0">
                <a:latin typeface="Geneva" panose="020B0503030404040204"/>
              </a:rPr>
              <a:t> ΔT </a:t>
            </a:r>
            <a:r>
              <a:rPr lang="it-IT" dirty="0" err="1">
                <a:latin typeface="Geneva" panose="020B0503030404040204"/>
              </a:rPr>
              <a:t>values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between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sensors</a:t>
            </a:r>
            <a:r>
              <a:rPr lang="it-IT" dirty="0">
                <a:latin typeface="Geneva" panose="020B0503030404040204"/>
              </a:rPr>
              <a:t>, </a:t>
            </a:r>
            <a:r>
              <a:rPr lang="it-IT" dirty="0" err="1">
                <a:latin typeface="Geneva" panose="020B0503030404040204"/>
              </a:rPr>
              <a:t>it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would</a:t>
            </a:r>
            <a:r>
              <a:rPr lang="it-IT" dirty="0">
                <a:latin typeface="Geneva" panose="020B0503030404040204"/>
              </a:rPr>
              <a:t> be </a:t>
            </a:r>
            <a:r>
              <a:rPr lang="it-IT" dirty="0" err="1">
                <a:latin typeface="Geneva" panose="020B0503030404040204"/>
              </a:rPr>
              <a:t>advisable</a:t>
            </a:r>
            <a:r>
              <a:rPr lang="it-IT" dirty="0">
                <a:latin typeface="Geneva" panose="020B0503030404040204"/>
              </a:rPr>
              <a:t> to </a:t>
            </a:r>
            <a:r>
              <a:rPr lang="it-IT" b="1" dirty="0" err="1">
                <a:latin typeface="Geneva" panose="020B0503030404040204"/>
              </a:rPr>
              <a:t>maintain</a:t>
            </a:r>
            <a:r>
              <a:rPr lang="it-IT" b="1" dirty="0">
                <a:latin typeface="Geneva" panose="020B0503030404040204"/>
              </a:rPr>
              <a:t> low flow rates </a:t>
            </a:r>
            <a:r>
              <a:rPr lang="it-IT" dirty="0">
                <a:latin typeface="Geneva" panose="020B0503030404040204"/>
              </a:rPr>
              <a:t>to </a:t>
            </a:r>
            <a:r>
              <a:rPr lang="it-IT" dirty="0" err="1">
                <a:latin typeface="Geneva" panose="020B0503030404040204"/>
              </a:rPr>
              <a:t>avoid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significant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aeroelastic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issues</a:t>
            </a:r>
            <a:endParaRPr lang="it-IT" dirty="0">
              <a:latin typeface="Geneva" panose="020B0503030404040204"/>
            </a:endParaRPr>
          </a:p>
          <a:p>
            <a:pPr algn="ctr"/>
            <a:r>
              <a:rPr lang="it-IT" dirty="0">
                <a:latin typeface="Geneva" panose="020B0503030404040204"/>
              </a:rPr>
              <a:t>(</a:t>
            </a:r>
            <a:r>
              <a:rPr lang="it-IT" dirty="0" err="1">
                <a:latin typeface="Geneva" panose="020B0503030404040204"/>
              </a:rPr>
              <a:t>simulations</a:t>
            </a:r>
            <a:r>
              <a:rPr lang="it-IT" dirty="0">
                <a:latin typeface="Geneva" panose="020B0503030404040204"/>
              </a:rPr>
              <a:t> in progress with INFN Perugia)</a:t>
            </a: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F02CAE25-D701-4B56-A949-DBA8E4DAA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98387"/>
              </p:ext>
            </p:extLst>
          </p:nvPr>
        </p:nvGraphicFramePr>
        <p:xfrm>
          <a:off x="258417" y="682487"/>
          <a:ext cx="6599583" cy="3083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DFB2E875-94C5-46E2-9191-59A4D2E8E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6610706"/>
              </p:ext>
            </p:extLst>
          </p:nvPr>
        </p:nvGraphicFramePr>
        <p:xfrm>
          <a:off x="258417" y="3829878"/>
          <a:ext cx="6599583" cy="280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430359-48B8-8273-56B7-8104141138E5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E1F180-2BA9-9DD9-75C6-F91EFC03C218}"/>
              </a:ext>
            </a:extLst>
          </p:cNvPr>
          <p:cNvSpPr txBox="1"/>
          <p:nvPr/>
        </p:nvSpPr>
        <p:spPr>
          <a:xfrm>
            <a:off x="6858000" y="5449802"/>
            <a:ext cx="3673813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Δ</a:t>
            </a:r>
            <a:r>
              <a:rPr lang="it-IT" sz="1400" dirty="0">
                <a:latin typeface="Geneva" panose="020B0503030404040204"/>
              </a:rPr>
              <a:t>T~ 6 – 7 °C</a:t>
            </a:r>
          </a:p>
          <a:p>
            <a:pPr algn="ctr"/>
            <a:endParaRPr lang="it-IT" sz="1400" dirty="0">
              <a:latin typeface="Geneva" panose="020B0503030404040204"/>
            </a:endParaRPr>
          </a:p>
          <a:p>
            <a:r>
              <a:rPr lang="it-IT" sz="1400" dirty="0">
                <a:latin typeface="Geneva" panose="020B0503030404040204"/>
              </a:rPr>
              <a:t>Air </a:t>
            </a:r>
            <a:r>
              <a:rPr lang="it-IT" sz="1400" dirty="0" err="1">
                <a:latin typeface="Geneva" panose="020B0503030404040204"/>
              </a:rPr>
              <a:t>velocity</a:t>
            </a:r>
            <a:r>
              <a:rPr lang="it-IT" sz="1400" dirty="0">
                <a:latin typeface="Geneva" panose="020B0503030404040204"/>
              </a:rPr>
              <a:t> </a:t>
            </a:r>
            <a:r>
              <a:rPr lang="it-IT" sz="1400" dirty="0" err="1">
                <a:latin typeface="Geneva" panose="020B0503030404040204"/>
              </a:rPr>
              <a:t>inlet</a:t>
            </a:r>
            <a:r>
              <a:rPr lang="it-IT" sz="1400" dirty="0">
                <a:latin typeface="Geneva" panose="020B0503030404040204"/>
              </a:rPr>
              <a:t> ~ 20-25 m/s</a:t>
            </a:r>
          </a:p>
          <a:p>
            <a:r>
              <a:rPr lang="it-IT" sz="1400" dirty="0">
                <a:latin typeface="Geneva" panose="020B0503030404040204"/>
              </a:rPr>
              <a:t>Air </a:t>
            </a:r>
            <a:r>
              <a:rPr lang="it-IT" sz="1400" dirty="0" err="1">
                <a:latin typeface="Geneva" panose="020B0503030404040204"/>
              </a:rPr>
              <a:t>velocity</a:t>
            </a:r>
            <a:r>
              <a:rPr lang="it-IT" sz="1400" dirty="0">
                <a:latin typeface="Geneva" panose="020B0503030404040204"/>
              </a:rPr>
              <a:t> middle (</a:t>
            </a:r>
            <a:r>
              <a:rPr lang="it-IT" sz="1400" dirty="0" err="1">
                <a:latin typeface="Geneva" panose="020B0503030404040204"/>
              </a:rPr>
              <a:t>average</a:t>
            </a:r>
            <a:r>
              <a:rPr lang="it-IT" sz="1400" dirty="0">
                <a:latin typeface="Geneva" panose="020B0503030404040204"/>
              </a:rPr>
              <a:t>) ~ 2-2.5 m/s</a:t>
            </a:r>
          </a:p>
          <a:p>
            <a:r>
              <a:rPr lang="it-IT" sz="1400" dirty="0">
                <a:latin typeface="Geneva" panose="020B0503030404040204"/>
              </a:rPr>
              <a:t>Air </a:t>
            </a:r>
            <a:r>
              <a:rPr lang="it-IT" sz="1400" dirty="0" err="1">
                <a:latin typeface="Geneva" panose="020B0503030404040204"/>
              </a:rPr>
              <a:t>velocity</a:t>
            </a:r>
            <a:r>
              <a:rPr lang="it-IT" sz="1400" dirty="0">
                <a:latin typeface="Geneva" panose="020B0503030404040204"/>
              </a:rPr>
              <a:t> outlet ~ 5-7 m/s</a:t>
            </a:r>
          </a:p>
        </p:txBody>
      </p:sp>
    </p:spTree>
    <p:extLst>
      <p:ext uri="{BB962C8B-B14F-4D97-AF65-F5344CB8AC3E}">
        <p14:creationId xmlns:p14="http://schemas.microsoft.com/office/powerpoint/2010/main" val="229367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0205-E9C8-C568-00EC-C6C05AFBF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5263A36-E1F6-73D5-130F-BC0AB596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13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B221FA-A697-A11A-D121-AFDB56CE3C20}"/>
              </a:ext>
            </a:extLst>
          </p:cNvPr>
          <p:cNvSpPr txBox="1"/>
          <p:nvPr/>
        </p:nvSpPr>
        <p:spPr>
          <a:xfrm>
            <a:off x="3974086" y="596099"/>
            <a:ext cx="3996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Timeline for </a:t>
            </a:r>
            <a:r>
              <a:rPr lang="it-IT" b="1" u="sng" dirty="0" err="1">
                <a:latin typeface="Geneva" panose="020B0503030404040204"/>
              </a:rPr>
              <a:t>next</a:t>
            </a:r>
            <a:r>
              <a:rPr lang="it-IT" b="1" u="sng" dirty="0">
                <a:latin typeface="Geneva" panose="020B0503030404040204"/>
              </a:rPr>
              <a:t> steps:</a:t>
            </a:r>
          </a:p>
          <a:p>
            <a:pPr algn="ctr"/>
            <a:endParaRPr lang="it-IT" b="1" u="sng" dirty="0">
              <a:latin typeface="Geneva" panose="020B0503030404040204"/>
            </a:endParaRPr>
          </a:p>
          <a:p>
            <a:pPr algn="ctr"/>
            <a:r>
              <a:rPr lang="it-IT" dirty="0">
                <a:latin typeface="Geneva" panose="020B0503030404040204"/>
              </a:rPr>
              <a:t>Assembly on the </a:t>
            </a:r>
            <a:r>
              <a:rPr lang="it-IT" dirty="0" err="1">
                <a:latin typeface="Geneva" panose="020B0503030404040204"/>
              </a:rPr>
              <a:t>same</a:t>
            </a:r>
            <a:r>
              <a:rPr lang="it-IT" dirty="0">
                <a:latin typeface="Geneva" panose="020B0503030404040204"/>
              </a:rPr>
              <a:t> 60°angular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of the </a:t>
            </a:r>
            <a:r>
              <a:rPr lang="it-IT" dirty="0" err="1">
                <a:latin typeface="Geneva" panose="020B0503030404040204"/>
              </a:rPr>
              <a:t>staves</a:t>
            </a:r>
            <a:r>
              <a:rPr lang="it-IT" dirty="0">
                <a:latin typeface="Geneva" panose="020B0503030404040204"/>
              </a:rPr>
              <a:t> of Layer 2 and Layer 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B6066B-8289-4DBD-B346-842B9AD9C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442799-94D2-EEB1-ACEE-4C81E4AC3729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0338EC4-611B-F905-4A5C-0110C393A87C}"/>
              </a:ext>
            </a:extLst>
          </p:cNvPr>
          <p:cNvSpPr txBox="1"/>
          <p:nvPr/>
        </p:nvSpPr>
        <p:spPr>
          <a:xfrm>
            <a:off x="5104074" y="5248766"/>
            <a:ext cx="1983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>
              <a:latin typeface="Geneva" panose="020B0503030404040204"/>
            </a:endParaRPr>
          </a:p>
          <a:p>
            <a:pPr algn="ctr"/>
            <a:r>
              <a:rPr lang="it-IT" dirty="0" err="1">
                <a:latin typeface="Geneva" panose="020B0503030404040204"/>
              </a:rPr>
              <a:t>Expected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results</a:t>
            </a:r>
            <a:r>
              <a:rPr lang="it-IT" dirty="0">
                <a:latin typeface="Geneva" panose="020B0503030404040204"/>
              </a:rPr>
              <a:t>: by the end of the </a:t>
            </a:r>
            <a:r>
              <a:rPr lang="it-IT" dirty="0" err="1">
                <a:latin typeface="Geneva" panose="020B0503030404040204"/>
              </a:rPr>
              <a:t>year</a:t>
            </a:r>
            <a:r>
              <a:rPr lang="it-IT" dirty="0">
                <a:latin typeface="Geneva" panose="020B0503030404040204"/>
              </a:rPr>
              <a:t>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DA81717-6879-171A-1A28-4586612BA0BD}"/>
              </a:ext>
            </a:extLst>
          </p:cNvPr>
          <p:cNvSpPr txBox="1"/>
          <p:nvPr/>
        </p:nvSpPr>
        <p:spPr>
          <a:xfrm>
            <a:off x="7881451" y="3541413"/>
            <a:ext cx="3996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Targets:</a:t>
            </a:r>
          </a:p>
          <a:p>
            <a:pPr algn="ctr"/>
            <a:endParaRPr lang="it-IT" u="sng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Flow rate to cool </a:t>
            </a:r>
            <a:r>
              <a:rPr lang="it-IT" dirty="0" err="1">
                <a:latin typeface="Geneva" panose="020B0503030404040204"/>
              </a:rPr>
              <a:t>each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layer</a:t>
            </a:r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Pressure drop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Thermal connection </a:t>
            </a:r>
            <a:r>
              <a:rPr lang="it-IT" dirty="0" err="1">
                <a:latin typeface="Geneva" panose="020B0503030404040204"/>
              </a:rPr>
              <a:t>between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them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BA07EDD-79B9-1216-3251-575913495517}"/>
              </a:ext>
            </a:extLst>
          </p:cNvPr>
          <p:cNvSpPr txBox="1"/>
          <p:nvPr/>
        </p:nvSpPr>
        <p:spPr>
          <a:xfrm>
            <a:off x="7801620" y="637595"/>
            <a:ext cx="3996660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u="sng" dirty="0" err="1">
                <a:latin typeface="Geneva" panose="020B0503030404040204"/>
              </a:rPr>
              <a:t>Details</a:t>
            </a:r>
            <a:r>
              <a:rPr lang="it-IT" u="sng" dirty="0">
                <a:latin typeface="Geneva" panose="020B0503030404040204"/>
              </a:rPr>
              <a:t> to study:</a:t>
            </a:r>
          </a:p>
          <a:p>
            <a:pPr algn="ctr"/>
            <a:endParaRPr lang="it-IT" u="sng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Air </a:t>
            </a:r>
            <a:r>
              <a:rPr lang="it-IT" dirty="0" err="1">
                <a:latin typeface="Geneva" panose="020B0503030404040204"/>
              </a:rPr>
              <a:t>induced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vibrations</a:t>
            </a:r>
            <a:r>
              <a:rPr lang="it-IT" dirty="0">
                <a:latin typeface="Geneva" panose="020B0503030404040204"/>
              </a:rPr>
              <a:t> with optical </a:t>
            </a:r>
            <a:r>
              <a:rPr lang="it-IT" dirty="0" err="1">
                <a:latin typeface="Geneva" panose="020B0503030404040204"/>
              </a:rPr>
              <a:t>instrument</a:t>
            </a:r>
            <a:r>
              <a:rPr lang="it-IT" dirty="0">
                <a:latin typeface="Geneva" panose="020B0503030404040204"/>
              </a:rPr>
              <a:t> </a:t>
            </a:r>
          </a:p>
          <a:p>
            <a:pPr algn="ctr"/>
            <a:endParaRPr lang="it-IT" u="sng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Inlet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shape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pPr algn="ctr"/>
            <a:endParaRPr lang="it-IT" dirty="0">
              <a:latin typeface="Geneva" panose="020B0503030404040204"/>
            </a:endParaRPr>
          </a:p>
          <a:p>
            <a:pPr algn="ctr"/>
            <a:endParaRPr lang="it-IT" dirty="0">
              <a:latin typeface="Geneva" panose="020B0503030404040204"/>
            </a:endParaRPr>
          </a:p>
          <a:p>
            <a:pPr algn="ctr"/>
            <a:endParaRPr lang="it-IT" dirty="0">
              <a:latin typeface="Geneva" panose="020B0503030404040204"/>
            </a:endParaRPr>
          </a:p>
          <a:p>
            <a:r>
              <a:rPr lang="it-IT" dirty="0">
                <a:latin typeface="Geneva" panose="020B0503030404040204"/>
              </a:rPr>
              <a:t>      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		</a:t>
            </a:r>
            <a:r>
              <a:rPr lang="it-IT" dirty="0" err="1">
                <a:latin typeface="Geneva" panose="020B0503030404040204"/>
              </a:rPr>
              <a:t>Slotted</a:t>
            </a:r>
            <a:endParaRPr lang="it-IT" dirty="0">
              <a:latin typeface="Geneva" panose="020B0503030404040204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38C07667-B931-4B81-997D-F7C6C4D76515}"/>
              </a:ext>
            </a:extLst>
          </p:cNvPr>
          <p:cNvGrpSpPr/>
          <p:nvPr/>
        </p:nvGrpSpPr>
        <p:grpSpPr>
          <a:xfrm>
            <a:off x="4331802" y="2073427"/>
            <a:ext cx="3281228" cy="3224056"/>
            <a:chOff x="4345348" y="2019177"/>
            <a:chExt cx="3281228" cy="3224056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491EEFA0-E44B-5556-229D-71212862CEA3}"/>
                </a:ext>
              </a:extLst>
            </p:cNvPr>
            <p:cNvGrpSpPr>
              <a:grpSpLocks noChangeAspect="1"/>
            </p:cNvGrpSpPr>
            <p:nvPr/>
          </p:nvGrpSpPr>
          <p:grpSpPr>
            <a:xfrm rot="18074425">
              <a:off x="4373934" y="1990591"/>
              <a:ext cx="3224056" cy="3281228"/>
              <a:chOff x="8961161" y="4756892"/>
              <a:chExt cx="1914080" cy="1948022"/>
            </a:xfrm>
          </p:grpSpPr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0CFDB669-5185-987B-09C7-6A8121338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0" t="10230" r="30238" b="12438"/>
              <a:stretch/>
            </p:blipFill>
            <p:spPr>
              <a:xfrm>
                <a:off x="8961161" y="4756892"/>
                <a:ext cx="1914080" cy="1948022"/>
              </a:xfrm>
              <a:prstGeom prst="rect">
                <a:avLst/>
              </a:prstGeom>
            </p:spPr>
          </p:pic>
          <p:sp>
            <p:nvSpPr>
              <p:cNvPr id="35" name="Stella a 4 punte 34">
                <a:extLst>
                  <a:ext uri="{FF2B5EF4-FFF2-40B4-BE49-F238E27FC236}">
                    <a16:creationId xmlns:a16="http://schemas.microsoft.com/office/drawing/2014/main" id="{798DD6EF-31FA-5E4A-40FE-2EDEBB5FE535}"/>
                  </a:ext>
                </a:extLst>
              </p:cNvPr>
              <p:cNvSpPr/>
              <p:nvPr/>
            </p:nvSpPr>
            <p:spPr>
              <a:xfrm>
                <a:off x="9913391" y="5692769"/>
                <a:ext cx="50373" cy="47444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7E2C39E5-DA6F-5A4E-6A97-68C3B06F6C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3200" y="2182587"/>
              <a:ext cx="767399" cy="140847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2E2DEA46-B1C5-D0A7-AF5A-71FECD86D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6820" y="2165054"/>
              <a:ext cx="921660" cy="14390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rco 43">
              <a:extLst>
                <a:ext uri="{FF2B5EF4-FFF2-40B4-BE49-F238E27FC236}">
                  <a16:creationId xmlns:a16="http://schemas.microsoft.com/office/drawing/2014/main" id="{B85396EE-EBF4-43DE-9137-98ABF8868469}"/>
                </a:ext>
              </a:extLst>
            </p:cNvPr>
            <p:cNvSpPr/>
            <p:nvPr/>
          </p:nvSpPr>
          <p:spPr>
            <a:xfrm rot="19112344">
              <a:off x="5793352" y="3456456"/>
              <a:ext cx="379307" cy="350520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CFCF5177-B066-3341-1585-A33F44BC0949}"/>
                </a:ext>
              </a:extLst>
            </p:cNvPr>
            <p:cNvSpPr txBox="1"/>
            <p:nvPr/>
          </p:nvSpPr>
          <p:spPr>
            <a:xfrm>
              <a:off x="5781003" y="3603328"/>
              <a:ext cx="516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60°</a:t>
              </a:r>
            </a:p>
          </p:txBody>
        </p:sp>
      </p:grp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A74C71A-1400-FE3A-3E78-C38C96C09003}"/>
              </a:ext>
            </a:extLst>
          </p:cNvPr>
          <p:cNvSpPr txBox="1"/>
          <p:nvPr/>
        </p:nvSpPr>
        <p:spPr>
          <a:xfrm>
            <a:off x="146552" y="569832"/>
            <a:ext cx="3996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err="1">
                <a:latin typeface="Geneva" panose="020B0503030404040204"/>
              </a:rPr>
              <a:t>Staves</a:t>
            </a:r>
            <a:r>
              <a:rPr lang="it-IT" u="sng" dirty="0">
                <a:latin typeface="Geneva" panose="020B0503030404040204"/>
              </a:rPr>
              <a:t>:</a:t>
            </a:r>
          </a:p>
          <a:p>
            <a:pPr algn="ctr"/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5 for Layer 3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3 for Layer 2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2 for Layer 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886A56-5823-8BEE-7125-BF05E248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64" y="4882682"/>
            <a:ext cx="3717631" cy="193715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120D58-5165-0718-80F5-4E60C8B2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67" y="2065868"/>
            <a:ext cx="3717631" cy="27262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4AFD44-199B-1D14-4489-CBA161B8F803}"/>
              </a:ext>
            </a:extLst>
          </p:cNvPr>
          <p:cNvSpPr txBox="1"/>
          <p:nvPr/>
        </p:nvSpPr>
        <p:spPr>
          <a:xfrm>
            <a:off x="7970746" y="5166894"/>
            <a:ext cx="3996660" cy="1200329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u="sng" dirty="0" err="1">
                <a:solidFill>
                  <a:schemeClr val="accent3"/>
                </a:solidFill>
                <a:latin typeface="Geneva" panose="020B0503030404040204"/>
              </a:rPr>
              <a:t>Advantage</a:t>
            </a:r>
            <a:r>
              <a:rPr lang="it-IT" u="sng" dirty="0">
                <a:solidFill>
                  <a:schemeClr val="accent3"/>
                </a:solidFill>
                <a:latin typeface="Geneva" panose="020B0503030404040204"/>
              </a:rPr>
              <a:t>:</a:t>
            </a:r>
          </a:p>
          <a:p>
            <a:pPr algn="ctr"/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The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compressed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air system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offers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versatility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,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enabling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specific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testing for single and multi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layer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  <a:r>
              <a:rPr lang="it-IT" dirty="0" err="1">
                <a:solidFill>
                  <a:schemeClr val="accent3"/>
                </a:solidFill>
                <a:latin typeface="Geneva" panose="020B0503030404040204"/>
              </a:rPr>
              <a:t>solution</a:t>
            </a:r>
            <a:r>
              <a:rPr lang="it-IT" dirty="0">
                <a:solidFill>
                  <a:schemeClr val="accent3"/>
                </a:solidFill>
                <a:latin typeface="Geneva" panose="020B0503030404040204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4E1BA6-4B56-9DEC-1565-E20117B90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4700" y="2478668"/>
            <a:ext cx="1376428" cy="5516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DE909EB-6BB2-E4F8-D3F6-A41F41138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1451" y="2478668"/>
            <a:ext cx="1523437" cy="5516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E03750-5106-CE4E-E917-E0275C0DA78A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 animBg="1"/>
      <p:bldP spid="47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9CC1-9A47-0574-E6B9-760E38E9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65839B76-8438-862B-A401-998EB51E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14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D368A4C-164B-1046-37C2-FBB155D59FA3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CF95D9-D64B-A487-FEBE-AF9A7703C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pic>
        <p:nvPicPr>
          <p:cNvPr id="3" name="Immagine 2" descr="Immagine che contiene muro, testo, lavagna, interno&#10;&#10;Il contenuto generato dall'IA potrebbe non essere corretto.">
            <a:extLst>
              <a:ext uri="{FF2B5EF4-FFF2-40B4-BE49-F238E27FC236}">
                <a16:creationId xmlns:a16="http://schemas.microsoft.com/office/drawing/2014/main" id="{6090CA90-C7E9-A3D5-1D67-B2820C236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8868" y="1996666"/>
            <a:ext cx="4062656" cy="30469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555DC7-BECD-CF02-BDC5-6AABC1067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71" y="1488834"/>
            <a:ext cx="3046992" cy="406265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5B6C37-4B44-843E-47EB-84015A84A4D3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itolo 4">
            <a:extLst>
              <a:ext uri="{FF2B5EF4-FFF2-40B4-BE49-F238E27FC236}">
                <a16:creationId xmlns:a16="http://schemas.microsoft.com/office/drawing/2014/main" id="{D11176EF-0B11-84F8-E1B5-24F3763181EE}"/>
              </a:ext>
            </a:extLst>
          </p:cNvPr>
          <p:cNvSpPr txBox="1">
            <a:spLocks/>
          </p:cNvSpPr>
          <p:nvPr/>
        </p:nvSpPr>
        <p:spPr>
          <a:xfrm>
            <a:off x="286314" y="1238255"/>
            <a:ext cx="4599470" cy="507831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u="sng" dirty="0">
                <a:latin typeface="Geneva" panose="020B0503030404040204" pitchFamily="34" charset="0"/>
                <a:ea typeface="Geneva" panose="020B0503030404040204" pitchFamily="34" charset="0"/>
              </a:rPr>
              <a:t>CONCLUSIONS:</a:t>
            </a:r>
          </a:p>
          <a:p>
            <a:endParaRPr lang="it-IT" sz="1800" b="1" u="sng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Geneva" panose="020B0503030404040204"/>
              </a:rPr>
              <a:t>The air cooling system seems to be</a:t>
            </a:r>
          </a:p>
          <a:p>
            <a:r>
              <a:rPr lang="en-US" sz="1800" dirty="0">
                <a:latin typeface="Geneva" panose="020B0503030404040204"/>
              </a:rPr>
              <a:t>      adequate for the case study</a:t>
            </a:r>
          </a:p>
          <a:p>
            <a:endParaRPr lang="it-IT" sz="1800" b="1" u="sng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800" dirty="0">
                <a:latin typeface="Geneva" panose="020B0503030404040204"/>
              </a:rPr>
              <a:t>The compressed air system is stable and dynamic, allowing continuous testing for different solutions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800" dirty="0">
              <a:latin typeface="Geneva" panose="020B0503030404040204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800" dirty="0">
                <a:latin typeface="Geneva" panose="020B0503030404040204"/>
              </a:rPr>
              <a:t>It’s possible to control and monitor the properties of the air being introduced into the test section in terms of:</a:t>
            </a:r>
          </a:p>
          <a:p>
            <a:r>
              <a:rPr lang="en-US" sz="1800" dirty="0">
                <a:latin typeface="Geneva" panose="020B0503030404040204"/>
              </a:rPr>
              <a:t>	</a:t>
            </a:r>
            <a:r>
              <a:rPr lang="en-US" sz="1800" b="1" i="1" dirty="0">
                <a:latin typeface="Geneva" panose="020B0503030404040204"/>
              </a:rPr>
              <a:t>- Flow rate (Pressure)</a:t>
            </a:r>
          </a:p>
          <a:p>
            <a:r>
              <a:rPr lang="en-US" sz="1800" b="1" i="1" dirty="0">
                <a:latin typeface="Geneva" panose="020B0503030404040204"/>
              </a:rPr>
              <a:t>	- Humidity</a:t>
            </a:r>
          </a:p>
          <a:p>
            <a:r>
              <a:rPr lang="en-US" sz="1800" b="1" i="1" dirty="0">
                <a:latin typeface="Geneva" panose="020B0503030404040204"/>
              </a:rPr>
              <a:t>	- Temperature</a:t>
            </a:r>
            <a:br>
              <a:rPr lang="it-IT" sz="1800" b="1" u="sng" dirty="0">
                <a:latin typeface="Geneva" panose="020B0503030404040204" pitchFamily="34" charset="0"/>
                <a:ea typeface="Geneva" panose="020B0503030404040204" pitchFamily="34" charset="0"/>
              </a:rPr>
            </a:br>
            <a:endParaRPr lang="en-US" sz="1800" dirty="0">
              <a:latin typeface="Geneva" panose="020B0503030404040204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sz="1800" dirty="0">
                <a:latin typeface="Geneva" panose="020B0503030404040204"/>
              </a:rPr>
              <a:t>The maximum flow rate required for cooling is determined by the vibration allowed by the structure</a:t>
            </a:r>
            <a:br>
              <a:rPr lang="it-IT" sz="1800" dirty="0">
                <a:latin typeface="Geneva" panose="020B0503030404040204" pitchFamily="34" charset="0"/>
                <a:ea typeface="Geneva" panose="020B0503030404040204" pitchFamily="34" charset="0"/>
              </a:rPr>
            </a:br>
            <a:endParaRPr lang="it-IT" sz="1800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5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9F0C0-AB2B-F2A3-0904-BE7A8E84F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Geneva" panose="020B0503030404040204"/>
              </a:rPr>
              <a:t>Thank </a:t>
            </a:r>
            <a:r>
              <a:rPr lang="it-IT" dirty="0" err="1">
                <a:latin typeface="Geneva" panose="020B0503030404040204"/>
              </a:rPr>
              <a:t>you</a:t>
            </a:r>
            <a:r>
              <a:rPr lang="it-IT" dirty="0">
                <a:latin typeface="Geneva" panose="020B0503030404040204"/>
              </a:rPr>
              <a:t> for </a:t>
            </a:r>
            <a:r>
              <a:rPr lang="it-IT" dirty="0" err="1">
                <a:latin typeface="Geneva" panose="020B0503030404040204"/>
              </a:rPr>
              <a:t>your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attention</a:t>
            </a:r>
            <a:r>
              <a:rPr lang="it-IT" dirty="0">
                <a:latin typeface="Geneva" panose="020B0503030404040204"/>
              </a:rPr>
              <a:t>!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5F0CE3-402D-C2BE-AFAB-FAC45F2A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>
                <a:latin typeface="Geneva" panose="020B0503030404040204"/>
              </a:rPr>
              <a:pPr/>
              <a:t>15</a:t>
            </a:fld>
            <a:endParaRPr lang="en-US" noProof="0" dirty="0">
              <a:latin typeface="Geneva" panose="020B0503030404040204"/>
            </a:endParaRPr>
          </a:p>
        </p:txBody>
      </p:sp>
    </p:spTree>
    <p:extLst>
      <p:ext uri="{BB962C8B-B14F-4D97-AF65-F5344CB8AC3E}">
        <p14:creationId xmlns:p14="http://schemas.microsoft.com/office/powerpoint/2010/main" val="322771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CBA78-B05E-7307-F0BB-14D7B632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magine 60">
            <a:extLst>
              <a:ext uri="{FF2B5EF4-FFF2-40B4-BE49-F238E27FC236}">
                <a16:creationId xmlns:a16="http://schemas.microsoft.com/office/drawing/2014/main" id="{16FAD4A0-F921-BF66-A6DD-68927BFAA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4D73DC-7B76-9C01-666D-FB71A932C6B8}"/>
              </a:ext>
            </a:extLst>
          </p:cNvPr>
          <p:cNvSpPr txBox="1"/>
          <p:nvPr/>
        </p:nvSpPr>
        <p:spPr>
          <a:xfrm>
            <a:off x="145381" y="650523"/>
            <a:ext cx="351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INTRODUCTION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9C4C10-1D2D-EDDD-9F76-4C6FD2903644}"/>
              </a:ext>
            </a:extLst>
          </p:cNvPr>
          <p:cNvSpPr txBox="1"/>
          <p:nvPr/>
        </p:nvSpPr>
        <p:spPr>
          <a:xfrm>
            <a:off x="356964" y="1305341"/>
            <a:ext cx="940575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Requirements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of the vertex detector</a:t>
            </a:r>
          </a:p>
          <a:p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Current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vertex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Inner</a:t>
            </a:r>
            <a:r>
              <a:rPr lang="it-IT" b="1" i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vertex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Mockup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of the vertex detector</a:t>
            </a:r>
          </a:p>
          <a:p>
            <a:pPr lvl="1"/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Experimental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setup: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compressed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air system</a:t>
            </a: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914400" lvl="3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First test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results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914400" lvl="3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914400" lvl="3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Timeline for </a:t>
            </a: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next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 steps</a:t>
            </a:r>
          </a:p>
          <a:p>
            <a:pPr marL="914400" lvl="3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0" lvl="3" indent="-285750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 pitchFamily="34" charset="0"/>
                <a:ea typeface="Geneva" panose="020B0503030404040204" pitchFamily="34" charset="0"/>
                <a:cs typeface="Arial" panose="020B0604020202020204" pitchFamily="34" charset="0"/>
              </a:rPr>
              <a:t>Conclusions</a:t>
            </a: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628650" lvl="3"/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914400" lvl="3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lvl="1"/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b="1" dirty="0">
              <a:latin typeface="Geneva" panose="020B0503030404040204" pitchFamily="34" charset="0"/>
              <a:ea typeface="Geneva" panose="020B05030304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9B2F2D-D0E1-F76C-B058-D75D25366A29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96F57E-C9CE-9223-A2FF-51EFEF0D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2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00AAEE-F62F-90D8-E670-D538BB005B86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52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082269-8A3B-029A-AD5F-9B17C3ECC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37A1C7-AD2C-CB8B-D968-847FF52DCF84}"/>
              </a:ext>
            </a:extLst>
          </p:cNvPr>
          <p:cNvSpPr txBox="1"/>
          <p:nvPr/>
        </p:nvSpPr>
        <p:spPr>
          <a:xfrm>
            <a:off x="3978043" y="463811"/>
            <a:ext cx="422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Requirements</a:t>
            </a:r>
            <a:r>
              <a:rPr lang="it-IT" b="1" u="sng" dirty="0">
                <a:latin typeface="Geneva" panose="020B0503030404040204" pitchFamily="34" charset="0"/>
                <a:ea typeface="Geneva" panose="020B0503030404040204" pitchFamily="34" charset="0"/>
              </a:rPr>
              <a:t> of the vertex detector</a:t>
            </a:r>
          </a:p>
        </p:txBody>
      </p:sp>
      <p:sp>
        <p:nvSpPr>
          <p:cNvPr id="4" name="Connettore 3">
            <a:extLst>
              <a:ext uri="{FF2B5EF4-FFF2-40B4-BE49-F238E27FC236}">
                <a16:creationId xmlns:a16="http://schemas.microsoft.com/office/drawing/2014/main" id="{F89E8C63-1808-F68D-CA63-FEE58B7CE81D}"/>
              </a:ext>
            </a:extLst>
          </p:cNvPr>
          <p:cNvSpPr>
            <a:spLocks noChangeAspect="1"/>
          </p:cNvSpPr>
          <p:nvPr/>
        </p:nvSpPr>
        <p:spPr>
          <a:xfrm>
            <a:off x="3251785" y="3172783"/>
            <a:ext cx="3354108" cy="3354108"/>
          </a:xfrm>
          <a:prstGeom prst="flowChartConnector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70A63A-54D1-1568-079B-BA70F2A45849}"/>
              </a:ext>
            </a:extLst>
          </p:cNvPr>
          <p:cNvSpPr txBox="1"/>
          <p:nvPr/>
        </p:nvSpPr>
        <p:spPr>
          <a:xfrm>
            <a:off x="3407362" y="4388172"/>
            <a:ext cx="1374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Low</a:t>
            </a:r>
          </a:p>
          <a:p>
            <a:pPr algn="ctr"/>
            <a:r>
              <a:rPr lang="it-IT" b="1" dirty="0" err="1"/>
              <a:t>material</a:t>
            </a:r>
            <a:r>
              <a:rPr lang="it-IT" b="1" dirty="0"/>
              <a:t> budget</a:t>
            </a: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26CDABC2-C09D-611A-3DD5-F09EEC2DA354}"/>
              </a:ext>
            </a:extLst>
          </p:cNvPr>
          <p:cNvCxnSpPr>
            <a:cxnSpLocks/>
          </p:cNvCxnSpPr>
          <p:nvPr/>
        </p:nvCxnSpPr>
        <p:spPr>
          <a:xfrm flipV="1">
            <a:off x="4646291" y="4417040"/>
            <a:ext cx="647599" cy="52246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4C512D-344F-8AD2-E7FC-A01F05E72C62}"/>
              </a:ext>
            </a:extLst>
          </p:cNvPr>
          <p:cNvSpPr txBox="1"/>
          <p:nvPr/>
        </p:nvSpPr>
        <p:spPr>
          <a:xfrm>
            <a:off x="5364040" y="4217610"/>
            <a:ext cx="115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Structure</a:t>
            </a:r>
            <a:endParaRPr lang="it-IT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F32445-CAE8-509D-9EDF-8A3683198A3F}"/>
              </a:ext>
            </a:extLst>
          </p:cNvPr>
          <p:cNvSpPr txBox="1"/>
          <p:nvPr/>
        </p:nvSpPr>
        <p:spPr>
          <a:xfrm>
            <a:off x="5546153" y="5311502"/>
            <a:ext cx="115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Fluids</a:t>
            </a:r>
            <a:endParaRPr lang="it-IT" i="1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5C3F72B-8390-4CD1-333B-47FE9E4B53E1}"/>
              </a:ext>
            </a:extLst>
          </p:cNvPr>
          <p:cNvCxnSpPr>
            <a:cxnSpLocks/>
          </p:cNvCxnSpPr>
          <p:nvPr/>
        </p:nvCxnSpPr>
        <p:spPr>
          <a:xfrm>
            <a:off x="6543752" y="5466064"/>
            <a:ext cx="2905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2C0967-B467-2243-2AEE-7380A8EC27A6}"/>
              </a:ext>
            </a:extLst>
          </p:cNvPr>
          <p:cNvSpPr txBox="1"/>
          <p:nvPr/>
        </p:nvSpPr>
        <p:spPr>
          <a:xfrm>
            <a:off x="6976263" y="4063201"/>
            <a:ext cx="136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Lightweight</a:t>
            </a:r>
            <a:r>
              <a:rPr lang="it-IT" i="1" dirty="0"/>
              <a:t> </a:t>
            </a:r>
            <a:r>
              <a:rPr lang="it-IT" i="1" dirty="0" err="1"/>
              <a:t>but</a:t>
            </a:r>
            <a:r>
              <a:rPr lang="it-IT" i="1" dirty="0"/>
              <a:t> </a:t>
            </a:r>
            <a:r>
              <a:rPr lang="it-IT" i="1" dirty="0" err="1"/>
              <a:t>rigid</a:t>
            </a:r>
            <a:endParaRPr lang="it-IT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5BB28C-99E7-66EA-174C-67DE4CC11E4F}"/>
              </a:ext>
            </a:extLst>
          </p:cNvPr>
          <p:cNvSpPr txBox="1"/>
          <p:nvPr/>
        </p:nvSpPr>
        <p:spPr>
          <a:xfrm>
            <a:off x="6543752" y="5235067"/>
            <a:ext cx="245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Effective</a:t>
            </a:r>
            <a:r>
              <a:rPr lang="it-IT" i="1" dirty="0"/>
              <a:t> </a:t>
            </a:r>
            <a:r>
              <a:rPr lang="it-IT" i="1" dirty="0" err="1"/>
              <a:t>cooling</a:t>
            </a:r>
            <a:r>
              <a:rPr lang="it-IT" i="1" dirty="0"/>
              <a:t> system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FBDDABF-D2C0-E83E-567C-B3B23921A3FB}"/>
              </a:ext>
            </a:extLst>
          </p:cNvPr>
          <p:cNvCxnSpPr>
            <a:cxnSpLocks/>
          </p:cNvCxnSpPr>
          <p:nvPr/>
        </p:nvCxnSpPr>
        <p:spPr>
          <a:xfrm>
            <a:off x="6605893" y="4421342"/>
            <a:ext cx="4050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03FCDC0-B0F3-6C11-5492-581F4ED4E9E7}"/>
              </a:ext>
            </a:extLst>
          </p:cNvPr>
          <p:cNvSpPr txBox="1"/>
          <p:nvPr/>
        </p:nvSpPr>
        <p:spPr>
          <a:xfrm>
            <a:off x="4094855" y="3084128"/>
            <a:ext cx="1453830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 h y s y c s</a:t>
            </a:r>
          </a:p>
        </p:txBody>
      </p:sp>
      <p:sp>
        <p:nvSpPr>
          <p:cNvPr id="21" name="Connettore 20">
            <a:extLst>
              <a:ext uri="{FF2B5EF4-FFF2-40B4-BE49-F238E27FC236}">
                <a16:creationId xmlns:a16="http://schemas.microsoft.com/office/drawing/2014/main" id="{2634327B-D9D2-956D-9C5A-CB13CFDAC562}"/>
              </a:ext>
            </a:extLst>
          </p:cNvPr>
          <p:cNvSpPr>
            <a:spLocks noChangeAspect="1"/>
          </p:cNvSpPr>
          <p:nvPr/>
        </p:nvSpPr>
        <p:spPr>
          <a:xfrm>
            <a:off x="5293890" y="3172784"/>
            <a:ext cx="3414908" cy="3414908"/>
          </a:xfrm>
          <a:prstGeom prst="flowChartConnector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CDEC51-241B-FAA7-B96E-E42EE6E62CA5}"/>
              </a:ext>
            </a:extLst>
          </p:cNvPr>
          <p:cNvSpPr txBox="1"/>
          <p:nvPr/>
        </p:nvSpPr>
        <p:spPr>
          <a:xfrm>
            <a:off x="6179531" y="3032478"/>
            <a:ext cx="2006418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it-IT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 n g i n e </a:t>
            </a:r>
            <a:r>
              <a:rPr lang="it-IT" b="1" dirty="0" err="1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r>
              <a:rPr lang="it-IT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r i n g</a:t>
            </a:r>
          </a:p>
        </p:txBody>
      </p: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D524A844-5057-F41A-0761-467B777E08EF}"/>
              </a:ext>
            </a:extLst>
          </p:cNvPr>
          <p:cNvCxnSpPr>
            <a:cxnSpLocks/>
          </p:cNvCxnSpPr>
          <p:nvPr/>
        </p:nvCxnSpPr>
        <p:spPr>
          <a:xfrm>
            <a:off x="4650646" y="4939506"/>
            <a:ext cx="636666" cy="59112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380627A8-6F45-FC11-52A5-B0ADF912A7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34710" r="5305" b="17034"/>
          <a:stretch/>
        </p:blipFill>
        <p:spPr>
          <a:xfrm>
            <a:off x="8778948" y="4478536"/>
            <a:ext cx="3153385" cy="987528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C616B49-C1EC-28F7-673D-A017080DA992}"/>
              </a:ext>
            </a:extLst>
          </p:cNvPr>
          <p:cNvSpPr txBox="1"/>
          <p:nvPr/>
        </p:nvSpPr>
        <p:spPr>
          <a:xfrm>
            <a:off x="3633159" y="733490"/>
            <a:ext cx="46139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neva" panose="020B0503030404040204"/>
              </a:rPr>
              <a:t>In general:</a:t>
            </a:r>
          </a:p>
          <a:p>
            <a:pPr algn="ctr"/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Minimize</a:t>
            </a:r>
            <a:r>
              <a:rPr lang="it-IT" dirty="0">
                <a:latin typeface="Geneva" panose="020B0503030404040204"/>
              </a:rPr>
              <a:t> the </a:t>
            </a:r>
            <a:r>
              <a:rPr lang="it-IT" dirty="0" err="1">
                <a:latin typeface="Geneva" panose="020B0503030404040204"/>
              </a:rPr>
              <a:t>effect</a:t>
            </a:r>
            <a:r>
              <a:rPr lang="it-IT" dirty="0">
                <a:latin typeface="Geneva" panose="020B0503030404040204"/>
              </a:rPr>
              <a:t> of </a:t>
            </a:r>
            <a:r>
              <a:rPr lang="it-IT" dirty="0" err="1">
                <a:latin typeface="Geneva" panose="020B0503030404040204"/>
              </a:rPr>
              <a:t>material</a:t>
            </a:r>
            <a:r>
              <a:rPr lang="it-IT" dirty="0">
                <a:latin typeface="Geneva" panose="020B0503030404040204"/>
              </a:rPr>
              <a:t> in front of the </a:t>
            </a:r>
            <a:r>
              <a:rPr lang="it-IT" dirty="0" err="1">
                <a:latin typeface="Geneva" panose="020B0503030404040204"/>
              </a:rPr>
              <a:t>LumiCal</a:t>
            </a:r>
            <a:r>
              <a:rPr lang="it-IT" dirty="0">
                <a:latin typeface="Geneva" panose="020B0503030404040204"/>
              </a:rPr>
              <a:t> (</a:t>
            </a:r>
            <a:r>
              <a:rPr lang="it-IT" dirty="0" err="1">
                <a:latin typeface="Geneva" panose="020B0503030404040204"/>
              </a:rPr>
              <a:t>below</a:t>
            </a:r>
            <a:r>
              <a:rPr lang="it-IT" dirty="0">
                <a:latin typeface="Geneva" panose="020B0503030404040204"/>
              </a:rPr>
              <a:t> 130 </a:t>
            </a:r>
            <a:r>
              <a:rPr lang="it-IT" dirty="0" err="1">
                <a:latin typeface="Geneva" panose="020B0503030404040204"/>
              </a:rPr>
              <a:t>mrad</a:t>
            </a:r>
            <a:r>
              <a:rPr lang="it-IT" dirty="0">
                <a:latin typeface="Geneva" panose="020B0503030404040204"/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>
              <a:latin typeface="Geneva" panose="020B0503030404040204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Facilitate assembly, opening and </a:t>
            </a:r>
            <a:r>
              <a:rPr lang="it-IT" dirty="0" err="1">
                <a:latin typeface="Geneva" panose="020B0503030404040204"/>
              </a:rPr>
              <a:t>maintenance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operations</a:t>
            </a:r>
            <a:endParaRPr lang="it-IT" dirty="0">
              <a:latin typeface="Geneva" panose="020B0503030404040204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4F6F4160-5724-F6E7-F0A0-3046F3EB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9" y="4063201"/>
            <a:ext cx="2111055" cy="19030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3EC462-9CDE-6B07-D1BC-71B1EF3395D5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ECE2A9-D7A1-D53D-5834-868C67890624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88765D-AD52-B943-613D-313B085670BA}"/>
              </a:ext>
            </a:extLst>
          </p:cNvPr>
          <p:cNvSpPr txBox="1"/>
          <p:nvPr/>
        </p:nvSpPr>
        <p:spPr>
          <a:xfrm>
            <a:off x="958871" y="6196908"/>
            <a:ext cx="203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>
                <a:latin typeface="Geneva" panose="020B0503030404040204"/>
              </a:rPr>
              <a:t>see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  <a:hlinkClick r:id="rId4"/>
              </a:rPr>
              <a:t>Armin </a:t>
            </a:r>
            <a:r>
              <a:rPr lang="it-IT" dirty="0" err="1">
                <a:latin typeface="Geneva" panose="020B0503030404040204"/>
                <a:hlinkClick r:id="rId4"/>
              </a:rPr>
              <a:t>Ilg</a:t>
            </a:r>
            <a:r>
              <a:rPr lang="it-IT" dirty="0">
                <a:latin typeface="Geneva" panose="020B0503030404040204"/>
                <a:hlinkClick r:id="rId4"/>
              </a:rPr>
              <a:t> </a:t>
            </a:r>
            <a:r>
              <a:rPr lang="it-IT" dirty="0">
                <a:latin typeface="Geneva" panose="020B0503030404040204"/>
              </a:rPr>
              <a:t>talk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11F2414-1128-D112-85D1-602C3483E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 animBg="1"/>
      <p:bldP spid="2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F67D144-4492-8747-90F1-DA25C076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7E707-C2B3-6DDC-D1B0-53A0D3DCAB59}"/>
              </a:ext>
            </a:extLst>
          </p:cNvPr>
          <p:cNvSpPr txBox="1"/>
          <p:nvPr/>
        </p:nvSpPr>
        <p:spPr>
          <a:xfrm>
            <a:off x="5654296" y="536174"/>
            <a:ext cx="94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>
                <a:latin typeface="Geneva" panose="020B0503030404040204" pitchFamily="34" charset="0"/>
                <a:ea typeface="Geneva" panose="020B0503030404040204" pitchFamily="34" charset="0"/>
              </a:rPr>
              <a:t>Fluids</a:t>
            </a:r>
            <a:endParaRPr lang="it-IT" b="1" u="sng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endParaRPr lang="it-IT" b="1" u="sng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31F90F-DF66-B754-F668-1E97A9B99C0B}"/>
              </a:ext>
            </a:extLst>
          </p:cNvPr>
          <p:cNvSpPr txBox="1"/>
          <p:nvPr/>
        </p:nvSpPr>
        <p:spPr>
          <a:xfrm>
            <a:off x="0" y="1182504"/>
            <a:ext cx="7618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Heat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 load </a:t>
            </a:r>
            <a:r>
              <a:rPr lang="it-IT" dirty="0">
                <a:latin typeface="Geneva" panose="020B0503030404040204"/>
              </a:rPr>
              <a:t>from the </a:t>
            </a:r>
            <a:r>
              <a:rPr lang="it-IT" dirty="0" err="1">
                <a:latin typeface="Geneva" panose="020B0503030404040204"/>
              </a:rPr>
              <a:t>sensors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Inner Vertex (ARCADIA </a:t>
            </a:r>
            <a:r>
              <a:rPr lang="it-IT" dirty="0" err="1">
                <a:latin typeface="Geneva" panose="020B0503030404040204"/>
              </a:rPr>
              <a:t>based</a:t>
            </a:r>
            <a:r>
              <a:rPr lang="it-IT" dirty="0">
                <a:latin typeface="Geneva" panose="020B0503030404040204"/>
              </a:rPr>
              <a:t>): </a:t>
            </a:r>
            <a:r>
              <a:rPr lang="it-IT" i="1" u="sng" dirty="0">
                <a:latin typeface="Geneva" panose="020B0503030404040204"/>
              </a:rPr>
              <a:t>50 </a:t>
            </a:r>
            <a:r>
              <a:rPr lang="it-IT" i="1" u="sng" dirty="0" err="1">
                <a:latin typeface="Geneva" panose="020B0503030404040204"/>
              </a:rPr>
              <a:t>mW</a:t>
            </a:r>
            <a:r>
              <a:rPr lang="it-IT" i="1" u="sng" dirty="0">
                <a:latin typeface="Geneva" panose="020B0503030404040204"/>
              </a:rPr>
              <a:t>/cm</a:t>
            </a:r>
            <a:r>
              <a:rPr lang="it-IT" i="1" u="sng" baseline="30000" dirty="0">
                <a:latin typeface="Geneva" panose="020B0503030404040204"/>
              </a:rPr>
              <a:t>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i="1" baseline="30000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Outer vertex and disks (ATLASPIX3 </a:t>
            </a:r>
            <a:r>
              <a:rPr lang="it-IT" dirty="0" err="1">
                <a:latin typeface="Geneva" panose="020B0503030404040204"/>
              </a:rPr>
              <a:t>based</a:t>
            </a:r>
            <a:r>
              <a:rPr lang="it-IT" dirty="0">
                <a:latin typeface="Geneva" panose="020B0503030404040204"/>
              </a:rPr>
              <a:t>): </a:t>
            </a:r>
            <a:r>
              <a:rPr lang="it-IT" i="1" u="sng" dirty="0">
                <a:latin typeface="Geneva" panose="020B0503030404040204"/>
              </a:rPr>
              <a:t>100 </a:t>
            </a:r>
            <a:r>
              <a:rPr lang="it-IT" i="1" u="sng" dirty="0" err="1">
                <a:latin typeface="Geneva" panose="020B0503030404040204"/>
              </a:rPr>
              <a:t>mW</a:t>
            </a:r>
            <a:r>
              <a:rPr lang="it-IT" i="1" u="sng" dirty="0">
                <a:latin typeface="Geneva" panose="020B0503030404040204"/>
              </a:rPr>
              <a:t>/cm</a:t>
            </a:r>
            <a:r>
              <a:rPr lang="it-IT" i="1" u="sng" baseline="30000" dirty="0">
                <a:latin typeface="Geneva" panose="020B0503030404040204"/>
              </a:rPr>
              <a:t>2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0D28AD-772E-D333-37BF-6679EEBB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047" y="2208235"/>
            <a:ext cx="2421481" cy="15134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CD7F07-0E72-26DD-15B5-588B4605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666" y="4249657"/>
            <a:ext cx="2461862" cy="187480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CEFB85-7C16-CB34-9A96-9E7B3608CA8F}"/>
              </a:ext>
            </a:extLst>
          </p:cNvPr>
          <p:cNvSpPr txBox="1"/>
          <p:nvPr/>
        </p:nvSpPr>
        <p:spPr>
          <a:xfrm>
            <a:off x="8657746" y="3073871"/>
            <a:ext cx="2907112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Radiation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length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 panose="020B0503030404040204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Density</a:t>
            </a:r>
            <a:r>
              <a:rPr lang="it-IT" dirty="0">
                <a:latin typeface="Geneva" panose="020B0503030404040204"/>
              </a:rPr>
              <a:t> of the </a:t>
            </a:r>
            <a:r>
              <a:rPr lang="it-IT" dirty="0" err="1">
                <a:latin typeface="Geneva" panose="020B0503030404040204"/>
              </a:rPr>
              <a:t>fluid</a:t>
            </a:r>
            <a:endParaRPr lang="it-IT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Pipes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material</a:t>
            </a:r>
            <a:endParaRPr lang="it-IT" dirty="0">
              <a:latin typeface="Geneva" panose="020B050303040404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Geneva" panose="020B0503030404040204"/>
              </a:rPr>
              <a:t>Distance</a:t>
            </a:r>
            <a:r>
              <a:rPr lang="it-IT" dirty="0">
                <a:latin typeface="Geneva" panose="020B0503030404040204"/>
              </a:rPr>
              <a:t> from IP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0230EC-F2E1-6500-6BB2-ECE2A1549768}"/>
              </a:ext>
            </a:extLst>
          </p:cNvPr>
          <p:cNvSpPr txBox="1"/>
          <p:nvPr/>
        </p:nvSpPr>
        <p:spPr>
          <a:xfrm>
            <a:off x="4428919" y="781848"/>
            <a:ext cx="3334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it-IT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>
                <a:latin typeface="Geneva" panose="020B0503030404040204"/>
              </a:rPr>
              <a:t>Choice </a:t>
            </a:r>
            <a:r>
              <a:rPr lang="it-IT" dirty="0" err="1">
                <a:latin typeface="Geneva" panose="020B0503030404040204"/>
              </a:rPr>
              <a:t>is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based</a:t>
            </a:r>
            <a:r>
              <a:rPr lang="it-IT" dirty="0">
                <a:latin typeface="Geneva" panose="020B0503030404040204"/>
              </a:rPr>
              <a:t> on: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8708DE3-323E-C850-28D5-D2C2D0BA699E}"/>
              </a:ext>
            </a:extLst>
          </p:cNvPr>
          <p:cNvCxnSpPr>
            <a:cxnSpLocks/>
          </p:cNvCxnSpPr>
          <p:nvPr/>
        </p:nvCxnSpPr>
        <p:spPr>
          <a:xfrm>
            <a:off x="6631594" y="4043725"/>
            <a:ext cx="2026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F43D777-A103-6827-745C-608966DB8F4A}"/>
              </a:ext>
            </a:extLst>
          </p:cNvPr>
          <p:cNvGrpSpPr/>
          <p:nvPr/>
        </p:nvGrpSpPr>
        <p:grpSpPr>
          <a:xfrm>
            <a:off x="6786704" y="4626356"/>
            <a:ext cx="2775637" cy="2049499"/>
            <a:chOff x="6786704" y="4626356"/>
            <a:chExt cx="2775637" cy="2049499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0E7BF220-C5D3-D5CB-607A-189309818EF2}"/>
                </a:ext>
              </a:extLst>
            </p:cNvPr>
            <p:cNvGrpSpPr/>
            <p:nvPr/>
          </p:nvGrpSpPr>
          <p:grpSpPr>
            <a:xfrm>
              <a:off x="6786704" y="4626356"/>
              <a:ext cx="2218084" cy="1895611"/>
              <a:chOff x="6031251" y="4609664"/>
              <a:chExt cx="2218084" cy="1895611"/>
            </a:xfrm>
          </p:grpSpPr>
          <p:pic>
            <p:nvPicPr>
              <p:cNvPr id="25" name="Immagine 24" descr="Immagine che contiene schermata, linea&#10;&#10;Il contenuto generato dall'IA potrebbe non essere corretto.">
                <a:extLst>
                  <a:ext uri="{FF2B5EF4-FFF2-40B4-BE49-F238E27FC236}">
                    <a16:creationId xmlns:a16="http://schemas.microsoft.com/office/drawing/2014/main" id="{F1DE215D-38F8-A12F-1A32-C1768DEEF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150"/>
              <a:stretch>
                <a:fillRect/>
              </a:stretch>
            </p:blipFill>
            <p:spPr>
              <a:xfrm>
                <a:off x="6031251" y="4609664"/>
                <a:ext cx="2218084" cy="1895611"/>
              </a:xfrm>
              <a:prstGeom prst="rect">
                <a:avLst/>
              </a:prstGeom>
            </p:spPr>
          </p:pic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8717D0AA-9BB1-4049-23F4-856462E5CC1D}"/>
                  </a:ext>
                </a:extLst>
              </p:cNvPr>
              <p:cNvCxnSpPr/>
              <p:nvPr/>
            </p:nvCxnSpPr>
            <p:spPr>
              <a:xfrm flipH="1" flipV="1">
                <a:off x="7763081" y="6188728"/>
                <a:ext cx="144177" cy="1441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4D358735-BB39-7C7F-0E6A-F4F7989D053F}"/>
                  </a:ext>
                </a:extLst>
              </p:cNvPr>
              <p:cNvCxnSpPr/>
              <p:nvPr/>
            </p:nvCxnSpPr>
            <p:spPr>
              <a:xfrm flipH="1" flipV="1">
                <a:off x="8105158" y="6188727"/>
                <a:ext cx="144177" cy="1441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F2B4DC75-E171-B2AB-DE03-20DEB39615A8}"/>
                </a:ext>
              </a:extLst>
            </p:cNvPr>
            <p:cNvSpPr txBox="1"/>
            <p:nvPr/>
          </p:nvSpPr>
          <p:spPr>
            <a:xfrm>
              <a:off x="8603779" y="6337301"/>
              <a:ext cx="958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chemeClr val="accent1"/>
                  </a:solidFill>
                </a:rPr>
                <a:t>WATER</a:t>
              </a:r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E0C5D41E-FAA8-C11B-FECF-0F1E979536EF}"/>
              </a:ext>
            </a:extLst>
          </p:cNvPr>
          <p:cNvGrpSpPr/>
          <p:nvPr/>
        </p:nvGrpSpPr>
        <p:grpSpPr>
          <a:xfrm>
            <a:off x="7337480" y="1078181"/>
            <a:ext cx="3369773" cy="1787570"/>
            <a:chOff x="7337480" y="1078181"/>
            <a:chExt cx="3369773" cy="1787570"/>
          </a:xfrm>
        </p:grpSpPr>
        <p:pic>
          <p:nvPicPr>
            <p:cNvPr id="33" name="Immagine 32" descr="Immagine che contiene carta, Prodotto di carta, design&#10;&#10;Il contenuto generato dall'IA potrebbe non essere corretto.">
              <a:extLst>
                <a:ext uri="{FF2B5EF4-FFF2-40B4-BE49-F238E27FC236}">
                  <a16:creationId xmlns:a16="http://schemas.microsoft.com/office/drawing/2014/main" id="{6A9BBC2B-8376-3A44-406D-E337D1B3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480" y="1078181"/>
              <a:ext cx="3167913" cy="1787570"/>
            </a:xfrm>
            <a:prstGeom prst="rect">
              <a:avLst/>
            </a:prstGeom>
          </p:spPr>
        </p:pic>
        <p:sp>
          <p:nvSpPr>
            <p:cNvPr id="41" name="Freccia a destra 40">
              <a:extLst>
                <a:ext uri="{FF2B5EF4-FFF2-40B4-BE49-F238E27FC236}">
                  <a16:creationId xmlns:a16="http://schemas.microsoft.com/office/drawing/2014/main" id="{65D85854-AB2B-D803-C399-8C222F292C76}"/>
                </a:ext>
              </a:extLst>
            </p:cNvPr>
            <p:cNvSpPr/>
            <p:nvPr/>
          </p:nvSpPr>
          <p:spPr>
            <a:xfrm rot="13106255">
              <a:off x="9777445" y="2500640"/>
              <a:ext cx="374829" cy="175428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reccia a destra 41">
              <a:extLst>
                <a:ext uri="{FF2B5EF4-FFF2-40B4-BE49-F238E27FC236}">
                  <a16:creationId xmlns:a16="http://schemas.microsoft.com/office/drawing/2014/main" id="{B96E81D2-4B77-1409-68DF-D4F910DDB9F1}"/>
                </a:ext>
              </a:extLst>
            </p:cNvPr>
            <p:cNvSpPr/>
            <p:nvPr/>
          </p:nvSpPr>
          <p:spPr>
            <a:xfrm rot="13106255">
              <a:off x="9812702" y="2069466"/>
              <a:ext cx="374829" cy="175428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Freccia a destra 42">
              <a:extLst>
                <a:ext uri="{FF2B5EF4-FFF2-40B4-BE49-F238E27FC236}">
                  <a16:creationId xmlns:a16="http://schemas.microsoft.com/office/drawing/2014/main" id="{6E5C8958-A416-5EFF-35E5-905E0B14516E}"/>
                </a:ext>
              </a:extLst>
            </p:cNvPr>
            <p:cNvSpPr/>
            <p:nvPr/>
          </p:nvSpPr>
          <p:spPr>
            <a:xfrm rot="13106255">
              <a:off x="9290206" y="2662631"/>
              <a:ext cx="374829" cy="175428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2934AB98-A914-FAFE-6A61-6A7302B610D7}"/>
                </a:ext>
              </a:extLst>
            </p:cNvPr>
            <p:cNvSpPr txBox="1"/>
            <p:nvPr/>
          </p:nvSpPr>
          <p:spPr>
            <a:xfrm>
              <a:off x="10166720" y="2450717"/>
              <a:ext cx="540533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accent3"/>
                  </a:solidFill>
                </a:rPr>
                <a:t>AIR</a:t>
              </a:r>
            </a:p>
          </p:txBody>
        </p:sp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6D55741F-5897-BB09-5AE2-BEBC983A40D8}"/>
              </a:ext>
            </a:extLst>
          </p:cNvPr>
          <p:cNvSpPr txBox="1"/>
          <p:nvPr/>
        </p:nvSpPr>
        <p:spPr>
          <a:xfrm>
            <a:off x="7183229" y="3799132"/>
            <a:ext cx="9228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WATER</a:t>
            </a:r>
          </a:p>
        </p:txBody>
      </p: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D9CC2921-F305-A202-2302-B523B48B12D6}"/>
              </a:ext>
            </a:extLst>
          </p:cNvPr>
          <p:cNvGrpSpPr/>
          <p:nvPr/>
        </p:nvGrpSpPr>
        <p:grpSpPr>
          <a:xfrm>
            <a:off x="5285268" y="1923327"/>
            <a:ext cx="3254124" cy="1412306"/>
            <a:chOff x="5190371" y="1907741"/>
            <a:chExt cx="3254124" cy="1412306"/>
          </a:xfrm>
        </p:grpSpPr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7F7AF471-0D41-1502-1F55-E70A57A08650}"/>
                </a:ext>
              </a:extLst>
            </p:cNvPr>
            <p:cNvCxnSpPr/>
            <p:nvPr/>
          </p:nvCxnSpPr>
          <p:spPr>
            <a:xfrm>
              <a:off x="5190371" y="1914319"/>
              <a:ext cx="63810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A146F1A3-B8BE-2478-4E4E-9EA2840BD562}"/>
                </a:ext>
              </a:extLst>
            </p:cNvPr>
            <p:cNvCxnSpPr>
              <a:cxnSpLocks/>
            </p:cNvCxnSpPr>
            <p:nvPr/>
          </p:nvCxnSpPr>
          <p:spPr>
            <a:xfrm>
              <a:off x="5835056" y="1907741"/>
              <a:ext cx="0" cy="141230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22E5AF4A-BFB0-586E-3819-FE364F2AC924}"/>
                </a:ext>
              </a:extLst>
            </p:cNvPr>
            <p:cNvCxnSpPr>
              <a:cxnSpLocks/>
            </p:cNvCxnSpPr>
            <p:nvPr/>
          </p:nvCxnSpPr>
          <p:spPr>
            <a:xfrm>
              <a:off x="5828478" y="3320047"/>
              <a:ext cx="2616017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769D5CF6-5822-6B4B-C76A-4FBD86A8C3F3}"/>
              </a:ext>
            </a:extLst>
          </p:cNvPr>
          <p:cNvSpPr txBox="1"/>
          <p:nvPr/>
        </p:nvSpPr>
        <p:spPr>
          <a:xfrm>
            <a:off x="6783180" y="3101948"/>
            <a:ext cx="5405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3"/>
                </a:solidFill>
              </a:rPr>
              <a:t>AIR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B9AD51-B1F8-5E73-5BEF-665512CE5AF0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1A2A1B-74F9-707A-ECE1-F14AAAAB6944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0E727D-3010-EEB2-8CFF-CAD29994D1BF}"/>
              </a:ext>
            </a:extLst>
          </p:cNvPr>
          <p:cNvSpPr txBox="1"/>
          <p:nvPr/>
        </p:nvSpPr>
        <p:spPr>
          <a:xfrm>
            <a:off x="9759777" y="856302"/>
            <a:ext cx="2367422" cy="646331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Sensors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completely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immersed</a:t>
            </a:r>
            <a:r>
              <a:rPr lang="it-IT" dirty="0">
                <a:latin typeface="Geneva" panose="020B0503030404040204"/>
              </a:rPr>
              <a:t> in the </a:t>
            </a:r>
            <a:r>
              <a:rPr lang="it-IT" dirty="0" err="1">
                <a:latin typeface="Geneva" panose="020B0503030404040204"/>
              </a:rPr>
              <a:t>fluid</a:t>
            </a:r>
            <a:endParaRPr lang="it-IT" dirty="0">
              <a:latin typeface="Geneva" panose="020B0503030404040204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8BBA32E-7ABC-6F31-D6C3-9C1D8BD1D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1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986A-C90B-EDF8-1873-D282B64F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3201BB-D481-3990-A427-4480CBC293A5}"/>
              </a:ext>
            </a:extLst>
          </p:cNvPr>
          <p:cNvSpPr txBox="1"/>
          <p:nvPr/>
        </p:nvSpPr>
        <p:spPr>
          <a:xfrm>
            <a:off x="4719081" y="633987"/>
            <a:ext cx="275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err="1">
                <a:latin typeface="Geneva" panose="020B0503030404040204"/>
              </a:rPr>
              <a:t>Current</a:t>
            </a:r>
            <a:r>
              <a:rPr lang="it-IT" b="1" u="sng" dirty="0">
                <a:latin typeface="Geneva" panose="020B0503030404040204"/>
              </a:rPr>
              <a:t> vertex layout</a:t>
            </a:r>
            <a:endParaRPr lang="it-IT" dirty="0">
              <a:latin typeface="Geneva" panose="020B050303040404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36F29207-FEEB-A84D-985D-6E3C2A6A402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8573" y="1232295"/>
                <a:ext cx="4445556" cy="2031325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Outer vertex tracker: </a:t>
                </a:r>
              </a:p>
              <a:p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ATLASPix3 based</a:t>
                </a:r>
              </a:p>
              <a:p>
                <a:endParaRPr lang="en-GB" b="1" dirty="0">
                  <a:solidFill>
                    <a:srgbClr val="002060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US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 ×150 </m:t>
                    </m: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pixel size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Intermediate barrel at 13 cm radius </a:t>
                </a:r>
                <a:r>
                  <a:rPr lang="en-US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 </a:t>
                </a:r>
                <a:endParaRPr lang="en-GB" dirty="0">
                  <a:solidFill>
                    <a:srgbClr val="002060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Outer barrel at 31.5 cm radius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  <a:latin typeface="Geneva" panose="020B0503030404040204"/>
                    <a:ea typeface="Geneva" panose="020B0503030404040204" pitchFamily="34" charset="0"/>
                  </a:rPr>
                  <a:t>3 discs per side </a:t>
                </a:r>
              </a:p>
            </p:txBody>
          </p:sp>
        </mc:Choice>
        <mc:Fallback xmlns=""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36F29207-FEEB-A84D-985D-6E3C2A6A4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3" y="1232295"/>
                <a:ext cx="4445556" cy="2031325"/>
              </a:xfrm>
              <a:prstGeom prst="rect">
                <a:avLst/>
              </a:prstGeom>
              <a:blipFill>
                <a:blip r:embed="rId3"/>
                <a:stretch>
                  <a:fillRect l="-1094" t="-1194" b="-35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B9E405C-841E-1698-03F7-32E36DB72EAA}"/>
                  </a:ext>
                </a:extLst>
              </p:cNvPr>
              <p:cNvSpPr txBox="1"/>
              <p:nvPr/>
            </p:nvSpPr>
            <p:spPr>
              <a:xfrm>
                <a:off x="388572" y="3884037"/>
                <a:ext cx="4445555" cy="2031325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IT" b="1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Inner Vertex detector: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ARCADIA based</a:t>
                </a:r>
              </a:p>
              <a:p>
                <a:endParaRPr lang="en-IT" b="1" dirty="0">
                  <a:solidFill>
                    <a:schemeClr val="bg1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US" b="0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Modules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25 ×25 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µ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pixel size </a:t>
                </a:r>
              </a:p>
              <a:p>
                <a:endParaRPr lang="en-IT" dirty="0">
                  <a:solidFill>
                    <a:schemeClr val="bg1"/>
                  </a:solidFill>
                  <a:latin typeface="Geneva" panose="020B0503030404040204"/>
                  <a:ea typeface="Geneva" panose="020B0503030404040204" pitchFamily="34" charset="0"/>
                </a:endParaRPr>
              </a:p>
              <a:p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3 barrel layers at </a:t>
                </a:r>
              </a:p>
              <a:p>
                <a:pPr marL="285750" indent="-285750">
                  <a:buFontTx/>
                  <a:buChar char="-"/>
                </a:pPr>
                <a:r>
                  <a:rPr lang="en-IT" dirty="0">
                    <a:solidFill>
                      <a:schemeClr val="bg1"/>
                    </a:solidFill>
                    <a:latin typeface="Geneva" panose="020B0503030404040204"/>
                    <a:ea typeface="Geneva" panose="020B0503030404040204" pitchFamily="34" charset="0"/>
                  </a:rPr>
                  <a:t>13.7, 23.7 and 34/35.6 mm radius</a:t>
                </a:r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9B9E405C-841E-1698-03F7-32E36DB72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72" y="3884037"/>
                <a:ext cx="4445555" cy="2031325"/>
              </a:xfrm>
              <a:prstGeom prst="rect">
                <a:avLst/>
              </a:prstGeom>
              <a:blipFill>
                <a:blip r:embed="rId4"/>
                <a:stretch>
                  <a:fillRect l="-1093" t="-1190" b="-3274"/>
                </a:stretch>
              </a:blipFill>
              <a:ln>
                <a:solidFill>
                  <a:srgbClr val="00FD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CEABF6-33EF-6495-D356-C98277E2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5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381D514F-941F-24E1-2558-C8442E2745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401" y="974260"/>
            <a:ext cx="5566351" cy="39212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8667F8B-AE25-5614-EB8B-0A959CD0B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ECC0C8-0430-2A80-1B26-F4A9414F23B6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pic>
        <p:nvPicPr>
          <p:cNvPr id="11" name="Immagine 10" descr="Immagine che contiene schermata, griglia&#10;&#10;Il contenuto generato dall'IA potrebbe non essere corretto.">
            <a:extLst>
              <a:ext uri="{FF2B5EF4-FFF2-40B4-BE49-F238E27FC236}">
                <a16:creationId xmlns:a16="http://schemas.microsoft.com/office/drawing/2014/main" id="{48153C4C-B4E8-9190-E79F-BEB55E6A7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8" b="30615"/>
          <a:stretch>
            <a:fillRect/>
          </a:stretch>
        </p:blipFill>
        <p:spPr>
          <a:xfrm>
            <a:off x="4834127" y="4895495"/>
            <a:ext cx="7096030" cy="18580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270C47-2C3B-2F67-B3A7-4A0CEAC90664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1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3E048-DAE9-F913-C827-123040F964BB}"/>
              </a:ext>
            </a:extLst>
          </p:cNvPr>
          <p:cNvSpPr txBox="1"/>
          <p:nvPr/>
        </p:nvSpPr>
        <p:spPr>
          <a:xfrm>
            <a:off x="634064" y="799531"/>
            <a:ext cx="349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66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1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15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12 W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BB834FC-C69A-E3F4-9D20-6AA57149FC77}"/>
              </a:ext>
            </a:extLst>
          </p:cNvPr>
          <p:cNvGrpSpPr/>
          <p:nvPr/>
        </p:nvGrpSpPr>
        <p:grpSpPr>
          <a:xfrm>
            <a:off x="424675" y="1701899"/>
            <a:ext cx="3709040" cy="2141878"/>
            <a:chOff x="424675" y="1701899"/>
            <a:chExt cx="3709040" cy="214187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A6DB4D7-7269-F4AE-9E29-C3E4CF53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46" t="32400" r="19189" b="36082"/>
            <a:stretch/>
          </p:blipFill>
          <p:spPr>
            <a:xfrm>
              <a:off x="424675" y="2576915"/>
              <a:ext cx="3709040" cy="109233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6C1B956-EA5B-F8CB-E3A0-E8E33575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6" t="34772" r="36186" b="43045"/>
            <a:stretch/>
          </p:blipFill>
          <p:spPr>
            <a:xfrm>
              <a:off x="863078" y="1701899"/>
              <a:ext cx="2966866" cy="1105816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3BDA22A-A6B8-F807-F342-4415BA393BA3}"/>
                </a:ext>
              </a:extLst>
            </p:cNvPr>
            <p:cNvCxnSpPr>
              <a:cxnSpLocks/>
            </p:cNvCxnSpPr>
            <p:nvPr/>
          </p:nvCxnSpPr>
          <p:spPr>
            <a:xfrm>
              <a:off x="501949" y="3787529"/>
              <a:ext cx="349379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58BF656-6410-A301-0AB0-21FDAD5F154D}"/>
                </a:ext>
              </a:extLst>
            </p:cNvPr>
            <p:cNvSpPr txBox="1"/>
            <p:nvPr/>
          </p:nvSpPr>
          <p:spPr>
            <a:xfrm>
              <a:off x="1719781" y="3474445"/>
              <a:ext cx="1328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227.4 mm</a:t>
              </a: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D4824908-AFA5-D7D5-C1F7-7543FB197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34710" r="5305" b="17034"/>
          <a:stretch/>
        </p:blipFill>
        <p:spPr>
          <a:xfrm>
            <a:off x="9274039" y="5733404"/>
            <a:ext cx="2670313" cy="836247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CF0CCD9-5F3F-6C65-CE57-CBE61A3A47DD}"/>
              </a:ext>
            </a:extLst>
          </p:cNvPr>
          <p:cNvGrpSpPr/>
          <p:nvPr/>
        </p:nvGrpSpPr>
        <p:grpSpPr>
          <a:xfrm>
            <a:off x="1670005" y="3939930"/>
            <a:ext cx="1384956" cy="1467680"/>
            <a:chOff x="1670005" y="3939930"/>
            <a:chExt cx="1384956" cy="146768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22A0866-05E0-D1E0-9F56-5EE8313B5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5" t="16302" r="33262" b="15923"/>
            <a:stretch/>
          </p:blipFill>
          <p:spPr>
            <a:xfrm>
              <a:off x="1670005" y="3939930"/>
              <a:ext cx="1384956" cy="1467680"/>
            </a:xfrm>
            <a:prstGeom prst="rect">
              <a:avLst/>
            </a:prstGeom>
          </p:spPr>
        </p:pic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2A658AA1-DF71-D993-3264-1426122D1674}"/>
                </a:ext>
              </a:extLst>
            </p:cNvPr>
            <p:cNvCxnSpPr>
              <a:cxnSpLocks/>
            </p:cNvCxnSpPr>
            <p:nvPr/>
          </p:nvCxnSpPr>
          <p:spPr>
            <a:xfrm>
              <a:off x="2357677" y="4205574"/>
              <a:ext cx="0" cy="389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C227B3D6-7E2D-3A28-3033-C975A18EE533}"/>
                </a:ext>
              </a:extLst>
            </p:cNvPr>
            <p:cNvSpPr txBox="1"/>
            <p:nvPr/>
          </p:nvSpPr>
          <p:spPr>
            <a:xfrm>
              <a:off x="2041671" y="4521593"/>
              <a:ext cx="636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13.7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5B4649B-7D8D-21D1-7082-D0E2E8C3C231}"/>
              </a:ext>
            </a:extLst>
          </p:cNvPr>
          <p:cNvSpPr txBox="1"/>
          <p:nvPr/>
        </p:nvSpPr>
        <p:spPr>
          <a:xfrm>
            <a:off x="2958265" y="5458304"/>
            <a:ext cx="687223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b="1" dirty="0" err="1">
                <a:latin typeface="Geneva" panose="020B0503030404040204"/>
                <a:ea typeface="Geneva" panose="020B0503030404040204" pitchFamily="34" charset="0"/>
              </a:rPr>
              <a:t>Reticular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lightweight</a:t>
            </a:r>
            <a:r>
              <a:rPr lang="it-IT" b="1" dirty="0">
                <a:latin typeface="Geneva" panose="020B0503030404040204"/>
              </a:rPr>
              <a:t> support to </a:t>
            </a:r>
            <a:r>
              <a:rPr lang="it-IT" b="1" dirty="0" err="1">
                <a:latin typeface="Geneva" panose="020B0503030404040204"/>
              </a:rPr>
              <a:t>provide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stiffness</a:t>
            </a:r>
            <a:r>
              <a:rPr lang="it-IT" b="1" dirty="0">
                <a:latin typeface="Geneva" panose="020B0503030404040204"/>
              </a:rPr>
              <a:t>: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 err="1">
                <a:latin typeface="Geneva" panose="020B0503030404040204"/>
              </a:rPr>
              <a:t>Thin</a:t>
            </a:r>
            <a:r>
              <a:rPr lang="it-IT" b="1" dirty="0">
                <a:latin typeface="Geneva" panose="020B0503030404040204"/>
              </a:rPr>
              <a:t> carbon </a:t>
            </a:r>
            <a:r>
              <a:rPr lang="it-IT" b="1" dirty="0" err="1">
                <a:latin typeface="Geneva" panose="020B0503030404040204"/>
              </a:rPr>
              <a:t>fiber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walls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interleaved</a:t>
            </a:r>
            <a:r>
              <a:rPr lang="it-IT" b="1" dirty="0">
                <a:latin typeface="Geneva" panose="020B0503030404040204"/>
              </a:rPr>
              <a:t> with </a:t>
            </a:r>
            <a:r>
              <a:rPr lang="it-IT" b="1" dirty="0" err="1">
                <a:latin typeface="Geneva" panose="020B0503030404040204"/>
              </a:rPr>
              <a:t>Rohacell</a:t>
            </a:r>
            <a:endParaRPr lang="it-IT" b="1" dirty="0">
              <a:latin typeface="Geneva" panose="020B0503030404040204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2 buses (data and power) 1.8 mm wide and 250 </a:t>
            </a:r>
            <a:r>
              <a:rPr lang="it-IT" b="1" dirty="0" err="1">
                <a:latin typeface="Geneva" panose="020B0503030404040204"/>
              </a:rPr>
              <a:t>μm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b="1" dirty="0" err="1">
                <a:latin typeface="Geneva" panose="020B0503030404040204"/>
              </a:rPr>
              <a:t>thick</a:t>
            </a:r>
            <a:r>
              <a:rPr lang="it-IT" b="1" dirty="0">
                <a:latin typeface="Geneva" panose="020B0503030404040204"/>
              </a:rPr>
              <a:t>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C4299C0-8652-C4D9-953C-A58CB4B4580B}"/>
              </a:ext>
            </a:extLst>
          </p:cNvPr>
          <p:cNvSpPr txBox="1"/>
          <p:nvPr/>
        </p:nvSpPr>
        <p:spPr>
          <a:xfrm>
            <a:off x="4386956" y="794509"/>
            <a:ext cx="341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2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24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10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32 W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03803FC-C31B-C13C-6EFD-0D424809B1C8}"/>
              </a:ext>
            </a:extLst>
          </p:cNvPr>
          <p:cNvSpPr txBox="1"/>
          <p:nvPr/>
        </p:nvSpPr>
        <p:spPr>
          <a:xfrm>
            <a:off x="8338021" y="778569"/>
            <a:ext cx="341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Layer 3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staves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16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modules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u="sng" dirty="0">
                <a:latin typeface="Geneva" panose="020B0503030404040204" pitchFamily="34" charset="0"/>
                <a:ea typeface="Geneva" panose="020B0503030404040204" pitchFamily="34" charset="0"/>
              </a:rPr>
              <a:t>Power budget ≈ 77 W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C7892AC-9D83-8B6C-A3D1-7D711D0C0E84}"/>
              </a:ext>
            </a:extLst>
          </p:cNvPr>
          <p:cNvGrpSpPr/>
          <p:nvPr/>
        </p:nvGrpSpPr>
        <p:grpSpPr>
          <a:xfrm>
            <a:off x="4272488" y="1703749"/>
            <a:ext cx="3795053" cy="2140028"/>
            <a:chOff x="4272488" y="1703749"/>
            <a:chExt cx="3795053" cy="2140028"/>
          </a:xfrm>
        </p:grpSpPr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6BE83DB2-7C7D-12FF-2763-455BE2F11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1" t="29907" r="25516" b="37367"/>
            <a:stretch/>
          </p:blipFill>
          <p:spPr>
            <a:xfrm>
              <a:off x="4541624" y="1703749"/>
              <a:ext cx="3108746" cy="1064201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BC0EF751-0D82-8612-A711-62F07A8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" t="29678" r="3445" b="32228"/>
            <a:stretch/>
          </p:blipFill>
          <p:spPr>
            <a:xfrm>
              <a:off x="4272488" y="2732854"/>
              <a:ext cx="3795053" cy="892297"/>
            </a:xfrm>
            <a:prstGeom prst="rect">
              <a:avLst/>
            </a:prstGeom>
          </p:spPr>
        </p:pic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C1B3B88A-7B9A-CCF7-6C67-5065A564F4BC}"/>
                </a:ext>
              </a:extLst>
            </p:cNvPr>
            <p:cNvCxnSpPr>
              <a:cxnSpLocks/>
            </p:cNvCxnSpPr>
            <p:nvPr/>
          </p:nvCxnSpPr>
          <p:spPr>
            <a:xfrm>
              <a:off x="4362457" y="3787528"/>
              <a:ext cx="35589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0AAA2B33-A122-D1C2-13F7-56D5F24C9510}"/>
                </a:ext>
              </a:extLst>
            </p:cNvPr>
            <p:cNvSpPr txBox="1"/>
            <p:nvPr/>
          </p:nvSpPr>
          <p:spPr>
            <a:xfrm>
              <a:off x="5709761" y="3474445"/>
              <a:ext cx="1248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356.2 mm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CAFCC74C-A875-8F2F-C91E-BA246FF2C9E3}"/>
              </a:ext>
            </a:extLst>
          </p:cNvPr>
          <p:cNvGrpSpPr/>
          <p:nvPr/>
        </p:nvGrpSpPr>
        <p:grpSpPr>
          <a:xfrm>
            <a:off x="5493067" y="3818156"/>
            <a:ext cx="1682179" cy="1607627"/>
            <a:chOff x="5493067" y="3818156"/>
            <a:chExt cx="1682179" cy="1607627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1F09B635-5424-83B5-5736-2AD40FEA4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r="21781"/>
            <a:stretch/>
          </p:blipFill>
          <p:spPr>
            <a:xfrm>
              <a:off x="5493067" y="3818156"/>
              <a:ext cx="1682179" cy="1607627"/>
            </a:xfrm>
            <a:prstGeom prst="rect">
              <a:avLst/>
            </a:prstGeom>
          </p:spPr>
        </p:pic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079C2FFF-6AB5-3BA4-B303-607E4FBAE4D4}"/>
                </a:ext>
              </a:extLst>
            </p:cNvPr>
            <p:cNvCxnSpPr>
              <a:cxnSpLocks/>
            </p:cNvCxnSpPr>
            <p:nvPr/>
          </p:nvCxnSpPr>
          <p:spPr>
            <a:xfrm>
              <a:off x="6334157" y="4079078"/>
              <a:ext cx="0" cy="5428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65DAA000-734E-34EE-C0BC-8B8827166409}"/>
                </a:ext>
              </a:extLst>
            </p:cNvPr>
            <p:cNvSpPr txBox="1"/>
            <p:nvPr/>
          </p:nvSpPr>
          <p:spPr>
            <a:xfrm>
              <a:off x="6041596" y="4526339"/>
              <a:ext cx="761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23.7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0B740BF-61AA-4EBD-A54B-FAF2A15EDCAD}"/>
              </a:ext>
            </a:extLst>
          </p:cNvPr>
          <p:cNvGrpSpPr/>
          <p:nvPr/>
        </p:nvGrpSpPr>
        <p:grpSpPr>
          <a:xfrm>
            <a:off x="8173183" y="1577300"/>
            <a:ext cx="3795053" cy="2263495"/>
            <a:chOff x="8173183" y="1577300"/>
            <a:chExt cx="3795053" cy="2263495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FAE8D61-8D3A-8EC2-C11E-B56C2FA4F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" t="21308" r="11203" b="30211"/>
            <a:stretch/>
          </p:blipFill>
          <p:spPr>
            <a:xfrm>
              <a:off x="8190063" y="1577300"/>
              <a:ext cx="3577262" cy="1172503"/>
            </a:xfrm>
            <a:prstGeom prst="rect">
              <a:avLst/>
            </a:prstGeom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9CFBDBAD-1FD0-7237-C6DF-B3A9CEDC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5" t="38402" r="6355" b="30650"/>
            <a:stretch/>
          </p:blipFill>
          <p:spPr>
            <a:xfrm>
              <a:off x="8173183" y="2760330"/>
              <a:ext cx="3795053" cy="812219"/>
            </a:xfrm>
            <a:prstGeom prst="rect">
              <a:avLst/>
            </a:prstGeom>
          </p:spPr>
        </p:pic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39EA464C-259B-CF8B-55FD-C2760C203575}"/>
                </a:ext>
              </a:extLst>
            </p:cNvPr>
            <p:cNvCxnSpPr>
              <a:cxnSpLocks/>
            </p:cNvCxnSpPr>
            <p:nvPr/>
          </p:nvCxnSpPr>
          <p:spPr>
            <a:xfrm>
              <a:off x="8267600" y="3787528"/>
              <a:ext cx="35589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5DDEA705-55B0-8C7D-BE5C-D0C90239CA86}"/>
                </a:ext>
              </a:extLst>
            </p:cNvPr>
            <p:cNvSpPr txBox="1"/>
            <p:nvPr/>
          </p:nvSpPr>
          <p:spPr>
            <a:xfrm>
              <a:off x="9669650" y="3471463"/>
              <a:ext cx="1427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Geneva" panose="020B0503030404040204"/>
                </a:rPr>
                <a:t>549.4 mm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70F3359D-C867-1CD0-CF03-F10CA28B074E}"/>
              </a:ext>
            </a:extLst>
          </p:cNvPr>
          <p:cNvGrpSpPr/>
          <p:nvPr/>
        </p:nvGrpSpPr>
        <p:grpSpPr>
          <a:xfrm>
            <a:off x="9385480" y="3849891"/>
            <a:ext cx="1700750" cy="1691451"/>
            <a:chOff x="9385480" y="3849891"/>
            <a:chExt cx="1700750" cy="1691451"/>
          </a:xfrm>
        </p:grpSpPr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AF9F1630-50FE-C09F-B5D9-A2F6E170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9" t="5327" r="23687" b="7435"/>
            <a:stretch/>
          </p:blipFill>
          <p:spPr>
            <a:xfrm>
              <a:off x="9385480" y="3849891"/>
              <a:ext cx="1700750" cy="1691451"/>
            </a:xfrm>
            <a:prstGeom prst="rect">
              <a:avLst/>
            </a:prstGeom>
          </p:spPr>
        </p:pic>
        <p:cxnSp>
          <p:nvCxnSpPr>
            <p:cNvPr id="59" name="Connettore 2 58">
              <a:extLst>
                <a:ext uri="{FF2B5EF4-FFF2-40B4-BE49-F238E27FC236}">
                  <a16:creationId xmlns:a16="http://schemas.microsoft.com/office/drawing/2014/main" id="{9573DC11-2124-545B-C158-ECF237A515A3}"/>
                </a:ext>
              </a:extLst>
            </p:cNvPr>
            <p:cNvCxnSpPr>
              <a:cxnSpLocks/>
            </p:cNvCxnSpPr>
            <p:nvPr/>
          </p:nvCxnSpPr>
          <p:spPr>
            <a:xfrm>
              <a:off x="10235855" y="4066886"/>
              <a:ext cx="0" cy="54289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9A4019FC-7808-D929-4EDD-317CC52B3D62}"/>
                </a:ext>
              </a:extLst>
            </p:cNvPr>
            <p:cNvSpPr txBox="1"/>
            <p:nvPr/>
          </p:nvSpPr>
          <p:spPr>
            <a:xfrm>
              <a:off x="9937522" y="4521593"/>
              <a:ext cx="7372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Geneva" panose="020B0503030404040204"/>
                </a:rPr>
                <a:t>35.6</a:t>
              </a:r>
              <a:r>
                <a:rPr lang="it-IT" sz="900" dirty="0"/>
                <a:t> 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3EA4D6-48A1-F721-DB8C-F850988818FE}"/>
              </a:ext>
            </a:extLst>
          </p:cNvPr>
          <p:cNvSpPr txBox="1"/>
          <p:nvPr/>
        </p:nvSpPr>
        <p:spPr>
          <a:xfrm>
            <a:off x="5341956" y="503420"/>
            <a:ext cx="21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eneva" panose="020B0503030404040204"/>
              </a:rPr>
              <a:t>Inner vertex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CD0AA0-333F-E11E-CA5A-40221E9A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6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DC3F64C-07C9-9841-9E53-E42D72D181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2E6A0AC-E0BA-7741-CC58-B7BC07792EDF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30541D-3D6F-D4E1-14AF-2BCE9959DB33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3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435E2-6281-90CB-0A3D-E4CD9DCB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1F342C1-AAC0-659D-CA2A-373D7150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7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F3079F1-9354-4C78-01DF-BA3C039EF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2E3544B-93E4-04E9-0458-5D3876E29393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pic>
        <p:nvPicPr>
          <p:cNvPr id="4" name="Immagine 3" descr="Immagine che contiene interno, legno, muro, Alluminio&#10;&#10;Il contenuto generato dall'IA potrebbe non essere corretto.">
            <a:extLst>
              <a:ext uri="{FF2B5EF4-FFF2-40B4-BE49-F238E27FC236}">
                <a16:creationId xmlns:a16="http://schemas.microsoft.com/office/drawing/2014/main" id="{F5B05E55-5A5E-AB24-FA35-3F684D52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535" y="1434672"/>
            <a:ext cx="2083104" cy="1562328"/>
          </a:xfrm>
          <a:prstGeom prst="rect">
            <a:avLst/>
          </a:prstGeom>
        </p:spPr>
      </p:pic>
      <p:pic>
        <p:nvPicPr>
          <p:cNvPr id="6" name="Immagine 5" descr="Immagine che contiene interno, legno, compensato, cassetto&#10;&#10;Il contenuto generato dall'IA potrebbe non essere corretto.">
            <a:extLst>
              <a:ext uri="{FF2B5EF4-FFF2-40B4-BE49-F238E27FC236}">
                <a16:creationId xmlns:a16="http://schemas.microsoft.com/office/drawing/2014/main" id="{DF7A3408-A6AD-0E3F-498B-3C4997F52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2"/>
          <a:stretch>
            <a:fillRect/>
          </a:stretch>
        </p:blipFill>
        <p:spPr>
          <a:xfrm rot="5400000">
            <a:off x="1892896" y="1361898"/>
            <a:ext cx="2068022" cy="1737677"/>
          </a:xfrm>
          <a:prstGeom prst="rect">
            <a:avLst/>
          </a:prstGeom>
        </p:spPr>
      </p:pic>
      <p:pic>
        <p:nvPicPr>
          <p:cNvPr id="9" name="Immagine 8" descr="Immagine che contiene interno, muro, Mobilio, lavandino&#10;&#10;Il contenuto generato dall'IA potrebbe non essere corretto.">
            <a:extLst>
              <a:ext uri="{FF2B5EF4-FFF2-40B4-BE49-F238E27FC236}">
                <a16:creationId xmlns:a16="http://schemas.microsoft.com/office/drawing/2014/main" id="{476444BD-217A-8610-3DCA-B85963EFE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0837" y="1454308"/>
            <a:ext cx="2060662" cy="154549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0E0084-6FED-C757-EBDD-EF687E5DA1EE}"/>
              </a:ext>
            </a:extLst>
          </p:cNvPr>
          <p:cNvSpPr txBox="1"/>
          <p:nvPr/>
        </p:nvSpPr>
        <p:spPr>
          <a:xfrm>
            <a:off x="178667" y="3223921"/>
            <a:ext cx="20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Lower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0CDF71-5003-0211-264A-6C6398AA79FB}"/>
              </a:ext>
            </a:extLst>
          </p:cNvPr>
          <p:cNvSpPr txBox="1"/>
          <p:nvPr/>
        </p:nvSpPr>
        <p:spPr>
          <a:xfrm>
            <a:off x="1872533" y="3229519"/>
            <a:ext cx="20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Upper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A8F2B5C-DF6B-6259-E2EF-3E8045DA52A1}"/>
              </a:ext>
            </a:extLst>
          </p:cNvPr>
          <p:cNvSpPr txBox="1"/>
          <p:nvPr/>
        </p:nvSpPr>
        <p:spPr>
          <a:xfrm>
            <a:off x="3608365" y="3219360"/>
            <a:ext cx="20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Geneva" panose="020B0503030404040204"/>
              </a:rPr>
              <a:t>With </a:t>
            </a:r>
            <a:r>
              <a:rPr lang="it-IT" u="sng" dirty="0" err="1">
                <a:latin typeface="Geneva" panose="020B0503030404040204"/>
              </a:rPr>
              <a:t>stave</a:t>
            </a:r>
            <a:endParaRPr lang="it-IT" u="sng" dirty="0">
              <a:latin typeface="Geneva" panose="020B0503030404040204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F9A246E-339D-D27B-5F5B-D53B8E5A1E8D}"/>
              </a:ext>
            </a:extLst>
          </p:cNvPr>
          <p:cNvGrpSpPr/>
          <p:nvPr/>
        </p:nvGrpSpPr>
        <p:grpSpPr>
          <a:xfrm>
            <a:off x="902036" y="3721939"/>
            <a:ext cx="4832905" cy="2081723"/>
            <a:chOff x="3868552" y="4600799"/>
            <a:chExt cx="4832905" cy="2081723"/>
          </a:xfrm>
        </p:grpSpPr>
        <p:pic>
          <p:nvPicPr>
            <p:cNvPr id="5" name="Immagine 4" descr="Immagine che contiene barca, nave, navigazione&#10;&#10;Il contenuto generato dall'IA potrebbe non essere corretto.">
              <a:extLst>
                <a:ext uri="{FF2B5EF4-FFF2-40B4-BE49-F238E27FC236}">
                  <a16:creationId xmlns:a16="http://schemas.microsoft.com/office/drawing/2014/main" id="{EAF56467-E3FF-1A6D-E94E-C9ACB229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" b="33020"/>
            <a:stretch>
              <a:fillRect/>
            </a:stretch>
          </p:blipFill>
          <p:spPr>
            <a:xfrm>
              <a:off x="3868552" y="4600799"/>
              <a:ext cx="4454890" cy="20817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B9FB9C3-C313-5853-1F1A-298DCFB20D91}"/>
                </a:ext>
              </a:extLst>
            </p:cNvPr>
            <p:cNvSpPr txBox="1"/>
            <p:nvPr/>
          </p:nvSpPr>
          <p:spPr>
            <a:xfrm>
              <a:off x="8326487" y="4764497"/>
              <a:ext cx="374970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Geneva" panose="020B0503030404040204"/>
                </a:rPr>
                <a:t>R</a:t>
              </a:r>
            </a:p>
            <a:p>
              <a:pPr algn="ctr"/>
              <a:r>
                <a:rPr lang="it-IT" b="1" dirty="0">
                  <a:latin typeface="Geneva" panose="020B0503030404040204"/>
                </a:rPr>
                <a:t>E</a:t>
              </a:r>
            </a:p>
            <a:p>
              <a:pPr algn="ctr"/>
              <a:r>
                <a:rPr lang="it-IT" b="1" dirty="0">
                  <a:latin typeface="Geneva" panose="020B0503030404040204"/>
                </a:rPr>
                <a:t>S</a:t>
              </a:r>
            </a:p>
            <a:p>
              <a:pPr algn="ctr"/>
              <a:r>
                <a:rPr lang="it-IT" b="1" dirty="0">
                  <a:latin typeface="Geneva" panose="020B0503030404040204"/>
                </a:rPr>
                <a:t>U</a:t>
              </a:r>
            </a:p>
            <a:p>
              <a:pPr algn="ctr"/>
              <a:r>
                <a:rPr lang="it-IT" b="1" dirty="0">
                  <a:latin typeface="Geneva" panose="020B0503030404040204"/>
                </a:rPr>
                <a:t>L</a:t>
              </a:r>
            </a:p>
            <a:p>
              <a:pPr algn="ctr"/>
              <a:r>
                <a:rPr lang="it-IT" b="1" dirty="0">
                  <a:latin typeface="Geneva" panose="020B0503030404040204"/>
                </a:rPr>
                <a:t>T</a:t>
              </a:r>
            </a:p>
          </p:txBody>
        </p:sp>
      </p:grp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27317CA1-10FD-5DD3-9247-D6D97F5F1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815886"/>
              </p:ext>
            </p:extLst>
          </p:nvPr>
        </p:nvGraphicFramePr>
        <p:xfrm>
          <a:off x="6098338" y="5162841"/>
          <a:ext cx="30738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620">
                  <a:extLst>
                    <a:ext uri="{9D8B030D-6E8A-4147-A177-3AD203B41FA5}">
                      <a16:colId xmlns:a16="http://schemas.microsoft.com/office/drawing/2014/main" val="2141547972"/>
                    </a:ext>
                  </a:extLst>
                </a:gridCol>
                <a:gridCol w="1024620">
                  <a:extLst>
                    <a:ext uri="{9D8B030D-6E8A-4147-A177-3AD203B41FA5}">
                      <a16:colId xmlns:a16="http://schemas.microsoft.com/office/drawing/2014/main" val="3676680611"/>
                    </a:ext>
                  </a:extLst>
                </a:gridCol>
                <a:gridCol w="1024620">
                  <a:extLst>
                    <a:ext uri="{9D8B030D-6E8A-4147-A177-3AD203B41FA5}">
                      <a16:colId xmlns:a16="http://schemas.microsoft.com/office/drawing/2014/main" val="4127460187"/>
                    </a:ext>
                  </a:extLst>
                </a:gridCol>
              </a:tblGrid>
              <a:tr h="321125">
                <a:tc gridSpan="3"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Geneva" panose="020B0503030404040204"/>
                        </a:rPr>
                        <a:t>Stave</a:t>
                      </a:r>
                      <a:r>
                        <a:rPr lang="it-IT" dirty="0">
                          <a:latin typeface="Geneva" panose="020B0503030404040204"/>
                        </a:rPr>
                        <a:t> </a:t>
                      </a:r>
                      <a:r>
                        <a:rPr lang="it-IT" dirty="0" err="1">
                          <a:latin typeface="Geneva" panose="020B0503030404040204"/>
                        </a:rPr>
                        <a:t>dimensions</a:t>
                      </a:r>
                      <a:r>
                        <a:rPr lang="it-IT" dirty="0">
                          <a:latin typeface="Geneva" panose="020B0503030404040204"/>
                        </a:rPr>
                        <a:t> (mm)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790534"/>
                  </a:ext>
                </a:extLst>
              </a:tr>
              <a:tr h="321125">
                <a:tc>
                  <a:txBody>
                    <a:bodyPr/>
                    <a:lstStyle/>
                    <a:p>
                      <a:endParaRPr lang="it-IT" dirty="0">
                        <a:latin typeface="Geneva" panose="020B050303040404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Geneva" panose="020B0503030404040204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latin typeface="Geneva" panose="020B0503030404040204"/>
                        </a:rPr>
                        <a:t>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0420"/>
                  </a:ext>
                </a:extLst>
              </a:tr>
              <a:tr h="321125">
                <a:tc>
                  <a:txBody>
                    <a:bodyPr/>
                    <a:lstStyle/>
                    <a:p>
                      <a:r>
                        <a:rPr lang="it-IT" dirty="0">
                          <a:latin typeface="Geneva" panose="020B0503030404040204"/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1.4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184622"/>
                  </a:ext>
                </a:extLst>
              </a:tr>
              <a:tr h="321125">
                <a:tc>
                  <a:txBody>
                    <a:bodyPr/>
                    <a:lstStyle/>
                    <a:p>
                      <a:r>
                        <a:rPr lang="it-IT" dirty="0">
                          <a:latin typeface="Geneva" panose="020B0503030404040204"/>
                        </a:rPr>
                        <a:t>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10.8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latin typeface="Geneva" panose="020B0503030404040204"/>
                        </a:rPr>
                        <a:t>2.6*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438024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6F2BAA-2364-D1D3-6BC5-43449F9E5ACE}"/>
              </a:ext>
            </a:extLst>
          </p:cNvPr>
          <p:cNvSpPr txBox="1"/>
          <p:nvPr/>
        </p:nvSpPr>
        <p:spPr>
          <a:xfrm>
            <a:off x="9274257" y="5701217"/>
            <a:ext cx="275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* </a:t>
            </a:r>
            <a:r>
              <a:rPr lang="en-US" sz="1600" dirty="0">
                <a:latin typeface="Geneva" panose="020B0503030404040204"/>
              </a:rPr>
              <a:t>increase in thickness of </a:t>
            </a:r>
            <a:r>
              <a:rPr lang="en-US" sz="1600" dirty="0" err="1">
                <a:latin typeface="Geneva" panose="020B0503030404040204"/>
              </a:rPr>
              <a:t>Rohacell</a:t>
            </a:r>
            <a:r>
              <a:rPr lang="en-US" sz="1600" dirty="0">
                <a:latin typeface="Geneva" panose="020B0503030404040204"/>
              </a:rPr>
              <a:t> (best compromise between cost &amp; manufacturing)</a:t>
            </a:r>
            <a:endParaRPr lang="it-IT" sz="1600" dirty="0">
              <a:latin typeface="Geneva" panose="020B0503030404040204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4181CDE-2283-7362-9D71-D6E41E31923C}"/>
              </a:ext>
            </a:extLst>
          </p:cNvPr>
          <p:cNvGrpSpPr/>
          <p:nvPr/>
        </p:nvGrpSpPr>
        <p:grpSpPr>
          <a:xfrm>
            <a:off x="5820853" y="2460620"/>
            <a:ext cx="5572967" cy="2487204"/>
            <a:chOff x="2892620" y="2556228"/>
            <a:chExt cx="6101793" cy="2892059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7B52C80-C24B-35AB-EA59-B4FB8D5DCF63}"/>
                </a:ext>
              </a:extLst>
            </p:cNvPr>
            <p:cNvGrpSpPr/>
            <p:nvPr/>
          </p:nvGrpSpPr>
          <p:grpSpPr>
            <a:xfrm>
              <a:off x="5232971" y="2556228"/>
              <a:ext cx="3761442" cy="2320858"/>
              <a:chOff x="5232971" y="2556228"/>
              <a:chExt cx="3761442" cy="2320858"/>
            </a:xfrm>
          </p:grpSpPr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1C118513-60B5-0512-8F91-5F4E558CC7A0}"/>
                  </a:ext>
                </a:extLst>
              </p:cNvPr>
              <p:cNvGrpSpPr/>
              <p:nvPr/>
            </p:nvGrpSpPr>
            <p:grpSpPr>
              <a:xfrm>
                <a:off x="5232971" y="2556228"/>
                <a:ext cx="3761442" cy="2320858"/>
                <a:chOff x="4292067" y="4754156"/>
                <a:chExt cx="3761442" cy="2320858"/>
              </a:xfrm>
            </p:grpSpPr>
            <p:pic>
              <p:nvPicPr>
                <p:cNvPr id="43" name="Immagine 42" descr="Immagine che contiene design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28388F58-AA6F-B51D-EC52-F8B8BB8B3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447" t="34293" r="44368" b="32968"/>
                <a:stretch>
                  <a:fillRect/>
                </a:stretch>
              </p:blipFill>
              <p:spPr>
                <a:xfrm>
                  <a:off x="4292067" y="4754156"/>
                  <a:ext cx="1522260" cy="1900106"/>
                </a:xfrm>
                <a:prstGeom prst="rect">
                  <a:avLst/>
                </a:prstGeom>
              </p:spPr>
            </p:pic>
            <p:cxnSp>
              <p:nvCxnSpPr>
                <p:cNvPr id="44" name="Connettore 2 43">
                  <a:extLst>
                    <a:ext uri="{FF2B5EF4-FFF2-40B4-BE49-F238E27FC236}">
                      <a16:creationId xmlns:a16="http://schemas.microsoft.com/office/drawing/2014/main" id="{D86353EF-CA2C-8890-2233-5AB59235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0036" y="5319423"/>
                  <a:ext cx="445085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2 44">
                  <a:extLst>
                    <a:ext uri="{FF2B5EF4-FFF2-40B4-BE49-F238E27FC236}">
                      <a16:creationId xmlns:a16="http://schemas.microsoft.com/office/drawing/2014/main" id="{E8DC90D3-0080-6433-7EB9-AF771FD11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207" y="4844236"/>
                  <a:ext cx="0" cy="223077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D6E9596C-C7E3-6886-6730-6714290D099E}"/>
                    </a:ext>
                  </a:extLst>
                </p:cNvPr>
                <p:cNvSpPr txBox="1"/>
                <p:nvPr/>
              </p:nvSpPr>
              <p:spPr>
                <a:xfrm>
                  <a:off x="4820036" y="4918413"/>
                  <a:ext cx="3301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>
                      <a:latin typeface="Geneva" panose="020B0503030404040204"/>
                    </a:rPr>
                    <a:t>W</a:t>
                  </a:r>
                </a:p>
              </p:txBody>
            </p:sp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A4BB07F3-CE47-D17B-108E-4DD02A1D2371}"/>
                    </a:ext>
                  </a:extLst>
                </p:cNvPr>
                <p:cNvSpPr txBox="1"/>
                <p:nvPr/>
              </p:nvSpPr>
              <p:spPr>
                <a:xfrm>
                  <a:off x="7723387" y="5519543"/>
                  <a:ext cx="3301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dirty="0">
                      <a:latin typeface="Geneva" panose="020B0503030404040204"/>
                    </a:rPr>
                    <a:t>H</a:t>
                  </a:r>
                </a:p>
              </p:txBody>
            </p:sp>
          </p:grpSp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E11A1E6C-7CF0-2D5C-4048-EEC8CE76DB35}"/>
                  </a:ext>
                </a:extLst>
              </p:cNvPr>
              <p:cNvSpPr/>
              <p:nvPr/>
            </p:nvSpPr>
            <p:spPr>
              <a:xfrm>
                <a:off x="5272043" y="4215809"/>
                <a:ext cx="1427093" cy="845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E0C55F55-9607-5690-52C7-DBC2BA133DDE}"/>
                  </a:ext>
                </a:extLst>
              </p:cNvPr>
              <p:cNvSpPr/>
              <p:nvPr/>
            </p:nvSpPr>
            <p:spPr>
              <a:xfrm>
                <a:off x="5269935" y="4293817"/>
                <a:ext cx="1427093" cy="16251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5AFDA25E-E33B-0436-D31E-0F1936779807}"/>
                  </a:ext>
                </a:extLst>
              </p:cNvPr>
              <p:cNvSpPr/>
              <p:nvPr/>
            </p:nvSpPr>
            <p:spPr>
              <a:xfrm>
                <a:off x="5269934" y="4461983"/>
                <a:ext cx="1427093" cy="845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C92CBC2D-1BBF-008F-16E3-F2213CA7F154}"/>
                  </a:ext>
                </a:extLst>
              </p:cNvPr>
              <p:cNvSpPr/>
              <p:nvPr/>
            </p:nvSpPr>
            <p:spPr>
              <a:xfrm>
                <a:off x="5269934" y="4546490"/>
                <a:ext cx="1427093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ttangolo 40">
                <a:extLst>
                  <a:ext uri="{FF2B5EF4-FFF2-40B4-BE49-F238E27FC236}">
                    <a16:creationId xmlns:a16="http://schemas.microsoft.com/office/drawing/2014/main" id="{B8530A05-1D3A-FD1D-73F2-19AF04D09381}"/>
                  </a:ext>
                </a:extLst>
              </p:cNvPr>
              <p:cNvSpPr/>
              <p:nvPr/>
            </p:nvSpPr>
            <p:spPr>
              <a:xfrm>
                <a:off x="5269933" y="4592209"/>
                <a:ext cx="1427093" cy="8450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F9157EF0-9BA2-B469-624B-B9F5EFEF885C}"/>
                  </a:ext>
                </a:extLst>
              </p:cNvPr>
              <p:cNvSpPr/>
              <p:nvPr/>
            </p:nvSpPr>
            <p:spPr>
              <a:xfrm>
                <a:off x="5269932" y="4676716"/>
                <a:ext cx="1427093" cy="84507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D3CC9973-4D95-AD69-D4B1-A095B30D0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6960" y="4241836"/>
              <a:ext cx="4511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04A3C3A3-E3C5-5048-D753-F507CFD60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6096" y="4241836"/>
              <a:ext cx="432897" cy="2474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57082B5D-85A9-2151-8BA4-D72AD6A9B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4367" y="4241836"/>
              <a:ext cx="414626" cy="3926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7717B3A0-83AA-4C91-A8D8-5A8406E4D8CE}"/>
                </a:ext>
              </a:extLst>
            </p:cNvPr>
            <p:cNvSpPr txBox="1"/>
            <p:nvPr/>
          </p:nvSpPr>
          <p:spPr>
            <a:xfrm>
              <a:off x="7178993" y="3880196"/>
              <a:ext cx="1752957" cy="526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700"/>
                </a:lnSpc>
              </a:pPr>
              <a:r>
                <a:rPr lang="it-IT" sz="1600" dirty="0" err="1">
                  <a:solidFill>
                    <a:schemeClr val="tx2"/>
                  </a:solidFill>
                  <a:latin typeface="Geneva" panose="020B0503030404040204"/>
                </a:rPr>
                <a:t>Glue</a:t>
              </a:r>
              <a:r>
                <a:rPr lang="it-IT" sz="1600" dirty="0">
                  <a:solidFill>
                    <a:schemeClr val="tx2"/>
                  </a:solidFill>
                  <a:latin typeface="Geneva" panose="020B0503030404040204"/>
                </a:rPr>
                <a:t> ~ 90 </a:t>
              </a:r>
              <a:r>
                <a:rPr lang="el-GR" sz="1600" dirty="0">
                  <a:solidFill>
                    <a:schemeClr val="tx2"/>
                  </a:solidFill>
                  <a:latin typeface="Geneva" panose="020B0503030404040204"/>
                </a:rPr>
                <a:t>μ</a:t>
              </a:r>
              <a:r>
                <a:rPr lang="it-IT" sz="1600" dirty="0">
                  <a:solidFill>
                    <a:schemeClr val="tx2"/>
                  </a:solidFill>
                  <a:latin typeface="Geneva" panose="020B0503030404040204"/>
                </a:rPr>
                <a:t>m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50BBCE21-C60C-4FA2-E569-08555E14D344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4879207" y="4375076"/>
              <a:ext cx="390728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E878F1C-9FA9-495A-9186-BBF340BFA9CD}"/>
                </a:ext>
              </a:extLst>
            </p:cNvPr>
            <p:cNvSpPr txBox="1"/>
            <p:nvPr/>
          </p:nvSpPr>
          <p:spPr>
            <a:xfrm>
              <a:off x="2941228" y="3948963"/>
              <a:ext cx="2122364" cy="57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700"/>
                </a:lnSpc>
              </a:pPr>
              <a:r>
                <a:rPr lang="it-IT" sz="1600" dirty="0">
                  <a:solidFill>
                    <a:schemeClr val="bg1">
                      <a:lumMod val="50000"/>
                    </a:schemeClr>
                  </a:solidFill>
                  <a:latin typeface="Geneva" panose="020B0503030404040204"/>
                </a:rPr>
                <a:t>CF strip = 360 </a:t>
              </a:r>
              <a:r>
                <a:rPr lang="el-GR" sz="1600" dirty="0">
                  <a:solidFill>
                    <a:schemeClr val="bg1">
                      <a:lumMod val="50000"/>
                    </a:schemeClr>
                  </a:solidFill>
                  <a:latin typeface="Geneva" panose="020B0503030404040204"/>
                </a:rPr>
                <a:t>μ</a:t>
              </a:r>
              <a:r>
                <a:rPr lang="it-IT" sz="1600" dirty="0">
                  <a:solidFill>
                    <a:schemeClr val="bg1">
                      <a:lumMod val="50000"/>
                    </a:schemeClr>
                  </a:solidFill>
                  <a:latin typeface="Geneva" panose="020B0503030404040204"/>
                </a:rPr>
                <a:t>m </a:t>
              </a: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41774A5F-2F4A-562E-6234-D4B905B31B51}"/>
                </a:ext>
              </a:extLst>
            </p:cNvPr>
            <p:cNvCxnSpPr/>
            <p:nvPr/>
          </p:nvCxnSpPr>
          <p:spPr>
            <a:xfrm flipV="1">
              <a:off x="4884745" y="4583250"/>
              <a:ext cx="357693" cy="1142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52C04908-FEDF-5817-CEFE-F5674B732B11}"/>
                </a:ext>
              </a:extLst>
            </p:cNvPr>
            <p:cNvSpPr txBox="1"/>
            <p:nvPr/>
          </p:nvSpPr>
          <p:spPr>
            <a:xfrm>
              <a:off x="2892620" y="4386199"/>
              <a:ext cx="2291282" cy="57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700"/>
                </a:lnSpc>
              </a:pPr>
              <a:r>
                <a:rPr lang="it-IT" sz="1600" dirty="0">
                  <a:latin typeface="Geneva" panose="020B0503030404040204"/>
                </a:rPr>
                <a:t>Brass strip = 50 </a:t>
              </a:r>
              <a:r>
                <a:rPr lang="el-GR" sz="1600" dirty="0">
                  <a:latin typeface="Geneva" panose="020B0503030404040204"/>
                </a:rPr>
                <a:t>μ</a:t>
              </a:r>
              <a:r>
                <a:rPr lang="it-IT" sz="1600" dirty="0">
                  <a:latin typeface="Geneva" panose="020B0503030404040204"/>
                </a:rPr>
                <a:t>m </a:t>
              </a: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53D900C8-BA91-D763-74B9-4C5437584B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8209" y="4782971"/>
              <a:ext cx="49670" cy="3290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989B04B-82AB-2B58-7A5F-61F17C0D0594}"/>
                </a:ext>
              </a:extLst>
            </p:cNvPr>
            <p:cNvSpPr txBox="1"/>
            <p:nvPr/>
          </p:nvSpPr>
          <p:spPr>
            <a:xfrm>
              <a:off x="4246114" y="4947509"/>
              <a:ext cx="2037455" cy="50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700"/>
                </a:lnSpc>
              </a:pPr>
              <a:r>
                <a:rPr lang="it-IT" sz="1600" dirty="0" err="1">
                  <a:latin typeface="Geneva" panose="020B0503030404040204"/>
                </a:rPr>
                <a:t>Heater</a:t>
              </a:r>
              <a:r>
                <a:rPr lang="it-IT" sz="1600" dirty="0">
                  <a:latin typeface="Geneva" panose="020B0503030404040204"/>
                </a:rPr>
                <a:t> = 150 </a:t>
              </a:r>
              <a:r>
                <a:rPr lang="el-GR" sz="1600" dirty="0">
                  <a:latin typeface="Geneva" panose="020B0503030404040204"/>
                </a:rPr>
                <a:t>μ</a:t>
              </a:r>
              <a:r>
                <a:rPr lang="it-IT" sz="1600" dirty="0">
                  <a:latin typeface="Geneva" panose="020B0503030404040204"/>
                </a:rPr>
                <a:t>m </a:t>
              </a:r>
            </a:p>
          </p:txBody>
        </p:sp>
      </p:grpSp>
      <p:pic>
        <p:nvPicPr>
          <p:cNvPr id="48" name="Immagine 47" descr="Immagine che contiene lima di ferro, strumento&#10;&#10;Il contenuto generato dall'IA potrebbe non essere corretto.">
            <a:extLst>
              <a:ext uri="{FF2B5EF4-FFF2-40B4-BE49-F238E27FC236}">
                <a16:creationId xmlns:a16="http://schemas.microsoft.com/office/drawing/2014/main" id="{CD3010DB-84E3-0714-8866-7668A9689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6" y="5926750"/>
            <a:ext cx="3499589" cy="878316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F272B17-927E-7381-EBE4-A60E5C4D691D}"/>
              </a:ext>
            </a:extLst>
          </p:cNvPr>
          <p:cNvSpPr txBox="1"/>
          <p:nvPr/>
        </p:nvSpPr>
        <p:spPr>
          <a:xfrm>
            <a:off x="4758865" y="541141"/>
            <a:ext cx="267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 panose="020B0503030404040204"/>
              </a:rPr>
              <a:t>Mockup</a:t>
            </a:r>
            <a:r>
              <a:rPr lang="it-IT" b="1" u="sng" dirty="0">
                <a:latin typeface="Geneva" panose="020B0503030404040204"/>
              </a:rPr>
              <a:t> of the vertex detector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8ACCCCE-05A9-33F6-DE19-098389A9F4A0}"/>
              </a:ext>
            </a:extLst>
          </p:cNvPr>
          <p:cNvSpPr txBox="1"/>
          <p:nvPr/>
        </p:nvSpPr>
        <p:spPr>
          <a:xfrm>
            <a:off x="5706919" y="1058778"/>
            <a:ext cx="6101078" cy="144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Silicon </a:t>
            </a:r>
            <a:r>
              <a:rPr lang="it-IT" dirty="0" err="1">
                <a:latin typeface="Geneva" panose="020B0503030404040204"/>
              </a:rPr>
              <a:t>modules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replaced</a:t>
            </a:r>
            <a:r>
              <a:rPr lang="it-IT" dirty="0">
                <a:latin typeface="Geneva" panose="020B0503030404040204"/>
              </a:rPr>
              <a:t> by a </a:t>
            </a:r>
            <a:r>
              <a:rPr lang="it-IT" dirty="0" err="1">
                <a:latin typeface="Geneva" panose="020B0503030404040204"/>
              </a:rPr>
              <a:t>brass</a:t>
            </a:r>
            <a:r>
              <a:rPr lang="it-IT" dirty="0">
                <a:latin typeface="Geneva" panose="020B0503030404040204"/>
              </a:rPr>
              <a:t> strip with the </a:t>
            </a:r>
            <a:r>
              <a:rPr lang="it-IT" dirty="0" err="1">
                <a:latin typeface="Geneva" panose="020B0503030404040204"/>
              </a:rPr>
              <a:t>same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thickness</a:t>
            </a:r>
            <a:r>
              <a:rPr lang="it-IT" dirty="0">
                <a:latin typeface="Geneva" panose="020B0503030404040204"/>
              </a:rPr>
              <a:t> = 50 </a:t>
            </a:r>
            <a:r>
              <a:rPr lang="el-GR" dirty="0">
                <a:latin typeface="Geneva" panose="020B0503030404040204"/>
              </a:rPr>
              <a:t>μ</a:t>
            </a:r>
            <a:r>
              <a:rPr lang="it-IT" dirty="0">
                <a:latin typeface="Geneva" panose="020B0503030404040204"/>
              </a:rPr>
              <a:t>m</a:t>
            </a:r>
          </a:p>
          <a:p>
            <a:pPr marL="285750" indent="-285750" algn="ctr">
              <a:lnSpc>
                <a:spcPts val="37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/>
              </a:rPr>
              <a:t>Thermal load </a:t>
            </a:r>
            <a:r>
              <a:rPr lang="it-IT" dirty="0" err="1">
                <a:latin typeface="Geneva" panose="020B0503030404040204"/>
              </a:rPr>
              <a:t>created</a:t>
            </a:r>
            <a:r>
              <a:rPr lang="it-IT" dirty="0">
                <a:latin typeface="Geneva" panose="020B0503030404040204"/>
              </a:rPr>
              <a:t> by a </a:t>
            </a:r>
            <a:r>
              <a:rPr lang="it-IT" dirty="0" err="1">
                <a:latin typeface="Geneva" panose="020B0503030404040204"/>
              </a:rPr>
              <a:t>bonded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heater</a:t>
            </a:r>
            <a:endParaRPr lang="it-IT" dirty="0">
              <a:latin typeface="Geneva" panose="020B0503030404040204"/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75B3E35-79AD-C3DD-94DB-EE8F1D731C2D}"/>
              </a:ext>
            </a:extLst>
          </p:cNvPr>
          <p:cNvSpPr txBox="1"/>
          <p:nvPr/>
        </p:nvSpPr>
        <p:spPr>
          <a:xfrm>
            <a:off x="9400304" y="4654912"/>
            <a:ext cx="249998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Geneva" panose="020B0503030404040204"/>
              </a:rPr>
              <a:t>Shape</a:t>
            </a:r>
            <a:r>
              <a:rPr lang="it-IT" dirty="0">
                <a:latin typeface="Geneva" panose="020B0503030404040204"/>
              </a:rPr>
              <a:t> to be </a:t>
            </a:r>
            <a:r>
              <a:rPr lang="it-IT" dirty="0" err="1">
                <a:latin typeface="Geneva" panose="020B0503030404040204"/>
              </a:rPr>
              <a:t>optimized</a:t>
            </a:r>
            <a:r>
              <a:rPr lang="it-IT" dirty="0">
                <a:latin typeface="Geneva" panose="020B0503030404040204"/>
              </a:rPr>
              <a:t> with </a:t>
            </a:r>
            <a:r>
              <a:rPr lang="it-IT" dirty="0" err="1">
                <a:latin typeface="Geneva" panose="020B0503030404040204"/>
              </a:rPr>
              <a:t>Aeroelastic</a:t>
            </a:r>
            <a:r>
              <a:rPr lang="it-IT" dirty="0">
                <a:latin typeface="Geneva" panose="020B0503030404040204"/>
              </a:rPr>
              <a:t> studies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C92DD96-59BB-88B9-DE70-9D9F69EBDBB6}"/>
              </a:ext>
            </a:extLst>
          </p:cNvPr>
          <p:cNvSpPr txBox="1"/>
          <p:nvPr/>
        </p:nvSpPr>
        <p:spPr>
          <a:xfrm>
            <a:off x="326206" y="848918"/>
            <a:ext cx="1689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 err="1"/>
              <a:t>Bonding</a:t>
            </a:r>
            <a:r>
              <a:rPr lang="it-IT" sz="1600" b="1" i="1" dirty="0"/>
              <a:t> tool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53223E-8651-7852-EF4D-8053AF6A563A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4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3403B-6CC9-22C7-4897-6AA64D5A3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F6085746-0DE4-BEF6-26AA-AC9865115E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4575" r="20707" b="11040"/>
          <a:stretch/>
        </p:blipFill>
        <p:spPr>
          <a:xfrm>
            <a:off x="984323" y="419458"/>
            <a:ext cx="3578110" cy="238322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2CF5222-F618-69C9-EE87-45F2BDC70E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t="17879" r="10839" b="12049"/>
          <a:stretch/>
        </p:blipFill>
        <p:spPr>
          <a:xfrm>
            <a:off x="1049902" y="2878837"/>
            <a:ext cx="4593309" cy="2451876"/>
          </a:xfrm>
          <a:prstGeom prst="rect">
            <a:avLst/>
          </a:prstGeom>
          <a:ln>
            <a:noFill/>
          </a:ln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175B732-2C82-752D-5F7F-1654A6209DE2}"/>
              </a:ext>
            </a:extLst>
          </p:cNvPr>
          <p:cNvCxnSpPr>
            <a:cxnSpLocks/>
          </p:cNvCxnSpPr>
          <p:nvPr/>
        </p:nvCxnSpPr>
        <p:spPr>
          <a:xfrm flipV="1">
            <a:off x="1908063" y="3203594"/>
            <a:ext cx="670999" cy="5865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9AB6A35-186D-720E-F901-D0F19310CB73}"/>
              </a:ext>
            </a:extLst>
          </p:cNvPr>
          <p:cNvSpPr txBox="1"/>
          <p:nvPr/>
        </p:nvSpPr>
        <p:spPr>
          <a:xfrm>
            <a:off x="1821266" y="2818471"/>
            <a:ext cx="1030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Geneva" panose="020B0503030404040204"/>
              </a:rPr>
              <a:t>Layer 3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159109AD-A435-F3A9-4302-FF64A851EE41}"/>
              </a:ext>
            </a:extLst>
          </p:cNvPr>
          <p:cNvCxnSpPr>
            <a:cxnSpLocks/>
          </p:cNvCxnSpPr>
          <p:nvPr/>
        </p:nvCxnSpPr>
        <p:spPr>
          <a:xfrm flipV="1">
            <a:off x="3827749" y="3244319"/>
            <a:ext cx="670999" cy="586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AA86E0F-EC71-88BA-64EA-216B40C6AE53}"/>
              </a:ext>
            </a:extLst>
          </p:cNvPr>
          <p:cNvSpPr txBox="1"/>
          <p:nvPr/>
        </p:nvSpPr>
        <p:spPr>
          <a:xfrm>
            <a:off x="3718900" y="2892912"/>
            <a:ext cx="110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Geneva" panose="020B0503030404040204"/>
              </a:rPr>
              <a:t>Layer 2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7F075F7-235D-4418-6012-C13BF4F3346F}"/>
              </a:ext>
            </a:extLst>
          </p:cNvPr>
          <p:cNvCxnSpPr>
            <a:cxnSpLocks/>
          </p:cNvCxnSpPr>
          <p:nvPr/>
        </p:nvCxnSpPr>
        <p:spPr>
          <a:xfrm flipV="1">
            <a:off x="5174900" y="3302343"/>
            <a:ext cx="670999" cy="5865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698AE178-3CD8-26AF-EACB-FE792F1C8C11}"/>
              </a:ext>
            </a:extLst>
          </p:cNvPr>
          <p:cNvSpPr txBox="1"/>
          <p:nvPr/>
        </p:nvSpPr>
        <p:spPr>
          <a:xfrm>
            <a:off x="5113321" y="2966043"/>
            <a:ext cx="105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6600"/>
                </a:solidFill>
                <a:latin typeface="Geneva" panose="020B0503030404040204"/>
              </a:rPr>
              <a:t>Layer 1</a:t>
            </a:r>
          </a:p>
        </p:txBody>
      </p:sp>
      <p:cxnSp>
        <p:nvCxnSpPr>
          <p:cNvPr id="57" name="Connettore curvo 56">
            <a:extLst>
              <a:ext uri="{FF2B5EF4-FFF2-40B4-BE49-F238E27FC236}">
                <a16:creationId xmlns:a16="http://schemas.microsoft.com/office/drawing/2014/main" id="{6F351DF7-6D9D-8F78-BB83-CAD6426F5E79}"/>
              </a:ext>
            </a:extLst>
          </p:cNvPr>
          <p:cNvCxnSpPr>
            <a:cxnSpLocks/>
          </p:cNvCxnSpPr>
          <p:nvPr/>
        </p:nvCxnSpPr>
        <p:spPr>
          <a:xfrm rot="10800000">
            <a:off x="1241014" y="3346250"/>
            <a:ext cx="355678" cy="6738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curvo 61">
            <a:extLst>
              <a:ext uri="{FF2B5EF4-FFF2-40B4-BE49-F238E27FC236}">
                <a16:creationId xmlns:a16="http://schemas.microsoft.com/office/drawing/2014/main" id="{3CD24960-56D8-4E05-3737-C6C0B77EC643}"/>
              </a:ext>
            </a:extLst>
          </p:cNvPr>
          <p:cNvCxnSpPr>
            <a:cxnSpLocks/>
          </p:cNvCxnSpPr>
          <p:nvPr/>
        </p:nvCxnSpPr>
        <p:spPr>
          <a:xfrm rot="10800000">
            <a:off x="1365245" y="3555322"/>
            <a:ext cx="328048" cy="62150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curvo 62">
            <a:extLst>
              <a:ext uri="{FF2B5EF4-FFF2-40B4-BE49-F238E27FC236}">
                <a16:creationId xmlns:a16="http://schemas.microsoft.com/office/drawing/2014/main" id="{821766D5-BCC7-2FBD-1D44-0486E7F6A27D}"/>
              </a:ext>
            </a:extLst>
          </p:cNvPr>
          <p:cNvCxnSpPr>
            <a:cxnSpLocks/>
          </p:cNvCxnSpPr>
          <p:nvPr/>
        </p:nvCxnSpPr>
        <p:spPr>
          <a:xfrm rot="10800000">
            <a:off x="1418853" y="3752986"/>
            <a:ext cx="311843" cy="59080"/>
          </a:xfrm>
          <a:prstGeom prst="curvedConnector3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973F48DB-BB81-C507-2DEE-939EEF412425}"/>
              </a:ext>
            </a:extLst>
          </p:cNvPr>
          <p:cNvSpPr txBox="1"/>
          <p:nvPr/>
        </p:nvSpPr>
        <p:spPr>
          <a:xfrm>
            <a:off x="1730696" y="3747639"/>
            <a:ext cx="67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Geneva" panose="020B0503030404040204"/>
              </a:rPr>
              <a:t>Bus</a:t>
            </a:r>
          </a:p>
        </p:txBody>
      </p:sp>
      <p:pic>
        <p:nvPicPr>
          <p:cNvPr id="73" name="Immagine 72">
            <a:extLst>
              <a:ext uri="{FF2B5EF4-FFF2-40B4-BE49-F238E27FC236}">
                <a16:creationId xmlns:a16="http://schemas.microsoft.com/office/drawing/2014/main" id="{3F216F66-CBF1-E8C5-3517-CB7256EA75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19017" r="25552" b="25849"/>
          <a:stretch/>
        </p:blipFill>
        <p:spPr>
          <a:xfrm>
            <a:off x="7726970" y="531763"/>
            <a:ext cx="3324796" cy="2228958"/>
          </a:xfrm>
          <a:prstGeom prst="rect">
            <a:avLst/>
          </a:prstGeom>
        </p:spPr>
      </p:pic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0262BA3D-AA0A-37A3-47D7-F3C1369F2C3C}"/>
              </a:ext>
            </a:extLst>
          </p:cNvPr>
          <p:cNvSpPr txBox="1"/>
          <p:nvPr/>
        </p:nvSpPr>
        <p:spPr>
          <a:xfrm>
            <a:off x="682904" y="528672"/>
            <a:ext cx="318746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INLET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983AED06-A632-06AD-1F48-4CAE6EA53EB4}"/>
              </a:ext>
            </a:extLst>
          </p:cNvPr>
          <p:cNvSpPr txBox="1"/>
          <p:nvPr/>
        </p:nvSpPr>
        <p:spPr>
          <a:xfrm>
            <a:off x="11270471" y="528672"/>
            <a:ext cx="318746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Geneva" panose="020B0503030404040204"/>
              </a:rPr>
              <a:t>AIR 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OUTLET</a:t>
            </a:r>
          </a:p>
          <a:p>
            <a:pPr algn="ctr"/>
            <a:endParaRPr lang="it-IT" b="1" dirty="0">
              <a:latin typeface="Geneva" panose="020B0503030404040204"/>
            </a:endParaRPr>
          </a:p>
          <a:p>
            <a:pPr algn="ctr"/>
            <a:r>
              <a:rPr lang="it-IT" b="1" dirty="0">
                <a:latin typeface="Geneva" panose="020B0503030404040204"/>
              </a:rPr>
              <a:t>SUPPORT</a:t>
            </a:r>
          </a:p>
        </p:txBody>
      </p:sp>
      <p:pic>
        <p:nvPicPr>
          <p:cNvPr id="84" name="Immagine 83">
            <a:extLst>
              <a:ext uri="{FF2B5EF4-FFF2-40B4-BE49-F238E27FC236}">
                <a16:creationId xmlns:a16="http://schemas.microsoft.com/office/drawing/2014/main" id="{EA3F5BD5-F901-9D21-8A41-72E0437ACA2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3716" r="8057" b="23141"/>
          <a:stretch/>
        </p:blipFill>
        <p:spPr>
          <a:xfrm>
            <a:off x="4517250" y="4262764"/>
            <a:ext cx="3668687" cy="1596012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D36EF509-6DCF-2EE0-897D-F72D30327C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 t="13900" r="18301" b="26490"/>
          <a:stretch/>
        </p:blipFill>
        <p:spPr>
          <a:xfrm>
            <a:off x="6642331" y="2533487"/>
            <a:ext cx="4595995" cy="2476076"/>
          </a:xfrm>
          <a:prstGeom prst="rect">
            <a:avLst/>
          </a:prstGeom>
        </p:spPr>
      </p:pic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C93012AD-6709-2EDD-E97E-9B2A399DB767}"/>
              </a:ext>
            </a:extLst>
          </p:cNvPr>
          <p:cNvCxnSpPr>
            <a:cxnSpLocks/>
          </p:cNvCxnSpPr>
          <p:nvPr/>
        </p:nvCxnSpPr>
        <p:spPr>
          <a:xfrm flipV="1">
            <a:off x="6453383" y="3760058"/>
            <a:ext cx="625512" cy="54146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50FDCDAA-4B4E-A8C1-7874-9A1E059D477A}"/>
              </a:ext>
            </a:extLst>
          </p:cNvPr>
          <p:cNvCxnSpPr>
            <a:cxnSpLocks/>
          </p:cNvCxnSpPr>
          <p:nvPr/>
        </p:nvCxnSpPr>
        <p:spPr>
          <a:xfrm flipV="1">
            <a:off x="7738668" y="3392973"/>
            <a:ext cx="625512" cy="5414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22ED2298-1808-BA1A-4A2E-2D422D28AACE}"/>
              </a:ext>
            </a:extLst>
          </p:cNvPr>
          <p:cNvCxnSpPr>
            <a:cxnSpLocks/>
          </p:cNvCxnSpPr>
          <p:nvPr/>
        </p:nvCxnSpPr>
        <p:spPr>
          <a:xfrm flipV="1">
            <a:off x="9713001" y="2832076"/>
            <a:ext cx="625512" cy="5414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curvo 89">
            <a:extLst>
              <a:ext uri="{FF2B5EF4-FFF2-40B4-BE49-F238E27FC236}">
                <a16:creationId xmlns:a16="http://schemas.microsoft.com/office/drawing/2014/main" id="{D94D256D-7E29-C8F5-65EB-A0A79E6DA4A3}"/>
              </a:ext>
            </a:extLst>
          </p:cNvPr>
          <p:cNvCxnSpPr>
            <a:cxnSpLocks/>
          </p:cNvCxnSpPr>
          <p:nvPr/>
        </p:nvCxnSpPr>
        <p:spPr>
          <a:xfrm flipV="1">
            <a:off x="10713135" y="3080034"/>
            <a:ext cx="255699" cy="70842"/>
          </a:xfrm>
          <a:prstGeom prst="curvedConnector3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curvo 92">
            <a:extLst>
              <a:ext uri="{FF2B5EF4-FFF2-40B4-BE49-F238E27FC236}">
                <a16:creationId xmlns:a16="http://schemas.microsoft.com/office/drawing/2014/main" id="{E0390B3C-878B-7874-6FC4-09762EB63AAD}"/>
              </a:ext>
            </a:extLst>
          </p:cNvPr>
          <p:cNvCxnSpPr>
            <a:cxnSpLocks/>
          </p:cNvCxnSpPr>
          <p:nvPr/>
        </p:nvCxnSpPr>
        <p:spPr>
          <a:xfrm flipV="1">
            <a:off x="10662837" y="3361731"/>
            <a:ext cx="255699" cy="70842"/>
          </a:xfrm>
          <a:prstGeom prst="curvedConnector3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curvo 93">
            <a:extLst>
              <a:ext uri="{FF2B5EF4-FFF2-40B4-BE49-F238E27FC236}">
                <a16:creationId xmlns:a16="http://schemas.microsoft.com/office/drawing/2014/main" id="{84010345-6B3C-84CB-6A1D-C7E36CC0FF5B}"/>
              </a:ext>
            </a:extLst>
          </p:cNvPr>
          <p:cNvCxnSpPr>
            <a:cxnSpLocks/>
          </p:cNvCxnSpPr>
          <p:nvPr/>
        </p:nvCxnSpPr>
        <p:spPr>
          <a:xfrm flipV="1">
            <a:off x="10731935" y="2843318"/>
            <a:ext cx="255699" cy="70842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B2B1B445-32CF-45F8-2CF6-F2B1AE01A645}"/>
              </a:ext>
            </a:extLst>
          </p:cNvPr>
          <p:cNvSpPr txBox="1"/>
          <p:nvPr/>
        </p:nvSpPr>
        <p:spPr>
          <a:xfrm>
            <a:off x="10206883" y="3311851"/>
            <a:ext cx="601026" cy="31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Geneva" panose="020B0503030404040204"/>
              </a:rPr>
              <a:t>Bus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77CBCB-CBC2-91FA-9A37-376E37B8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8</a:t>
            </a:fld>
            <a:endParaRPr lang="en-US" dirty="0">
              <a:latin typeface="Geneva" panose="020B050303040404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44ED67-16DA-0F77-DBDF-2063023A5377}"/>
              </a:ext>
            </a:extLst>
          </p:cNvPr>
          <p:cNvSpPr txBox="1"/>
          <p:nvPr/>
        </p:nvSpPr>
        <p:spPr>
          <a:xfrm>
            <a:off x="56918" y="5420014"/>
            <a:ext cx="446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3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separated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one for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each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of the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layers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Split support for assembly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9BA50C2-F168-9261-F3EE-177E0D489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A36B537-ED50-F144-7838-D0D5D84A8257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F71F9EB-15AE-7FF3-9A43-E2BA9CB930EA}"/>
              </a:ext>
            </a:extLst>
          </p:cNvPr>
          <p:cNvGrpSpPr>
            <a:grpSpLocks noChangeAspect="1"/>
          </p:cNvGrpSpPr>
          <p:nvPr/>
        </p:nvGrpSpPr>
        <p:grpSpPr>
          <a:xfrm rot="18074425">
            <a:off x="8216839" y="4701928"/>
            <a:ext cx="2227029" cy="2266521"/>
            <a:chOff x="8961161" y="4756892"/>
            <a:chExt cx="1914080" cy="1948022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4CAE76F0-AB0E-DAAF-F80A-33A419B4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0" t="10230" r="30238" b="12438"/>
            <a:stretch/>
          </p:blipFill>
          <p:spPr>
            <a:xfrm>
              <a:off x="8961161" y="4756892"/>
              <a:ext cx="1914080" cy="1948022"/>
            </a:xfrm>
            <a:prstGeom prst="rect">
              <a:avLst/>
            </a:prstGeom>
          </p:spPr>
        </p:pic>
        <p:sp>
          <p:nvSpPr>
            <p:cNvPr id="26" name="Stella a 4 punte 25">
              <a:extLst>
                <a:ext uri="{FF2B5EF4-FFF2-40B4-BE49-F238E27FC236}">
                  <a16:creationId xmlns:a16="http://schemas.microsoft.com/office/drawing/2014/main" id="{72110C7C-DF9E-E14B-A0EC-718D89935AFB}"/>
                </a:ext>
              </a:extLst>
            </p:cNvPr>
            <p:cNvSpPr/>
            <p:nvPr/>
          </p:nvSpPr>
          <p:spPr>
            <a:xfrm>
              <a:off x="9913391" y="5692769"/>
              <a:ext cx="50373" cy="47444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0" name="Arco a tutto sesto 29">
            <a:extLst>
              <a:ext uri="{FF2B5EF4-FFF2-40B4-BE49-F238E27FC236}">
                <a16:creationId xmlns:a16="http://schemas.microsoft.com/office/drawing/2014/main" id="{ED0BF696-B0D0-9A39-F0D1-22F2133B0AF0}"/>
              </a:ext>
            </a:extLst>
          </p:cNvPr>
          <p:cNvSpPr/>
          <p:nvPr/>
        </p:nvSpPr>
        <p:spPr>
          <a:xfrm>
            <a:off x="8763641" y="4857762"/>
            <a:ext cx="1189759" cy="914400"/>
          </a:xfrm>
          <a:prstGeom prst="blockArc">
            <a:avLst>
              <a:gd name="adj1" fmla="val 12667429"/>
              <a:gd name="adj2" fmla="val 19709787"/>
              <a:gd name="adj3" fmla="val 30694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2" name="Immagine 31" descr="Immagine che contiene macchina, ingegneria, interno, argento&#10;&#10;Il contenuto generato dall'IA potrebbe non essere corretto.">
            <a:extLst>
              <a:ext uri="{FF2B5EF4-FFF2-40B4-BE49-F238E27FC236}">
                <a16:creationId xmlns:a16="http://schemas.microsoft.com/office/drawing/2014/main" id="{580821F9-4557-31DF-715B-7A3CDF696B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6329" r="31787" b="11481"/>
          <a:stretch>
            <a:fillRect/>
          </a:stretch>
        </p:blipFill>
        <p:spPr>
          <a:xfrm rot="5400000">
            <a:off x="10634990" y="5528031"/>
            <a:ext cx="977263" cy="1453369"/>
          </a:xfrm>
          <a:prstGeom prst="rect">
            <a:avLst/>
          </a:prstGeom>
        </p:spPr>
      </p:pic>
      <p:cxnSp>
        <p:nvCxnSpPr>
          <p:cNvPr id="36" name="Connettore curvo 35">
            <a:extLst>
              <a:ext uri="{FF2B5EF4-FFF2-40B4-BE49-F238E27FC236}">
                <a16:creationId xmlns:a16="http://schemas.microsoft.com/office/drawing/2014/main" id="{3B1DAA07-C9C3-CE1B-EC6B-A0E2E867E696}"/>
              </a:ext>
            </a:extLst>
          </p:cNvPr>
          <p:cNvCxnSpPr>
            <a:cxnSpLocks/>
          </p:cNvCxnSpPr>
          <p:nvPr/>
        </p:nvCxnSpPr>
        <p:spPr>
          <a:xfrm>
            <a:off x="9846505" y="5047019"/>
            <a:ext cx="907148" cy="603817"/>
          </a:xfrm>
          <a:prstGeom prst="curvedConnector3">
            <a:avLst>
              <a:gd name="adj1" fmla="val 10014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11E55730-6B85-B95E-4C95-00C612B26077}"/>
              </a:ext>
            </a:extLst>
          </p:cNvPr>
          <p:cNvCxnSpPr>
            <a:cxnSpLocks/>
          </p:cNvCxnSpPr>
          <p:nvPr/>
        </p:nvCxnSpPr>
        <p:spPr>
          <a:xfrm flipH="1">
            <a:off x="9073886" y="5177549"/>
            <a:ext cx="136025" cy="1360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DEDAFE34-5F49-3EF2-F832-3DDAFAAFF632}"/>
              </a:ext>
            </a:extLst>
          </p:cNvPr>
          <p:cNvCxnSpPr>
            <a:cxnSpLocks/>
          </p:cNvCxnSpPr>
          <p:nvPr/>
        </p:nvCxnSpPr>
        <p:spPr>
          <a:xfrm flipH="1">
            <a:off x="9128724" y="5163748"/>
            <a:ext cx="256266" cy="256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D91FFB58-13AF-23E5-8659-E97C403F18C2}"/>
              </a:ext>
            </a:extLst>
          </p:cNvPr>
          <p:cNvCxnSpPr>
            <a:cxnSpLocks/>
          </p:cNvCxnSpPr>
          <p:nvPr/>
        </p:nvCxnSpPr>
        <p:spPr>
          <a:xfrm flipH="1">
            <a:off x="9191415" y="5207696"/>
            <a:ext cx="338203" cy="358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5D3000B5-C42A-A246-A0CD-97B9A0513876}"/>
              </a:ext>
            </a:extLst>
          </p:cNvPr>
          <p:cNvCxnSpPr>
            <a:cxnSpLocks/>
          </p:cNvCxnSpPr>
          <p:nvPr/>
        </p:nvCxnSpPr>
        <p:spPr>
          <a:xfrm flipH="1">
            <a:off x="9264943" y="5375656"/>
            <a:ext cx="313650" cy="3137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D0725170-4D20-6AB8-11E0-9B5825769C35}"/>
              </a:ext>
            </a:extLst>
          </p:cNvPr>
          <p:cNvSpPr txBox="1"/>
          <p:nvPr/>
        </p:nvSpPr>
        <p:spPr>
          <a:xfrm>
            <a:off x="10070838" y="4801551"/>
            <a:ext cx="108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</a:t>
            </a:r>
            <a:r>
              <a:rPr lang="it-IT" baseline="30000" dirty="0"/>
              <a:t>st</a:t>
            </a:r>
            <a:r>
              <a:rPr lang="it-IT" dirty="0"/>
              <a:t> test</a:t>
            </a:r>
          </a:p>
        </p:txBody>
      </p: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1C2130C8-CFCA-E9E3-ED4C-320FA5343C8B}"/>
              </a:ext>
            </a:extLst>
          </p:cNvPr>
          <p:cNvCxnSpPr>
            <a:cxnSpLocks/>
          </p:cNvCxnSpPr>
          <p:nvPr/>
        </p:nvCxnSpPr>
        <p:spPr>
          <a:xfrm flipH="1" flipV="1">
            <a:off x="8802849" y="4849518"/>
            <a:ext cx="549997" cy="996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diritto 68">
            <a:extLst>
              <a:ext uri="{FF2B5EF4-FFF2-40B4-BE49-F238E27FC236}">
                <a16:creationId xmlns:a16="http://schemas.microsoft.com/office/drawing/2014/main" id="{090D18ED-1261-A8FE-382F-2E39C7786652}"/>
              </a:ext>
            </a:extLst>
          </p:cNvPr>
          <p:cNvCxnSpPr>
            <a:cxnSpLocks/>
          </p:cNvCxnSpPr>
          <p:nvPr/>
        </p:nvCxnSpPr>
        <p:spPr>
          <a:xfrm flipV="1">
            <a:off x="9333404" y="4879844"/>
            <a:ext cx="579600" cy="929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569591DA-7F6C-50D8-B3D6-ECBF34FC9201}"/>
              </a:ext>
            </a:extLst>
          </p:cNvPr>
          <p:cNvSpPr txBox="1"/>
          <p:nvPr/>
        </p:nvSpPr>
        <p:spPr>
          <a:xfrm>
            <a:off x="9129186" y="5799893"/>
            <a:ext cx="66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60°</a:t>
            </a:r>
          </a:p>
        </p:txBody>
      </p: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7CFFE701-A782-2371-0D63-2C856EE5558F}"/>
              </a:ext>
            </a:extLst>
          </p:cNvPr>
          <p:cNvSpPr txBox="1"/>
          <p:nvPr/>
        </p:nvSpPr>
        <p:spPr>
          <a:xfrm>
            <a:off x="4758864" y="560471"/>
            <a:ext cx="267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Support of the </a:t>
            </a:r>
            <a:r>
              <a:rPr lang="it-IT" b="1" u="sng" dirty="0" err="1">
                <a:latin typeface="Geneva" panose="020B0503030404040204"/>
              </a:rPr>
              <a:t>staves</a:t>
            </a:r>
            <a:endParaRPr lang="it-IT" b="1" u="sng" dirty="0">
              <a:latin typeface="Geneva" panose="020B0503030404040204"/>
            </a:endParaRP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D736ACB6-DBB8-A898-2A6E-22C56000673E}"/>
              </a:ext>
            </a:extLst>
          </p:cNvPr>
          <p:cNvSpPr txBox="1"/>
          <p:nvPr/>
        </p:nvSpPr>
        <p:spPr>
          <a:xfrm>
            <a:off x="4634536" y="1026758"/>
            <a:ext cx="308282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Target: </a:t>
            </a:r>
            <a:r>
              <a:rPr lang="it-IT" b="1" dirty="0">
                <a:latin typeface="Geneva" panose="020B0503030404040204" pitchFamily="34" charset="0"/>
                <a:ea typeface="Geneva" panose="020B0503030404040204" pitchFamily="34" charset="0"/>
              </a:rPr>
              <a:t>support &amp; cool </a:t>
            </a:r>
            <a:r>
              <a:rPr lang="en-US" dirty="0">
                <a:solidFill>
                  <a:srgbClr val="111111"/>
                </a:solidFill>
                <a:latin typeface="Geneva" panose="020B0503030404040204"/>
              </a:rPr>
              <a:t>the silicon detectors</a:t>
            </a:r>
          </a:p>
          <a:p>
            <a:endParaRPr lang="en-US" dirty="0">
              <a:solidFill>
                <a:srgbClr val="111111"/>
              </a:solidFill>
              <a:latin typeface="Geneva" panose="020B0503030404040204"/>
            </a:endParaRPr>
          </a:p>
          <a:p>
            <a:pPr algn="ctr"/>
            <a:r>
              <a:rPr lang="it-IT" b="1" dirty="0" err="1">
                <a:solidFill>
                  <a:schemeClr val="accent1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Result</a:t>
            </a:r>
            <a:r>
              <a:rPr lang="it-IT" b="1" dirty="0">
                <a:solidFill>
                  <a:schemeClr val="accent1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: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3D printed support with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integrated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air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ducts</a:t>
            </a:r>
            <a:endParaRPr lang="it-IT" dirty="0">
              <a:latin typeface="Geneva" panose="020B0503030404040204" pitchFamily="34" charset="0"/>
              <a:ea typeface="Geneva" panose="020B0503030404040204" pitchFamily="34" charset="0"/>
            </a:endParaRPr>
          </a:p>
          <a:p>
            <a:pPr algn="ctr"/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(High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Temp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r>
              <a:rPr lang="it-IT" dirty="0" err="1">
                <a:latin typeface="Geneva" panose="020B0503030404040204" pitchFamily="34" charset="0"/>
                <a:ea typeface="Geneva" panose="020B0503030404040204" pitchFamily="34" charset="0"/>
              </a:rPr>
              <a:t>Resin</a:t>
            </a:r>
            <a:r>
              <a:rPr lang="it-IT" dirty="0">
                <a:latin typeface="Geneva" panose="020B0503030404040204" pitchFamily="34" charset="0"/>
                <a:ea typeface="Geneva" panose="020B0503030404040204" pitchFamily="34" charset="0"/>
              </a:rPr>
              <a:t>)</a:t>
            </a:r>
            <a:r>
              <a:rPr lang="it-IT" dirty="0">
                <a:solidFill>
                  <a:srgbClr val="FF0000"/>
                </a:solidFill>
                <a:latin typeface="Geneva" panose="020B0503030404040204" pitchFamily="34" charset="0"/>
                <a:ea typeface="Geneva" panose="020B0503030404040204" pitchFamily="34" charset="0"/>
              </a:rPr>
              <a:t> </a:t>
            </a:r>
            <a:endParaRPr lang="it-IT" u="sng" dirty="0">
              <a:latin typeface="Geneva" panose="020B0503030404040204" pitchFamily="34" charset="0"/>
              <a:ea typeface="Geneva" panose="020B05030304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87054B-F5F2-C17B-4C9A-C55233F6BB80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95B01D4-D471-637C-5FD9-C6D9FBF19B3E}"/>
              </a:ext>
            </a:extLst>
          </p:cNvPr>
          <p:cNvCxnSpPr>
            <a:cxnSpLocks/>
          </p:cNvCxnSpPr>
          <p:nvPr/>
        </p:nvCxnSpPr>
        <p:spPr>
          <a:xfrm flipV="1">
            <a:off x="5635211" y="5976880"/>
            <a:ext cx="258900" cy="54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4FBB74AE-63FB-C5E5-4655-3BD07BB2D0A3}"/>
              </a:ext>
            </a:extLst>
          </p:cNvPr>
          <p:cNvCxnSpPr>
            <a:cxnSpLocks/>
          </p:cNvCxnSpPr>
          <p:nvPr/>
        </p:nvCxnSpPr>
        <p:spPr>
          <a:xfrm flipV="1">
            <a:off x="5638412" y="6416104"/>
            <a:ext cx="255699" cy="7084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D93268-7F3F-B69C-E26C-1D66030021AA}"/>
              </a:ext>
            </a:extLst>
          </p:cNvPr>
          <p:cNvSpPr txBox="1"/>
          <p:nvPr/>
        </p:nvSpPr>
        <p:spPr>
          <a:xfrm>
            <a:off x="5894111" y="5841203"/>
            <a:ext cx="1267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Air </a:t>
            </a:r>
            <a:r>
              <a:rPr lang="it-IT" sz="1400" dirty="0" err="1"/>
              <a:t>ducts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Cables </a:t>
            </a:r>
            <a:r>
              <a:rPr lang="it-IT" sz="1400" dirty="0" err="1"/>
              <a:t>ducts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4305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43" grpId="0"/>
      <p:bldP spid="68" grpId="0"/>
      <p:bldP spid="81" grpId="0" animBg="1"/>
      <p:bldP spid="82" grpId="0" animBg="1"/>
      <p:bldP spid="95" grpId="0"/>
      <p:bldP spid="2" grpId="0"/>
      <p:bldP spid="30" grpId="0" animBg="1"/>
      <p:bldP spid="64" grpId="0"/>
      <p:bldP spid="7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28F76-C472-90CE-74D0-BD67CB7A2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804CB1-DA86-07BA-5889-D3445732ED11}"/>
              </a:ext>
            </a:extLst>
          </p:cNvPr>
          <p:cNvSpPr txBox="1"/>
          <p:nvPr/>
        </p:nvSpPr>
        <p:spPr>
          <a:xfrm>
            <a:off x="4572150" y="561616"/>
            <a:ext cx="3047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err="1">
                <a:latin typeface="Geneva"/>
              </a:rPr>
              <a:t>Experimental</a:t>
            </a:r>
            <a:r>
              <a:rPr lang="it-IT" b="1" u="sng" dirty="0">
                <a:latin typeface="Geneva"/>
              </a:rPr>
              <a:t> setup </a:t>
            </a:r>
            <a:r>
              <a:rPr lang="it-IT" dirty="0">
                <a:latin typeface="Geneva"/>
              </a:rPr>
              <a:t>to </a:t>
            </a:r>
            <a:r>
              <a:rPr lang="it-IT" dirty="0" err="1">
                <a:latin typeface="Geneva"/>
              </a:rPr>
              <a:t>evaluate</a:t>
            </a:r>
            <a:r>
              <a:rPr lang="it-IT" dirty="0">
                <a:latin typeface="Geneva"/>
              </a:rPr>
              <a:t> the </a:t>
            </a:r>
            <a:r>
              <a:rPr lang="it-IT" dirty="0" err="1">
                <a:latin typeface="Geneva"/>
              </a:rPr>
              <a:t>effectiveness</a:t>
            </a:r>
            <a:r>
              <a:rPr lang="it-IT" dirty="0">
                <a:latin typeface="Geneva"/>
              </a:rPr>
              <a:t> of air </a:t>
            </a:r>
            <a:r>
              <a:rPr lang="it-IT" dirty="0" err="1">
                <a:latin typeface="Geneva"/>
              </a:rPr>
              <a:t>cooling</a:t>
            </a:r>
            <a:r>
              <a:rPr lang="it-IT" dirty="0">
                <a:latin typeface="Geneva"/>
              </a:rPr>
              <a:t>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586D0D-9FD8-1391-D22A-2EC4B62084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579" r="17716"/>
          <a:stretch/>
        </p:blipFill>
        <p:spPr>
          <a:xfrm>
            <a:off x="1437704" y="952468"/>
            <a:ext cx="3726774" cy="33237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4884957-E90F-46E5-60ED-A56BAC97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524" y="1212071"/>
            <a:ext cx="4702042" cy="266541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3163B6F-25E5-493F-E0F3-EAB196BB9B05}"/>
              </a:ext>
            </a:extLst>
          </p:cNvPr>
          <p:cNvSpPr txBox="1"/>
          <p:nvPr/>
        </p:nvSpPr>
        <p:spPr>
          <a:xfrm>
            <a:off x="49311" y="4144264"/>
            <a:ext cx="539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  <a:p>
            <a:r>
              <a:rPr lang="it-IT" dirty="0" err="1">
                <a:latin typeface="Geneva" panose="020B0503030404040204"/>
              </a:rPr>
              <a:t>Compressed</a:t>
            </a:r>
            <a:r>
              <a:rPr lang="it-IT" dirty="0">
                <a:latin typeface="Geneva" panose="020B0503030404040204"/>
              </a:rPr>
              <a:t> air system to </a:t>
            </a:r>
            <a:r>
              <a:rPr lang="it-IT" dirty="0" err="1">
                <a:latin typeface="Geneva" panose="020B0503030404040204"/>
              </a:rPr>
              <a:t>define</a:t>
            </a:r>
            <a:r>
              <a:rPr lang="it-IT" dirty="0">
                <a:latin typeface="Geneva" panose="020B0503030404040204"/>
              </a:rPr>
              <a:t>:</a:t>
            </a: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Flow rate </a:t>
            </a:r>
            <a:r>
              <a:rPr lang="it-IT" dirty="0" err="1">
                <a:latin typeface="Geneva" panose="020B0503030404040204"/>
              </a:rPr>
              <a:t>needed</a:t>
            </a:r>
            <a:r>
              <a:rPr lang="it-IT" dirty="0">
                <a:latin typeface="Geneva" panose="020B0503030404040204"/>
              </a:rPr>
              <a:t> to cool the detectors</a:t>
            </a: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Pressure drop </a:t>
            </a:r>
            <a:r>
              <a:rPr lang="it-IT" dirty="0">
                <a:latin typeface="Geneva" panose="020B0503030404040204"/>
              </a:rPr>
              <a:t>in the </a:t>
            </a:r>
            <a:r>
              <a:rPr lang="it-IT" dirty="0" err="1">
                <a:latin typeface="Geneva" panose="020B0503030404040204"/>
              </a:rPr>
              <a:t>central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region</a:t>
            </a:r>
            <a:endParaRPr lang="it-IT" dirty="0">
              <a:latin typeface="Geneva" panose="020B0503030404040204"/>
            </a:endParaRPr>
          </a:p>
          <a:p>
            <a:endParaRPr lang="it-IT" dirty="0">
              <a:latin typeface="Geneva" panose="020B050303040404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Geneva" panose="020B0503030404040204"/>
              </a:rPr>
              <a:t>Temperature </a:t>
            </a:r>
            <a:r>
              <a:rPr lang="it-IT" b="1" dirty="0" err="1">
                <a:latin typeface="Geneva" panose="020B0503030404040204"/>
              </a:rPr>
              <a:t>increase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between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inlet</a:t>
            </a:r>
            <a:r>
              <a:rPr lang="it-IT" dirty="0">
                <a:latin typeface="Geneva" panose="020B0503030404040204"/>
              </a:rPr>
              <a:t> and outlet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97DFC3-3491-37F6-DCFB-DAA580D5EC79}"/>
              </a:ext>
            </a:extLst>
          </p:cNvPr>
          <p:cNvSpPr txBox="1"/>
          <p:nvPr/>
        </p:nvSpPr>
        <p:spPr>
          <a:xfrm>
            <a:off x="5164477" y="3858514"/>
            <a:ext cx="2857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First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a 60°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of </a:t>
            </a:r>
            <a:r>
              <a:rPr lang="it-IT" b="1" dirty="0" err="1">
                <a:latin typeface="Geneva" panose="020B0503030404040204"/>
              </a:rPr>
              <a:t>layer</a:t>
            </a:r>
            <a:r>
              <a:rPr lang="it-IT" b="1" dirty="0">
                <a:latin typeface="Geneva" panose="020B0503030404040204"/>
              </a:rPr>
              <a:t> 3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including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five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staves</a:t>
            </a:r>
            <a:r>
              <a:rPr lang="it-IT" dirty="0">
                <a:latin typeface="Geneva" panose="020B0503030404040204"/>
              </a:rPr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48B5F15-1C04-7E61-854E-4E4FB005DD80}"/>
              </a:ext>
            </a:extLst>
          </p:cNvPr>
          <p:cNvSpPr txBox="1"/>
          <p:nvPr/>
        </p:nvSpPr>
        <p:spPr>
          <a:xfrm>
            <a:off x="8792300" y="3858514"/>
            <a:ext cx="239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latin typeface="Geneva" panose="020B0503030404040204"/>
              </a:rPr>
              <a:t>Next test</a:t>
            </a:r>
            <a:r>
              <a:rPr lang="it-IT" b="1" dirty="0">
                <a:latin typeface="Geneva" panose="020B0503030404040204"/>
              </a:rPr>
              <a:t> </a:t>
            </a:r>
            <a:r>
              <a:rPr lang="it-IT" dirty="0">
                <a:latin typeface="Geneva" panose="020B0503030404040204"/>
              </a:rPr>
              <a:t>on the </a:t>
            </a:r>
            <a:r>
              <a:rPr lang="it-IT" dirty="0" err="1">
                <a:latin typeface="Geneva" panose="020B0503030404040204"/>
              </a:rPr>
              <a:t>same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circular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sector</a:t>
            </a:r>
            <a:r>
              <a:rPr lang="it-IT" dirty="0">
                <a:latin typeface="Geneva" panose="020B0503030404040204"/>
              </a:rPr>
              <a:t> with </a:t>
            </a:r>
            <a:r>
              <a:rPr lang="it-IT" dirty="0" err="1">
                <a:latin typeface="Geneva" panose="020B0503030404040204"/>
              </a:rPr>
              <a:t>all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three</a:t>
            </a:r>
            <a:r>
              <a:rPr lang="it-IT" dirty="0">
                <a:latin typeface="Geneva" panose="020B0503030404040204"/>
              </a:rPr>
              <a:t> </a:t>
            </a:r>
            <a:r>
              <a:rPr lang="it-IT" dirty="0" err="1">
                <a:latin typeface="Geneva" panose="020B0503030404040204"/>
              </a:rPr>
              <a:t>layers</a:t>
            </a:r>
            <a:endParaRPr lang="it-IT" dirty="0">
              <a:latin typeface="Geneva" panose="020B0503030404040204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615FB8F-71FB-476B-6569-C1E76462ADB0}"/>
              </a:ext>
            </a:extLst>
          </p:cNvPr>
          <p:cNvCxnSpPr>
            <a:cxnSpLocks/>
          </p:cNvCxnSpPr>
          <p:nvPr/>
        </p:nvCxnSpPr>
        <p:spPr>
          <a:xfrm>
            <a:off x="4967555" y="5537702"/>
            <a:ext cx="3938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A7D1EF-7856-D33D-74C7-BDC8D590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4D2AE-2E06-D54F-A59E-408327E0CF57}" type="slidenum">
              <a:rPr lang="en-US" smtClean="0">
                <a:latin typeface="Geneva" panose="020B0503030404040204"/>
              </a:rPr>
              <a:pPr/>
              <a:t>9</a:t>
            </a:fld>
            <a:endParaRPr lang="en-US" dirty="0">
              <a:latin typeface="Geneva" panose="020B0503030404040204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86761D0-D95B-0665-03D7-AD45E4C74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903" y="-16889"/>
            <a:ext cx="930050" cy="5580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4DD2BB-C324-EC63-DBCA-2FA8D32A7BAC}"/>
              </a:ext>
            </a:extLst>
          </p:cNvPr>
          <p:cNvSpPr txBox="1"/>
          <p:nvPr/>
        </p:nvSpPr>
        <p:spPr>
          <a:xfrm>
            <a:off x="4221254" y="77461"/>
            <a:ext cx="3749492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eva" panose="020B0503030404040204"/>
                <a:ea typeface="Helvetica Neue" panose="02000503000000020004" pitchFamily="2" charset="0"/>
                <a:cs typeface="Helvetica Neue" panose="02000503000000020004" pitchFamily="2" charset="0"/>
              </a:rPr>
              <a:t>Gherardo Ammirabile, INFN Pisa</a:t>
            </a:r>
          </a:p>
        </p:txBody>
      </p:sp>
      <p:pic>
        <p:nvPicPr>
          <p:cNvPr id="9" name="Immagine 8" descr="Immagine che contiene cielo, testo, aria aperta, costruzione&#10;&#10;Il contenuto generato dall'IA potrebbe non essere corretto.">
            <a:extLst>
              <a:ext uri="{FF2B5EF4-FFF2-40B4-BE49-F238E27FC236}">
                <a16:creationId xmlns:a16="http://schemas.microsoft.com/office/drawing/2014/main" id="{AE34A6E6-C3EB-D3FA-E17A-A0A37E372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0" t="28608" r="30598" b="24523"/>
          <a:stretch>
            <a:fillRect/>
          </a:stretch>
        </p:blipFill>
        <p:spPr>
          <a:xfrm>
            <a:off x="5771758" y="4781844"/>
            <a:ext cx="2145395" cy="2010873"/>
          </a:xfrm>
          <a:prstGeom prst="rect">
            <a:avLst/>
          </a:prstGeom>
        </p:spPr>
      </p:pic>
      <p:pic>
        <p:nvPicPr>
          <p:cNvPr id="21" name="Immagine 20" descr="Immagine che contiene macchina, ingegneria, interno, argento&#10;&#10;Il contenuto generato dall'IA potrebbe non essere corretto.">
            <a:extLst>
              <a:ext uri="{FF2B5EF4-FFF2-40B4-BE49-F238E27FC236}">
                <a16:creationId xmlns:a16="http://schemas.microsoft.com/office/drawing/2014/main" id="{A2D57AC4-A8E8-21E4-46C7-3B29EAD5C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6329" r="31787" b="11481"/>
          <a:stretch>
            <a:fillRect/>
          </a:stretch>
        </p:blipFill>
        <p:spPr>
          <a:xfrm rot="5400000">
            <a:off x="9079939" y="4474715"/>
            <a:ext cx="1824183" cy="27128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7666F7-0A99-E7B4-7945-215CBFC72A44}"/>
              </a:ext>
            </a:extLst>
          </p:cNvPr>
          <p:cNvSpPr txBox="1"/>
          <p:nvPr/>
        </p:nvSpPr>
        <p:spPr>
          <a:xfrm>
            <a:off x="791958" y="79476"/>
            <a:ext cx="286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FCC-</a:t>
            </a:r>
            <a:r>
              <a:rPr lang="it-IT" sz="1200" i="1" dirty="0" err="1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ee</a:t>
            </a:r>
            <a:r>
              <a:rPr lang="it-IT" sz="1200" i="1" dirty="0">
                <a:solidFill>
                  <a:schemeClr val="bg1"/>
                </a:solidFill>
                <a:latin typeface="Geneva"/>
                <a:ea typeface="Times New Roman" panose="02020603050405020304" pitchFamily="18" charset="0"/>
                <a:cs typeface="Poppins" pitchFamily="2" charset="77"/>
              </a:rPr>
              <a:t> vertex detector R&amp;D workshop, Pisa 31/10/25</a:t>
            </a:r>
            <a:endParaRPr lang="en-US" dirty="0">
              <a:solidFill>
                <a:schemeClr val="bg1"/>
              </a:solidFill>
              <a:latin typeface="Geneva" panose="020B05030304040402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E13C648-8AE2-085F-5CFC-FF1E5CC73DE7}"/>
              </a:ext>
            </a:extLst>
          </p:cNvPr>
          <p:cNvGrpSpPr/>
          <p:nvPr/>
        </p:nvGrpSpPr>
        <p:grpSpPr>
          <a:xfrm>
            <a:off x="230518" y="638910"/>
            <a:ext cx="2675371" cy="1390489"/>
            <a:chOff x="230518" y="638910"/>
            <a:chExt cx="2675371" cy="139048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3DF3BEFA-B7FB-155F-EB56-A961D7DE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3271"/>
            <a:stretch>
              <a:fillRect/>
            </a:stretch>
          </p:blipFill>
          <p:spPr>
            <a:xfrm>
              <a:off x="230518" y="638910"/>
              <a:ext cx="2240437" cy="1390489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81FA33C-97D1-0F0E-79C6-4FC8577F4A83}"/>
                </a:ext>
              </a:extLst>
            </p:cNvPr>
            <p:cNvCxnSpPr/>
            <p:nvPr/>
          </p:nvCxnSpPr>
          <p:spPr>
            <a:xfrm flipH="1">
              <a:off x="2470955" y="1802295"/>
              <a:ext cx="4349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11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B748BFE-33DE-2742-A9B8-8ABFD8E90EB0}" vid="{99BF0966-DA0A-2F48-9030-FF78FD73CAD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5666</TotalTime>
  <Words>1259</Words>
  <Application>Microsoft Office PowerPoint</Application>
  <PresentationFormat>Widescreen</PresentationFormat>
  <Paragraphs>334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Courier New</vt:lpstr>
      <vt:lpstr>Geneva</vt:lpstr>
      <vt:lpstr>Times New Roman</vt:lpstr>
      <vt:lpstr>Content Slides - Deep Blue</vt:lpstr>
      <vt:lpstr>Tema di Office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Gherardo Ammirabile</dc:creator>
  <cp:lastModifiedBy>Gherardo Ammirabile</cp:lastModifiedBy>
  <cp:revision>196</cp:revision>
  <dcterms:created xsi:type="dcterms:W3CDTF">2025-05-28T07:06:30Z</dcterms:created>
  <dcterms:modified xsi:type="dcterms:W3CDTF">2025-10-30T22:19:15Z</dcterms:modified>
</cp:coreProperties>
</file>