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41" r:id="rId3"/>
    <p:sldId id="342" r:id="rId4"/>
    <p:sldId id="326" r:id="rId5"/>
    <p:sldId id="312" r:id="rId6"/>
    <p:sldId id="329" r:id="rId7"/>
    <p:sldId id="314" r:id="rId8"/>
    <p:sldId id="348" r:id="rId9"/>
    <p:sldId id="317" r:id="rId10"/>
    <p:sldId id="346" r:id="rId11"/>
    <p:sldId id="318" r:id="rId12"/>
    <p:sldId id="345" r:id="rId13"/>
    <p:sldId id="336" r:id="rId14"/>
    <p:sldId id="344" r:id="rId15"/>
    <p:sldId id="286" r:id="rId16"/>
    <p:sldId id="334" r:id="rId17"/>
    <p:sldId id="324" r:id="rId18"/>
    <p:sldId id="294" r:id="rId19"/>
    <p:sldId id="290" r:id="rId20"/>
    <p:sldId id="293" r:id="rId21"/>
    <p:sldId id="274" r:id="rId22"/>
    <p:sldId id="309" r:id="rId23"/>
    <p:sldId id="32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03"/>
    <p:restoredTop sz="96405"/>
  </p:normalViewPr>
  <p:slideViewPr>
    <p:cSldViewPr snapToGrid="0">
      <p:cViewPr varScale="1">
        <p:scale>
          <a:sx n="153" d="100"/>
          <a:sy n="153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/>
      <dgm:t>
        <a:bodyPr/>
        <a:lstStyle/>
        <a:p>
          <a:r>
            <a:rPr lang="en-GB" noProof="0" dirty="0"/>
            <a:t>Chip design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C3459EAD-3D85-D749-A4E8-75F67BBAB3E7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Pitch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80988C86-C7BB-0549-96CC-20206BE2BCEE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Size/geometry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C024535F-39AC-E54C-AD88-309E0230CD7C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digitization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C4062966-FBBF-D840-90EE-998D87A3DA33}">
      <dgm:prSet/>
      <dgm:spPr>
        <a:solidFill>
          <a:srgbClr val="00B0F0"/>
        </a:solidFill>
      </dgm:spPr>
      <dgm:t>
        <a:bodyPr/>
        <a:lstStyle/>
        <a:p>
          <a:r>
            <a:rPr lang="en-GB" noProof="0" dirty="0"/>
            <a:t>Readout speed/timing</a:t>
          </a:r>
        </a:p>
      </dgm:t>
    </dgm:pt>
    <dgm:pt modelId="{A34B9E67-ED14-3B4F-82F1-1FD94380CAAB}" type="par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D3CC457F-AAA4-F848-A30B-4F09BD6E33E0}" type="sib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7FFE7B3D-1BB3-DB44-AC7E-C300194F3D29}" type="pres">
      <dgm:prSet presAssocID="{A34B9E67-ED14-3B4F-82F1-1FD94380CAAB}" presName="conn2-1" presStyleLbl="parChTrans1D2" presStyleIdx="3" presStyleCnt="4"/>
      <dgm:spPr/>
    </dgm:pt>
    <dgm:pt modelId="{FA99A70E-8F46-A64C-8602-CBDD2E83875A}" type="pres">
      <dgm:prSet presAssocID="{A34B9E67-ED14-3B4F-82F1-1FD94380CAAB}" presName="connTx" presStyleLbl="parChTrans1D2" presStyleIdx="3" presStyleCnt="4"/>
      <dgm:spPr/>
    </dgm:pt>
    <dgm:pt modelId="{7EEC014E-0976-E245-BE93-ABF2AE9B2A69}" type="pres">
      <dgm:prSet presAssocID="{C4062966-FBBF-D840-90EE-998D87A3DA33}" presName="root2" presStyleCnt="0"/>
      <dgm:spPr/>
    </dgm:pt>
    <dgm:pt modelId="{343E03A0-1976-A54A-A128-984AB5257DA9}" type="pres">
      <dgm:prSet presAssocID="{C4062966-FBBF-D840-90EE-998D87A3DA33}" presName="LevelTwoTextNode" presStyleLbl="node2" presStyleIdx="3" presStyleCnt="4">
        <dgm:presLayoutVars>
          <dgm:chPref val="3"/>
        </dgm:presLayoutVars>
      </dgm:prSet>
      <dgm:spPr/>
    </dgm:pt>
    <dgm:pt modelId="{FAAA26A4-EA8B-6C49-BD25-A030634780FD}" type="pres">
      <dgm:prSet presAssocID="{C4062966-FBBF-D840-90EE-998D87A3DA33}" presName="level3hierChild" presStyleCnt="0"/>
      <dgm:spPr/>
    </dgm:pt>
  </dgm:ptLst>
  <dgm:cxnLst>
    <dgm:cxn modelId="{EB511C06-A1DF-534A-95E8-3F916AD87744}" type="presOf" srcId="{A34B9E67-ED14-3B4F-82F1-1FD94380CAAB}" destId="{7FFE7B3D-1BB3-DB44-AC7E-C300194F3D29}" srcOrd="0" destOrd="0" presId="urn:microsoft.com/office/officeart/2005/8/layout/hierarchy2"/>
    <dgm:cxn modelId="{AD31C107-B3AA-9A49-8331-05A1905B46FA}" type="presOf" srcId="{80988C86-C7BB-0549-96CC-20206BE2BCEE}" destId="{0A4B423D-2675-984B-86B5-EF3BDD2ACE81}" srcOrd="0" destOrd="0" presId="urn:microsoft.com/office/officeart/2005/8/layout/hierarchy2"/>
    <dgm:cxn modelId="{905D1D31-5865-7941-BFF4-010E34FAA3F6}" type="presOf" srcId="{C4062966-FBBF-D840-90EE-998D87A3DA33}" destId="{343E03A0-1976-A54A-A128-984AB5257DA9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561CC836-7398-4E4B-8A68-DF810A4D6755}" srcId="{B3F81749-34A0-0248-8EBF-1F0F64E25996}" destId="{C4062966-FBBF-D840-90EE-998D87A3DA33}" srcOrd="3" destOrd="0" parTransId="{A34B9E67-ED14-3B4F-82F1-1FD94380CAAB}" sibTransId="{D3CC457F-AAA4-F848-A30B-4F09BD6E33E0}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1BA04A76-B600-C443-BB5C-E8A788905B64}" type="presOf" srcId="{5B7D021E-1C0C-5F4A-AA99-9EDAD96B382B}" destId="{88952D94-D635-D948-BC93-8CA1B34C1B49}" srcOrd="1" destOrd="0" presId="urn:microsoft.com/office/officeart/2005/8/layout/hierarchy2"/>
    <dgm:cxn modelId="{7321557A-DD66-6444-87E0-9A0941A0D9B4}" type="presOf" srcId="{094090A2-9745-D84D-9752-914B05981D46}" destId="{C62232A3-0539-0E4D-A61E-BC45A840F547}" srcOrd="0" destOrd="0" presId="urn:microsoft.com/office/officeart/2005/8/layout/hierarchy2"/>
    <dgm:cxn modelId="{9662E584-263A-414A-9E09-453C99001759}" type="presOf" srcId="{C024535F-39AC-E54C-AD88-309E0230CD7C}" destId="{274019A7-ED2A-B647-BBFE-24F302F8A528}" srcOrd="0" destOrd="0" presId="urn:microsoft.com/office/officeart/2005/8/layout/hierarchy2"/>
    <dgm:cxn modelId="{39BAA8A7-32E1-7E47-BD48-D95560F54253}" type="presOf" srcId="{094090A2-9745-D84D-9752-914B05981D46}" destId="{5D1CC116-4A50-8B4C-9F7F-93BD5D054142}" srcOrd="1" destOrd="0" presId="urn:microsoft.com/office/officeart/2005/8/layout/hierarchy2"/>
    <dgm:cxn modelId="{ADF9E9C0-F167-0A4D-BBC9-63DC35B01D06}" type="presOf" srcId="{C3459EAD-3D85-D749-A4E8-75F67BBAB3E7}" destId="{3BA818BF-0356-F642-97B9-37FED2FA5C9C}" srcOrd="0" destOrd="0" presId="urn:microsoft.com/office/officeart/2005/8/layout/hierarchy2"/>
    <dgm:cxn modelId="{12B9F8D1-50E0-8D40-94E7-F193A9E50397}" type="presOf" srcId="{5B7D021E-1C0C-5F4A-AA99-9EDAD96B382B}" destId="{DD8A7E1C-DD2A-7C46-AFB7-366BF2CFEBB2}" srcOrd="0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2E232EF3-280A-5B43-AA00-882F9CA23649}" type="presOf" srcId="{A34B9E67-ED14-3B4F-82F1-1FD94380CAAB}" destId="{FA99A70E-8F46-A64C-8602-CBDD2E83875A}" srcOrd="1" destOrd="0" presId="urn:microsoft.com/office/officeart/2005/8/layout/hierarchy2"/>
    <dgm:cxn modelId="{C0AD26F5-226A-CB4A-8394-9318A6703350}" type="presOf" srcId="{61E82253-2B8F-5240-8533-B26646617BDB}" destId="{249E1ADF-0065-684E-9595-9B0EA4843C7C}" srcOrd="0" destOrd="0" presId="urn:microsoft.com/office/officeart/2005/8/layout/hierarchy2"/>
    <dgm:cxn modelId="{107CCBF6-9DE5-4C4F-B951-28A48B6F3218}" type="presOf" srcId="{61E82253-2B8F-5240-8533-B26646617BDB}" destId="{B211E79A-3F9E-B148-A471-730455DC9EFF}" srcOrd="1" destOrd="0" presId="urn:microsoft.com/office/officeart/2005/8/layout/hierarchy2"/>
    <dgm:cxn modelId="{107DB3F8-FD4E-0E43-AAA4-1038DF8D6CD2}" type="presOf" srcId="{B3F81749-34A0-0248-8EBF-1F0F64E25996}" destId="{EDF95778-B855-5D43-A000-0EA897786E4A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6BAC82D6-6819-D040-8661-CE99E8491378}" type="presParOf" srcId="{64CE7252-29B9-4B48-A7E5-930E962FB892}" destId="{940B198A-E5C4-1F43-A0F5-D174E5463EEE}" srcOrd="0" destOrd="0" presId="urn:microsoft.com/office/officeart/2005/8/layout/hierarchy2"/>
    <dgm:cxn modelId="{33E302CA-7E9F-C242-8DAE-3DE316AD90C4}" type="presParOf" srcId="{940B198A-E5C4-1F43-A0F5-D174E5463EEE}" destId="{EDF95778-B855-5D43-A000-0EA897786E4A}" srcOrd="0" destOrd="0" presId="urn:microsoft.com/office/officeart/2005/8/layout/hierarchy2"/>
    <dgm:cxn modelId="{5EDE3339-1740-624F-AB88-2386DA9115B1}" type="presParOf" srcId="{940B198A-E5C4-1F43-A0F5-D174E5463EEE}" destId="{99EDF6CD-649B-3E4D-8921-977D6DC9B7AF}" srcOrd="1" destOrd="0" presId="urn:microsoft.com/office/officeart/2005/8/layout/hierarchy2"/>
    <dgm:cxn modelId="{69254C27-8DC6-6242-8F21-5F0E28683659}" type="presParOf" srcId="{99EDF6CD-649B-3E4D-8921-977D6DC9B7AF}" destId="{249E1ADF-0065-684E-9595-9B0EA4843C7C}" srcOrd="0" destOrd="0" presId="urn:microsoft.com/office/officeart/2005/8/layout/hierarchy2"/>
    <dgm:cxn modelId="{E8E7A08E-2436-774B-B476-27814F9C7D21}" type="presParOf" srcId="{249E1ADF-0065-684E-9595-9B0EA4843C7C}" destId="{B211E79A-3F9E-B148-A471-730455DC9EFF}" srcOrd="0" destOrd="0" presId="urn:microsoft.com/office/officeart/2005/8/layout/hierarchy2"/>
    <dgm:cxn modelId="{05788238-FBEC-374D-ABB9-F130F19B6F82}" type="presParOf" srcId="{99EDF6CD-649B-3E4D-8921-977D6DC9B7AF}" destId="{A2EDDE85-689F-5947-A4B4-0E86CAFBD903}" srcOrd="1" destOrd="0" presId="urn:microsoft.com/office/officeart/2005/8/layout/hierarchy2"/>
    <dgm:cxn modelId="{79917A8F-5ABC-5844-BEE6-1C79F43B7437}" type="presParOf" srcId="{A2EDDE85-689F-5947-A4B4-0E86CAFBD903}" destId="{3BA818BF-0356-F642-97B9-37FED2FA5C9C}" srcOrd="0" destOrd="0" presId="urn:microsoft.com/office/officeart/2005/8/layout/hierarchy2"/>
    <dgm:cxn modelId="{4281CB85-1385-EB4A-B7FE-FA08DB38132C}" type="presParOf" srcId="{A2EDDE85-689F-5947-A4B4-0E86CAFBD903}" destId="{DF416BFB-5287-D841-9685-2BD4A21C537C}" srcOrd="1" destOrd="0" presId="urn:microsoft.com/office/officeart/2005/8/layout/hierarchy2"/>
    <dgm:cxn modelId="{DA774B6C-6AF6-354B-B1A6-0247DB5782C6}" type="presParOf" srcId="{99EDF6CD-649B-3E4D-8921-977D6DC9B7AF}" destId="{C62232A3-0539-0E4D-A61E-BC45A840F547}" srcOrd="2" destOrd="0" presId="urn:microsoft.com/office/officeart/2005/8/layout/hierarchy2"/>
    <dgm:cxn modelId="{86CAE270-2DCF-6041-A771-5578A3CEA507}" type="presParOf" srcId="{C62232A3-0539-0E4D-A61E-BC45A840F547}" destId="{5D1CC116-4A50-8B4C-9F7F-93BD5D054142}" srcOrd="0" destOrd="0" presId="urn:microsoft.com/office/officeart/2005/8/layout/hierarchy2"/>
    <dgm:cxn modelId="{C65FE757-8AE5-2F41-8555-6004DEB5835E}" type="presParOf" srcId="{99EDF6CD-649B-3E4D-8921-977D6DC9B7AF}" destId="{1B19ADE6-E789-4348-9D0F-438FD079917A}" srcOrd="3" destOrd="0" presId="urn:microsoft.com/office/officeart/2005/8/layout/hierarchy2"/>
    <dgm:cxn modelId="{C255E6D2-612F-1A4E-8BA6-BBC19D5D31F2}" type="presParOf" srcId="{1B19ADE6-E789-4348-9D0F-438FD079917A}" destId="{0A4B423D-2675-984B-86B5-EF3BDD2ACE81}" srcOrd="0" destOrd="0" presId="urn:microsoft.com/office/officeart/2005/8/layout/hierarchy2"/>
    <dgm:cxn modelId="{BF28A7B3-DB68-5648-9AA2-796AEB15113C}" type="presParOf" srcId="{1B19ADE6-E789-4348-9D0F-438FD079917A}" destId="{8C2F853A-24CD-3E47-A32A-264032F6A0EF}" srcOrd="1" destOrd="0" presId="urn:microsoft.com/office/officeart/2005/8/layout/hierarchy2"/>
    <dgm:cxn modelId="{325A8B5C-8163-1047-9A3A-863D35367F93}" type="presParOf" srcId="{99EDF6CD-649B-3E4D-8921-977D6DC9B7AF}" destId="{DD8A7E1C-DD2A-7C46-AFB7-366BF2CFEBB2}" srcOrd="4" destOrd="0" presId="urn:microsoft.com/office/officeart/2005/8/layout/hierarchy2"/>
    <dgm:cxn modelId="{05700F0B-ACA3-AF49-9FE1-36527EC8425B}" type="presParOf" srcId="{DD8A7E1C-DD2A-7C46-AFB7-366BF2CFEBB2}" destId="{88952D94-D635-D948-BC93-8CA1B34C1B49}" srcOrd="0" destOrd="0" presId="urn:microsoft.com/office/officeart/2005/8/layout/hierarchy2"/>
    <dgm:cxn modelId="{CBB2D9D5-6A64-3547-AA5D-B09CF8DFBBCD}" type="presParOf" srcId="{99EDF6CD-649B-3E4D-8921-977D6DC9B7AF}" destId="{BD110FA6-FC48-0645-B728-0A78A382BE4B}" srcOrd="5" destOrd="0" presId="urn:microsoft.com/office/officeart/2005/8/layout/hierarchy2"/>
    <dgm:cxn modelId="{892EAB06-E2A4-6B45-AD17-40DAA562E7E6}" type="presParOf" srcId="{BD110FA6-FC48-0645-B728-0A78A382BE4B}" destId="{274019A7-ED2A-B647-BBFE-24F302F8A528}" srcOrd="0" destOrd="0" presId="urn:microsoft.com/office/officeart/2005/8/layout/hierarchy2"/>
    <dgm:cxn modelId="{3CB81634-EF4F-3940-9A2C-2A2398412C11}" type="presParOf" srcId="{BD110FA6-FC48-0645-B728-0A78A382BE4B}" destId="{ED07746D-F802-014E-9955-A13E4975884C}" srcOrd="1" destOrd="0" presId="urn:microsoft.com/office/officeart/2005/8/layout/hierarchy2"/>
    <dgm:cxn modelId="{7A018BC8-F024-114B-A4C8-2D40A099BC39}" type="presParOf" srcId="{99EDF6CD-649B-3E4D-8921-977D6DC9B7AF}" destId="{7FFE7B3D-1BB3-DB44-AC7E-C300194F3D29}" srcOrd="6" destOrd="0" presId="urn:microsoft.com/office/officeart/2005/8/layout/hierarchy2"/>
    <dgm:cxn modelId="{5FFBDDF9-6A4F-4448-B476-FF948C70B5B4}" type="presParOf" srcId="{7FFE7B3D-1BB3-DB44-AC7E-C300194F3D29}" destId="{FA99A70E-8F46-A64C-8602-CBDD2E83875A}" srcOrd="0" destOrd="0" presId="urn:microsoft.com/office/officeart/2005/8/layout/hierarchy2"/>
    <dgm:cxn modelId="{11B02057-20CC-384B-96BD-EE32E89977E6}" type="presParOf" srcId="{99EDF6CD-649B-3E4D-8921-977D6DC9B7AF}" destId="{7EEC014E-0976-E245-BE93-ABF2AE9B2A69}" srcOrd="7" destOrd="0" presId="urn:microsoft.com/office/officeart/2005/8/layout/hierarchy2"/>
    <dgm:cxn modelId="{2E19D4CC-3FDC-7E42-88C0-80896C675F58}" type="presParOf" srcId="{7EEC014E-0976-E245-BE93-ABF2AE9B2A69}" destId="{343E03A0-1976-A54A-A128-984AB5257DA9}" srcOrd="0" destOrd="0" presId="urn:microsoft.com/office/officeart/2005/8/layout/hierarchy2"/>
    <dgm:cxn modelId="{8AAC13DE-EDE1-8D40-A947-8BBA6D9A5443}" type="presParOf" srcId="{7EEC014E-0976-E245-BE93-ABF2AE9B2A69}" destId="{FAAA26A4-EA8B-6C49-BD25-A030634780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>
        <a:solidFill>
          <a:schemeClr val="accent6"/>
        </a:solidFill>
      </dgm:spPr>
      <dgm:t>
        <a:bodyPr/>
        <a:lstStyle/>
        <a:p>
          <a:r>
            <a:rPr lang="en-GB" noProof="0" dirty="0"/>
            <a:t>Mechanics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fr-FR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fr-FR"/>
        </a:p>
      </dgm:t>
    </dgm:pt>
    <dgm:pt modelId="{C3459EAD-3D85-D749-A4E8-75F67BBAB3E7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Geometry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fr-FR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fr-FR"/>
        </a:p>
      </dgm:t>
    </dgm:pt>
    <dgm:pt modelId="{80988C86-C7BB-0549-96CC-20206BE2BCEE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 budget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fr-FR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fr-FR"/>
        </a:p>
      </dgm:t>
    </dgm:pt>
    <dgm:pt modelId="{C024535F-39AC-E54C-AD88-309E0230CD7C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fr-FR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fr-FR"/>
        </a:p>
      </dgm:t>
    </dgm:pt>
    <dgm:pt modelId="{E7D9F564-26DE-C148-836F-E7BDDAF27F0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dirty="0"/>
            <a:t>Services supports</a:t>
          </a:r>
        </a:p>
      </dgm:t>
    </dgm:pt>
    <dgm:pt modelId="{824D21D0-87CB-124C-90C2-11BD880ABD77}" type="parTrans" cxnId="{DD369B1E-7871-FE48-BEE5-33EE71EF8A2C}">
      <dgm:prSet/>
      <dgm:spPr/>
      <dgm:t>
        <a:bodyPr/>
        <a:lstStyle/>
        <a:p>
          <a:endParaRPr lang="fr-FR"/>
        </a:p>
      </dgm:t>
    </dgm:pt>
    <dgm:pt modelId="{DB559D90-3B9E-C04D-9061-930D0D869643}" type="sibTrans" cxnId="{DD369B1E-7871-FE48-BEE5-33EE71EF8A2C}">
      <dgm:prSet/>
      <dgm:spPr/>
      <dgm:t>
        <a:bodyPr/>
        <a:lstStyle/>
        <a:p>
          <a:endParaRPr lang="fr-FR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E2283966-7B72-EA40-A356-D5708F3E96A2}" type="pres">
      <dgm:prSet presAssocID="{824D21D0-87CB-124C-90C2-11BD880ABD77}" presName="conn2-1" presStyleLbl="parChTrans1D2" presStyleIdx="3" presStyleCnt="4"/>
      <dgm:spPr/>
    </dgm:pt>
    <dgm:pt modelId="{68931F5D-3624-F446-A21B-072A7DB807C8}" type="pres">
      <dgm:prSet presAssocID="{824D21D0-87CB-124C-90C2-11BD880ABD77}" presName="connTx" presStyleLbl="parChTrans1D2" presStyleIdx="3" presStyleCnt="4"/>
      <dgm:spPr/>
    </dgm:pt>
    <dgm:pt modelId="{47243721-C911-B640-93E2-866D098453D3}" type="pres">
      <dgm:prSet presAssocID="{E7D9F564-26DE-C148-836F-E7BDDAF27F02}" presName="root2" presStyleCnt="0"/>
      <dgm:spPr/>
    </dgm:pt>
    <dgm:pt modelId="{160775F0-1FB5-9341-BD66-DDC744163B9A}" type="pres">
      <dgm:prSet presAssocID="{E7D9F564-26DE-C148-836F-E7BDDAF27F02}" presName="LevelTwoTextNode" presStyleLbl="node2" presStyleIdx="3" presStyleCnt="4">
        <dgm:presLayoutVars>
          <dgm:chPref val="3"/>
        </dgm:presLayoutVars>
      </dgm:prSet>
      <dgm:spPr/>
    </dgm:pt>
    <dgm:pt modelId="{EC6ABA76-6A17-C246-8722-6FADF7A627CF}" type="pres">
      <dgm:prSet presAssocID="{E7D9F564-26DE-C148-836F-E7BDDAF27F02}" presName="level3hierChild" presStyleCnt="0"/>
      <dgm:spPr/>
    </dgm:pt>
  </dgm:ptLst>
  <dgm:cxnLst>
    <dgm:cxn modelId="{3A97870B-EF4D-5843-AB68-09E8C241F1B6}" type="presOf" srcId="{B3F81749-34A0-0248-8EBF-1F0F64E25996}" destId="{EDF95778-B855-5D43-A000-0EA897786E4A}" srcOrd="0" destOrd="0" presId="urn:microsoft.com/office/officeart/2005/8/layout/hierarchy2"/>
    <dgm:cxn modelId="{A7350910-DF81-9343-B141-3F030D4497B8}" type="presOf" srcId="{824D21D0-87CB-124C-90C2-11BD880ABD77}" destId="{68931F5D-3624-F446-A21B-072A7DB807C8}" srcOrd="1" destOrd="0" presId="urn:microsoft.com/office/officeart/2005/8/layout/hierarchy2"/>
    <dgm:cxn modelId="{7ECA3B15-A4E4-9B49-B21D-8C2E39F7339B}" type="presOf" srcId="{C3459EAD-3D85-D749-A4E8-75F67BBAB3E7}" destId="{3BA818BF-0356-F642-97B9-37FED2FA5C9C}" srcOrd="0" destOrd="0" presId="urn:microsoft.com/office/officeart/2005/8/layout/hierarchy2"/>
    <dgm:cxn modelId="{DD369B1E-7871-FE48-BEE5-33EE71EF8A2C}" srcId="{B3F81749-34A0-0248-8EBF-1F0F64E25996}" destId="{E7D9F564-26DE-C148-836F-E7BDDAF27F02}" srcOrd="3" destOrd="0" parTransId="{824D21D0-87CB-124C-90C2-11BD880ABD77}" sibTransId="{DB559D90-3B9E-C04D-9061-930D0D869643}"/>
    <dgm:cxn modelId="{E41AF32C-F468-4C4F-8AE4-0606B9AD3A02}" type="presOf" srcId="{E7D9F564-26DE-C148-836F-E7BDDAF27F02}" destId="{160775F0-1FB5-9341-BD66-DDC744163B9A}" srcOrd="0" destOrd="0" presId="urn:microsoft.com/office/officeart/2005/8/layout/hierarchy2"/>
    <dgm:cxn modelId="{87AB3530-38FD-4D49-84D9-80365182B9C1}" type="presOf" srcId="{61E82253-2B8F-5240-8533-B26646617BDB}" destId="{249E1ADF-0065-684E-9595-9B0EA4843C7C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DA25133C-2AF2-2A40-BB30-8603E1CB18E7}" type="presOf" srcId="{5B7D021E-1C0C-5F4A-AA99-9EDAD96B382B}" destId="{88952D94-D635-D948-BC93-8CA1B34C1B49}" srcOrd="1" destOrd="0" presId="urn:microsoft.com/office/officeart/2005/8/layout/hierarchy2"/>
    <dgm:cxn modelId="{F165CE3E-1EA7-9D42-B8B5-487CD11B5C51}" type="presOf" srcId="{61E82253-2B8F-5240-8533-B26646617BDB}" destId="{B211E79A-3F9E-B148-A471-730455DC9EFF}" srcOrd="1" destOrd="0" presId="urn:microsoft.com/office/officeart/2005/8/layout/hierarchy2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B611351-0A6A-344B-8F5F-137E73EED828}" type="presOf" srcId="{80988C86-C7BB-0549-96CC-20206BE2BCEE}" destId="{0A4B423D-2675-984B-86B5-EF3BDD2ACE81}" srcOrd="0" destOrd="0" presId="urn:microsoft.com/office/officeart/2005/8/layout/hierarchy2"/>
    <dgm:cxn modelId="{2FC05C85-99A8-B440-87B1-F805FFCEE68E}" type="presOf" srcId="{824D21D0-87CB-124C-90C2-11BD880ABD77}" destId="{E2283966-7B72-EA40-A356-D5708F3E96A2}" srcOrd="0" destOrd="0" presId="urn:microsoft.com/office/officeart/2005/8/layout/hierarchy2"/>
    <dgm:cxn modelId="{90D432A8-C33E-A542-BFCC-C7E5699D418A}" type="presOf" srcId="{C024535F-39AC-E54C-AD88-309E0230CD7C}" destId="{274019A7-ED2A-B647-BBFE-24F302F8A528}" srcOrd="0" destOrd="0" presId="urn:microsoft.com/office/officeart/2005/8/layout/hierarchy2"/>
    <dgm:cxn modelId="{F51A08C0-D8F3-D342-A698-ED559476809E}" type="presOf" srcId="{094090A2-9745-D84D-9752-914B05981D46}" destId="{C62232A3-0539-0E4D-A61E-BC45A840F547}" srcOrd="0" destOrd="0" presId="urn:microsoft.com/office/officeart/2005/8/layout/hierarchy2"/>
    <dgm:cxn modelId="{96E46EC3-2200-AE46-B3AD-9343BE9D3B4E}" type="presOf" srcId="{094090A2-9745-D84D-9752-914B05981D46}" destId="{5D1CC116-4A50-8B4C-9F7F-93BD5D054142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EF01E4F0-4FFF-644B-AA25-8A6FCBD1AA8A}" type="presOf" srcId="{5B7D021E-1C0C-5F4A-AA99-9EDAD96B382B}" destId="{DD8A7E1C-DD2A-7C46-AFB7-366BF2CFEBB2}" srcOrd="0" destOrd="0" presId="urn:microsoft.com/office/officeart/2005/8/layout/hierarchy2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415C1C12-5C32-7D49-9632-C369096B8F44}" type="presParOf" srcId="{64CE7252-29B9-4B48-A7E5-930E962FB892}" destId="{940B198A-E5C4-1F43-A0F5-D174E5463EEE}" srcOrd="0" destOrd="0" presId="urn:microsoft.com/office/officeart/2005/8/layout/hierarchy2"/>
    <dgm:cxn modelId="{6B3754DA-F5EB-AF43-819D-F6FAA264739D}" type="presParOf" srcId="{940B198A-E5C4-1F43-A0F5-D174E5463EEE}" destId="{EDF95778-B855-5D43-A000-0EA897786E4A}" srcOrd="0" destOrd="0" presId="urn:microsoft.com/office/officeart/2005/8/layout/hierarchy2"/>
    <dgm:cxn modelId="{88A6C765-F8B9-0742-9CD3-CDDCEEFE0A13}" type="presParOf" srcId="{940B198A-E5C4-1F43-A0F5-D174E5463EEE}" destId="{99EDF6CD-649B-3E4D-8921-977D6DC9B7AF}" srcOrd="1" destOrd="0" presId="urn:microsoft.com/office/officeart/2005/8/layout/hierarchy2"/>
    <dgm:cxn modelId="{8E0F7DBE-E3EC-0A4B-8127-1A8569ADB61C}" type="presParOf" srcId="{99EDF6CD-649B-3E4D-8921-977D6DC9B7AF}" destId="{249E1ADF-0065-684E-9595-9B0EA4843C7C}" srcOrd="0" destOrd="0" presId="urn:microsoft.com/office/officeart/2005/8/layout/hierarchy2"/>
    <dgm:cxn modelId="{963F49FC-AB63-8346-BB51-4563C0A4A6B2}" type="presParOf" srcId="{249E1ADF-0065-684E-9595-9B0EA4843C7C}" destId="{B211E79A-3F9E-B148-A471-730455DC9EFF}" srcOrd="0" destOrd="0" presId="urn:microsoft.com/office/officeart/2005/8/layout/hierarchy2"/>
    <dgm:cxn modelId="{0C5F0761-B63F-ED41-BF4D-4310FBBEDC0F}" type="presParOf" srcId="{99EDF6CD-649B-3E4D-8921-977D6DC9B7AF}" destId="{A2EDDE85-689F-5947-A4B4-0E86CAFBD903}" srcOrd="1" destOrd="0" presId="urn:microsoft.com/office/officeart/2005/8/layout/hierarchy2"/>
    <dgm:cxn modelId="{F8FEF964-E3DA-E540-A126-E9E714C34A6B}" type="presParOf" srcId="{A2EDDE85-689F-5947-A4B4-0E86CAFBD903}" destId="{3BA818BF-0356-F642-97B9-37FED2FA5C9C}" srcOrd="0" destOrd="0" presId="urn:microsoft.com/office/officeart/2005/8/layout/hierarchy2"/>
    <dgm:cxn modelId="{09EA772D-D0DC-A540-BFCD-0CE733483303}" type="presParOf" srcId="{A2EDDE85-689F-5947-A4B4-0E86CAFBD903}" destId="{DF416BFB-5287-D841-9685-2BD4A21C537C}" srcOrd="1" destOrd="0" presId="urn:microsoft.com/office/officeart/2005/8/layout/hierarchy2"/>
    <dgm:cxn modelId="{FD5C31C2-2C02-BB4C-A2BB-EA78E7269783}" type="presParOf" srcId="{99EDF6CD-649B-3E4D-8921-977D6DC9B7AF}" destId="{C62232A3-0539-0E4D-A61E-BC45A840F547}" srcOrd="2" destOrd="0" presId="urn:microsoft.com/office/officeart/2005/8/layout/hierarchy2"/>
    <dgm:cxn modelId="{425C2918-D6FE-3245-9F4C-F56909496F84}" type="presParOf" srcId="{C62232A3-0539-0E4D-A61E-BC45A840F547}" destId="{5D1CC116-4A50-8B4C-9F7F-93BD5D054142}" srcOrd="0" destOrd="0" presId="urn:microsoft.com/office/officeart/2005/8/layout/hierarchy2"/>
    <dgm:cxn modelId="{211144CB-9465-E84A-9213-04CD57D6BBCC}" type="presParOf" srcId="{99EDF6CD-649B-3E4D-8921-977D6DC9B7AF}" destId="{1B19ADE6-E789-4348-9D0F-438FD079917A}" srcOrd="3" destOrd="0" presId="urn:microsoft.com/office/officeart/2005/8/layout/hierarchy2"/>
    <dgm:cxn modelId="{E03851D9-2486-E644-B608-E028A3734AF3}" type="presParOf" srcId="{1B19ADE6-E789-4348-9D0F-438FD079917A}" destId="{0A4B423D-2675-984B-86B5-EF3BDD2ACE81}" srcOrd="0" destOrd="0" presId="urn:microsoft.com/office/officeart/2005/8/layout/hierarchy2"/>
    <dgm:cxn modelId="{C168634E-126E-A24E-AFFB-9946FF2ED3AA}" type="presParOf" srcId="{1B19ADE6-E789-4348-9D0F-438FD079917A}" destId="{8C2F853A-24CD-3E47-A32A-264032F6A0EF}" srcOrd="1" destOrd="0" presId="urn:microsoft.com/office/officeart/2005/8/layout/hierarchy2"/>
    <dgm:cxn modelId="{8FB554B5-9F8E-4A45-851A-37B89CC1881A}" type="presParOf" srcId="{99EDF6CD-649B-3E4D-8921-977D6DC9B7AF}" destId="{DD8A7E1C-DD2A-7C46-AFB7-366BF2CFEBB2}" srcOrd="4" destOrd="0" presId="urn:microsoft.com/office/officeart/2005/8/layout/hierarchy2"/>
    <dgm:cxn modelId="{A64EA701-74E7-0745-B694-A327353579D9}" type="presParOf" srcId="{DD8A7E1C-DD2A-7C46-AFB7-366BF2CFEBB2}" destId="{88952D94-D635-D948-BC93-8CA1B34C1B49}" srcOrd="0" destOrd="0" presId="urn:microsoft.com/office/officeart/2005/8/layout/hierarchy2"/>
    <dgm:cxn modelId="{E1C8B61F-E2CE-564F-BE2C-3A5F9D6C1C94}" type="presParOf" srcId="{99EDF6CD-649B-3E4D-8921-977D6DC9B7AF}" destId="{BD110FA6-FC48-0645-B728-0A78A382BE4B}" srcOrd="5" destOrd="0" presId="urn:microsoft.com/office/officeart/2005/8/layout/hierarchy2"/>
    <dgm:cxn modelId="{73F9FA17-A4D6-0C42-9C73-25EEE5C58A2A}" type="presParOf" srcId="{BD110FA6-FC48-0645-B728-0A78A382BE4B}" destId="{274019A7-ED2A-B647-BBFE-24F302F8A528}" srcOrd="0" destOrd="0" presId="urn:microsoft.com/office/officeart/2005/8/layout/hierarchy2"/>
    <dgm:cxn modelId="{52CED904-26BC-6F4C-9F54-A684FBE40F24}" type="presParOf" srcId="{BD110FA6-FC48-0645-B728-0A78A382BE4B}" destId="{ED07746D-F802-014E-9955-A13E4975884C}" srcOrd="1" destOrd="0" presId="urn:microsoft.com/office/officeart/2005/8/layout/hierarchy2"/>
    <dgm:cxn modelId="{B5D3690D-7435-7B44-AE9D-130472BC0091}" type="presParOf" srcId="{99EDF6CD-649B-3E4D-8921-977D6DC9B7AF}" destId="{E2283966-7B72-EA40-A356-D5708F3E96A2}" srcOrd="6" destOrd="0" presId="urn:microsoft.com/office/officeart/2005/8/layout/hierarchy2"/>
    <dgm:cxn modelId="{0F3D2A36-A738-9B48-B1F9-39BBA0DBE18D}" type="presParOf" srcId="{E2283966-7B72-EA40-A356-D5708F3E96A2}" destId="{68931F5D-3624-F446-A21B-072A7DB807C8}" srcOrd="0" destOrd="0" presId="urn:microsoft.com/office/officeart/2005/8/layout/hierarchy2"/>
    <dgm:cxn modelId="{13A42A0A-8787-7045-9110-6EBA049CF5FF}" type="presParOf" srcId="{99EDF6CD-649B-3E4D-8921-977D6DC9B7AF}" destId="{47243721-C911-B640-93E2-866D098453D3}" srcOrd="7" destOrd="0" presId="urn:microsoft.com/office/officeart/2005/8/layout/hierarchy2"/>
    <dgm:cxn modelId="{C782E9A2-F228-CE44-B25E-FE7123AED90F}" type="presParOf" srcId="{47243721-C911-B640-93E2-866D098453D3}" destId="{160775F0-1FB5-9341-BD66-DDC744163B9A}" srcOrd="0" destOrd="0" presId="urn:microsoft.com/office/officeart/2005/8/layout/hierarchy2"/>
    <dgm:cxn modelId="{6111C17F-9C50-2140-8B0D-C7EAE9CD5DF3}" type="presParOf" srcId="{47243721-C911-B640-93E2-866D098453D3}" destId="{EC6ABA76-6A17-C246-8722-6FADF7A627C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/>
      <dgm:t>
        <a:bodyPr/>
        <a:lstStyle/>
        <a:p>
          <a:r>
            <a:rPr lang="en-GB" noProof="0" dirty="0"/>
            <a:t>Chip design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en-GB" noProof="0" dirty="0"/>
        </a:p>
      </dgm:t>
    </dgm:pt>
    <dgm:pt modelId="{C3459EAD-3D85-D749-A4E8-75F67BBAB3E7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Pitch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en-GB" noProof="0" dirty="0"/>
        </a:p>
      </dgm:t>
    </dgm:pt>
    <dgm:pt modelId="{80988C86-C7BB-0549-96CC-20206BE2BCEE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Size/geometry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en-GB" noProof="0" dirty="0"/>
        </a:p>
      </dgm:t>
    </dgm:pt>
    <dgm:pt modelId="{C024535F-39AC-E54C-AD88-309E0230CD7C}">
      <dgm:prSet phldrT="[Texte]"/>
      <dgm:spPr>
        <a:solidFill>
          <a:srgbClr val="00B0F0"/>
        </a:solidFill>
      </dgm:spPr>
      <dgm:t>
        <a:bodyPr/>
        <a:lstStyle/>
        <a:p>
          <a:r>
            <a:rPr lang="en-GB" noProof="0" dirty="0"/>
            <a:t>digitization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en-GB" noProof="0" dirty="0"/>
        </a:p>
      </dgm:t>
    </dgm:pt>
    <dgm:pt modelId="{C4062966-FBBF-D840-90EE-998D87A3DA33}">
      <dgm:prSet/>
      <dgm:spPr>
        <a:solidFill>
          <a:srgbClr val="00B0F0"/>
        </a:solidFill>
      </dgm:spPr>
      <dgm:t>
        <a:bodyPr/>
        <a:lstStyle/>
        <a:p>
          <a:r>
            <a:rPr lang="en-GB" noProof="0" dirty="0"/>
            <a:t>Readout speed/timing</a:t>
          </a:r>
        </a:p>
      </dgm:t>
    </dgm:pt>
    <dgm:pt modelId="{A34B9E67-ED14-3B4F-82F1-1FD94380CAAB}" type="par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D3CC457F-AAA4-F848-A30B-4F09BD6E33E0}" type="sibTrans" cxnId="{561CC836-7398-4E4B-8A68-DF810A4D6755}">
      <dgm:prSet/>
      <dgm:spPr/>
      <dgm:t>
        <a:bodyPr/>
        <a:lstStyle/>
        <a:p>
          <a:endParaRPr lang="en-GB" noProof="0" dirty="0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7FFE7B3D-1BB3-DB44-AC7E-C300194F3D29}" type="pres">
      <dgm:prSet presAssocID="{A34B9E67-ED14-3B4F-82F1-1FD94380CAAB}" presName="conn2-1" presStyleLbl="parChTrans1D2" presStyleIdx="3" presStyleCnt="4"/>
      <dgm:spPr/>
    </dgm:pt>
    <dgm:pt modelId="{FA99A70E-8F46-A64C-8602-CBDD2E83875A}" type="pres">
      <dgm:prSet presAssocID="{A34B9E67-ED14-3B4F-82F1-1FD94380CAAB}" presName="connTx" presStyleLbl="parChTrans1D2" presStyleIdx="3" presStyleCnt="4"/>
      <dgm:spPr/>
    </dgm:pt>
    <dgm:pt modelId="{7EEC014E-0976-E245-BE93-ABF2AE9B2A69}" type="pres">
      <dgm:prSet presAssocID="{C4062966-FBBF-D840-90EE-998D87A3DA33}" presName="root2" presStyleCnt="0"/>
      <dgm:spPr/>
    </dgm:pt>
    <dgm:pt modelId="{343E03A0-1976-A54A-A128-984AB5257DA9}" type="pres">
      <dgm:prSet presAssocID="{C4062966-FBBF-D840-90EE-998D87A3DA33}" presName="LevelTwoTextNode" presStyleLbl="node2" presStyleIdx="3" presStyleCnt="4">
        <dgm:presLayoutVars>
          <dgm:chPref val="3"/>
        </dgm:presLayoutVars>
      </dgm:prSet>
      <dgm:spPr/>
    </dgm:pt>
    <dgm:pt modelId="{FAAA26A4-EA8B-6C49-BD25-A030634780FD}" type="pres">
      <dgm:prSet presAssocID="{C4062966-FBBF-D840-90EE-998D87A3DA33}" presName="level3hierChild" presStyleCnt="0"/>
      <dgm:spPr/>
    </dgm:pt>
  </dgm:ptLst>
  <dgm:cxnLst>
    <dgm:cxn modelId="{E928C425-1E5D-0447-B8DE-6ED527003D17}" type="presOf" srcId="{80988C86-C7BB-0549-96CC-20206BE2BCEE}" destId="{0A4B423D-2675-984B-86B5-EF3BDD2ACE81}" srcOrd="0" destOrd="0" presId="urn:microsoft.com/office/officeart/2005/8/layout/hierarchy2"/>
    <dgm:cxn modelId="{23A64D2E-1E7E-7B41-B14A-6644EEF12241}" type="presOf" srcId="{A34B9E67-ED14-3B4F-82F1-1FD94380CAAB}" destId="{7FFE7B3D-1BB3-DB44-AC7E-C300194F3D29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BC4A6536-3279-9942-8D4E-1845F3A31E0E}" type="presOf" srcId="{B3F81749-34A0-0248-8EBF-1F0F64E25996}" destId="{EDF95778-B855-5D43-A000-0EA897786E4A}" srcOrd="0" destOrd="0" presId="urn:microsoft.com/office/officeart/2005/8/layout/hierarchy2"/>
    <dgm:cxn modelId="{561CC836-7398-4E4B-8A68-DF810A4D6755}" srcId="{B3F81749-34A0-0248-8EBF-1F0F64E25996}" destId="{C4062966-FBBF-D840-90EE-998D87A3DA33}" srcOrd="3" destOrd="0" parTransId="{A34B9E67-ED14-3B4F-82F1-1FD94380CAAB}" sibTransId="{D3CC457F-AAA4-F848-A30B-4F09BD6E33E0}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1285650-C709-7845-A2F7-84C2CF994675}" type="presOf" srcId="{61E82253-2B8F-5240-8533-B26646617BDB}" destId="{249E1ADF-0065-684E-9595-9B0EA4843C7C}" srcOrd="0" destOrd="0" presId="urn:microsoft.com/office/officeart/2005/8/layout/hierarchy2"/>
    <dgm:cxn modelId="{D8CFF28F-7907-BB4D-A373-97094F4A3FB6}" type="presOf" srcId="{C3459EAD-3D85-D749-A4E8-75F67BBAB3E7}" destId="{3BA818BF-0356-F642-97B9-37FED2FA5C9C}" srcOrd="0" destOrd="0" presId="urn:microsoft.com/office/officeart/2005/8/layout/hierarchy2"/>
    <dgm:cxn modelId="{94A70890-8E15-894A-96FE-672666A89B8D}" type="presOf" srcId="{C4062966-FBBF-D840-90EE-998D87A3DA33}" destId="{343E03A0-1976-A54A-A128-984AB5257DA9}" srcOrd="0" destOrd="0" presId="urn:microsoft.com/office/officeart/2005/8/layout/hierarchy2"/>
    <dgm:cxn modelId="{0FC81390-C8FD-7A49-A9B9-1EC6645DCB6D}" type="presOf" srcId="{C024535F-39AC-E54C-AD88-309E0230CD7C}" destId="{274019A7-ED2A-B647-BBFE-24F302F8A528}" srcOrd="0" destOrd="0" presId="urn:microsoft.com/office/officeart/2005/8/layout/hierarchy2"/>
    <dgm:cxn modelId="{0AE43497-5F03-D54E-BE98-22A6D7FC8C1E}" type="presOf" srcId="{61E82253-2B8F-5240-8533-B26646617BDB}" destId="{B211E79A-3F9E-B148-A471-730455DC9EFF}" srcOrd="1" destOrd="0" presId="urn:microsoft.com/office/officeart/2005/8/layout/hierarchy2"/>
    <dgm:cxn modelId="{5DD0A0D6-1C53-934F-98FE-023D7A43056E}" type="presOf" srcId="{094090A2-9745-D84D-9752-914B05981D46}" destId="{C62232A3-0539-0E4D-A61E-BC45A840F547}" srcOrd="0" destOrd="0" presId="urn:microsoft.com/office/officeart/2005/8/layout/hierarchy2"/>
    <dgm:cxn modelId="{ED4BF9DF-9035-8B47-8587-CBBAED16A27C}" type="presOf" srcId="{5B7D021E-1C0C-5F4A-AA99-9EDAD96B382B}" destId="{DD8A7E1C-DD2A-7C46-AFB7-366BF2CFEBB2}" srcOrd="0" destOrd="0" presId="urn:microsoft.com/office/officeart/2005/8/layout/hierarchy2"/>
    <dgm:cxn modelId="{D98FB9E3-BA4B-1F41-8EF2-7E7A647A0646}" type="presOf" srcId="{A34B9E67-ED14-3B4F-82F1-1FD94380CAAB}" destId="{FA99A70E-8F46-A64C-8602-CBDD2E83875A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F7AE37F2-2AB9-E849-98D1-5AD8146AE70C}" type="presOf" srcId="{094090A2-9745-D84D-9752-914B05981D46}" destId="{5D1CC116-4A50-8B4C-9F7F-93BD5D054142}" srcOrd="1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F29CBAFE-8696-EE43-9AD9-F3148A8785EA}" type="presOf" srcId="{5B7D021E-1C0C-5F4A-AA99-9EDAD96B382B}" destId="{88952D94-D635-D948-BC93-8CA1B34C1B49}" srcOrd="1" destOrd="0" presId="urn:microsoft.com/office/officeart/2005/8/layout/hierarchy2"/>
    <dgm:cxn modelId="{6BAC82D6-6819-D040-8661-CE99E8491378}" type="presParOf" srcId="{64CE7252-29B9-4B48-A7E5-930E962FB892}" destId="{940B198A-E5C4-1F43-A0F5-D174E5463EEE}" srcOrd="0" destOrd="0" presId="urn:microsoft.com/office/officeart/2005/8/layout/hierarchy2"/>
    <dgm:cxn modelId="{1E3729FA-7DE9-2848-8893-11A39A3F1396}" type="presParOf" srcId="{940B198A-E5C4-1F43-A0F5-D174E5463EEE}" destId="{EDF95778-B855-5D43-A000-0EA897786E4A}" srcOrd="0" destOrd="0" presId="urn:microsoft.com/office/officeart/2005/8/layout/hierarchy2"/>
    <dgm:cxn modelId="{307902D6-A75D-6849-86A3-EF1E9327254A}" type="presParOf" srcId="{940B198A-E5C4-1F43-A0F5-D174E5463EEE}" destId="{99EDF6CD-649B-3E4D-8921-977D6DC9B7AF}" srcOrd="1" destOrd="0" presId="urn:microsoft.com/office/officeart/2005/8/layout/hierarchy2"/>
    <dgm:cxn modelId="{B1E282D2-DDE5-2540-AA41-411EDC8AB60F}" type="presParOf" srcId="{99EDF6CD-649B-3E4D-8921-977D6DC9B7AF}" destId="{249E1ADF-0065-684E-9595-9B0EA4843C7C}" srcOrd="0" destOrd="0" presId="urn:microsoft.com/office/officeart/2005/8/layout/hierarchy2"/>
    <dgm:cxn modelId="{C5362810-938F-6749-B1E8-1F266287BC90}" type="presParOf" srcId="{249E1ADF-0065-684E-9595-9B0EA4843C7C}" destId="{B211E79A-3F9E-B148-A471-730455DC9EFF}" srcOrd="0" destOrd="0" presId="urn:microsoft.com/office/officeart/2005/8/layout/hierarchy2"/>
    <dgm:cxn modelId="{CDDC195F-1733-5D46-BC0E-1F54F5328FD9}" type="presParOf" srcId="{99EDF6CD-649B-3E4D-8921-977D6DC9B7AF}" destId="{A2EDDE85-689F-5947-A4B4-0E86CAFBD903}" srcOrd="1" destOrd="0" presId="urn:microsoft.com/office/officeart/2005/8/layout/hierarchy2"/>
    <dgm:cxn modelId="{4A56FA33-20A8-7E4C-83B7-A47698C38143}" type="presParOf" srcId="{A2EDDE85-689F-5947-A4B4-0E86CAFBD903}" destId="{3BA818BF-0356-F642-97B9-37FED2FA5C9C}" srcOrd="0" destOrd="0" presId="urn:microsoft.com/office/officeart/2005/8/layout/hierarchy2"/>
    <dgm:cxn modelId="{4E809E3D-3C59-ED4D-A246-D4EFFD4870CD}" type="presParOf" srcId="{A2EDDE85-689F-5947-A4B4-0E86CAFBD903}" destId="{DF416BFB-5287-D841-9685-2BD4A21C537C}" srcOrd="1" destOrd="0" presId="urn:microsoft.com/office/officeart/2005/8/layout/hierarchy2"/>
    <dgm:cxn modelId="{AB477657-D4D7-5A43-8009-3244D978A9BF}" type="presParOf" srcId="{99EDF6CD-649B-3E4D-8921-977D6DC9B7AF}" destId="{C62232A3-0539-0E4D-A61E-BC45A840F547}" srcOrd="2" destOrd="0" presId="urn:microsoft.com/office/officeart/2005/8/layout/hierarchy2"/>
    <dgm:cxn modelId="{E62A0F35-2862-C54A-AC56-DAA32BE20140}" type="presParOf" srcId="{C62232A3-0539-0E4D-A61E-BC45A840F547}" destId="{5D1CC116-4A50-8B4C-9F7F-93BD5D054142}" srcOrd="0" destOrd="0" presId="urn:microsoft.com/office/officeart/2005/8/layout/hierarchy2"/>
    <dgm:cxn modelId="{8F3DCF2C-DA45-3E40-8CDF-53DD28776315}" type="presParOf" srcId="{99EDF6CD-649B-3E4D-8921-977D6DC9B7AF}" destId="{1B19ADE6-E789-4348-9D0F-438FD079917A}" srcOrd="3" destOrd="0" presId="urn:microsoft.com/office/officeart/2005/8/layout/hierarchy2"/>
    <dgm:cxn modelId="{5FD0FE3A-B53C-F648-B9AB-6E84E4608DA4}" type="presParOf" srcId="{1B19ADE6-E789-4348-9D0F-438FD079917A}" destId="{0A4B423D-2675-984B-86B5-EF3BDD2ACE81}" srcOrd="0" destOrd="0" presId="urn:microsoft.com/office/officeart/2005/8/layout/hierarchy2"/>
    <dgm:cxn modelId="{8EE16D8C-A5DE-9049-838E-CACF19EEA8F0}" type="presParOf" srcId="{1B19ADE6-E789-4348-9D0F-438FD079917A}" destId="{8C2F853A-24CD-3E47-A32A-264032F6A0EF}" srcOrd="1" destOrd="0" presId="urn:microsoft.com/office/officeart/2005/8/layout/hierarchy2"/>
    <dgm:cxn modelId="{A40AA8F3-464E-3647-86C0-F5AF00ED5F5B}" type="presParOf" srcId="{99EDF6CD-649B-3E4D-8921-977D6DC9B7AF}" destId="{DD8A7E1C-DD2A-7C46-AFB7-366BF2CFEBB2}" srcOrd="4" destOrd="0" presId="urn:microsoft.com/office/officeart/2005/8/layout/hierarchy2"/>
    <dgm:cxn modelId="{1960FDF9-386A-1C40-8290-63D4E9B47CD1}" type="presParOf" srcId="{DD8A7E1C-DD2A-7C46-AFB7-366BF2CFEBB2}" destId="{88952D94-D635-D948-BC93-8CA1B34C1B49}" srcOrd="0" destOrd="0" presId="urn:microsoft.com/office/officeart/2005/8/layout/hierarchy2"/>
    <dgm:cxn modelId="{0D151A2E-6025-CE44-AFA1-95D9215161C2}" type="presParOf" srcId="{99EDF6CD-649B-3E4D-8921-977D6DC9B7AF}" destId="{BD110FA6-FC48-0645-B728-0A78A382BE4B}" srcOrd="5" destOrd="0" presId="urn:microsoft.com/office/officeart/2005/8/layout/hierarchy2"/>
    <dgm:cxn modelId="{E54D38A0-08CA-C443-AEA4-1568D1AF7500}" type="presParOf" srcId="{BD110FA6-FC48-0645-B728-0A78A382BE4B}" destId="{274019A7-ED2A-B647-BBFE-24F302F8A528}" srcOrd="0" destOrd="0" presId="urn:microsoft.com/office/officeart/2005/8/layout/hierarchy2"/>
    <dgm:cxn modelId="{577467A3-052F-5249-9BBE-F59529C93091}" type="presParOf" srcId="{BD110FA6-FC48-0645-B728-0A78A382BE4B}" destId="{ED07746D-F802-014E-9955-A13E4975884C}" srcOrd="1" destOrd="0" presId="urn:microsoft.com/office/officeart/2005/8/layout/hierarchy2"/>
    <dgm:cxn modelId="{6774237D-F5A2-844D-AD45-D3FE1E143FD6}" type="presParOf" srcId="{99EDF6CD-649B-3E4D-8921-977D6DC9B7AF}" destId="{7FFE7B3D-1BB3-DB44-AC7E-C300194F3D29}" srcOrd="6" destOrd="0" presId="urn:microsoft.com/office/officeart/2005/8/layout/hierarchy2"/>
    <dgm:cxn modelId="{AE8E3083-114E-864F-92A2-3872C53D4980}" type="presParOf" srcId="{7FFE7B3D-1BB3-DB44-AC7E-C300194F3D29}" destId="{FA99A70E-8F46-A64C-8602-CBDD2E83875A}" srcOrd="0" destOrd="0" presId="urn:microsoft.com/office/officeart/2005/8/layout/hierarchy2"/>
    <dgm:cxn modelId="{9AE68C18-F249-0A48-8073-E33293957BFB}" type="presParOf" srcId="{99EDF6CD-649B-3E4D-8921-977D6DC9B7AF}" destId="{7EEC014E-0976-E245-BE93-ABF2AE9B2A69}" srcOrd="7" destOrd="0" presId="urn:microsoft.com/office/officeart/2005/8/layout/hierarchy2"/>
    <dgm:cxn modelId="{F1EA03D3-89F2-0640-8EDE-A38584B5B033}" type="presParOf" srcId="{7EEC014E-0976-E245-BE93-ABF2AE9B2A69}" destId="{343E03A0-1976-A54A-A128-984AB5257DA9}" srcOrd="0" destOrd="0" presId="urn:microsoft.com/office/officeart/2005/8/layout/hierarchy2"/>
    <dgm:cxn modelId="{929210BA-EF6B-8B42-B72A-7E7BD112D0C3}" type="presParOf" srcId="{7EEC014E-0976-E245-BE93-ABF2AE9B2A69}" destId="{FAAA26A4-EA8B-6C49-BD25-A030634780F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75FFDD-732D-8549-BCA9-1E4F019FE98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3F81749-34A0-0248-8EBF-1F0F64E25996}">
      <dgm:prSet phldrT="[Texte]"/>
      <dgm:spPr>
        <a:solidFill>
          <a:schemeClr val="accent6"/>
        </a:solidFill>
      </dgm:spPr>
      <dgm:t>
        <a:bodyPr/>
        <a:lstStyle/>
        <a:p>
          <a:r>
            <a:rPr lang="en-GB" noProof="0" dirty="0"/>
            <a:t>Mechanics</a:t>
          </a:r>
        </a:p>
      </dgm:t>
    </dgm:pt>
    <dgm:pt modelId="{A98022F5-4AA0-1340-863D-085F48EAE84C}" type="parTrans" cxnId="{3ED12431-F551-2941-8AB9-49E001F0E41A}">
      <dgm:prSet/>
      <dgm:spPr/>
      <dgm:t>
        <a:bodyPr/>
        <a:lstStyle/>
        <a:p>
          <a:endParaRPr lang="fr-FR"/>
        </a:p>
      </dgm:t>
    </dgm:pt>
    <dgm:pt modelId="{3D33F5EB-1839-1548-83D2-543E545007D2}" type="sibTrans" cxnId="{3ED12431-F551-2941-8AB9-49E001F0E41A}">
      <dgm:prSet/>
      <dgm:spPr/>
      <dgm:t>
        <a:bodyPr/>
        <a:lstStyle/>
        <a:p>
          <a:endParaRPr lang="fr-FR"/>
        </a:p>
      </dgm:t>
    </dgm:pt>
    <dgm:pt modelId="{C3459EAD-3D85-D749-A4E8-75F67BBAB3E7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Geometry</a:t>
          </a:r>
        </a:p>
      </dgm:t>
    </dgm:pt>
    <dgm:pt modelId="{61E82253-2B8F-5240-8533-B26646617BDB}" type="parTrans" cxnId="{D70B96FA-D0F9-1644-AA2D-7BC7FF849F4E}">
      <dgm:prSet/>
      <dgm:spPr/>
      <dgm:t>
        <a:bodyPr/>
        <a:lstStyle/>
        <a:p>
          <a:endParaRPr lang="fr-FR"/>
        </a:p>
      </dgm:t>
    </dgm:pt>
    <dgm:pt modelId="{224DA9E7-A53F-034A-9355-068D7ED39C2B}" type="sibTrans" cxnId="{D70B96FA-D0F9-1644-AA2D-7BC7FF849F4E}">
      <dgm:prSet/>
      <dgm:spPr/>
      <dgm:t>
        <a:bodyPr/>
        <a:lstStyle/>
        <a:p>
          <a:endParaRPr lang="fr-FR"/>
        </a:p>
      </dgm:t>
    </dgm:pt>
    <dgm:pt modelId="{80988C86-C7BB-0549-96CC-20206BE2BCEE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 budget</a:t>
          </a:r>
        </a:p>
      </dgm:t>
    </dgm:pt>
    <dgm:pt modelId="{094090A2-9745-D84D-9752-914B05981D46}" type="parTrans" cxnId="{AC5C2949-6CC5-1B41-AE48-FE6C49A666E3}">
      <dgm:prSet/>
      <dgm:spPr/>
      <dgm:t>
        <a:bodyPr/>
        <a:lstStyle/>
        <a:p>
          <a:endParaRPr lang="fr-FR"/>
        </a:p>
      </dgm:t>
    </dgm:pt>
    <dgm:pt modelId="{A7AC5B4F-1CB7-CD4B-A169-8F590D6E7295}" type="sibTrans" cxnId="{AC5C2949-6CC5-1B41-AE48-FE6C49A666E3}">
      <dgm:prSet/>
      <dgm:spPr/>
      <dgm:t>
        <a:bodyPr/>
        <a:lstStyle/>
        <a:p>
          <a:endParaRPr lang="fr-FR"/>
        </a:p>
      </dgm:t>
    </dgm:pt>
    <dgm:pt modelId="{C024535F-39AC-E54C-AD88-309E0230CD7C}">
      <dgm:prSet phldrT="[Texte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noProof="0" dirty="0"/>
            <a:t>Material</a:t>
          </a:r>
        </a:p>
      </dgm:t>
    </dgm:pt>
    <dgm:pt modelId="{5B7D021E-1C0C-5F4A-AA99-9EDAD96B382B}" type="parTrans" cxnId="{165D2CE9-9ABE-FA48-866E-23611FF1DFAB}">
      <dgm:prSet/>
      <dgm:spPr/>
      <dgm:t>
        <a:bodyPr/>
        <a:lstStyle/>
        <a:p>
          <a:endParaRPr lang="fr-FR"/>
        </a:p>
      </dgm:t>
    </dgm:pt>
    <dgm:pt modelId="{FDD9C0DA-32CE-5749-9F3B-E93AB7343BB8}" type="sibTrans" cxnId="{165D2CE9-9ABE-FA48-866E-23611FF1DFAB}">
      <dgm:prSet/>
      <dgm:spPr/>
      <dgm:t>
        <a:bodyPr/>
        <a:lstStyle/>
        <a:p>
          <a:endParaRPr lang="fr-FR"/>
        </a:p>
      </dgm:t>
    </dgm:pt>
    <dgm:pt modelId="{E7D9F564-26DE-C148-836F-E7BDDAF27F0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dirty="0"/>
            <a:t>Services supports</a:t>
          </a:r>
        </a:p>
      </dgm:t>
    </dgm:pt>
    <dgm:pt modelId="{824D21D0-87CB-124C-90C2-11BD880ABD77}" type="parTrans" cxnId="{DD369B1E-7871-FE48-BEE5-33EE71EF8A2C}">
      <dgm:prSet/>
      <dgm:spPr/>
      <dgm:t>
        <a:bodyPr/>
        <a:lstStyle/>
        <a:p>
          <a:endParaRPr lang="fr-FR"/>
        </a:p>
      </dgm:t>
    </dgm:pt>
    <dgm:pt modelId="{DB559D90-3B9E-C04D-9061-930D0D869643}" type="sibTrans" cxnId="{DD369B1E-7871-FE48-BEE5-33EE71EF8A2C}">
      <dgm:prSet/>
      <dgm:spPr/>
      <dgm:t>
        <a:bodyPr/>
        <a:lstStyle/>
        <a:p>
          <a:endParaRPr lang="fr-FR"/>
        </a:p>
      </dgm:t>
    </dgm:pt>
    <dgm:pt modelId="{64CE7252-29B9-4B48-A7E5-930E962FB892}" type="pres">
      <dgm:prSet presAssocID="{6E75FFDD-732D-8549-BCA9-1E4F019FE98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40B198A-E5C4-1F43-A0F5-D174E5463EEE}" type="pres">
      <dgm:prSet presAssocID="{B3F81749-34A0-0248-8EBF-1F0F64E25996}" presName="root1" presStyleCnt="0"/>
      <dgm:spPr/>
    </dgm:pt>
    <dgm:pt modelId="{EDF95778-B855-5D43-A000-0EA897786E4A}" type="pres">
      <dgm:prSet presAssocID="{B3F81749-34A0-0248-8EBF-1F0F64E25996}" presName="LevelOneTextNode" presStyleLbl="node0" presStyleIdx="0" presStyleCnt="1">
        <dgm:presLayoutVars>
          <dgm:chPref val="3"/>
        </dgm:presLayoutVars>
      </dgm:prSet>
      <dgm:spPr/>
    </dgm:pt>
    <dgm:pt modelId="{99EDF6CD-649B-3E4D-8921-977D6DC9B7AF}" type="pres">
      <dgm:prSet presAssocID="{B3F81749-34A0-0248-8EBF-1F0F64E25996}" presName="level2hierChild" presStyleCnt="0"/>
      <dgm:spPr/>
    </dgm:pt>
    <dgm:pt modelId="{249E1ADF-0065-684E-9595-9B0EA4843C7C}" type="pres">
      <dgm:prSet presAssocID="{61E82253-2B8F-5240-8533-B26646617BDB}" presName="conn2-1" presStyleLbl="parChTrans1D2" presStyleIdx="0" presStyleCnt="4"/>
      <dgm:spPr/>
    </dgm:pt>
    <dgm:pt modelId="{B211E79A-3F9E-B148-A471-730455DC9EFF}" type="pres">
      <dgm:prSet presAssocID="{61E82253-2B8F-5240-8533-B26646617BDB}" presName="connTx" presStyleLbl="parChTrans1D2" presStyleIdx="0" presStyleCnt="4"/>
      <dgm:spPr/>
    </dgm:pt>
    <dgm:pt modelId="{A2EDDE85-689F-5947-A4B4-0E86CAFBD903}" type="pres">
      <dgm:prSet presAssocID="{C3459EAD-3D85-D749-A4E8-75F67BBAB3E7}" presName="root2" presStyleCnt="0"/>
      <dgm:spPr/>
    </dgm:pt>
    <dgm:pt modelId="{3BA818BF-0356-F642-97B9-37FED2FA5C9C}" type="pres">
      <dgm:prSet presAssocID="{C3459EAD-3D85-D749-A4E8-75F67BBAB3E7}" presName="LevelTwoTextNode" presStyleLbl="node2" presStyleIdx="0" presStyleCnt="4">
        <dgm:presLayoutVars>
          <dgm:chPref val="3"/>
        </dgm:presLayoutVars>
      </dgm:prSet>
      <dgm:spPr/>
    </dgm:pt>
    <dgm:pt modelId="{DF416BFB-5287-D841-9685-2BD4A21C537C}" type="pres">
      <dgm:prSet presAssocID="{C3459EAD-3D85-D749-A4E8-75F67BBAB3E7}" presName="level3hierChild" presStyleCnt="0"/>
      <dgm:spPr/>
    </dgm:pt>
    <dgm:pt modelId="{C62232A3-0539-0E4D-A61E-BC45A840F547}" type="pres">
      <dgm:prSet presAssocID="{094090A2-9745-D84D-9752-914B05981D46}" presName="conn2-1" presStyleLbl="parChTrans1D2" presStyleIdx="1" presStyleCnt="4"/>
      <dgm:spPr/>
    </dgm:pt>
    <dgm:pt modelId="{5D1CC116-4A50-8B4C-9F7F-93BD5D054142}" type="pres">
      <dgm:prSet presAssocID="{094090A2-9745-D84D-9752-914B05981D46}" presName="connTx" presStyleLbl="parChTrans1D2" presStyleIdx="1" presStyleCnt="4"/>
      <dgm:spPr/>
    </dgm:pt>
    <dgm:pt modelId="{1B19ADE6-E789-4348-9D0F-438FD079917A}" type="pres">
      <dgm:prSet presAssocID="{80988C86-C7BB-0549-96CC-20206BE2BCEE}" presName="root2" presStyleCnt="0"/>
      <dgm:spPr/>
    </dgm:pt>
    <dgm:pt modelId="{0A4B423D-2675-984B-86B5-EF3BDD2ACE81}" type="pres">
      <dgm:prSet presAssocID="{80988C86-C7BB-0549-96CC-20206BE2BCEE}" presName="LevelTwoTextNode" presStyleLbl="node2" presStyleIdx="1" presStyleCnt="4">
        <dgm:presLayoutVars>
          <dgm:chPref val="3"/>
        </dgm:presLayoutVars>
      </dgm:prSet>
      <dgm:spPr/>
    </dgm:pt>
    <dgm:pt modelId="{8C2F853A-24CD-3E47-A32A-264032F6A0EF}" type="pres">
      <dgm:prSet presAssocID="{80988C86-C7BB-0549-96CC-20206BE2BCEE}" presName="level3hierChild" presStyleCnt="0"/>
      <dgm:spPr/>
    </dgm:pt>
    <dgm:pt modelId="{DD8A7E1C-DD2A-7C46-AFB7-366BF2CFEBB2}" type="pres">
      <dgm:prSet presAssocID="{5B7D021E-1C0C-5F4A-AA99-9EDAD96B382B}" presName="conn2-1" presStyleLbl="parChTrans1D2" presStyleIdx="2" presStyleCnt="4"/>
      <dgm:spPr/>
    </dgm:pt>
    <dgm:pt modelId="{88952D94-D635-D948-BC93-8CA1B34C1B49}" type="pres">
      <dgm:prSet presAssocID="{5B7D021E-1C0C-5F4A-AA99-9EDAD96B382B}" presName="connTx" presStyleLbl="parChTrans1D2" presStyleIdx="2" presStyleCnt="4"/>
      <dgm:spPr/>
    </dgm:pt>
    <dgm:pt modelId="{BD110FA6-FC48-0645-B728-0A78A382BE4B}" type="pres">
      <dgm:prSet presAssocID="{C024535F-39AC-E54C-AD88-309E0230CD7C}" presName="root2" presStyleCnt="0"/>
      <dgm:spPr/>
    </dgm:pt>
    <dgm:pt modelId="{274019A7-ED2A-B647-BBFE-24F302F8A528}" type="pres">
      <dgm:prSet presAssocID="{C024535F-39AC-E54C-AD88-309E0230CD7C}" presName="LevelTwoTextNode" presStyleLbl="node2" presStyleIdx="2" presStyleCnt="4">
        <dgm:presLayoutVars>
          <dgm:chPref val="3"/>
        </dgm:presLayoutVars>
      </dgm:prSet>
      <dgm:spPr/>
    </dgm:pt>
    <dgm:pt modelId="{ED07746D-F802-014E-9955-A13E4975884C}" type="pres">
      <dgm:prSet presAssocID="{C024535F-39AC-E54C-AD88-309E0230CD7C}" presName="level3hierChild" presStyleCnt="0"/>
      <dgm:spPr/>
    </dgm:pt>
    <dgm:pt modelId="{E2283966-7B72-EA40-A356-D5708F3E96A2}" type="pres">
      <dgm:prSet presAssocID="{824D21D0-87CB-124C-90C2-11BD880ABD77}" presName="conn2-1" presStyleLbl="parChTrans1D2" presStyleIdx="3" presStyleCnt="4"/>
      <dgm:spPr/>
    </dgm:pt>
    <dgm:pt modelId="{68931F5D-3624-F446-A21B-072A7DB807C8}" type="pres">
      <dgm:prSet presAssocID="{824D21D0-87CB-124C-90C2-11BD880ABD77}" presName="connTx" presStyleLbl="parChTrans1D2" presStyleIdx="3" presStyleCnt="4"/>
      <dgm:spPr/>
    </dgm:pt>
    <dgm:pt modelId="{47243721-C911-B640-93E2-866D098453D3}" type="pres">
      <dgm:prSet presAssocID="{E7D9F564-26DE-C148-836F-E7BDDAF27F02}" presName="root2" presStyleCnt="0"/>
      <dgm:spPr/>
    </dgm:pt>
    <dgm:pt modelId="{160775F0-1FB5-9341-BD66-DDC744163B9A}" type="pres">
      <dgm:prSet presAssocID="{E7D9F564-26DE-C148-836F-E7BDDAF27F02}" presName="LevelTwoTextNode" presStyleLbl="node2" presStyleIdx="3" presStyleCnt="4">
        <dgm:presLayoutVars>
          <dgm:chPref val="3"/>
        </dgm:presLayoutVars>
      </dgm:prSet>
      <dgm:spPr/>
    </dgm:pt>
    <dgm:pt modelId="{EC6ABA76-6A17-C246-8722-6FADF7A627CF}" type="pres">
      <dgm:prSet presAssocID="{E7D9F564-26DE-C148-836F-E7BDDAF27F02}" presName="level3hierChild" presStyleCnt="0"/>
      <dgm:spPr/>
    </dgm:pt>
  </dgm:ptLst>
  <dgm:cxnLst>
    <dgm:cxn modelId="{3A97870B-EF4D-5843-AB68-09E8C241F1B6}" type="presOf" srcId="{B3F81749-34A0-0248-8EBF-1F0F64E25996}" destId="{EDF95778-B855-5D43-A000-0EA897786E4A}" srcOrd="0" destOrd="0" presId="urn:microsoft.com/office/officeart/2005/8/layout/hierarchy2"/>
    <dgm:cxn modelId="{A7350910-DF81-9343-B141-3F030D4497B8}" type="presOf" srcId="{824D21D0-87CB-124C-90C2-11BD880ABD77}" destId="{68931F5D-3624-F446-A21B-072A7DB807C8}" srcOrd="1" destOrd="0" presId="urn:microsoft.com/office/officeart/2005/8/layout/hierarchy2"/>
    <dgm:cxn modelId="{7ECA3B15-A4E4-9B49-B21D-8C2E39F7339B}" type="presOf" srcId="{C3459EAD-3D85-D749-A4E8-75F67BBAB3E7}" destId="{3BA818BF-0356-F642-97B9-37FED2FA5C9C}" srcOrd="0" destOrd="0" presId="urn:microsoft.com/office/officeart/2005/8/layout/hierarchy2"/>
    <dgm:cxn modelId="{DD369B1E-7871-FE48-BEE5-33EE71EF8A2C}" srcId="{B3F81749-34A0-0248-8EBF-1F0F64E25996}" destId="{E7D9F564-26DE-C148-836F-E7BDDAF27F02}" srcOrd="3" destOrd="0" parTransId="{824D21D0-87CB-124C-90C2-11BD880ABD77}" sibTransId="{DB559D90-3B9E-C04D-9061-930D0D869643}"/>
    <dgm:cxn modelId="{E41AF32C-F468-4C4F-8AE4-0606B9AD3A02}" type="presOf" srcId="{E7D9F564-26DE-C148-836F-E7BDDAF27F02}" destId="{160775F0-1FB5-9341-BD66-DDC744163B9A}" srcOrd="0" destOrd="0" presId="urn:microsoft.com/office/officeart/2005/8/layout/hierarchy2"/>
    <dgm:cxn modelId="{87AB3530-38FD-4D49-84D9-80365182B9C1}" type="presOf" srcId="{61E82253-2B8F-5240-8533-B26646617BDB}" destId="{249E1ADF-0065-684E-9595-9B0EA4843C7C}" srcOrd="0" destOrd="0" presId="urn:microsoft.com/office/officeart/2005/8/layout/hierarchy2"/>
    <dgm:cxn modelId="{3ED12431-F551-2941-8AB9-49E001F0E41A}" srcId="{6E75FFDD-732D-8549-BCA9-1E4F019FE98E}" destId="{B3F81749-34A0-0248-8EBF-1F0F64E25996}" srcOrd="0" destOrd="0" parTransId="{A98022F5-4AA0-1340-863D-085F48EAE84C}" sibTransId="{3D33F5EB-1839-1548-83D2-543E545007D2}"/>
    <dgm:cxn modelId="{DA25133C-2AF2-2A40-BB30-8603E1CB18E7}" type="presOf" srcId="{5B7D021E-1C0C-5F4A-AA99-9EDAD96B382B}" destId="{88952D94-D635-D948-BC93-8CA1B34C1B49}" srcOrd="1" destOrd="0" presId="urn:microsoft.com/office/officeart/2005/8/layout/hierarchy2"/>
    <dgm:cxn modelId="{F165CE3E-1EA7-9D42-B8B5-487CD11B5C51}" type="presOf" srcId="{61E82253-2B8F-5240-8533-B26646617BDB}" destId="{B211E79A-3F9E-B148-A471-730455DC9EFF}" srcOrd="1" destOrd="0" presId="urn:microsoft.com/office/officeart/2005/8/layout/hierarchy2"/>
    <dgm:cxn modelId="{AC5C2949-6CC5-1B41-AE48-FE6C49A666E3}" srcId="{B3F81749-34A0-0248-8EBF-1F0F64E25996}" destId="{80988C86-C7BB-0549-96CC-20206BE2BCEE}" srcOrd="1" destOrd="0" parTransId="{094090A2-9745-D84D-9752-914B05981D46}" sibTransId="{A7AC5B4F-1CB7-CD4B-A169-8F590D6E7295}"/>
    <dgm:cxn modelId="{AB611351-0A6A-344B-8F5F-137E73EED828}" type="presOf" srcId="{80988C86-C7BB-0549-96CC-20206BE2BCEE}" destId="{0A4B423D-2675-984B-86B5-EF3BDD2ACE81}" srcOrd="0" destOrd="0" presId="urn:microsoft.com/office/officeart/2005/8/layout/hierarchy2"/>
    <dgm:cxn modelId="{2FC05C85-99A8-B440-87B1-F805FFCEE68E}" type="presOf" srcId="{824D21D0-87CB-124C-90C2-11BD880ABD77}" destId="{E2283966-7B72-EA40-A356-D5708F3E96A2}" srcOrd="0" destOrd="0" presId="urn:microsoft.com/office/officeart/2005/8/layout/hierarchy2"/>
    <dgm:cxn modelId="{90D432A8-C33E-A542-BFCC-C7E5699D418A}" type="presOf" srcId="{C024535F-39AC-E54C-AD88-309E0230CD7C}" destId="{274019A7-ED2A-B647-BBFE-24F302F8A528}" srcOrd="0" destOrd="0" presId="urn:microsoft.com/office/officeart/2005/8/layout/hierarchy2"/>
    <dgm:cxn modelId="{F51A08C0-D8F3-D342-A698-ED559476809E}" type="presOf" srcId="{094090A2-9745-D84D-9752-914B05981D46}" destId="{C62232A3-0539-0E4D-A61E-BC45A840F547}" srcOrd="0" destOrd="0" presId="urn:microsoft.com/office/officeart/2005/8/layout/hierarchy2"/>
    <dgm:cxn modelId="{96E46EC3-2200-AE46-B3AD-9343BE9D3B4E}" type="presOf" srcId="{094090A2-9745-D84D-9752-914B05981D46}" destId="{5D1CC116-4A50-8B4C-9F7F-93BD5D054142}" srcOrd="1" destOrd="0" presId="urn:microsoft.com/office/officeart/2005/8/layout/hierarchy2"/>
    <dgm:cxn modelId="{165D2CE9-9ABE-FA48-866E-23611FF1DFAB}" srcId="{B3F81749-34A0-0248-8EBF-1F0F64E25996}" destId="{C024535F-39AC-E54C-AD88-309E0230CD7C}" srcOrd="2" destOrd="0" parTransId="{5B7D021E-1C0C-5F4A-AA99-9EDAD96B382B}" sibTransId="{FDD9C0DA-32CE-5749-9F3B-E93AB7343BB8}"/>
    <dgm:cxn modelId="{EF01E4F0-4FFF-644B-AA25-8A6FCBD1AA8A}" type="presOf" srcId="{5B7D021E-1C0C-5F4A-AA99-9EDAD96B382B}" destId="{DD8A7E1C-DD2A-7C46-AFB7-366BF2CFEBB2}" srcOrd="0" destOrd="0" presId="urn:microsoft.com/office/officeart/2005/8/layout/hierarchy2"/>
    <dgm:cxn modelId="{9B6571F1-82E9-5C40-879D-815FCECEC540}" type="presOf" srcId="{6E75FFDD-732D-8549-BCA9-1E4F019FE98E}" destId="{64CE7252-29B9-4B48-A7E5-930E962FB892}" srcOrd="0" destOrd="0" presId="urn:microsoft.com/office/officeart/2005/8/layout/hierarchy2"/>
    <dgm:cxn modelId="{D70B96FA-D0F9-1644-AA2D-7BC7FF849F4E}" srcId="{B3F81749-34A0-0248-8EBF-1F0F64E25996}" destId="{C3459EAD-3D85-D749-A4E8-75F67BBAB3E7}" srcOrd="0" destOrd="0" parTransId="{61E82253-2B8F-5240-8533-B26646617BDB}" sibTransId="{224DA9E7-A53F-034A-9355-068D7ED39C2B}"/>
    <dgm:cxn modelId="{415C1C12-5C32-7D49-9632-C369096B8F44}" type="presParOf" srcId="{64CE7252-29B9-4B48-A7E5-930E962FB892}" destId="{940B198A-E5C4-1F43-A0F5-D174E5463EEE}" srcOrd="0" destOrd="0" presId="urn:microsoft.com/office/officeart/2005/8/layout/hierarchy2"/>
    <dgm:cxn modelId="{6B3754DA-F5EB-AF43-819D-F6FAA264739D}" type="presParOf" srcId="{940B198A-E5C4-1F43-A0F5-D174E5463EEE}" destId="{EDF95778-B855-5D43-A000-0EA897786E4A}" srcOrd="0" destOrd="0" presId="urn:microsoft.com/office/officeart/2005/8/layout/hierarchy2"/>
    <dgm:cxn modelId="{88A6C765-F8B9-0742-9CD3-CDDCEEFE0A13}" type="presParOf" srcId="{940B198A-E5C4-1F43-A0F5-D174E5463EEE}" destId="{99EDF6CD-649B-3E4D-8921-977D6DC9B7AF}" srcOrd="1" destOrd="0" presId="urn:microsoft.com/office/officeart/2005/8/layout/hierarchy2"/>
    <dgm:cxn modelId="{8E0F7DBE-E3EC-0A4B-8127-1A8569ADB61C}" type="presParOf" srcId="{99EDF6CD-649B-3E4D-8921-977D6DC9B7AF}" destId="{249E1ADF-0065-684E-9595-9B0EA4843C7C}" srcOrd="0" destOrd="0" presId="urn:microsoft.com/office/officeart/2005/8/layout/hierarchy2"/>
    <dgm:cxn modelId="{963F49FC-AB63-8346-BB51-4563C0A4A6B2}" type="presParOf" srcId="{249E1ADF-0065-684E-9595-9B0EA4843C7C}" destId="{B211E79A-3F9E-B148-A471-730455DC9EFF}" srcOrd="0" destOrd="0" presId="urn:microsoft.com/office/officeart/2005/8/layout/hierarchy2"/>
    <dgm:cxn modelId="{0C5F0761-B63F-ED41-BF4D-4310FBBEDC0F}" type="presParOf" srcId="{99EDF6CD-649B-3E4D-8921-977D6DC9B7AF}" destId="{A2EDDE85-689F-5947-A4B4-0E86CAFBD903}" srcOrd="1" destOrd="0" presId="urn:microsoft.com/office/officeart/2005/8/layout/hierarchy2"/>
    <dgm:cxn modelId="{F8FEF964-E3DA-E540-A126-E9E714C34A6B}" type="presParOf" srcId="{A2EDDE85-689F-5947-A4B4-0E86CAFBD903}" destId="{3BA818BF-0356-F642-97B9-37FED2FA5C9C}" srcOrd="0" destOrd="0" presId="urn:microsoft.com/office/officeart/2005/8/layout/hierarchy2"/>
    <dgm:cxn modelId="{09EA772D-D0DC-A540-BFCD-0CE733483303}" type="presParOf" srcId="{A2EDDE85-689F-5947-A4B4-0E86CAFBD903}" destId="{DF416BFB-5287-D841-9685-2BD4A21C537C}" srcOrd="1" destOrd="0" presId="urn:microsoft.com/office/officeart/2005/8/layout/hierarchy2"/>
    <dgm:cxn modelId="{FD5C31C2-2C02-BB4C-A2BB-EA78E7269783}" type="presParOf" srcId="{99EDF6CD-649B-3E4D-8921-977D6DC9B7AF}" destId="{C62232A3-0539-0E4D-A61E-BC45A840F547}" srcOrd="2" destOrd="0" presId="urn:microsoft.com/office/officeart/2005/8/layout/hierarchy2"/>
    <dgm:cxn modelId="{425C2918-D6FE-3245-9F4C-F56909496F84}" type="presParOf" srcId="{C62232A3-0539-0E4D-A61E-BC45A840F547}" destId="{5D1CC116-4A50-8B4C-9F7F-93BD5D054142}" srcOrd="0" destOrd="0" presId="urn:microsoft.com/office/officeart/2005/8/layout/hierarchy2"/>
    <dgm:cxn modelId="{211144CB-9465-E84A-9213-04CD57D6BBCC}" type="presParOf" srcId="{99EDF6CD-649B-3E4D-8921-977D6DC9B7AF}" destId="{1B19ADE6-E789-4348-9D0F-438FD079917A}" srcOrd="3" destOrd="0" presId="urn:microsoft.com/office/officeart/2005/8/layout/hierarchy2"/>
    <dgm:cxn modelId="{E03851D9-2486-E644-B608-E028A3734AF3}" type="presParOf" srcId="{1B19ADE6-E789-4348-9D0F-438FD079917A}" destId="{0A4B423D-2675-984B-86B5-EF3BDD2ACE81}" srcOrd="0" destOrd="0" presId="urn:microsoft.com/office/officeart/2005/8/layout/hierarchy2"/>
    <dgm:cxn modelId="{C168634E-126E-A24E-AFFB-9946FF2ED3AA}" type="presParOf" srcId="{1B19ADE6-E789-4348-9D0F-438FD079917A}" destId="{8C2F853A-24CD-3E47-A32A-264032F6A0EF}" srcOrd="1" destOrd="0" presId="urn:microsoft.com/office/officeart/2005/8/layout/hierarchy2"/>
    <dgm:cxn modelId="{8FB554B5-9F8E-4A45-851A-37B89CC1881A}" type="presParOf" srcId="{99EDF6CD-649B-3E4D-8921-977D6DC9B7AF}" destId="{DD8A7E1C-DD2A-7C46-AFB7-366BF2CFEBB2}" srcOrd="4" destOrd="0" presId="urn:microsoft.com/office/officeart/2005/8/layout/hierarchy2"/>
    <dgm:cxn modelId="{A64EA701-74E7-0745-B694-A327353579D9}" type="presParOf" srcId="{DD8A7E1C-DD2A-7C46-AFB7-366BF2CFEBB2}" destId="{88952D94-D635-D948-BC93-8CA1B34C1B49}" srcOrd="0" destOrd="0" presId="urn:microsoft.com/office/officeart/2005/8/layout/hierarchy2"/>
    <dgm:cxn modelId="{E1C8B61F-E2CE-564F-BE2C-3A5F9D6C1C94}" type="presParOf" srcId="{99EDF6CD-649B-3E4D-8921-977D6DC9B7AF}" destId="{BD110FA6-FC48-0645-B728-0A78A382BE4B}" srcOrd="5" destOrd="0" presId="urn:microsoft.com/office/officeart/2005/8/layout/hierarchy2"/>
    <dgm:cxn modelId="{73F9FA17-A4D6-0C42-9C73-25EEE5C58A2A}" type="presParOf" srcId="{BD110FA6-FC48-0645-B728-0A78A382BE4B}" destId="{274019A7-ED2A-B647-BBFE-24F302F8A528}" srcOrd="0" destOrd="0" presId="urn:microsoft.com/office/officeart/2005/8/layout/hierarchy2"/>
    <dgm:cxn modelId="{52CED904-26BC-6F4C-9F54-A684FBE40F24}" type="presParOf" srcId="{BD110FA6-FC48-0645-B728-0A78A382BE4B}" destId="{ED07746D-F802-014E-9955-A13E4975884C}" srcOrd="1" destOrd="0" presId="urn:microsoft.com/office/officeart/2005/8/layout/hierarchy2"/>
    <dgm:cxn modelId="{B5D3690D-7435-7B44-AE9D-130472BC0091}" type="presParOf" srcId="{99EDF6CD-649B-3E4D-8921-977D6DC9B7AF}" destId="{E2283966-7B72-EA40-A356-D5708F3E96A2}" srcOrd="6" destOrd="0" presId="urn:microsoft.com/office/officeart/2005/8/layout/hierarchy2"/>
    <dgm:cxn modelId="{0F3D2A36-A738-9B48-B1F9-39BBA0DBE18D}" type="presParOf" srcId="{E2283966-7B72-EA40-A356-D5708F3E96A2}" destId="{68931F5D-3624-F446-A21B-072A7DB807C8}" srcOrd="0" destOrd="0" presId="urn:microsoft.com/office/officeart/2005/8/layout/hierarchy2"/>
    <dgm:cxn modelId="{13A42A0A-8787-7045-9110-6EBA049CF5FF}" type="presParOf" srcId="{99EDF6CD-649B-3E4D-8921-977D6DC9B7AF}" destId="{47243721-C911-B640-93E2-866D098453D3}" srcOrd="7" destOrd="0" presId="urn:microsoft.com/office/officeart/2005/8/layout/hierarchy2"/>
    <dgm:cxn modelId="{C782E9A2-F228-CE44-B25E-FE7123AED90F}" type="presParOf" srcId="{47243721-C911-B640-93E2-866D098453D3}" destId="{160775F0-1FB5-9341-BD66-DDC744163B9A}" srcOrd="0" destOrd="0" presId="urn:microsoft.com/office/officeart/2005/8/layout/hierarchy2"/>
    <dgm:cxn modelId="{6111C17F-9C50-2140-8B0D-C7EAE9CD5DF3}" type="presParOf" srcId="{47243721-C911-B640-93E2-866D098453D3}" destId="{EC6ABA76-6A17-C246-8722-6FADF7A627C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237032" y="976809"/>
          <a:ext cx="1131820" cy="565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Chip design</a:t>
          </a:r>
        </a:p>
      </dsp:txBody>
      <dsp:txXfrm>
        <a:off x="253607" y="993384"/>
        <a:ext cx="1098670" cy="532760"/>
      </dsp:txXfrm>
    </dsp:sp>
    <dsp:sp modelId="{249E1ADF-0065-684E-9595-9B0EA4843C7C}">
      <dsp:nvSpPr>
        <dsp:cNvPr id="0" name=""/>
        <dsp:cNvSpPr/>
      </dsp:nvSpPr>
      <dsp:spPr>
        <a:xfrm rot="17692822">
          <a:off x="1057183" y="751452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744765"/>
        <a:ext cx="53803" cy="53803"/>
      </dsp:txXfrm>
    </dsp:sp>
    <dsp:sp modelId="{3BA818BF-0356-F642-97B9-37FED2FA5C9C}">
      <dsp:nvSpPr>
        <dsp:cNvPr id="0" name=""/>
        <dsp:cNvSpPr/>
      </dsp:nvSpPr>
      <dsp:spPr>
        <a:xfrm>
          <a:off x="1821581" y="615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Pitch</a:t>
          </a:r>
        </a:p>
      </dsp:txBody>
      <dsp:txXfrm>
        <a:off x="1838156" y="17190"/>
        <a:ext cx="1098670" cy="532760"/>
      </dsp:txXfrm>
    </dsp:sp>
    <dsp:sp modelId="{C62232A3-0539-0E4D-A61E-BC45A840F547}">
      <dsp:nvSpPr>
        <dsp:cNvPr id="0" name=""/>
        <dsp:cNvSpPr/>
      </dsp:nvSpPr>
      <dsp:spPr>
        <a:xfrm rot="19457599">
          <a:off x="1316448" y="1076851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083127"/>
        <a:ext cx="27876" cy="27876"/>
      </dsp:txXfrm>
    </dsp:sp>
    <dsp:sp modelId="{0A4B423D-2675-984B-86B5-EF3BDD2ACE81}">
      <dsp:nvSpPr>
        <dsp:cNvPr id="0" name=""/>
        <dsp:cNvSpPr/>
      </dsp:nvSpPr>
      <dsp:spPr>
        <a:xfrm>
          <a:off x="1821581" y="651411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Size/geometry</a:t>
          </a:r>
        </a:p>
      </dsp:txBody>
      <dsp:txXfrm>
        <a:off x="1838156" y="667986"/>
        <a:ext cx="1098670" cy="532760"/>
      </dsp:txXfrm>
    </dsp:sp>
    <dsp:sp modelId="{DD8A7E1C-DD2A-7C46-AFB7-366BF2CFEBB2}">
      <dsp:nvSpPr>
        <dsp:cNvPr id="0" name=""/>
        <dsp:cNvSpPr/>
      </dsp:nvSpPr>
      <dsp:spPr>
        <a:xfrm rot="2142401">
          <a:off x="1316448" y="1402249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408525"/>
        <a:ext cx="27876" cy="27876"/>
      </dsp:txXfrm>
    </dsp:sp>
    <dsp:sp modelId="{274019A7-ED2A-B647-BBFE-24F302F8A528}">
      <dsp:nvSpPr>
        <dsp:cNvPr id="0" name=""/>
        <dsp:cNvSpPr/>
      </dsp:nvSpPr>
      <dsp:spPr>
        <a:xfrm>
          <a:off x="1821581" y="1302208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digitization</a:t>
          </a:r>
        </a:p>
      </dsp:txBody>
      <dsp:txXfrm>
        <a:off x="1838156" y="1318783"/>
        <a:ext cx="1098670" cy="532760"/>
      </dsp:txXfrm>
    </dsp:sp>
    <dsp:sp modelId="{7FFE7B3D-1BB3-DB44-AC7E-C300194F3D29}">
      <dsp:nvSpPr>
        <dsp:cNvPr id="0" name=""/>
        <dsp:cNvSpPr/>
      </dsp:nvSpPr>
      <dsp:spPr>
        <a:xfrm rot="3907178">
          <a:off x="1057183" y="1727647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1720960"/>
        <a:ext cx="53803" cy="53803"/>
      </dsp:txXfrm>
    </dsp:sp>
    <dsp:sp modelId="{343E03A0-1976-A54A-A128-984AB5257DA9}">
      <dsp:nvSpPr>
        <dsp:cNvPr id="0" name=""/>
        <dsp:cNvSpPr/>
      </dsp:nvSpPr>
      <dsp:spPr>
        <a:xfrm>
          <a:off x="1821581" y="1953004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Readout speed/timing</a:t>
          </a:r>
        </a:p>
      </dsp:txBody>
      <dsp:txXfrm>
        <a:off x="1838156" y="1969579"/>
        <a:ext cx="1098670" cy="532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318279" y="931094"/>
          <a:ext cx="1078850" cy="53942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Mechanics</a:t>
          </a:r>
        </a:p>
      </dsp:txBody>
      <dsp:txXfrm>
        <a:off x="334078" y="946893"/>
        <a:ext cx="1047252" cy="507827"/>
      </dsp:txXfrm>
    </dsp:sp>
    <dsp:sp modelId="{249E1ADF-0065-684E-9595-9B0EA4843C7C}">
      <dsp:nvSpPr>
        <dsp:cNvPr id="0" name=""/>
        <dsp:cNvSpPr/>
      </dsp:nvSpPr>
      <dsp:spPr>
        <a:xfrm rot="17692822">
          <a:off x="1100047" y="715338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709910"/>
        <a:ext cx="51285" cy="51285"/>
      </dsp:txXfrm>
    </dsp:sp>
    <dsp:sp modelId="{3BA818BF-0356-F642-97B9-37FED2FA5C9C}">
      <dsp:nvSpPr>
        <dsp:cNvPr id="0" name=""/>
        <dsp:cNvSpPr/>
      </dsp:nvSpPr>
      <dsp:spPr>
        <a:xfrm>
          <a:off x="1828670" y="586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Geometry</a:t>
          </a:r>
        </a:p>
      </dsp:txBody>
      <dsp:txXfrm>
        <a:off x="1844469" y="16385"/>
        <a:ext cx="1047252" cy="507827"/>
      </dsp:txXfrm>
    </dsp:sp>
    <dsp:sp modelId="{C62232A3-0539-0E4D-A61E-BC45A840F547}">
      <dsp:nvSpPr>
        <dsp:cNvPr id="0" name=""/>
        <dsp:cNvSpPr/>
      </dsp:nvSpPr>
      <dsp:spPr>
        <a:xfrm rot="19457599">
          <a:off x="1347178" y="1025507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032436"/>
        <a:ext cx="26572" cy="26572"/>
      </dsp:txXfrm>
    </dsp:sp>
    <dsp:sp modelId="{0A4B423D-2675-984B-86B5-EF3BDD2ACE81}">
      <dsp:nvSpPr>
        <dsp:cNvPr id="0" name=""/>
        <dsp:cNvSpPr/>
      </dsp:nvSpPr>
      <dsp:spPr>
        <a:xfrm>
          <a:off x="1828670" y="620925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 budget</a:t>
          </a:r>
        </a:p>
      </dsp:txBody>
      <dsp:txXfrm>
        <a:off x="1844469" y="636724"/>
        <a:ext cx="1047252" cy="507827"/>
      </dsp:txXfrm>
    </dsp:sp>
    <dsp:sp modelId="{DD8A7E1C-DD2A-7C46-AFB7-366BF2CFEBB2}">
      <dsp:nvSpPr>
        <dsp:cNvPr id="0" name=""/>
        <dsp:cNvSpPr/>
      </dsp:nvSpPr>
      <dsp:spPr>
        <a:xfrm rot="2142401">
          <a:off x="1347178" y="1335676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342605"/>
        <a:ext cx="26572" cy="26572"/>
      </dsp:txXfrm>
    </dsp:sp>
    <dsp:sp modelId="{274019A7-ED2A-B647-BBFE-24F302F8A528}">
      <dsp:nvSpPr>
        <dsp:cNvPr id="0" name=""/>
        <dsp:cNvSpPr/>
      </dsp:nvSpPr>
      <dsp:spPr>
        <a:xfrm>
          <a:off x="1828670" y="1241263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</a:t>
          </a:r>
        </a:p>
      </dsp:txBody>
      <dsp:txXfrm>
        <a:off x="1844469" y="1257062"/>
        <a:ext cx="1047252" cy="507827"/>
      </dsp:txXfrm>
    </dsp:sp>
    <dsp:sp modelId="{E2283966-7B72-EA40-A356-D5708F3E96A2}">
      <dsp:nvSpPr>
        <dsp:cNvPr id="0" name=""/>
        <dsp:cNvSpPr/>
      </dsp:nvSpPr>
      <dsp:spPr>
        <a:xfrm rot="3907178">
          <a:off x="1100047" y="1645846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1640418"/>
        <a:ext cx="51285" cy="51285"/>
      </dsp:txXfrm>
    </dsp:sp>
    <dsp:sp modelId="{160775F0-1FB5-9341-BD66-DDC744163B9A}">
      <dsp:nvSpPr>
        <dsp:cNvPr id="0" name=""/>
        <dsp:cNvSpPr/>
      </dsp:nvSpPr>
      <dsp:spPr>
        <a:xfrm>
          <a:off x="1828670" y="1861602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Services supports</a:t>
          </a:r>
        </a:p>
      </dsp:txBody>
      <dsp:txXfrm>
        <a:off x="1844469" y="1877401"/>
        <a:ext cx="1047252" cy="507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237032" y="976809"/>
          <a:ext cx="1131820" cy="565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Chip design</a:t>
          </a:r>
        </a:p>
      </dsp:txBody>
      <dsp:txXfrm>
        <a:off x="253607" y="993384"/>
        <a:ext cx="1098670" cy="532760"/>
      </dsp:txXfrm>
    </dsp:sp>
    <dsp:sp modelId="{249E1ADF-0065-684E-9595-9B0EA4843C7C}">
      <dsp:nvSpPr>
        <dsp:cNvPr id="0" name=""/>
        <dsp:cNvSpPr/>
      </dsp:nvSpPr>
      <dsp:spPr>
        <a:xfrm rot="17692822">
          <a:off x="1057183" y="751452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744765"/>
        <a:ext cx="53803" cy="53803"/>
      </dsp:txXfrm>
    </dsp:sp>
    <dsp:sp modelId="{3BA818BF-0356-F642-97B9-37FED2FA5C9C}">
      <dsp:nvSpPr>
        <dsp:cNvPr id="0" name=""/>
        <dsp:cNvSpPr/>
      </dsp:nvSpPr>
      <dsp:spPr>
        <a:xfrm>
          <a:off x="1821581" y="615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Pitch</a:t>
          </a:r>
        </a:p>
      </dsp:txBody>
      <dsp:txXfrm>
        <a:off x="1838156" y="17190"/>
        <a:ext cx="1098670" cy="532760"/>
      </dsp:txXfrm>
    </dsp:sp>
    <dsp:sp modelId="{C62232A3-0539-0E4D-A61E-BC45A840F547}">
      <dsp:nvSpPr>
        <dsp:cNvPr id="0" name=""/>
        <dsp:cNvSpPr/>
      </dsp:nvSpPr>
      <dsp:spPr>
        <a:xfrm rot="19457599">
          <a:off x="1316448" y="1076851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083127"/>
        <a:ext cx="27876" cy="27876"/>
      </dsp:txXfrm>
    </dsp:sp>
    <dsp:sp modelId="{0A4B423D-2675-984B-86B5-EF3BDD2ACE81}">
      <dsp:nvSpPr>
        <dsp:cNvPr id="0" name=""/>
        <dsp:cNvSpPr/>
      </dsp:nvSpPr>
      <dsp:spPr>
        <a:xfrm>
          <a:off x="1821581" y="651411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Size/geometry</a:t>
          </a:r>
        </a:p>
      </dsp:txBody>
      <dsp:txXfrm>
        <a:off x="1838156" y="667986"/>
        <a:ext cx="1098670" cy="532760"/>
      </dsp:txXfrm>
    </dsp:sp>
    <dsp:sp modelId="{DD8A7E1C-DD2A-7C46-AFB7-366BF2CFEBB2}">
      <dsp:nvSpPr>
        <dsp:cNvPr id="0" name=""/>
        <dsp:cNvSpPr/>
      </dsp:nvSpPr>
      <dsp:spPr>
        <a:xfrm rot="2142401">
          <a:off x="1316448" y="1402249"/>
          <a:ext cx="55753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5753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81278" y="1408525"/>
        <a:ext cx="27876" cy="27876"/>
      </dsp:txXfrm>
    </dsp:sp>
    <dsp:sp modelId="{274019A7-ED2A-B647-BBFE-24F302F8A528}">
      <dsp:nvSpPr>
        <dsp:cNvPr id="0" name=""/>
        <dsp:cNvSpPr/>
      </dsp:nvSpPr>
      <dsp:spPr>
        <a:xfrm>
          <a:off x="1821581" y="1302208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digitization</a:t>
          </a:r>
        </a:p>
      </dsp:txBody>
      <dsp:txXfrm>
        <a:off x="1838156" y="1318783"/>
        <a:ext cx="1098670" cy="532760"/>
      </dsp:txXfrm>
    </dsp:sp>
    <dsp:sp modelId="{7FFE7B3D-1BB3-DB44-AC7E-C300194F3D29}">
      <dsp:nvSpPr>
        <dsp:cNvPr id="0" name=""/>
        <dsp:cNvSpPr/>
      </dsp:nvSpPr>
      <dsp:spPr>
        <a:xfrm rot="3907178">
          <a:off x="1057183" y="1727647"/>
          <a:ext cx="107606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76066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noProof="0" dirty="0"/>
        </a:p>
      </dsp:txBody>
      <dsp:txXfrm>
        <a:off x="1568315" y="1720960"/>
        <a:ext cx="53803" cy="53803"/>
      </dsp:txXfrm>
    </dsp:sp>
    <dsp:sp modelId="{343E03A0-1976-A54A-A128-984AB5257DA9}">
      <dsp:nvSpPr>
        <dsp:cNvPr id="0" name=""/>
        <dsp:cNvSpPr/>
      </dsp:nvSpPr>
      <dsp:spPr>
        <a:xfrm>
          <a:off x="1821581" y="1953004"/>
          <a:ext cx="1131820" cy="56591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Readout speed/timing</a:t>
          </a:r>
        </a:p>
      </dsp:txBody>
      <dsp:txXfrm>
        <a:off x="1838156" y="1969579"/>
        <a:ext cx="1098670" cy="532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95778-B855-5D43-A000-0EA897786E4A}">
      <dsp:nvSpPr>
        <dsp:cNvPr id="0" name=""/>
        <dsp:cNvSpPr/>
      </dsp:nvSpPr>
      <dsp:spPr>
        <a:xfrm>
          <a:off x="318279" y="931094"/>
          <a:ext cx="1078850" cy="539425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Mechanics</a:t>
          </a:r>
        </a:p>
      </dsp:txBody>
      <dsp:txXfrm>
        <a:off x="334078" y="946893"/>
        <a:ext cx="1047252" cy="507827"/>
      </dsp:txXfrm>
    </dsp:sp>
    <dsp:sp modelId="{249E1ADF-0065-684E-9595-9B0EA4843C7C}">
      <dsp:nvSpPr>
        <dsp:cNvPr id="0" name=""/>
        <dsp:cNvSpPr/>
      </dsp:nvSpPr>
      <dsp:spPr>
        <a:xfrm rot="17692822">
          <a:off x="1100047" y="715338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709910"/>
        <a:ext cx="51285" cy="51285"/>
      </dsp:txXfrm>
    </dsp:sp>
    <dsp:sp modelId="{3BA818BF-0356-F642-97B9-37FED2FA5C9C}">
      <dsp:nvSpPr>
        <dsp:cNvPr id="0" name=""/>
        <dsp:cNvSpPr/>
      </dsp:nvSpPr>
      <dsp:spPr>
        <a:xfrm>
          <a:off x="1828670" y="586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Geometry</a:t>
          </a:r>
        </a:p>
      </dsp:txBody>
      <dsp:txXfrm>
        <a:off x="1844469" y="16385"/>
        <a:ext cx="1047252" cy="507827"/>
      </dsp:txXfrm>
    </dsp:sp>
    <dsp:sp modelId="{C62232A3-0539-0E4D-A61E-BC45A840F547}">
      <dsp:nvSpPr>
        <dsp:cNvPr id="0" name=""/>
        <dsp:cNvSpPr/>
      </dsp:nvSpPr>
      <dsp:spPr>
        <a:xfrm rot="19457599">
          <a:off x="1347178" y="1025507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032436"/>
        <a:ext cx="26572" cy="26572"/>
      </dsp:txXfrm>
    </dsp:sp>
    <dsp:sp modelId="{0A4B423D-2675-984B-86B5-EF3BDD2ACE81}">
      <dsp:nvSpPr>
        <dsp:cNvPr id="0" name=""/>
        <dsp:cNvSpPr/>
      </dsp:nvSpPr>
      <dsp:spPr>
        <a:xfrm>
          <a:off x="1828670" y="620925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 budget</a:t>
          </a:r>
        </a:p>
      </dsp:txBody>
      <dsp:txXfrm>
        <a:off x="1844469" y="636724"/>
        <a:ext cx="1047252" cy="507827"/>
      </dsp:txXfrm>
    </dsp:sp>
    <dsp:sp modelId="{DD8A7E1C-DD2A-7C46-AFB7-366BF2CFEBB2}">
      <dsp:nvSpPr>
        <dsp:cNvPr id="0" name=""/>
        <dsp:cNvSpPr/>
      </dsp:nvSpPr>
      <dsp:spPr>
        <a:xfrm rot="2142401">
          <a:off x="1347178" y="1335676"/>
          <a:ext cx="5314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3144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99613" y="1342605"/>
        <a:ext cx="26572" cy="26572"/>
      </dsp:txXfrm>
    </dsp:sp>
    <dsp:sp modelId="{274019A7-ED2A-B647-BBFE-24F302F8A528}">
      <dsp:nvSpPr>
        <dsp:cNvPr id="0" name=""/>
        <dsp:cNvSpPr/>
      </dsp:nvSpPr>
      <dsp:spPr>
        <a:xfrm>
          <a:off x="1828670" y="1241263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/>
            <a:t>Material</a:t>
          </a:r>
        </a:p>
      </dsp:txBody>
      <dsp:txXfrm>
        <a:off x="1844469" y="1257062"/>
        <a:ext cx="1047252" cy="507827"/>
      </dsp:txXfrm>
    </dsp:sp>
    <dsp:sp modelId="{E2283966-7B72-EA40-A356-D5708F3E96A2}">
      <dsp:nvSpPr>
        <dsp:cNvPr id="0" name=""/>
        <dsp:cNvSpPr/>
      </dsp:nvSpPr>
      <dsp:spPr>
        <a:xfrm rot="3907178">
          <a:off x="1100047" y="1645846"/>
          <a:ext cx="10257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25705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7257" y="1640418"/>
        <a:ext cx="51285" cy="51285"/>
      </dsp:txXfrm>
    </dsp:sp>
    <dsp:sp modelId="{160775F0-1FB5-9341-BD66-DDC744163B9A}">
      <dsp:nvSpPr>
        <dsp:cNvPr id="0" name=""/>
        <dsp:cNvSpPr/>
      </dsp:nvSpPr>
      <dsp:spPr>
        <a:xfrm>
          <a:off x="1828670" y="1861602"/>
          <a:ext cx="1078850" cy="53942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Services supports</a:t>
          </a:r>
        </a:p>
      </dsp:txBody>
      <dsp:txXfrm>
        <a:off x="1844469" y="1877401"/>
        <a:ext cx="1047252" cy="507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A44C2-09A5-814C-AE2B-3236620BA662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BB714-5B50-294D-8326-DBD1D7EB9F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84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40330B-2699-F009-E667-D8EA22D94018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3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EDE0C-979A-034D-92B4-3828246C41E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275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DCBA412-747C-31E4-EAD3-80403FC2409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344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8BF5989B-E70C-26DD-D9A1-FBFD0611D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notes 2">
            <a:extLst>
              <a:ext uri="{FF2B5EF4-FFF2-40B4-BE49-F238E27FC236}">
                <a16:creationId xmlns:a16="http://schemas.microsoft.com/office/drawing/2014/main" id="{36CAA510-F811-F726-7757-A7E3F2F74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3D207026-B01F-1DC0-00AD-F9F9155FC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097F90-B780-3F43-9F5C-13D784934BC4}" type="slidenum">
              <a:rPr lang="fr-FR" altLang="fr-FR" sz="1000"/>
              <a:pPr/>
              <a:t>11</a:t>
            </a:fld>
            <a:endParaRPr lang="fr-FR" altLang="fr-FR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1265B-3939-426E-AF88-CDA0975C3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266A4C-5E7F-303C-760F-91FE09500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4F4337-DA7B-FACC-3DD3-6B607F32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7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63A190-16C1-C48E-63AE-28CAB4FE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29DAA3-6B1C-31AA-D94B-82EE250DA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62AEA-F201-37E9-FF3A-5B58751E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07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53F9F-A872-CFF7-6D12-C6C72508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A00F97-FD66-8091-9BAA-8E36EA7E3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1E37EB-1ECA-DA28-C5B0-28B6F708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5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8BFF6-ECCA-156B-EA0F-A495C2B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68F5F-8490-3B5B-BAEB-FE31CE644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B16BBE-680F-190C-32D0-6F4DE0440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CCE00D-1CA6-42A3-A4F9-8AE6DAF0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39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DB0295-00C3-25BC-020A-CABACCEE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72C75B-3227-107F-C456-3859EC12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6026D4-350B-FE23-163E-DD094A012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08B6C7-D61F-D7D6-7F23-3A32A8CD4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BE0725-0C99-FDEF-31E2-1A9FF77CE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7F6DFA-2992-B230-D3A3-D42FA78F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19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38961-BB8D-89BC-B6D6-F5C3830A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705D94-230A-81F4-6E58-2DBE3DBF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98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A4D2EB-5249-AA43-EC94-0FCBFE20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75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7E2D8C-71DE-312E-34AD-3630C418A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80160"/>
            <a:ext cx="11836400" cy="5021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4A7235-7CBD-AC6C-04F0-A659884F2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557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18D3F-8920-1B4B-A699-9B6EF7C709E7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46352F43-496A-CF54-AB69-95D94869BBC7}"/>
              </a:ext>
            </a:extLst>
          </p:cNvPr>
          <p:cNvSpPr/>
          <p:nvPr userDrawn="1"/>
        </p:nvSpPr>
        <p:spPr>
          <a:xfrm>
            <a:off x="270" y="37081"/>
            <a:ext cx="12191730" cy="1060200"/>
          </a:xfrm>
          <a:prstGeom prst="roundRect">
            <a:avLst>
              <a:gd name="adj" fmla="val 31"/>
            </a:avLst>
          </a:prstGeom>
          <a:gradFill>
            <a:gsLst>
              <a:gs pos="0">
                <a:srgbClr val="FFFFFF"/>
              </a:gs>
              <a:gs pos="100000">
                <a:srgbClr val="CADAEE"/>
              </a:gs>
            </a:gsLst>
            <a:lin ang="5400000"/>
          </a:gradFill>
          <a:ln>
            <a:noFill/>
          </a:ln>
        </p:spPr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E67F4F-AB3B-2D06-2529-F0B37988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7" y="37080"/>
            <a:ext cx="9983373" cy="91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9F1A01-071B-CD7F-E9C2-92E17DE1D90C}"/>
              </a:ext>
            </a:extLst>
          </p:cNvPr>
          <p:cNvGrpSpPr/>
          <p:nvPr userDrawn="1"/>
        </p:nvGrpSpPr>
        <p:grpSpPr>
          <a:xfrm>
            <a:off x="0" y="1032029"/>
            <a:ext cx="12192000" cy="76771"/>
            <a:chOff x="0" y="1044000"/>
            <a:chExt cx="9145333" cy="648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FBA06A-5CDF-4CCD-2A57-5F8D9E34E29C}"/>
                </a:ext>
              </a:extLst>
            </p:cNvPr>
            <p:cNvPicPr/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0" y="1044000"/>
              <a:ext cx="1872000" cy="6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30">
              <a:extLst>
                <a:ext uri="{FF2B5EF4-FFF2-40B4-BE49-F238E27FC236}">
                  <a16:creationId xmlns:a16="http://schemas.microsoft.com/office/drawing/2014/main" id="{CB4EB622-C6E8-AD64-FBC4-81134173F1D0}"/>
                </a:ext>
              </a:extLst>
            </p:cNvPr>
            <p:cNvSpPr/>
            <p:nvPr userDrawn="1"/>
          </p:nvSpPr>
          <p:spPr>
            <a:xfrm rot="10800000">
              <a:off x="1799972" y="1044000"/>
              <a:ext cx="5477647" cy="64800"/>
            </a:xfrm>
            <a:prstGeom prst="roundRect">
              <a:avLst>
                <a:gd name="adj" fmla="val 490"/>
              </a:avLst>
            </a:prstGeom>
            <a:solidFill>
              <a:srgbClr val="9999FF"/>
            </a:solidFill>
            <a:ln>
              <a:noFill/>
            </a:ln>
          </p:spPr>
          <p:txBody>
            <a:bodyPr/>
            <a:lstStyle/>
            <a:p>
              <a:endParaRPr lang="fr-FR" sz="1350" dirty="0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DB2B8C6-0427-DA0D-7670-E1F93C576D59}"/>
                </a:ext>
              </a:extLst>
            </p:cNvPr>
            <p:cNvPicPr/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7207200" y="1044000"/>
              <a:ext cx="1938133" cy="648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6A09BC6-8155-8544-994B-B973B9C9C6F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3849" y="145366"/>
            <a:ext cx="1061152" cy="7484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C2B4498-8CBD-502A-A91D-B198EE4D4CE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0858" y="30516"/>
            <a:ext cx="978189" cy="9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81823/contributions/4293566/attachments/2251905/3820266/TIPP21_MIMOSIS_morel.pdf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290.png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indico.cern.ch/event/1064327/contributions/4893180/attachments/2452299/4204992/220601_FCCWeek_CLD_sail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jp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97CC8-52BF-61A0-82DE-CA1BFD5B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67" y="1114097"/>
            <a:ext cx="11844866" cy="2796425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FCC-SEED </a:t>
            </a:r>
            <a:br>
              <a:rPr lang="en-GB" sz="5400" dirty="0"/>
            </a:br>
            <a:r>
              <a:rPr lang="en-GB" sz="5400" dirty="0"/>
              <a:t>Vertex detector project</a:t>
            </a:r>
            <a:br>
              <a:rPr lang="en-GB" sz="5400" dirty="0"/>
            </a:br>
            <a:br>
              <a:rPr lang="en-GB" sz="5400" dirty="0"/>
            </a:br>
            <a:r>
              <a:rPr lang="en-GB" sz="5400" dirty="0"/>
              <a:t>Toward curved Mimosis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7111AE-5AE4-19B9-360E-4C05DFEA1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83" y="4246079"/>
            <a:ext cx="2242589" cy="22425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E77280-D7AE-A5C7-70E1-5F7729D4D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37" y="4740603"/>
            <a:ext cx="1422400" cy="1003300"/>
          </a:xfrm>
          <a:prstGeom prst="rect">
            <a:avLst/>
          </a:prstGeom>
          <a:ln w="22225"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7CAC8BF-CB24-239A-A087-38534A265544}"/>
              </a:ext>
            </a:extLst>
          </p:cNvPr>
          <p:cNvSpPr txBox="1"/>
          <p:nvPr/>
        </p:nvSpPr>
        <p:spPr>
          <a:xfrm>
            <a:off x="5705302" y="4818664"/>
            <a:ext cx="5825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Jeremy Andrea, Franck </a:t>
            </a:r>
            <a:r>
              <a:rPr lang="en-GB" dirty="0" err="1"/>
              <a:t>Agnèse</a:t>
            </a:r>
            <a:r>
              <a:rPr lang="en-GB" dirty="0"/>
              <a:t>, Auguste Besson, Gilles </a:t>
            </a:r>
            <a:r>
              <a:rPr lang="en-GB" dirty="0" err="1"/>
              <a:t>Clauss</a:t>
            </a:r>
            <a:r>
              <a:rPr lang="en-GB" dirty="0"/>
              <a:t>, Olivier </a:t>
            </a:r>
            <a:r>
              <a:rPr lang="en-GB" dirty="0" err="1"/>
              <a:t>Clausse</a:t>
            </a:r>
            <a:r>
              <a:rPr lang="en-GB" dirty="0"/>
              <a:t>, Ziad El-Bitar, Mathieu </a:t>
            </a:r>
            <a:r>
              <a:rPr lang="en-GB" dirty="0" err="1"/>
              <a:t>Goffe</a:t>
            </a:r>
            <a:r>
              <a:rPr lang="en-GB" dirty="0"/>
              <a:t>, </a:t>
            </a:r>
            <a:r>
              <a:rPr lang="fr-FR" dirty="0" err="1"/>
              <a:t>Kimmo</a:t>
            </a:r>
            <a:r>
              <a:rPr lang="fr-FR" dirty="0"/>
              <a:t> </a:t>
            </a:r>
            <a:r>
              <a:rPr lang="fr-FR" dirty="0" err="1"/>
              <a:t>Jaaskelainen</a:t>
            </a:r>
            <a:r>
              <a:rPr lang="fr-FR" dirty="0"/>
              <a:t>, </a:t>
            </a:r>
            <a:r>
              <a:rPr lang="en-GB" dirty="0"/>
              <a:t>Marc Krauth, Jean-Sebastien Pelle, Cédric Schwab, </a:t>
            </a:r>
            <a:r>
              <a:rPr lang="en-GB" dirty="0" err="1"/>
              <a:t>Serhyi</a:t>
            </a:r>
            <a:r>
              <a:rPr lang="en-GB" dirty="0"/>
              <a:t> </a:t>
            </a:r>
            <a:r>
              <a:rPr lang="en-GB" dirty="0" err="1"/>
              <a:t>Senyukov</a:t>
            </a:r>
            <a:r>
              <a:rPr lang="en-GB" dirty="0"/>
              <a:t>, </a:t>
            </a:r>
            <a:r>
              <a:rPr lang="en-GB" dirty="0" err="1"/>
              <a:t>Titouan</a:t>
            </a:r>
            <a:r>
              <a:rPr lang="en-GB" dirty="0"/>
              <a:t> </a:t>
            </a:r>
            <a:r>
              <a:rPr lang="en-GB" dirty="0" err="1"/>
              <a:t>Sommen</a:t>
            </a:r>
            <a:r>
              <a:rPr lang="en-GB" dirty="0"/>
              <a:t>, </a:t>
            </a:r>
            <a:r>
              <a:rPr lang="fr-FR" dirty="0"/>
              <a:t>Matthieu Specht, </a:t>
            </a:r>
            <a:r>
              <a:rPr lang="en-GB" dirty="0"/>
              <a:t>Christophe </a:t>
            </a:r>
            <a:r>
              <a:rPr lang="en-GB" dirty="0" err="1"/>
              <a:t>Wabtniz</a:t>
            </a:r>
            <a:r>
              <a:rPr lang="en-GB" dirty="0"/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C2BEAB-8348-A9DD-7E09-7F4C6A4B29A3}"/>
              </a:ext>
            </a:extLst>
          </p:cNvPr>
          <p:cNvSpPr txBox="1"/>
          <p:nvPr/>
        </p:nvSpPr>
        <p:spPr>
          <a:xfrm>
            <a:off x="2327564" y="6488668"/>
            <a:ext cx="263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(IPHC, CPPM, IP2I, LPNHE)</a:t>
            </a:r>
          </a:p>
        </p:txBody>
      </p:sp>
    </p:spTree>
    <p:extLst>
      <p:ext uri="{BB962C8B-B14F-4D97-AF65-F5344CB8AC3E}">
        <p14:creationId xmlns:p14="http://schemas.microsoft.com/office/powerpoint/2010/main" val="354974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3AE04A-A094-2922-B0A2-0E83B6A5D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Toward functional bend Mimosis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908998-9805-D50D-6D05-BF90A002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93" y="1223576"/>
            <a:ext cx="6012507" cy="242497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Observed difficulties while performing bonding.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Glue was flowing</a:t>
            </a:r>
            <a:r>
              <a:rPr lang="en-GB" dirty="0"/>
              <a:t> out of the silicon surface and </a:t>
            </a:r>
            <a:r>
              <a:rPr lang="en-GB" dirty="0">
                <a:solidFill>
                  <a:schemeClr val="accent1"/>
                </a:solidFill>
              </a:rPr>
              <a:t>contaminated the bonding pads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Several tests were performed, with different </a:t>
            </a:r>
            <a:r>
              <a:rPr lang="en-GB" dirty="0">
                <a:solidFill>
                  <a:schemeClr val="accent1"/>
                </a:solidFill>
              </a:rPr>
              <a:t>glue viscosities and glue doses.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20985A-1346-5CE3-0376-19C07482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36" y="4068539"/>
            <a:ext cx="2845031" cy="27601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954BA7-8A43-C5AA-D9A7-BE9B5D19E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139" y="4035643"/>
            <a:ext cx="3380271" cy="276994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8CCBD7-3042-5DDF-2464-86B9EEF03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0" y="4154224"/>
            <a:ext cx="3612333" cy="2666696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C03F364-64FA-80C6-E2D2-F8BA1668294C}"/>
              </a:ext>
            </a:extLst>
          </p:cNvPr>
          <p:cNvSpPr txBox="1">
            <a:spLocks/>
          </p:cNvSpPr>
          <p:nvPr/>
        </p:nvSpPr>
        <p:spPr>
          <a:xfrm>
            <a:off x="6453685" y="1350172"/>
            <a:ext cx="5283885" cy="2030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Solution found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Optimise the quantity of glue,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Bend the sensors while covered with a Kapton foil and demoulding agent,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Allows for wire bonding. Procedure still to be optimised.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349E95-3064-68A1-D39A-7F60E7EEC170}"/>
              </a:ext>
            </a:extLst>
          </p:cNvPr>
          <p:cNvSpPr txBox="1"/>
          <p:nvPr/>
        </p:nvSpPr>
        <p:spPr>
          <a:xfrm>
            <a:off x="424130" y="3800777"/>
            <a:ext cx="307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Sensor taping on the mandrel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31829AF-708C-C7AF-B103-94E300BEA9B8}"/>
              </a:ext>
            </a:extLst>
          </p:cNvPr>
          <p:cNvSpPr txBox="1"/>
          <p:nvPr/>
        </p:nvSpPr>
        <p:spPr>
          <a:xfrm>
            <a:off x="4562027" y="3443076"/>
            <a:ext cx="321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Sensor covered with Kapton foil,</a:t>
            </a:r>
          </a:p>
          <a:p>
            <a:r>
              <a:rPr lang="en-GB" dirty="0">
                <a:solidFill>
                  <a:srgbClr val="C00000"/>
                </a:solidFill>
              </a:rPr>
              <a:t>after rolling the Millar foil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84B343-841A-3F32-0094-101017870BCF}"/>
              </a:ext>
            </a:extLst>
          </p:cNvPr>
          <p:cNvSpPr txBox="1"/>
          <p:nvPr/>
        </p:nvSpPr>
        <p:spPr>
          <a:xfrm>
            <a:off x="8357300" y="3429000"/>
            <a:ext cx="338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Curved sensor glued on it support, ready for bonding </a:t>
            </a:r>
          </a:p>
        </p:txBody>
      </p:sp>
    </p:spTree>
    <p:extLst>
      <p:ext uri="{BB962C8B-B14F-4D97-AF65-F5344CB8AC3E}">
        <p14:creationId xmlns:p14="http://schemas.microsoft.com/office/powerpoint/2010/main" val="1953284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>
            <a:extLst>
              <a:ext uri="{FF2B5EF4-FFF2-40B4-BE49-F238E27FC236}">
                <a16:creationId xmlns:a16="http://schemas.microsoft.com/office/drawing/2014/main" id="{73314366-5A3A-3F25-F348-6D9675009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0DE994B-758F-AEAE-038C-5EB85C174C2A}"/>
              </a:ext>
            </a:extLst>
          </p:cNvPr>
          <p:cNvSpPr txBox="1"/>
          <p:nvPr/>
        </p:nvSpPr>
        <p:spPr>
          <a:xfrm>
            <a:off x="1378875" y="225500"/>
            <a:ext cx="471712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fr-FR" sz="2800" b="1" dirty="0">
                <a:solidFill>
                  <a:schemeClr val="accent1"/>
                </a:solidFill>
              </a:rPr>
              <a:t>Test bench for Mimosis testing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pic>
        <p:nvPicPr>
          <p:cNvPr id="8197" name="Image 1">
            <a:extLst>
              <a:ext uri="{FF2B5EF4-FFF2-40B4-BE49-F238E27FC236}">
                <a16:creationId xmlns:a16="http://schemas.microsoft.com/office/drawing/2014/main" id="{40F2BDB3-2BC8-2051-58D6-B587236D0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 t="19463" r="30977" b="14200"/>
          <a:stretch>
            <a:fillRect/>
          </a:stretch>
        </p:blipFill>
        <p:spPr bwMode="auto">
          <a:xfrm>
            <a:off x="6096000" y="574004"/>
            <a:ext cx="5881511" cy="60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1FFD110-2DC8-4403-2B60-70EDD2C9ADD0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 flipV="1">
            <a:off x="4855565" y="4816963"/>
            <a:ext cx="4864168" cy="8743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3F46F72-86FC-6EB9-73FF-5C293AA429F5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4220386" y="2013632"/>
            <a:ext cx="2594071" cy="40946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3A97B29-D9CA-E6B5-52BA-6907764B096A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3914872" y="3540154"/>
            <a:ext cx="5310875" cy="107829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6F39F9F-1D4A-F445-FD3C-D16D96EB040E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 flipV="1">
            <a:off x="4647315" y="5585491"/>
            <a:ext cx="4722910" cy="26889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D57B894-0DED-4477-A211-FACDA7EEBD4D}"/>
              </a:ext>
            </a:extLst>
          </p:cNvPr>
          <p:cNvSpPr txBox="1"/>
          <p:nvPr/>
        </p:nvSpPr>
        <p:spPr>
          <a:xfrm>
            <a:off x="276375" y="5669722"/>
            <a:ext cx="4370940" cy="36933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fr-FR" sz="1800" b="1" dirty="0">
                <a:sym typeface="Wingdings" panose="05000000000000000000" pitchFamily="2" charset="2"/>
              </a:rPr>
              <a:t>Mimosis is mounted on a </a:t>
            </a:r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“Proximity board”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70AA19-5C8E-E9E4-CDE1-E5D608A1C8CD}"/>
              </a:ext>
            </a:extLst>
          </p:cNvPr>
          <p:cNvSpPr txBox="1"/>
          <p:nvPr/>
        </p:nvSpPr>
        <p:spPr>
          <a:xfrm>
            <a:off x="291110" y="4581235"/>
            <a:ext cx="4564455" cy="646331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S3 board </a:t>
            </a:r>
            <a:r>
              <a:rPr lang="en-GB" altLang="fr-FR" sz="1800" dirty="0">
                <a:sym typeface="Wingdings" panose="05000000000000000000" pitchFamily="2" charset="2"/>
              </a:rPr>
              <a:t>(Slow control Steering Synchro) </a:t>
            </a:r>
            <a:br>
              <a:rPr lang="en-GB" altLang="fr-FR" sz="1800" dirty="0">
                <a:sym typeface="Wingdings" panose="05000000000000000000" pitchFamily="2" charset="2"/>
              </a:rPr>
            </a:br>
            <a:r>
              <a:rPr lang="en-GB" altLang="fr-FR" sz="1800" dirty="0">
                <a:sym typeface="Wingdings" panose="05000000000000000000" pitchFamily="2" charset="2"/>
              </a:rPr>
              <a:t>provides slow control I2C and clock to Mimosis</a:t>
            </a:r>
            <a:endParaRPr lang="en-GB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622BF7-B811-C0F1-59FE-8D5E112E6EBC}"/>
              </a:ext>
            </a:extLst>
          </p:cNvPr>
          <p:cNvSpPr txBox="1"/>
          <p:nvPr/>
        </p:nvSpPr>
        <p:spPr>
          <a:xfrm>
            <a:off x="1097459" y="3078489"/>
            <a:ext cx="2817413" cy="92333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fr-FR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DATA board </a:t>
            </a:r>
            <a:r>
              <a:rPr lang="en-GB" altLang="fr-FR" sz="1800" dirty="0">
                <a:sym typeface="Wingdings" panose="05000000000000000000" pitchFamily="2" charset="2"/>
              </a:rPr>
              <a:t>transmission links to Mimosis / DAQ, 8 links at  320 Mb/s.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1BF85B4-18F0-62C9-5948-220D4CFB5F99}"/>
              </a:ext>
            </a:extLst>
          </p:cNvPr>
          <p:cNvSpPr txBox="1"/>
          <p:nvPr/>
        </p:nvSpPr>
        <p:spPr>
          <a:xfrm>
            <a:off x="0" y="1136469"/>
            <a:ext cx="4220386" cy="175432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 slow control &amp; DAQ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NI PXIe crate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CPU + DAQ board </a:t>
            </a:r>
            <a:r>
              <a:rPr lang="en-GB" dirty="0" err="1"/>
              <a:t>FlexRio</a:t>
            </a:r>
            <a:r>
              <a:rPr lang="en-GB" dirty="0"/>
              <a:t> (FPGA)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SW under Windows 7 Pro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DAQ : GUI executable (C++ Builder)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SC : GUI Python Q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304DBA0-6BF3-88FF-9ABC-D2A002AA9A82}"/>
              </a:ext>
            </a:extLst>
          </p:cNvPr>
          <p:cNvSpPr txBox="1"/>
          <p:nvPr/>
        </p:nvSpPr>
        <p:spPr>
          <a:xfrm>
            <a:off x="-8469" y="6485903"/>
            <a:ext cx="1002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Possibility to have a DAQ based on cheaper FPGA under study. Software being made more user friendly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1BC5647-2C9B-D8AF-0588-9BA2F67A97D2}"/>
              </a:ext>
            </a:extLst>
          </p:cNvPr>
          <p:cNvSpPr txBox="1"/>
          <p:nvPr/>
        </p:nvSpPr>
        <p:spPr>
          <a:xfrm>
            <a:off x="6096000" y="-18752"/>
            <a:ext cx="537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G.Claus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M.Goffe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J.S.Pelle</a:t>
            </a:r>
            <a:r>
              <a:rPr lang="fr-FR" b="1" dirty="0">
                <a:solidFill>
                  <a:srgbClr val="C00000"/>
                </a:solidFill>
              </a:rPr>
              <a:t>, M. Specht, </a:t>
            </a:r>
            <a:r>
              <a:rPr lang="fr-FR" b="1" dirty="0" err="1">
                <a:solidFill>
                  <a:srgbClr val="C00000"/>
                </a:solidFill>
              </a:rPr>
              <a:t>K.Jaaskelainen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690196-D5B7-59F7-2736-3F0A6F3E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test preparation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663CC5-6E50-B183-1F2F-3134C2B3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191" y="1433612"/>
            <a:ext cx="7773873" cy="295550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Testing with beams to be performed with a </a:t>
            </a:r>
            <a:r>
              <a:rPr lang="en-GB" dirty="0">
                <a:solidFill>
                  <a:schemeClr val="accent1"/>
                </a:solidFill>
              </a:rPr>
              <a:t>Mimosis-based telescope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Two layers with two Mimosis sensors each</a:t>
            </a:r>
            <a:r>
              <a:rPr lang="en-GB" dirty="0"/>
              <a:t>, sandwiching the Detector Under Test (DUT).</a:t>
            </a:r>
          </a:p>
          <a:p>
            <a:endParaRPr lang="en-GB" dirty="0"/>
          </a:p>
          <a:p>
            <a:r>
              <a:rPr lang="en-GB" dirty="0"/>
              <a:t>Synchronisation “for free”, uses same DAQ and software.</a:t>
            </a:r>
          </a:p>
          <a:p>
            <a:endParaRPr lang="en-GB" dirty="0"/>
          </a:p>
          <a:p>
            <a:r>
              <a:rPr lang="en-GB" dirty="0"/>
              <a:t>Prior to test at DESY, </a:t>
            </a:r>
            <a:r>
              <a:rPr lang="en-GB" dirty="0">
                <a:solidFill>
                  <a:schemeClr val="accent1"/>
                </a:solidFill>
              </a:rPr>
              <a:t>testing of the sensors and telescope at the local IPHC cyclotron</a:t>
            </a:r>
            <a:r>
              <a:rPr lang="en-GB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441067-2F1F-78AB-47BA-E912C33C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49094" y="2060195"/>
            <a:ext cx="5257274" cy="39429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A933B5-BAD4-F407-51FC-8799EC45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276" y="4879570"/>
            <a:ext cx="3869788" cy="14700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632EBA-19D7-17FF-9F30-CD067C59DC6E}"/>
              </a:ext>
            </a:extLst>
          </p:cNvPr>
          <p:cNvSpPr txBox="1"/>
          <p:nvPr/>
        </p:nvSpPr>
        <p:spPr>
          <a:xfrm>
            <a:off x="247486" y="1553934"/>
            <a:ext cx="2058256" cy="646331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Reference planes</a:t>
            </a:r>
          </a:p>
          <a:p>
            <a:pPr algn="ctr"/>
            <a:r>
              <a:rPr lang="en-GB" b="1" dirty="0"/>
              <a:t>2 Mimosis per layer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EC1A544-1511-1FA3-63C4-47FF1401B968}"/>
              </a:ext>
            </a:extLst>
          </p:cNvPr>
          <p:cNvCxnSpPr/>
          <p:nvPr/>
        </p:nvCxnSpPr>
        <p:spPr>
          <a:xfrm>
            <a:off x="742384" y="2215544"/>
            <a:ext cx="452673" cy="1306254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E3C74DE-0469-8540-5BC8-45C90979E7EF}"/>
              </a:ext>
            </a:extLst>
          </p:cNvPr>
          <p:cNvCxnSpPr>
            <a:cxnSpLocks/>
          </p:cNvCxnSpPr>
          <p:nvPr/>
        </p:nvCxnSpPr>
        <p:spPr>
          <a:xfrm>
            <a:off x="1853207" y="2215544"/>
            <a:ext cx="571561" cy="145868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3949D51-ABBF-24B3-CC79-FD9B758CE4CB}"/>
              </a:ext>
            </a:extLst>
          </p:cNvPr>
          <p:cNvSpPr txBox="1"/>
          <p:nvPr/>
        </p:nvSpPr>
        <p:spPr>
          <a:xfrm>
            <a:off x="1537808" y="4965621"/>
            <a:ext cx="1214445" cy="646331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Location of the DUT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87414D5-CCE6-C6F4-84C9-C44207572BBB}"/>
              </a:ext>
            </a:extLst>
          </p:cNvPr>
          <p:cNvCxnSpPr>
            <a:cxnSpLocks/>
          </p:cNvCxnSpPr>
          <p:nvPr/>
        </p:nvCxnSpPr>
        <p:spPr>
          <a:xfrm flipH="1" flipV="1">
            <a:off x="1853207" y="4389120"/>
            <a:ext cx="289748" cy="57650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DC64CF8-9924-8BCE-146A-823034976BB0}"/>
              </a:ext>
            </a:extLst>
          </p:cNvPr>
          <p:cNvSpPr txBox="1"/>
          <p:nvPr/>
        </p:nvSpPr>
        <p:spPr>
          <a:xfrm>
            <a:off x="3042480" y="2106228"/>
            <a:ext cx="1214445" cy="369332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scintillator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F1B3DE6-9F1B-C1AF-3D32-15DBD933E2E9}"/>
              </a:ext>
            </a:extLst>
          </p:cNvPr>
          <p:cNvCxnSpPr>
            <a:cxnSpLocks/>
          </p:cNvCxnSpPr>
          <p:nvPr/>
        </p:nvCxnSpPr>
        <p:spPr>
          <a:xfrm flipH="1">
            <a:off x="2952114" y="2466622"/>
            <a:ext cx="661023" cy="129056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F1A84DDA-D115-9ACE-A22A-889EE864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25" y="4129389"/>
            <a:ext cx="3804634" cy="253092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2480AC0-A430-FA0F-DB98-E7932D6F0D12}"/>
              </a:ext>
            </a:extLst>
          </p:cNvPr>
          <p:cNvSpPr txBox="1"/>
          <p:nvPr/>
        </p:nvSpPr>
        <p:spPr>
          <a:xfrm>
            <a:off x="10111170" y="1064280"/>
            <a:ext cx="2080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M.Goffe</a:t>
            </a:r>
            <a:r>
              <a:rPr lang="fr-FR" b="1" dirty="0">
                <a:solidFill>
                  <a:srgbClr val="C00000"/>
                </a:solidFill>
              </a:rPr>
              <a:t>, M. Specht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6102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D93A7-1FEC-4A38-4B8F-73FE0C3F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Beam test and irradiation facility : </a:t>
            </a:r>
            <a:r>
              <a:rPr lang="en-GB" sz="3600" dirty="0" err="1"/>
              <a:t>CYRCé@IPHC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C613D68F-E34E-2C75-6056-FA43888EEC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29399"/>
                <a:ext cx="4625559" cy="3188601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Cyclotron</a:t>
                </a:r>
                <a:r>
                  <a:rPr lang="en-GB" dirty="0"/>
                  <a:t> : initially meant for irradiation and production of radio nuclei.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Beam characteristics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b="1" dirty="0"/>
                  <a:t>25 MeV Protons </a:t>
                </a:r>
                <a:r>
                  <a:rPr lang="en-GB" dirty="0"/>
                  <a:t>(low energy, large energy deposition),</a:t>
                </a:r>
              </a:p>
              <a:p>
                <a:pPr lvl="1"/>
                <a:r>
                  <a:rPr lang="en-GB" b="1" dirty="0"/>
                  <a:t>Large intensities </a:t>
                </a:r>
                <a:r>
                  <a:rPr lang="en-GB" dirty="0"/>
                  <a:t>: allows for irradiation</a:t>
                </a:r>
              </a:p>
              <a:p>
                <a:pPr lvl="1"/>
                <a:r>
                  <a:rPr lang="en-GB" b="1" dirty="0"/>
                  <a:t>Low intensities :  </a:t>
                </a:r>
                <a:r>
                  <a:rPr lang="en-GB" dirty="0"/>
                  <a:t>few </a:t>
                </a:r>
                <a:r>
                  <a:rPr lang="en-GB" dirty="0" err="1"/>
                  <a:t>fA</a:t>
                </a:r>
                <a:r>
                  <a:rPr lang="en-GB" dirty="0"/>
                  <a:t> (~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</a:rPr>
                      <m:t>6</m:t>
                    </m:r>
                    <m:r>
                      <a:rPr lang="en-GB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dirty="0"/>
                  <a:t> protons per second), allows for test beam,</a:t>
                </a:r>
              </a:p>
              <a:p>
                <a:pPr lvl="1"/>
                <a:r>
                  <a:rPr lang="en-GB" b="1" dirty="0"/>
                  <a:t>Beam structure </a:t>
                </a:r>
                <a:r>
                  <a:rPr lang="en-GB" dirty="0">
                    <a:solidFill>
                      <a:schemeClr val="accent1"/>
                    </a:solidFill>
                  </a:rPr>
                  <a:t>: bunches 85 MHz </a:t>
                </a:r>
                <a:r>
                  <a:rPr lang="en-GB" dirty="0"/>
                  <a:t>(~twice the LHC), which can be</a:t>
                </a:r>
                <a:r>
                  <a:rPr lang="en-GB" dirty="0">
                    <a:solidFill>
                      <a:schemeClr val="accent1"/>
                    </a:solidFill>
                  </a:rPr>
                  <a:t> reduced to 42.5 MHz</a:t>
                </a:r>
                <a:r>
                  <a:rPr lang="en-GB" dirty="0"/>
                  <a:t> (kicker).</a:t>
                </a:r>
              </a:p>
            </p:txBody>
          </p:sp>
        </mc:Choice>
        <mc:Fallback xmlns="">
          <p:sp>
            <p:nvSpPr>
              <p:cNvPr id="4" name="Espace réservé du contenu 2">
                <a:extLst>
                  <a:ext uri="{FF2B5EF4-FFF2-40B4-BE49-F238E27FC236}">
                    <a16:creationId xmlns:a16="http://schemas.microsoft.com/office/drawing/2014/main" id="{C613D68F-E34E-2C75-6056-FA43888EE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29399"/>
                <a:ext cx="4625559" cy="3188601"/>
              </a:xfrm>
              <a:blipFill>
                <a:blip r:embed="rId2"/>
                <a:stretch>
                  <a:fillRect l="-822" t="-3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7687EC-8261-FAD8-C1B2-66CCB51ED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59" y="1254621"/>
            <a:ext cx="2940881" cy="25850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C198A5-9360-8899-9ADA-ABAC59D7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484" y="1303626"/>
            <a:ext cx="4533516" cy="2487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0E8E595-B4F1-8C4A-4E20-B0FBB6B1EA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36467" y="4342124"/>
                <a:ext cx="4055533" cy="1905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/>
                    </a:solidFill>
                  </a:rPr>
                  <a:t>Irradiation facility (in bunker):</a:t>
                </a:r>
              </a:p>
              <a:p>
                <a:pPr lvl="1"/>
                <a:r>
                  <a:rPr lang="en-GB" dirty="0"/>
                  <a:t>Irradiation line installed and operational since July24,</a:t>
                </a:r>
              </a:p>
              <a:p>
                <a:pPr lvl="1"/>
                <a:r>
                  <a:rPr lang="en-GB" dirty="0"/>
                  <a:t>Successful irradiation of CMS IT modules prototype (CROCv1) to 5x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neq</a:t>
                </a:r>
                <a:r>
                  <a:rPr lang="en-GB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Irradiation time of a few hours.</a:t>
                </a:r>
              </a:p>
            </p:txBody>
          </p:sp>
        </mc:Choice>
        <mc:Fallback>
          <p:sp>
            <p:nvSpPr>
              <p:cNvPr id="9" name="Espace réservé du contenu 2">
                <a:extLst>
                  <a:ext uri="{FF2B5EF4-FFF2-40B4-BE49-F238E27FC236}">
                    <a16:creationId xmlns:a16="http://schemas.microsoft.com/office/drawing/2014/main" id="{C0E8E595-B4F1-8C4A-4E20-B0FBB6B1E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467" y="4342124"/>
                <a:ext cx="4055533" cy="1905000"/>
              </a:xfrm>
              <a:prstGeom prst="rect">
                <a:avLst/>
              </a:prstGeom>
              <a:blipFill>
                <a:blip r:embed="rId5"/>
                <a:stretch>
                  <a:fillRect l="-1246" t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4E7407FA-2B99-1BC8-DC08-6F552E6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01" y="3964890"/>
            <a:ext cx="4524422" cy="2787413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A985855-E088-73B0-B3C4-28012F2591EE}"/>
              </a:ext>
            </a:extLst>
          </p:cNvPr>
          <p:cNvSpPr txBox="1">
            <a:spLocks/>
          </p:cNvSpPr>
          <p:nvPr/>
        </p:nvSpPr>
        <p:spPr>
          <a:xfrm>
            <a:off x="4625559" y="4317999"/>
            <a:ext cx="3687168" cy="2082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Test facility (in exp. area):</a:t>
            </a:r>
          </a:p>
          <a:p>
            <a:pPr lvl="1"/>
            <a:r>
              <a:rPr lang="en-GB" dirty="0"/>
              <a:t>Operational since 2020,</a:t>
            </a:r>
          </a:p>
          <a:p>
            <a:pPr lvl="1"/>
            <a:r>
              <a:rPr lang="en-GB" dirty="0"/>
              <a:t>Well suited for rate studies and efficiencies measurements,</a:t>
            </a:r>
          </a:p>
          <a:p>
            <a:pPr lvl="1"/>
            <a:r>
              <a:rPr lang="en-GB" dirty="0"/>
              <a:t>Limited precision due to multiple-scattering,</a:t>
            </a:r>
          </a:p>
          <a:p>
            <a:pPr lvl="1"/>
            <a:r>
              <a:rPr lang="en-GB" dirty="0"/>
              <a:t>Preparation for test beam campaign at DESY or CERN.</a:t>
            </a:r>
          </a:p>
        </p:txBody>
      </p:sp>
    </p:spTree>
    <p:extLst>
      <p:ext uri="{BB962C8B-B14F-4D97-AF65-F5344CB8AC3E}">
        <p14:creationId xmlns:p14="http://schemas.microsoft.com/office/powerpoint/2010/main" val="360504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60F6F-42A9-3EDE-94AD-38E6A440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and next steps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7A1CA8-D40F-066E-B9F1-E470EED21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1" y="1227607"/>
            <a:ext cx="11890703" cy="5593313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 : gain expertise and deep understanding of curved sensors, before designing a Vertex detector for FCCee.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R&amp;D program on curves sensor ongoing.</a:t>
            </a:r>
          </a:p>
          <a:p>
            <a:pPr lvl="1"/>
            <a:r>
              <a:rPr lang="en-GB" dirty="0"/>
              <a:t>Uses ALICE bending techniques to bend single Mimosis chips,</a:t>
            </a:r>
          </a:p>
          <a:p>
            <a:pPr lvl="1"/>
            <a:r>
              <a:rPr lang="en-GB" dirty="0"/>
              <a:t>Bending at different radius with different thickness, using non functional chips. So far, tests seems conclusive,</a:t>
            </a:r>
          </a:p>
          <a:p>
            <a:pPr lvl="1"/>
            <a:r>
              <a:rPr lang="en-GB" dirty="0"/>
              <a:t>Bend sensor testing.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Next short term plan </a:t>
            </a:r>
            <a:r>
              <a:rPr lang="en-GB" dirty="0"/>
              <a:t>: finalising a functional bent Mimosis, perform lab testing, and then beam testing @</a:t>
            </a:r>
            <a:r>
              <a:rPr lang="en-GB" dirty="0" err="1"/>
              <a:t>CYRCé</a:t>
            </a:r>
            <a:r>
              <a:rPr lang="en-GB" dirty="0"/>
              <a:t> before going to DESY (or CERN).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Longer term 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have samples of bend Mimosis, for testing, with different radius and different thickness,</a:t>
            </a:r>
          </a:p>
          <a:p>
            <a:pPr lvl="1"/>
            <a:r>
              <a:rPr lang="en-GB" dirty="0"/>
              <a:t>Bend and test a Mimosis wafer “slice”.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Starting parallel activity </a:t>
            </a:r>
            <a:r>
              <a:rPr lang="en-GB" dirty="0"/>
              <a:t>: mechanical studies in view of designing supports for Mimosis ladders, and vertex detector. </a:t>
            </a:r>
          </a:p>
          <a:p>
            <a:pPr lvl="1"/>
            <a:r>
              <a:rPr lang="en-GB" dirty="0"/>
              <a:t>Interaction with MDI to be discussed in depth (background, acceptance, supports),</a:t>
            </a:r>
          </a:p>
          <a:p>
            <a:pPr lvl="1"/>
            <a:r>
              <a:rPr lang="en-GB" dirty="0"/>
              <a:t>Optimize geometry based on physics benchmark,</a:t>
            </a:r>
          </a:p>
          <a:p>
            <a:pPr lvl="1"/>
            <a:r>
              <a:rPr lang="en-GB" dirty="0"/>
              <a:t>Integration and services location,</a:t>
            </a:r>
          </a:p>
          <a:p>
            <a:pPr lvl="1"/>
            <a:r>
              <a:rPr lang="en-GB" dirty="0"/>
              <a:t>Assembly, cooling,</a:t>
            </a:r>
          </a:p>
          <a:p>
            <a:pPr lvl="1"/>
            <a:r>
              <a:rPr lang="en-GB" dirty="0"/>
              <a:t>Etc… etc…</a:t>
            </a:r>
          </a:p>
          <a:p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4DB64E-313D-FEDF-67AE-6E73DAFAD3AF}"/>
              </a:ext>
            </a:extLst>
          </p:cNvPr>
          <p:cNvSpPr txBox="1"/>
          <p:nvPr/>
        </p:nvSpPr>
        <p:spPr>
          <a:xfrm>
            <a:off x="5852160" y="6292735"/>
            <a:ext cx="25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Room for collaborations !</a:t>
            </a:r>
          </a:p>
        </p:txBody>
      </p:sp>
    </p:spTree>
    <p:extLst>
      <p:ext uri="{BB962C8B-B14F-4D97-AF65-F5344CB8AC3E}">
        <p14:creationId xmlns:p14="http://schemas.microsoft.com/office/powerpoint/2010/main" val="10998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E15E7-F5F4-2562-8774-3A27F0CAF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6218"/>
            <a:ext cx="9144000" cy="1325563"/>
          </a:xfrm>
        </p:spPr>
        <p:txBody>
          <a:bodyPr/>
          <a:lstStyle/>
          <a:p>
            <a:r>
              <a:rPr lang="fr-FR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372211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B158D-BCE3-727D-CE68-150E64FA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Mimosis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11E8BB-5F35-B030-F650-5B5F09873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382" y="1225749"/>
            <a:ext cx="10458818" cy="559517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70809E-9BB9-A70D-B688-98CA9D4EBF69}"/>
              </a:ext>
            </a:extLst>
          </p:cNvPr>
          <p:cNvSpPr txBox="1"/>
          <p:nvPr/>
        </p:nvSpPr>
        <p:spPr>
          <a:xfrm>
            <a:off x="9794123" y="720630"/>
            <a:ext cx="136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F.Morel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>
                <a:solidFill>
                  <a:srgbClr val="C00000"/>
                </a:solidFill>
                <a:hlinkClick r:id="rId3"/>
              </a:rPr>
              <a:t>link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340C85B4-FAD4-A16A-6FF4-B91A954D6215}"/>
              </a:ext>
            </a:extLst>
          </p:cNvPr>
          <p:cNvGrpSpPr/>
          <p:nvPr/>
        </p:nvGrpSpPr>
        <p:grpSpPr>
          <a:xfrm>
            <a:off x="6692242" y="1586526"/>
            <a:ext cx="5388652" cy="4299071"/>
            <a:chOff x="796687" y="1628842"/>
            <a:chExt cx="5388652" cy="4299071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C824EBA-235C-CC94-77A8-8C5B3F865BAA}"/>
                </a:ext>
              </a:extLst>
            </p:cNvPr>
            <p:cNvSpPr/>
            <p:nvPr/>
          </p:nvSpPr>
          <p:spPr>
            <a:xfrm>
              <a:off x="2131300" y="2461695"/>
              <a:ext cx="2700000" cy="270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ABC773-B858-7CC0-01EE-F90C0063322F}"/>
                </a:ext>
              </a:extLst>
            </p:cNvPr>
            <p:cNvSpPr/>
            <p:nvPr/>
          </p:nvSpPr>
          <p:spPr>
            <a:xfrm>
              <a:off x="3371456" y="2297667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CD4B571-BF7C-5B36-892D-392EEA90D1C9}"/>
                </a:ext>
              </a:extLst>
            </p:cNvPr>
            <p:cNvSpPr/>
            <p:nvPr/>
          </p:nvSpPr>
          <p:spPr>
            <a:xfrm rot="20965345">
              <a:off x="1508985" y="2428125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588C71-07BC-7715-BFD8-0245DD8FFCCF}"/>
                </a:ext>
              </a:extLst>
            </p:cNvPr>
            <p:cNvSpPr/>
            <p:nvPr/>
          </p:nvSpPr>
          <p:spPr>
            <a:xfrm rot="5400000">
              <a:off x="4849643" y="3757021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778032-A30A-4273-C0F0-1BE74987A0AC}"/>
                </a:ext>
              </a:extLst>
            </p:cNvPr>
            <p:cNvSpPr/>
            <p:nvPr/>
          </p:nvSpPr>
          <p:spPr>
            <a:xfrm>
              <a:off x="3371456" y="5216372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953B88-5866-BFB6-EF75-29DB1A5FD6BB}"/>
                </a:ext>
              </a:extLst>
            </p:cNvPr>
            <p:cNvSpPr/>
            <p:nvPr/>
          </p:nvSpPr>
          <p:spPr>
            <a:xfrm rot="5400000">
              <a:off x="1878644" y="3757022"/>
              <a:ext cx="234315" cy="1093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F39455AF-F4EB-C266-03F0-034005CB54CD}"/>
                </a:ext>
              </a:extLst>
            </p:cNvPr>
            <p:cNvSpPr/>
            <p:nvPr/>
          </p:nvSpPr>
          <p:spPr>
            <a:xfrm rot="4808407">
              <a:off x="1377693" y="1809779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2BAFB75A-1467-342B-515D-428EE18D02A4}"/>
                </a:ext>
              </a:extLst>
            </p:cNvPr>
            <p:cNvSpPr/>
            <p:nvPr/>
          </p:nvSpPr>
          <p:spPr>
            <a:xfrm rot="10144311">
              <a:off x="1907025" y="1708036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CD801E0B-F082-D8F8-D1E8-53CD013FC7D1}"/>
                </a:ext>
              </a:extLst>
            </p:cNvPr>
            <p:cNvSpPr/>
            <p:nvPr/>
          </p:nvSpPr>
          <p:spPr>
            <a:xfrm rot="15596515">
              <a:off x="2024784" y="2286842"/>
              <a:ext cx="3585291" cy="3499788"/>
            </a:xfrm>
            <a:prstGeom prst="arc">
              <a:avLst>
                <a:gd name="adj1" fmla="val 17002272"/>
                <a:gd name="adj2" fmla="val 1780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3BCB484A-BD95-7D18-E7DE-C88DD64E65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9645" y="2032553"/>
              <a:ext cx="872546" cy="31958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7CC6473-EEFD-77F4-4216-8D8438B48AE0}"/>
                </a:ext>
              </a:extLst>
            </p:cNvPr>
            <p:cNvSpPr txBox="1"/>
            <p:nvPr/>
          </p:nvSpPr>
          <p:spPr>
            <a:xfrm>
              <a:off x="4490451" y="1628842"/>
              <a:ext cx="169488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Mechanical supports.</a:t>
              </a:r>
            </a:p>
            <a:p>
              <a:r>
                <a:rPr lang="en-GB" sz="1350" dirty="0"/>
                <a:t>Include the flex?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983C6A59-CCA7-3C53-3A38-52290EC0F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0526" y="4291266"/>
              <a:ext cx="892008" cy="60303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4BE3B8-506F-DA8A-8C71-E2011F837E77}"/>
                </a:ext>
              </a:extLst>
            </p:cNvPr>
            <p:cNvSpPr txBox="1"/>
            <p:nvPr/>
          </p:nvSpPr>
          <p:spPr>
            <a:xfrm>
              <a:off x="852234" y="4858274"/>
              <a:ext cx="93487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Beam pipe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17D9CB17-4DEA-4143-431C-F4E696E202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8811" y="4912371"/>
              <a:ext cx="528113" cy="330507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C34CDBF-46F0-D451-AF25-B1851E2DC1C4}"/>
                </a:ext>
              </a:extLst>
            </p:cNvPr>
            <p:cNvSpPr txBox="1"/>
            <p:nvPr/>
          </p:nvSpPr>
          <p:spPr>
            <a:xfrm>
              <a:off x="4826637" y="5148388"/>
              <a:ext cx="105189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Bend sensor</a:t>
              </a:r>
            </a:p>
            <a:p>
              <a:r>
                <a:rPr lang="en-GB" sz="1350" dirty="0"/>
                <a:t>R=12mm</a:t>
              </a:r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2277B8E1-3957-7BCE-8471-FF6621813914}"/>
                </a:ext>
              </a:extLst>
            </p:cNvPr>
            <p:cNvCxnSpPr>
              <a:cxnSpLocks/>
            </p:cNvCxnSpPr>
            <p:nvPr/>
          </p:nvCxnSpPr>
          <p:spPr>
            <a:xfrm>
              <a:off x="3499122" y="2261556"/>
              <a:ext cx="106649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592E05F3-FD0D-34EF-4E7A-76440532CE3C}"/>
                </a:ext>
              </a:extLst>
            </p:cNvPr>
            <p:cNvCxnSpPr>
              <a:cxnSpLocks/>
            </p:cNvCxnSpPr>
            <p:nvPr/>
          </p:nvCxnSpPr>
          <p:spPr>
            <a:xfrm>
              <a:off x="3371456" y="5328572"/>
              <a:ext cx="106649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82D7980B-C736-1209-7E91-E38B34090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1124" y="3679175"/>
              <a:ext cx="0" cy="132521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ABD25E6D-3778-1B3B-43B5-25922E856A9D}"/>
                </a:ext>
              </a:extLst>
            </p:cNvPr>
            <p:cNvSpPr txBox="1"/>
            <p:nvPr/>
          </p:nvSpPr>
          <p:spPr>
            <a:xfrm>
              <a:off x="796687" y="3002215"/>
              <a:ext cx="92775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Wire bond</a:t>
              </a:r>
            </a:p>
          </p:txBody>
        </p: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CF202841-BDF1-9AD8-0CB3-130FEF6F8A97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>
              <a:off x="1590031" y="3235906"/>
              <a:ext cx="334388" cy="470286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1A543373-54EE-12C8-8A3B-B0D5D7CC7D46}"/>
              </a:ext>
            </a:extLst>
          </p:cNvPr>
          <p:cNvGrpSpPr/>
          <p:nvPr/>
        </p:nvGrpSpPr>
        <p:grpSpPr>
          <a:xfrm>
            <a:off x="2961904" y="1488767"/>
            <a:ext cx="3440543" cy="4033520"/>
            <a:chOff x="4778619" y="1647167"/>
            <a:chExt cx="3440543" cy="403352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66246C0-12D4-F6BC-E28A-9FAB2A064FD1}"/>
                </a:ext>
              </a:extLst>
            </p:cNvPr>
            <p:cNvSpPr/>
            <p:nvPr/>
          </p:nvSpPr>
          <p:spPr>
            <a:xfrm>
              <a:off x="8109215" y="2301281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33C726-8177-5537-B865-F8877243FFF9}"/>
                </a:ext>
              </a:extLst>
            </p:cNvPr>
            <p:cNvSpPr/>
            <p:nvPr/>
          </p:nvSpPr>
          <p:spPr>
            <a:xfrm>
              <a:off x="5972603" y="2301282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896626-B23A-B1DF-0010-14F902A7BA16}"/>
                </a:ext>
              </a:extLst>
            </p:cNvPr>
            <p:cNvSpPr/>
            <p:nvPr/>
          </p:nvSpPr>
          <p:spPr>
            <a:xfrm>
              <a:off x="6027576" y="2301281"/>
              <a:ext cx="1096976" cy="3293171"/>
            </a:xfrm>
            <a:prstGeom prst="rect">
              <a:avLst/>
            </a:prstGeom>
            <a:solidFill>
              <a:schemeClr val="accent1">
                <a:alpha val="68524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1804787-E57D-62AB-C2E5-1765A7C8D349}"/>
                </a:ext>
              </a:extLst>
            </p:cNvPr>
            <p:cNvSpPr/>
            <p:nvPr/>
          </p:nvSpPr>
          <p:spPr>
            <a:xfrm>
              <a:off x="7014605" y="2301281"/>
              <a:ext cx="109947" cy="329317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3F51C081-A83B-F9BA-83E2-9F7CDDE41739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387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175D323C-F343-493C-AD79-06F6930F32F2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501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2EACD3C-115E-F119-2AD8-F375497E499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616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E6939EB3-4FE0-48D2-BAC5-CD4EE15105F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730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D3E2B4BA-B312-B1A7-0D09-FC78C4B5EF9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844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3934F47B-D54C-CC1C-F948-B08FD2918744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2959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FBC0A65F-F992-7025-AE52-D17F9516D4D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073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9B44D777-FF12-AAB2-319A-0A234BD7C3C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187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A011ACDD-B7FB-E41F-513B-4ECE5F2E53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3019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6634EE3B-9EAE-A44F-C80B-713E84BB343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4162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FE7DB8B4-FF9F-A95C-D386-AEE0D149612D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530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8DF10422-00D6-0F05-8ECB-E77365D54B7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644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4FE3D449-6ABB-D3E9-03BA-0578E325BA1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759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E491E030-FA56-3E80-7DBA-3A9F44F91C1B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873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19FE5A74-38DE-73D5-896B-6869E1E87ADA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3987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051A8B4-2CFB-A947-C27D-72A7202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102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54467FF0-1622-BB07-DBE9-07F9414F239B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216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C91B6478-4A79-3EAE-05B0-B3328DDCAFF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330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4227CCA7-8420-C8A3-EF02-96982C206C6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4449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84B5E436-207C-9B81-AE32-25CC68C8A7BF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5592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19314CC2-50F9-9B29-D5E0-11B24592671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6735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589A86FE-BCC5-0A20-9C46-D6A939F77041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7878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27150E86-9E97-1C16-5AE0-C013F9EAAC96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49021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D4760AF5-6C5B-B09B-366E-745CD8F8ABA4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0164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DE8BCB99-3EB1-EDBC-5ED5-061AFE69BFE7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1307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0A918868-3F79-75F9-7AA9-62832C581353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2450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D3ACF8D8-E6B0-D2FB-25DE-4F2251190FD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3593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7A3D6ECC-2BE0-B0D7-0730-6FBAAB8BE06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603" y="5473617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60F3E2B-B99B-DD88-82CA-3E9F56A77D78}"/>
                </a:ext>
              </a:extLst>
            </p:cNvPr>
            <p:cNvSpPr/>
            <p:nvPr/>
          </p:nvSpPr>
          <p:spPr>
            <a:xfrm>
              <a:off x="7069578" y="2301281"/>
              <a:ext cx="1096976" cy="3293171"/>
            </a:xfrm>
            <a:prstGeom prst="rect">
              <a:avLst/>
            </a:prstGeom>
            <a:solidFill>
              <a:schemeClr val="accent1">
                <a:alpha val="68524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1C249222-E2ED-92DB-7563-A169BBC5935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380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3A9F3B82-537A-D281-3AC8-8EF565B55A9E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495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6FD0B504-C4E7-2D66-ED3C-2C4FB0066A1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609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63C8226F-B585-B99A-8D94-A542E069AFD1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723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2737CC9E-C9AA-277A-4036-9CDCF55F18A8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837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825EBFA1-F1DC-39D1-9A3B-D2C44857326D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2952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49D275D6-3665-71CE-FF04-89D9BAEEF554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066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2507DCCC-1814-32F2-22E5-B63EFD94598E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180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70259C63-66B7-2808-59C7-4A4F5BB84CA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2951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592EA320-D947-A1E7-097F-2923F8457FCF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4094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9DEA235B-0B62-9BD3-39C3-F00CB48A178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523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F13C3CF2-988D-0562-254C-5916ADF4EEA9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638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25B77047-4DF8-A129-6841-0F2540A72858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752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0A80E9E3-CA43-28F1-6098-3EB893B59322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866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8D40756E-8342-2C4A-D91C-FDB92C1010A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3980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C6C07B8B-98B2-E0DD-A4D8-588B56A86703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095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F0A9F21E-63A9-5D92-5706-5A31D8ABD40D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209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3BA354E1-0000-7024-0A76-C8C7286A0700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323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2C66678A-FCDB-680A-CC39-B8B89072A06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4381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82240A40-A1CE-FF2F-1A44-0B426BA0E2A9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5524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F755FFA5-A36C-8DB5-DCD1-3CE12C918C6A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6667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4A38F3CA-883B-612C-70E3-1B71A995197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7810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6FEB18E-9771-EBB0-784C-84686607B400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48953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31BD37A6-0954-B317-F662-15FE6E5C1B82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0096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D4BC6E48-1793-11FC-C858-AEE16902D86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1239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E2994144-2ABF-F2C8-944B-B973F8B804C5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2382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CE277ACF-C9FD-5BF3-C09D-661A039F8F66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3525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D2F460D6-FD28-1CCB-159B-7ABFA316B70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05" y="5466843"/>
              <a:ext cx="109947" cy="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54439CB-5EDC-6563-F0DB-B969842B6DEE}"/>
                </a:ext>
              </a:extLst>
            </p:cNvPr>
            <p:cNvSpPr/>
            <p:nvPr/>
          </p:nvSpPr>
          <p:spPr>
            <a:xfrm rot="16200000">
              <a:off x="7056140" y="4517665"/>
              <a:ext cx="79485" cy="224655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17317F3-C32F-2C4F-BB37-5D8DAE12176A}"/>
                </a:ext>
              </a:extLst>
            </p:cNvPr>
            <p:cNvSpPr/>
            <p:nvPr/>
          </p:nvSpPr>
          <p:spPr>
            <a:xfrm rot="16200000">
              <a:off x="7056140" y="1129857"/>
              <a:ext cx="79485" cy="224655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54A07010-D476-F47D-D17E-EC85A4530F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2603" y="1912155"/>
              <a:ext cx="0" cy="3693923"/>
            </a:xfrm>
            <a:prstGeom prst="line">
              <a:avLst/>
            </a:prstGeom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A48B3532-6615-0EC2-C11E-98ACD664F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4605" y="1907278"/>
              <a:ext cx="0" cy="3693923"/>
            </a:xfrm>
            <a:prstGeom prst="line">
              <a:avLst/>
            </a:prstGeom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09C84775-21C5-E0AD-FF2C-22B36C59940E}"/>
                </a:ext>
              </a:extLst>
            </p:cNvPr>
            <p:cNvSpPr txBox="1"/>
            <p:nvPr/>
          </p:nvSpPr>
          <p:spPr>
            <a:xfrm>
              <a:off x="7262776" y="1647167"/>
              <a:ext cx="4026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/>
                <a:t>Flex</a:t>
              </a:r>
            </a:p>
          </p:txBody>
        </p: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90AF34DF-3AD5-E758-8BBA-3350537332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3797" y="1830701"/>
              <a:ext cx="319031" cy="12676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EDFF3110-0C26-A471-8829-D88F04AED53A}"/>
                </a:ext>
              </a:extLst>
            </p:cNvPr>
            <p:cNvSpPr txBox="1"/>
            <p:nvPr/>
          </p:nvSpPr>
          <p:spPr>
            <a:xfrm>
              <a:off x="4778619" y="2864078"/>
              <a:ext cx="841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Wire bond</a:t>
              </a:r>
            </a:p>
          </p:txBody>
        </p: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E47B9DAB-6FAB-51DC-866E-0CAE658A8437}"/>
                </a:ext>
              </a:extLst>
            </p:cNvPr>
            <p:cNvCxnSpPr>
              <a:cxnSpLocks/>
              <a:stCxn id="121" idx="3"/>
            </p:cNvCxnSpPr>
            <p:nvPr/>
          </p:nvCxnSpPr>
          <p:spPr>
            <a:xfrm>
              <a:off x="5620067" y="3002578"/>
              <a:ext cx="403170" cy="62215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08346AA9-9105-B109-AE03-06463BB7C5C5}"/>
              </a:ext>
            </a:extLst>
          </p:cNvPr>
          <p:cNvSpPr txBox="1"/>
          <p:nvPr/>
        </p:nvSpPr>
        <p:spPr>
          <a:xfrm>
            <a:off x="1584978" y="6396696"/>
            <a:ext cx="8607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Assembly of quarters (hemi) of cylinders : assemble individual frames together around the beam pipe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6757B2-5CFF-8F28-90B5-915D3BE3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48"/>
            <a:ext cx="10515600" cy="679047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FCC-SEED : geometry concept</a:t>
            </a:r>
            <a:br>
              <a:rPr lang="en-GB" sz="3600" b="1" dirty="0">
                <a:solidFill>
                  <a:schemeClr val="accent1"/>
                </a:solidFill>
              </a:rPr>
            </a:br>
            <a:r>
              <a:rPr lang="en-GB" sz="3600" b="1" dirty="0">
                <a:solidFill>
                  <a:schemeClr val="accent1"/>
                </a:solidFill>
              </a:rPr>
              <a:t>first thoughts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3586D8-6E96-3E02-0E33-C62E2209272B}"/>
              </a:ext>
            </a:extLst>
          </p:cNvPr>
          <p:cNvSpPr txBox="1"/>
          <p:nvPr/>
        </p:nvSpPr>
        <p:spPr>
          <a:xfrm>
            <a:off x="197678" y="2426068"/>
            <a:ext cx="2636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Wire bonding on the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Might make the stitching not needed,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dead region in phi,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Makes the design of the mechanics and the flex quite challenging.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ACC6C19-A7CC-5776-47C8-F73D4DDEF8D7}"/>
              </a:ext>
            </a:extLst>
          </p:cNvPr>
          <p:cNvCxnSpPr/>
          <p:nvPr/>
        </p:nvCxnSpPr>
        <p:spPr>
          <a:xfrm flipV="1">
            <a:off x="9394677" y="1357607"/>
            <a:ext cx="0" cy="24293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8D7B191-CDEB-EDDE-85B7-49B6822C8BE4}"/>
              </a:ext>
            </a:extLst>
          </p:cNvPr>
          <p:cNvCxnSpPr>
            <a:cxnSpLocks/>
          </p:cNvCxnSpPr>
          <p:nvPr/>
        </p:nvCxnSpPr>
        <p:spPr>
          <a:xfrm>
            <a:off x="9394677" y="3786915"/>
            <a:ext cx="2207153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29A7D6EA-9622-8A67-C3C4-FF96C0741BDC}"/>
              </a:ext>
            </a:extLst>
          </p:cNvPr>
          <p:cNvSpPr txBox="1"/>
          <p:nvPr/>
        </p:nvSpPr>
        <p:spPr>
          <a:xfrm>
            <a:off x="11328741" y="380618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2CAC72-7675-748E-12FB-873FA84BE0D2}"/>
              </a:ext>
            </a:extLst>
          </p:cNvPr>
          <p:cNvSpPr txBox="1"/>
          <p:nvPr/>
        </p:nvSpPr>
        <p:spPr>
          <a:xfrm>
            <a:off x="9007737" y="1184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32EA865-F14C-135E-CE84-E88891F5E9C8}"/>
              </a:ext>
            </a:extLst>
          </p:cNvPr>
          <p:cNvCxnSpPr>
            <a:cxnSpLocks/>
          </p:cNvCxnSpPr>
          <p:nvPr/>
        </p:nvCxnSpPr>
        <p:spPr>
          <a:xfrm flipV="1">
            <a:off x="3987654" y="1322399"/>
            <a:ext cx="0" cy="421266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D6475BF4-5BA0-D343-B306-6D01AFEA6FF3}"/>
              </a:ext>
            </a:extLst>
          </p:cNvPr>
          <p:cNvSpPr txBox="1"/>
          <p:nvPr/>
        </p:nvSpPr>
        <p:spPr>
          <a:xfrm>
            <a:off x="3585342" y="125464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</a:t>
            </a:r>
          </a:p>
        </p:txBody>
      </p:sp>
      <p:sp>
        <p:nvSpPr>
          <p:cNvPr id="63" name="Espace réservé du numéro de diapositive 3">
            <a:extLst>
              <a:ext uri="{FF2B5EF4-FFF2-40B4-BE49-F238E27FC236}">
                <a16:creationId xmlns:a16="http://schemas.microsoft.com/office/drawing/2014/main" id="{966140B9-B094-F5C8-014B-E7961090A9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91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4D18D-318F-1E8C-1C62-1AC11FAB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parameters of tracks resolution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8484C92-D837-8825-C177-55DCE31351F5}"/>
              </a:ext>
            </a:extLst>
          </p:cNvPr>
          <p:cNvGrpSpPr/>
          <p:nvPr/>
        </p:nvGrpSpPr>
        <p:grpSpPr>
          <a:xfrm>
            <a:off x="7087906" y="4556572"/>
            <a:ext cx="3067937" cy="985345"/>
            <a:chOff x="1880656" y="2845550"/>
            <a:chExt cx="3939460" cy="122195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AE14292-C9EB-3249-6BBE-B525B2031B51}"/>
                </a:ext>
              </a:extLst>
            </p:cNvPr>
            <p:cNvGrpSpPr/>
            <p:nvPr/>
          </p:nvGrpSpPr>
          <p:grpSpPr>
            <a:xfrm>
              <a:off x="1880656" y="3027146"/>
              <a:ext cx="3758927" cy="853635"/>
              <a:chOff x="1880656" y="3027146"/>
              <a:chExt cx="3758927" cy="8536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5C187706-A7BE-8FF4-3F46-7597679E4A6E}"/>
                      </a:ext>
                    </a:extLst>
                  </p:cNvPr>
                  <p:cNvSpPr txBox="1"/>
                  <p:nvPr/>
                </p:nvSpPr>
                <p:spPr>
                  <a:xfrm>
                    <a:off x="1880656" y="3027146"/>
                    <a:ext cx="2436308" cy="8317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  <m:f>
                            <m:f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oMath>
                      </m:oMathPara>
                    </a14:m>
                    <a:endParaRPr lang="fr-FR" sz="14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≈5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 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≈15 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4" name="ZoneTexte 3">
                    <a:extLst>
                      <a:ext uri="{FF2B5EF4-FFF2-40B4-BE49-F238E27FC236}">
                        <a16:creationId xmlns:a16="http://schemas.microsoft.com/office/drawing/2014/main" id="{5C187706-A7BE-8FF4-3F46-7597679E4A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80656" y="3027146"/>
                    <a:ext cx="2436308" cy="831773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EC057EE4-1DA1-EE58-975B-D0C8AC766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36506" y="3146322"/>
                <a:ext cx="1503077" cy="734459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AF16FC2-1C89-09C6-60C4-D2E5BA671C95}"/>
                </a:ext>
              </a:extLst>
            </p:cNvPr>
            <p:cNvGrpSpPr/>
            <p:nvPr/>
          </p:nvGrpSpPr>
          <p:grpSpPr>
            <a:xfrm>
              <a:off x="1880656" y="2845550"/>
              <a:ext cx="3939460" cy="1221952"/>
              <a:chOff x="1880656" y="2845550"/>
              <a:chExt cx="3939460" cy="122195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D2F71A-993F-F4C6-5506-BDD76ED34370}"/>
                  </a:ext>
                </a:extLst>
              </p:cNvPr>
              <p:cNvSpPr/>
              <p:nvPr/>
            </p:nvSpPr>
            <p:spPr>
              <a:xfrm>
                <a:off x="1880656" y="2900854"/>
                <a:ext cx="3939460" cy="1166648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F000921-DCFE-25D6-ABBA-9086AAE20719}"/>
                  </a:ext>
                </a:extLst>
              </p:cNvPr>
              <p:cNvSpPr txBox="1"/>
              <p:nvPr/>
            </p:nvSpPr>
            <p:spPr>
              <a:xfrm>
                <a:off x="1912493" y="2845550"/>
                <a:ext cx="766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FCCee</a:t>
                </a:r>
              </a:p>
            </p:txBody>
          </p:sp>
        </p:grp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2D97A68-F5E7-870B-468D-D79E91454D43}"/>
              </a:ext>
            </a:extLst>
          </p:cNvPr>
          <p:cNvGrpSpPr/>
          <p:nvPr/>
        </p:nvGrpSpPr>
        <p:grpSpPr>
          <a:xfrm>
            <a:off x="476002" y="1259604"/>
            <a:ext cx="5283851" cy="2076061"/>
            <a:chOff x="6084380" y="2892266"/>
            <a:chExt cx="5194299" cy="2240452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09702F8A-6D5A-23CA-303B-FBAE716FF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80" y="2892266"/>
              <a:ext cx="20701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4B29B75-208F-A8D9-8632-AB964F97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4480" y="2999119"/>
              <a:ext cx="3124199" cy="2133599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B34627A-9031-1425-B40C-F9A76D195763}"/>
              </a:ext>
            </a:extLst>
          </p:cNvPr>
          <p:cNvGrpSpPr/>
          <p:nvPr/>
        </p:nvGrpSpPr>
        <p:grpSpPr>
          <a:xfrm>
            <a:off x="141095" y="3367551"/>
            <a:ext cx="5439314" cy="1618377"/>
            <a:chOff x="292969" y="2897951"/>
            <a:chExt cx="5969000" cy="185265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99218AC-C08D-FB58-B4DC-95EB5BB20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303" y="3069401"/>
              <a:ext cx="812800" cy="6477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124B673-57A9-BC88-6495-4B088F16F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604" y="3829570"/>
              <a:ext cx="5156200" cy="7747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A2D0105-7978-FC30-8248-9725E4BD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7643" y="4023529"/>
              <a:ext cx="812800" cy="49530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F8BEFB4-72DE-7146-DA98-4F3EC1725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9103" y="2897951"/>
              <a:ext cx="4292600" cy="9906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C3DD73E-8853-10CA-A870-25B116A1B325}"/>
                </a:ext>
              </a:extLst>
            </p:cNvPr>
            <p:cNvSpPr/>
            <p:nvPr/>
          </p:nvSpPr>
          <p:spPr>
            <a:xfrm>
              <a:off x="292969" y="2948880"/>
              <a:ext cx="5969000" cy="18017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7AFB61F-01F8-54BF-6AB9-36F77564F98F}"/>
              </a:ext>
            </a:extLst>
          </p:cNvPr>
          <p:cNvGrpSpPr/>
          <p:nvPr/>
        </p:nvGrpSpPr>
        <p:grpSpPr>
          <a:xfrm>
            <a:off x="141095" y="5188831"/>
            <a:ext cx="3429032" cy="1485605"/>
            <a:chOff x="1078604" y="5012372"/>
            <a:chExt cx="3766665" cy="1801724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645746E2-60A0-5898-38E3-96159F320FF5}"/>
                </a:ext>
              </a:extLst>
            </p:cNvPr>
            <p:cNvGrpSpPr/>
            <p:nvPr/>
          </p:nvGrpSpPr>
          <p:grpSpPr>
            <a:xfrm>
              <a:off x="1105769" y="6045176"/>
              <a:ext cx="3659947" cy="762000"/>
              <a:chOff x="914866" y="5754647"/>
              <a:chExt cx="3659947" cy="762000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069406D8-B660-5FC9-C401-77EE0D861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06213" y="5754647"/>
                <a:ext cx="2768600" cy="762000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EB791E5C-026B-A612-0792-1912D3665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4866" y="5786397"/>
                <a:ext cx="939800" cy="698500"/>
              </a:xfrm>
              <a:prstGeom prst="rect">
                <a:avLst/>
              </a:prstGeom>
            </p:spPr>
          </p:pic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C807D5FE-7CE9-48D0-BC79-A81AA916E299}"/>
                </a:ext>
              </a:extLst>
            </p:cNvPr>
            <p:cNvGrpSpPr/>
            <p:nvPr/>
          </p:nvGrpSpPr>
          <p:grpSpPr>
            <a:xfrm>
              <a:off x="1233229" y="5083831"/>
              <a:ext cx="3153951" cy="825500"/>
              <a:chOff x="849362" y="4840915"/>
              <a:chExt cx="3153951" cy="8255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665C20DA-EBE0-D1C9-70A4-94DC0E888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9362" y="4840915"/>
                <a:ext cx="965200" cy="825500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B640D72A-9F13-DB26-E148-6DE99E4E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6213" y="4881668"/>
                <a:ext cx="2197100" cy="762000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C4F7EA-34CD-A09D-2D04-D7BDD700FB74}"/>
                </a:ext>
              </a:extLst>
            </p:cNvPr>
            <p:cNvSpPr/>
            <p:nvPr/>
          </p:nvSpPr>
          <p:spPr>
            <a:xfrm>
              <a:off x="1078604" y="5012372"/>
              <a:ext cx="3766665" cy="180172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07" name="Picture 11">
            <a:extLst>
              <a:ext uri="{FF2B5EF4-FFF2-40B4-BE49-F238E27FC236}">
                <a16:creationId xmlns:a16="http://schemas.microsoft.com/office/drawing/2014/main" id="{203D60E8-12F9-874E-D761-A1B82EE94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191" y="1119527"/>
            <a:ext cx="422910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F419107-B7ED-072D-6C0B-B160B2A7C7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8516" y="5213434"/>
            <a:ext cx="2133309" cy="337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Espace réservé du contenu 2">
                <a:extLst>
                  <a:ext uri="{FF2B5EF4-FFF2-40B4-BE49-F238E27FC236}">
                    <a16:creationId xmlns:a16="http://schemas.microsoft.com/office/drawing/2014/main" id="{BC86DC55-0E6A-120A-BBB7-EE3ED42822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54004" y="1475591"/>
                <a:ext cx="6321288" cy="311075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/>
                    </a:solidFill>
                  </a:rPr>
                  <a:t>Relevant parameters for tracks resolution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Single point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Material budget (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dirty="0"/>
                  <a:t>),</a:t>
                </a:r>
              </a:p>
              <a:p>
                <a:pPr lvl="1"/>
                <a:r>
                  <a:rPr lang="en-GB" dirty="0"/>
                  <a:t>Radius of the innermost measured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fr-FR" b="0" dirty="0"/>
              </a:p>
              <a:p>
                <a:pPr lvl="1"/>
                <a:r>
                  <a:rPr lang="en-GB" dirty="0"/>
                  <a:t>Level arm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).</a:t>
                </a:r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Remarks</a:t>
                </a:r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With existing single point resolution, performance strongly dependant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and material budget,</a:t>
                </a:r>
              </a:p>
              <a:p>
                <a:pPr lvl="1"/>
                <a:r>
                  <a:rPr lang="en-GB" dirty="0"/>
                  <a:t>Multiple scattering impact reduced with lower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resolution improves with the number of layers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proportional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Strong dependence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to the level arm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).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43" name="Espace réservé du contenu 2">
                <a:extLst>
                  <a:ext uri="{FF2B5EF4-FFF2-40B4-BE49-F238E27FC236}">
                    <a16:creationId xmlns:a16="http://schemas.microsoft.com/office/drawing/2014/main" id="{BC86DC55-0E6A-120A-BBB7-EE3ED4282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04" y="1475591"/>
                <a:ext cx="6321288" cy="3110758"/>
              </a:xfrm>
              <a:prstGeom prst="rect">
                <a:avLst/>
              </a:prstGeom>
              <a:blipFill>
                <a:blip r:embed="rId16"/>
                <a:stretch>
                  <a:fillRect l="-602" t="-36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e 54">
            <a:extLst>
              <a:ext uri="{FF2B5EF4-FFF2-40B4-BE49-F238E27FC236}">
                <a16:creationId xmlns:a16="http://schemas.microsoft.com/office/drawing/2014/main" id="{A3F2F333-B9CF-1D64-F464-8C6BA211FEBE}"/>
              </a:ext>
            </a:extLst>
          </p:cNvPr>
          <p:cNvGrpSpPr/>
          <p:nvPr/>
        </p:nvGrpSpPr>
        <p:grpSpPr>
          <a:xfrm>
            <a:off x="6505881" y="5737087"/>
            <a:ext cx="4817533" cy="653809"/>
            <a:chOff x="6781800" y="6094124"/>
            <a:chExt cx="4817533" cy="653809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ED9653C-37B1-35F0-9DF8-3D4F13C6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81800" y="6354459"/>
              <a:ext cx="4742517" cy="319977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B9147F2-2BC0-8866-4FD5-496C565D1DAF}"/>
                </a:ext>
              </a:extLst>
            </p:cNvPr>
            <p:cNvSpPr txBox="1"/>
            <p:nvPr/>
          </p:nvSpPr>
          <p:spPr>
            <a:xfrm>
              <a:off x="6815296" y="6094124"/>
              <a:ext cx="1153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ALICE ITS2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90F50FF-155F-C9D2-32FA-E54C38F61F87}"/>
                </a:ext>
              </a:extLst>
            </p:cNvPr>
            <p:cNvSpPr/>
            <p:nvPr/>
          </p:nvSpPr>
          <p:spPr>
            <a:xfrm>
              <a:off x="6815296" y="6094124"/>
              <a:ext cx="4784037" cy="653809"/>
            </a:xfrm>
            <a:prstGeom prst="rect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4" name="Espace réservé du numéro de diapositive 3">
            <a:extLst>
              <a:ext uri="{FF2B5EF4-FFF2-40B4-BE49-F238E27FC236}">
                <a16:creationId xmlns:a16="http://schemas.microsoft.com/office/drawing/2014/main" id="{F7914DE8-5DA5-9912-19C5-239735E7D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7A9ADD0F-902A-C194-995B-0675FC42F848}"/>
              </a:ext>
            </a:extLst>
          </p:cNvPr>
          <p:cNvSpPr txBox="1"/>
          <p:nvPr/>
        </p:nvSpPr>
        <p:spPr>
          <a:xfrm>
            <a:off x="6900057" y="6455794"/>
            <a:ext cx="365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C00000"/>
                </a:solidFill>
              </a:rPr>
              <a:t>Material budget is a key parameter !</a:t>
            </a:r>
          </a:p>
        </p:txBody>
      </p:sp>
    </p:spTree>
    <p:extLst>
      <p:ext uri="{BB962C8B-B14F-4D97-AF65-F5344CB8AC3E}">
        <p14:creationId xmlns:p14="http://schemas.microsoft.com/office/powerpoint/2010/main" val="3551218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AA48F-1A99-33AA-0F8F-E2C420D61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CLD vertexing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F75E93-1608-C191-0D60-71A2269BC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143525"/>
            <a:ext cx="2147614" cy="369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rgbClr val="C00000"/>
                </a:solidFill>
              </a:rPr>
              <a:t>A.Sailer</a:t>
            </a:r>
            <a:r>
              <a:rPr lang="fr-FR" sz="2000" dirty="0"/>
              <a:t>, </a:t>
            </a:r>
            <a:r>
              <a:rPr lang="fr-FR" sz="2000" dirty="0">
                <a:hlinkClick r:id="rId2"/>
              </a:rPr>
              <a:t>link</a:t>
            </a:r>
            <a:r>
              <a:rPr lang="fr-FR" sz="2000" dirty="0"/>
              <a:t>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C0ECB0-B101-11F9-950B-38E376A4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58" y="1702840"/>
            <a:ext cx="11038084" cy="48345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ABC2527-AF6C-B418-43E1-3BF4572E781C}"/>
              </a:ext>
            </a:extLst>
          </p:cNvPr>
          <p:cNvSpPr txBox="1"/>
          <p:nvPr/>
        </p:nvSpPr>
        <p:spPr>
          <a:xfrm>
            <a:off x="7154333" y="6417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F22CFC-72CD-7D2E-C403-24C87DCF6B44}"/>
              </a:ext>
            </a:extLst>
          </p:cNvPr>
          <p:cNvSpPr txBox="1"/>
          <p:nvPr/>
        </p:nvSpPr>
        <p:spPr>
          <a:xfrm>
            <a:off x="10608733" y="577426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51A7E0-8E09-FF03-E8B0-DB9BF72D7AB3}"/>
              </a:ext>
            </a:extLst>
          </p:cNvPr>
          <p:cNvSpPr txBox="1"/>
          <p:nvPr/>
        </p:nvSpPr>
        <p:spPr>
          <a:xfrm>
            <a:off x="7339064" y="219286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3D28812-59FF-0D7D-0A6F-E0C108243310}"/>
              </a:ext>
            </a:extLst>
          </p:cNvPr>
          <p:cNvCxnSpPr/>
          <p:nvPr/>
        </p:nvCxnSpPr>
        <p:spPr>
          <a:xfrm>
            <a:off x="855134" y="6084333"/>
            <a:ext cx="60452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D220610-9316-1F1D-3C43-B195BA7F4498}"/>
              </a:ext>
            </a:extLst>
          </p:cNvPr>
          <p:cNvCxnSpPr/>
          <p:nvPr/>
        </p:nvCxnSpPr>
        <p:spPr>
          <a:xfrm flipV="1">
            <a:off x="838200" y="3632200"/>
            <a:ext cx="3920067" cy="2421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61BB1561-F7CE-A15E-7B32-29C784882D1A}"/>
              </a:ext>
            </a:extLst>
          </p:cNvPr>
          <p:cNvSpPr/>
          <p:nvPr/>
        </p:nvSpPr>
        <p:spPr>
          <a:xfrm>
            <a:off x="1299215" y="5647278"/>
            <a:ext cx="512652" cy="770442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/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5E170A8-FE03-7D05-BC7D-0B003F1CD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541" y="5727660"/>
                <a:ext cx="189475" cy="276999"/>
              </a:xfrm>
              <a:prstGeom prst="rect">
                <a:avLst/>
              </a:prstGeom>
              <a:blipFill>
                <a:blip r:embed="rId4"/>
                <a:stretch>
                  <a:fillRect l="-25000" r="-25000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1A083DD9-D1C0-CB7F-589C-27898C4D7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7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806B07F-F56D-7DE8-3631-4AF67B1FA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232" y="3489140"/>
            <a:ext cx="7417060" cy="18542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5CED466-C9D5-34FF-112D-68796D32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B83C4A-BB68-25D8-4C9A-2B70956C0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8" y="1163782"/>
            <a:ext cx="8111376" cy="5577841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Development of a vertex detector concept for FCCee, based on curved sensor.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Main concept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Have curved “ladders” (a la ALICE),</a:t>
            </a:r>
          </a:p>
          <a:p>
            <a:pPr lvl="1"/>
            <a:r>
              <a:rPr lang="en-GB" dirty="0"/>
              <a:t>Bend wafer “slice”, have bonding along the Z-axis,</a:t>
            </a:r>
          </a:p>
          <a:p>
            <a:pPr lvl="1"/>
            <a:r>
              <a:rPr lang="en-GB" dirty="0"/>
              <a:t>Overlap to avoid holes in the acceptance,</a:t>
            </a:r>
          </a:p>
          <a:p>
            <a:pPr lvl="1"/>
            <a:r>
              <a:rPr lang="en-GB" dirty="0" err="1"/>
              <a:t>Barrel+endcaps</a:t>
            </a:r>
            <a:r>
              <a:rPr lang="en-GB" dirty="0"/>
              <a:t>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Pros</a:t>
            </a:r>
            <a:r>
              <a:rPr lang="en-GB" dirty="0"/>
              <a:t> :</a:t>
            </a:r>
          </a:p>
          <a:p>
            <a:pPr lvl="1"/>
            <a:r>
              <a:rPr lang="en-GB" dirty="0"/>
              <a:t>Bonding on a “flat” surface,</a:t>
            </a:r>
          </a:p>
          <a:p>
            <a:pPr lvl="1"/>
            <a:r>
              <a:rPr lang="en-GB" dirty="0"/>
              <a:t>Improved acceptance,</a:t>
            </a:r>
          </a:p>
          <a:p>
            <a:pPr lvl="1"/>
            <a:r>
              <a:rPr lang="en-GB" dirty="0"/>
              <a:t>Options without stitching possible.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Cons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Extra material budget in bands along Z,</a:t>
            </a:r>
          </a:p>
          <a:p>
            <a:pPr lvl="1"/>
            <a:r>
              <a:rPr lang="en-GB" dirty="0"/>
              <a:t>Design of the mechanical structure and of the flex challenging,</a:t>
            </a:r>
          </a:p>
          <a:p>
            <a:pPr lvl="1"/>
            <a:r>
              <a:rPr lang="en-GB" dirty="0"/>
              <a:t>Assembly and integration procedure challenging.</a:t>
            </a:r>
          </a:p>
          <a:p>
            <a:endParaRPr lang="en-GB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776B055-302F-FB03-8B82-D06CB3214E73}"/>
              </a:ext>
            </a:extLst>
          </p:cNvPr>
          <p:cNvGrpSpPr/>
          <p:nvPr/>
        </p:nvGrpSpPr>
        <p:grpSpPr>
          <a:xfrm>
            <a:off x="7854367" y="1122216"/>
            <a:ext cx="2523612" cy="2104217"/>
            <a:chOff x="8125587" y="1393858"/>
            <a:chExt cx="2887853" cy="234782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67B5789-F86A-522C-5151-7389B51D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5587" y="1457653"/>
              <a:ext cx="2887853" cy="22840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D40C9E-6309-95EB-4413-2EF19D11DA33}"/>
                </a:ext>
              </a:extLst>
            </p:cNvPr>
            <p:cNvSpPr/>
            <p:nvPr/>
          </p:nvSpPr>
          <p:spPr>
            <a:xfrm>
              <a:off x="10426262" y="3016469"/>
              <a:ext cx="587178" cy="493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6EC9ED-A8BD-21AC-5C28-6EF9196A530F}"/>
                </a:ext>
              </a:extLst>
            </p:cNvPr>
            <p:cNvSpPr/>
            <p:nvPr/>
          </p:nvSpPr>
          <p:spPr>
            <a:xfrm>
              <a:off x="9569514" y="1393858"/>
              <a:ext cx="1193080" cy="133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F2D484-A7FB-308F-C7FE-5F91E7E2D380}"/>
                </a:ext>
              </a:extLst>
            </p:cNvPr>
            <p:cNvSpPr/>
            <p:nvPr/>
          </p:nvSpPr>
          <p:spPr>
            <a:xfrm>
              <a:off x="8125587" y="1457653"/>
              <a:ext cx="419323" cy="69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FD6634E-15A8-52CC-C3C2-96BDB4CC89D7}"/>
              </a:ext>
            </a:extLst>
          </p:cNvPr>
          <p:cNvSpPr txBox="1"/>
          <p:nvPr/>
        </p:nvSpPr>
        <p:spPr>
          <a:xfrm>
            <a:off x="10377979" y="1395989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C00000"/>
                </a:solidFill>
              </a:rPr>
              <a:t>See Armin’s talk</a:t>
            </a:r>
          </a:p>
        </p:txBody>
      </p:sp>
    </p:spTree>
    <p:extLst>
      <p:ext uri="{BB962C8B-B14F-4D97-AF65-F5344CB8AC3E}">
        <p14:creationId xmlns:p14="http://schemas.microsoft.com/office/powerpoint/2010/main" val="3750810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810D8-5B57-EF40-F7DB-17DC8AB9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Vertex sensor specifications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ACE4C6-9AAB-BF08-3185-1119FE82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0" y="2353732"/>
            <a:ext cx="6310602" cy="33341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CC4D4F2-D930-B4DF-1BFE-1C98AB29C639}"/>
              </a:ext>
            </a:extLst>
          </p:cNvPr>
          <p:cNvSpPr txBox="1"/>
          <p:nvPr/>
        </p:nvSpPr>
        <p:spPr>
          <a:xfrm>
            <a:off x="7266942" y="1341853"/>
            <a:ext cx="4164538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Depends on charge shareing and encoding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F9D4F3E-5D57-CEBC-9408-824F4CA67C48}"/>
              </a:ext>
            </a:extLst>
          </p:cNvPr>
          <p:cNvCxnSpPr>
            <a:cxnSpLocks/>
          </p:cNvCxnSpPr>
          <p:nvPr/>
        </p:nvCxnSpPr>
        <p:spPr>
          <a:xfrm flipV="1">
            <a:off x="6612467" y="1729834"/>
            <a:ext cx="654475" cy="67017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0DB27D8-E0F1-0A19-EF10-A80DEAE686FC}"/>
              </a:ext>
            </a:extLst>
          </p:cNvPr>
          <p:cNvSpPr txBox="1"/>
          <p:nvPr/>
        </p:nvSpPr>
        <p:spPr>
          <a:xfrm>
            <a:off x="313267" y="2893175"/>
            <a:ext cx="6299200" cy="26161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B33025-DE00-EF1C-E582-DAD429DDA6CF}"/>
              </a:ext>
            </a:extLst>
          </p:cNvPr>
          <p:cNvSpPr txBox="1"/>
          <p:nvPr/>
        </p:nvSpPr>
        <p:spPr>
          <a:xfrm>
            <a:off x="7266942" y="2109373"/>
            <a:ext cx="4550978" cy="64633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Balance between power dissipation and particle rate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6B91028-3F20-C9A4-13FD-A0BAA7FE6E0A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6612467" y="2432539"/>
            <a:ext cx="654475" cy="59144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8CA6D-5E36-DB9D-B54E-704B52BD615D}"/>
              </a:ext>
            </a:extLst>
          </p:cNvPr>
          <p:cNvSpPr/>
          <p:nvPr/>
        </p:nvSpPr>
        <p:spPr>
          <a:xfrm>
            <a:off x="301866" y="2395772"/>
            <a:ext cx="6310601" cy="43446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4727BE-F46B-2F4B-F2B6-625A488AC143}"/>
              </a:ext>
            </a:extLst>
          </p:cNvPr>
          <p:cNvSpPr txBox="1"/>
          <p:nvPr/>
        </p:nvSpPr>
        <p:spPr>
          <a:xfrm>
            <a:off x="301866" y="3436687"/>
            <a:ext cx="6321112" cy="27447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fr-FR" sz="11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5C7E72-2E4F-6E9C-B49B-00D4DC83A439}"/>
              </a:ext>
            </a:extLst>
          </p:cNvPr>
          <p:cNvSpPr txBox="1"/>
          <p:nvPr/>
        </p:nvSpPr>
        <p:spPr>
          <a:xfrm>
            <a:off x="7256431" y="3809447"/>
            <a:ext cx="4550978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Reduced material budget, allows for bending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52B261D-77F7-E3E9-EBC9-9E327F62696F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622978" y="3703215"/>
            <a:ext cx="633453" cy="29089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2078BD2-9611-A2B5-FA75-1BE4FB99D22D}"/>
              </a:ext>
            </a:extLst>
          </p:cNvPr>
          <p:cNvSpPr/>
          <p:nvPr/>
        </p:nvSpPr>
        <p:spPr>
          <a:xfrm>
            <a:off x="301866" y="3935306"/>
            <a:ext cx="6321112" cy="121489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E811C08-9681-2925-62EE-E797B7C6B047}"/>
              </a:ext>
            </a:extLst>
          </p:cNvPr>
          <p:cNvSpPr txBox="1"/>
          <p:nvPr/>
        </p:nvSpPr>
        <p:spPr>
          <a:xfrm>
            <a:off x="7266942" y="4693891"/>
            <a:ext cx="4550978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Related to max particle rates at the Z energy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CB002BB-B10B-2D2F-10AE-AD5229ED8673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6622978" y="4580467"/>
            <a:ext cx="643964" cy="29809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2DF1BD6-EC87-7783-024F-1051EDC84E0C}"/>
              </a:ext>
            </a:extLst>
          </p:cNvPr>
          <p:cNvSpPr/>
          <p:nvPr/>
        </p:nvSpPr>
        <p:spPr>
          <a:xfrm>
            <a:off x="296610" y="5380890"/>
            <a:ext cx="6321112" cy="27448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8693EA-95E5-3772-56DE-A0B8202D1504}"/>
              </a:ext>
            </a:extLst>
          </p:cNvPr>
          <p:cNvSpPr txBox="1"/>
          <p:nvPr/>
        </p:nvSpPr>
        <p:spPr>
          <a:xfrm>
            <a:off x="7266942" y="5701659"/>
            <a:ext cx="4550978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Expected max fluence per year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E8DEDF0-9C64-5B9B-8650-844782DE93A2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6617722" y="5518130"/>
            <a:ext cx="649220" cy="36819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329A53CA-4C4F-2497-9B61-2AA5B71FEA73}"/>
              </a:ext>
            </a:extLst>
          </p:cNvPr>
          <p:cNvSpPr txBox="1"/>
          <p:nvPr/>
        </p:nvSpPr>
        <p:spPr>
          <a:xfrm>
            <a:off x="7266942" y="2991314"/>
            <a:ext cx="4340858" cy="369332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 be compatible with air cooling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52ABFD-C525-AAF6-446D-1F83B55FAB6A}"/>
              </a:ext>
            </a:extLst>
          </p:cNvPr>
          <p:cNvSpPr/>
          <p:nvPr/>
        </p:nvSpPr>
        <p:spPr>
          <a:xfrm>
            <a:off x="313267" y="3188653"/>
            <a:ext cx="6299200" cy="20586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58FCD73-EFBD-E9A3-A62B-1CFDD5587670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622978" y="3175980"/>
            <a:ext cx="643964" cy="110417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numéro de diapositive 3">
            <a:extLst>
              <a:ext uri="{FF2B5EF4-FFF2-40B4-BE49-F238E27FC236}">
                <a16:creationId xmlns:a16="http://schemas.microsoft.com/office/drawing/2014/main" id="{D6836B34-0549-2127-4CE4-C60F42C6D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17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CF363-8046-4BD9-1C1B-16BC42B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concept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229D421-445B-33AA-F33B-59D97BB621E3}"/>
              </a:ext>
            </a:extLst>
          </p:cNvPr>
          <p:cNvGraphicFramePr/>
          <p:nvPr/>
        </p:nvGraphicFramePr>
        <p:xfrm>
          <a:off x="1214930" y="1355834"/>
          <a:ext cx="3190434" cy="251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0627826-A072-A6A8-FD5E-1A7D79BD9D75}"/>
              </a:ext>
            </a:extLst>
          </p:cNvPr>
          <p:cNvGraphicFramePr/>
          <p:nvPr/>
        </p:nvGraphicFramePr>
        <p:xfrm>
          <a:off x="1179564" y="3972910"/>
          <a:ext cx="3225800" cy="240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B2CDE78-0DB6-5265-83CA-269496CA464C}"/>
              </a:ext>
            </a:extLst>
          </p:cNvPr>
          <p:cNvSpPr/>
          <p:nvPr/>
        </p:nvSpPr>
        <p:spPr>
          <a:xfrm>
            <a:off x="9888343" y="2697189"/>
            <a:ext cx="1345325" cy="5570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Integration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4261B16-461D-3BFA-24A6-26D44CF141F8}"/>
              </a:ext>
            </a:extLst>
          </p:cNvPr>
          <p:cNvSpPr/>
          <p:nvPr/>
        </p:nvSpPr>
        <p:spPr>
          <a:xfrm>
            <a:off x="8043237" y="2282022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Cables/flex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D874970-0FD3-3258-D941-FB7ACA971632}"/>
              </a:ext>
            </a:extLst>
          </p:cNvPr>
          <p:cNvSpPr/>
          <p:nvPr/>
        </p:nvSpPr>
        <p:spPr>
          <a:xfrm>
            <a:off x="8043236" y="3012451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Assembly procedure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A82266C-C189-ED68-A7BF-1205B98BF865}"/>
              </a:ext>
            </a:extLst>
          </p:cNvPr>
          <p:cNvCxnSpPr>
            <a:stCxn id="14" idx="1"/>
            <a:endCxn id="15" idx="3"/>
          </p:cNvCxnSpPr>
          <p:nvPr/>
        </p:nvCxnSpPr>
        <p:spPr>
          <a:xfrm flipH="1" flipV="1">
            <a:off x="9388562" y="2560546"/>
            <a:ext cx="499781" cy="4151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FBEDF0-E2E1-7520-D3FF-BE0ECDD6911A}"/>
              </a:ext>
            </a:extLst>
          </p:cNvPr>
          <p:cNvCxnSpPr>
            <a:cxnSpLocks/>
            <a:stCxn id="14" idx="1"/>
            <a:endCxn id="16" idx="3"/>
          </p:cNvCxnSpPr>
          <p:nvPr/>
        </p:nvCxnSpPr>
        <p:spPr>
          <a:xfrm flipH="1">
            <a:off x="9388561" y="2975713"/>
            <a:ext cx="499782" cy="315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DC9F414-E6B7-0B35-9950-E57E606803FE}"/>
              </a:ext>
            </a:extLst>
          </p:cNvPr>
          <p:cNvSpPr/>
          <p:nvPr/>
        </p:nvSpPr>
        <p:spPr>
          <a:xfrm>
            <a:off x="9888343" y="5042396"/>
            <a:ext cx="1345325" cy="557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281B498-EF1B-3064-D06B-82992A5B6DC4}"/>
              </a:ext>
            </a:extLst>
          </p:cNvPr>
          <p:cNvSpPr/>
          <p:nvPr/>
        </p:nvSpPr>
        <p:spPr>
          <a:xfrm>
            <a:off x="8043237" y="4508939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power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B1E617D-ECB7-90AE-EA26-11FF031FB79C}"/>
              </a:ext>
            </a:extLst>
          </p:cNvPr>
          <p:cNvSpPr/>
          <p:nvPr/>
        </p:nvSpPr>
        <p:spPr>
          <a:xfrm>
            <a:off x="8043236" y="5421038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type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19BB3B1-7F47-4046-DD9B-E63947B08DE3}"/>
              </a:ext>
            </a:extLst>
          </p:cNvPr>
          <p:cNvCxnSpPr>
            <a:cxnSpLocks/>
            <a:stCxn id="22" idx="1"/>
            <a:endCxn id="24" idx="3"/>
          </p:cNvCxnSpPr>
          <p:nvPr/>
        </p:nvCxnSpPr>
        <p:spPr>
          <a:xfrm flipH="1">
            <a:off x="9388561" y="5320920"/>
            <a:ext cx="499782" cy="3786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0A1F6F2-23D9-0357-69D5-7428A70D569C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 flipV="1">
            <a:off x="9388562" y="4787463"/>
            <a:ext cx="499781" cy="5334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>
            <a:extLst>
              <a:ext uri="{FF2B5EF4-FFF2-40B4-BE49-F238E27FC236}">
                <a16:creationId xmlns:a16="http://schemas.microsoft.com/office/drawing/2014/main" id="{4E382386-FCEA-FAF6-5E38-596A4A617BB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2" y="1638446"/>
            <a:ext cx="3894475" cy="31490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>
            <a:extLst>
              <a:ext uri="{FF2B5EF4-FFF2-40B4-BE49-F238E27FC236}">
                <a16:creationId xmlns:a16="http://schemas.microsoft.com/office/drawing/2014/main" id="{F09907D7-7517-B192-4181-7B355AE1964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2975713"/>
            <a:ext cx="3894476" cy="181175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id="{A394875A-2A5B-7ACC-4504-D6790DFFE894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3579733"/>
            <a:ext cx="3894476" cy="12077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89417C3-1C40-D5BA-7FA8-B71DC7E7B69B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8715899" y="5065987"/>
            <a:ext cx="1" cy="3550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>
            <a:extLst>
              <a:ext uri="{FF2B5EF4-FFF2-40B4-BE49-F238E27FC236}">
                <a16:creationId xmlns:a16="http://schemas.microsoft.com/office/drawing/2014/main" id="{CCEA079A-EC5B-1BE0-2949-A6AE60D40B94}"/>
              </a:ext>
            </a:extLst>
          </p:cNvPr>
          <p:cNvCxnSpPr>
            <a:stCxn id="24" idx="1"/>
          </p:cNvCxnSpPr>
          <p:nvPr/>
        </p:nvCxnSpPr>
        <p:spPr>
          <a:xfrm rot="10800000">
            <a:off x="4045996" y="4897820"/>
            <a:ext cx="3997241" cy="801742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>
            <a:extLst>
              <a:ext uri="{FF2B5EF4-FFF2-40B4-BE49-F238E27FC236}">
                <a16:creationId xmlns:a16="http://schemas.microsoft.com/office/drawing/2014/main" id="{BB7AB81D-3713-50FF-BB58-7BBBF9AD41FD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5366" y="5509392"/>
            <a:ext cx="3977871" cy="190170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>
            <a:extLst>
              <a:ext uri="{FF2B5EF4-FFF2-40B4-BE49-F238E27FC236}">
                <a16:creationId xmlns:a16="http://schemas.microsoft.com/office/drawing/2014/main" id="{07A4DEBB-9CA4-29CE-18B9-F61A7F3E485F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7384" y="4221878"/>
            <a:ext cx="3975852" cy="1477684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F1A1070-788D-B94F-FD1E-12F039C9FD1D}"/>
              </a:ext>
            </a:extLst>
          </p:cNvPr>
          <p:cNvGrpSpPr/>
          <p:nvPr/>
        </p:nvGrpSpPr>
        <p:grpSpPr>
          <a:xfrm>
            <a:off x="4065365" y="2282022"/>
            <a:ext cx="779416" cy="3696064"/>
            <a:chOff x="3845136" y="2607843"/>
            <a:chExt cx="779416" cy="3696064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F899A46C-5763-6BF9-C31E-5F29BEB844A5}"/>
                </a:ext>
              </a:extLst>
            </p:cNvPr>
            <p:cNvCxnSpPr/>
            <p:nvPr/>
          </p:nvCxnSpPr>
          <p:spPr>
            <a:xfrm>
              <a:off x="3928532" y="2607843"/>
              <a:ext cx="696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4034A8C-C2AA-08EB-D7C9-79E054D6F352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52" y="2607843"/>
              <a:ext cx="0" cy="369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D1389BC2-18FE-62EE-13CC-5B3A6C6E10EA}"/>
                </a:ext>
              </a:extLst>
            </p:cNvPr>
            <p:cNvCxnSpPr/>
            <p:nvPr/>
          </p:nvCxnSpPr>
          <p:spPr>
            <a:xfrm flipH="1">
              <a:off x="3845136" y="4684986"/>
              <a:ext cx="7794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880AEFCF-8D90-9D1D-EA0B-0F67AAEB1C85}"/>
              </a:ext>
            </a:extLst>
          </p:cNvPr>
          <p:cNvCxnSpPr/>
          <p:nvPr/>
        </p:nvCxnSpPr>
        <p:spPr>
          <a:xfrm flipH="1">
            <a:off x="4065365" y="478746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294C087-119C-B4A2-4551-2CDA3BF331E6}"/>
              </a:ext>
            </a:extLst>
          </p:cNvPr>
          <p:cNvCxnSpPr>
            <a:cxnSpLocks/>
          </p:cNvCxnSpPr>
          <p:nvPr/>
        </p:nvCxnSpPr>
        <p:spPr>
          <a:xfrm>
            <a:off x="4844781" y="4260119"/>
            <a:ext cx="0" cy="5273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E2F5ABE-73D2-7671-8238-52BB783661FB}"/>
              </a:ext>
            </a:extLst>
          </p:cNvPr>
          <p:cNvCxnSpPr/>
          <p:nvPr/>
        </p:nvCxnSpPr>
        <p:spPr>
          <a:xfrm flipH="1">
            <a:off x="4079963" y="5400019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23EB4EE-2B75-7AC1-5640-679F5A8DF453}"/>
              </a:ext>
            </a:extLst>
          </p:cNvPr>
          <p:cNvCxnSpPr/>
          <p:nvPr/>
        </p:nvCxnSpPr>
        <p:spPr>
          <a:xfrm flipH="1">
            <a:off x="4079963" y="598104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>
            <a:extLst>
              <a:ext uri="{FF2B5EF4-FFF2-40B4-BE49-F238E27FC236}">
                <a16:creationId xmlns:a16="http://schemas.microsoft.com/office/drawing/2014/main" id="{234F524C-4E5C-E090-742C-0E8E8C7FF37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151145" y="2560546"/>
            <a:ext cx="3892092" cy="10231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C44A9C56-7B5E-E5B7-BEA9-8CD56FE77DDA}"/>
              </a:ext>
            </a:extLst>
          </p:cNvPr>
          <p:cNvCxnSpPr>
            <a:endCxn id="16" idx="1"/>
          </p:cNvCxnSpPr>
          <p:nvPr/>
        </p:nvCxnSpPr>
        <p:spPr>
          <a:xfrm flipV="1">
            <a:off x="4079963" y="3290975"/>
            <a:ext cx="3963273" cy="839079"/>
          </a:xfrm>
          <a:prstGeom prst="bentConnector3">
            <a:avLst>
              <a:gd name="adj1" fmla="val 59017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95EF79B-A7B5-E6BE-2046-2E65A59CE89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715898" y="2840165"/>
            <a:ext cx="1" cy="1722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en angle 82">
            <a:extLst>
              <a:ext uri="{FF2B5EF4-FFF2-40B4-BE49-F238E27FC236}">
                <a16:creationId xmlns:a16="http://schemas.microsoft.com/office/drawing/2014/main" id="{FCCFFA57-05BF-419F-10C1-4D9EA8D83F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6" y="3156965"/>
            <a:ext cx="3977871" cy="889519"/>
          </a:xfrm>
          <a:prstGeom prst="bentConnector3">
            <a:avLst>
              <a:gd name="adj1" fmla="val 576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en angle 85">
            <a:extLst>
              <a:ext uri="{FF2B5EF4-FFF2-40B4-BE49-F238E27FC236}">
                <a16:creationId xmlns:a16="http://schemas.microsoft.com/office/drawing/2014/main" id="{60F82BB6-7448-6373-2885-510EF6B379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3" y="2688670"/>
            <a:ext cx="3943907" cy="1357813"/>
          </a:xfrm>
          <a:prstGeom prst="bentConnector3">
            <a:avLst>
              <a:gd name="adj1" fmla="val 574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en angle 89">
            <a:extLst>
              <a:ext uri="{FF2B5EF4-FFF2-40B4-BE49-F238E27FC236}">
                <a16:creationId xmlns:a16="http://schemas.microsoft.com/office/drawing/2014/main" id="{3F3E552F-6A25-C5B6-E57B-796C4E4A2C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0596" y="2694232"/>
            <a:ext cx="3955975" cy="1995514"/>
          </a:xfrm>
          <a:prstGeom prst="bentConnector3">
            <a:avLst>
              <a:gd name="adj1" fmla="val 57173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ngle 91">
            <a:extLst>
              <a:ext uri="{FF2B5EF4-FFF2-40B4-BE49-F238E27FC236}">
                <a16:creationId xmlns:a16="http://schemas.microsoft.com/office/drawing/2014/main" id="{6062DCC9-DDBF-CBA9-2494-47A12668FE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2" y="2703718"/>
            <a:ext cx="3929311" cy="2910937"/>
          </a:xfrm>
          <a:prstGeom prst="bentConnector3">
            <a:avLst>
              <a:gd name="adj1" fmla="val 5749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id="{A7D7E780-087F-4D6A-ECC0-EDC0A5D64D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70" y="2688668"/>
            <a:ext cx="3965796" cy="339878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CEA4CE0-D486-5B64-2A55-082EB8D9E808}"/>
              </a:ext>
            </a:extLst>
          </p:cNvPr>
          <p:cNvCxnSpPr/>
          <p:nvPr/>
        </p:nvCxnSpPr>
        <p:spPr>
          <a:xfrm flipV="1">
            <a:off x="5296726" y="2175641"/>
            <a:ext cx="0" cy="19544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1A82C021-FA4D-3BAD-E5FF-CE2AAC2FE5EA}"/>
              </a:ext>
            </a:extLst>
          </p:cNvPr>
          <p:cNvCxnSpPr/>
          <p:nvPr/>
        </p:nvCxnSpPr>
        <p:spPr>
          <a:xfrm flipH="1">
            <a:off x="4148761" y="2175641"/>
            <a:ext cx="114796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>
            <a:extLst>
              <a:ext uri="{FF2B5EF4-FFF2-40B4-BE49-F238E27FC236}">
                <a16:creationId xmlns:a16="http://schemas.microsoft.com/office/drawing/2014/main" id="{1EFD51F2-8951-04A2-765E-5B5094C5E513}"/>
              </a:ext>
            </a:extLst>
          </p:cNvPr>
          <p:cNvCxnSpPr>
            <a:cxnSpLocks/>
          </p:cNvCxnSpPr>
          <p:nvPr/>
        </p:nvCxnSpPr>
        <p:spPr>
          <a:xfrm flipV="1">
            <a:off x="4072667" y="2406686"/>
            <a:ext cx="3970568" cy="1727652"/>
          </a:xfrm>
          <a:prstGeom prst="bentConnector3">
            <a:avLst>
              <a:gd name="adj1" fmla="val 58735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en angle 108">
            <a:extLst>
              <a:ext uri="{FF2B5EF4-FFF2-40B4-BE49-F238E27FC236}">
                <a16:creationId xmlns:a16="http://schemas.microsoft.com/office/drawing/2014/main" id="{F8D03D4D-317F-A30B-4D0B-5A7F7E294C67}"/>
              </a:ext>
            </a:extLst>
          </p:cNvPr>
          <p:cNvCxnSpPr>
            <a:cxnSpLocks/>
          </p:cNvCxnSpPr>
          <p:nvPr/>
        </p:nvCxnSpPr>
        <p:spPr>
          <a:xfrm rot="10800000">
            <a:off x="4083638" y="4237948"/>
            <a:ext cx="3947528" cy="4056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space réservé du numéro de diapositive 3">
            <a:extLst>
              <a:ext uri="{FF2B5EF4-FFF2-40B4-BE49-F238E27FC236}">
                <a16:creationId xmlns:a16="http://schemas.microsoft.com/office/drawing/2014/main" id="{8AFB83C6-84AC-E3F0-3C73-7D2DB4C4D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CF363-8046-4BD9-1C1B-16BC42B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concept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229D421-445B-33AA-F33B-59D97BB621E3}"/>
              </a:ext>
            </a:extLst>
          </p:cNvPr>
          <p:cNvGraphicFramePr/>
          <p:nvPr/>
        </p:nvGraphicFramePr>
        <p:xfrm>
          <a:off x="1214930" y="1355834"/>
          <a:ext cx="3190434" cy="251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0627826-A072-A6A8-FD5E-1A7D79BD9D75}"/>
              </a:ext>
            </a:extLst>
          </p:cNvPr>
          <p:cNvGraphicFramePr/>
          <p:nvPr/>
        </p:nvGraphicFramePr>
        <p:xfrm>
          <a:off x="1179564" y="3972910"/>
          <a:ext cx="3225800" cy="240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B2CDE78-0DB6-5265-83CA-269496CA464C}"/>
              </a:ext>
            </a:extLst>
          </p:cNvPr>
          <p:cNvSpPr/>
          <p:nvPr/>
        </p:nvSpPr>
        <p:spPr>
          <a:xfrm>
            <a:off x="9888343" y="2697189"/>
            <a:ext cx="1345325" cy="5570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Integration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4261B16-461D-3BFA-24A6-26D44CF141F8}"/>
              </a:ext>
            </a:extLst>
          </p:cNvPr>
          <p:cNvSpPr/>
          <p:nvPr/>
        </p:nvSpPr>
        <p:spPr>
          <a:xfrm>
            <a:off x="8043237" y="2282022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Cables/flex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D874970-0FD3-3258-D941-FB7ACA971632}"/>
              </a:ext>
            </a:extLst>
          </p:cNvPr>
          <p:cNvSpPr/>
          <p:nvPr/>
        </p:nvSpPr>
        <p:spPr>
          <a:xfrm>
            <a:off x="8043236" y="3012451"/>
            <a:ext cx="1345325" cy="5570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Assembly procedure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A82266C-C189-ED68-A7BF-1205B98BF865}"/>
              </a:ext>
            </a:extLst>
          </p:cNvPr>
          <p:cNvCxnSpPr>
            <a:stCxn id="14" idx="1"/>
            <a:endCxn id="15" idx="3"/>
          </p:cNvCxnSpPr>
          <p:nvPr/>
        </p:nvCxnSpPr>
        <p:spPr>
          <a:xfrm flipH="1" flipV="1">
            <a:off x="9388562" y="2560546"/>
            <a:ext cx="499781" cy="4151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EFBEDF0-E2E1-7520-D3FF-BE0ECDD6911A}"/>
              </a:ext>
            </a:extLst>
          </p:cNvPr>
          <p:cNvCxnSpPr>
            <a:cxnSpLocks/>
            <a:stCxn id="14" idx="1"/>
            <a:endCxn id="16" idx="3"/>
          </p:cNvCxnSpPr>
          <p:nvPr/>
        </p:nvCxnSpPr>
        <p:spPr>
          <a:xfrm flipH="1">
            <a:off x="9388561" y="2975713"/>
            <a:ext cx="499782" cy="315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DC9F414-E6B7-0B35-9950-E57E606803FE}"/>
              </a:ext>
            </a:extLst>
          </p:cNvPr>
          <p:cNvSpPr/>
          <p:nvPr/>
        </p:nvSpPr>
        <p:spPr>
          <a:xfrm>
            <a:off x="9888343" y="5042396"/>
            <a:ext cx="1345325" cy="55704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281B498-EF1B-3064-D06B-82992A5B6DC4}"/>
              </a:ext>
            </a:extLst>
          </p:cNvPr>
          <p:cNvSpPr/>
          <p:nvPr/>
        </p:nvSpPr>
        <p:spPr>
          <a:xfrm>
            <a:off x="8043237" y="4508939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power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B1E617D-ECB7-90AE-EA26-11FF031FB79C}"/>
              </a:ext>
            </a:extLst>
          </p:cNvPr>
          <p:cNvSpPr/>
          <p:nvPr/>
        </p:nvSpPr>
        <p:spPr>
          <a:xfrm>
            <a:off x="8043236" y="5421038"/>
            <a:ext cx="1345325" cy="557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Cooling type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19BB3B1-7F47-4046-DD9B-E63947B08DE3}"/>
              </a:ext>
            </a:extLst>
          </p:cNvPr>
          <p:cNvCxnSpPr>
            <a:cxnSpLocks/>
            <a:stCxn id="22" idx="1"/>
            <a:endCxn id="24" idx="3"/>
          </p:cNvCxnSpPr>
          <p:nvPr/>
        </p:nvCxnSpPr>
        <p:spPr>
          <a:xfrm flipH="1">
            <a:off x="9388561" y="5320920"/>
            <a:ext cx="499782" cy="3786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0A1F6F2-23D9-0357-69D5-7428A70D569C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>
          <a:xfrm flipH="1" flipV="1">
            <a:off x="9388562" y="4787463"/>
            <a:ext cx="499781" cy="53345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>
            <a:extLst>
              <a:ext uri="{FF2B5EF4-FFF2-40B4-BE49-F238E27FC236}">
                <a16:creationId xmlns:a16="http://schemas.microsoft.com/office/drawing/2014/main" id="{4E382386-FCEA-FAF6-5E38-596A4A617BB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2" y="1638446"/>
            <a:ext cx="3894475" cy="31490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>
            <a:extLst>
              <a:ext uri="{FF2B5EF4-FFF2-40B4-BE49-F238E27FC236}">
                <a16:creationId xmlns:a16="http://schemas.microsoft.com/office/drawing/2014/main" id="{F09907D7-7517-B192-4181-7B355AE1964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2975713"/>
            <a:ext cx="3894476" cy="181175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id="{A394875A-2A5B-7ACC-4504-D6790DFFE894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148761" y="3579733"/>
            <a:ext cx="3894476" cy="120773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89417C3-1C40-D5BA-7FA8-B71DC7E7B69B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8715899" y="5065987"/>
            <a:ext cx="1" cy="35505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>
            <a:extLst>
              <a:ext uri="{FF2B5EF4-FFF2-40B4-BE49-F238E27FC236}">
                <a16:creationId xmlns:a16="http://schemas.microsoft.com/office/drawing/2014/main" id="{CCEA079A-EC5B-1BE0-2949-A6AE60D40B94}"/>
              </a:ext>
            </a:extLst>
          </p:cNvPr>
          <p:cNvCxnSpPr>
            <a:stCxn id="24" idx="1"/>
          </p:cNvCxnSpPr>
          <p:nvPr/>
        </p:nvCxnSpPr>
        <p:spPr>
          <a:xfrm rot="10800000">
            <a:off x="4045996" y="4897820"/>
            <a:ext cx="3997241" cy="801742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en angle 49">
            <a:extLst>
              <a:ext uri="{FF2B5EF4-FFF2-40B4-BE49-F238E27FC236}">
                <a16:creationId xmlns:a16="http://schemas.microsoft.com/office/drawing/2014/main" id="{BB7AB81D-3713-50FF-BB58-7BBBF9AD41FD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5366" y="5509392"/>
            <a:ext cx="3977871" cy="190170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en angle 51">
            <a:extLst>
              <a:ext uri="{FF2B5EF4-FFF2-40B4-BE49-F238E27FC236}">
                <a16:creationId xmlns:a16="http://schemas.microsoft.com/office/drawing/2014/main" id="{07A4DEBB-9CA4-29CE-18B9-F61A7F3E485F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067384" y="4221878"/>
            <a:ext cx="3975852" cy="1477684"/>
          </a:xfrm>
          <a:prstGeom prst="bentConnector3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EF1A1070-788D-B94F-FD1E-12F039C9FD1D}"/>
              </a:ext>
            </a:extLst>
          </p:cNvPr>
          <p:cNvGrpSpPr/>
          <p:nvPr/>
        </p:nvGrpSpPr>
        <p:grpSpPr>
          <a:xfrm>
            <a:off x="4065365" y="2282022"/>
            <a:ext cx="779416" cy="3696064"/>
            <a:chOff x="3845136" y="2607843"/>
            <a:chExt cx="779416" cy="3696064"/>
          </a:xfrm>
        </p:grpSpPr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F899A46C-5763-6BF9-C31E-5F29BEB844A5}"/>
                </a:ext>
              </a:extLst>
            </p:cNvPr>
            <p:cNvCxnSpPr/>
            <p:nvPr/>
          </p:nvCxnSpPr>
          <p:spPr>
            <a:xfrm>
              <a:off x="3928532" y="2607843"/>
              <a:ext cx="69602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4034A8C-C2AA-08EB-D7C9-79E054D6F352}"/>
                </a:ext>
              </a:extLst>
            </p:cNvPr>
            <p:cNvCxnSpPr>
              <a:cxnSpLocks/>
            </p:cNvCxnSpPr>
            <p:nvPr/>
          </p:nvCxnSpPr>
          <p:spPr>
            <a:xfrm>
              <a:off x="4624552" y="2607843"/>
              <a:ext cx="0" cy="369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D1389BC2-18FE-62EE-13CC-5B3A6C6E10EA}"/>
                </a:ext>
              </a:extLst>
            </p:cNvPr>
            <p:cNvCxnSpPr/>
            <p:nvPr/>
          </p:nvCxnSpPr>
          <p:spPr>
            <a:xfrm flipH="1">
              <a:off x="3845136" y="4684986"/>
              <a:ext cx="77941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880AEFCF-8D90-9D1D-EA0B-0F67AAEB1C85}"/>
              </a:ext>
            </a:extLst>
          </p:cNvPr>
          <p:cNvCxnSpPr/>
          <p:nvPr/>
        </p:nvCxnSpPr>
        <p:spPr>
          <a:xfrm flipH="1">
            <a:off x="4065365" y="478746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294C087-119C-B4A2-4551-2CDA3BF331E6}"/>
              </a:ext>
            </a:extLst>
          </p:cNvPr>
          <p:cNvCxnSpPr>
            <a:cxnSpLocks/>
          </p:cNvCxnSpPr>
          <p:nvPr/>
        </p:nvCxnSpPr>
        <p:spPr>
          <a:xfrm>
            <a:off x="4844781" y="4260119"/>
            <a:ext cx="0" cy="5273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9E2F5ABE-73D2-7671-8238-52BB783661FB}"/>
              </a:ext>
            </a:extLst>
          </p:cNvPr>
          <p:cNvCxnSpPr/>
          <p:nvPr/>
        </p:nvCxnSpPr>
        <p:spPr>
          <a:xfrm flipH="1">
            <a:off x="4079963" y="5400019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23EB4EE-2B75-7AC1-5640-679F5A8DF453}"/>
              </a:ext>
            </a:extLst>
          </p:cNvPr>
          <p:cNvCxnSpPr/>
          <p:nvPr/>
        </p:nvCxnSpPr>
        <p:spPr>
          <a:xfrm flipH="1">
            <a:off x="4079963" y="5981043"/>
            <a:ext cx="77941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en angle 74">
            <a:extLst>
              <a:ext uri="{FF2B5EF4-FFF2-40B4-BE49-F238E27FC236}">
                <a16:creationId xmlns:a16="http://schemas.microsoft.com/office/drawing/2014/main" id="{234F524C-4E5C-E090-742C-0E8E8C7FF37F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151145" y="2560546"/>
            <a:ext cx="3892092" cy="102311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>
            <a:extLst>
              <a:ext uri="{FF2B5EF4-FFF2-40B4-BE49-F238E27FC236}">
                <a16:creationId xmlns:a16="http://schemas.microsoft.com/office/drawing/2014/main" id="{C44A9C56-7B5E-E5B7-BEA9-8CD56FE77DDA}"/>
              </a:ext>
            </a:extLst>
          </p:cNvPr>
          <p:cNvCxnSpPr>
            <a:endCxn id="16" idx="1"/>
          </p:cNvCxnSpPr>
          <p:nvPr/>
        </p:nvCxnSpPr>
        <p:spPr>
          <a:xfrm flipV="1">
            <a:off x="4079963" y="3290975"/>
            <a:ext cx="3963273" cy="839079"/>
          </a:xfrm>
          <a:prstGeom prst="bentConnector3">
            <a:avLst>
              <a:gd name="adj1" fmla="val 59017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95EF79B-A7B5-E6BE-2046-2E65A59CE89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8715898" y="2840165"/>
            <a:ext cx="1" cy="17228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en angle 82">
            <a:extLst>
              <a:ext uri="{FF2B5EF4-FFF2-40B4-BE49-F238E27FC236}">
                <a16:creationId xmlns:a16="http://schemas.microsoft.com/office/drawing/2014/main" id="{FCCFFA57-05BF-419F-10C1-4D9EA8D83F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6" y="3156965"/>
            <a:ext cx="3977871" cy="889519"/>
          </a:xfrm>
          <a:prstGeom prst="bentConnector3">
            <a:avLst>
              <a:gd name="adj1" fmla="val 576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en angle 85">
            <a:extLst>
              <a:ext uri="{FF2B5EF4-FFF2-40B4-BE49-F238E27FC236}">
                <a16:creationId xmlns:a16="http://schemas.microsoft.com/office/drawing/2014/main" id="{60F82BB6-7448-6373-2885-510EF6B379F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3" y="2688670"/>
            <a:ext cx="3943907" cy="1357813"/>
          </a:xfrm>
          <a:prstGeom prst="bentConnector3">
            <a:avLst>
              <a:gd name="adj1" fmla="val 57462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en angle 89">
            <a:extLst>
              <a:ext uri="{FF2B5EF4-FFF2-40B4-BE49-F238E27FC236}">
                <a16:creationId xmlns:a16="http://schemas.microsoft.com/office/drawing/2014/main" id="{3F3E552F-6A25-C5B6-E57B-796C4E4A2C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0596" y="2694232"/>
            <a:ext cx="3955975" cy="1995514"/>
          </a:xfrm>
          <a:prstGeom prst="bentConnector3">
            <a:avLst>
              <a:gd name="adj1" fmla="val 57173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ngle 91">
            <a:extLst>
              <a:ext uri="{FF2B5EF4-FFF2-40B4-BE49-F238E27FC236}">
                <a16:creationId xmlns:a16="http://schemas.microsoft.com/office/drawing/2014/main" id="{6062DCC9-DDBF-CBA9-2494-47A12668FE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9962" y="2703718"/>
            <a:ext cx="3929311" cy="2910937"/>
          </a:xfrm>
          <a:prstGeom prst="bentConnector3">
            <a:avLst>
              <a:gd name="adj1" fmla="val 5749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id="{A7D7E780-087F-4D6A-ECC0-EDC0A5D64D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65365" y="2688166"/>
            <a:ext cx="3958507" cy="3399292"/>
          </a:xfrm>
          <a:prstGeom prst="bentConnector3">
            <a:avLst>
              <a:gd name="adj1" fmla="val 57435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CEA4CE0-D486-5B64-2A55-082EB8D9E808}"/>
              </a:ext>
            </a:extLst>
          </p:cNvPr>
          <p:cNvCxnSpPr/>
          <p:nvPr/>
        </p:nvCxnSpPr>
        <p:spPr>
          <a:xfrm flipV="1">
            <a:off x="5296726" y="2175641"/>
            <a:ext cx="0" cy="19544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1A82C021-FA4D-3BAD-E5FF-CE2AAC2FE5EA}"/>
              </a:ext>
            </a:extLst>
          </p:cNvPr>
          <p:cNvCxnSpPr/>
          <p:nvPr/>
        </p:nvCxnSpPr>
        <p:spPr>
          <a:xfrm flipH="1">
            <a:off x="4148761" y="2175641"/>
            <a:ext cx="114796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en angle 105">
            <a:extLst>
              <a:ext uri="{FF2B5EF4-FFF2-40B4-BE49-F238E27FC236}">
                <a16:creationId xmlns:a16="http://schemas.microsoft.com/office/drawing/2014/main" id="{1EFD51F2-8951-04A2-765E-5B5094C5E513}"/>
              </a:ext>
            </a:extLst>
          </p:cNvPr>
          <p:cNvCxnSpPr>
            <a:cxnSpLocks/>
          </p:cNvCxnSpPr>
          <p:nvPr/>
        </p:nvCxnSpPr>
        <p:spPr>
          <a:xfrm flipV="1">
            <a:off x="4072667" y="2406686"/>
            <a:ext cx="3970568" cy="1727652"/>
          </a:xfrm>
          <a:prstGeom prst="bentConnector3">
            <a:avLst>
              <a:gd name="adj1" fmla="val 58735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en angle 108">
            <a:extLst>
              <a:ext uri="{FF2B5EF4-FFF2-40B4-BE49-F238E27FC236}">
                <a16:creationId xmlns:a16="http://schemas.microsoft.com/office/drawing/2014/main" id="{F8D03D4D-317F-A30B-4D0B-5A7F7E294C67}"/>
              </a:ext>
            </a:extLst>
          </p:cNvPr>
          <p:cNvCxnSpPr>
            <a:cxnSpLocks/>
          </p:cNvCxnSpPr>
          <p:nvPr/>
        </p:nvCxnSpPr>
        <p:spPr>
          <a:xfrm rot="10800000">
            <a:off x="4083638" y="4237948"/>
            <a:ext cx="3947528" cy="4056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505DE92-1859-237D-F0E3-18DF132A10EC}"/>
              </a:ext>
            </a:extLst>
          </p:cNvPr>
          <p:cNvSpPr/>
          <p:nvPr/>
        </p:nvSpPr>
        <p:spPr>
          <a:xfrm>
            <a:off x="389466" y="1148676"/>
            <a:ext cx="11413067" cy="5557738"/>
          </a:xfrm>
          <a:prstGeom prst="rect">
            <a:avLst/>
          </a:prstGeom>
          <a:solidFill>
            <a:schemeClr val="bg1">
              <a:alpha val="8978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</a:rPr>
              <a:t>Chip Design, Mechanics, Integration and Cooling are strongly inter-connected</a:t>
            </a:r>
          </a:p>
          <a:p>
            <a:pPr algn="ctr"/>
            <a:r>
              <a:rPr lang="en-GB" sz="2800" b="1" dirty="0">
                <a:solidFill>
                  <a:srgbClr val="C00000"/>
                </a:solidFill>
              </a:rPr>
              <a:t>Main FCC-SEED approach : develop things in coherent manner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B2463A-D06B-8B88-719C-A19996F2B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70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870D3-7A8D-B88E-D14C-B25DDDF7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FCC-SEED : setting up the program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D11F41-7C54-2B83-6038-2877D2E3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80160"/>
            <a:ext cx="5562600" cy="4951758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Goals for mechanics and integration</a:t>
            </a:r>
            <a:r>
              <a:rPr lang="en-GB" dirty="0"/>
              <a:t>: work toward a robust vertex concepts for FCCee (or other </a:t>
            </a:r>
            <a:r>
              <a:rPr lang="en-GB" dirty="0" err="1"/>
              <a:t>e+e</a:t>
            </a:r>
            <a:r>
              <a:rPr lang="en-GB" dirty="0"/>
              <a:t>- colliders) in the coming ~5 years.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Mains topics to worked on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Master curved sensor fabrication and testing, </a:t>
            </a:r>
          </a:p>
          <a:p>
            <a:pPr lvl="1"/>
            <a:r>
              <a:rPr lang="en-GB" dirty="0"/>
              <a:t>Explore mechanical options, type of material, stress and colling, etc…</a:t>
            </a:r>
          </a:p>
          <a:p>
            <a:pPr lvl="1"/>
            <a:r>
              <a:rPr lang="en-GB" dirty="0"/>
              <a:t>Design a full mechanical geometry, to be tested in full simulation,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Iterative process !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EF999BD-1B4B-F010-0526-FDF9BC6EA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BE66FA-8FBF-09FC-D9BB-8164046F211E}"/>
              </a:ext>
            </a:extLst>
          </p:cNvPr>
          <p:cNvGrpSpPr/>
          <p:nvPr/>
        </p:nvGrpSpPr>
        <p:grpSpPr>
          <a:xfrm>
            <a:off x="5664200" y="1998134"/>
            <a:ext cx="6350000" cy="4282309"/>
            <a:chOff x="6788479" y="1347330"/>
            <a:chExt cx="5403520" cy="34279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258B15-7692-91C5-C8DC-DFE0A2BF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893" y="1347330"/>
              <a:ext cx="5393106" cy="337293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4E4AC85-1CC5-8AFE-4907-78A5F347167B}"/>
                </a:ext>
              </a:extLst>
            </p:cNvPr>
            <p:cNvSpPr txBox="1"/>
            <p:nvPr/>
          </p:nvSpPr>
          <p:spPr>
            <a:xfrm>
              <a:off x="8661400" y="4528951"/>
              <a:ext cx="1528007" cy="2463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A.Besson</a:t>
              </a:r>
              <a:endParaRPr lang="fr-FR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12E3E2-7C50-168A-89BF-640FE910AE3A}"/>
                </a:ext>
              </a:extLst>
            </p:cNvPr>
            <p:cNvSpPr/>
            <p:nvPr/>
          </p:nvSpPr>
          <p:spPr>
            <a:xfrm>
              <a:off x="6788479" y="4528952"/>
              <a:ext cx="613496" cy="207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670770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6ADB5AB-1B5A-BC1C-9CDA-933553E9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536" y="3997875"/>
            <a:ext cx="3816537" cy="28483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E7E1F04-53F6-9C54-DA19-C723EAF5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Toward curved Mimosis ladder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EB4EEB-823E-10D3-982E-B33B90F9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30" y="1130449"/>
            <a:ext cx="7942408" cy="5675881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Designs of FCC-SEED requires a gain of expertise in curved sensors. Many aspects to investigate, questions to answer.</a:t>
            </a:r>
          </a:p>
          <a:p>
            <a:pPr lvl="1"/>
            <a:r>
              <a:rPr lang="en-GB" dirty="0"/>
              <a:t>To what minimal inner radius can we bend sensors ?</a:t>
            </a:r>
          </a:p>
          <a:p>
            <a:pPr lvl="1"/>
            <a:r>
              <a:rPr lang="en-GB" dirty="0"/>
              <a:t>And for what sensors thickness ?</a:t>
            </a:r>
          </a:p>
          <a:p>
            <a:pPr lvl="1"/>
            <a:r>
              <a:rPr lang="en-GB" dirty="0"/>
              <a:t>Does the bending change the chip performances ? Silicon properties ?</a:t>
            </a:r>
          </a:p>
          <a:p>
            <a:pPr lvl="1"/>
            <a:r>
              <a:rPr lang="en-GB" dirty="0"/>
              <a:t>How to curve the sensors, and maintain the curvature ?</a:t>
            </a:r>
          </a:p>
          <a:p>
            <a:pPr lvl="1"/>
            <a:r>
              <a:rPr lang="en-GB" dirty="0"/>
              <a:t>How to glue sensors on mechanical structure ?</a:t>
            </a:r>
          </a:p>
          <a:p>
            <a:pPr lvl="1"/>
            <a:r>
              <a:rPr lang="en-GB" dirty="0"/>
              <a:t>How to make the bonding with curved sensors?</a:t>
            </a:r>
          </a:p>
          <a:p>
            <a:pPr lvl="1"/>
            <a:r>
              <a:rPr lang="en-GB" dirty="0"/>
              <a:t>Etc… etc…</a:t>
            </a:r>
          </a:p>
          <a:p>
            <a:pPr lvl="1"/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Strategy/working plan.</a:t>
            </a:r>
          </a:p>
          <a:p>
            <a:pPr lvl="1"/>
            <a:r>
              <a:rPr lang="en-GB" sz="2600" dirty="0"/>
              <a:t>Use existing and available chips : </a:t>
            </a:r>
            <a:r>
              <a:rPr lang="en-GB" sz="2600" b="1" dirty="0"/>
              <a:t>Mimosis prototype versions</a:t>
            </a:r>
            <a:r>
              <a:rPr lang="en-GB" sz="2600" dirty="0"/>
              <a:t>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chemeClr val="accent6"/>
                </a:solidFill>
              </a:rPr>
              <a:t>Setup and practice sensors bending (different radii and different thicknesses), using sacrificial sensors,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chemeClr val="accent4"/>
                </a:solidFill>
              </a:rPr>
              <a:t>Bend single functional Mimosis, and tests them (lab, source, beam). Required flex and running DAQ,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rgbClr val="C00000"/>
                </a:solidFill>
              </a:rPr>
              <a:t>Bend a Mimosis ladder, integrated on simplified mechanical structure, tests,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600" dirty="0">
                <a:solidFill>
                  <a:srgbClr val="C00000"/>
                </a:solidFill>
              </a:rPr>
              <a:t>Design and realise a demonstrator/mock-up for the first FCC-SEED layer.</a:t>
            </a:r>
          </a:p>
          <a:p>
            <a:pPr lvl="1"/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3298109-AB54-EE92-EA1C-FB06FB52A8E8}"/>
              </a:ext>
            </a:extLst>
          </p:cNvPr>
          <p:cNvGrpSpPr/>
          <p:nvPr/>
        </p:nvGrpSpPr>
        <p:grpSpPr>
          <a:xfrm>
            <a:off x="8368791" y="1349147"/>
            <a:ext cx="3584028" cy="2039604"/>
            <a:chOff x="564170" y="4552234"/>
            <a:chExt cx="2788629" cy="1825930"/>
          </a:xfrm>
        </p:grpSpPr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B59D874B-2743-4006-4903-3CABFEDF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70" y="4552234"/>
              <a:ext cx="2788629" cy="1825930"/>
            </a:xfrm>
            <a:prstGeom prst="rect">
              <a:avLst/>
            </a:prstGeom>
          </p:spPr>
        </p:pic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162F9478-648C-9E55-6652-8D772CD120EA}"/>
                </a:ext>
              </a:extLst>
            </p:cNvPr>
            <p:cNvSpPr txBox="1"/>
            <p:nvPr/>
          </p:nvSpPr>
          <p:spPr>
            <a:xfrm>
              <a:off x="1215313" y="5239547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MIMOSIS-2.1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2A470BB-934A-CCFC-DF05-A1293E39616F}"/>
              </a:ext>
            </a:extLst>
          </p:cNvPr>
          <p:cNvSpPr txBox="1"/>
          <p:nvPr/>
        </p:nvSpPr>
        <p:spPr>
          <a:xfrm>
            <a:off x="10803123" y="6476846"/>
            <a:ext cx="861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M.Goff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32F1CD-984F-E290-3704-DCC92F815798}"/>
              </a:ext>
            </a:extLst>
          </p:cNvPr>
          <p:cNvSpPr txBox="1"/>
          <p:nvPr/>
        </p:nvSpPr>
        <p:spPr>
          <a:xfrm>
            <a:off x="8818179" y="3783724"/>
            <a:ext cx="258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Cutting of Mimosis wafer</a:t>
            </a:r>
          </a:p>
        </p:txBody>
      </p:sp>
    </p:spTree>
    <p:extLst>
      <p:ext uri="{BB962C8B-B14F-4D97-AF65-F5344CB8AC3E}">
        <p14:creationId xmlns:p14="http://schemas.microsoft.com/office/powerpoint/2010/main" val="303894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AE25E84-CA75-C4AE-7042-CD475540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47" y="4755038"/>
            <a:ext cx="10092517" cy="19679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0A46F5-7A0B-7F50-57DC-B38F4506656D}"/>
              </a:ext>
            </a:extLst>
          </p:cNvPr>
          <p:cNvSpPr/>
          <p:nvPr/>
        </p:nvSpPr>
        <p:spPr>
          <a:xfrm>
            <a:off x="9493215" y="4616608"/>
            <a:ext cx="1877002" cy="132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C0D833-26D4-6C89-BBFC-2EDEAB2D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MIMOSIS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E101550-B0B7-5158-22AD-B5801ED2B9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3602" y="1223400"/>
                <a:ext cx="9028475" cy="328553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Desiging of a new chip is a long process</a:t>
                </a:r>
                <a:r>
                  <a:rPr lang="en-GB" dirty="0"/>
                  <a:t>. To move forward, we are bending/testing already existing sensors : </a:t>
                </a:r>
                <a:r>
                  <a:rPr lang="en-GB" b="1" dirty="0">
                    <a:solidFill>
                      <a:schemeClr val="accent1"/>
                    </a:solidFill>
                  </a:rPr>
                  <a:t>MIMOSIS</a:t>
                </a:r>
                <a:r>
                  <a:rPr lang="en-GB" dirty="0"/>
                  <a:t> (CBM experiment @ FAIR), IPHC (PICSEL, C4PI platform).</a:t>
                </a:r>
              </a:p>
              <a:p>
                <a:endParaRPr lang="en-GB" dirty="0"/>
              </a:p>
              <a:p>
                <a:r>
                  <a:rPr lang="en-GB" dirty="0"/>
                  <a:t>MIMOSIS : based on ALPIDE architecture. 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Fulfil already a significant amount of specs </a:t>
                </a:r>
                <a:r>
                  <a:rPr lang="en-GB" dirty="0"/>
                  <a:t>: milestone toward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/>
                  <a:t> colliders.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Functional versions Mimosis 1 or 2.1 are good candidates for bend sensor testing. </a:t>
                </a:r>
                <a:r>
                  <a:rPr lang="en-GB" dirty="0"/>
                  <a:t>Mimosis 2.0 are good candidates.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9E101550-B0B7-5158-22AD-B5801ED2B9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3602" y="1223400"/>
                <a:ext cx="9028475" cy="3285538"/>
              </a:xfrm>
              <a:blipFill>
                <a:blip r:embed="rId3"/>
                <a:stretch>
                  <a:fillRect l="-702" t="-3462" b="-1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5B44A26-B27E-4667-6A75-8E2CC0D59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93" y="1188195"/>
            <a:ext cx="2688956" cy="3741157"/>
          </a:xfrm>
          <a:prstGeom prst="rect">
            <a:avLst/>
          </a:prstGeom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43164F47-2653-F609-A5EE-291FF219A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FA7E61-B61A-5D20-1464-AF51C0EDE8E4}"/>
              </a:ext>
            </a:extLst>
          </p:cNvPr>
          <p:cNvSpPr/>
          <p:nvPr/>
        </p:nvSpPr>
        <p:spPr>
          <a:xfrm>
            <a:off x="947651" y="6497359"/>
            <a:ext cx="1296785" cy="26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92329-805A-A64D-C747-68137184302C}"/>
              </a:ext>
            </a:extLst>
          </p:cNvPr>
          <p:cNvSpPr/>
          <p:nvPr/>
        </p:nvSpPr>
        <p:spPr>
          <a:xfrm>
            <a:off x="4549832" y="6455794"/>
            <a:ext cx="2475657" cy="26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675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1143000" y="183483"/>
            <a:ext cx="942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solidFill>
                  <a:schemeClr val="accent1"/>
                </a:solidFill>
              </a:rPr>
              <a:t>Bending bench 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 bwMode="auto">
              <a:xfrm>
                <a:off x="7427881" y="1109847"/>
                <a:ext cx="4555066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Inspired from ALICE technique.</a:t>
                </a:r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Fixed suction table</a:t>
                </a:r>
                <a:r>
                  <a:rPr lang="en-GB" sz="2000" dirty="0"/>
                  <a:t>,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preparation of the sensor,</a:t>
                </a:r>
                <a:endParaRPr lang="en-GB" sz="28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Mobile suction table</a:t>
                </a:r>
                <a:r>
                  <a:rPr lang="en-GB" sz="2000" dirty="0"/>
                  <a:t>,</a:t>
                </a:r>
                <a:r>
                  <a:rPr lang="en-GB" sz="2800" dirty="0"/>
                  <a:t>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Linear displacement in </a:t>
                </a:r>
                <a:r>
                  <a:rPr lang="en-GB" sz="2000" dirty="0" err="1"/>
                  <a:t>xyz</a:t>
                </a:r>
                <a:r>
                  <a:rPr lang="en-GB" sz="2000" dirty="0"/>
                  <a:t>,</a:t>
                </a:r>
                <a:r>
                  <a:rPr lang="en-GB" sz="2800" dirty="0"/>
                  <a:t> </a:t>
                </a:r>
                <a:r>
                  <a:rPr lang="en-GB" sz="2000" dirty="0">
                    <a:ea typeface="Cambria Math" panose="02040503050406030204" pitchFamily="18" charset="0"/>
                  </a:rPr>
                  <a:t>Angular displacement in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800" dirty="0"/>
                  <a:t>,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r>
                  <a:rPr lang="en-GB" sz="2000" dirty="0"/>
                  <a:t>Pickup the sensor on 1, and precise positioning on the cylinder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  <a:defRPr/>
                </a:pPr>
                <a:endParaRPr lang="en-GB" sz="20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Bending of silicon, motor for mandrel rotation, camera for alignment</a:t>
                </a:r>
                <a:r>
                  <a:rPr lang="en-GB" sz="2000" dirty="0"/>
                  <a:t>,</a:t>
                </a: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endParaRPr lang="en-GB" sz="2800" dirty="0"/>
              </a:p>
              <a:p>
                <a:pPr marL="457200" indent="-457200">
                  <a:buFont typeface="+mj-lt"/>
                  <a:buAutoNum type="arabicPeriod"/>
                  <a:defRPr/>
                </a:pPr>
                <a:r>
                  <a:rPr lang="en-GB" sz="2000" dirty="0">
                    <a:solidFill>
                      <a:schemeClr val="accent1"/>
                    </a:solidFill>
                  </a:rPr>
                  <a:t>PC for camera </a:t>
                </a:r>
                <a:r>
                  <a:rPr lang="en-GB" sz="2000" dirty="0"/>
                  <a:t>display and other measurements.</a:t>
                </a:r>
                <a:endParaRPr lang="en-GB" sz="2800" dirty="0"/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7881" y="1109847"/>
                <a:ext cx="4555066" cy="5632311"/>
              </a:xfrm>
              <a:prstGeom prst="rect">
                <a:avLst/>
              </a:prstGeom>
              <a:blipFill>
                <a:blip r:embed="rId3"/>
                <a:stretch>
                  <a:fillRect l="-1389" t="-676" r="-1389" b="-11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E6089184-5729-3A37-480F-3C2A7C08E925}"/>
              </a:ext>
            </a:extLst>
          </p:cNvPr>
          <p:cNvGrpSpPr/>
          <p:nvPr/>
        </p:nvGrpSpPr>
        <p:grpSpPr>
          <a:xfrm>
            <a:off x="248715" y="1433310"/>
            <a:ext cx="6969084" cy="4985386"/>
            <a:chOff x="1460293" y="1240436"/>
            <a:chExt cx="5836169" cy="437712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460293" y="1240436"/>
              <a:ext cx="5836169" cy="4377128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 bwMode="auto">
            <a:xfrm>
              <a:off x="3134331" y="3513944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1</a:t>
              </a:r>
              <a:endParaRPr/>
            </a:p>
          </p:txBody>
        </p:sp>
        <p:sp>
          <p:nvSpPr>
            <p:cNvPr id="15" name="ZoneTexte 14"/>
            <p:cNvSpPr txBox="1"/>
            <p:nvPr/>
          </p:nvSpPr>
          <p:spPr bwMode="auto">
            <a:xfrm>
              <a:off x="4100290" y="3130174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2</a:t>
              </a:r>
              <a:endParaRPr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3285174" y="2906816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3</a:t>
              </a:r>
              <a:endParaRPr/>
            </a:p>
          </p:txBody>
        </p:sp>
        <p:sp>
          <p:nvSpPr>
            <p:cNvPr id="17" name="ZoneTexte 16"/>
            <p:cNvSpPr txBox="1"/>
            <p:nvPr/>
          </p:nvSpPr>
          <p:spPr bwMode="auto">
            <a:xfrm>
              <a:off x="6322655" y="3144612"/>
              <a:ext cx="30168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</a:rPr>
                <a:t>4</a:t>
              </a:r>
              <a:endParaRPr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62489F2-1AA0-EE42-3BAB-F09E31C6E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15" y="1433310"/>
            <a:ext cx="1718733" cy="12890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4AEA538-2492-AF98-A21B-7F7EA5653437}"/>
              </a:ext>
            </a:extLst>
          </p:cNvPr>
          <p:cNvSpPr txBox="1"/>
          <p:nvPr/>
        </p:nvSpPr>
        <p:spPr>
          <a:xfrm>
            <a:off x="209053" y="1063978"/>
            <a:ext cx="206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</a:rPr>
              <a:t>O.Clausse</a:t>
            </a:r>
            <a:r>
              <a:rPr lang="en-GB" b="1" dirty="0">
                <a:solidFill>
                  <a:srgbClr val="C00000"/>
                </a:solidFill>
              </a:rPr>
              <a:t>, </a:t>
            </a:r>
            <a:r>
              <a:rPr lang="en-GB" b="1" dirty="0" err="1">
                <a:solidFill>
                  <a:srgbClr val="C00000"/>
                </a:solidFill>
              </a:rPr>
              <a:t>F.Agnèse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6580C86D-FF78-6BBF-57CA-F6669EA0D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545C1A-2071-30E8-0A1B-CA2206E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Sensor Bending</a:t>
            </a:r>
          </a:p>
        </p:txBody>
      </p:sp>
      <p:pic>
        <p:nvPicPr>
          <p:cNvPr id="4" name="1000001978">
            <a:hlinkClick r:id="" action="ppaction://media"/>
            <a:extLst>
              <a:ext uri="{FF2B5EF4-FFF2-40B4-BE49-F238E27FC236}">
                <a16:creationId xmlns:a16="http://schemas.microsoft.com/office/drawing/2014/main" id="{CF4DA6E3-A2B8-9231-F0D1-7AA0333D4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335" y="1548456"/>
            <a:ext cx="2599665" cy="46216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A5D704-85C7-0CC1-C4EA-A4526A50E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68" y="1242482"/>
            <a:ext cx="4927600" cy="3695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04536B-4937-5B8A-EDE9-40AE818D0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92092">
            <a:off x="1316051" y="4764250"/>
            <a:ext cx="1456267" cy="1092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3B636F-97D6-4C08-95CF-8F295B0134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447" y="4015387"/>
            <a:ext cx="3790151" cy="2842613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F99816C7-B03D-C267-A11C-9DF8370D4A32}"/>
              </a:ext>
            </a:extLst>
          </p:cNvPr>
          <p:cNvSpPr/>
          <p:nvPr/>
        </p:nvSpPr>
        <p:spPr>
          <a:xfrm rot="2750344">
            <a:off x="2991820" y="3142236"/>
            <a:ext cx="462352" cy="397557"/>
          </a:xfrm>
          <a:prstGeom prst="parallelogram">
            <a:avLst>
              <a:gd name="adj" fmla="val 2369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1280FD68-EB1B-C39D-6933-F1DCDE95E863}"/>
              </a:ext>
            </a:extLst>
          </p:cNvPr>
          <p:cNvSpPr/>
          <p:nvPr/>
        </p:nvSpPr>
        <p:spPr>
          <a:xfrm rot="16354219">
            <a:off x="3238445" y="2766542"/>
            <a:ext cx="768064" cy="765287"/>
          </a:xfrm>
          <a:prstGeom prst="arc">
            <a:avLst/>
          </a:prstGeom>
          <a:ln w="285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20C53A-22D8-169C-9317-67406AE4AA2F}"/>
              </a:ext>
            </a:extLst>
          </p:cNvPr>
          <p:cNvSpPr txBox="1"/>
          <p:nvPr/>
        </p:nvSpPr>
        <p:spPr>
          <a:xfrm>
            <a:off x="3622477" y="2522483"/>
            <a:ext cx="819455" cy="369332"/>
          </a:xfrm>
          <a:prstGeom prst="rect">
            <a:avLst/>
          </a:prstGeom>
          <a:solidFill>
            <a:schemeClr val="bg1">
              <a:alpha val="81986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Sensor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9CE00A6-4018-9CA5-FE97-BA69E27A613B}"/>
              </a:ext>
            </a:extLst>
          </p:cNvPr>
          <p:cNvCxnSpPr/>
          <p:nvPr/>
        </p:nvCxnSpPr>
        <p:spPr>
          <a:xfrm>
            <a:off x="3222996" y="3762703"/>
            <a:ext cx="1480451" cy="309529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537BFB6-DA5B-85A4-5FD0-58276EC2D662}"/>
              </a:ext>
            </a:extLst>
          </p:cNvPr>
          <p:cNvCxnSpPr>
            <a:cxnSpLocks/>
          </p:cNvCxnSpPr>
          <p:nvPr/>
        </p:nvCxnSpPr>
        <p:spPr>
          <a:xfrm>
            <a:off x="4067733" y="3242441"/>
            <a:ext cx="4351053" cy="77294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15D3CC8-3416-069E-18D4-23C395C74ABE}"/>
              </a:ext>
            </a:extLst>
          </p:cNvPr>
          <p:cNvSpPr txBox="1"/>
          <p:nvPr/>
        </p:nvSpPr>
        <p:spPr>
          <a:xfrm>
            <a:off x="7347331" y="4568850"/>
            <a:ext cx="160653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Sensor support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2A8A3440-B5B2-0014-C439-BFA237CA8646}"/>
              </a:ext>
            </a:extLst>
          </p:cNvPr>
          <p:cNvSpPr/>
          <p:nvPr/>
        </p:nvSpPr>
        <p:spPr>
          <a:xfrm rot="16354219">
            <a:off x="6601198" y="4941802"/>
            <a:ext cx="1431390" cy="1074809"/>
          </a:xfrm>
          <a:prstGeom prst="arc">
            <a:avLst>
              <a:gd name="adj1" fmla="val 16200000"/>
              <a:gd name="adj2" fmla="val 716"/>
            </a:avLst>
          </a:prstGeom>
          <a:ln w="28575">
            <a:solidFill>
              <a:schemeClr val="accent4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DD9781B-7285-A1BF-DAA3-F124765359C0}"/>
              </a:ext>
            </a:extLst>
          </p:cNvPr>
          <p:cNvSpPr txBox="1"/>
          <p:nvPr/>
        </p:nvSpPr>
        <p:spPr>
          <a:xfrm>
            <a:off x="1248472" y="5985417"/>
            <a:ext cx="155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counterweight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5716D5-B871-A4AC-59DE-EB0E998D979D}"/>
              </a:ext>
            </a:extLst>
          </p:cNvPr>
          <p:cNvSpPr txBox="1"/>
          <p:nvPr/>
        </p:nvSpPr>
        <p:spPr>
          <a:xfrm rot="2141706">
            <a:off x="2261890" y="2057837"/>
            <a:ext cx="1077474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Millar foil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6E27EF-92CF-FFAA-AD46-B576430FF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786" y="1242482"/>
            <a:ext cx="2305183" cy="172888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CC1050A-CE75-424C-26F7-110D6F00BA24}"/>
              </a:ext>
            </a:extLst>
          </p:cNvPr>
          <p:cNvSpPr txBox="1"/>
          <p:nvPr/>
        </p:nvSpPr>
        <p:spPr>
          <a:xfrm>
            <a:off x="4773890" y="4753516"/>
            <a:ext cx="1034450" cy="369332"/>
          </a:xfrm>
          <a:prstGeom prst="rect">
            <a:avLst/>
          </a:prstGeom>
          <a:solidFill>
            <a:schemeClr val="bg1">
              <a:alpha val="81467"/>
            </a:schemeClr>
          </a:solidFill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Mandrell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93505E3-908B-253B-6E28-FA268D7B85BC}"/>
              </a:ext>
            </a:extLst>
          </p:cNvPr>
          <p:cNvCxnSpPr/>
          <p:nvPr/>
        </p:nvCxnSpPr>
        <p:spPr>
          <a:xfrm>
            <a:off x="5291115" y="5122848"/>
            <a:ext cx="296885" cy="536272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305E9ABA-FFDC-4353-1B49-F017D36955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773385" y="1270240"/>
            <a:ext cx="1505900" cy="1450383"/>
          </a:xfrm>
          <a:prstGeom prst="rect">
            <a:avLst/>
          </a:prstGeom>
        </p:spPr>
      </p:pic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B35BEA4B-5364-83F9-B8E0-C4809F061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826A34-9C33-616C-348B-58977E04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7</a:t>
            </a:fld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1DEADC6-D425-45D0-CF8D-FD1679806A04}"/>
              </a:ext>
            </a:extLst>
          </p:cNvPr>
          <p:cNvSpPr txBox="1">
            <a:spLocks/>
          </p:cNvSpPr>
          <p:nvPr/>
        </p:nvSpPr>
        <p:spPr bwMode="auto">
          <a:xfrm>
            <a:off x="2658894" y="125033"/>
            <a:ext cx="7145312" cy="726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bending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D02E046-A932-8124-01ED-DD48BC5C4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2" y="1151467"/>
            <a:ext cx="2908834" cy="32480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BF5F02-5226-0440-ECC1-603E5444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7" y="3987800"/>
            <a:ext cx="3660223" cy="274516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C2A1094-725A-0BCF-DD4A-D5193B7B03A4}"/>
              </a:ext>
            </a:extLst>
          </p:cNvPr>
          <p:cNvSpPr txBox="1"/>
          <p:nvPr/>
        </p:nvSpPr>
        <p:spPr bwMode="auto">
          <a:xfrm>
            <a:off x="3819400" y="1151467"/>
            <a:ext cx="7942108" cy="300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Several tests performed</a:t>
            </a:r>
            <a:r>
              <a:rPr lang="en-GB" dirty="0"/>
              <a:t>, on non-operational silicon pads or chips.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Half-cylinder 3D printed supports placed on mandrel 3D printed =&gt; large flexibility for performing tests.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Conclusion of the bending feasibility: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Large size silicon pieces bended successfully,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Bending at R=18mm successful with 50-60 microns thickness,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No issues observed with 3D printed cylinder and support.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E5EBAAD-8A4B-D741-193E-594976E7C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515" y="4079406"/>
            <a:ext cx="3371344" cy="256195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FE0A4EC-D9A0-359B-776A-4886C0CC6B44}"/>
              </a:ext>
            </a:extLst>
          </p:cNvPr>
          <p:cNvSpPr txBox="1"/>
          <p:nvPr/>
        </p:nvSpPr>
        <p:spPr bwMode="auto">
          <a:xfrm>
            <a:off x="7504774" y="4130636"/>
            <a:ext cx="44518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accent1"/>
                </a:solidFill>
              </a:rPr>
              <a:t>Further plan</a:t>
            </a:r>
            <a:r>
              <a:rPr lang="en-GB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Tests bending at R=18, 15 and 12 mm,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With sensor thickness of 50, 40 and 30 microns (30 microns might not be feasible with Mimosis),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dirty="0"/>
              <a:t>Move to metallic mandrel for the bending of final functional sensors.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2989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589A826-5404-F9E3-877C-CF4B737E6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8" r="22342"/>
          <a:stretch/>
        </p:blipFill>
        <p:spPr>
          <a:xfrm>
            <a:off x="1358307" y="4022568"/>
            <a:ext cx="2221144" cy="25030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87AC3-250B-B980-D354-EAA34463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Mecanical simulations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A189D-6946-F59F-AAB0-8EF960784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65" y="1668448"/>
            <a:ext cx="7107871" cy="4857212"/>
          </a:xfrm>
        </p:spPr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Goal</a:t>
            </a:r>
            <a:r>
              <a:rPr lang="en-GB" dirty="0"/>
              <a:t> : simulate the bending of a silicon sensor, to determine the breaking points vs thickness and inner radius.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Start with the modelling of a simple leaf of silicon, but mechanical characteristics of chips might be different 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Simulation of a complete chips might be difficult,</a:t>
            </a:r>
          </a:p>
          <a:p>
            <a:pPr lvl="1"/>
            <a:r>
              <a:rPr lang="en-GB" dirty="0"/>
              <a:t>Considering measuring the mechanical characteristic of Mimosis and feed the simulation with the results.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Preliminary studies with ANSYS being performed, but much more work is needed.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More simulations (thermo-fluidic) </a:t>
            </a:r>
            <a:r>
              <a:rPr lang="en-GB" dirty="0"/>
              <a:t>related to thermal aspects are also required.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AD675C-F7DE-1FBF-2ADE-CB4709A5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267691"/>
            <a:ext cx="4197048" cy="27239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40B15B-1EB5-7895-A44A-B008354394E5}"/>
              </a:ext>
            </a:extLst>
          </p:cNvPr>
          <p:cNvSpPr txBox="1"/>
          <p:nvPr/>
        </p:nvSpPr>
        <p:spPr>
          <a:xfrm>
            <a:off x="9584704" y="1095494"/>
            <a:ext cx="2203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M.Krauth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T.Sommen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51385B-3947-5455-AD12-24D85DA8CA68}"/>
              </a:ext>
            </a:extLst>
          </p:cNvPr>
          <p:cNvSpPr txBox="1"/>
          <p:nvPr/>
        </p:nvSpPr>
        <p:spPr>
          <a:xfrm>
            <a:off x="2468880" y="1267691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Preliminary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72AA12-FB45-50EF-6BAA-752E5ED6C765}"/>
              </a:ext>
            </a:extLst>
          </p:cNvPr>
          <p:cNvSpPr txBox="1"/>
          <p:nvPr/>
        </p:nvSpPr>
        <p:spPr>
          <a:xfrm>
            <a:off x="1825081" y="4022568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4512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 bwMode="auto">
          <a:xfrm>
            <a:off x="6316994" y="1239260"/>
            <a:ext cx="587500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1"/>
                </a:solidFill>
              </a:rPr>
              <a:t>Test board and flex for tests  </a:t>
            </a:r>
            <a:r>
              <a:rPr lang="en-GB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Design and fabrication done,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First tests performed,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Flex and board validated, but improved version being produced,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To be tested first on a flat sensor, then with curved sensors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1"/>
                </a:solidFill>
              </a:rPr>
              <a:t>First tests to be performed on MIMOSIS vs curved-MIMOSIS </a:t>
            </a:r>
            <a:r>
              <a:rPr lang="en-GB" sz="16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A/D power consumption,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Noise and s-curves,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Test with source and beam (</a:t>
            </a:r>
            <a:r>
              <a:rPr lang="en-GB" sz="1600" dirty="0" err="1"/>
              <a:t>CYRCé</a:t>
            </a:r>
            <a:r>
              <a:rPr lang="en-GB" sz="1600" dirty="0"/>
              <a:t> then DESY).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64321D0-5311-7BBB-0EF1-E63AAB626F3A}"/>
              </a:ext>
            </a:extLst>
          </p:cNvPr>
          <p:cNvGrpSpPr/>
          <p:nvPr/>
        </p:nvGrpSpPr>
        <p:grpSpPr>
          <a:xfrm>
            <a:off x="215544" y="4035777"/>
            <a:ext cx="7306458" cy="2858062"/>
            <a:chOff x="5251843" y="4002553"/>
            <a:chExt cx="5713238" cy="2255706"/>
          </a:xfrm>
        </p:grpSpPr>
        <p:sp>
          <p:nvSpPr>
            <p:cNvPr id="30" name="Sous-titre 2"/>
            <p:cNvSpPr txBox="1"/>
            <p:nvPr/>
          </p:nvSpPr>
          <p:spPr bwMode="auto">
            <a:xfrm>
              <a:off x="5606896" y="4002553"/>
              <a:ext cx="2062405" cy="3435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fr-FR" dirty="0"/>
                <a:t>Carte </a:t>
              </a:r>
              <a:r>
                <a:rPr lang="fr-FR" dirty="0" err="1"/>
                <a:t>Msis_prox</a:t>
              </a:r>
              <a:endParaRPr lang="fr-FR" dirty="0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/>
            <a:srcRect l="23286" t="15825" r="14477" b="15188"/>
            <a:stretch/>
          </p:blipFill>
          <p:spPr bwMode="auto">
            <a:xfrm>
              <a:off x="10009489" y="4537107"/>
              <a:ext cx="955592" cy="1412332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 bwMode="auto">
            <a:xfrm>
              <a:off x="5251843" y="4272132"/>
              <a:ext cx="5037466" cy="1986127"/>
              <a:chOff x="275157" y="1519397"/>
              <a:chExt cx="10474669" cy="3316860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 rot="16199999">
                <a:off x="1008514" y="786040"/>
                <a:ext cx="3316860" cy="4783574"/>
              </a:xfrm>
              <a:prstGeom prst="rect">
                <a:avLst/>
              </a:prstGeom>
            </p:spPr>
          </p:pic>
          <p:grpSp>
            <p:nvGrpSpPr>
              <p:cNvPr id="34" name="Groupe 33"/>
              <p:cNvGrpSpPr/>
              <p:nvPr/>
            </p:nvGrpSpPr>
            <p:grpSpPr bwMode="auto">
              <a:xfrm>
                <a:off x="3750196" y="1961909"/>
                <a:ext cx="6999630" cy="2200529"/>
                <a:chOff x="3808070" y="3518704"/>
                <a:chExt cx="6999630" cy="2200529"/>
              </a:xfrm>
            </p:grpSpPr>
            <p:cxnSp>
              <p:nvCxnSpPr>
                <p:cNvPr id="36" name="Connecteur droit 35"/>
                <p:cNvCxnSpPr>
                  <a:cxnSpLocks/>
                </p:cNvCxnSpPr>
                <p:nvPr/>
              </p:nvCxnSpPr>
              <p:spPr bwMode="auto">
                <a:xfrm>
                  <a:off x="3808071" y="3518704"/>
                  <a:ext cx="1799863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>
                  <a:cxnSpLocks/>
                </p:cNvCxnSpPr>
                <p:nvPr/>
              </p:nvCxnSpPr>
              <p:spPr bwMode="auto">
                <a:xfrm>
                  <a:off x="5607934" y="3518704"/>
                  <a:ext cx="1296365" cy="497711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>
                  <a:cxnSpLocks/>
                </p:cNvCxnSpPr>
                <p:nvPr/>
              </p:nvCxnSpPr>
              <p:spPr bwMode="auto">
                <a:xfrm>
                  <a:off x="3808071" y="3518704"/>
                  <a:ext cx="0" cy="1099595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>
                  <a:cxnSpLocks/>
                </p:cNvCxnSpPr>
                <p:nvPr/>
              </p:nvCxnSpPr>
              <p:spPr bwMode="auto">
                <a:xfrm>
                  <a:off x="3808071" y="4618299"/>
                  <a:ext cx="10969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>
                  <a:cxnSpLocks/>
                </p:cNvCxnSpPr>
                <p:nvPr/>
              </p:nvCxnSpPr>
              <p:spPr bwMode="auto">
                <a:xfrm>
                  <a:off x="4905070" y="4618299"/>
                  <a:ext cx="0" cy="64237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>
                  <a:cxnSpLocks/>
                </p:cNvCxnSpPr>
                <p:nvPr/>
              </p:nvCxnSpPr>
              <p:spPr bwMode="auto">
                <a:xfrm>
                  <a:off x="3808070" y="4682536"/>
                  <a:ext cx="1096999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>
                  <a:cxnSpLocks/>
                </p:cNvCxnSpPr>
                <p:nvPr/>
              </p:nvCxnSpPr>
              <p:spPr bwMode="auto">
                <a:xfrm flipV="1">
                  <a:off x="3808070" y="4682536"/>
                  <a:ext cx="0" cy="1036697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>
                  <a:cxnSpLocks/>
                </p:cNvCxnSpPr>
                <p:nvPr/>
              </p:nvCxnSpPr>
              <p:spPr bwMode="auto">
                <a:xfrm>
                  <a:off x="3808070" y="5719233"/>
                  <a:ext cx="1799863" cy="0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/>
                <p:cNvCxnSpPr>
                  <a:cxnSpLocks/>
                </p:cNvCxnSpPr>
                <p:nvPr/>
              </p:nvCxnSpPr>
              <p:spPr bwMode="auto">
                <a:xfrm flipV="1">
                  <a:off x="5602950" y="5266267"/>
                  <a:ext cx="1263126" cy="452966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>
                  <a:cxnSpLocks/>
                </p:cNvCxnSpPr>
                <p:nvPr/>
              </p:nvCxnSpPr>
              <p:spPr bwMode="auto">
                <a:xfrm>
                  <a:off x="6904299" y="4016415"/>
                  <a:ext cx="3903401" cy="94152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>
                  <a:cxnSpLocks/>
                </p:cNvCxnSpPr>
                <p:nvPr/>
              </p:nvCxnSpPr>
              <p:spPr bwMode="auto">
                <a:xfrm>
                  <a:off x="10807700" y="4110567"/>
                  <a:ext cx="0" cy="1099595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>
                  <a:cxnSpLocks/>
                </p:cNvCxnSpPr>
                <p:nvPr/>
              </p:nvCxnSpPr>
              <p:spPr bwMode="auto">
                <a:xfrm flipH="1">
                  <a:off x="6866076" y="5221523"/>
                  <a:ext cx="3941624" cy="44744"/>
                </a:xfrm>
                <a:prstGeom prst="line">
                  <a:avLst/>
                </a:prstGeom>
                <a:ln/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AD9A807-404B-B277-ACC2-630DA356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8466"/>
            <a:ext cx="10241280" cy="1133842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</a:rPr>
              <a:t>Design of a flex cable and board </a:t>
            </a:r>
            <a:br>
              <a:rPr lang="en-GB" sz="3200" b="1" dirty="0">
                <a:solidFill>
                  <a:schemeClr val="accent1"/>
                </a:solidFill>
              </a:rPr>
            </a:br>
            <a:r>
              <a:rPr lang="en-GB" sz="3200" b="1" dirty="0">
                <a:solidFill>
                  <a:schemeClr val="accent1"/>
                </a:solidFill>
              </a:rPr>
              <a:t>for curved </a:t>
            </a:r>
            <a:r>
              <a:rPr lang="en-GB" sz="3200" dirty="0">
                <a:solidFill>
                  <a:schemeClr val="accent1"/>
                </a:solidFill>
              </a:rPr>
              <a:t>M</a:t>
            </a:r>
            <a:r>
              <a:rPr lang="en-GB" sz="3200" b="1" dirty="0">
                <a:solidFill>
                  <a:schemeClr val="accent1"/>
                </a:solidFill>
              </a:rPr>
              <a:t>imosis testing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5FFEC2-C701-C237-12F1-0F928AC22510}"/>
              </a:ext>
            </a:extLst>
          </p:cNvPr>
          <p:cNvSpPr txBox="1"/>
          <p:nvPr/>
        </p:nvSpPr>
        <p:spPr>
          <a:xfrm>
            <a:off x="8030186" y="4476025"/>
            <a:ext cx="3762862" cy="230832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For the final detector, the flex design is a key element</a:t>
            </a:r>
            <a:r>
              <a:rPr lang="en-GB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allow for a robust and easy bonding,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be well integrated within the mechanics,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be as small and as light as possible.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EC9B0F-E69F-2BB0-C5FE-47A7A5B5D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48800" y="6455794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53156">
              <a:spcBef>
                <a:spcPct val="20000"/>
              </a:spcBef>
              <a:buChar char="•"/>
              <a:defRPr sz="3943">
                <a:solidFill>
                  <a:srgbClr val="080808"/>
                </a:solidFill>
                <a:latin typeface="Times New Roman" panose="02020603050405020304" pitchFamily="18" charset="0"/>
              </a:defRPr>
            </a:lvl1pPr>
            <a:lvl2pPr marL="819109" indent="-314310" defTabSz="1253156">
              <a:spcBef>
                <a:spcPct val="20000"/>
              </a:spcBef>
              <a:buChar char="–"/>
              <a:defRPr sz="3343">
                <a:solidFill>
                  <a:srgbClr val="080808"/>
                </a:solidFill>
                <a:latin typeface="Times New Roman" panose="02020603050405020304" pitchFamily="18" charset="0"/>
              </a:defRPr>
            </a:lvl2pPr>
            <a:lvl3pPr marL="1259958" indent="-251720" defTabSz="1253156">
              <a:spcBef>
                <a:spcPct val="20000"/>
              </a:spcBef>
              <a:buChar char="•"/>
              <a:defRPr sz="2914">
                <a:solidFill>
                  <a:srgbClr val="080808"/>
                </a:solidFill>
                <a:latin typeface="Times New Roman" panose="02020603050405020304" pitchFamily="18" charset="0"/>
              </a:defRPr>
            </a:lvl3pPr>
            <a:lvl4pPr marL="1764759" indent="-251720" defTabSz="1253156">
              <a:spcBef>
                <a:spcPct val="20000"/>
              </a:spcBef>
              <a:buChar char="–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4pPr>
            <a:lvl5pPr marL="2269558" indent="-251720" defTabSz="1253156">
              <a:spcBef>
                <a:spcPct val="20000"/>
              </a:spcBef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5pPr>
            <a:lvl6pPr marL="2661424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6pPr>
            <a:lvl7pPr marL="3053290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7pPr>
            <a:lvl8pPr marL="3445156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8pPr>
            <a:lvl9pPr marL="3837022" indent="-251720" defTabSz="1253156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80808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939748-AC10-C341-A5C3-B049BDDE90DB}" type="slidenum">
              <a:rPr lang="fr-FR" altLang="fr-FR" sz="1371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371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A76656-732A-5F95-ECC0-72C4DB9B5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49057" y="4715080"/>
            <a:ext cx="2198030" cy="16485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5A8BF8-597D-F888-6044-AE6F0807F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464536" y="1575690"/>
            <a:ext cx="2835393" cy="21265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121513-752A-4553-2102-E0F263C25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72242" y="905914"/>
            <a:ext cx="2472395" cy="3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255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40202</TotalTime>
  <Words>1913</Words>
  <Application>Microsoft Macintosh PowerPoint</Application>
  <PresentationFormat>Grand écran</PresentationFormat>
  <Paragraphs>311</Paragraphs>
  <Slides>23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Thème Office</vt:lpstr>
      <vt:lpstr>FCC-SEED  Vertex detector project  Toward curved Mimosis</vt:lpstr>
      <vt:lpstr>Introduction</vt:lpstr>
      <vt:lpstr>Toward curved Mimosis ladder</vt:lpstr>
      <vt:lpstr>MIMOSIS</vt:lpstr>
      <vt:lpstr>Présentation PowerPoint</vt:lpstr>
      <vt:lpstr>Sensor Bending</vt:lpstr>
      <vt:lpstr>Présentation PowerPoint</vt:lpstr>
      <vt:lpstr>Mecanical simulations</vt:lpstr>
      <vt:lpstr>Design of a flex cable and board  for curved Mimosis testing</vt:lpstr>
      <vt:lpstr>Toward functional bend Mimosis</vt:lpstr>
      <vt:lpstr>Présentation PowerPoint</vt:lpstr>
      <vt:lpstr>Beam test preparation</vt:lpstr>
      <vt:lpstr>Beam test and irradiation facility : CYRCé@IPHC</vt:lpstr>
      <vt:lpstr>Summary and next steps</vt:lpstr>
      <vt:lpstr>Backups</vt:lpstr>
      <vt:lpstr>Mimosis</vt:lpstr>
      <vt:lpstr>FCC-SEED : geometry concept first thoughts</vt:lpstr>
      <vt:lpstr>Main parameters of tracks resolution</vt:lpstr>
      <vt:lpstr>CLD vertexing</vt:lpstr>
      <vt:lpstr>Vertex sensor specifications</vt:lpstr>
      <vt:lpstr>FCC-SEED concept</vt:lpstr>
      <vt:lpstr>FCC-SEED concept</vt:lpstr>
      <vt:lpstr>FCC-SEED : setting up the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275</cp:revision>
  <dcterms:created xsi:type="dcterms:W3CDTF">2025-05-28T09:41:48Z</dcterms:created>
  <dcterms:modified xsi:type="dcterms:W3CDTF">2025-10-31T07:57:46Z</dcterms:modified>
</cp:coreProperties>
</file>