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722" r:id="rId2"/>
    <p:sldId id="721" r:id="rId3"/>
    <p:sldId id="723" r:id="rId4"/>
    <p:sldId id="707" r:id="rId5"/>
    <p:sldId id="670" r:id="rId6"/>
    <p:sldId id="711" r:id="rId7"/>
    <p:sldId id="713" r:id="rId8"/>
    <p:sldId id="695" r:id="rId9"/>
    <p:sldId id="679" r:id="rId10"/>
    <p:sldId id="719" r:id="rId11"/>
    <p:sldId id="715" r:id="rId12"/>
    <p:sldId id="716" r:id="rId13"/>
    <p:sldId id="714" r:id="rId14"/>
    <p:sldId id="717" r:id="rId15"/>
    <p:sldId id="720" r:id="rId16"/>
  </p:sldIdLst>
  <p:sldSz cx="12192000" cy="6858000"/>
  <p:notesSz cx="6735763" cy="98663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1FF"/>
    <a:srgbClr val="F80B06"/>
    <a:srgbClr val="007DD4"/>
    <a:srgbClr val="0000CC"/>
    <a:srgbClr val="008CE4"/>
    <a:srgbClr val="3379CD"/>
    <a:srgbClr val="FB4848"/>
    <a:srgbClr val="DBD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720" y="72"/>
      </p:cViewPr>
      <p:guideLst>
        <p:guide orient="horz" pos="2160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39F80-EA52-46DF-87C5-3E6FA5C4117B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F9EDD-42B9-40E5-8DEA-24EC193F67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199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179F-EA73-485D-8EC6-D56A99FCF2D0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EBF43-B261-4563-970C-A568DFC00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54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71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87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19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55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470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61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95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55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02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40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38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B9E0-B500-4698-98F5-A9C45C939E41}" type="datetimeFigureOut">
              <a:rPr lang="it-IT" smtClean="0"/>
              <a:t>10/07/2025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E7A98-8C45-4CD1-A7C4-A94D9B6101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71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ofscience.com/wos/woscc/full-record/WOS:00121858410000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ofscience.com/wos/woscc/full-record/WOS:001404918000003" TargetMode="External"/><Relationship Id="rId2" Type="http://schemas.openxmlformats.org/officeDocument/2006/relationships/hyperlink" Target="https://www.webofscience.com/wos/woscc/full-record/WOS:00121858410000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7E007-EA48-29D1-ECD7-F84B8EFE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644032-4036-B301-6642-6E50B487B190}"/>
              </a:ext>
            </a:extLst>
          </p:cNvPr>
          <p:cNvSpPr/>
          <p:nvPr/>
        </p:nvSpPr>
        <p:spPr>
          <a:xfrm>
            <a:off x="2246006" y="161162"/>
            <a:ext cx="756084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sym typeface="Arial"/>
              </a:rPr>
              <a:t>PsICO</a:t>
            </a:r>
            <a:r>
              <a:rPr lang="en-US" sz="2000" b="1" dirty="0">
                <a:solidFill>
                  <a:schemeClr val="bg1"/>
                </a:solidFill>
                <a:sym typeface="Arial"/>
              </a:rPr>
              <a:t> goals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sym typeface="Arial"/>
              </a:rPr>
              <a:t> production of a positronium (Ps) beam excited to the long-lived 2</a:t>
            </a:r>
            <a:r>
              <a:rPr lang="en-US" sz="1600" b="1" baseline="30000" dirty="0">
                <a:solidFill>
                  <a:schemeClr val="bg1"/>
                </a:solidFill>
                <a:sym typeface="Arial"/>
              </a:rPr>
              <a:t>3</a:t>
            </a:r>
            <a:r>
              <a:rPr lang="en-US" sz="1600" b="1" dirty="0">
                <a:solidFill>
                  <a:schemeClr val="bg1"/>
                </a:solidFill>
                <a:sym typeface="Arial"/>
              </a:rPr>
              <a:t>S state for: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51A7A-CF51-E512-3560-54A551ACCBA3}"/>
              </a:ext>
            </a:extLst>
          </p:cNvPr>
          <p:cNvSpPr/>
          <p:nvPr/>
        </p:nvSpPr>
        <p:spPr>
          <a:xfrm>
            <a:off x="445806" y="1042940"/>
            <a:ext cx="11161240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400050" indent="-400050">
              <a:buAutoNum type="romanLcParenR"/>
            </a:pPr>
            <a:r>
              <a:rPr lang="it-IT" b="1" dirty="0">
                <a:solidFill>
                  <a:schemeClr val="bg1"/>
                </a:solidFill>
              </a:rPr>
              <a:t>entanglement measurements of the 3</a:t>
            </a:r>
            <a:r>
              <a:rPr lang="el-GR" b="1" dirty="0">
                <a:solidFill>
                  <a:schemeClr val="bg1"/>
                </a:solidFill>
              </a:rPr>
              <a:t>γ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coming from the annihilation of Ps prepared in selected quantum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F3D939-DEB9-81A1-39BD-E5B746146E77}"/>
              </a:ext>
            </a:extLst>
          </p:cNvPr>
          <p:cNvSpPr/>
          <p:nvPr/>
        </p:nvSpPr>
        <p:spPr>
          <a:xfrm>
            <a:off x="1631504" y="1721233"/>
            <a:ext cx="8928992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sym typeface="Arial"/>
              </a:rPr>
              <a:t>ii)    inertial sensing measurements </a:t>
            </a:r>
            <a:r>
              <a:rPr lang="it-IT" b="1" dirty="0">
                <a:solidFill>
                  <a:schemeClr val="bg1"/>
                </a:solidFill>
              </a:rPr>
              <a:t>with the purely leptonic system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AA06915-16FD-E9F5-0D3D-711ECBAA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25" y="2339156"/>
            <a:ext cx="9144000" cy="2824856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9933541-4716-5F04-65DA-C84593C1BCFA}"/>
              </a:ext>
            </a:extLst>
          </p:cNvPr>
          <p:cNvSpPr/>
          <p:nvPr/>
        </p:nvSpPr>
        <p:spPr>
          <a:xfrm>
            <a:off x="2698746" y="5271925"/>
            <a:ext cx="7112563" cy="146033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1400" b="1" dirty="0">
                <a:solidFill>
                  <a:schemeClr val="bg1"/>
                </a:solidFill>
              </a:rPr>
              <a:t>Both experiments requires:</a:t>
            </a:r>
          </a:p>
          <a:p>
            <a:pPr algn="just">
              <a:lnSpc>
                <a:spcPct val="107000"/>
              </a:lnSpc>
            </a:pPr>
            <a:r>
              <a:rPr lang="en-US" sz="1400" b="1" dirty="0">
                <a:solidFill>
                  <a:schemeClr val="bg1"/>
                </a:solidFill>
              </a:rPr>
              <a:t>1) continuous positron beam (based on the use of a radioactive </a:t>
            </a:r>
            <a:r>
              <a:rPr lang="en-US" sz="1400" b="1" u="sng" dirty="0">
                <a:solidFill>
                  <a:schemeClr val="bg1"/>
                </a:solidFill>
              </a:rPr>
              <a:t>source and a moderator</a:t>
            </a:r>
            <a:r>
              <a:rPr lang="en-US" sz="1400" b="1" dirty="0">
                <a:solidFill>
                  <a:schemeClr val="bg1"/>
                </a:solidFill>
              </a:rPr>
              <a:t>); </a:t>
            </a:r>
            <a:endParaRPr lang="it-IT" sz="1400" b="1" dirty="0">
              <a:solidFill>
                <a:schemeClr val="bg1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en-US" sz="1400" b="1" dirty="0">
                <a:solidFill>
                  <a:schemeClr val="bg1"/>
                </a:solidFill>
              </a:rPr>
              <a:t>2) positron </a:t>
            </a:r>
            <a:r>
              <a:rPr lang="en-US" sz="1400" b="1" u="sng" dirty="0" err="1">
                <a:solidFill>
                  <a:schemeClr val="bg1"/>
                </a:solidFill>
              </a:rPr>
              <a:t>Surko</a:t>
            </a:r>
            <a:r>
              <a:rPr lang="en-US" sz="1400" b="1" u="sng" dirty="0">
                <a:solidFill>
                  <a:schemeClr val="bg1"/>
                </a:solidFill>
              </a:rPr>
              <a:t> trap </a:t>
            </a:r>
            <a:r>
              <a:rPr lang="en-US" sz="1400" b="1" dirty="0">
                <a:solidFill>
                  <a:schemeClr val="bg1"/>
                </a:solidFill>
              </a:rPr>
              <a:t>for e</a:t>
            </a:r>
            <a:r>
              <a:rPr lang="en-US" sz="1400" b="1" baseline="30000" dirty="0">
                <a:solidFill>
                  <a:schemeClr val="bg1"/>
                </a:solidFill>
              </a:rPr>
              <a:t>+ </a:t>
            </a:r>
            <a:r>
              <a:rPr lang="en-US" sz="1400" b="1" dirty="0">
                <a:solidFill>
                  <a:schemeClr val="bg1"/>
                </a:solidFill>
              </a:rPr>
              <a:t>cooling and trapping for the production of e</a:t>
            </a:r>
            <a:r>
              <a:rPr lang="en-US" sz="1400" b="1" baseline="30000" dirty="0">
                <a:solidFill>
                  <a:schemeClr val="bg1"/>
                </a:solidFill>
              </a:rPr>
              <a:t>+ </a:t>
            </a:r>
            <a:r>
              <a:rPr lang="en-US" sz="1400" b="1" dirty="0">
                <a:solidFill>
                  <a:schemeClr val="bg1"/>
                </a:solidFill>
              </a:rPr>
              <a:t>bunches;</a:t>
            </a:r>
            <a:endParaRPr lang="it-IT" sz="1400" b="1" dirty="0">
              <a:solidFill>
                <a:schemeClr val="bg1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en-US" sz="1400" b="1" dirty="0">
                <a:solidFill>
                  <a:schemeClr val="bg1"/>
                </a:solidFill>
              </a:rPr>
              <a:t>3) extraction </a:t>
            </a:r>
            <a:r>
              <a:rPr lang="en-US" sz="1400" b="1" u="sng" dirty="0" err="1">
                <a:solidFill>
                  <a:schemeClr val="bg1"/>
                </a:solidFill>
              </a:rPr>
              <a:t>buncher</a:t>
            </a:r>
            <a:r>
              <a:rPr lang="en-US" sz="1400" b="1" dirty="0">
                <a:solidFill>
                  <a:schemeClr val="bg1"/>
                </a:solidFill>
              </a:rPr>
              <a:t> to compress e</a:t>
            </a:r>
            <a:r>
              <a:rPr lang="en-US" sz="1400" b="1" baseline="30000" dirty="0">
                <a:solidFill>
                  <a:schemeClr val="bg1"/>
                </a:solidFill>
              </a:rPr>
              <a:t>+</a:t>
            </a:r>
            <a:r>
              <a:rPr lang="en-US" sz="1400" b="1" dirty="0">
                <a:solidFill>
                  <a:schemeClr val="bg1"/>
                </a:solidFill>
              </a:rPr>
              <a:t> in time (2 ns) and accelerate e</a:t>
            </a:r>
            <a:r>
              <a:rPr lang="en-US" sz="1400" b="1" baseline="30000" dirty="0">
                <a:solidFill>
                  <a:schemeClr val="bg1"/>
                </a:solidFill>
              </a:rPr>
              <a:t>+</a:t>
            </a:r>
            <a:r>
              <a:rPr lang="en-US" sz="1400" b="1" dirty="0">
                <a:solidFill>
                  <a:schemeClr val="bg1"/>
                </a:solidFill>
              </a:rPr>
              <a:t> up to several </a:t>
            </a:r>
            <a:r>
              <a:rPr lang="en-US" sz="1400" b="1" dirty="0" err="1">
                <a:solidFill>
                  <a:schemeClr val="bg1"/>
                </a:solidFill>
              </a:rPr>
              <a:t>keV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it-IT" sz="1400" b="1" dirty="0">
              <a:solidFill>
                <a:schemeClr val="bg1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en-US" sz="1400" b="1" dirty="0">
                <a:solidFill>
                  <a:schemeClr val="bg1"/>
                </a:solidFill>
              </a:rPr>
              <a:t>4) high efficiency </a:t>
            </a:r>
            <a:r>
              <a:rPr lang="en-US" sz="1400" b="1" u="sng" dirty="0">
                <a:solidFill>
                  <a:schemeClr val="bg1"/>
                </a:solidFill>
              </a:rPr>
              <a:t>e</a:t>
            </a:r>
            <a:r>
              <a:rPr lang="en-US" sz="1400" b="1" u="sng" baseline="30000" dirty="0">
                <a:solidFill>
                  <a:schemeClr val="bg1"/>
                </a:solidFill>
              </a:rPr>
              <a:t>+</a:t>
            </a:r>
            <a:r>
              <a:rPr lang="en-US" sz="1400" b="1" u="sng" dirty="0">
                <a:solidFill>
                  <a:schemeClr val="bg1"/>
                </a:solidFill>
              </a:rPr>
              <a:t>/Ps converter </a:t>
            </a:r>
            <a:r>
              <a:rPr lang="en-US" sz="1400" b="1" dirty="0">
                <a:solidFill>
                  <a:schemeClr val="bg1"/>
                </a:solidFill>
              </a:rPr>
              <a:t>placed in the free field region;</a:t>
            </a:r>
            <a:endParaRPr lang="it-IT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5) a </a:t>
            </a:r>
            <a:r>
              <a:rPr lang="en-US" sz="1400" b="1" u="sng" dirty="0">
                <a:solidFill>
                  <a:schemeClr val="bg1"/>
                </a:solidFill>
              </a:rPr>
              <a:t>laser system </a:t>
            </a:r>
            <a:r>
              <a:rPr lang="en-US" sz="1400" b="1" dirty="0">
                <a:solidFill>
                  <a:schemeClr val="bg1"/>
                </a:solidFill>
              </a:rPr>
              <a:t>to excite the metastable 2</a:t>
            </a:r>
            <a:r>
              <a:rPr lang="en-US" sz="1400" b="1" baseline="30000" dirty="0">
                <a:solidFill>
                  <a:schemeClr val="bg1"/>
                </a:solidFill>
              </a:rPr>
              <a:t>3</a:t>
            </a:r>
            <a:r>
              <a:rPr lang="en-US" sz="1400" b="1" dirty="0">
                <a:solidFill>
                  <a:schemeClr val="bg1"/>
                </a:solidFill>
              </a:rPr>
              <a:t>S level (lifetime 1142 ns)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AAE4A43E-A4CB-E01D-2348-307D42074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2670"/>
            <a:ext cx="1224806" cy="51636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758B1FA-79C0-DDF0-8421-12DA382C9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392" y="161162"/>
            <a:ext cx="1007666" cy="6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74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C8358-D4C2-7597-46F5-A37DCF8DA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B4722BF-7115-A108-15FA-E9F91A1AF879}"/>
              </a:ext>
            </a:extLst>
          </p:cNvPr>
          <p:cNvSpPr txBox="1"/>
          <p:nvPr/>
        </p:nvSpPr>
        <p:spPr>
          <a:xfrm>
            <a:off x="191341" y="2665843"/>
            <a:ext cx="10424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experiments with positronium confined in micro-cavities and emitted into the </a:t>
            </a:r>
            <a:r>
              <a:rPr lang="en-US" sz="1400" dirty="0" err="1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vacuumwith</a:t>
            </a:r>
            <a:r>
              <a:rPr lang="en-US" sz="14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new bunched positron beam at the </a:t>
            </a:r>
            <a:r>
              <a:rPr lang="en-US" sz="1400" dirty="0" err="1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AntiMatter</a:t>
            </a:r>
            <a:r>
              <a:rPr lang="en-US" sz="14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Lab of Trento</a:t>
            </a:r>
            <a:endParaRPr lang="en-US" sz="1400" dirty="0">
              <a:solidFill>
                <a:srgbClr val="0000CC"/>
              </a:solidFill>
            </a:endParaRPr>
          </a:p>
          <a:p>
            <a:r>
              <a:rPr lang="it-IT" sz="1400" dirty="0" err="1"/>
              <a:t>Positron</a:t>
            </a:r>
            <a:r>
              <a:rPr lang="it-IT" sz="1400" dirty="0"/>
              <a:t> Studies of </a:t>
            </a:r>
            <a:r>
              <a:rPr lang="it-IT" sz="1400" dirty="0" err="1"/>
              <a:t>Defects</a:t>
            </a:r>
            <a:r>
              <a:rPr lang="it-IT" sz="1400" dirty="0"/>
              <a:t> 2024, Como 1-6/9/2024 </a:t>
            </a:r>
          </a:p>
          <a:p>
            <a:r>
              <a:rPr lang="it-IT" sz="1400" dirty="0"/>
              <a:t>S. Mariazzi </a:t>
            </a:r>
            <a:r>
              <a:rPr lang="it-IT" sz="1400" dirty="0" err="1"/>
              <a:t>invited</a:t>
            </a:r>
            <a:r>
              <a:rPr lang="it-IT" sz="1400" dirty="0"/>
              <a:t> talk</a:t>
            </a:r>
            <a:endParaRPr lang="en-US" sz="1400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E151BC08-F464-3C07-7EAD-88A7B3977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096104"/>
              </p:ext>
            </p:extLst>
          </p:nvPr>
        </p:nvGraphicFramePr>
        <p:xfrm>
          <a:off x="4755385" y="399633"/>
          <a:ext cx="2681229" cy="31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229">
                  <a:extLst>
                    <a:ext uri="{9D8B030D-6E8A-4147-A177-3AD203B41FA5}">
                      <a16:colId xmlns:a16="http://schemas.microsoft.com/office/drawing/2014/main" val="2483017767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Conferences 2024-2025</a:t>
                      </a:r>
                    </a:p>
                  </a:txBody>
                  <a:tcPr marL="48742" marR="48742" marT="0" marB="0"/>
                </a:tc>
                <a:extLst>
                  <a:ext uri="{0D108BD9-81ED-4DB2-BD59-A6C34878D82A}">
                    <a16:rowId xmlns:a16="http://schemas.microsoft.com/office/drawing/2014/main" val="518459003"/>
                  </a:ext>
                </a:extLst>
              </a:tr>
            </a:tbl>
          </a:graphicData>
        </a:graphic>
      </p:graphicFrame>
      <p:sp>
        <p:nvSpPr>
          <p:cNvPr id="8" name="TextBox 4">
            <a:extLst>
              <a:ext uri="{FF2B5EF4-FFF2-40B4-BE49-F238E27FC236}">
                <a16:creationId xmlns:a16="http://schemas.microsoft.com/office/drawing/2014/main" id="{458DB737-F9A4-ED08-05A5-D90D06B77F08}"/>
              </a:ext>
            </a:extLst>
          </p:cNvPr>
          <p:cNvSpPr txBox="1"/>
          <p:nvPr/>
        </p:nvSpPr>
        <p:spPr>
          <a:xfrm>
            <a:off x="191341" y="3832188"/>
            <a:ext cx="10424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u="sng" dirty="0">
                <a:solidFill>
                  <a:srgbClr val="0000CC"/>
                </a:solidFill>
              </a:rPr>
              <a:t>Preliminary tests of positronium gathering in microcavities connected to nanochannels </a:t>
            </a:r>
            <a:endParaRPr lang="en-US" sz="1400" dirty="0">
              <a:solidFill>
                <a:srgbClr val="0000CC"/>
              </a:solidFill>
            </a:endParaRPr>
          </a:p>
          <a:p>
            <a:r>
              <a:rPr lang="it-IT" sz="1400" dirty="0"/>
              <a:t>International Conference on </a:t>
            </a:r>
            <a:r>
              <a:rPr lang="it-IT" sz="1400" dirty="0" err="1"/>
              <a:t>Positron</a:t>
            </a:r>
            <a:r>
              <a:rPr lang="it-IT" sz="1400" dirty="0"/>
              <a:t> </a:t>
            </a:r>
            <a:r>
              <a:rPr lang="it-IT" sz="1400" dirty="0" err="1"/>
              <a:t>Annhilation</a:t>
            </a:r>
            <a:r>
              <a:rPr lang="it-IT" sz="1400" dirty="0"/>
              <a:t> 2025, Como 30/6-6/7/2025 </a:t>
            </a:r>
          </a:p>
          <a:p>
            <a:r>
              <a:rPr lang="it-IT" sz="1400" dirty="0"/>
              <a:t>S. Mariazzi </a:t>
            </a:r>
            <a:r>
              <a:rPr lang="it-IT" sz="1400" dirty="0" err="1"/>
              <a:t>invited</a:t>
            </a:r>
            <a:r>
              <a:rPr lang="it-IT" sz="1400" dirty="0"/>
              <a:t> talk</a:t>
            </a:r>
            <a:endParaRPr lang="en-US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9D830F-72C3-7AEF-98B9-E9E8262F34B1}"/>
              </a:ext>
            </a:extLst>
          </p:cNvPr>
          <p:cNvSpPr txBox="1"/>
          <p:nvPr/>
        </p:nvSpPr>
        <p:spPr>
          <a:xfrm>
            <a:off x="191342" y="863014"/>
            <a:ext cx="10034755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400" u="sng" dirty="0">
                <a:solidFill>
                  <a:srgbClr val="0000CC"/>
                </a:solidFill>
              </a:rPr>
              <a:t>Preliminary tests of positronium gathering in microcavities connected to nanochannels</a:t>
            </a:r>
            <a:endParaRPr lang="it-IT" sz="1400" u="sng" dirty="0">
              <a:solidFill>
                <a:srgbClr val="0000CC"/>
              </a:solidFill>
            </a:endParaRPr>
          </a:p>
          <a:p>
            <a:pPr>
              <a:lnSpc>
                <a:spcPct val="107000"/>
              </a:lnSpc>
              <a:buNone/>
            </a:pPr>
            <a:r>
              <a:rPr lang="en-US" sz="1400" dirty="0"/>
              <a:t>International Conference on Positron </a:t>
            </a:r>
            <a:r>
              <a:rPr lang="en-US" sz="1400" dirty="0" err="1"/>
              <a:t>Annhilation</a:t>
            </a:r>
            <a:r>
              <a:rPr lang="en-US" sz="1400" dirty="0"/>
              <a:t> 2025, Takamatsu, Japan 30/6-6/7/2025 </a:t>
            </a:r>
            <a:endParaRPr lang="it-IT" sz="1400" dirty="0"/>
          </a:p>
          <a:p>
            <a:pPr>
              <a:lnSpc>
                <a:spcPct val="107000"/>
              </a:lnSpc>
              <a:buNone/>
            </a:pPr>
            <a:r>
              <a:rPr lang="it-IT" sz="1400" dirty="0"/>
              <a:t>S. Mariazzi </a:t>
            </a:r>
            <a:r>
              <a:rPr lang="it-IT" sz="1400" dirty="0" err="1"/>
              <a:t>invited</a:t>
            </a:r>
            <a:r>
              <a:rPr lang="it-IT" sz="1400" dirty="0"/>
              <a:t> talk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E8FB1AD-68DB-71D3-CD25-7ED4F1AAB9BD}"/>
              </a:ext>
            </a:extLst>
          </p:cNvPr>
          <p:cNvSpPr txBox="1"/>
          <p:nvPr/>
        </p:nvSpPr>
        <p:spPr>
          <a:xfrm>
            <a:off x="186802" y="1754498"/>
            <a:ext cx="6097554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None/>
            </a:pPr>
            <a:r>
              <a:rPr lang="en-US" sz="1400" u="sng" dirty="0">
                <a:solidFill>
                  <a:srgbClr val="0000CC"/>
                </a:solidFill>
              </a:rPr>
              <a:t>Metastable positronium clouds production for fundamental experiments </a:t>
            </a:r>
            <a:endParaRPr lang="it-IT" sz="1400" u="sng" dirty="0">
              <a:solidFill>
                <a:srgbClr val="0000CC"/>
              </a:solidFill>
            </a:endParaRPr>
          </a:p>
          <a:p>
            <a:pPr>
              <a:lnSpc>
                <a:spcPct val="107000"/>
              </a:lnSpc>
              <a:buNone/>
            </a:pPr>
            <a:r>
              <a:rPr lang="it-IT" sz="1400" dirty="0"/>
              <a:t>110 Congresso nazionale SIF, Bologna, </a:t>
            </a:r>
            <a:r>
              <a:rPr lang="it-IT" sz="1400" dirty="0" err="1"/>
              <a:t>Italy</a:t>
            </a:r>
            <a:r>
              <a:rPr lang="it-IT" sz="1400" dirty="0"/>
              <a:t>, 9-13 </a:t>
            </a:r>
            <a:r>
              <a:rPr lang="it-IT" sz="1400" dirty="0" err="1"/>
              <a:t>September</a:t>
            </a:r>
            <a:r>
              <a:rPr lang="it-IT" sz="1400" dirty="0"/>
              <a:t> 2024</a:t>
            </a:r>
          </a:p>
          <a:p>
            <a:pPr>
              <a:lnSpc>
                <a:spcPct val="107000"/>
              </a:lnSpc>
            </a:pPr>
            <a:r>
              <a:rPr lang="it-IT" sz="1400" dirty="0"/>
              <a:t>S. Mariazzi talk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0FD1934B-B5F7-3B1B-46D8-1B2C49DFD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19265"/>
              </p:ext>
            </p:extLst>
          </p:nvPr>
        </p:nvGraphicFramePr>
        <p:xfrm>
          <a:off x="4612869" y="4705398"/>
          <a:ext cx="3428847" cy="31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8847">
                  <a:extLst>
                    <a:ext uri="{9D8B030D-6E8A-4147-A177-3AD203B41FA5}">
                      <a16:colId xmlns:a16="http://schemas.microsoft.com/office/drawing/2014/main" val="2483017767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Master </a:t>
                      </a:r>
                      <a:r>
                        <a:rPr lang="it-IT" sz="2000" dirty="0" err="1">
                          <a:effectLst/>
                        </a:rPr>
                        <a:t>thesis</a:t>
                      </a:r>
                      <a:r>
                        <a:rPr lang="it-IT" sz="2000" dirty="0">
                          <a:effectLst/>
                        </a:rPr>
                        <a:t> 2024-2025</a:t>
                      </a:r>
                    </a:p>
                  </a:txBody>
                  <a:tcPr marL="48742" marR="48742" marT="0" marB="0"/>
                </a:tc>
                <a:extLst>
                  <a:ext uri="{0D108BD9-81ED-4DB2-BD59-A6C34878D82A}">
                    <a16:rowId xmlns:a16="http://schemas.microsoft.com/office/drawing/2014/main" val="518459003"/>
                  </a:ext>
                </a:extLst>
              </a:tr>
            </a:tbl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372BC8-5B98-D208-4C25-200252BB40C6}"/>
              </a:ext>
            </a:extLst>
          </p:cNvPr>
          <p:cNvSpPr txBox="1"/>
          <p:nvPr/>
        </p:nvSpPr>
        <p:spPr>
          <a:xfrm>
            <a:off x="231292" y="5302488"/>
            <a:ext cx="75208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S. </a:t>
            </a:r>
            <a:r>
              <a:rPr lang="it-IT" sz="1400" dirty="0" err="1"/>
              <a:t>Salandini</a:t>
            </a:r>
            <a:r>
              <a:rPr lang="it-IT" sz="1400" dirty="0"/>
              <a:t> “</a:t>
            </a:r>
            <a:r>
              <a:rPr lang="it-IT" sz="1400" u="sng" dirty="0">
                <a:solidFill>
                  <a:srgbClr val="0000CC"/>
                </a:solidFill>
              </a:rPr>
              <a:t>Installation and </a:t>
            </a:r>
            <a:r>
              <a:rPr lang="it-IT" sz="1400" u="sng" dirty="0" err="1">
                <a:solidFill>
                  <a:srgbClr val="0000CC"/>
                </a:solidFill>
              </a:rPr>
              <a:t>preliminary</a:t>
            </a:r>
            <a:r>
              <a:rPr lang="it-IT" sz="1400" u="sng" dirty="0">
                <a:solidFill>
                  <a:srgbClr val="0000CC"/>
                </a:solidFill>
              </a:rPr>
              <a:t> </a:t>
            </a:r>
            <a:r>
              <a:rPr lang="it-IT" sz="1400" u="sng" dirty="0" err="1">
                <a:solidFill>
                  <a:srgbClr val="0000CC"/>
                </a:solidFill>
              </a:rPr>
              <a:t>tests</a:t>
            </a:r>
            <a:r>
              <a:rPr lang="it-IT" sz="1400" u="sng" dirty="0">
                <a:solidFill>
                  <a:srgbClr val="0000CC"/>
                </a:solidFill>
              </a:rPr>
              <a:t> of a </a:t>
            </a:r>
            <a:r>
              <a:rPr lang="it-IT" sz="1400" u="sng" dirty="0" err="1">
                <a:solidFill>
                  <a:srgbClr val="0000CC"/>
                </a:solidFill>
              </a:rPr>
              <a:t>Surko</a:t>
            </a:r>
            <a:r>
              <a:rPr lang="it-IT" sz="1400" u="sng" dirty="0">
                <a:solidFill>
                  <a:srgbClr val="0000CC"/>
                </a:solidFill>
              </a:rPr>
              <a:t>-trap for a new </a:t>
            </a:r>
            <a:r>
              <a:rPr lang="it-IT" sz="1400" u="sng" dirty="0" err="1">
                <a:solidFill>
                  <a:srgbClr val="0000CC"/>
                </a:solidFill>
              </a:rPr>
              <a:t>bunched</a:t>
            </a:r>
            <a:r>
              <a:rPr lang="it-IT" sz="1400" u="sng" dirty="0">
                <a:solidFill>
                  <a:srgbClr val="0000CC"/>
                </a:solidFill>
              </a:rPr>
              <a:t> </a:t>
            </a:r>
            <a:r>
              <a:rPr lang="it-IT" sz="1400" u="sng" dirty="0" err="1">
                <a:solidFill>
                  <a:srgbClr val="0000CC"/>
                </a:solidFill>
              </a:rPr>
              <a:t>positron</a:t>
            </a:r>
            <a:r>
              <a:rPr lang="it-IT" sz="1400" u="sng" dirty="0">
                <a:solidFill>
                  <a:srgbClr val="0000CC"/>
                </a:solidFill>
              </a:rPr>
              <a:t> </a:t>
            </a:r>
            <a:r>
              <a:rPr lang="it-IT" sz="1400" u="sng" dirty="0" err="1">
                <a:solidFill>
                  <a:srgbClr val="0000CC"/>
                </a:solidFill>
              </a:rPr>
              <a:t>beam</a:t>
            </a:r>
            <a:r>
              <a:rPr lang="it-IT" sz="1400" dirty="0"/>
              <a:t>”</a:t>
            </a:r>
          </a:p>
          <a:p>
            <a:r>
              <a:rPr lang="it-IT" sz="1400" dirty="0" err="1"/>
              <a:t>Master’s</a:t>
            </a:r>
            <a:r>
              <a:rPr lang="it-IT" sz="1400" dirty="0"/>
              <a:t> Degree Thesis in </a:t>
            </a:r>
            <a:r>
              <a:rPr lang="it-IT" sz="1400" dirty="0" err="1"/>
              <a:t>Physics</a:t>
            </a:r>
            <a:r>
              <a:rPr lang="it-IT" sz="1400" dirty="0"/>
              <a:t>, University of Trento, 20/3/2025</a:t>
            </a:r>
          </a:p>
          <a:p>
            <a:endParaRPr lang="it-IT" sz="1400" dirty="0"/>
          </a:p>
          <a:p>
            <a:r>
              <a:rPr lang="it-IT" sz="1400" dirty="0"/>
              <a:t>E. </a:t>
            </a:r>
            <a:r>
              <a:rPr lang="it-IT" sz="1400" dirty="0" err="1"/>
              <a:t>Socal</a:t>
            </a:r>
            <a:r>
              <a:rPr lang="it-IT" sz="1400" dirty="0"/>
              <a:t> “</a:t>
            </a:r>
            <a:r>
              <a:rPr lang="it-IT" sz="1400" u="sng" dirty="0" err="1">
                <a:solidFill>
                  <a:srgbClr val="0000CC"/>
                </a:solidFill>
              </a:rPr>
              <a:t>Characterization</a:t>
            </a:r>
            <a:r>
              <a:rPr lang="it-IT" sz="1400" u="sng" dirty="0">
                <a:solidFill>
                  <a:srgbClr val="0000CC"/>
                </a:solidFill>
              </a:rPr>
              <a:t> of targets for </a:t>
            </a:r>
            <a:r>
              <a:rPr lang="it-IT" sz="1400" u="sng" dirty="0" err="1">
                <a:solidFill>
                  <a:srgbClr val="0000CC"/>
                </a:solidFill>
              </a:rPr>
              <a:t>positronium</a:t>
            </a:r>
            <a:r>
              <a:rPr lang="it-IT" sz="1400" u="sng" dirty="0">
                <a:solidFill>
                  <a:srgbClr val="0000CC"/>
                </a:solidFill>
              </a:rPr>
              <a:t> </a:t>
            </a:r>
            <a:r>
              <a:rPr lang="it-IT" sz="1400" u="sng" dirty="0" err="1">
                <a:solidFill>
                  <a:srgbClr val="0000CC"/>
                </a:solidFill>
              </a:rPr>
              <a:t>collection</a:t>
            </a:r>
            <a:r>
              <a:rPr lang="it-IT" sz="1400" u="sng" dirty="0">
                <a:solidFill>
                  <a:srgbClr val="0000CC"/>
                </a:solidFill>
              </a:rPr>
              <a:t> in </a:t>
            </a:r>
            <a:r>
              <a:rPr lang="it-IT" sz="1400" u="sng" dirty="0" err="1">
                <a:solidFill>
                  <a:srgbClr val="0000CC"/>
                </a:solidFill>
              </a:rPr>
              <a:t>microcavities</a:t>
            </a:r>
            <a:r>
              <a:rPr lang="it-IT" sz="1400" dirty="0"/>
              <a:t>”</a:t>
            </a:r>
          </a:p>
          <a:p>
            <a:r>
              <a:rPr lang="it-IT" sz="1400" dirty="0" err="1"/>
              <a:t>Master’s</a:t>
            </a:r>
            <a:r>
              <a:rPr lang="it-IT" sz="1400" dirty="0"/>
              <a:t> Degree Thesis in </a:t>
            </a:r>
            <a:r>
              <a:rPr lang="it-IT" sz="1400" dirty="0" err="1"/>
              <a:t>Physics</a:t>
            </a:r>
            <a:r>
              <a:rPr lang="it-IT" sz="1400" dirty="0"/>
              <a:t>, University of Trento, 20/3/2025</a:t>
            </a:r>
          </a:p>
        </p:txBody>
      </p:sp>
    </p:spTree>
    <p:extLst>
      <p:ext uri="{BB962C8B-B14F-4D97-AF65-F5344CB8AC3E}">
        <p14:creationId xmlns:p14="http://schemas.microsoft.com/office/powerpoint/2010/main" val="323804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2571DCD-0F2B-7C87-82B9-F6CC7BD1E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41746"/>
            <a:ext cx="11811377" cy="4696175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D7558AF3-BA65-2A2A-3E06-9CFAE90DA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05306"/>
              </p:ext>
            </p:extLst>
          </p:nvPr>
        </p:nvGraphicFramePr>
        <p:xfrm>
          <a:off x="4943872" y="188640"/>
          <a:ext cx="2681229" cy="31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229">
                  <a:extLst>
                    <a:ext uri="{9D8B030D-6E8A-4147-A177-3AD203B41FA5}">
                      <a16:colId xmlns:a16="http://schemas.microsoft.com/office/drawing/2014/main" val="2483017767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err="1">
                          <a:effectLst/>
                        </a:rPr>
                        <a:t>Gantt</a:t>
                      </a:r>
                      <a:r>
                        <a:rPr lang="it-IT" sz="2000" dirty="0">
                          <a:effectLst/>
                        </a:rPr>
                        <a:t> CDR</a:t>
                      </a:r>
                    </a:p>
                  </a:txBody>
                  <a:tcPr marL="48742" marR="48742" marT="0" marB="0"/>
                </a:tc>
                <a:extLst>
                  <a:ext uri="{0D108BD9-81ED-4DB2-BD59-A6C34878D82A}">
                    <a16:rowId xmlns:a16="http://schemas.microsoft.com/office/drawing/2014/main" val="518459003"/>
                  </a:ext>
                </a:extLst>
              </a:tr>
            </a:tbl>
          </a:graphicData>
        </a:graphic>
      </p:graphicFrame>
      <p:sp>
        <p:nvSpPr>
          <p:cNvPr id="2" name="Ovale 1">
            <a:extLst>
              <a:ext uri="{FF2B5EF4-FFF2-40B4-BE49-F238E27FC236}">
                <a16:creationId xmlns:a16="http://schemas.microsoft.com/office/drawing/2014/main" id="{90FF72D2-177E-C699-56D9-F62D8DA497EC}"/>
              </a:ext>
            </a:extLst>
          </p:cNvPr>
          <p:cNvSpPr/>
          <p:nvPr/>
        </p:nvSpPr>
        <p:spPr>
          <a:xfrm>
            <a:off x="4709186" y="500298"/>
            <a:ext cx="2232248" cy="580902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EC80C3-DCCD-198A-6745-02E25CD5E764}"/>
              </a:ext>
            </a:extLst>
          </p:cNvPr>
          <p:cNvSpPr txBox="1"/>
          <p:nvPr/>
        </p:nvSpPr>
        <p:spPr>
          <a:xfrm>
            <a:off x="33676" y="6245035"/>
            <a:ext cx="12342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Detector for entanglement measurements: four-year long project financed by Polish National Science Centre (NCN) with 565 k€ (of which around 160 k€ for instrumentation) in the call Sonata bis 13 whose PI is Sushil Sharma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68396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D16F2-5DEB-0D01-7604-D29DFC305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E2B4177-C122-454D-D5F4-3485E2A59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976716"/>
              </p:ext>
            </p:extLst>
          </p:nvPr>
        </p:nvGraphicFramePr>
        <p:xfrm>
          <a:off x="1775520" y="121019"/>
          <a:ext cx="2681229" cy="31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229">
                  <a:extLst>
                    <a:ext uri="{9D8B030D-6E8A-4147-A177-3AD203B41FA5}">
                      <a16:colId xmlns:a16="http://schemas.microsoft.com/office/drawing/2014/main" val="2483017767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Financial </a:t>
                      </a:r>
                      <a:r>
                        <a:rPr lang="it-IT" sz="2000" dirty="0" err="1">
                          <a:effectLst/>
                        </a:rPr>
                        <a:t>needs</a:t>
                      </a:r>
                      <a:endParaRPr lang="it-IT" sz="2000" dirty="0">
                        <a:effectLst/>
                      </a:endParaRPr>
                    </a:p>
                  </a:txBody>
                  <a:tcPr marL="48742" marR="48742" marT="0" marB="0"/>
                </a:tc>
                <a:extLst>
                  <a:ext uri="{0D108BD9-81ED-4DB2-BD59-A6C34878D82A}">
                    <a16:rowId xmlns:a16="http://schemas.microsoft.com/office/drawing/2014/main" val="518459003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127A9B51-E77C-F146-4300-3CB09C3B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22909"/>
            <a:ext cx="10459910" cy="505848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5B4F70-FCC0-3FC8-FD4E-66FB91154FB0}"/>
              </a:ext>
            </a:extLst>
          </p:cNvPr>
          <p:cNvSpPr txBox="1"/>
          <p:nvPr/>
        </p:nvSpPr>
        <p:spPr>
          <a:xfrm>
            <a:off x="6096000" y="980728"/>
            <a:ext cx="50405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105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6F58C2-BAC8-C277-246A-85DDD5ED01E0}"/>
              </a:ext>
            </a:extLst>
          </p:cNvPr>
          <p:cNvSpPr txBox="1"/>
          <p:nvPr/>
        </p:nvSpPr>
        <p:spPr>
          <a:xfrm>
            <a:off x="6147816" y="5430366"/>
            <a:ext cx="1028303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105 </a:t>
            </a:r>
            <a:r>
              <a:rPr lang="it-IT" sz="1600" b="1" dirty="0" err="1"/>
              <a:t>keuro</a:t>
            </a:r>
            <a:endParaRPr lang="it-IT" sz="16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0A773D-D6A5-529A-9BD0-2A4366C90837}"/>
              </a:ext>
            </a:extLst>
          </p:cNvPr>
          <p:cNvSpPr txBox="1"/>
          <p:nvPr/>
        </p:nvSpPr>
        <p:spPr>
          <a:xfrm>
            <a:off x="291926" y="5698268"/>
            <a:ext cx="123568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Missioni                                                                                                              2.5 </a:t>
            </a:r>
            <a:r>
              <a:rPr lang="it-IT" sz="1600" b="1" dirty="0" err="1"/>
              <a:t>keuro</a:t>
            </a:r>
            <a:r>
              <a:rPr lang="it-IT" sz="1600" b="1" dirty="0"/>
              <a:t>    </a:t>
            </a:r>
            <a:r>
              <a:rPr lang="it-IT" sz="1600" b="1" dirty="0" err="1"/>
              <a:t>synergy</a:t>
            </a:r>
            <a:r>
              <a:rPr lang="it-IT" sz="1600" b="1" dirty="0"/>
              <a:t> with </a:t>
            </a:r>
            <a:r>
              <a:rPr lang="it-IT" sz="1600" b="1" dirty="0" err="1"/>
              <a:t>AEgIS</a:t>
            </a:r>
            <a:r>
              <a:rPr lang="it-IT" sz="1600" b="1" dirty="0"/>
              <a:t> for </a:t>
            </a:r>
            <a:r>
              <a:rPr lang="it-IT" sz="1600" b="1" dirty="0" err="1"/>
              <a:t>operation</a:t>
            </a:r>
            <a:r>
              <a:rPr lang="it-IT" sz="1600" b="1" dirty="0"/>
              <a:t> of the laser system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E8E92F7-C5D6-89BF-884F-779A9FCB9DE7}"/>
              </a:ext>
            </a:extLst>
          </p:cNvPr>
          <p:cNvSpPr/>
          <p:nvPr/>
        </p:nvSpPr>
        <p:spPr>
          <a:xfrm>
            <a:off x="5519936" y="284274"/>
            <a:ext cx="1944216" cy="616906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A99B25-4D18-A9A5-6442-1A2D05B425CA}"/>
              </a:ext>
            </a:extLst>
          </p:cNvPr>
          <p:cNvSpPr txBox="1"/>
          <p:nvPr/>
        </p:nvSpPr>
        <p:spPr>
          <a:xfrm>
            <a:off x="272927" y="6036822"/>
            <a:ext cx="56166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1 </a:t>
            </a:r>
            <a:r>
              <a:rPr lang="it-IT" sz="1400" dirty="0" err="1"/>
              <a:t>alexandride</a:t>
            </a:r>
            <a:r>
              <a:rPr lang="it-IT" sz="1400" dirty="0"/>
              <a:t> laser rod, 1 </a:t>
            </a:r>
            <a:r>
              <a:rPr lang="it-IT" sz="1400" dirty="0" err="1"/>
              <a:t>dedicated</a:t>
            </a:r>
            <a:r>
              <a:rPr lang="it-IT" sz="1400" dirty="0"/>
              <a:t> power supply, 1 HV switch for </a:t>
            </a:r>
            <a:r>
              <a:rPr lang="it-IT" sz="1400" dirty="0" err="1"/>
              <a:t>intracavity</a:t>
            </a:r>
            <a:r>
              <a:rPr lang="it-IT" sz="1400" dirty="0"/>
              <a:t> </a:t>
            </a:r>
            <a:r>
              <a:rPr lang="it-IT" sz="1400" dirty="0" err="1"/>
              <a:t>pulse</a:t>
            </a:r>
            <a:r>
              <a:rPr lang="it-IT" sz="1400" dirty="0"/>
              <a:t> </a:t>
            </a:r>
            <a:r>
              <a:rPr lang="it-IT" sz="1400" dirty="0" err="1"/>
              <a:t>chopping</a:t>
            </a:r>
            <a:r>
              <a:rPr lang="it-IT" sz="1400" dirty="0"/>
              <a:t>, 1 </a:t>
            </a:r>
            <a:r>
              <a:rPr lang="it-IT" sz="1400" dirty="0" err="1"/>
              <a:t>flashlamp</a:t>
            </a:r>
            <a:r>
              <a:rPr lang="it-IT" sz="1400" dirty="0"/>
              <a:t>, 1 control system, 1 </a:t>
            </a:r>
            <a:r>
              <a:rPr lang="it-IT" sz="1400" dirty="0" err="1"/>
              <a:t>chiller</a:t>
            </a:r>
            <a:r>
              <a:rPr lang="it-IT" sz="1400" dirty="0"/>
              <a:t>, </a:t>
            </a:r>
          </a:p>
          <a:p>
            <a:r>
              <a:rPr lang="it-IT" sz="1400" dirty="0"/>
              <a:t>1 </a:t>
            </a:r>
            <a:r>
              <a:rPr lang="it-IT" sz="1400" dirty="0" err="1"/>
              <a:t>mirror</a:t>
            </a:r>
            <a:r>
              <a:rPr lang="it-IT" sz="1400" dirty="0"/>
              <a:t> </a:t>
            </a:r>
            <a:r>
              <a:rPr lang="en-US" sz="1400" dirty="0"/>
              <a:t>with high degree of optical planarity</a:t>
            </a:r>
            <a:endParaRPr lang="it-IT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04647E3-1632-EB9F-A625-21FF30E8F81A}"/>
              </a:ext>
            </a:extLst>
          </p:cNvPr>
          <p:cNvSpPr txBox="1"/>
          <p:nvPr/>
        </p:nvSpPr>
        <p:spPr>
          <a:xfrm>
            <a:off x="6147816" y="6098214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second </a:t>
            </a:r>
            <a:r>
              <a:rPr lang="en-US" sz="1400" dirty="0" err="1"/>
              <a:t>alexandride</a:t>
            </a:r>
            <a:r>
              <a:rPr lang="en-US" sz="1400" dirty="0"/>
              <a:t> laser rod, dedicated power supply, HV switch for intracavity pulse chopping, and flashlamp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0158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743D06-7076-22F9-15D2-09199BA9FB16}"/>
              </a:ext>
            </a:extLst>
          </p:cNvPr>
          <p:cNvSpPr txBox="1"/>
          <p:nvPr/>
        </p:nvSpPr>
        <p:spPr>
          <a:xfrm>
            <a:off x="1127448" y="1101546"/>
            <a:ext cx="918051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-Department of Physics, University of Trento- TIFPA/INFN Trento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dirty="0"/>
              <a:t>-Department of Physics “Aldo Pontremoli”, Università </a:t>
            </a:r>
            <a:r>
              <a:rPr lang="en-US" dirty="0" err="1"/>
              <a:t>degli</a:t>
            </a:r>
            <a:r>
              <a:rPr lang="en-US" dirty="0"/>
              <a:t> Studi di Milano</a:t>
            </a:r>
          </a:p>
          <a:p>
            <a:endParaRPr lang="en-US" dirty="0"/>
          </a:p>
          <a:p>
            <a:r>
              <a:rPr lang="en-US" dirty="0"/>
              <a:t>-Department of Aerospace Science and Technology, </a:t>
            </a:r>
            <a:r>
              <a:rPr lang="en-US" dirty="0" err="1"/>
              <a:t>Politecnico</a:t>
            </a:r>
            <a:r>
              <a:rPr lang="en-US" dirty="0"/>
              <a:t> di Milano </a:t>
            </a:r>
          </a:p>
          <a:p>
            <a:endParaRPr lang="en-US" dirty="0"/>
          </a:p>
          <a:p>
            <a:r>
              <a:rPr lang="en-US" sz="2000" dirty="0"/>
              <a:t>7 researchers       2.6 FTE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+ new PhD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Other Institutes: </a:t>
            </a:r>
          </a:p>
          <a:p>
            <a:endParaRPr lang="en-US" sz="1600" dirty="0"/>
          </a:p>
          <a:p>
            <a:r>
              <a:rPr lang="it-IT" sz="1600" dirty="0"/>
              <a:t>CERN</a:t>
            </a:r>
          </a:p>
          <a:p>
            <a:r>
              <a:rPr lang="it-IT" sz="1600" dirty="0"/>
              <a:t>University of Oslo (</a:t>
            </a:r>
            <a:r>
              <a:rPr lang="it-IT" sz="1600" dirty="0" err="1"/>
              <a:t>Norway</a:t>
            </a:r>
            <a:r>
              <a:rPr lang="it-IT" sz="1600" dirty="0"/>
              <a:t>),</a:t>
            </a:r>
          </a:p>
          <a:p>
            <a:r>
              <a:rPr lang="it-IT" sz="1600" dirty="0" err="1"/>
              <a:t>Norwegian</a:t>
            </a:r>
            <a:r>
              <a:rPr lang="it-IT" sz="1600" dirty="0"/>
              <a:t> University of Science and Technology (</a:t>
            </a:r>
            <a:r>
              <a:rPr lang="it-IT" sz="1600" dirty="0" err="1"/>
              <a:t>Norway</a:t>
            </a:r>
            <a:r>
              <a:rPr lang="it-IT" sz="1600" dirty="0"/>
              <a:t>),</a:t>
            </a:r>
          </a:p>
          <a:p>
            <a:r>
              <a:rPr lang="it-IT" sz="1600" dirty="0"/>
              <a:t>University of Liverpool (United Kingdom),</a:t>
            </a:r>
          </a:p>
          <a:p>
            <a:r>
              <a:rPr lang="it-IT" sz="1600" dirty="0" err="1"/>
              <a:t>Jagiellonian</a:t>
            </a:r>
            <a:r>
              <a:rPr lang="it-IT" sz="1600" dirty="0"/>
              <a:t> University of </a:t>
            </a:r>
            <a:r>
              <a:rPr lang="it-IT" sz="1600" dirty="0" err="1"/>
              <a:t>Krakow</a:t>
            </a:r>
            <a:r>
              <a:rPr lang="it-IT" sz="1600" dirty="0"/>
              <a:t> (Poland),</a:t>
            </a:r>
          </a:p>
          <a:p>
            <a:r>
              <a:rPr lang="it-IT" sz="1600" dirty="0"/>
              <a:t>Fondazione Bruno </a:t>
            </a:r>
            <a:r>
              <a:rPr lang="it-IT" sz="1600" dirty="0" err="1"/>
              <a:t>Kesler</a:t>
            </a:r>
            <a:r>
              <a:rPr lang="it-IT" sz="1600" dirty="0"/>
              <a:t> (FBK) (</a:t>
            </a:r>
            <a:r>
              <a:rPr lang="it-IT" sz="1600" dirty="0" err="1"/>
              <a:t>Italy</a:t>
            </a:r>
            <a:r>
              <a:rPr lang="it-IT" sz="1600" dirty="0"/>
              <a:t>)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E88F639D-A14D-9028-E544-D82E8B23D935}"/>
              </a:ext>
            </a:extLst>
          </p:cNvPr>
          <p:cNvSpPr txBox="1"/>
          <p:nvPr/>
        </p:nvSpPr>
        <p:spPr>
          <a:xfrm>
            <a:off x="3287688" y="77995"/>
            <a:ext cx="5895990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F2FFF6-882C-9EDE-304C-FCA9D106EA51}"/>
              </a:ext>
            </a:extLst>
          </p:cNvPr>
          <p:cNvSpPr txBox="1"/>
          <p:nvPr/>
        </p:nvSpPr>
        <p:spPr>
          <a:xfrm>
            <a:off x="7176300" y="832029"/>
            <a:ext cx="41314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</a:rPr>
              <a:t>Design of the experiments, development of the experimental bunched positron system and the laser system for Ps excitation to long-lived states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4699A5-703F-286E-B858-AE1359558276}"/>
              </a:ext>
            </a:extLst>
          </p:cNvPr>
          <p:cNvSpPr txBox="1"/>
          <p:nvPr/>
        </p:nvSpPr>
        <p:spPr>
          <a:xfrm>
            <a:off x="8362131" y="1840210"/>
            <a:ext cx="333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</a:rPr>
              <a:t>Development of theoretical models and simulations of Ps atomic structure 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46B667-F25B-FB48-C990-5963AF929E89}"/>
              </a:ext>
            </a:extLst>
          </p:cNvPr>
          <p:cNvSpPr txBox="1"/>
          <p:nvPr/>
        </p:nvSpPr>
        <p:spPr>
          <a:xfrm>
            <a:off x="5015880" y="5620814"/>
            <a:ext cx="4655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Responsible for the detector of gamma polarization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0D0BFC2-D5A1-B369-7640-50DC38C4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2852936"/>
            <a:ext cx="6111890" cy="20329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BD7DB0-FA50-F374-F6F6-BCED2D7F357F}"/>
              </a:ext>
            </a:extLst>
          </p:cNvPr>
          <p:cNvSpPr txBox="1"/>
          <p:nvPr/>
        </p:nvSpPr>
        <p:spPr>
          <a:xfrm>
            <a:off x="4907254" y="6063350"/>
            <a:ext cx="7284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2025,  A. </a:t>
            </a:r>
            <a:r>
              <a:rPr lang="en-US" dirty="0" err="1"/>
              <a:t>Chehaimi</a:t>
            </a:r>
            <a:r>
              <a:rPr lang="en-US" dirty="0"/>
              <a:t> spent several month in </a:t>
            </a:r>
            <a:r>
              <a:rPr lang="en-US" dirty="0" err="1"/>
              <a:t>AEgIS</a:t>
            </a:r>
            <a:r>
              <a:rPr lang="en-US" dirty="0"/>
              <a:t> to get familiar with the </a:t>
            </a:r>
            <a:r>
              <a:rPr lang="en-US" dirty="0" err="1"/>
              <a:t>AEgIS</a:t>
            </a:r>
            <a:r>
              <a:rPr lang="en-US" dirty="0"/>
              <a:t> laser system. </a:t>
            </a:r>
            <a:r>
              <a:rPr lang="en-US" dirty="0" err="1"/>
              <a:t>Missioni</a:t>
            </a:r>
            <a:r>
              <a:rPr lang="en-US" dirty="0"/>
              <a:t> 2025: </a:t>
            </a:r>
            <a:r>
              <a:rPr lang="it-IT" b="1" dirty="0"/>
              <a:t>2.5 </a:t>
            </a:r>
            <a:r>
              <a:rPr lang="it-IT" b="1" dirty="0" err="1"/>
              <a:t>keuro</a:t>
            </a:r>
            <a:r>
              <a:rPr lang="it-IT" b="1" dirty="0"/>
              <a:t> </a:t>
            </a:r>
            <a:r>
              <a:rPr lang="it-IT" dirty="0"/>
              <a:t>non assegnati</a:t>
            </a:r>
            <a:r>
              <a:rPr lang="en-US" dirty="0"/>
              <a:t>.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1648E51-CFB4-2347-46E9-76B9B7906074}"/>
              </a:ext>
            </a:extLst>
          </p:cNvPr>
          <p:cNvCxnSpPr>
            <a:cxnSpLocks/>
          </p:cNvCxnSpPr>
          <p:nvPr/>
        </p:nvCxnSpPr>
        <p:spPr>
          <a:xfrm>
            <a:off x="9120336" y="4408878"/>
            <a:ext cx="720080" cy="1770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0AF24F-BBFA-B514-DD46-7F440258A4AF}"/>
              </a:ext>
            </a:extLst>
          </p:cNvPr>
          <p:cNvSpPr txBox="1"/>
          <p:nvPr/>
        </p:nvSpPr>
        <p:spPr>
          <a:xfrm>
            <a:off x="9120336" y="4872118"/>
            <a:ext cx="194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+ new PhD (0.8)</a:t>
            </a:r>
          </a:p>
        </p:txBody>
      </p:sp>
    </p:spTree>
    <p:extLst>
      <p:ext uri="{BB962C8B-B14F-4D97-AF65-F5344CB8AC3E}">
        <p14:creationId xmlns:p14="http://schemas.microsoft.com/office/powerpoint/2010/main" val="12804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545D1E-6468-BA2D-1030-731B3313E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977" y="1196752"/>
            <a:ext cx="4507023" cy="50512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E349741-7F83-02D5-E003-73B5CB77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977" y="604719"/>
            <a:ext cx="3957580" cy="2692401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96D71163-3E57-051C-A0AC-A01FFC0F7F04}"/>
              </a:ext>
            </a:extLst>
          </p:cNvPr>
          <p:cNvSpPr txBox="1"/>
          <p:nvPr/>
        </p:nvSpPr>
        <p:spPr>
          <a:xfrm>
            <a:off x="3791744" y="155376"/>
            <a:ext cx="4298494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1"/>
                </a:solidFill>
              </a:rPr>
              <a:t>Alexandrite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B1B46A6-3FB5-645E-4FDE-D2CF2A578972}"/>
              </a:ext>
            </a:extLst>
          </p:cNvPr>
          <p:cNvSpPr txBox="1"/>
          <p:nvPr/>
        </p:nvSpPr>
        <p:spPr>
          <a:xfrm>
            <a:off x="119336" y="1196752"/>
            <a:ext cx="1235223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                                                                           2 </a:t>
            </a:r>
            <a:r>
              <a:rPr lang="it-IT" dirty="0" err="1"/>
              <a:t>alexandride</a:t>
            </a:r>
            <a:r>
              <a:rPr lang="it-IT" dirty="0"/>
              <a:t> laser rod and housing,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                                                               2 </a:t>
            </a:r>
            <a:r>
              <a:rPr lang="it-IT" dirty="0" err="1"/>
              <a:t>dedicated</a:t>
            </a:r>
            <a:r>
              <a:rPr lang="it-IT" dirty="0"/>
              <a:t> power supply,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2 HV switch for </a:t>
            </a:r>
            <a:r>
              <a:rPr lang="it-IT" dirty="0" err="1"/>
              <a:t>intracavity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chopping</a:t>
            </a:r>
            <a:r>
              <a:rPr lang="it-IT" dirty="0"/>
              <a:t> (home made HV </a:t>
            </a:r>
            <a:r>
              <a:rPr lang="it-IT" dirty="0" err="1"/>
              <a:t>connectors</a:t>
            </a:r>
            <a:r>
              <a:rPr lang="it-IT" dirty="0"/>
              <a:t>, C,</a:t>
            </a:r>
          </a:p>
          <a:p>
            <a:r>
              <a:rPr lang="it-IT" dirty="0"/>
              <a:t>                                                                             housing…),</a:t>
            </a:r>
          </a:p>
          <a:p>
            <a:r>
              <a:rPr lang="it-IT" dirty="0"/>
              <a:t>                        </a:t>
            </a:r>
          </a:p>
          <a:p>
            <a:r>
              <a:rPr lang="it-IT" dirty="0"/>
              <a:t>                                                  2 </a:t>
            </a:r>
            <a:r>
              <a:rPr lang="it-IT" dirty="0" err="1"/>
              <a:t>flashlamp</a:t>
            </a:r>
            <a:r>
              <a:rPr lang="it-IT" dirty="0"/>
              <a:t>,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1 control system (</a:t>
            </a:r>
            <a:r>
              <a:rPr lang="it-IT" dirty="0" err="1"/>
              <a:t>crate+FPGA</a:t>
            </a:r>
            <a:r>
              <a:rPr lang="it-IT" dirty="0"/>
              <a:t> 8ch),</a:t>
            </a:r>
          </a:p>
          <a:p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dirty="0"/>
              <a:t>1 </a:t>
            </a:r>
            <a:r>
              <a:rPr lang="it-IT" dirty="0" err="1"/>
              <a:t>chiller</a:t>
            </a:r>
            <a:endParaRPr lang="it-IT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0B454984-295C-431E-28B8-99435CE6E9AC}"/>
              </a:ext>
            </a:extLst>
          </p:cNvPr>
          <p:cNvCxnSpPr>
            <a:cxnSpLocks/>
          </p:cNvCxnSpPr>
          <p:nvPr/>
        </p:nvCxnSpPr>
        <p:spPr>
          <a:xfrm flipV="1">
            <a:off x="6576503" y="1722160"/>
            <a:ext cx="1108474" cy="410696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E5A4362-47C5-2ADD-68B4-146C78F29285}"/>
              </a:ext>
            </a:extLst>
          </p:cNvPr>
          <p:cNvCxnSpPr>
            <a:cxnSpLocks/>
          </p:cNvCxnSpPr>
          <p:nvPr/>
        </p:nvCxnSpPr>
        <p:spPr>
          <a:xfrm>
            <a:off x="6576503" y="2341286"/>
            <a:ext cx="1031665" cy="1227733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DAB1C6D8-821E-F132-60F7-65E3F16F5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60" y="3853408"/>
            <a:ext cx="3678117" cy="290444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317407-8339-C4AD-99B4-447257D38D84}"/>
              </a:ext>
            </a:extLst>
          </p:cNvPr>
          <p:cNvSpPr txBox="1"/>
          <p:nvPr/>
        </p:nvSpPr>
        <p:spPr>
          <a:xfrm>
            <a:off x="7115531" y="6336625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1200 euro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E8CE046-BA4B-EA24-F5C5-D1993032BA09}"/>
              </a:ext>
            </a:extLst>
          </p:cNvPr>
          <p:cNvSpPr txBox="1"/>
          <p:nvPr/>
        </p:nvSpPr>
        <p:spPr>
          <a:xfrm>
            <a:off x="10977033" y="5633231"/>
            <a:ext cx="12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22000 euro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06A6522-0792-BBA4-A52D-F56A3191BBDB}"/>
              </a:ext>
            </a:extLst>
          </p:cNvPr>
          <p:cNvCxnSpPr>
            <a:cxnSpLocks/>
          </p:cNvCxnSpPr>
          <p:nvPr/>
        </p:nvCxnSpPr>
        <p:spPr>
          <a:xfrm>
            <a:off x="3730716" y="4059700"/>
            <a:ext cx="276144" cy="449420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1E94965-3765-5D2B-CB1E-F8F3E7F82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06" y="30078"/>
            <a:ext cx="3223671" cy="2755032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3B14E53-EFDE-9F5F-8856-514789D93592}"/>
              </a:ext>
            </a:extLst>
          </p:cNvPr>
          <p:cNvSpPr txBox="1"/>
          <p:nvPr/>
        </p:nvSpPr>
        <p:spPr>
          <a:xfrm>
            <a:off x="1139916" y="1304588"/>
            <a:ext cx="2396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2 x 2500 euro (housing)</a:t>
            </a:r>
          </a:p>
          <a:p>
            <a:r>
              <a:rPr lang="it-IT" dirty="0">
                <a:solidFill>
                  <a:srgbClr val="F80B06"/>
                </a:solidFill>
              </a:rPr>
              <a:t>2 x 3000 euro (rod)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35366A8-CAD4-AA4F-AD53-30E20E15559E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3536213" y="1407594"/>
            <a:ext cx="585568" cy="220160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2E6A6FB1-215C-5F42-055C-1F640975C2F0}"/>
              </a:ext>
            </a:extLst>
          </p:cNvPr>
          <p:cNvCxnSpPr>
            <a:cxnSpLocks/>
          </p:cNvCxnSpPr>
          <p:nvPr/>
        </p:nvCxnSpPr>
        <p:spPr>
          <a:xfrm>
            <a:off x="3225476" y="1612080"/>
            <a:ext cx="133701" cy="791628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825CCA9-8DB1-37BB-1F25-766EA55190DC}"/>
              </a:ext>
            </a:extLst>
          </p:cNvPr>
          <p:cNvSpPr txBox="1"/>
          <p:nvPr/>
        </p:nvSpPr>
        <p:spPr>
          <a:xfrm>
            <a:off x="5845918" y="3230467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500 euro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0575AE5A-3E0D-3817-AC91-3FBF2FEEFCDF}"/>
              </a:ext>
            </a:extLst>
          </p:cNvPr>
          <p:cNvCxnSpPr>
            <a:cxnSpLocks/>
          </p:cNvCxnSpPr>
          <p:nvPr/>
        </p:nvCxnSpPr>
        <p:spPr>
          <a:xfrm>
            <a:off x="5232985" y="3260541"/>
            <a:ext cx="636229" cy="186771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52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9EA913-4A55-50D3-2C2E-7917146A990A}"/>
              </a:ext>
            </a:extLst>
          </p:cNvPr>
          <p:cNvSpPr txBox="1"/>
          <p:nvPr/>
        </p:nvSpPr>
        <p:spPr>
          <a:xfrm>
            <a:off x="551384" y="1145625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non-linear crystals, </a:t>
            </a:r>
          </a:p>
          <a:p>
            <a:r>
              <a:rPr lang="en-US" dirty="0"/>
              <a:t>their mount with heating and associated motorized stages, </a:t>
            </a:r>
          </a:p>
          <a:p>
            <a:r>
              <a:rPr lang="en-US" dirty="0"/>
              <a:t>volume Bragg grating,</a:t>
            </a:r>
          </a:p>
          <a:p>
            <a:r>
              <a:rPr lang="en-US" dirty="0"/>
              <a:t>Q-switch crystal, </a:t>
            </a:r>
          </a:p>
          <a:p>
            <a:r>
              <a:rPr lang="en-US" dirty="0"/>
              <a:t>polarizer, </a:t>
            </a:r>
          </a:p>
          <a:p>
            <a:r>
              <a:rPr lang="en-US" dirty="0"/>
              <a:t>mirrors for the cavity, </a:t>
            </a:r>
          </a:p>
          <a:p>
            <a:r>
              <a:rPr lang="en-US" dirty="0"/>
              <a:t>half wave plate, </a:t>
            </a:r>
          </a:p>
          <a:p>
            <a:r>
              <a:rPr lang="en-US" dirty="0"/>
              <a:t>rotative mount for wavelength selection inside the cavity</a:t>
            </a:r>
            <a:endParaRPr lang="it-IT" dirty="0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DFD9522-9C0A-2F31-40F2-6BEE405D3A40}"/>
              </a:ext>
            </a:extLst>
          </p:cNvPr>
          <p:cNvSpPr txBox="1"/>
          <p:nvPr/>
        </p:nvSpPr>
        <p:spPr>
          <a:xfrm>
            <a:off x="3791744" y="188640"/>
            <a:ext cx="4298494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1"/>
                </a:solidFill>
              </a:rPr>
              <a:t>Alexandrite</a:t>
            </a:r>
            <a:endParaRPr lang="it-IT" sz="2000" b="1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B2E9F5-EEB9-2AEC-220F-500DF971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980728"/>
            <a:ext cx="3566891" cy="2830960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5D2683E-967E-7F89-88ED-AEF31E34CA13}"/>
              </a:ext>
            </a:extLst>
          </p:cNvPr>
          <p:cNvCxnSpPr/>
          <p:nvPr/>
        </p:nvCxnSpPr>
        <p:spPr>
          <a:xfrm>
            <a:off x="2495600" y="1340768"/>
            <a:ext cx="55946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9A22EE-BAA4-AC9C-45F8-9E62F9F7D427}"/>
              </a:ext>
            </a:extLst>
          </p:cNvPr>
          <p:cNvSpPr txBox="1"/>
          <p:nvPr/>
        </p:nvSpPr>
        <p:spPr>
          <a:xfrm>
            <a:off x="10875844" y="3717032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2200 euro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71B96EA-56D9-AB5C-FB71-B609287A5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82" y="3811688"/>
            <a:ext cx="3990414" cy="214868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B7E455-54AF-579C-9B47-E73FA4B22D9C}"/>
              </a:ext>
            </a:extLst>
          </p:cNvPr>
          <p:cNvSpPr txBox="1"/>
          <p:nvPr/>
        </p:nvSpPr>
        <p:spPr>
          <a:xfrm>
            <a:off x="9790750" y="5870362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2700 euro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5C2782C-4E68-D796-AB51-2064D9C127BA}"/>
              </a:ext>
            </a:extLst>
          </p:cNvPr>
          <p:cNvCxnSpPr>
            <a:cxnSpLocks/>
          </p:cNvCxnSpPr>
          <p:nvPr/>
        </p:nvCxnSpPr>
        <p:spPr>
          <a:xfrm>
            <a:off x="2673826" y="2692630"/>
            <a:ext cx="4857181" cy="1024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540FAB8-8F0E-4FA2-D0C5-EE3D48E5D75B}"/>
              </a:ext>
            </a:extLst>
          </p:cNvPr>
          <p:cNvCxnSpPr>
            <a:cxnSpLocks/>
          </p:cNvCxnSpPr>
          <p:nvPr/>
        </p:nvCxnSpPr>
        <p:spPr>
          <a:xfrm>
            <a:off x="2182449" y="2978510"/>
            <a:ext cx="5182556" cy="833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07D1DAF4-1DA6-8D46-91F9-5B0972F8B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26" y="1924749"/>
            <a:ext cx="3774804" cy="90851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A506665-97DB-FD6B-64E6-C4E6ADBADD54}"/>
              </a:ext>
            </a:extLst>
          </p:cNvPr>
          <p:cNvSpPr txBox="1"/>
          <p:nvPr/>
        </p:nvSpPr>
        <p:spPr>
          <a:xfrm>
            <a:off x="6907411" y="2710580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80B06"/>
                </a:solidFill>
              </a:rPr>
              <a:t>2500 euro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1990639-E8EF-E5B8-25E2-7BA5844F44C4}"/>
              </a:ext>
            </a:extLst>
          </p:cNvPr>
          <p:cNvCxnSpPr>
            <a:cxnSpLocks/>
          </p:cNvCxnSpPr>
          <p:nvPr/>
        </p:nvCxnSpPr>
        <p:spPr>
          <a:xfrm flipV="1">
            <a:off x="2171293" y="1988627"/>
            <a:ext cx="3144930" cy="156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70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348333-86A3-7AB1-CFC8-2879B7E3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4" y="2429497"/>
            <a:ext cx="3595456" cy="235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2725F1B-A6FF-1DFB-BB54-3023FB501F5B}"/>
              </a:ext>
            </a:extLst>
          </p:cNvPr>
          <p:cNvSpPr/>
          <p:nvPr/>
        </p:nvSpPr>
        <p:spPr>
          <a:xfrm>
            <a:off x="185869" y="528925"/>
            <a:ext cx="11161240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400050" indent="-400050">
              <a:buAutoNum type="romanLcParenR"/>
            </a:pPr>
            <a:r>
              <a:rPr lang="it-IT" b="1" dirty="0">
                <a:solidFill>
                  <a:schemeClr val="bg1"/>
                </a:solidFill>
              </a:rPr>
              <a:t>entanglement measurements of the 3</a:t>
            </a:r>
            <a:r>
              <a:rPr lang="el-GR" b="1" dirty="0">
                <a:solidFill>
                  <a:schemeClr val="bg1"/>
                </a:solidFill>
              </a:rPr>
              <a:t>γ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coming from the annihilation of Ps prepared in selected quantum states</a:t>
            </a:r>
          </a:p>
        </p:txBody>
      </p:sp>
      <p:sp>
        <p:nvSpPr>
          <p:cNvPr id="14" name="Rectangle 103">
            <a:extLst>
              <a:ext uri="{FF2B5EF4-FFF2-40B4-BE49-F238E27FC236}">
                <a16:creationId xmlns:a16="http://schemas.microsoft.com/office/drawing/2014/main" id="{5F35E4D7-293C-B9B8-8070-207CC0C5AFF4}"/>
              </a:ext>
            </a:extLst>
          </p:cNvPr>
          <p:cNvSpPr/>
          <p:nvPr/>
        </p:nvSpPr>
        <p:spPr>
          <a:xfrm>
            <a:off x="170926" y="1228208"/>
            <a:ext cx="11757722" cy="73866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6) Selection of the magnetic quantum number </a:t>
            </a:r>
            <a:r>
              <a:rPr lang="en-US" sz="1400" b="1" i="1" dirty="0">
                <a:solidFill>
                  <a:schemeClr val="bg1"/>
                </a:solidFill>
              </a:rPr>
              <a:t>m </a:t>
            </a:r>
            <a:r>
              <a:rPr lang="en-US" altLang="it-IT" sz="1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via 1</a:t>
            </a:r>
            <a:r>
              <a:rPr lang="en-US" altLang="it-IT" sz="1400" b="1" baseline="300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it-IT" sz="1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S-3</a:t>
            </a:r>
            <a:r>
              <a:rPr lang="en-US" altLang="it-IT" sz="1400" b="1" baseline="300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it-IT" sz="1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P-2</a:t>
            </a:r>
            <a:r>
              <a:rPr lang="en-US" altLang="it-IT" sz="1400" b="1" baseline="300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it-IT" sz="1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 two-step laser excitation with polarized laser pulses</a:t>
            </a:r>
          </a:p>
          <a:p>
            <a:endParaRPr lang="en-US" sz="1400" b="1" i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7) Simultaneous detection of the 3 primary gamma rays and 3 scattered Compton (the polarization is expected to be perpendicular to the scattering plane)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42549CE-5D35-6BE0-57E5-BAA9E5353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79" y="2809104"/>
            <a:ext cx="3222891" cy="21886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3056A4B-D373-2950-DF11-E1F44D9CB05D}"/>
              </a:ext>
            </a:extLst>
          </p:cNvPr>
          <p:cNvCxnSpPr>
            <a:cxnSpLocks/>
          </p:cNvCxnSpPr>
          <p:nvPr/>
        </p:nvCxnSpPr>
        <p:spPr>
          <a:xfrm flipH="1">
            <a:off x="6997388" y="1901511"/>
            <a:ext cx="739994" cy="13071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655C0D5-8544-C7B2-3E16-7660F8FB3523}"/>
              </a:ext>
            </a:extLst>
          </p:cNvPr>
          <p:cNvCxnSpPr>
            <a:cxnSpLocks/>
          </p:cNvCxnSpPr>
          <p:nvPr/>
        </p:nvCxnSpPr>
        <p:spPr>
          <a:xfrm flipH="1">
            <a:off x="3431704" y="1514430"/>
            <a:ext cx="1080120" cy="11944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FEDB426-B67B-6FE3-DF7B-F536B18273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32" y="2291924"/>
            <a:ext cx="3127919" cy="166695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C3A462A-A6B2-C6F6-80DA-ECA87ED60C1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98" y="4133434"/>
            <a:ext cx="2957065" cy="257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DB955D04-F4D7-758A-04F1-1FFA6A33F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6" y="5422732"/>
            <a:ext cx="2505743" cy="637236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0E07913-6783-3878-43CE-EFDED991B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25" y="6085905"/>
            <a:ext cx="3158707" cy="637235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A0A11CE-882F-2D52-0886-ED7A57187271}"/>
              </a:ext>
            </a:extLst>
          </p:cNvPr>
          <p:cNvSpPr txBox="1"/>
          <p:nvPr/>
        </p:nvSpPr>
        <p:spPr>
          <a:xfrm>
            <a:off x="3280060" y="5541295"/>
            <a:ext cx="15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4EFB243-65C2-C00B-81B5-1ADF36269649}"/>
              </a:ext>
            </a:extLst>
          </p:cNvPr>
          <p:cNvSpPr txBox="1"/>
          <p:nvPr/>
        </p:nvSpPr>
        <p:spPr>
          <a:xfrm>
            <a:off x="3270188" y="6204467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?    … or </a:t>
            </a:r>
            <a:r>
              <a:rPr lang="it-IT" sz="2000" b="1" dirty="0" err="1">
                <a:solidFill>
                  <a:srgbClr val="FF0000"/>
                </a:solidFill>
              </a:rPr>
              <a:t>other</a:t>
            </a:r>
            <a:r>
              <a:rPr lang="it-IT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12F9A0B-D94D-48CE-113B-99AECE19A04F}"/>
              </a:ext>
            </a:extLst>
          </p:cNvPr>
          <p:cNvSpPr txBox="1"/>
          <p:nvPr/>
        </p:nvSpPr>
        <p:spPr>
          <a:xfrm>
            <a:off x="5532681" y="5586973"/>
            <a:ext cx="26437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cs typeface="Arial"/>
              </a:rPr>
              <a:t>S.D. Bass, S. Mariazzi, P. Moskal, and E. Stepien, Rev. Mod. Phys. 95, 021002 </a:t>
            </a:r>
            <a:r>
              <a:rPr lang="en-GB" sz="1000" dirty="0">
                <a:solidFill>
                  <a:schemeClr val="dk1"/>
                </a:solidFill>
                <a:cs typeface="Arial"/>
              </a:rPr>
              <a:t>(2023)</a:t>
            </a:r>
            <a:endParaRPr lang="it-IT" sz="1000" dirty="0">
              <a:solidFill>
                <a:schemeClr val="dk1"/>
              </a:solidFill>
              <a:cs typeface="Arial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72E0B60-E2BF-0411-D820-277A5DD12C84}"/>
              </a:ext>
            </a:extLst>
          </p:cNvPr>
          <p:cNvSpPr txBox="1"/>
          <p:nvPr/>
        </p:nvSpPr>
        <p:spPr>
          <a:xfrm>
            <a:off x="5530614" y="61495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cs typeface="Arial"/>
              </a:rPr>
              <a:t>Sharma, S., </a:t>
            </a:r>
            <a:r>
              <a:rPr lang="en-US" sz="1000" dirty="0" err="1">
                <a:solidFill>
                  <a:schemeClr val="dk1"/>
                </a:solidFill>
                <a:cs typeface="Arial"/>
              </a:rPr>
              <a:t>Povolo</a:t>
            </a:r>
            <a:r>
              <a:rPr lang="en-US" sz="1000" dirty="0">
                <a:solidFill>
                  <a:schemeClr val="dk1"/>
                </a:solidFill>
                <a:cs typeface="Arial"/>
              </a:rPr>
              <a:t> L., Mariazzi, S….Brusa, R.S. …</a:t>
            </a:r>
          </a:p>
          <a:p>
            <a:r>
              <a:rPr lang="en-US" sz="1000" dirty="0" err="1">
                <a:solidFill>
                  <a:schemeClr val="dk1"/>
                </a:solidFill>
                <a:cs typeface="Arial"/>
              </a:rPr>
              <a:t>Nucl</a:t>
            </a:r>
            <a:r>
              <a:rPr lang="en-US" sz="1000" dirty="0">
                <a:solidFill>
                  <a:schemeClr val="dk1"/>
                </a:solidFill>
                <a:cs typeface="Arial"/>
              </a:rPr>
              <a:t>. Instr. And Meth. A 1062, </a:t>
            </a:r>
            <a:r>
              <a:rPr lang="it-IT" sz="1000" dirty="0">
                <a:solidFill>
                  <a:schemeClr val="dk1"/>
                </a:solidFill>
                <a:cs typeface="Arial"/>
              </a:rPr>
              <a:t>169192 (2024) </a:t>
            </a:r>
            <a:endParaRPr lang="en-US" sz="1000" dirty="0">
              <a:solidFill>
                <a:schemeClr val="dk1"/>
              </a:solidFill>
              <a:cs typeface="Arial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1A7AA02-15C2-9AA1-EA75-344B7D4B6203}"/>
              </a:ext>
            </a:extLst>
          </p:cNvPr>
          <p:cNvSpPr txBox="1"/>
          <p:nvPr/>
        </p:nvSpPr>
        <p:spPr>
          <a:xfrm>
            <a:off x="237994" y="4808333"/>
            <a:ext cx="2505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dk1"/>
                </a:solidFill>
                <a:cs typeface="Arial"/>
              </a:rPr>
              <a:t>M. Antonello et al. </a:t>
            </a:r>
            <a:r>
              <a:rPr lang="en-GB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en-GB" sz="10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AEgIS</a:t>
            </a:r>
            <a:r>
              <a:rPr lang="en-GB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Collaboration),</a:t>
            </a:r>
          </a:p>
          <a:p>
            <a:r>
              <a:rPr lang="en-GB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Phys. Rev. A </a:t>
            </a:r>
            <a:r>
              <a:rPr lang="en-GB" sz="10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r>
              <a:rPr lang="en-GB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063414 (2019)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295459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4FE2-4E4A-E865-8BB2-EB735B8C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epjd.epj.org/articles/epjd/graphical_abstract_image/2020/04/d190585/d190585.jpg">
            <a:extLst>
              <a:ext uri="{FF2B5EF4-FFF2-40B4-BE49-F238E27FC236}">
                <a16:creationId xmlns:a16="http://schemas.microsoft.com/office/drawing/2014/main" id="{7A71B698-60FA-DDB9-E5E7-860F6F20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30" y="2302174"/>
            <a:ext cx="453296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6BC88CF8-A27D-9E94-3D87-CB5954606671}"/>
              </a:ext>
            </a:extLst>
          </p:cNvPr>
          <p:cNvSpPr/>
          <p:nvPr/>
        </p:nvSpPr>
        <p:spPr>
          <a:xfrm>
            <a:off x="239700" y="323306"/>
            <a:ext cx="8928992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sym typeface="Arial"/>
              </a:rPr>
              <a:t>ii)    inertial sensing measurements </a:t>
            </a:r>
            <a:r>
              <a:rPr lang="it-IT" b="1" dirty="0">
                <a:solidFill>
                  <a:schemeClr val="bg1"/>
                </a:solidFill>
              </a:rPr>
              <a:t>with the purely leptonic system</a:t>
            </a:r>
          </a:p>
        </p:txBody>
      </p:sp>
      <p:sp>
        <p:nvSpPr>
          <p:cNvPr id="25" name="Rectangle 103">
            <a:extLst>
              <a:ext uri="{FF2B5EF4-FFF2-40B4-BE49-F238E27FC236}">
                <a16:creationId xmlns:a16="http://schemas.microsoft.com/office/drawing/2014/main" id="{E8DAC76E-CD67-89EE-5AFD-7E99BF51957A}"/>
              </a:ext>
            </a:extLst>
          </p:cNvPr>
          <p:cNvSpPr/>
          <p:nvPr/>
        </p:nvSpPr>
        <p:spPr>
          <a:xfrm>
            <a:off x="257237" y="1067025"/>
            <a:ext cx="11370455" cy="64088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400" b="1" dirty="0">
                <a:solidFill>
                  <a:schemeClr val="bg1"/>
                </a:solidFill>
              </a:rPr>
              <a:t>6) Interferometer for the formation of the fringe pattern</a:t>
            </a:r>
            <a:endParaRPr lang="it-IT" sz="14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400" b="1" dirty="0">
                <a:solidFill>
                  <a:schemeClr val="bg1"/>
                </a:solidFill>
              </a:rPr>
              <a:t>7) a spatial-sensitive detector for the measurement of the displacement of the fringe pattern induced by the external force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F83C48A-31A9-58E7-BD4F-FC0D584FF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8" y="1916832"/>
            <a:ext cx="6625568" cy="2787725"/>
          </a:xfrm>
          <a:prstGeom prst="rect">
            <a:avLst/>
          </a:prstGeom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5768E0F3-D892-84F1-74D4-CC251AEA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07" y="5144467"/>
            <a:ext cx="2492152" cy="864624"/>
          </a:xfrm>
          <a:prstGeom prst="rect">
            <a:avLst/>
          </a:prstGeom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33E6C612-0CDC-4FB1-CDEF-1B474524302A}"/>
              </a:ext>
            </a:extLst>
          </p:cNvPr>
          <p:cNvCxnSpPr>
            <a:cxnSpLocks/>
          </p:cNvCxnSpPr>
          <p:nvPr/>
        </p:nvCxnSpPr>
        <p:spPr>
          <a:xfrm flipV="1">
            <a:off x="1343472" y="2356741"/>
            <a:ext cx="0" cy="50405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70C03A9-03B2-C653-FE24-D47EBA6540C9}"/>
              </a:ext>
            </a:extLst>
          </p:cNvPr>
          <p:cNvSpPr txBox="1"/>
          <p:nvPr/>
        </p:nvSpPr>
        <p:spPr>
          <a:xfrm>
            <a:off x="1024154" y="2098515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9EA67D9B-B141-5839-783D-CADA6AD9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223" y="4333495"/>
            <a:ext cx="3168352" cy="2488070"/>
          </a:xfrm>
          <a:prstGeom prst="rect">
            <a:avLst/>
          </a:prstGeom>
        </p:spPr>
      </p:pic>
      <p:sp>
        <p:nvSpPr>
          <p:cNvPr id="36" name="TextBox 14">
            <a:extLst>
              <a:ext uri="{FF2B5EF4-FFF2-40B4-BE49-F238E27FC236}">
                <a16:creationId xmlns:a16="http://schemas.microsoft.com/office/drawing/2014/main" id="{4D5E0E00-3913-1E02-1897-2B81B5EE1608}"/>
              </a:ext>
            </a:extLst>
          </p:cNvPr>
          <p:cNvSpPr txBox="1"/>
          <p:nvPr/>
        </p:nvSpPr>
        <p:spPr>
          <a:xfrm>
            <a:off x="4704196" y="4820281"/>
            <a:ext cx="20162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For 2</a:t>
            </a:r>
            <a:r>
              <a:rPr lang="it-IT" sz="1400" baseline="30000" dirty="0"/>
              <a:t>3</a:t>
            </a:r>
            <a:r>
              <a:rPr lang="it-IT" sz="1400" dirty="0"/>
              <a:t>S Ps (1.142 </a:t>
            </a:r>
            <a:r>
              <a:rPr lang="el-GR" sz="1400" dirty="0">
                <a:latin typeface="Calibri" panose="020F0502020204030204" pitchFamily="34" charset="0"/>
              </a:rPr>
              <a:t>μ</a:t>
            </a:r>
            <a:r>
              <a:rPr lang="it-IT" sz="1400" dirty="0">
                <a:latin typeface="Calibri" panose="020F0502020204030204" pitchFamily="34" charset="0"/>
              </a:rPr>
              <a:t>s</a:t>
            </a:r>
            <a:r>
              <a:rPr lang="it-IT" sz="1400" dirty="0"/>
              <a:t>)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70DBC78-A0F1-B4F2-5810-C5F6191831B0}"/>
              </a:ext>
            </a:extLst>
          </p:cNvPr>
          <p:cNvCxnSpPr>
            <a:cxnSpLocks/>
          </p:cNvCxnSpPr>
          <p:nvPr/>
        </p:nvCxnSpPr>
        <p:spPr>
          <a:xfrm flipH="1">
            <a:off x="1703512" y="1387465"/>
            <a:ext cx="216024" cy="7603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C780DD93-8832-9AE5-6CB9-2DC836894100}"/>
              </a:ext>
            </a:extLst>
          </p:cNvPr>
          <p:cNvCxnSpPr>
            <a:cxnSpLocks/>
          </p:cNvCxnSpPr>
          <p:nvPr/>
        </p:nvCxnSpPr>
        <p:spPr>
          <a:xfrm>
            <a:off x="8433251" y="1691163"/>
            <a:ext cx="361130" cy="4566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5">
            <a:extLst>
              <a:ext uri="{FF2B5EF4-FFF2-40B4-BE49-F238E27FC236}">
                <a16:creationId xmlns:a16="http://schemas.microsoft.com/office/drawing/2014/main" id="{E106D898-738F-6E2B-2E00-C57D40D82C38}"/>
              </a:ext>
            </a:extLst>
          </p:cNvPr>
          <p:cNvSpPr txBox="1"/>
          <p:nvPr/>
        </p:nvSpPr>
        <p:spPr>
          <a:xfrm>
            <a:off x="9098899" y="4715262"/>
            <a:ext cx="1705439" cy="338554"/>
          </a:xfrm>
          <a:prstGeom prst="rect">
            <a:avLst/>
          </a:prstGeom>
          <a:solidFill>
            <a:srgbClr val="3379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For 2</a:t>
            </a:r>
            <a:r>
              <a:rPr lang="it-IT" sz="1600" b="1" baseline="30000" dirty="0">
                <a:solidFill>
                  <a:schemeClr val="bg1"/>
                </a:solidFill>
              </a:rPr>
              <a:t>3</a:t>
            </a:r>
            <a:r>
              <a:rPr lang="it-IT" sz="1600" b="1" dirty="0">
                <a:solidFill>
                  <a:schemeClr val="bg1"/>
                </a:solidFill>
              </a:rPr>
              <a:t>S level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04BE44AF-9059-1BB4-7E71-58D3289C21F2}"/>
              </a:ext>
            </a:extLst>
          </p:cNvPr>
          <p:cNvSpPr txBox="1"/>
          <p:nvPr/>
        </p:nvSpPr>
        <p:spPr>
          <a:xfrm>
            <a:off x="8976320" y="5098541"/>
            <a:ext cx="2004848" cy="338554"/>
          </a:xfrm>
          <a:prstGeom prst="rect">
            <a:avLst/>
          </a:prstGeom>
          <a:solidFill>
            <a:srgbClr val="3379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g   </a:t>
            </a:r>
            <a:r>
              <a:rPr lang="it-IT" sz="1600" b="1" dirty="0">
                <a:solidFill>
                  <a:schemeClr val="bg1"/>
                </a:solidFill>
                <a:sym typeface="Wingdings" panose="05000000000000000000" pitchFamily="2" charset="2"/>
              </a:rPr>
              <a:t>    </a:t>
            </a:r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Δ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y  &lt; 0.3 nm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A7E2C851-887A-5111-A3FA-E843AB1728AA}"/>
              </a:ext>
            </a:extLst>
          </p:cNvPr>
          <p:cNvSpPr txBox="1"/>
          <p:nvPr/>
        </p:nvSpPr>
        <p:spPr>
          <a:xfrm>
            <a:off x="8794381" y="5466710"/>
            <a:ext cx="2314477" cy="338554"/>
          </a:xfrm>
          <a:prstGeom prst="rect">
            <a:avLst/>
          </a:prstGeom>
          <a:solidFill>
            <a:srgbClr val="3379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10</a:t>
            </a:r>
            <a:r>
              <a:rPr lang="it-IT" sz="1600" b="1" baseline="30000" dirty="0">
                <a:solidFill>
                  <a:schemeClr val="bg1"/>
                </a:solidFill>
              </a:rPr>
              <a:t>5</a:t>
            </a:r>
            <a:r>
              <a:rPr lang="it-IT" sz="1600" b="1" dirty="0">
                <a:solidFill>
                  <a:schemeClr val="bg1"/>
                </a:solidFill>
              </a:rPr>
              <a:t> g   </a:t>
            </a:r>
            <a:r>
              <a:rPr lang="it-IT" sz="1600" b="1" dirty="0">
                <a:solidFill>
                  <a:schemeClr val="bg1"/>
                </a:solidFill>
                <a:sym typeface="Wingdings" panose="05000000000000000000" pitchFamily="2" charset="2"/>
              </a:rPr>
              <a:t>    </a:t>
            </a:r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Δ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y  &lt; 30 </a:t>
            </a:r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μ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A66404D-0DE5-54A6-9D38-37997FF10FDC}"/>
              </a:ext>
            </a:extLst>
          </p:cNvPr>
          <p:cNvSpPr txBox="1"/>
          <p:nvPr/>
        </p:nvSpPr>
        <p:spPr>
          <a:xfrm>
            <a:off x="8526752" y="6134584"/>
            <a:ext cx="2903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S. Mariazzi, R. Caravita, M. </a:t>
            </a:r>
            <a:r>
              <a:rPr lang="it-IT" sz="1000" dirty="0" err="1">
                <a:effectLst/>
                <a:ea typeface="Aptos" panose="020B0004020202020204" pitchFamily="34" charset="0"/>
                <a:cs typeface="Arial" panose="020B0604020202020204" pitchFamily="34" charset="0"/>
              </a:rPr>
              <a:t>Doser</a:t>
            </a:r>
            <a:r>
              <a:rPr lang="it-IT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G. Nebbia, and R.S. Brusa, </a:t>
            </a:r>
            <a:r>
              <a:rPr lang="it-IT" sz="10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Eur. </a:t>
            </a:r>
            <a:r>
              <a:rPr lang="en-US" sz="1000" i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Phys. J. D</a:t>
            </a:r>
            <a:r>
              <a:rPr lang="en-US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74</a:t>
            </a:r>
            <a:r>
              <a:rPr lang="en-US" sz="10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79 (2020)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97161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1504" y="116632"/>
            <a:ext cx="8928992" cy="33855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sym typeface="Arial"/>
              </a:rPr>
              <a:t>ii) inertial sensing measurements </a:t>
            </a:r>
            <a:r>
              <a:rPr lang="it-IT" sz="1600" b="1" dirty="0">
                <a:solidFill>
                  <a:schemeClr val="bg1"/>
                </a:solidFill>
              </a:rPr>
              <a:t>with the purely leptonic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99856" y="620688"/>
            <a:ext cx="2592288" cy="338554"/>
          </a:xfrm>
          <a:prstGeom prst="rect">
            <a:avLst/>
          </a:prstGeom>
          <a:solidFill>
            <a:srgbClr val="3379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Fringe pattern detector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4306" y="1196753"/>
            <a:ext cx="3024336" cy="307777"/>
          </a:xfrm>
          <a:prstGeom prst="rect">
            <a:avLst/>
          </a:prstGeom>
          <a:solidFill>
            <a:srgbClr val="3379CD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Option 1: spatial sensitive detector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72120" y="1196753"/>
            <a:ext cx="3012572" cy="307777"/>
          </a:xfrm>
          <a:prstGeom prst="rect">
            <a:avLst/>
          </a:prstGeom>
          <a:solidFill>
            <a:srgbClr val="3379CD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Option 2: scan of the fringe pattern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3" y="2390112"/>
            <a:ext cx="4179739" cy="22394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1345" y="1700810"/>
            <a:ext cx="561990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Ps photoionization in a strong magnetic field and imaging of the photopositrons (thanks to the field they keep memory of the Ps position)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6" y="4899938"/>
            <a:ext cx="19272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dk1"/>
                </a:solidFill>
                <a:ea typeface="Arial"/>
                <a:cs typeface="Arial"/>
              </a:rPr>
              <a:t>Amsler C et al (AEgIS collaboration) NIMB 457, 44 (2019)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6431" y="4869162"/>
            <a:ext cx="363443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Spatial resolution of (88±5) μm                          (MCP+phosphor screen)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6431" y="5507382"/>
            <a:ext cx="3634436" cy="27699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Spatial resolution of ~12 </a:t>
            </a:r>
            <a:r>
              <a:rPr lang="it-IT" sz="1200" b="1" dirty="0" err="1">
                <a:solidFill>
                  <a:schemeClr val="bg1"/>
                </a:solidFill>
              </a:rPr>
              <a:t>μm</a:t>
            </a:r>
            <a:r>
              <a:rPr lang="it-IT" sz="1200" b="1" dirty="0">
                <a:solidFill>
                  <a:schemeClr val="bg1"/>
                </a:solidFill>
              </a:rPr>
              <a:t> (</a:t>
            </a:r>
            <a:r>
              <a:rPr lang="it-IT" sz="1200" b="1" dirty="0" err="1">
                <a:solidFill>
                  <a:schemeClr val="bg1"/>
                </a:solidFill>
              </a:rPr>
              <a:t>Timepix</a:t>
            </a:r>
            <a:r>
              <a:rPr lang="it-IT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41285" y="5377565"/>
            <a:ext cx="19272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dk1"/>
                </a:solidFill>
                <a:ea typeface="Arial"/>
                <a:cs typeface="Arial"/>
              </a:rPr>
              <a:t>Glogger L et al (AEgIS collaboration) Meas Sci and Tech  33, 115105 (2022)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431" y="6067655"/>
            <a:ext cx="363443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Expected spatial resolution of ~3 μm (with commercially available proper MCP)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316" y="2425428"/>
            <a:ext cx="4364180" cy="220410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196317" y="1700142"/>
            <a:ext cx="5804338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Probing the fringe pattern with a third material grating with a detector counting Ps annihilations on the grid and crossing the grid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68" y="5355957"/>
            <a:ext cx="3634436" cy="135802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117013" y="4715273"/>
            <a:ext cx="5804337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Resolution given by the one of the grating movement. Commercially available piezo-actuators have 0.3 nm of resolution</a:t>
            </a:r>
            <a:endParaRPr lang="it-IT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3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87688" y="77995"/>
            <a:ext cx="5895990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PsICO apparatus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39816" y="6482953"/>
            <a:ext cx="1535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80B06"/>
                </a:solidFill>
              </a:rPr>
              <a:t>Under test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98117" y="6394512"/>
            <a:ext cx="234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80B06"/>
                </a:solidFill>
              </a:rPr>
              <a:t>Delivered</a:t>
            </a:r>
            <a:r>
              <a:rPr lang="it-IT" sz="2400" b="1" dirty="0">
                <a:solidFill>
                  <a:srgbClr val="F80B06"/>
                </a:solidFill>
              </a:rPr>
              <a:t> in </a:t>
            </a:r>
            <a:r>
              <a:rPr lang="it-IT" sz="2400" b="1" dirty="0" err="1">
                <a:solidFill>
                  <a:srgbClr val="F80B06"/>
                </a:solidFill>
              </a:rPr>
              <a:t>May</a:t>
            </a:r>
            <a:endParaRPr lang="it-IT" sz="2400" b="1" dirty="0">
              <a:solidFill>
                <a:srgbClr val="F80B0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16D4A7-47DB-5A76-874F-F29E9159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9" y="437429"/>
            <a:ext cx="9756576" cy="32709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9219E1-CF10-153B-C102-F6F95510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271" y="3593788"/>
            <a:ext cx="6840760" cy="3216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0296" y="6459610"/>
            <a:ext cx="1010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80B06"/>
                </a:solidFill>
              </a:rPr>
              <a:t>Tested</a:t>
            </a:r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D3F4EC57-746E-AA8C-987A-16220329BFD7}"/>
              </a:ext>
            </a:extLst>
          </p:cNvPr>
          <p:cNvSpPr/>
          <p:nvPr/>
        </p:nvSpPr>
        <p:spPr>
          <a:xfrm rot="5400000">
            <a:off x="8320506" y="2321288"/>
            <a:ext cx="864096" cy="3187228"/>
          </a:xfrm>
          <a:prstGeom prst="righ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53300410-32BF-F9DD-6ECF-AF98699DE92D}"/>
              </a:ext>
            </a:extLst>
          </p:cNvPr>
          <p:cNvSpPr/>
          <p:nvPr/>
        </p:nvSpPr>
        <p:spPr>
          <a:xfrm rot="5400000">
            <a:off x="4895472" y="2061279"/>
            <a:ext cx="864096" cy="3662839"/>
          </a:xfrm>
          <a:prstGeom prst="righ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A4C618F8-2F67-7065-5AE7-1C29FB3C9A99}"/>
              </a:ext>
            </a:extLst>
          </p:cNvPr>
          <p:cNvSpPr/>
          <p:nvPr/>
        </p:nvSpPr>
        <p:spPr>
          <a:xfrm rot="5400000">
            <a:off x="2395332" y="3276560"/>
            <a:ext cx="864096" cy="1224136"/>
          </a:xfrm>
          <a:prstGeom prst="righ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urchese, Verde acqua, oggetti di artigianato, interno&#10;&#10;Il contenuto generato dall'IA potrebbe non essere corretto.">
            <a:extLst>
              <a:ext uri="{FF2B5EF4-FFF2-40B4-BE49-F238E27FC236}">
                <a16:creationId xmlns:a16="http://schemas.microsoft.com/office/drawing/2014/main" id="{F5E66B1F-C8A1-16DB-9708-9C07D88BD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780" y="4388584"/>
            <a:ext cx="3782432" cy="19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96EAFBE-7E95-ECE0-F590-3C5ABD8F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503" y="1349479"/>
            <a:ext cx="3448320" cy="2111092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700CB9F8-8B32-C11A-62F4-9DC14CA08845}"/>
              </a:ext>
            </a:extLst>
          </p:cNvPr>
          <p:cNvSpPr txBox="1"/>
          <p:nvPr/>
        </p:nvSpPr>
        <p:spPr>
          <a:xfrm>
            <a:off x="3287688" y="77995"/>
            <a:ext cx="5895990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1"/>
                </a:solidFill>
              </a:rPr>
              <a:t>Results</a:t>
            </a:r>
            <a:r>
              <a:rPr lang="it-IT" sz="2000" b="1" dirty="0">
                <a:solidFill>
                  <a:schemeClr val="bg1"/>
                </a:solidFill>
              </a:rPr>
              <a:t> 2024/</a:t>
            </a:r>
            <a:r>
              <a:rPr lang="it-IT" sz="2000" b="1" dirty="0" err="1">
                <a:solidFill>
                  <a:schemeClr val="bg1"/>
                </a:solidFill>
              </a:rPr>
              <a:t>beginning</a:t>
            </a:r>
            <a:r>
              <a:rPr lang="it-IT" sz="2000" b="1" dirty="0">
                <a:solidFill>
                  <a:schemeClr val="bg1"/>
                </a:solidFill>
              </a:rPr>
              <a:t> 2025</a:t>
            </a: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59AF5127-223E-869B-6C30-3FFFF2512CC4}"/>
              </a:ext>
            </a:extLst>
          </p:cNvPr>
          <p:cNvSpPr txBox="1"/>
          <p:nvPr/>
        </p:nvSpPr>
        <p:spPr>
          <a:xfrm>
            <a:off x="798050" y="1565504"/>
            <a:ext cx="3118844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Continuous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transport</a:t>
            </a:r>
            <a:r>
              <a:rPr lang="it-IT" sz="1600" b="1" dirty="0">
                <a:solidFill>
                  <a:schemeClr val="bg1"/>
                </a:solidFill>
              </a:rPr>
              <a:t> of </a:t>
            </a:r>
            <a:r>
              <a:rPr lang="it-IT" sz="1600" b="1" dirty="0" err="1">
                <a:solidFill>
                  <a:schemeClr val="bg1"/>
                </a:solidFill>
              </a:rPr>
              <a:t>positron</a:t>
            </a:r>
            <a:r>
              <a:rPr lang="it-IT" sz="1600" b="1" dirty="0">
                <a:solidFill>
                  <a:schemeClr val="bg1"/>
                </a:solidFill>
              </a:rPr>
              <a:t> to the exit of the </a:t>
            </a:r>
            <a:r>
              <a:rPr lang="it-IT" sz="1600" b="1" dirty="0" err="1">
                <a:solidFill>
                  <a:schemeClr val="bg1"/>
                </a:solidFill>
              </a:rPr>
              <a:t>Surko</a:t>
            </a:r>
            <a:r>
              <a:rPr lang="it-IT" sz="1600" b="1" dirty="0">
                <a:solidFill>
                  <a:schemeClr val="bg1"/>
                </a:solidFill>
              </a:rPr>
              <a:t> trap</a:t>
            </a:r>
          </a:p>
        </p:txBody>
      </p:sp>
      <p:pic>
        <p:nvPicPr>
          <p:cNvPr id="8" name="Immagine 7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0D2AE62D-0DDA-14DB-4B71-DD6EE6B43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20" y="1349479"/>
            <a:ext cx="3407896" cy="2444535"/>
          </a:xfrm>
          <a:prstGeom prst="rect">
            <a:avLst/>
          </a:prstGeom>
        </p:spPr>
      </p:pic>
      <p:sp>
        <p:nvSpPr>
          <p:cNvPr id="24" name="TextBox 37">
            <a:extLst>
              <a:ext uri="{FF2B5EF4-FFF2-40B4-BE49-F238E27FC236}">
                <a16:creationId xmlns:a16="http://schemas.microsoft.com/office/drawing/2014/main" id="{76EF5835-5807-95B5-9141-05DC6414702E}"/>
              </a:ext>
            </a:extLst>
          </p:cNvPr>
          <p:cNvSpPr txBox="1"/>
          <p:nvPr/>
        </p:nvSpPr>
        <p:spPr>
          <a:xfrm>
            <a:off x="2043678" y="2504343"/>
            <a:ext cx="1312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80B06"/>
                </a:solidFill>
              </a:rPr>
              <a:t>Test </a:t>
            </a:r>
            <a:r>
              <a:rPr lang="it-IT" sz="1400" b="1" dirty="0" err="1">
                <a:solidFill>
                  <a:srgbClr val="F80B06"/>
                </a:solidFill>
              </a:rPr>
              <a:t>completed</a:t>
            </a:r>
            <a:endParaRPr lang="it-IT" sz="1400" b="1" dirty="0">
              <a:solidFill>
                <a:srgbClr val="F80B06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53A0895-1944-62D2-C211-24B107D5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246" y="4991681"/>
            <a:ext cx="3023174" cy="1497043"/>
          </a:xfrm>
          <a:prstGeom prst="rect">
            <a:avLst/>
          </a:prstGeom>
        </p:spPr>
      </p:pic>
      <p:sp>
        <p:nvSpPr>
          <p:cNvPr id="28" name="TextBox 45">
            <a:extLst>
              <a:ext uri="{FF2B5EF4-FFF2-40B4-BE49-F238E27FC236}">
                <a16:creationId xmlns:a16="http://schemas.microsoft.com/office/drawing/2014/main" id="{A15ADA69-766C-C3A7-90F8-F5F40D47B8D3}"/>
              </a:ext>
            </a:extLst>
          </p:cNvPr>
          <p:cNvSpPr txBox="1"/>
          <p:nvPr/>
        </p:nvSpPr>
        <p:spPr>
          <a:xfrm>
            <a:off x="695400" y="4217718"/>
            <a:ext cx="4536504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Test of </a:t>
            </a:r>
            <a:r>
              <a:rPr lang="it-IT" sz="1600" b="1" dirty="0" err="1">
                <a:solidFill>
                  <a:schemeClr val="bg1"/>
                </a:solidFill>
              </a:rPr>
              <a:t>electronics</a:t>
            </a:r>
            <a:r>
              <a:rPr lang="it-IT" sz="1600" b="1" dirty="0">
                <a:solidFill>
                  <a:schemeClr val="bg1"/>
                </a:solidFill>
              </a:rPr>
              <a:t> for </a:t>
            </a:r>
            <a:r>
              <a:rPr lang="it-IT" sz="1600" b="1" dirty="0" err="1">
                <a:solidFill>
                  <a:schemeClr val="bg1"/>
                </a:solidFill>
              </a:rPr>
              <a:t>Surko</a:t>
            </a:r>
            <a:r>
              <a:rPr lang="it-IT" sz="1600" b="1" dirty="0">
                <a:solidFill>
                  <a:schemeClr val="bg1"/>
                </a:solidFill>
              </a:rPr>
              <a:t>-trap </a:t>
            </a:r>
            <a:r>
              <a:rPr lang="it-IT" sz="1600" b="1" dirty="0" err="1">
                <a:solidFill>
                  <a:schemeClr val="bg1"/>
                </a:solidFill>
              </a:rPr>
              <a:t>electrodes</a:t>
            </a:r>
            <a:r>
              <a:rPr lang="it-IT" sz="1600" b="1" dirty="0">
                <a:solidFill>
                  <a:schemeClr val="bg1"/>
                </a:solidFill>
              </a:rPr>
              <a:t> (</a:t>
            </a:r>
            <a:r>
              <a:rPr lang="it-IT" sz="1600" b="1" dirty="0" err="1">
                <a:solidFill>
                  <a:schemeClr val="bg1"/>
                </a:solidFill>
              </a:rPr>
              <a:t>including</a:t>
            </a:r>
            <a:r>
              <a:rPr lang="it-IT" sz="1600" b="1" dirty="0">
                <a:solidFill>
                  <a:schemeClr val="bg1"/>
                </a:solidFill>
              </a:rPr>
              <a:t> RW)</a:t>
            </a:r>
          </a:p>
        </p:txBody>
      </p:sp>
      <p:sp>
        <p:nvSpPr>
          <p:cNvPr id="30" name="TextBox 45">
            <a:extLst>
              <a:ext uri="{FF2B5EF4-FFF2-40B4-BE49-F238E27FC236}">
                <a16:creationId xmlns:a16="http://schemas.microsoft.com/office/drawing/2014/main" id="{E66B4934-5C61-9AFC-861C-83FF36ACECC7}"/>
              </a:ext>
            </a:extLst>
          </p:cNvPr>
          <p:cNvSpPr txBox="1"/>
          <p:nvPr/>
        </p:nvSpPr>
        <p:spPr>
          <a:xfrm>
            <a:off x="7553398" y="4245809"/>
            <a:ext cx="3295130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Installation of the </a:t>
            </a:r>
            <a:r>
              <a:rPr lang="it-IT" sz="1600" b="1" dirty="0" err="1">
                <a:solidFill>
                  <a:schemeClr val="bg1"/>
                </a:solidFill>
              </a:rPr>
              <a:t>Surko</a:t>
            </a:r>
            <a:r>
              <a:rPr lang="it-IT" sz="1600" b="1" dirty="0">
                <a:solidFill>
                  <a:schemeClr val="bg1"/>
                </a:solidFill>
              </a:rPr>
              <a:t>-trap buffer gas lines</a:t>
            </a:r>
          </a:p>
        </p:txBody>
      </p:sp>
      <p:pic>
        <p:nvPicPr>
          <p:cNvPr id="31" name="Immagine 30" descr="Immagine che contiene dispositivo, macchina, orologio, Strumento di misurazione&#10;&#10;Il contenuto generato dall'IA potrebbe non essere corretto.">
            <a:extLst>
              <a:ext uri="{FF2B5EF4-FFF2-40B4-BE49-F238E27FC236}">
                <a16:creationId xmlns:a16="http://schemas.microsoft.com/office/drawing/2014/main" id="{6F47562E-52AD-7771-A30F-5A23DD09B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12" y="5019758"/>
            <a:ext cx="2920431" cy="1316215"/>
          </a:xfrm>
          <a:prstGeom prst="rect">
            <a:avLst/>
          </a:prstGeom>
        </p:spPr>
      </p:pic>
      <p:sp>
        <p:nvSpPr>
          <p:cNvPr id="32" name="TextBox 37">
            <a:extLst>
              <a:ext uri="{FF2B5EF4-FFF2-40B4-BE49-F238E27FC236}">
                <a16:creationId xmlns:a16="http://schemas.microsoft.com/office/drawing/2014/main" id="{7689EC6B-6E4B-9E7F-89B2-9FE610C205B6}"/>
              </a:ext>
            </a:extLst>
          </p:cNvPr>
          <p:cNvSpPr txBox="1"/>
          <p:nvPr/>
        </p:nvSpPr>
        <p:spPr>
          <a:xfrm>
            <a:off x="5143790" y="5241765"/>
            <a:ext cx="2117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F80B06"/>
                </a:solidFill>
              </a:rPr>
              <a:t>Tests</a:t>
            </a:r>
            <a:r>
              <a:rPr lang="it-IT" sz="1400" b="1" dirty="0">
                <a:solidFill>
                  <a:srgbClr val="F80B06"/>
                </a:solidFill>
              </a:rPr>
              <a:t> of e</a:t>
            </a:r>
            <a:r>
              <a:rPr lang="it-IT" sz="1400" b="1" baseline="30000" dirty="0">
                <a:solidFill>
                  <a:srgbClr val="F80B06"/>
                </a:solidFill>
              </a:rPr>
              <a:t>+</a:t>
            </a:r>
            <a:r>
              <a:rPr lang="it-IT" sz="1400" b="1" dirty="0">
                <a:solidFill>
                  <a:srgbClr val="F80B06"/>
                </a:solidFill>
              </a:rPr>
              <a:t> trapping, </a:t>
            </a:r>
            <a:r>
              <a:rPr lang="it-IT" sz="1400" b="1" dirty="0" err="1">
                <a:solidFill>
                  <a:srgbClr val="F80B06"/>
                </a:solidFill>
              </a:rPr>
              <a:t>storing</a:t>
            </a:r>
            <a:r>
              <a:rPr lang="it-IT" sz="1400" b="1" dirty="0">
                <a:solidFill>
                  <a:srgbClr val="F80B06"/>
                </a:solidFill>
              </a:rPr>
              <a:t>, and </a:t>
            </a:r>
            <a:r>
              <a:rPr lang="it-IT" sz="1400" b="1" dirty="0" err="1">
                <a:solidFill>
                  <a:srgbClr val="F80B06"/>
                </a:solidFill>
              </a:rPr>
              <a:t>bunching</a:t>
            </a:r>
            <a:r>
              <a:rPr lang="it-IT" sz="1400" b="1" dirty="0">
                <a:solidFill>
                  <a:srgbClr val="F80B06"/>
                </a:solidFill>
              </a:rPr>
              <a:t> are </a:t>
            </a:r>
            <a:r>
              <a:rPr lang="it-IT" sz="1400" b="1" dirty="0" err="1">
                <a:solidFill>
                  <a:srgbClr val="F80B06"/>
                </a:solidFill>
              </a:rPr>
              <a:t>planned</a:t>
            </a:r>
            <a:r>
              <a:rPr lang="it-IT" sz="1400" b="1" dirty="0">
                <a:solidFill>
                  <a:srgbClr val="F80B06"/>
                </a:solidFill>
              </a:rPr>
              <a:t> in the </a:t>
            </a:r>
            <a:r>
              <a:rPr lang="it-IT" sz="1400" b="1" dirty="0" err="1">
                <a:solidFill>
                  <a:srgbClr val="F80B06"/>
                </a:solidFill>
              </a:rPr>
              <a:t>next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few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months</a:t>
            </a:r>
            <a:endParaRPr lang="it-IT" sz="1400" b="1" dirty="0">
              <a:solidFill>
                <a:srgbClr val="F80B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7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C750-41D5-9C7A-650C-F9E119E2C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>
            <a:extLst>
              <a:ext uri="{FF2B5EF4-FFF2-40B4-BE49-F238E27FC236}">
                <a16:creationId xmlns:a16="http://schemas.microsoft.com/office/drawing/2014/main" id="{0D086E59-0ED0-FB0F-BCED-49B8269EF63D}"/>
              </a:ext>
            </a:extLst>
          </p:cNvPr>
          <p:cNvSpPr txBox="1"/>
          <p:nvPr/>
        </p:nvSpPr>
        <p:spPr>
          <a:xfrm>
            <a:off x="3287688" y="77995"/>
            <a:ext cx="5895990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1"/>
                </a:solidFill>
              </a:rPr>
              <a:t>Results</a:t>
            </a:r>
            <a:r>
              <a:rPr lang="it-IT" sz="2000" b="1" dirty="0">
                <a:solidFill>
                  <a:schemeClr val="bg1"/>
                </a:solidFill>
              </a:rPr>
              <a:t> 2024/</a:t>
            </a:r>
            <a:r>
              <a:rPr lang="it-IT" sz="2000" b="1" dirty="0" err="1">
                <a:solidFill>
                  <a:schemeClr val="bg1"/>
                </a:solidFill>
              </a:rPr>
              <a:t>beginning</a:t>
            </a:r>
            <a:r>
              <a:rPr lang="it-IT" sz="2000" b="1" dirty="0">
                <a:solidFill>
                  <a:schemeClr val="bg1"/>
                </a:solidFill>
              </a:rPr>
              <a:t> 2025</a:t>
            </a:r>
          </a:p>
        </p:txBody>
      </p:sp>
      <p:sp>
        <p:nvSpPr>
          <p:cNvPr id="18" name="TextBox 45">
            <a:extLst>
              <a:ext uri="{FF2B5EF4-FFF2-40B4-BE49-F238E27FC236}">
                <a16:creationId xmlns:a16="http://schemas.microsoft.com/office/drawing/2014/main" id="{F41E66CE-2771-851B-FE21-785D6AEF8CBF}"/>
              </a:ext>
            </a:extLst>
          </p:cNvPr>
          <p:cNvSpPr txBox="1"/>
          <p:nvPr/>
        </p:nvSpPr>
        <p:spPr>
          <a:xfrm>
            <a:off x="1764049" y="1295786"/>
            <a:ext cx="3683369" cy="3385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Installation of spider field terminator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D87E823-2E1D-8C6D-C963-B4239994DF5F}"/>
              </a:ext>
            </a:extLst>
          </p:cNvPr>
          <p:cNvGrpSpPr/>
          <p:nvPr/>
        </p:nvGrpSpPr>
        <p:grpSpPr>
          <a:xfrm>
            <a:off x="6600056" y="821074"/>
            <a:ext cx="2787096" cy="2607926"/>
            <a:chOff x="80558" y="2420888"/>
            <a:chExt cx="3195297" cy="3320283"/>
          </a:xfrm>
        </p:grpSpPr>
        <p:pic>
          <p:nvPicPr>
            <p:cNvPr id="20" name="Immagine 19" descr="Immagine che contiene Ricambio auto, acciaio, tubo, argento&#10;&#10;Il contenuto generato dall'IA potrebbe non essere corretto.">
              <a:extLst>
                <a:ext uri="{FF2B5EF4-FFF2-40B4-BE49-F238E27FC236}">
                  <a16:creationId xmlns:a16="http://schemas.microsoft.com/office/drawing/2014/main" id="{B0C18ADF-4228-4879-BBB5-80EEAE54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878722" y="3328568"/>
              <a:ext cx="3304813" cy="1489453"/>
            </a:xfrm>
            <a:prstGeom prst="rect">
              <a:avLst/>
            </a:prstGeom>
          </p:spPr>
        </p:pic>
        <p:pic>
          <p:nvPicPr>
            <p:cNvPr id="21" name="Immagine 20" descr="Immagine che contiene cerchio, arte, Simmetria, grigio&#10;&#10;Il contenuto generato dall'IA potrebbe non essere corretto.">
              <a:extLst>
                <a:ext uri="{FF2B5EF4-FFF2-40B4-BE49-F238E27FC236}">
                  <a16:creationId xmlns:a16="http://schemas.microsoft.com/office/drawing/2014/main" id="{9D3445FF-36A8-825A-DC29-0E89B5878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827122" y="3344038"/>
              <a:ext cx="3304813" cy="1489453"/>
            </a:xfrm>
            <a:prstGeom prst="rect">
              <a:avLst/>
            </a:prstGeom>
          </p:spPr>
        </p:pic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5F2860B3-055C-8628-DC9A-AF071A1C33E6}"/>
                </a:ext>
              </a:extLst>
            </p:cNvPr>
            <p:cNvCxnSpPr/>
            <p:nvPr/>
          </p:nvCxnSpPr>
          <p:spPr>
            <a:xfrm>
              <a:off x="908142" y="3457522"/>
              <a:ext cx="1584176" cy="357334"/>
            </a:xfrm>
            <a:prstGeom prst="line">
              <a:avLst/>
            </a:prstGeom>
            <a:ln>
              <a:solidFill>
                <a:srgbClr val="F80B06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30374B6A-B5B2-CA38-8B64-DE90C75D6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608" y="3967256"/>
              <a:ext cx="1434308" cy="469856"/>
            </a:xfrm>
            <a:prstGeom prst="line">
              <a:avLst/>
            </a:prstGeom>
            <a:ln>
              <a:solidFill>
                <a:srgbClr val="F80B06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" name="TextBox 37">
            <a:extLst>
              <a:ext uri="{FF2B5EF4-FFF2-40B4-BE49-F238E27FC236}">
                <a16:creationId xmlns:a16="http://schemas.microsoft.com/office/drawing/2014/main" id="{1F8E9D18-28F4-3939-68BC-780F503AA278}"/>
              </a:ext>
            </a:extLst>
          </p:cNvPr>
          <p:cNvSpPr txBox="1"/>
          <p:nvPr/>
        </p:nvSpPr>
        <p:spPr>
          <a:xfrm>
            <a:off x="2282497" y="2014970"/>
            <a:ext cx="246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F80B06"/>
                </a:solidFill>
              </a:rPr>
              <a:t>Tests</a:t>
            </a:r>
            <a:r>
              <a:rPr lang="it-IT" sz="1400" b="1" dirty="0">
                <a:solidFill>
                  <a:srgbClr val="F80B06"/>
                </a:solidFill>
              </a:rPr>
              <a:t> of e</a:t>
            </a:r>
            <a:r>
              <a:rPr lang="it-IT" sz="1400" b="1" baseline="30000" dirty="0">
                <a:solidFill>
                  <a:srgbClr val="F80B06"/>
                </a:solidFill>
              </a:rPr>
              <a:t>+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extraction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planned</a:t>
            </a:r>
            <a:r>
              <a:rPr lang="it-IT" sz="1400" b="1" dirty="0">
                <a:solidFill>
                  <a:srgbClr val="F80B06"/>
                </a:solidFill>
              </a:rPr>
              <a:t> in the </a:t>
            </a:r>
            <a:r>
              <a:rPr lang="it-IT" sz="1400" b="1" dirty="0" err="1">
                <a:solidFill>
                  <a:srgbClr val="F80B06"/>
                </a:solidFill>
              </a:rPr>
              <a:t>next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few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months</a:t>
            </a:r>
            <a:endParaRPr lang="it-IT" sz="1400" b="1" dirty="0">
              <a:solidFill>
                <a:srgbClr val="F80B0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F93AF9-8C8D-AB82-2866-1E8E96B32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16" y="3768927"/>
            <a:ext cx="4928127" cy="2142609"/>
          </a:xfrm>
          <a:prstGeom prst="rect">
            <a:avLst/>
          </a:prstGeom>
        </p:spPr>
      </p:pic>
      <p:pic>
        <p:nvPicPr>
          <p:cNvPr id="7" name="Immagine 6" descr="Immagine che contiene elettronica, interno, testo, cavo&#10;&#10;Il contenuto generato dall'IA potrebbe non essere corretto.">
            <a:extLst>
              <a:ext uri="{FF2B5EF4-FFF2-40B4-BE49-F238E27FC236}">
                <a16:creationId xmlns:a16="http://schemas.microsoft.com/office/drawing/2014/main" id="{23E2F1F3-CFAD-B32F-6E0E-30AD7B95E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09120"/>
            <a:ext cx="3119882" cy="1758833"/>
          </a:xfrm>
          <a:prstGeom prst="rect">
            <a:avLst/>
          </a:prstGeom>
        </p:spPr>
      </p:pic>
      <p:sp>
        <p:nvSpPr>
          <p:cNvPr id="9" name="TextBox 45">
            <a:extLst>
              <a:ext uri="{FF2B5EF4-FFF2-40B4-BE49-F238E27FC236}">
                <a16:creationId xmlns:a16="http://schemas.microsoft.com/office/drawing/2014/main" id="{A8DED472-E996-BB70-B198-2FEFEC16AC6E}"/>
              </a:ext>
            </a:extLst>
          </p:cNvPr>
          <p:cNvSpPr txBox="1"/>
          <p:nvPr/>
        </p:nvSpPr>
        <p:spPr>
          <a:xfrm>
            <a:off x="1671929" y="3826030"/>
            <a:ext cx="368336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bg1"/>
                </a:solidFill>
              </a:rPr>
              <a:t>Tests</a:t>
            </a:r>
            <a:r>
              <a:rPr lang="it-IT" sz="1600" b="1" dirty="0">
                <a:solidFill>
                  <a:schemeClr val="bg1"/>
                </a:solidFill>
              </a:rPr>
              <a:t> of the </a:t>
            </a:r>
            <a:r>
              <a:rPr lang="it-IT" sz="1600" b="1" dirty="0" err="1">
                <a:solidFill>
                  <a:schemeClr val="bg1"/>
                </a:solidFill>
              </a:rPr>
              <a:t>pulser</a:t>
            </a:r>
            <a:r>
              <a:rPr lang="it-IT" sz="1600" b="1" dirty="0">
                <a:solidFill>
                  <a:schemeClr val="bg1"/>
                </a:solidFill>
              </a:rPr>
              <a:t> of the </a:t>
            </a:r>
            <a:r>
              <a:rPr lang="it-IT" sz="1600" b="1" dirty="0" err="1">
                <a:solidFill>
                  <a:schemeClr val="bg1"/>
                </a:solidFill>
              </a:rPr>
              <a:t>buncher</a:t>
            </a:r>
            <a:endParaRPr lang="it-IT" sz="1600" b="1" dirty="0">
              <a:solidFill>
                <a:schemeClr val="bg1"/>
              </a:solidFill>
            </a:endParaRPr>
          </a:p>
          <a:p>
            <a:pPr algn="ctr"/>
            <a:r>
              <a:rPr lang="it-IT" sz="1600" b="1" dirty="0">
                <a:solidFill>
                  <a:schemeClr val="bg1"/>
                </a:solidFill>
              </a:rPr>
              <a:t>(rise time &lt;5ns </a:t>
            </a:r>
            <a:r>
              <a:rPr lang="it-IT" sz="1600" b="1" dirty="0" err="1">
                <a:solidFill>
                  <a:schemeClr val="bg1"/>
                </a:solidFill>
              </a:rPr>
              <a:t>at</a:t>
            </a:r>
            <a:r>
              <a:rPr lang="it-IT" sz="1600" b="1" dirty="0">
                <a:solidFill>
                  <a:schemeClr val="bg1"/>
                </a:solidFill>
              </a:rPr>
              <a:t> 10 kV)</a:t>
            </a: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186E6567-2F7B-9312-8AC9-8EC6E74B1DDE}"/>
              </a:ext>
            </a:extLst>
          </p:cNvPr>
          <p:cNvSpPr txBox="1"/>
          <p:nvPr/>
        </p:nvSpPr>
        <p:spPr>
          <a:xfrm>
            <a:off x="6235683" y="5983878"/>
            <a:ext cx="246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F80B06"/>
                </a:solidFill>
              </a:rPr>
              <a:t>Tests</a:t>
            </a:r>
            <a:r>
              <a:rPr lang="it-IT" sz="1400" b="1" dirty="0">
                <a:solidFill>
                  <a:srgbClr val="F80B06"/>
                </a:solidFill>
              </a:rPr>
              <a:t> of the </a:t>
            </a:r>
            <a:r>
              <a:rPr lang="it-IT" sz="1400" b="1" dirty="0" err="1">
                <a:solidFill>
                  <a:srgbClr val="F80B06"/>
                </a:solidFill>
              </a:rPr>
              <a:t>buncher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planned</a:t>
            </a:r>
            <a:r>
              <a:rPr lang="it-IT" sz="1400" b="1" dirty="0">
                <a:solidFill>
                  <a:srgbClr val="F80B06"/>
                </a:solidFill>
              </a:rPr>
              <a:t> in the </a:t>
            </a:r>
            <a:r>
              <a:rPr lang="it-IT" sz="1400" b="1" dirty="0" err="1">
                <a:solidFill>
                  <a:srgbClr val="F80B06"/>
                </a:solidFill>
              </a:rPr>
              <a:t>next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few</a:t>
            </a:r>
            <a:r>
              <a:rPr lang="it-IT" sz="1400" b="1" dirty="0">
                <a:solidFill>
                  <a:srgbClr val="F80B06"/>
                </a:solidFill>
              </a:rPr>
              <a:t> </a:t>
            </a:r>
            <a:r>
              <a:rPr lang="it-IT" sz="1400" b="1" dirty="0" err="1">
                <a:solidFill>
                  <a:srgbClr val="F80B06"/>
                </a:solidFill>
              </a:rPr>
              <a:t>months</a:t>
            </a:r>
            <a:endParaRPr lang="it-IT" sz="1400" b="1" dirty="0">
              <a:solidFill>
                <a:srgbClr val="F80B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5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13" y="976562"/>
            <a:ext cx="4882441" cy="23804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62" y="960558"/>
            <a:ext cx="4334766" cy="223441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67192" y="3861048"/>
            <a:ext cx="3252544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Completion of the infrastructures for laser+positron beam installation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1E527A4-BC7E-3244-D53F-E3DF202DB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12" y="3682480"/>
            <a:ext cx="6048672" cy="27080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122D822-F0E2-8882-CF51-7539A6E21E8F}"/>
              </a:ext>
            </a:extLst>
          </p:cNvPr>
          <p:cNvCxnSpPr>
            <a:cxnSpLocks/>
          </p:cNvCxnSpPr>
          <p:nvPr/>
        </p:nvCxnSpPr>
        <p:spPr>
          <a:xfrm flipH="1" flipV="1">
            <a:off x="5015880" y="1630252"/>
            <a:ext cx="2592288" cy="2539733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09F1D97-C7C1-0C7D-876C-79A9AF06A2B0}"/>
              </a:ext>
            </a:extLst>
          </p:cNvPr>
          <p:cNvCxnSpPr>
            <a:cxnSpLocks/>
          </p:cNvCxnSpPr>
          <p:nvPr/>
        </p:nvCxnSpPr>
        <p:spPr>
          <a:xfrm flipH="1" flipV="1">
            <a:off x="7072834" y="1450232"/>
            <a:ext cx="826100" cy="271390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9">
            <a:extLst>
              <a:ext uri="{FF2B5EF4-FFF2-40B4-BE49-F238E27FC236}">
                <a16:creationId xmlns:a16="http://schemas.microsoft.com/office/drawing/2014/main" id="{D991BDB6-69BC-68E6-B368-C763F93E922D}"/>
              </a:ext>
            </a:extLst>
          </p:cNvPr>
          <p:cNvSpPr txBox="1"/>
          <p:nvPr/>
        </p:nvSpPr>
        <p:spPr>
          <a:xfrm>
            <a:off x="3287688" y="77995"/>
            <a:ext cx="5895990" cy="400110"/>
          </a:xfrm>
          <a:prstGeom prst="rect">
            <a:avLst/>
          </a:prstGeom>
          <a:solidFill>
            <a:srgbClr val="007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bg1"/>
                </a:solidFill>
              </a:rPr>
              <a:t>Results</a:t>
            </a:r>
            <a:r>
              <a:rPr lang="it-IT" sz="2000" b="1" dirty="0">
                <a:solidFill>
                  <a:schemeClr val="bg1"/>
                </a:solidFill>
              </a:rPr>
              <a:t> 2024/</a:t>
            </a:r>
            <a:r>
              <a:rPr lang="it-IT" sz="2000" b="1" dirty="0" err="1">
                <a:solidFill>
                  <a:schemeClr val="bg1"/>
                </a:solidFill>
              </a:rPr>
              <a:t>beginning</a:t>
            </a:r>
            <a:r>
              <a:rPr lang="it-IT" sz="2000" b="1" dirty="0">
                <a:solidFill>
                  <a:schemeClr val="bg1"/>
                </a:solidFill>
              </a:rPr>
              <a:t> 2025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621FEEF-5906-9C36-7766-CAE46CC99581}"/>
              </a:ext>
            </a:extLst>
          </p:cNvPr>
          <p:cNvCxnSpPr>
            <a:cxnSpLocks/>
          </p:cNvCxnSpPr>
          <p:nvPr/>
        </p:nvCxnSpPr>
        <p:spPr>
          <a:xfrm flipH="1" flipV="1">
            <a:off x="4079776" y="1556792"/>
            <a:ext cx="1741400" cy="2607348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63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977646"/>
              </p:ext>
            </p:extLst>
          </p:nvPr>
        </p:nvGraphicFramePr>
        <p:xfrm>
          <a:off x="4871864" y="3155300"/>
          <a:ext cx="2681229" cy="31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229">
                  <a:extLst>
                    <a:ext uri="{9D8B030D-6E8A-4147-A177-3AD203B41FA5}">
                      <a16:colId xmlns:a16="http://schemas.microsoft.com/office/drawing/2014/main" val="2483017767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Publications 2024-2025</a:t>
                      </a:r>
                    </a:p>
                  </a:txBody>
                  <a:tcPr marL="48742" marR="48742" marT="0" marB="0"/>
                </a:tc>
                <a:extLst>
                  <a:ext uri="{0D108BD9-81ED-4DB2-BD59-A6C34878D82A}">
                    <a16:rowId xmlns:a16="http://schemas.microsoft.com/office/drawing/2014/main" val="518459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948" y="5498648"/>
            <a:ext cx="10424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Feasibility studies for imaging e</a:t>
            </a:r>
            <a:r>
              <a:rPr lang="en-US" sz="1400" baseline="300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</a:t>
            </a:r>
            <a:r>
              <a:rPr lang="en-US" sz="14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</a:t>
            </a:r>
            <a:r>
              <a:rPr lang="en-US" sz="1400" baseline="300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1400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annihilation with modular multi-strip detectors</a:t>
            </a:r>
            <a:endParaRPr lang="en-US" sz="1400" dirty="0">
              <a:solidFill>
                <a:srgbClr val="0000CC"/>
              </a:solidFill>
            </a:endParaRPr>
          </a:p>
          <a:p>
            <a:r>
              <a:rPr lang="en-US" sz="1400" dirty="0"/>
              <a:t>Sharma, S., </a:t>
            </a:r>
            <a:r>
              <a:rPr lang="en-US" sz="1400" dirty="0" err="1"/>
              <a:t>Povolo</a:t>
            </a:r>
            <a:r>
              <a:rPr lang="en-US" sz="1400" dirty="0"/>
              <a:t> L., </a:t>
            </a:r>
            <a:r>
              <a:rPr lang="en-US" sz="1400" dirty="0" err="1"/>
              <a:t>Mariazzi</a:t>
            </a:r>
            <a:r>
              <a:rPr lang="en-US" sz="1400" dirty="0"/>
              <a:t>, S….</a:t>
            </a:r>
            <a:r>
              <a:rPr lang="en-US" sz="1400" dirty="0" err="1"/>
              <a:t>Brusa</a:t>
            </a:r>
            <a:r>
              <a:rPr lang="en-US" sz="1400" dirty="0"/>
              <a:t>, R.S. …</a:t>
            </a:r>
          </a:p>
          <a:p>
            <a:r>
              <a:rPr lang="en-US" sz="1400" dirty="0" err="1"/>
              <a:t>Nucl</a:t>
            </a:r>
            <a:r>
              <a:rPr lang="en-US" sz="1400" dirty="0"/>
              <a:t>. Instr. And Meth. A 1062, </a:t>
            </a:r>
            <a:r>
              <a:rPr lang="it-IT" sz="1400" dirty="0"/>
              <a:t>169192 (2024) </a:t>
            </a:r>
            <a:endParaRPr lang="en-US" sz="14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560" y="4459119"/>
            <a:ext cx="9850608" cy="121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42830" rIns="0" bIns="14283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 u="sng" dirty="0">
                <a:solidFill>
                  <a:srgbClr val="0000CC"/>
                </a:solidFill>
                <a:latin typeface="+mn-lt"/>
              </a:rPr>
              <a:t>Systematic characterization of a Ne, Ar, Kr rare-gas moderated positron beam and spin polarization measurements</a:t>
            </a:r>
          </a:p>
          <a:p>
            <a:pPr lvl="0"/>
            <a:r>
              <a:rPr lang="en-US" sz="1400" dirty="0" err="1">
                <a:latin typeface="+mn-lt"/>
              </a:rPr>
              <a:t>Povolo</a:t>
            </a:r>
            <a:r>
              <a:rPr lang="en-US" sz="1400" dirty="0">
                <a:latin typeface="+mn-lt"/>
              </a:rPr>
              <a:t>, L., </a:t>
            </a:r>
            <a:r>
              <a:rPr lang="en-US" sz="1400" dirty="0" err="1">
                <a:latin typeface="+mn-lt"/>
              </a:rPr>
              <a:t>Mariazzi</a:t>
            </a:r>
            <a:r>
              <a:rPr lang="en-US" sz="1400" dirty="0">
                <a:latin typeface="+mn-lt"/>
              </a:rPr>
              <a:t>, S….</a:t>
            </a:r>
            <a:r>
              <a:rPr lang="en-US" sz="1400" dirty="0" err="1">
                <a:latin typeface="+mn-lt"/>
              </a:rPr>
              <a:t>Brusa</a:t>
            </a:r>
            <a:r>
              <a:rPr lang="en-US" sz="1400" dirty="0">
                <a:latin typeface="+mn-lt"/>
              </a:rPr>
              <a:t>, R.S.</a:t>
            </a:r>
          </a:p>
          <a:p>
            <a:r>
              <a:rPr lang="en-US" sz="1400" dirty="0" err="1">
                <a:latin typeface="+mn-lt"/>
              </a:rPr>
              <a:t>Nucl</a:t>
            </a:r>
            <a:r>
              <a:rPr lang="en-US" sz="1400" dirty="0">
                <a:latin typeface="+mn-lt"/>
              </a:rPr>
              <a:t>. Instr. And Meth. B 552, </a:t>
            </a:r>
            <a:r>
              <a:rPr lang="it-IT" sz="1400" dirty="0">
                <a:latin typeface="+mn-lt"/>
              </a:rPr>
              <a:t>165376 (2024) </a:t>
            </a:r>
            <a:endParaRPr lang="en-US" sz="1400" dirty="0">
              <a:latin typeface="+mn-lt"/>
            </a:endParaRPr>
          </a:p>
          <a:p>
            <a:pPr lvl="0"/>
            <a:endParaRPr lang="it-IT" altLang="it-IT" dirty="0">
              <a:latin typeface="+mn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9955A6-5487-91E4-8412-F36B4BCBFEE2}"/>
              </a:ext>
            </a:extLst>
          </p:cNvPr>
          <p:cNvSpPr txBox="1"/>
          <p:nvPr/>
        </p:nvSpPr>
        <p:spPr>
          <a:xfrm>
            <a:off x="158948" y="3547723"/>
            <a:ext cx="8068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Bunched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Positron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the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AntiMatter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Laboratory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Trento: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Planned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Quantum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Experiments</a:t>
            </a:r>
            <a:r>
              <a:rPr lang="it-IT" sz="1400" u="sng" dirty="0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with </a:t>
            </a:r>
            <a:r>
              <a:rPr lang="it-IT" sz="1400" u="sng" dirty="0" err="1">
                <a:solidFill>
                  <a:srgbClr val="0000CC"/>
                </a:solidFill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Positronium</a:t>
            </a:r>
            <a:endParaRPr lang="it-IT" sz="1400" u="sng" dirty="0">
              <a:solidFill>
                <a:srgbClr val="0000CC"/>
              </a:solidFill>
              <a:latin typeface="Source Sans Pro" panose="020B0503030403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400" dirty="0"/>
              <a:t>Mariazzi, S., Caravita, R….Brusa, R.S.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dirty="0"/>
              <a:t>Acta </a:t>
            </a:r>
            <a:r>
              <a:rPr lang="it-IT" sz="1400" dirty="0" err="1"/>
              <a:t>Phys</a:t>
            </a:r>
            <a:r>
              <a:rPr lang="it-IT" sz="1400" dirty="0"/>
              <a:t>. Pol. A 146, 5 (2024)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2C3AEAE1-FC07-BDED-AAC9-740BF1494CB9}"/>
              </a:ext>
            </a:extLst>
          </p:cNvPr>
          <p:cNvGraphicFramePr>
            <a:graphicFrameLocks noGrp="1"/>
          </p:cNvGraphicFramePr>
          <p:nvPr/>
        </p:nvGraphicFramePr>
        <p:xfrm>
          <a:off x="4871864" y="195272"/>
          <a:ext cx="2681229" cy="311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229">
                  <a:extLst>
                    <a:ext uri="{9D8B030D-6E8A-4147-A177-3AD203B41FA5}">
                      <a16:colId xmlns:a16="http://schemas.microsoft.com/office/drawing/2014/main" val="2483017767"/>
                    </a:ext>
                  </a:extLst>
                </a:gridCol>
              </a:tblGrid>
              <a:tr h="283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Milestones</a:t>
                      </a:r>
                    </a:p>
                  </a:txBody>
                  <a:tcPr marL="48742" marR="48742" marT="0" marB="0"/>
                </a:tc>
                <a:extLst>
                  <a:ext uri="{0D108BD9-81ED-4DB2-BD59-A6C34878D82A}">
                    <a16:rowId xmlns:a16="http://schemas.microsoft.com/office/drawing/2014/main" val="518459003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E46360-0086-3F31-D710-CF5CB73AEE28}"/>
              </a:ext>
            </a:extLst>
          </p:cNvPr>
          <p:cNvSpPr txBox="1"/>
          <p:nvPr/>
        </p:nvSpPr>
        <p:spPr>
          <a:xfrm>
            <a:off x="77826" y="604117"/>
            <a:ext cx="7818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u="sng" dirty="0">
                <a:solidFill>
                  <a:srgbClr val="0000CC"/>
                </a:solidFill>
                <a:latin typeface="Source Sans Pro" panose="020B0503030403020204" pitchFamily="34" charset="0"/>
              </a:rPr>
              <a:t>2024</a:t>
            </a:r>
            <a:r>
              <a:rPr lang="it-IT" sz="1600" dirty="0"/>
              <a:t>   Installation e</a:t>
            </a:r>
            <a:r>
              <a:rPr lang="it-IT" sz="1600" baseline="30000" dirty="0"/>
              <a:t>+</a:t>
            </a:r>
            <a:r>
              <a:rPr lang="it-IT" sz="1600" dirty="0"/>
              <a:t>/Ps </a:t>
            </a:r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chamber</a:t>
            </a:r>
            <a:r>
              <a:rPr lang="it-IT" sz="1600" dirty="0"/>
              <a:t>                                              90%   </a:t>
            </a:r>
            <a:endParaRPr lang="it-IT" sz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1B4EBC-5089-0EAA-CA0B-CFE0C0D4DC9A}"/>
              </a:ext>
            </a:extLst>
          </p:cNvPr>
          <p:cNvSpPr txBox="1"/>
          <p:nvPr/>
        </p:nvSpPr>
        <p:spPr>
          <a:xfrm>
            <a:off x="77826" y="1052798"/>
            <a:ext cx="8034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u="sng" dirty="0">
                <a:solidFill>
                  <a:srgbClr val="0000CC"/>
                </a:solidFill>
                <a:latin typeface="Source Sans Pro" panose="020B0503030403020204" pitchFamily="34" charset="0"/>
              </a:rPr>
              <a:t>2025</a:t>
            </a:r>
            <a:r>
              <a:rPr lang="it-IT" sz="1600" dirty="0"/>
              <a:t>   Production of Ps clouds                        </a:t>
            </a:r>
            <a:r>
              <a:rPr lang="it-IT" sz="1600"/>
              <a:t>31/12                        70%                </a:t>
            </a:r>
            <a:r>
              <a:rPr lang="it-IT" sz="1600" dirty="0" err="1"/>
              <a:t>estimation</a:t>
            </a:r>
            <a:r>
              <a:rPr lang="it-IT" sz="1600" dirty="0"/>
              <a:t> 100%</a:t>
            </a:r>
          </a:p>
          <a:p>
            <a:r>
              <a:rPr lang="it-IT" sz="1600" u="sng" dirty="0">
                <a:solidFill>
                  <a:srgbClr val="0000CC"/>
                </a:solidFill>
                <a:latin typeface="Source Sans Pro" panose="020B0503030403020204" pitchFamily="34" charset="0"/>
              </a:rPr>
              <a:t>2025</a:t>
            </a:r>
            <a:r>
              <a:rPr lang="it-IT" sz="1600" dirty="0"/>
              <a:t>   </a:t>
            </a:r>
            <a:r>
              <a:rPr lang="it-IT" sz="1600" dirty="0" err="1"/>
              <a:t>Tests</a:t>
            </a:r>
            <a:r>
              <a:rPr lang="it-IT" sz="1600" dirty="0"/>
              <a:t> of Ps laser </a:t>
            </a:r>
            <a:r>
              <a:rPr lang="it-IT" sz="1600" dirty="0" err="1"/>
              <a:t>excitation</a:t>
            </a:r>
            <a:r>
              <a:rPr lang="it-IT" sz="1600" dirty="0"/>
              <a:t> to 2^3S     31/12                        70%                </a:t>
            </a:r>
            <a:r>
              <a:rPr lang="it-IT" sz="1600" dirty="0" err="1"/>
              <a:t>estimation</a:t>
            </a:r>
            <a:r>
              <a:rPr lang="it-IT" sz="1600" dirty="0"/>
              <a:t> 100%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DCA0DE-B50A-B6AF-147D-BE114A32EE5E}"/>
              </a:ext>
            </a:extLst>
          </p:cNvPr>
          <p:cNvSpPr txBox="1"/>
          <p:nvPr/>
        </p:nvSpPr>
        <p:spPr>
          <a:xfrm>
            <a:off x="7968208" y="311403"/>
            <a:ext cx="42237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b="0" i="0" dirty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La milestone del 2024 prevedeva l’installazione della camera per la conversione di positroni in positronio.</a:t>
            </a:r>
            <a:br>
              <a:rPr lang="it-IT" sz="1000" b="0" i="0" dirty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Tale sistema è costituito da un vessel per l'alloggiamento del campione, dal supporto dedicato, dal sistema di pompaggio, dalla connessione al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buncher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dalle flange per la chiusura del vuoto, le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view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ports per l’accesso del laser ed il manipolatore per l’inserimento del convertitore di positroni in positronio. Tutti gli elementi sono attualmente disponibili nel laboratorio. L’ultimo pezzo ad essere stato consegnato è l’alloggiamento del campione che è stato ordinato a giugno 2024 da una compagnia extra UE. La ditta è stata scelta per il prezzo molto competitivo ma questo ha allungato l’iter burocratico ed è stato consegnato </a:t>
            </a:r>
            <a:r>
              <a:rPr lang="it-IT" sz="1000" dirty="0">
                <a:solidFill>
                  <a:srgbClr val="222222"/>
                </a:solidFill>
                <a:latin typeface="Arial" panose="020B0604020202020204" pitchFamily="34" charset="0"/>
              </a:rPr>
              <a:t>a fine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Maggio 2025.</a:t>
            </a:r>
            <a:br>
              <a:rPr lang="it-IT" sz="1000" dirty="0"/>
            </a:b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 momento la milestone è stata completata al 90% e sarà ultimata a breve ora che tutti gli elementi sono disponibili.</a:t>
            </a:r>
            <a:endParaRPr lang="it-IT" sz="1000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EE85DA4-B2B8-715C-7F1C-B1E320E9BEE7}"/>
              </a:ext>
            </a:extLst>
          </p:cNvPr>
          <p:cNvCxnSpPr/>
          <p:nvPr/>
        </p:nvCxnSpPr>
        <p:spPr>
          <a:xfrm>
            <a:off x="7443936" y="764704"/>
            <a:ext cx="576064" cy="0"/>
          </a:xfrm>
          <a:prstGeom prst="straightConnector1">
            <a:avLst/>
          </a:prstGeom>
          <a:ln w="25400"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215AD6-8B2F-5D0F-3774-E1A98974C237}"/>
              </a:ext>
            </a:extLst>
          </p:cNvPr>
          <p:cNvSpPr txBox="1"/>
          <p:nvPr/>
        </p:nvSpPr>
        <p:spPr>
          <a:xfrm>
            <a:off x="77826" y="2391263"/>
            <a:ext cx="76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u="sng" dirty="0">
                <a:solidFill>
                  <a:srgbClr val="0000CC"/>
                </a:solidFill>
                <a:latin typeface="Source Sans Pro" panose="020B0503030403020204" pitchFamily="34" charset="0"/>
              </a:rPr>
              <a:t>2026</a:t>
            </a:r>
            <a:r>
              <a:rPr lang="it-IT" sz="1800" dirty="0"/>
              <a:t>   </a:t>
            </a:r>
            <a:r>
              <a:rPr lang="it-IT" sz="1800" dirty="0" err="1"/>
              <a:t>Commissioning</a:t>
            </a:r>
            <a:r>
              <a:rPr lang="it-IT" sz="1800" dirty="0"/>
              <a:t> of the Ps entanglement </a:t>
            </a:r>
            <a:r>
              <a:rPr lang="it-IT" sz="1800" dirty="0" err="1"/>
              <a:t>apparatus</a:t>
            </a:r>
            <a:r>
              <a:rPr lang="it-IT" sz="1800" dirty="0"/>
              <a:t>                31/12</a:t>
            </a:r>
          </a:p>
        </p:txBody>
      </p:sp>
    </p:spTree>
    <p:extLst>
      <p:ext uri="{BB962C8B-B14F-4D97-AF65-F5344CB8AC3E}">
        <p14:creationId xmlns:p14="http://schemas.microsoft.com/office/powerpoint/2010/main" val="673799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98385</TotalTime>
  <Words>1562</Words>
  <Application>Microsoft Office PowerPoint</Application>
  <PresentationFormat>Widescreen</PresentationFormat>
  <Paragraphs>165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Source Sans Pro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Brusa</dc:creator>
  <cp:lastModifiedBy>Mariazzi, Sebastiano</cp:lastModifiedBy>
  <cp:revision>1309</cp:revision>
  <cp:lastPrinted>2023-01-30T13:43:41Z</cp:lastPrinted>
  <dcterms:created xsi:type="dcterms:W3CDTF">2013-09-03T13:06:00Z</dcterms:created>
  <dcterms:modified xsi:type="dcterms:W3CDTF">2025-07-11T08:40:42Z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1033-10.2.0.5804</vt:lpwstr>
  </property>
</Properties>
</file>